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9" r:id="rId2"/>
    <p:sldId id="280" r:id="rId3"/>
    <p:sldId id="281"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BD1F"/>
    <a:srgbClr val="FBECC1"/>
    <a:srgbClr val="EC662D"/>
    <a:srgbClr val="FAD3C2"/>
    <a:srgbClr val="64B558"/>
    <a:srgbClr val="D2E9CF"/>
    <a:srgbClr val="FAD2DD"/>
    <a:srgbClr val="F5A1B9"/>
    <a:srgbClr val="E61A52"/>
    <a:srgbClr val="378F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7" d="100"/>
          <a:sy n="47" d="100"/>
        </p:scale>
        <p:origin x="219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2.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887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715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80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title (yellow)">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624369" y="945"/>
            <a:ext cx="5741998"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BFA9B01E-A8E5-46E0-AACB-1EEE5026D8B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67284" y="7995328"/>
            <a:ext cx="2256168" cy="2204874"/>
          </a:xfrm>
          <a:prstGeom prst="rect">
            <a:avLst/>
          </a:prstGeom>
        </p:spPr>
      </p:pic>
    </p:spTree>
    <p:extLst>
      <p:ext uri="{BB962C8B-B14F-4D97-AF65-F5344CB8AC3E}">
        <p14:creationId xmlns:p14="http://schemas.microsoft.com/office/powerpoint/2010/main" val="2524162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a16="http://schemas.microsoft.com/office/drawing/2014/main" id="{7B11FB93-6DE9-40F3-80DF-78E5C1A9B8F2}"/>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09/06/2021</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0" name="Titel 1">
            <a:extLst>
              <a:ext uri="{FF2B5EF4-FFF2-40B4-BE49-F238E27FC236}">
                <a16:creationId xmlns:a16="http://schemas.microsoft.com/office/drawing/2014/main" id="{58BB4E3D-47AD-4794-9C33-40B220BBC734}"/>
              </a:ext>
            </a:extLst>
          </p:cNvPr>
          <p:cNvSpPr>
            <a:spLocks noGrp="1"/>
          </p:cNvSpPr>
          <p:nvPr>
            <p:ph type="title"/>
          </p:nvPr>
        </p:nvSpPr>
        <p:spPr>
          <a:xfrm>
            <a:off x="471488" y="527404"/>
            <a:ext cx="5915025" cy="1914702"/>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09/06/2021</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sz="2475" dirty="0" err="1"/>
              <a:t>Title</a:t>
            </a:r>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hasCustomPrompt="1"/>
          </p:nvPr>
        </p:nvSpPr>
        <p:spPr>
          <a:xfrm>
            <a:off x="3915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09/06/2021</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a16="http://schemas.microsoft.com/office/drawing/2014/main" id="{062B67B1-B800-4740-ADF6-E3B94A119040}"/>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3D58D4BB-0AF1-4CA7-9C9A-C6D8A4D5A8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37992" y="-157967"/>
            <a:ext cx="3643313" cy="10221933"/>
          </a:xfrm>
          <a:prstGeom prst="rect">
            <a:avLst/>
          </a:prstGeom>
        </p:spPr>
      </p:pic>
      <p:pic>
        <p:nvPicPr>
          <p:cNvPr id="8" name="Graphic 7">
            <a:extLst>
              <a:ext uri="{FF2B5EF4-FFF2-40B4-BE49-F238E27FC236}">
                <a16:creationId xmlns:a16="http://schemas.microsoft.com/office/drawing/2014/main" id="{6F63A8E9-0F8A-473D-A84C-CAFFD8D32D3B}"/>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384350" y="7962642"/>
            <a:ext cx="1305639" cy="2369224"/>
          </a:xfrm>
          <a:prstGeom prst="rect">
            <a:avLst/>
          </a:prstGeom>
        </p:spPr>
      </p:pic>
      <p:sp>
        <p:nvSpPr>
          <p:cNvPr id="2" name="Titel 1">
            <a:extLst>
              <a:ext uri="{FF2B5EF4-FFF2-40B4-BE49-F238E27FC236}">
                <a16:creationId xmlns:a16="http://schemas.microsoft.com/office/drawing/2014/main"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a16="http://schemas.microsoft.com/office/drawing/2014/main" id="{D22A9442-D3D3-4608-BEF7-DFF3714CE64C}"/>
              </a:ext>
            </a:extLst>
          </p:cNvPr>
          <p:cNvSpPr>
            <a:spLocks noGrp="1"/>
          </p:cNvSpPr>
          <p:nvPr>
            <p:ph idx="13"/>
          </p:nvPr>
        </p:nvSpPr>
        <p:spPr>
          <a:xfrm>
            <a:off x="471487" y="2637014"/>
            <a:ext cx="2957513" cy="6285266"/>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a16="http://schemas.microsoft.com/office/drawing/2014/main" id="{4590B05B-6A8F-47E7-A0B0-98F634381A1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
        <p:nvSpPr>
          <p:cNvPr id="7" name="Tijdelijke aanduiding voor inhoud 2">
            <a:extLst>
              <a:ext uri="{FF2B5EF4-FFF2-40B4-BE49-F238E27FC236}">
                <a16:creationId xmlns:a16="http://schemas.microsoft.com/office/drawing/2014/main" id="{6C514876-4EE3-4C08-93DB-88998AE1A6A7}"/>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a16="http://schemas.microsoft.com/office/drawing/2014/main" id="{9ABD4C61-DEB4-4ACA-9218-0D357BC0002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5CA44219-E56D-4855-9F35-DE415A3A9896}"/>
              </a:ext>
            </a:extLst>
          </p:cNvPr>
          <p:cNvSpPr>
            <a:spLocks noGrp="1"/>
          </p:cNvSpPr>
          <p:nvPr>
            <p:ph type="dt" sz="half" idx="10"/>
          </p:nvPr>
        </p:nvSpPr>
        <p:spPr>
          <a:xfrm>
            <a:off x="471488" y="9181395"/>
            <a:ext cx="1543050" cy="527403"/>
          </a:xfrm>
          <a:prstGeom prst="rect">
            <a:avLst/>
          </a:prstGeom>
        </p:spPr>
        <p:txBody>
          <a:bodyPr/>
          <a:lstStyle/>
          <a:p>
            <a:fld id="{1362BEEA-E994-44C3-9F66-80728C7ADA37}" type="datetimeFigureOut">
              <a:rPr lang="en-GB" smtClean="0"/>
              <a:t>09/06/2021</a:t>
            </a:fld>
            <a:endParaRPr lang="en-GB"/>
          </a:p>
        </p:txBody>
      </p:sp>
      <p:sp>
        <p:nvSpPr>
          <p:cNvPr id="4" name="Tijdelijke aanduiding voor voettekst 3">
            <a:extLst>
              <a:ext uri="{FF2B5EF4-FFF2-40B4-BE49-F238E27FC236}">
                <a16:creationId xmlns:a16="http://schemas.microsoft.com/office/drawing/2014/main" id="{39DBFF6A-CAFD-4F3B-B41E-782125526C78}"/>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id="{3295DFD2-6C0D-462A-84C1-F73859553A6B}"/>
              </a:ext>
            </a:extLst>
          </p:cNvPr>
          <p:cNvSpPr>
            <a:spLocks noGrp="1"/>
          </p:cNvSpPr>
          <p:nvPr>
            <p:ph type="sldNum" sz="quarter" idx="12"/>
          </p:nvPr>
        </p:nvSpPr>
        <p:spPr>
          <a:xfrm>
            <a:off x="4843463" y="9181395"/>
            <a:ext cx="1543050" cy="527403"/>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id="{2D12650B-1D08-4752-A703-6A277BF74894}"/>
              </a:ext>
            </a:extLst>
          </p:cNvPr>
          <p:cNvSpPr/>
          <p:nvPr userDrawn="1"/>
        </p:nvSpPr>
        <p:spPr>
          <a:xfrm>
            <a:off x="0" y="0"/>
            <a:ext cx="6858000" cy="9906000"/>
          </a:xfrm>
          <a:prstGeom prst="rect">
            <a:avLst/>
          </a:prstGeom>
          <a:solidFill>
            <a:srgbClr val="378F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7" name="Titel 1">
            <a:extLst>
              <a:ext uri="{FF2B5EF4-FFF2-40B4-BE49-F238E27FC236}">
                <a16:creationId xmlns:a16="http://schemas.microsoft.com/office/drawing/2014/main" id="{33F67BC8-AECB-495E-B5EC-9F860EEEA52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9" name="Afbeelding 8">
            <a:extLst>
              <a:ext uri="{FF2B5EF4-FFF2-40B4-BE49-F238E27FC236}">
                <a16:creationId xmlns:a16="http://schemas.microsoft.com/office/drawing/2014/main" id="{89C9B853-E3A0-41EC-8427-8B2A1F18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0" name="Graphic 9">
            <a:extLst>
              <a:ext uri="{FF2B5EF4-FFF2-40B4-BE49-F238E27FC236}">
                <a16:creationId xmlns:a16="http://schemas.microsoft.com/office/drawing/2014/main" id="{79A074A3-A961-4803-A4CB-D785069C900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1" name="Tijdelijke aanduiding voor inhoud 2">
            <a:extLst>
              <a:ext uri="{FF2B5EF4-FFF2-40B4-BE49-F238E27FC236}">
                <a16:creationId xmlns:a16="http://schemas.microsoft.com/office/drawing/2014/main" id="{6547F1F4-B863-43A9-9403-A3E5F5E3205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a16="http://schemas.microsoft.com/office/drawing/2014/main" id="{CA742D40-C0E7-48EF-8A96-4507C1D218C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09/06/2021</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09/06/2021</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20" name="Tijdelijke aanduiding voor inhoud 2">
            <a:extLst>
              <a:ext uri="{FF2B5EF4-FFF2-40B4-BE49-F238E27FC236}">
                <a16:creationId xmlns:a16="http://schemas.microsoft.com/office/drawing/2014/main" id="{68F156CA-D0B5-420D-9311-FC4C27DFE575}"/>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a16="http://schemas.microsoft.com/office/drawing/2014/main"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2477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09/06/2021</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4" name="Tijdelijke aanduiding voor inhoud 2">
            <a:extLst>
              <a:ext uri="{FF2B5EF4-FFF2-40B4-BE49-F238E27FC236}">
                <a16:creationId xmlns:a16="http://schemas.microsoft.com/office/drawing/2014/main" id="{D0CBCD47-3B88-4ADF-8009-C25586A5336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a16="http://schemas.microsoft.com/office/drawing/2014/main" id="{993F2012-3980-4B27-92AF-248D2BB3E2A1}"/>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id="{8C87637E-4593-4B3C-BA26-A69DC56E749A}"/>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09/06/2021</a:t>
            </a:fld>
            <a:endParaRPr lang="en-GB"/>
          </a:p>
        </p:txBody>
      </p:sp>
      <p:sp>
        <p:nvSpPr>
          <p:cNvPr id="14" name="Tijdelijke aanduiding voor voettekst 2">
            <a:extLst>
              <a:ext uri="{FF2B5EF4-FFF2-40B4-BE49-F238E27FC236}">
                <a16:creationId xmlns:a16="http://schemas.microsoft.com/office/drawing/2014/main" id="{5E848633-AAFE-4C76-A63A-8BED7C690267}"/>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id="{EE3205BD-962E-4760-B6BD-6692ABE80F87}"/>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id="{6F5C2098-F446-4466-948E-58A22A766AD4}"/>
              </a:ext>
            </a:extLst>
          </p:cNvPr>
          <p:cNvSpPr/>
          <p:nvPr userDrawn="1"/>
        </p:nvSpPr>
        <p:spPr>
          <a:xfrm>
            <a:off x="0" y="0"/>
            <a:ext cx="6858000" cy="990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7" name="Titel 1">
            <a:extLst>
              <a:ext uri="{FF2B5EF4-FFF2-40B4-BE49-F238E27FC236}">
                <a16:creationId xmlns:a16="http://schemas.microsoft.com/office/drawing/2014/main" id="{91E3243C-77C7-4B6A-8AE2-1E7299F66470}"/>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a16="http://schemas.microsoft.com/office/drawing/2014/main" id="{923C0007-33D7-4D76-B419-1E6B07D09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3" name="Graphic 2">
            <a:extLst>
              <a:ext uri="{FF2B5EF4-FFF2-40B4-BE49-F238E27FC236}">
                <a16:creationId xmlns:a16="http://schemas.microsoft.com/office/drawing/2014/main" id="{6619D745-01FD-42AF-9C8E-DD873EDE16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0" name="Tijdelijke aanduiding voor inhoud 2">
            <a:extLst>
              <a:ext uri="{FF2B5EF4-FFF2-40B4-BE49-F238E27FC236}">
                <a16:creationId xmlns:a16="http://schemas.microsoft.com/office/drawing/2014/main" id="{9126557F-34FF-4798-A3B9-E8F92569936D}"/>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a16="http://schemas.microsoft.com/office/drawing/2014/main" id="{D50FBF4F-FB3B-444D-A9B7-7B4226034E5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89E18894-0D9F-47A1-919A-F925F1256CC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A186FF58-2B51-44B5-8274-7E4B336824AD}"/>
              </a:ext>
            </a:extLst>
          </p:cNvPr>
          <p:cNvSpPr>
            <a:spLocks noGrp="1"/>
          </p:cNvSpPr>
          <p:nvPr>
            <p:ph type="title"/>
          </p:nvPr>
        </p:nvSpPr>
        <p:spPr>
          <a:xfrm>
            <a:off x="696914" y="371051"/>
            <a:ext cx="5915025" cy="1914702"/>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a16="http://schemas.microsoft.com/office/drawing/2014/main" id="{D0A4BD4F-9ECA-4FC0-9E9C-63284B816B4A}"/>
              </a:ext>
            </a:extLst>
          </p:cNvPr>
          <p:cNvSpPr>
            <a:spLocks noGrp="1"/>
          </p:cNvSpPr>
          <p:nvPr>
            <p:ph sz="half" idx="1" hasCustomPrompt="1"/>
          </p:nvPr>
        </p:nvSpPr>
        <p:spPr>
          <a:xfrm>
            <a:off x="89427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a16="http://schemas.microsoft.com/office/drawing/2014/main" id="{39B778D4-1BA8-4E93-889C-606A95A53232}"/>
              </a:ext>
            </a:extLst>
          </p:cNvPr>
          <p:cNvSpPr>
            <a:spLocks noGrp="1"/>
          </p:cNvSpPr>
          <p:nvPr>
            <p:ph sz="half" idx="13" hasCustomPrompt="1"/>
          </p:nvPr>
        </p:nvSpPr>
        <p:spPr>
          <a:xfrm>
            <a:off x="401431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a16="http://schemas.microsoft.com/office/drawing/2014/main" id="{F2DCB080-EBE5-4FE4-8A8C-1517C542CB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73" y="2820459"/>
            <a:ext cx="2206326" cy="5848093"/>
          </a:xfrm>
          <a:prstGeom prst="rect">
            <a:avLst/>
          </a:prstGeom>
        </p:spPr>
      </p:pic>
      <p:pic>
        <p:nvPicPr>
          <p:cNvPr id="12" name="Graphic 11">
            <a:extLst>
              <a:ext uri="{FF2B5EF4-FFF2-40B4-BE49-F238E27FC236}">
                <a16:creationId xmlns:a16="http://schemas.microsoft.com/office/drawing/2014/main" id="{0916403C-BBCD-426C-8DED-8BAF4EAD5C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6200000">
            <a:off x="2134619" y="4620984"/>
            <a:ext cx="5848095" cy="2247043"/>
          </a:xfrm>
          <a:prstGeom prst="rect">
            <a:avLst/>
          </a:prstGeom>
        </p:spPr>
      </p:pic>
      <p:pic>
        <p:nvPicPr>
          <p:cNvPr id="13" name="Graphic 12">
            <a:extLst>
              <a:ext uri="{FF2B5EF4-FFF2-40B4-BE49-F238E27FC236}">
                <a16:creationId xmlns:a16="http://schemas.microsoft.com/office/drawing/2014/main" id="{275DCAC6-8F76-4F3D-A05D-57BAD46608A9}"/>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a16="http://schemas.microsoft.com/office/drawing/2014/main" id="{E3537E3A-5E59-4B85-853F-AC181BDF9BD7}"/>
              </a:ext>
            </a:extLst>
          </p:cNvPr>
          <p:cNvSpPr>
            <a:spLocks noGrp="1"/>
          </p:cNvSpPr>
          <p:nvPr>
            <p:ph sz="half" idx="2"/>
          </p:nvPr>
        </p:nvSpPr>
        <p:spPr>
          <a:xfrm>
            <a:off x="472381" y="3618442"/>
            <a:ext cx="2901255" cy="5322183"/>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a16="http://schemas.microsoft.com/office/drawing/2014/main" id="{91892466-3454-4982-9FF5-C2474F011C93}"/>
              </a:ext>
            </a:extLst>
          </p:cNvPr>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a16="http://schemas.microsoft.com/office/drawing/2014/main" id="{ADC41D1C-B056-4CCC-A2CF-97C8383A843A}"/>
              </a:ext>
            </a:extLst>
          </p:cNvPr>
          <p:cNvSpPr>
            <a:spLocks noGrp="1"/>
          </p:cNvSpPr>
          <p:nvPr>
            <p:ph type="title"/>
          </p:nvPr>
        </p:nvSpPr>
        <p:spPr>
          <a:xfrm>
            <a:off x="472381" y="527404"/>
            <a:ext cx="5915025" cy="1914702"/>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a16="http://schemas.microsoft.com/office/drawing/2014/main" id="{AE5B7F71-A204-4985-97FC-8403469773C8}"/>
              </a:ext>
            </a:extLst>
          </p:cNvPr>
          <p:cNvSpPr>
            <a:spLocks noGrp="1"/>
          </p:cNvSpPr>
          <p:nvPr>
            <p:ph type="body" idx="1" hasCustomPrompt="1"/>
          </p:nvPr>
        </p:nvSpPr>
        <p:spPr>
          <a:xfrm>
            <a:off x="472381" y="2428347"/>
            <a:ext cx="2901255" cy="1190095"/>
          </a:xfrm>
          <a:prstGeom prst="rect">
            <a:avLst/>
          </a:prstGeom>
          <a:solidFill>
            <a:schemeClr val="accent5"/>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sp>
        <p:nvSpPr>
          <p:cNvPr id="16" name="Tijdelijke aanduiding voor tekst 4">
            <a:extLst>
              <a:ext uri="{FF2B5EF4-FFF2-40B4-BE49-F238E27FC236}">
                <a16:creationId xmlns:a16="http://schemas.microsoft.com/office/drawing/2014/main" id="{AF716A0E-18D4-4A3D-A248-AB131D158942}"/>
              </a:ext>
            </a:extLst>
          </p:cNvPr>
          <p:cNvSpPr>
            <a:spLocks noGrp="1"/>
          </p:cNvSpPr>
          <p:nvPr>
            <p:ph type="body" sz="quarter" idx="3" hasCustomPrompt="1"/>
          </p:nvPr>
        </p:nvSpPr>
        <p:spPr>
          <a:xfrm>
            <a:off x="3471863" y="2428347"/>
            <a:ext cx="2915543" cy="1190095"/>
          </a:xfrm>
          <a:prstGeom prst="rect">
            <a:avLst/>
          </a:prstGeom>
          <a:solidFill>
            <a:schemeClr val="accent3"/>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pic>
        <p:nvPicPr>
          <p:cNvPr id="17" name="Graphic 16">
            <a:extLst>
              <a:ext uri="{FF2B5EF4-FFF2-40B4-BE49-F238E27FC236}">
                <a16:creationId xmlns:a16="http://schemas.microsoft.com/office/drawing/2014/main" id="{F636A01B-34E1-4217-8455-EBD7BC38580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a16="http://schemas.microsoft.com/office/drawing/2014/main" id="{B6272EFC-A5C8-42C9-9583-46A3C986402E}"/>
              </a:ext>
            </a:extLst>
          </p:cNvPr>
          <p:cNvSpPr>
            <a:spLocks noGrp="1"/>
          </p:cNvSpPr>
          <p:nvPr>
            <p:ph idx="1"/>
          </p:nvPr>
        </p:nvSpPr>
        <p:spPr>
          <a:xfrm>
            <a:off x="471488" y="2637014"/>
            <a:ext cx="5915025" cy="6285266"/>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a16="http://schemas.microsoft.com/office/drawing/2014/main" id="{7D13D90E-2AA7-47EA-86DE-1E960EBB13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17678" y="-283339"/>
            <a:ext cx="3631696" cy="10189339"/>
          </a:xfrm>
          <a:prstGeom prst="rect">
            <a:avLst/>
          </a:prstGeom>
        </p:spPr>
      </p:pic>
      <p:pic>
        <p:nvPicPr>
          <p:cNvPr id="6" name="Graphic 5">
            <a:extLst>
              <a:ext uri="{FF2B5EF4-FFF2-40B4-BE49-F238E27FC236}">
                <a16:creationId xmlns:a16="http://schemas.microsoft.com/office/drawing/2014/main" id="{F8FA5507-86D9-421B-9300-D6BF0082274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566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857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6/9/2021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330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6/9/2021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6594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pic>
        <p:nvPicPr>
          <p:cNvPr id="5" name="Graphic 4">
            <a:extLst>
              <a:ext uri="{FF2B5EF4-FFF2-40B4-BE49-F238E27FC236}">
                <a16:creationId xmlns:a16="http://schemas.microsoft.com/office/drawing/2014/main" id="{6461CA75-AFE6-4198-BF78-DF99C0CC677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63480" y="8707272"/>
            <a:ext cx="2582457" cy="1941199"/>
          </a:xfrm>
          <a:prstGeom prst="rect">
            <a:avLst/>
          </a:prstGeom>
        </p:spPr>
      </p:pic>
      <p:pic>
        <p:nvPicPr>
          <p:cNvPr id="6" name="Graphic 5">
            <a:extLst>
              <a:ext uri="{FF2B5EF4-FFF2-40B4-BE49-F238E27FC236}">
                <a16:creationId xmlns:a16="http://schemas.microsoft.com/office/drawing/2014/main" id="{6C597850-E501-4E9F-BF69-23C1B096633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277094" y="0"/>
            <a:ext cx="5581748" cy="10221933"/>
          </a:xfrm>
          <a:prstGeom prst="rect">
            <a:avLst/>
          </a:prstGeom>
        </p:spPr>
      </p:pic>
    </p:spTree>
    <p:extLst>
      <p:ext uri="{BB962C8B-B14F-4D97-AF65-F5344CB8AC3E}">
        <p14:creationId xmlns:p14="http://schemas.microsoft.com/office/powerpoint/2010/main" val="342720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472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323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6/9/2021</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561099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8" r:id="rId12"/>
    <p:sldLayoutId id="2147483662" r:id="rId13"/>
    <p:sldLayoutId id="2147483663" r:id="rId14"/>
    <p:sldLayoutId id="2147483664" r:id="rId15"/>
    <p:sldLayoutId id="2147483671" r:id="rId16"/>
    <p:sldLayoutId id="2147483672" r:id="rId17"/>
    <p:sldLayoutId id="2147483673" r:id="rId18"/>
    <p:sldLayoutId id="2147483674" r:id="rId19"/>
    <p:sldLayoutId id="2147483675" r:id="rId20"/>
    <p:sldLayoutId id="2147483676" r:id="rId21"/>
    <p:sldLayoutId id="2147483666" r:id="rId22"/>
    <p:sldLayoutId id="2147483652" r:id="rId23"/>
    <p:sldLayoutId id="2147483653" r:id="rId24"/>
    <p:sldLayoutId id="2147483654" r:id="rId2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plearning.com/blog/differentiated-instruction/"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79F36-C32B-4E96-9F50-807350721FAA}"/>
              </a:ext>
            </a:extLst>
          </p:cNvPr>
          <p:cNvSpPr>
            <a:spLocks noGrp="1"/>
          </p:cNvSpPr>
          <p:nvPr>
            <p:ph type="title"/>
          </p:nvPr>
        </p:nvSpPr>
        <p:spPr>
          <a:xfrm>
            <a:off x="256980" y="1755761"/>
            <a:ext cx="3172020" cy="2174794"/>
          </a:xfrm>
        </p:spPr>
        <p:txBody>
          <a:bodyPr>
            <a:noAutofit/>
          </a:bodyPr>
          <a:lstStyle/>
          <a:p>
            <a:pPr>
              <a:lnSpc>
                <a:spcPct val="150000"/>
              </a:lnSpc>
            </a:pPr>
            <a:r>
              <a:rPr lang="en-GB" sz="3600" b="1" dirty="0">
                <a:solidFill>
                  <a:schemeClr val="bg1"/>
                </a:solidFill>
              </a:rPr>
              <a:t>HOW TO DIFFERENTIATE </a:t>
            </a:r>
            <a:r>
              <a:rPr lang="en-GB" sz="3600" b="1">
                <a:solidFill>
                  <a:schemeClr val="bg1"/>
                </a:solidFill>
              </a:rPr>
              <a:t>LEARNING ENIVRONMENT</a:t>
            </a:r>
            <a:endParaRPr lang="en-GB" sz="3600" b="1" dirty="0">
              <a:solidFill>
                <a:schemeClr val="bg1"/>
              </a:solidFill>
            </a:endParaRPr>
          </a:p>
        </p:txBody>
      </p:sp>
      <p:sp>
        <p:nvSpPr>
          <p:cNvPr id="3" name="TextBox 2">
            <a:extLst>
              <a:ext uri="{FF2B5EF4-FFF2-40B4-BE49-F238E27FC236}">
                <a16:creationId xmlns:a16="http://schemas.microsoft.com/office/drawing/2014/main" id="{2B399469-8618-4A22-B993-90F4AB97A831}"/>
              </a:ext>
            </a:extLst>
          </p:cNvPr>
          <p:cNvSpPr txBox="1"/>
          <p:nvPr/>
        </p:nvSpPr>
        <p:spPr>
          <a:xfrm>
            <a:off x="126243" y="8150239"/>
            <a:ext cx="2712491" cy="1540165"/>
          </a:xfrm>
          <a:prstGeom prst="rect">
            <a:avLst/>
          </a:prstGeom>
          <a:noFill/>
        </p:spPr>
        <p:txBody>
          <a:bodyPr wrap="square">
            <a:spAutoFit/>
          </a:bodyPr>
          <a:lstStyle/>
          <a:p>
            <a:pPr lvl="0">
              <a:lnSpc>
                <a:spcPct val="115000"/>
              </a:lnSpc>
              <a:spcBef>
                <a:spcPts val="500"/>
              </a:spcBef>
              <a:spcAft>
                <a:spcPts val="1000"/>
              </a:spcAft>
            </a:pPr>
            <a:r>
              <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rPr>
              <a:t>Reference below:</a:t>
            </a:r>
            <a:endPar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a:p>
            <a:pPr lvl="0">
              <a:lnSpc>
                <a:spcPct val="115000"/>
              </a:lnSpc>
              <a:spcBef>
                <a:spcPts val="500"/>
              </a:spcBef>
              <a:spcAft>
                <a:spcPts val="1000"/>
              </a:spcAft>
            </a:pPr>
            <a:r>
              <a:rPr lang="en-GB" sz="1800" u="sng"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https://www.3plearning.com/blog/differentiated-instruction/</a:t>
            </a:r>
            <a:r>
              <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rPr>
              <a:t> </a:t>
            </a:r>
          </a:p>
        </p:txBody>
      </p:sp>
    </p:spTree>
    <p:extLst>
      <p:ext uri="{BB962C8B-B14F-4D97-AF65-F5344CB8AC3E}">
        <p14:creationId xmlns:p14="http://schemas.microsoft.com/office/powerpoint/2010/main" val="57199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89CF7D-3E1A-4371-A159-3E099CD8B035}"/>
              </a:ext>
            </a:extLst>
          </p:cNvPr>
          <p:cNvSpPr txBox="1"/>
          <p:nvPr/>
        </p:nvSpPr>
        <p:spPr>
          <a:xfrm>
            <a:off x="307075" y="675570"/>
            <a:ext cx="6243850" cy="2177263"/>
          </a:xfrm>
          <a:prstGeom prst="rect">
            <a:avLst/>
          </a:prstGeom>
          <a:noFill/>
        </p:spPr>
        <p:txBody>
          <a:bodyPr wrap="square">
            <a:spAutoFit/>
          </a:bodyPr>
          <a:lstStyle/>
          <a:p>
            <a:pPr>
              <a:lnSpc>
                <a:spcPct val="115000"/>
              </a:lnSpc>
              <a:spcBef>
                <a:spcPts val="500"/>
              </a:spcBef>
              <a:spcAft>
                <a:spcPts val="1000"/>
              </a:spcAft>
            </a:pPr>
            <a:r>
              <a:rPr lang="en-GB" sz="1800" b="1"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TEACH STUDENTS THAT EVERYONE LEARNS DIFFERENTLY</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Help your students to understand that while some people might like learning actively with talk and movement, other peers may prefer quiet, independent work. This joint understanding will help to develop a classroom environment where every learner’s needs are respected.</a:t>
            </a:r>
          </a:p>
        </p:txBody>
      </p:sp>
      <p:sp>
        <p:nvSpPr>
          <p:cNvPr id="7" name="TextBox 6">
            <a:extLst>
              <a:ext uri="{FF2B5EF4-FFF2-40B4-BE49-F238E27FC236}">
                <a16:creationId xmlns:a16="http://schemas.microsoft.com/office/drawing/2014/main" id="{2A84DFB5-56CB-4DBE-8113-BE7012161906}"/>
              </a:ext>
            </a:extLst>
          </p:cNvPr>
          <p:cNvSpPr txBox="1"/>
          <p:nvPr/>
        </p:nvSpPr>
        <p:spPr>
          <a:xfrm>
            <a:off x="300252" y="4314163"/>
            <a:ext cx="6550925" cy="3325269"/>
          </a:xfrm>
          <a:prstGeom prst="rect">
            <a:avLst/>
          </a:prstGeom>
          <a:noFill/>
        </p:spPr>
        <p:txBody>
          <a:bodyPr wrap="square">
            <a:spAutoFit/>
          </a:bodyPr>
          <a:lstStyle/>
          <a:p>
            <a:pPr>
              <a:lnSpc>
                <a:spcPct val="115000"/>
              </a:lnSpc>
              <a:spcBef>
                <a:spcPts val="500"/>
              </a:spcBef>
              <a:spcAft>
                <a:spcPts val="1000"/>
              </a:spcAft>
            </a:pPr>
            <a:r>
              <a:rPr lang="en-GB" sz="1800" b="1"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DESIGNATE DIFFERENT SPACES FOR DIFFERENT TYPES OF ACTIVITY</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Combine collaborative zones with spaces for independent and quiet work. You could also use beanbags and cushions to create comfortable pull-out areas that are differentiated from the regular classroom order.</a:t>
            </a: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This requires time and resources, but you can start small. Students could create signs that designate certain areas of the room as different zones, for example.</a:t>
            </a:r>
          </a:p>
        </p:txBody>
      </p:sp>
      <p:sp>
        <p:nvSpPr>
          <p:cNvPr id="10" name="TextBox 9">
            <a:extLst>
              <a:ext uri="{FF2B5EF4-FFF2-40B4-BE49-F238E27FC236}">
                <a16:creationId xmlns:a16="http://schemas.microsoft.com/office/drawing/2014/main" id="{8B65939C-73ED-4A4E-8E48-EEC9F95EBCA6}"/>
              </a:ext>
            </a:extLst>
          </p:cNvPr>
          <p:cNvSpPr txBox="1"/>
          <p:nvPr/>
        </p:nvSpPr>
        <p:spPr>
          <a:xfrm>
            <a:off x="300252" y="241017"/>
            <a:ext cx="5793474" cy="392159"/>
          </a:xfrm>
          <a:prstGeom prst="rect">
            <a:avLst/>
          </a:prstGeom>
          <a:noFill/>
        </p:spPr>
        <p:txBody>
          <a:bodyPr wrap="square">
            <a:spAutoFit/>
          </a:bodyPr>
          <a:lstStyle/>
          <a:p>
            <a:pPr>
              <a:lnSpc>
                <a:spcPct val="115000"/>
              </a:lnSpc>
              <a:spcBef>
                <a:spcPts val="500"/>
              </a:spcBef>
              <a:spcAft>
                <a:spcPts val="1000"/>
              </a:spcAft>
            </a:pP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EXAMPLES</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B713C65-F023-40BD-BDCF-F74AE3F0D3EC}"/>
              </a:ext>
            </a:extLst>
          </p:cNvPr>
          <p:cNvSpPr/>
          <p:nvPr/>
        </p:nvSpPr>
        <p:spPr>
          <a:xfrm>
            <a:off x="307075" y="2824089"/>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1862D1D-5170-4C8A-9E58-78018858BB2B}"/>
              </a:ext>
            </a:extLst>
          </p:cNvPr>
          <p:cNvSpPr/>
          <p:nvPr/>
        </p:nvSpPr>
        <p:spPr>
          <a:xfrm>
            <a:off x="300252" y="7645889"/>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1614862-F8C9-4E70-83C8-982A70763BD1}"/>
              </a:ext>
            </a:extLst>
          </p:cNvPr>
          <p:cNvSpPr txBox="1"/>
          <p:nvPr/>
        </p:nvSpPr>
        <p:spPr>
          <a:xfrm>
            <a:off x="307075" y="2937166"/>
            <a:ext cx="6052780" cy="646331"/>
          </a:xfrm>
          <a:prstGeom prst="rect">
            <a:avLst/>
          </a:prstGeom>
          <a:noFill/>
        </p:spPr>
        <p:txBody>
          <a:bodyPr wrap="square" rtlCol="0">
            <a:spAutoFit/>
          </a:bodyPr>
          <a:lstStyle/>
          <a:p>
            <a:r>
              <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Please </a:t>
            </a:r>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outline how this could work in your classroom….</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4" name="TextBox 13">
            <a:extLst>
              <a:ext uri="{FF2B5EF4-FFF2-40B4-BE49-F238E27FC236}">
                <a16:creationId xmlns:a16="http://schemas.microsoft.com/office/drawing/2014/main" id="{7F26FD77-52AB-44FC-BCC0-8412E1C7C579}"/>
              </a:ext>
            </a:extLst>
          </p:cNvPr>
          <p:cNvSpPr txBox="1"/>
          <p:nvPr/>
        </p:nvSpPr>
        <p:spPr>
          <a:xfrm>
            <a:off x="307075" y="7673185"/>
            <a:ext cx="6052780" cy="646331"/>
          </a:xfrm>
          <a:prstGeom prst="rect">
            <a:avLst/>
          </a:prstGeom>
          <a:noFill/>
        </p:spPr>
        <p:txBody>
          <a:bodyPr wrap="square" rtlCol="0">
            <a:spAutoFit/>
          </a:bodyPr>
          <a:lstStyle/>
          <a:p>
            <a:r>
              <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Please </a:t>
            </a:r>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outline how this could work in your classroom….</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3591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89CF7D-3E1A-4371-A159-3E099CD8B035}"/>
              </a:ext>
            </a:extLst>
          </p:cNvPr>
          <p:cNvSpPr txBox="1"/>
          <p:nvPr/>
        </p:nvSpPr>
        <p:spPr>
          <a:xfrm>
            <a:off x="307075" y="798402"/>
            <a:ext cx="5793474" cy="2177263"/>
          </a:xfrm>
          <a:prstGeom prst="rect">
            <a:avLst/>
          </a:prstGeom>
          <a:noFill/>
        </p:spPr>
        <p:txBody>
          <a:bodyPr wrap="square">
            <a:spAutoFit/>
          </a:bodyPr>
          <a:lstStyle/>
          <a:p>
            <a:pPr>
              <a:lnSpc>
                <a:spcPct val="115000"/>
              </a:lnSpc>
              <a:spcBef>
                <a:spcPts val="500"/>
              </a:spcBef>
              <a:spcAft>
                <a:spcPts val="1000"/>
              </a:spcAft>
            </a:pPr>
            <a:r>
              <a:rPr lang="en-GB" sz="1800" b="1"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DEVELOP CLASSROOM MANAGEMENT STRATEGIES FOR A HARMONIOUS ENVIRONMENT</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Classroom management strategies allow you to adjust aspects of the environment as you need. For example, you might reduce noise level, transition into a different activity, or put a stop to distracting </a:t>
            </a:r>
            <a:r>
              <a:rPr lang="en-GB" sz="1800" dirty="0" err="1">
                <a:effectLst/>
                <a:latin typeface="Corbel" panose="020B0503020204020204" pitchFamily="34" charset="0"/>
                <a:ea typeface="Corbel" panose="020B0503020204020204" pitchFamily="34" charset="0"/>
                <a:cs typeface="Times New Roman" panose="02020603050405020304" pitchFamily="18" charset="0"/>
              </a:rPr>
              <a:t>behavior</a:t>
            </a:r>
            <a:r>
              <a:rPr lang="en-GB" sz="1800" dirty="0">
                <a:effectLst/>
                <a:latin typeface="Corbel" panose="020B0503020204020204" pitchFamily="34" charset="0"/>
                <a:ea typeface="Corbel" panose="020B0503020204020204" pitchFamily="34" charset="0"/>
                <a:cs typeface="Times New Roman" panose="02020603050405020304" pitchFamily="18" charset="0"/>
              </a:rPr>
              <a:t>.</a:t>
            </a:r>
          </a:p>
        </p:txBody>
      </p:sp>
      <p:sp>
        <p:nvSpPr>
          <p:cNvPr id="7" name="TextBox 6">
            <a:extLst>
              <a:ext uri="{FF2B5EF4-FFF2-40B4-BE49-F238E27FC236}">
                <a16:creationId xmlns:a16="http://schemas.microsoft.com/office/drawing/2014/main" id="{2A84DFB5-56CB-4DBE-8113-BE7012161906}"/>
              </a:ext>
            </a:extLst>
          </p:cNvPr>
          <p:cNvSpPr txBox="1"/>
          <p:nvPr/>
        </p:nvSpPr>
        <p:spPr>
          <a:xfrm>
            <a:off x="300252" y="4564071"/>
            <a:ext cx="6441742" cy="2495811"/>
          </a:xfrm>
          <a:prstGeom prst="rect">
            <a:avLst/>
          </a:prstGeom>
          <a:noFill/>
        </p:spPr>
        <p:txBody>
          <a:bodyPr wrap="square">
            <a:spAutoFit/>
          </a:bodyPr>
          <a:lstStyle/>
          <a:p>
            <a:pPr>
              <a:lnSpc>
                <a:spcPct val="115000"/>
              </a:lnSpc>
              <a:spcBef>
                <a:spcPts val="500"/>
              </a:spcBef>
              <a:spcAft>
                <a:spcPts val="1000"/>
              </a:spcAft>
            </a:pPr>
            <a:r>
              <a:rPr lang="en-GB" sz="1800" b="1"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INCORPORATE MATERIALS THAT REFLECT STUDENT DIVERSITY</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Our classrooms should adapt to the increasingly multicultural profile of our students. Ask students to bring in something representative of their culture or home and collaboratively use these to decorate the room. This gives all students a unique connection to the environment.</a:t>
            </a:r>
          </a:p>
        </p:txBody>
      </p:sp>
      <p:sp>
        <p:nvSpPr>
          <p:cNvPr id="10" name="TextBox 9">
            <a:extLst>
              <a:ext uri="{FF2B5EF4-FFF2-40B4-BE49-F238E27FC236}">
                <a16:creationId xmlns:a16="http://schemas.microsoft.com/office/drawing/2014/main" id="{8B65939C-73ED-4A4E-8E48-EEC9F95EBCA6}"/>
              </a:ext>
            </a:extLst>
          </p:cNvPr>
          <p:cNvSpPr txBox="1"/>
          <p:nvPr/>
        </p:nvSpPr>
        <p:spPr>
          <a:xfrm>
            <a:off x="300252" y="241017"/>
            <a:ext cx="5793474" cy="392159"/>
          </a:xfrm>
          <a:prstGeom prst="rect">
            <a:avLst/>
          </a:prstGeom>
          <a:noFill/>
        </p:spPr>
        <p:txBody>
          <a:bodyPr wrap="square">
            <a:spAutoFit/>
          </a:bodyPr>
          <a:lstStyle/>
          <a:p>
            <a:pPr>
              <a:lnSpc>
                <a:spcPct val="115000"/>
              </a:lnSpc>
              <a:spcBef>
                <a:spcPts val="500"/>
              </a:spcBef>
              <a:spcAft>
                <a:spcPts val="1000"/>
              </a:spcAft>
            </a:pP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EXAMPLES</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B713C65-F023-40BD-BDCF-F74AE3F0D3EC}"/>
              </a:ext>
            </a:extLst>
          </p:cNvPr>
          <p:cNvSpPr/>
          <p:nvPr/>
        </p:nvSpPr>
        <p:spPr>
          <a:xfrm>
            <a:off x="300252" y="2947712"/>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1862D1D-5170-4C8A-9E58-78018858BB2B}"/>
              </a:ext>
            </a:extLst>
          </p:cNvPr>
          <p:cNvSpPr/>
          <p:nvPr/>
        </p:nvSpPr>
        <p:spPr>
          <a:xfrm>
            <a:off x="307075" y="7109235"/>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1614862-F8C9-4E70-83C8-982A70763BD1}"/>
              </a:ext>
            </a:extLst>
          </p:cNvPr>
          <p:cNvSpPr txBox="1"/>
          <p:nvPr/>
        </p:nvSpPr>
        <p:spPr>
          <a:xfrm>
            <a:off x="177422" y="2975665"/>
            <a:ext cx="6052780" cy="646331"/>
          </a:xfrm>
          <a:prstGeom prst="rect">
            <a:avLst/>
          </a:prstGeom>
          <a:noFill/>
        </p:spPr>
        <p:txBody>
          <a:bodyPr wrap="square" rtlCol="0">
            <a:spAutoFit/>
          </a:bodyPr>
          <a:lstStyle/>
          <a:p>
            <a:r>
              <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Please </a:t>
            </a:r>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outline how this could work in your classroom….</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4" name="TextBox 13">
            <a:extLst>
              <a:ext uri="{FF2B5EF4-FFF2-40B4-BE49-F238E27FC236}">
                <a16:creationId xmlns:a16="http://schemas.microsoft.com/office/drawing/2014/main" id="{7F26FD77-52AB-44FC-BCC0-8412E1C7C579}"/>
              </a:ext>
            </a:extLst>
          </p:cNvPr>
          <p:cNvSpPr txBox="1"/>
          <p:nvPr/>
        </p:nvSpPr>
        <p:spPr>
          <a:xfrm>
            <a:off x="402610" y="7207941"/>
            <a:ext cx="6052780" cy="646331"/>
          </a:xfrm>
          <a:prstGeom prst="rect">
            <a:avLst/>
          </a:prstGeom>
          <a:noFill/>
        </p:spPr>
        <p:txBody>
          <a:bodyPr wrap="square" rtlCol="0">
            <a:spAutoFit/>
          </a:bodyPr>
          <a:lstStyle/>
          <a:p>
            <a:r>
              <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Please </a:t>
            </a:r>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outline how this could work in your classroom….</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910109938"/>
      </p:ext>
    </p:extLst>
  </p:cSld>
  <p:clrMapOvr>
    <a:masterClrMapping/>
  </p:clrMapOvr>
</p:sld>
</file>

<file path=ppt/theme/theme1.xml><?xml version="1.0" encoding="utf-8"?>
<a:theme xmlns:a="http://schemas.openxmlformats.org/drawingml/2006/main" name="Kantoorthema">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2387</TotalTime>
  <Words>279</Words>
  <Application>Microsoft Office PowerPoint</Application>
  <PresentationFormat>A4 Paper (210x297 mm)</PresentationFormat>
  <Paragraphs>18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Corbel</vt:lpstr>
      <vt:lpstr>Kantoorthema</vt:lpstr>
      <vt:lpstr>HOW TO DIFFERENTIATE LEARNING ENIVRONMENT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lastModifiedBy>aine hamill</cp:lastModifiedBy>
  <cp:revision>62</cp:revision>
  <dcterms:created xsi:type="dcterms:W3CDTF">2021-03-16T15:14:53Z</dcterms:created>
  <dcterms:modified xsi:type="dcterms:W3CDTF">2021-06-09T16:17:26Z</dcterms:modified>
</cp:coreProperties>
</file>