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 id="281" r:id="rId4"/>
    <p:sldId id="282"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B558"/>
    <a:srgbClr val="D2E9CF"/>
    <a:srgbClr val="FAD2DD"/>
    <a:srgbClr val="F5A1B9"/>
    <a:srgbClr val="E61A52"/>
    <a:srgbClr val="EC662D"/>
    <a:srgbClr val="F2BD1F"/>
    <a:srgbClr val="378FCD"/>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219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09/06/2021</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09/06/2021</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09/06/2021</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6/9/2021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6/9/2021</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3600" b="1" dirty="0">
                <a:solidFill>
                  <a:schemeClr val="bg1"/>
                </a:solidFill>
              </a:rPr>
              <a:t>HOW TO DIFFERENTIATE </a:t>
            </a:r>
            <a:r>
              <a:rPr lang="en-GB" sz="3600" b="1">
                <a:solidFill>
                  <a:schemeClr val="bg1"/>
                </a:solidFill>
              </a:rPr>
              <a:t>LEARNING PROCESS</a:t>
            </a:r>
            <a:endParaRPr lang="en-GB" sz="3600" b="1" dirty="0">
              <a:solidFill>
                <a:schemeClr val="bg1"/>
              </a:solidFill>
            </a:endParaRPr>
          </a:p>
        </p:txBody>
      </p:sp>
      <p:sp>
        <p:nvSpPr>
          <p:cNvPr id="3" name="TextBox 2">
            <a:extLst>
              <a:ext uri="{FF2B5EF4-FFF2-40B4-BE49-F238E27FC236}">
                <a16:creationId xmlns:a16="http://schemas.microsoft.com/office/drawing/2014/main" id="{EF2B4EAE-C0D6-4D04-9EB8-FB593D64BDB0}"/>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Reference below:</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https://www.3plearning.com/blog/differentiated-instruction/</a:t>
            </a: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798402"/>
            <a:ext cx="5793474" cy="2250103"/>
          </a:xfrm>
          <a:prstGeom prst="rect">
            <a:avLst/>
          </a:prstGeom>
          <a:noFill/>
        </p:spPr>
        <p:txBody>
          <a:bodyPr wrap="square">
            <a:spAutoFit/>
          </a:bodyPr>
          <a:lstStyle/>
          <a:p>
            <a:pPr>
              <a:lnSpc>
                <a:spcPct val="115000"/>
              </a:lnSpc>
              <a:spcBef>
                <a:spcPts val="500"/>
              </a:spcBef>
              <a:spcAft>
                <a:spcPts val="1000"/>
              </a:spcAft>
            </a:pPr>
            <a:r>
              <a:rPr lang="en-GB" sz="16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ADJUST YOUR LEVEL OF INVOLVEMENT</a:t>
            </a:r>
            <a:endParaRPr lang="en-GB" sz="16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Your level of involvement can be adapted to suit the needs of different learners. For example, if a particular group needs support, you might step them through more intensive direct instruction. On the other hand, students who are already confident may benefit from a more independent approach to the same activity. </a:t>
            </a:r>
          </a:p>
        </p:txBody>
      </p:sp>
      <p:sp>
        <p:nvSpPr>
          <p:cNvPr id="7" name="TextBox 6">
            <a:extLst>
              <a:ext uri="{FF2B5EF4-FFF2-40B4-BE49-F238E27FC236}">
                <a16:creationId xmlns:a16="http://schemas.microsoft.com/office/drawing/2014/main" id="{2A84DFB5-56CB-4DBE-8113-BE7012161906}"/>
              </a:ext>
            </a:extLst>
          </p:cNvPr>
          <p:cNvSpPr txBox="1"/>
          <p:nvPr/>
        </p:nvSpPr>
        <p:spPr>
          <a:xfrm>
            <a:off x="307075" y="4755986"/>
            <a:ext cx="6441742" cy="3008772"/>
          </a:xfrm>
          <a:prstGeom prst="rect">
            <a:avLst/>
          </a:prstGeom>
          <a:noFill/>
        </p:spPr>
        <p:txBody>
          <a:bodyPr wrap="square">
            <a:spAutoFit/>
          </a:bodyPr>
          <a:lstStyle/>
          <a:p>
            <a:pPr>
              <a:lnSpc>
                <a:spcPct val="115000"/>
              </a:lnSpc>
              <a:spcBef>
                <a:spcPts val="500"/>
              </a:spcBef>
              <a:spcAft>
                <a:spcPts val="1000"/>
              </a:spcAft>
            </a:pPr>
            <a:r>
              <a:rPr lang="en-GB" sz="16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STRATEGIC GROUPS</a:t>
            </a:r>
            <a:endParaRPr lang="en-GB" sz="16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Grouping students by ability level makes the entire differentiation process easier to manage. Once learners of similar ability are in the same place you can:</a:t>
            </a:r>
          </a:p>
          <a:p>
            <a:pPr marL="342900" lvl="0" indent="-342900">
              <a:lnSpc>
                <a:spcPct val="115000"/>
              </a:lnSpc>
              <a:spcBef>
                <a:spcPts val="500"/>
              </a:spcBef>
              <a:buFont typeface="Symbol" panose="05050102010706020507" pitchFamily="18" charset="2"/>
              <a:buChar char=""/>
            </a:pPr>
            <a:r>
              <a:rPr lang="en-GB" sz="1600" dirty="0">
                <a:effectLst/>
                <a:latin typeface="Corbel" panose="020B0503020204020204" pitchFamily="34" charset="0"/>
                <a:ea typeface="Corbel" panose="020B0503020204020204" pitchFamily="34" charset="0"/>
                <a:cs typeface="Times New Roman" panose="02020603050405020304" pitchFamily="18" charset="0"/>
              </a:rPr>
              <a:t>hover in the vicinity of groups that need more support, so you are on hand to intervene and assist</a:t>
            </a:r>
          </a:p>
          <a:p>
            <a:pPr marL="342900" lvl="0" indent="-342900">
              <a:lnSpc>
                <a:spcPct val="115000"/>
              </a:lnSpc>
              <a:buFont typeface="Symbol" panose="05050102010706020507" pitchFamily="18" charset="2"/>
              <a:buChar char=""/>
            </a:pPr>
            <a:r>
              <a:rPr lang="en-GB" sz="1600" dirty="0">
                <a:effectLst/>
                <a:latin typeface="Corbel" panose="020B0503020204020204" pitchFamily="34" charset="0"/>
                <a:ea typeface="Corbel" panose="020B0503020204020204" pitchFamily="34" charset="0"/>
                <a:cs typeface="Times New Roman" panose="02020603050405020304" pitchFamily="18" charset="0"/>
              </a:rPr>
              <a:t>assign differentiated work sets</a:t>
            </a:r>
          </a:p>
          <a:p>
            <a:pPr marL="342900" lvl="0" indent="-342900">
              <a:lnSpc>
                <a:spcPct val="115000"/>
              </a:lnSpc>
              <a:spcAft>
                <a:spcPts val="1000"/>
              </a:spcAft>
              <a:buFont typeface="Symbol" panose="05050102010706020507" pitchFamily="18" charset="2"/>
              <a:buChar char=""/>
            </a:pPr>
            <a:r>
              <a:rPr lang="en-GB" sz="1600" dirty="0">
                <a:effectLst/>
                <a:latin typeface="Corbel" panose="020B0503020204020204" pitchFamily="34" charset="0"/>
                <a:ea typeface="Corbel" panose="020B0503020204020204" pitchFamily="34" charset="0"/>
                <a:cs typeface="Times New Roman" panose="02020603050405020304" pitchFamily="18" charset="0"/>
              </a:rPr>
              <a:t>coordinate a jigsaw activity, where different groups do tasks at varying levels of difficulty but combine for the final product.</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64B558"/>
                </a:solidFill>
                <a:latin typeface="Corbel" panose="020B0503020204020204" pitchFamily="34" charset="0"/>
                <a:ea typeface="Corbel" panose="020B0503020204020204" pitchFamily="34" charset="0"/>
                <a:cs typeface="Times New Roman" panose="02020603050405020304" pitchFamily="18" charset="0"/>
              </a:rPr>
              <a:t>EXAMPLES</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7075" y="3265912"/>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402610" y="7764758"/>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300252" y="3265912"/>
            <a:ext cx="6052780" cy="646331"/>
          </a:xfrm>
          <a:prstGeom prst="rect">
            <a:avLst/>
          </a:prstGeom>
          <a:noFill/>
        </p:spPr>
        <p:txBody>
          <a:bodyPr wrap="square" rtlCol="0">
            <a:spAutoFit/>
          </a:bodyPr>
          <a:lstStyle/>
          <a:p>
            <a:r>
              <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498145" y="7764758"/>
            <a:ext cx="6052780" cy="646331"/>
          </a:xfrm>
          <a:prstGeom prst="rect">
            <a:avLst/>
          </a:prstGeom>
          <a:noFill/>
        </p:spPr>
        <p:txBody>
          <a:bodyPr wrap="square" rtlCol="0">
            <a:spAutoFit/>
          </a:bodyPr>
          <a:lstStyle/>
          <a:p>
            <a:r>
              <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1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945AA77-B033-48EB-A607-A10192EF5CE4}"/>
              </a:ext>
            </a:extLst>
          </p:cNvPr>
          <p:cNvSpPr txBox="1"/>
          <p:nvPr/>
        </p:nvSpPr>
        <p:spPr>
          <a:xfrm>
            <a:off x="388961" y="775082"/>
            <a:ext cx="5868537" cy="2051074"/>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EXTRA TIME</a:t>
            </a: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Giving extra time for an activity provides support for struggling learners who struggle to finish. It also encourages more able students to think about the topic in further depth.</a:t>
            </a:r>
          </a:p>
          <a:p>
            <a:pPr>
              <a:lnSpc>
                <a:spcPct val="115000"/>
              </a:lnSpc>
              <a:spcBef>
                <a:spcPts val="500"/>
              </a:spcBef>
              <a:spcAft>
                <a:spcPts val="1000"/>
              </a:spcAft>
            </a:pP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7BCF28F-EDCB-4FB3-9CAB-F5D46D8FECD9}"/>
              </a:ext>
            </a:extLst>
          </p:cNvPr>
          <p:cNvSpPr txBox="1"/>
          <p:nvPr/>
        </p:nvSpPr>
        <p:spPr>
          <a:xfrm>
            <a:off x="388961" y="4430906"/>
            <a:ext cx="5868538" cy="2177263"/>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STRATEGIC PARTNERS</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Coordinate a pair activity that partners less able students with more confident peers. Struggling students are not the only ones who will benefit. More able students will consolidate their understanding by explaining the same concept to their partner.</a:t>
            </a:r>
          </a:p>
        </p:txBody>
      </p:sp>
      <p:sp>
        <p:nvSpPr>
          <p:cNvPr id="10" name="Rectangle 9">
            <a:extLst>
              <a:ext uri="{FF2B5EF4-FFF2-40B4-BE49-F238E27FC236}">
                <a16:creationId xmlns:a16="http://schemas.microsoft.com/office/drawing/2014/main" id="{26B89396-ACEF-4E90-BF3E-DD10F07DCCAC}"/>
              </a:ext>
            </a:extLst>
          </p:cNvPr>
          <p:cNvSpPr/>
          <p:nvPr/>
        </p:nvSpPr>
        <p:spPr>
          <a:xfrm>
            <a:off x="388961" y="2498275"/>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5F6990D-330B-4AB5-9782-7FCFBB1F664D}"/>
              </a:ext>
            </a:extLst>
          </p:cNvPr>
          <p:cNvSpPr/>
          <p:nvPr/>
        </p:nvSpPr>
        <p:spPr>
          <a:xfrm>
            <a:off x="416259" y="6816671"/>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F92C93B7-C2C5-4A5A-8D4B-544F2E92236B}"/>
              </a:ext>
            </a:extLst>
          </p:cNvPr>
          <p:cNvSpPr txBox="1"/>
          <p:nvPr/>
        </p:nvSpPr>
        <p:spPr>
          <a:xfrm>
            <a:off x="388961" y="2693580"/>
            <a:ext cx="6052780" cy="646331"/>
          </a:xfrm>
          <a:prstGeom prst="rect">
            <a:avLst/>
          </a:prstGeom>
          <a:noFill/>
        </p:spPr>
        <p:txBody>
          <a:bodyPr wrap="square" rtlCol="0">
            <a:spAutoFit/>
          </a:bodyPr>
          <a:lstStyle/>
          <a:p>
            <a:r>
              <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3" name="TextBox 12">
            <a:extLst>
              <a:ext uri="{FF2B5EF4-FFF2-40B4-BE49-F238E27FC236}">
                <a16:creationId xmlns:a16="http://schemas.microsoft.com/office/drawing/2014/main" id="{21C5E546-9CF3-4E58-A0C9-49572A226173}"/>
              </a:ext>
            </a:extLst>
          </p:cNvPr>
          <p:cNvSpPr txBox="1"/>
          <p:nvPr/>
        </p:nvSpPr>
        <p:spPr>
          <a:xfrm>
            <a:off x="416259" y="6962758"/>
            <a:ext cx="6052780" cy="646331"/>
          </a:xfrm>
          <a:prstGeom prst="rect">
            <a:avLst/>
          </a:prstGeom>
          <a:noFill/>
        </p:spPr>
        <p:txBody>
          <a:bodyPr wrap="square" rtlCol="0">
            <a:spAutoFit/>
          </a:bodyPr>
          <a:lstStyle/>
          <a:p>
            <a:r>
              <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6512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945AA77-B033-48EB-A607-A10192EF5CE4}"/>
              </a:ext>
            </a:extLst>
          </p:cNvPr>
          <p:cNvSpPr txBox="1"/>
          <p:nvPr/>
        </p:nvSpPr>
        <p:spPr>
          <a:xfrm>
            <a:off x="361663" y="354157"/>
            <a:ext cx="5868537" cy="2243435"/>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USE HANDS-ON LEARNING STRATEGIES</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Some students will benefit from using physical objects to fully understand a concept. </a:t>
            </a: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a:t>
            </a:r>
          </a:p>
          <a:p>
            <a:pPr>
              <a:lnSpc>
                <a:spcPct val="115000"/>
              </a:lnSpc>
              <a:spcBef>
                <a:spcPts val="500"/>
              </a:spcBef>
              <a:spcAft>
                <a:spcPts val="1000"/>
              </a:spcAft>
            </a:pP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7BCF28F-EDCB-4FB3-9CAB-F5D46D8FECD9}"/>
              </a:ext>
            </a:extLst>
          </p:cNvPr>
          <p:cNvSpPr txBox="1"/>
          <p:nvPr/>
        </p:nvSpPr>
        <p:spPr>
          <a:xfrm>
            <a:off x="388961" y="4189614"/>
            <a:ext cx="5868538" cy="1858714"/>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HOW TO DIFFERENTIATE BY OUTPUT</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Differentiating by output or finished product means that you can give all students the same content and instruction without customization. The differentiation lies in what students do with that content.</a:t>
            </a:r>
          </a:p>
        </p:txBody>
      </p:sp>
      <p:sp>
        <p:nvSpPr>
          <p:cNvPr id="10" name="Rectangle 9">
            <a:extLst>
              <a:ext uri="{FF2B5EF4-FFF2-40B4-BE49-F238E27FC236}">
                <a16:creationId xmlns:a16="http://schemas.microsoft.com/office/drawing/2014/main" id="{26B89396-ACEF-4E90-BF3E-DD10F07DCCAC}"/>
              </a:ext>
            </a:extLst>
          </p:cNvPr>
          <p:cNvSpPr/>
          <p:nvPr/>
        </p:nvSpPr>
        <p:spPr>
          <a:xfrm>
            <a:off x="416259" y="1946179"/>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5F6990D-330B-4AB5-9782-7FCFBB1F664D}"/>
              </a:ext>
            </a:extLst>
          </p:cNvPr>
          <p:cNvSpPr/>
          <p:nvPr/>
        </p:nvSpPr>
        <p:spPr>
          <a:xfrm>
            <a:off x="416259" y="6161021"/>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F92C93B7-C2C5-4A5A-8D4B-544F2E92236B}"/>
              </a:ext>
            </a:extLst>
          </p:cNvPr>
          <p:cNvSpPr txBox="1"/>
          <p:nvPr/>
        </p:nvSpPr>
        <p:spPr>
          <a:xfrm>
            <a:off x="388961" y="2003771"/>
            <a:ext cx="6052780" cy="646331"/>
          </a:xfrm>
          <a:prstGeom prst="rect">
            <a:avLst/>
          </a:prstGeom>
          <a:noFill/>
        </p:spPr>
        <p:txBody>
          <a:bodyPr wrap="square" rtlCol="0">
            <a:spAutoFit/>
          </a:bodyPr>
          <a:lstStyle/>
          <a:p>
            <a:r>
              <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3" name="TextBox 12">
            <a:extLst>
              <a:ext uri="{FF2B5EF4-FFF2-40B4-BE49-F238E27FC236}">
                <a16:creationId xmlns:a16="http://schemas.microsoft.com/office/drawing/2014/main" id="{21C5E546-9CF3-4E58-A0C9-49572A226173}"/>
              </a:ext>
            </a:extLst>
          </p:cNvPr>
          <p:cNvSpPr txBox="1"/>
          <p:nvPr/>
        </p:nvSpPr>
        <p:spPr>
          <a:xfrm>
            <a:off x="416259" y="6170340"/>
            <a:ext cx="6052780" cy="646331"/>
          </a:xfrm>
          <a:prstGeom prst="rect">
            <a:avLst/>
          </a:prstGeom>
          <a:noFill/>
        </p:spPr>
        <p:txBody>
          <a:bodyPr wrap="square" rtlCol="0">
            <a:spAutoFit/>
          </a:bodyPr>
          <a:lstStyle/>
          <a:p>
            <a:r>
              <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723716465"/>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2169</TotalTime>
  <Words>350</Words>
  <Application>Microsoft Office PowerPoint</Application>
  <PresentationFormat>A4 Paper (210x297 mm)</PresentationFormat>
  <Paragraphs>26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Corbel</vt:lpstr>
      <vt:lpstr>Symbol</vt:lpstr>
      <vt:lpstr>Kantoorthema</vt:lpstr>
      <vt:lpstr>HOW TO DIFFERENTIATE LEARNING PROCESS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aine hamill</cp:lastModifiedBy>
  <cp:revision>57</cp:revision>
  <dcterms:created xsi:type="dcterms:W3CDTF">2021-03-16T15:14:53Z</dcterms:created>
  <dcterms:modified xsi:type="dcterms:W3CDTF">2021-06-09T15:20:21Z</dcterms:modified>
</cp:coreProperties>
</file>