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80" r:id="rId12"/>
    <p:sldId id="310" r:id="rId13"/>
    <p:sldId id="269" r:id="rId14"/>
    <p:sldId id="271" r:id="rId15"/>
    <p:sldId id="281" r:id="rId16"/>
    <p:sldId id="284" r:id="rId17"/>
    <p:sldId id="301" r:id="rId18"/>
    <p:sldId id="302" r:id="rId19"/>
    <p:sldId id="309" r:id="rId20"/>
    <p:sldId id="308" r:id="rId21"/>
    <p:sldId id="272" r:id="rId22"/>
    <p:sldId id="285" r:id="rId23"/>
    <p:sldId id="317" r:id="rId24"/>
    <p:sldId id="291" r:id="rId25"/>
    <p:sldId id="286" r:id="rId26"/>
    <p:sldId id="292" r:id="rId27"/>
    <p:sldId id="287" r:id="rId28"/>
    <p:sldId id="293" r:id="rId29"/>
    <p:sldId id="290" r:id="rId30"/>
    <p:sldId id="294" r:id="rId31"/>
    <p:sldId id="283" r:id="rId32"/>
    <p:sldId id="288" r:id="rId33"/>
    <p:sldId id="289" r:id="rId34"/>
    <p:sldId id="315" r:id="rId35"/>
    <p:sldId id="273" r:id="rId36"/>
    <p:sldId id="277" r:id="rId37"/>
    <p:sldId id="312" r:id="rId38"/>
    <p:sldId id="274" r:id="rId39"/>
    <p:sldId id="316" r:id="rId40"/>
    <p:sldId id="313" r:id="rId41"/>
    <p:sldId id="314" r:id="rId42"/>
    <p:sldId id="275" r:id="rId43"/>
    <p:sldId id="278" r:id="rId44"/>
    <p:sldId id="27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3" clrIdx="0">
    <p:extLst>
      <p:ext uri="{19B8F6BF-5375-455C-9EA6-DF929625EA0E}">
        <p15:presenceInfo xmlns:p15="http://schemas.microsoft.com/office/powerpoint/2012/main" userId="Marievi Gret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676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83" d="100"/>
          <a:sy n="83" d="100"/>
        </p:scale>
        <p:origin x="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7T17:38:12.282" idx="1">
    <p:pos x="6102" y="264"/>
    <p:text>https://resilienteducator.com/classroom-resources/examples-of-differentiated-instruction/</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7T17:38:29.689" idx="2">
    <p:pos x="10" y="10"/>
    <p:text>https://resilienteducator.com/classroom-resources/examples-of-differentiated-instruction/</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07T17:39:15.406" idx="3">
    <p:pos x="10" y="10"/>
    <p:text>https://resilienteducator.com/classroom-resources/examples-of-differentiated-instruction/</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28/06/2022</a:t>
            </a:fld>
            <a:endParaRPr lang="en-GB"/>
          </a:p>
        </p:txBody>
      </p:sp>
      <p:sp>
        <p:nvSpPr>
          <p:cNvPr id="4" name="Tijdelijke aanduiding voor voettekst 3">
            <a:extLst>
              <a:ext uri="{FF2B5EF4-FFF2-40B4-BE49-F238E27FC236}">
                <a16:creationId xmlns=""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7" name="Tijdelijke aanduiding voor voettekst 7">
            <a:extLst>
              <a:ext uri="{FF2B5EF4-FFF2-40B4-BE49-F238E27FC236}">
                <a16:creationId xmlns=""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28/06/2022</a:t>
            </a:fld>
            <a:endParaRPr lang="en-GB"/>
          </a:p>
        </p:txBody>
      </p:sp>
      <p:sp>
        <p:nvSpPr>
          <p:cNvPr id="13" name="Tijdelijke aanduiding voor voettekst 7">
            <a:extLst>
              <a:ext uri="{FF2B5EF4-FFF2-40B4-BE49-F238E27FC236}">
                <a16:creationId xmlns=""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7" name="Tijdelijke aanduiding voor voettekst 3">
            <a:extLst>
              <a:ext uri="{FF2B5EF4-FFF2-40B4-BE49-F238E27FC236}">
                <a16:creationId xmlns=""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14" name="Tijdelijke aanduiding voor voettekst 2">
            <a:extLst>
              <a:ext uri="{FF2B5EF4-FFF2-40B4-BE49-F238E27FC236}">
                <a16:creationId xmlns=""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 xmlns:a16="http://schemas.microsoft.com/office/drawing/2014/main" id="{E8370EAB-C76F-4AA5-94D6-D78599222DE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 xmlns:a16="http://schemas.microsoft.com/office/drawing/2014/main" id="{F2DCB080-EBE5-4FE4-8A8C-1517C542CB7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 xmlns:a16="http://schemas.microsoft.com/office/drawing/2014/main" id="{0916403C-BBCD-426C-8DED-8BAF4EAD5C6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 xmlns:a16="http://schemas.microsoft.com/office/drawing/2014/main" id="{7D13D90E-2AA7-47EA-86DE-1E960EBB13E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 xmlns:a16="http://schemas.microsoft.com/office/drawing/2014/main" id="{E3D1C544-CEB0-4095-9B5F-B125310717A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 xmlns:a16="http://schemas.microsoft.com/office/drawing/2014/main" id="{6011F3EB-1901-465F-A19E-1015079364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 xmlns:a16="http://schemas.microsoft.com/office/drawing/2014/main" id="{5F01DFC6-EE44-424B-B0CD-43D139788B0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28/06/2022</a:t>
            </a:fld>
            <a:endParaRPr lang="en-GB"/>
          </a:p>
        </p:txBody>
      </p:sp>
      <p:sp>
        <p:nvSpPr>
          <p:cNvPr id="4" name="Tijdelijke aanduiding voor voettekst 3">
            <a:extLst>
              <a:ext uri="{FF2B5EF4-FFF2-40B4-BE49-F238E27FC236}">
                <a16:creationId xmlns=""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7" name="Tijdelijke aanduiding voor voettekst 7">
            <a:extLst>
              <a:ext uri="{FF2B5EF4-FFF2-40B4-BE49-F238E27FC236}">
                <a16:creationId xmlns=""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28/06/2022</a:t>
            </a:fld>
            <a:endParaRPr lang="en-GB"/>
          </a:p>
        </p:txBody>
      </p:sp>
      <p:sp>
        <p:nvSpPr>
          <p:cNvPr id="13" name="Tijdelijke aanduiding voor voettekst 7">
            <a:extLst>
              <a:ext uri="{FF2B5EF4-FFF2-40B4-BE49-F238E27FC236}">
                <a16:creationId xmlns=""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7" name="Tijdelijke aanduiding voor voettekst 3">
            <a:extLst>
              <a:ext uri="{FF2B5EF4-FFF2-40B4-BE49-F238E27FC236}">
                <a16:creationId xmlns=""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28/06/2022</a:t>
            </a:fld>
            <a:endParaRPr lang="en-GB"/>
          </a:p>
        </p:txBody>
      </p:sp>
      <p:sp>
        <p:nvSpPr>
          <p:cNvPr id="14" name="Tijdelijke aanduiding voor voettekst 2">
            <a:extLst>
              <a:ext uri="{FF2B5EF4-FFF2-40B4-BE49-F238E27FC236}">
                <a16:creationId xmlns=""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youtube.com/watch?v=NLH9yaHIIo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hyperlink" Target="https://www.youtube.com/watch?v=rumHfC1XQtc"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hyperlink" Target="https://resilienteducator.com/classroom-resources/examples-of-differentiated-instruction/" TargetMode="External"/><Relationship Id="rId3" Type="http://schemas.openxmlformats.org/officeDocument/2006/relationships/hyperlink" Target="https://ila.onlinelibrary.wiley.com/doi/10.1002/TRTR.01126" TargetMode="External"/><Relationship Id="rId7" Type="http://schemas.openxmlformats.org/officeDocument/2006/relationships/hyperlink" Target="http://edtheory.blogspot.com/2016/04/differentiated-instruction.html" TargetMode="External"/><Relationship Id="rId2" Type="http://schemas.openxmlformats.org/officeDocument/2006/relationships/hyperlink" Target="https://www.dr-hatfield.com/educ342/Differentiated_Instruction.pdf" TargetMode="External"/><Relationship Id="rId1" Type="http://schemas.openxmlformats.org/officeDocument/2006/relationships/slideLayout" Target="../slideLayouts/slideLayout4.xml"/><Relationship Id="rId6" Type="http://schemas.openxmlformats.org/officeDocument/2006/relationships/hyperlink" Target="https://www.solutiontree.com/blog/differentiated-reading-instruction/" TargetMode="External"/><Relationship Id="rId5" Type="http://schemas.openxmlformats.org/officeDocument/2006/relationships/hyperlink" Target="https://completeliterature.com/helpful-examples-of-differentiated-instruction/" TargetMode="External"/><Relationship Id="rId10" Type="http://schemas.openxmlformats.org/officeDocument/2006/relationships/hyperlink" Target="https://medium.com/tailor-ed/the-6-myths-of-differentiated-instruction-bcde6e202c73" TargetMode="External"/><Relationship Id="rId4" Type="http://schemas.openxmlformats.org/officeDocument/2006/relationships/hyperlink" Target="https://impactofspecialneeds.weebly.com/uploads/3/4/1/9/3419723/culturally_responsive_differientiated_instruction.pdf" TargetMode="External"/><Relationship Id="rId9" Type="http://schemas.openxmlformats.org/officeDocument/2006/relationships/hyperlink" Target="https://www.researchgate.net/publication/234737746_Differentiated_Instruction_in_the_Regular_Classroom_What_Does_It_Mean_How_Does_It_Loo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97642F37-6A6B-41B1-9E9E-CBD267A44BBE}"/>
              </a:ext>
            </a:extLst>
          </p:cNvPr>
          <p:cNvSpPr>
            <a:spLocks noGrp="1"/>
          </p:cNvSpPr>
          <p:nvPr>
            <p:ph type="ctrTitle"/>
          </p:nvPr>
        </p:nvSpPr>
        <p:spPr/>
        <p:txBody>
          <a:bodyPr>
            <a:normAutofit fontScale="90000"/>
          </a:bodyPr>
          <a:lstStyle/>
          <a:p>
            <a:pPr algn="r"/>
            <a:r>
              <a:rPr lang="en-US" b="1" spc="100" dirty="0">
                <a:ea typeface="+mj-ea"/>
                <a:cs typeface="+mj-cs"/>
              </a:rPr>
              <a:t>Module 1. </a:t>
            </a:r>
            <a:r>
              <a:rPr lang="en-US" b="1" dirty="0" smtClean="0"/>
              <a:t>Introduction </a:t>
            </a:r>
            <a:r>
              <a:rPr lang="en-US" b="1" dirty="0"/>
              <a:t>in Differentiated Instruction</a:t>
            </a:r>
            <a:endParaRPr lang="en-GB" sz="48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82B8486-A00D-49D7-99C1-87EE71646A37}"/>
              </a:ext>
            </a:extLst>
          </p:cNvPr>
          <p:cNvSpPr>
            <a:spLocks noGrp="1"/>
          </p:cNvSpPr>
          <p:nvPr>
            <p:ph type="title"/>
          </p:nvPr>
        </p:nvSpPr>
        <p:spPr/>
        <p:txBody>
          <a:bodyPr>
            <a:normAutofit/>
          </a:bodyPr>
          <a:lstStyle/>
          <a:p>
            <a:r>
              <a:rPr lang="en-US" b="1" dirty="0"/>
              <a:t>History of differentiated </a:t>
            </a:r>
            <a:r>
              <a:rPr lang="en-US" b="1" dirty="0" smtClean="0"/>
              <a:t>instruction</a:t>
            </a:r>
            <a:endParaRPr lang="en-GB" dirty="0"/>
          </a:p>
        </p:txBody>
      </p:sp>
      <p:sp>
        <p:nvSpPr>
          <p:cNvPr id="2" name="Content Placeholder 1">
            <a:extLst>
              <a:ext uri="{FF2B5EF4-FFF2-40B4-BE49-F238E27FC236}">
                <a16:creationId xmlns="" xmlns:a16="http://schemas.microsoft.com/office/drawing/2014/main" id="{86A9C198-9B35-4020-BBEA-8236B396ACEA}"/>
              </a:ext>
            </a:extLst>
          </p:cNvPr>
          <p:cNvSpPr>
            <a:spLocks noGrp="1"/>
          </p:cNvSpPr>
          <p:nvPr>
            <p:ph idx="1"/>
          </p:nvPr>
        </p:nvSpPr>
        <p:spPr/>
        <p:txBody>
          <a:bodyPr>
            <a:normAutofit/>
          </a:bodyPr>
          <a:lstStyle/>
          <a:p>
            <a:pPr algn="just" fontAlgn="base"/>
            <a:r>
              <a:rPr lang="en-US" dirty="0"/>
              <a:t>Even though differentiated instruction seems like a new concept in education, it actually began back in the </a:t>
            </a:r>
            <a:r>
              <a:rPr lang="en-US" dirty="0" smtClean="0"/>
              <a:t>1600's.</a:t>
            </a:r>
            <a:r>
              <a:rPr lang="el-GR" dirty="0"/>
              <a:t> </a:t>
            </a:r>
            <a:r>
              <a:rPr lang="en-US" dirty="0" smtClean="0"/>
              <a:t>Because </a:t>
            </a:r>
            <a:r>
              <a:rPr lang="en-US" dirty="0"/>
              <a:t>classrooms functioned for all ages with only one teacher and limited resources, teachers automatically had to improvise. </a:t>
            </a:r>
            <a:r>
              <a:rPr lang="en-US" dirty="0" smtClean="0"/>
              <a:t> </a:t>
            </a:r>
          </a:p>
          <a:p>
            <a:pPr algn="just"/>
            <a:r>
              <a:rPr lang="en-US" dirty="0"/>
              <a:t>As the educational system transitioned to grading schools, it was assumed that children of the same age learned similarly. However in 1912, achievement tests were introduced, and the scores revealed the gaps in student’s abilities within grade levels</a:t>
            </a:r>
            <a:r>
              <a:rPr lang="en-US" dirty="0" smtClean="0"/>
              <a:t>.</a:t>
            </a:r>
            <a:endParaRPr lang="en-US" dirty="0"/>
          </a:p>
        </p:txBody>
      </p:sp>
    </p:spTree>
    <p:extLst>
      <p:ext uri="{BB962C8B-B14F-4D97-AF65-F5344CB8AC3E}">
        <p14:creationId xmlns:p14="http://schemas.microsoft.com/office/powerpoint/2010/main" val="300215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82B8486-A00D-49D7-99C1-87EE71646A37}"/>
              </a:ext>
            </a:extLst>
          </p:cNvPr>
          <p:cNvSpPr>
            <a:spLocks noGrp="1"/>
          </p:cNvSpPr>
          <p:nvPr>
            <p:ph type="title"/>
          </p:nvPr>
        </p:nvSpPr>
        <p:spPr/>
        <p:txBody>
          <a:bodyPr/>
          <a:lstStyle/>
          <a:p>
            <a:r>
              <a:rPr lang="en-US" b="1" dirty="0"/>
              <a:t>History of differentiated instruction</a:t>
            </a:r>
            <a:endParaRPr lang="en-GB" dirty="0"/>
          </a:p>
        </p:txBody>
      </p:sp>
      <p:sp>
        <p:nvSpPr>
          <p:cNvPr id="2" name="Content Placeholder 1">
            <a:extLst>
              <a:ext uri="{FF2B5EF4-FFF2-40B4-BE49-F238E27FC236}">
                <a16:creationId xmlns="" xmlns:a16="http://schemas.microsoft.com/office/drawing/2014/main" id="{86A9C198-9B35-4020-BBEA-8236B396ACEA}"/>
              </a:ext>
            </a:extLst>
          </p:cNvPr>
          <p:cNvSpPr>
            <a:spLocks noGrp="1"/>
          </p:cNvSpPr>
          <p:nvPr>
            <p:ph idx="1"/>
          </p:nvPr>
        </p:nvSpPr>
        <p:spPr/>
        <p:txBody>
          <a:bodyPr>
            <a:normAutofit fontScale="92500" lnSpcReduction="10000"/>
          </a:bodyPr>
          <a:lstStyle/>
          <a:p>
            <a:pPr algn="just"/>
            <a:r>
              <a:rPr lang="en-US" dirty="0" smtClean="0"/>
              <a:t>In </a:t>
            </a:r>
            <a:r>
              <a:rPr lang="en-US" dirty="0"/>
              <a:t>1975, Congress passed the Individuals with Disabilities Education Act (IDEA), ensuring that children with disabilities had equal access to public education. To reach this student population, many educators used differentiated instruction strategies. Then came the passage of </a:t>
            </a:r>
            <a:r>
              <a:rPr lang="en-US" u="sng" dirty="0"/>
              <a:t>No Child Left </a:t>
            </a:r>
            <a:r>
              <a:rPr lang="en-US" u="sng" dirty="0" smtClean="0"/>
              <a:t>Behind</a:t>
            </a:r>
            <a:r>
              <a:rPr lang="en-US" dirty="0"/>
              <a:t> </a:t>
            </a:r>
            <a:r>
              <a:rPr lang="en-US" dirty="0" smtClean="0"/>
              <a:t>in </a:t>
            </a:r>
            <a:r>
              <a:rPr lang="en-US" dirty="0"/>
              <a:t>2000, which further encouraged differentiated and skill-based </a:t>
            </a:r>
            <a:r>
              <a:rPr lang="en-US" dirty="0" smtClean="0"/>
              <a:t>instruction-and </a:t>
            </a:r>
            <a:r>
              <a:rPr lang="en-US" dirty="0"/>
              <a:t>that’s because it works. </a:t>
            </a:r>
            <a:endParaRPr lang="en-US" dirty="0" smtClean="0"/>
          </a:p>
          <a:p>
            <a:pPr algn="just"/>
            <a:r>
              <a:rPr lang="en-US" dirty="0" smtClean="0"/>
              <a:t>Research </a:t>
            </a:r>
            <a:r>
              <a:rPr lang="en-US" dirty="0"/>
              <a:t>by educator </a:t>
            </a:r>
            <a:r>
              <a:rPr lang="en-US" u="sng" dirty="0"/>
              <a:t>Leslie Owen </a:t>
            </a:r>
            <a:r>
              <a:rPr lang="en-US" u="sng" dirty="0" smtClean="0"/>
              <a:t>Wilson</a:t>
            </a:r>
            <a:r>
              <a:rPr lang="en-US" dirty="0"/>
              <a:t> </a:t>
            </a:r>
            <a:r>
              <a:rPr lang="en-US" dirty="0" smtClean="0"/>
              <a:t>supports </a:t>
            </a:r>
            <a:r>
              <a:rPr lang="en-US" dirty="0"/>
              <a:t>differentiating instruction within the classroom, finding that lecture is the </a:t>
            </a:r>
            <a:r>
              <a:rPr lang="en-US" i="1" dirty="0"/>
              <a:t>least</a:t>
            </a:r>
            <a:r>
              <a:rPr lang="en-US" dirty="0"/>
              <a:t> effective instructional strategy, with only 5 to 10 percent retention after 24 hours. Engaging in a discussion, practicing after exposure to content, and teaching others are much more effective ways to ensure learning retention.</a:t>
            </a:r>
          </a:p>
          <a:p>
            <a:endParaRPr lang="nl-NL" dirty="0"/>
          </a:p>
        </p:txBody>
      </p:sp>
    </p:spTree>
    <p:extLst>
      <p:ext uri="{BB962C8B-B14F-4D97-AF65-F5344CB8AC3E}">
        <p14:creationId xmlns:p14="http://schemas.microsoft.com/office/powerpoint/2010/main" val="165103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59E2B3-3215-4C6B-8F8B-E352FEBCD425}"/>
              </a:ext>
            </a:extLst>
          </p:cNvPr>
          <p:cNvSpPr>
            <a:spLocks noGrp="1"/>
          </p:cNvSpPr>
          <p:nvPr>
            <p:ph type="title"/>
          </p:nvPr>
        </p:nvSpPr>
        <p:spPr/>
        <p:txBody>
          <a:bodyPr/>
          <a:lstStyle/>
          <a:p>
            <a:r>
              <a:rPr lang="en-US" b="1" dirty="0"/>
              <a:t>History of differentiated instruction</a:t>
            </a:r>
            <a:endParaRPr lang="nl-NL" dirty="0"/>
          </a:p>
        </p:txBody>
      </p:sp>
      <p:sp>
        <p:nvSpPr>
          <p:cNvPr id="3" name="Content Placeholder 2">
            <a:extLst>
              <a:ext uri="{FF2B5EF4-FFF2-40B4-BE49-F238E27FC236}">
                <a16:creationId xmlns="" xmlns:a16="http://schemas.microsoft.com/office/drawing/2014/main" id="{D3707263-D2BA-411A-9A9C-630FC40FB01B}"/>
              </a:ext>
            </a:extLst>
          </p:cNvPr>
          <p:cNvSpPr>
            <a:spLocks noGrp="1"/>
          </p:cNvSpPr>
          <p:nvPr>
            <p:ph idx="1"/>
          </p:nvPr>
        </p:nvSpPr>
        <p:spPr>
          <a:xfrm>
            <a:off x="662354" y="1482725"/>
            <a:ext cx="10515600" cy="4043295"/>
          </a:xfrm>
        </p:spPr>
        <p:txBody>
          <a:bodyPr/>
          <a:lstStyle/>
          <a:p>
            <a:pPr marL="0" indent="0" algn="just">
              <a:buNone/>
            </a:pPr>
            <a:r>
              <a:rPr lang="en-US" dirty="0"/>
              <a:t>In the traditional one-room schoolhouses, teachers needed to find a way to keep all of the students occupied at the same time throughout the day as well as to provide material that was beneficial to all of the different levels of learning. And they had to do it without the ability to research the best ways or resources to make their job easier. They had to invent it all themselves. If we could just interview those teachers, we could find a whole world full of helpful examples of differentiated instruction without even realizing it. They were just trying to make their classroom work the best it could for everyone.</a:t>
            </a:r>
          </a:p>
          <a:p>
            <a:endParaRPr lang="nl-NL" dirty="0"/>
          </a:p>
        </p:txBody>
      </p:sp>
      <p:sp>
        <p:nvSpPr>
          <p:cNvPr id="4" name="TextBox 3"/>
          <p:cNvSpPr txBox="1"/>
          <p:nvPr/>
        </p:nvSpPr>
        <p:spPr>
          <a:xfrm>
            <a:off x="1979733" y="5608345"/>
            <a:ext cx="7285892" cy="646331"/>
          </a:xfrm>
          <a:prstGeom prst="rect">
            <a:avLst/>
          </a:prstGeom>
          <a:solidFill>
            <a:schemeClr val="accent4">
              <a:lumMod val="40000"/>
              <a:lumOff val="60000"/>
            </a:schemeClr>
          </a:solidFill>
        </p:spPr>
        <p:txBody>
          <a:bodyPr wrap="square" rtlCol="0">
            <a:spAutoFit/>
          </a:bodyPr>
          <a:lstStyle/>
          <a:p>
            <a:pPr algn="just"/>
            <a:r>
              <a:rPr lang="en-US" dirty="0" smtClean="0"/>
              <a:t>Click below to watch a video about “The power of inclusive </a:t>
            </a:r>
            <a:r>
              <a:rPr lang="en-US" dirty="0"/>
              <a:t>education”: https://www.youtube.com/watch?v=ZIPsPRaZP6M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492" t="10906" r="25189" b="12813"/>
          <a:stretch/>
        </p:blipFill>
        <p:spPr>
          <a:xfrm>
            <a:off x="662354" y="5526020"/>
            <a:ext cx="1141533" cy="1026099"/>
          </a:xfrm>
          <a:prstGeom prst="rect">
            <a:avLst/>
          </a:prstGeom>
        </p:spPr>
      </p:pic>
      <p:sp>
        <p:nvSpPr>
          <p:cNvPr id="6" name="Rectangle 5"/>
          <p:cNvSpPr/>
          <p:nvPr/>
        </p:nvSpPr>
        <p:spPr>
          <a:xfrm>
            <a:off x="3507500" y="6298203"/>
            <a:ext cx="3275256" cy="253916"/>
          </a:xfrm>
          <a:prstGeom prst="rect">
            <a:avLst/>
          </a:prstGeom>
        </p:spPr>
        <p:txBody>
          <a:bodyPr wrap="none">
            <a:spAutoFit/>
          </a:bodyPr>
          <a:lstStyle/>
          <a:p>
            <a:r>
              <a:rPr lang="en-US" sz="1050" i="1" dirty="0" smtClean="0"/>
              <a:t>Source: The power of inclusive education - </a:t>
            </a:r>
            <a:r>
              <a:rPr lang="en-US" sz="1050" i="1" dirty="0" err="1" smtClean="0"/>
              <a:t>Youtube</a:t>
            </a:r>
            <a:endParaRPr lang="en-US" sz="1050" i="1" dirty="0"/>
          </a:p>
        </p:txBody>
      </p:sp>
    </p:spTree>
    <p:extLst>
      <p:ext uri="{BB962C8B-B14F-4D97-AF65-F5344CB8AC3E}">
        <p14:creationId xmlns:p14="http://schemas.microsoft.com/office/powerpoint/2010/main" val="28848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 xmlns:a16="http://schemas.microsoft.com/office/drawing/2014/main" id="{D567F64A-BD42-4048-81EA-CD8035A97741}"/>
              </a:ext>
            </a:extLst>
          </p:cNvPr>
          <p:cNvSpPr>
            <a:spLocks noGrp="1"/>
          </p:cNvSpPr>
          <p:nvPr>
            <p:ph type="title"/>
          </p:nvPr>
        </p:nvSpPr>
        <p:spPr/>
        <p:txBody>
          <a:bodyPr/>
          <a:lstStyle/>
          <a:p>
            <a:r>
              <a:rPr lang="nl-NL" dirty="0"/>
              <a:t>UNIT 3</a:t>
            </a:r>
            <a:endParaRPr lang="en-GB" dirty="0"/>
          </a:p>
        </p:txBody>
      </p:sp>
      <p:sp>
        <p:nvSpPr>
          <p:cNvPr id="8" name="Tijdelijke aanduiding voor inhoud 7">
            <a:extLst>
              <a:ext uri="{FF2B5EF4-FFF2-40B4-BE49-F238E27FC236}">
                <a16:creationId xmlns="" xmlns:a16="http://schemas.microsoft.com/office/drawing/2014/main" id="{F03F6327-ABFA-44A9-BFF5-E2A926F03E2E}"/>
              </a:ext>
            </a:extLst>
          </p:cNvPr>
          <p:cNvSpPr>
            <a:spLocks noGrp="1"/>
          </p:cNvSpPr>
          <p:nvPr>
            <p:ph sz="half" idx="1"/>
          </p:nvPr>
        </p:nvSpPr>
        <p:spPr/>
        <p:txBody>
          <a:bodyPr/>
          <a:lstStyle/>
          <a:p>
            <a:r>
              <a:rPr lang="en-US" dirty="0"/>
              <a:t>Characteristics and Principles</a:t>
            </a:r>
            <a:endParaRPr lang="en-GB" dirty="0"/>
          </a:p>
        </p:txBody>
      </p:sp>
    </p:spTree>
    <p:extLst>
      <p:ext uri="{BB962C8B-B14F-4D97-AF65-F5344CB8AC3E}">
        <p14:creationId xmlns:p14="http://schemas.microsoft.com/office/powerpoint/2010/main" val="151888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Define the concept of Differentiated </a:t>
            </a:r>
            <a:r>
              <a:rPr lang="en-US" b="1" dirty="0" smtClean="0"/>
              <a:t>Instruction</a:t>
            </a:r>
            <a:endParaRPr lang="en-GB"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715107" y="1931132"/>
            <a:ext cx="10445262" cy="4351338"/>
          </a:xfrm>
        </p:spPr>
        <p:txBody>
          <a:bodyPr>
            <a:normAutofit fontScale="70000" lnSpcReduction="20000"/>
          </a:bodyPr>
          <a:lstStyle/>
          <a:p>
            <a:pPr marL="0" indent="0" algn="just">
              <a:lnSpc>
                <a:spcPct val="170000"/>
              </a:lnSpc>
              <a:spcBef>
                <a:spcPts val="0"/>
              </a:spcBef>
              <a:spcAft>
                <a:spcPts val="1200"/>
              </a:spcAft>
              <a:buNone/>
            </a:pPr>
            <a:r>
              <a:rPr lang="en-US" dirty="0"/>
              <a:t>Differentiating instruction may mean teaching the </a:t>
            </a:r>
            <a:r>
              <a:rPr lang="en-US" b="1" dirty="0"/>
              <a:t>same material to all students using a variety of instructional strategies</a:t>
            </a:r>
            <a:r>
              <a:rPr lang="en-US" dirty="0"/>
              <a:t>, or it may require </a:t>
            </a:r>
            <a:r>
              <a:rPr lang="en-US" dirty="0" smtClean="0"/>
              <a:t>the VET teacher </a:t>
            </a:r>
            <a:r>
              <a:rPr lang="en-US" dirty="0"/>
              <a:t>to deliver lessons at varying levels of difficulty based on the ability of each </a:t>
            </a:r>
            <a:r>
              <a:rPr lang="en-US" dirty="0" smtClean="0"/>
              <a:t>VET student.</a:t>
            </a:r>
          </a:p>
          <a:p>
            <a:pPr marL="0" indent="0" algn="just">
              <a:buNone/>
            </a:pPr>
            <a:r>
              <a:rPr lang="en-US" dirty="0" smtClean="0"/>
              <a:t>VET teachers who </a:t>
            </a:r>
            <a:r>
              <a:rPr lang="en-US" dirty="0"/>
              <a:t>practice differentiation in the classroom may</a:t>
            </a:r>
            <a:r>
              <a:rPr lang="en-US" dirty="0" smtClean="0"/>
              <a:t>:</a:t>
            </a:r>
          </a:p>
          <a:p>
            <a:pPr marL="0" indent="0" algn="just">
              <a:buNone/>
            </a:pPr>
            <a:endParaRPr lang="en-US" dirty="0"/>
          </a:p>
          <a:p>
            <a:pPr algn="just"/>
            <a:r>
              <a:rPr lang="en-US" b="1" dirty="0"/>
              <a:t>Design lessons </a:t>
            </a:r>
            <a:r>
              <a:rPr lang="en-US" dirty="0"/>
              <a:t>based on </a:t>
            </a:r>
            <a:r>
              <a:rPr lang="en-US" dirty="0" smtClean="0"/>
              <a:t>VET students</a:t>
            </a:r>
            <a:r>
              <a:rPr lang="en-US" dirty="0"/>
              <a:t>’ learning styles.</a:t>
            </a:r>
          </a:p>
          <a:p>
            <a:pPr algn="just"/>
            <a:r>
              <a:rPr lang="en-US" b="1" dirty="0"/>
              <a:t>Group </a:t>
            </a:r>
            <a:r>
              <a:rPr lang="en-US" b="1" dirty="0" smtClean="0"/>
              <a:t>VET students </a:t>
            </a:r>
            <a:r>
              <a:rPr lang="en-US" dirty="0"/>
              <a:t>by shared interest, topic, or ability for assignments.</a:t>
            </a:r>
          </a:p>
          <a:p>
            <a:pPr algn="just"/>
            <a:r>
              <a:rPr lang="en-US" b="1" dirty="0"/>
              <a:t>Assess </a:t>
            </a:r>
            <a:r>
              <a:rPr lang="en-US" b="1" dirty="0" smtClean="0"/>
              <a:t>VET students</a:t>
            </a:r>
            <a:r>
              <a:rPr lang="en-US" b="1" dirty="0"/>
              <a:t>’ learning </a:t>
            </a:r>
            <a:r>
              <a:rPr lang="en-US" dirty="0"/>
              <a:t>using formative assessment.</a:t>
            </a:r>
          </a:p>
          <a:p>
            <a:pPr algn="just"/>
            <a:r>
              <a:rPr lang="en-US" dirty="0"/>
              <a:t>Manage the classroom to </a:t>
            </a:r>
            <a:r>
              <a:rPr lang="en-US" b="1" dirty="0"/>
              <a:t>create a safe and supportive environment</a:t>
            </a:r>
            <a:r>
              <a:rPr lang="en-US" dirty="0"/>
              <a:t>.</a:t>
            </a:r>
          </a:p>
          <a:p>
            <a:pPr algn="just"/>
            <a:r>
              <a:rPr lang="en-US" dirty="0"/>
              <a:t>Continually assess and </a:t>
            </a:r>
            <a:r>
              <a:rPr lang="en-US" b="1" dirty="0"/>
              <a:t>adjust lesson content to meet </a:t>
            </a:r>
            <a:r>
              <a:rPr lang="en-US" b="1" dirty="0" smtClean="0"/>
              <a:t>VET students</a:t>
            </a:r>
            <a:r>
              <a:rPr lang="en-US" b="1" dirty="0"/>
              <a:t>’ needs</a:t>
            </a:r>
            <a:r>
              <a:rPr lang="en-US" dirty="0" smtClean="0"/>
              <a:t>.</a:t>
            </a:r>
            <a:endParaRPr lang="en-US" dirty="0"/>
          </a:p>
        </p:txBody>
      </p:sp>
    </p:spTree>
    <p:extLst>
      <p:ext uri="{BB962C8B-B14F-4D97-AF65-F5344CB8AC3E}">
        <p14:creationId xmlns:p14="http://schemas.microsoft.com/office/powerpoint/2010/main" val="180953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a:xfrm>
            <a:off x="838200" y="279400"/>
            <a:ext cx="10515600" cy="1325563"/>
          </a:xfrm>
        </p:spPr>
        <p:txBody>
          <a:bodyPr>
            <a:normAutofit/>
          </a:bodyPr>
          <a:lstStyle/>
          <a:p>
            <a:r>
              <a:rPr lang="en-US" b="1" dirty="0"/>
              <a:t>Characteristics and Principles of Differentiated </a:t>
            </a:r>
            <a:r>
              <a:rPr lang="en-US" b="1" dirty="0" smtClean="0"/>
              <a:t>Instruction</a:t>
            </a:r>
            <a:endParaRPr lang="en-GB" b="1"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p:txBody>
          <a:bodyPr>
            <a:normAutofit/>
          </a:bodyPr>
          <a:lstStyle/>
          <a:p>
            <a:pPr algn="just"/>
            <a:r>
              <a:rPr lang="en-US" b="1" u="sng" dirty="0"/>
              <a:t>Differentiation is PROACTIVE: </a:t>
            </a:r>
          </a:p>
          <a:p>
            <a:pPr marL="0" indent="0" algn="just">
              <a:buNone/>
            </a:pPr>
            <a:r>
              <a:rPr lang="en-US" dirty="0" smtClean="0"/>
              <a:t>VET teacher </a:t>
            </a:r>
            <a:r>
              <a:rPr lang="en-US" dirty="0"/>
              <a:t>assumes that different learners have differing needs. Therefore, the </a:t>
            </a:r>
            <a:r>
              <a:rPr lang="en-US" dirty="0" smtClean="0"/>
              <a:t>VET teacher </a:t>
            </a:r>
            <a:r>
              <a:rPr lang="en-US" dirty="0"/>
              <a:t>proactively plans a variety of ways to "get at" and express learning</a:t>
            </a:r>
            <a:r>
              <a:rPr lang="en-US" dirty="0" smtClean="0"/>
              <a:t>.</a:t>
            </a:r>
          </a:p>
          <a:p>
            <a:pPr algn="just"/>
            <a:r>
              <a:rPr lang="en-US" b="1" u="sng" dirty="0"/>
              <a:t>Differentiated Instruction is more QUALITATIVE than quantitative: </a:t>
            </a:r>
          </a:p>
          <a:p>
            <a:pPr marL="0" indent="0" algn="just">
              <a:buNone/>
            </a:pPr>
            <a:r>
              <a:rPr lang="en-US" dirty="0" smtClean="0"/>
              <a:t>Differentiated Instruction is </a:t>
            </a:r>
            <a:r>
              <a:rPr lang="en-US" dirty="0"/>
              <a:t>not simply more or less work. Simply adjusting the </a:t>
            </a:r>
            <a:r>
              <a:rPr lang="en-US" dirty="0" smtClean="0"/>
              <a:t>quantity </a:t>
            </a:r>
            <a:r>
              <a:rPr lang="en-US" dirty="0"/>
              <a:t>of an assignment will generally be less effective than adjusting the nature of the assignment to match </a:t>
            </a:r>
            <a:r>
              <a:rPr lang="en-US" dirty="0" smtClean="0"/>
              <a:t>student needs as well. </a:t>
            </a:r>
          </a:p>
          <a:p>
            <a:pPr marL="0" indent="0" algn="just">
              <a:buNone/>
            </a:pPr>
            <a:endParaRPr lang="nl-NL" dirty="0"/>
          </a:p>
        </p:txBody>
      </p:sp>
    </p:spTree>
    <p:extLst>
      <p:ext uri="{BB962C8B-B14F-4D97-AF65-F5344CB8AC3E}">
        <p14:creationId xmlns:p14="http://schemas.microsoft.com/office/powerpoint/2010/main" val="206790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1E06E802-1990-4791-98D8-128995D15D59}"/>
              </a:ext>
            </a:extLst>
          </p:cNvPr>
          <p:cNvSpPr>
            <a:spLocks noGrp="1"/>
          </p:cNvSpPr>
          <p:nvPr>
            <p:ph type="title"/>
          </p:nvPr>
        </p:nvSpPr>
        <p:spPr/>
        <p:txBody>
          <a:bodyPr>
            <a:normAutofit/>
          </a:bodyPr>
          <a:lstStyle/>
          <a:p>
            <a:r>
              <a:rPr lang="en-US" b="1" dirty="0"/>
              <a:t>Characteristics and Principles of Differentiated </a:t>
            </a:r>
            <a:r>
              <a:rPr lang="en-US" b="1" dirty="0" smtClean="0"/>
              <a:t>Instruction</a:t>
            </a:r>
            <a:endParaRPr lang="en-GB" b="1" dirty="0"/>
          </a:p>
        </p:txBody>
      </p:sp>
      <p:sp>
        <p:nvSpPr>
          <p:cNvPr id="2" name="Content Placeholder 1">
            <a:extLst>
              <a:ext uri="{FF2B5EF4-FFF2-40B4-BE49-F238E27FC236}">
                <a16:creationId xmlns="" xmlns:a16="http://schemas.microsoft.com/office/drawing/2014/main" id="{262DF549-14C2-4CC6-9E2B-EF5B608A9DF0}"/>
              </a:ext>
            </a:extLst>
          </p:cNvPr>
          <p:cNvSpPr>
            <a:spLocks noGrp="1"/>
          </p:cNvSpPr>
          <p:nvPr>
            <p:ph idx="1"/>
          </p:nvPr>
        </p:nvSpPr>
        <p:spPr>
          <a:xfrm>
            <a:off x="915838" y="2118924"/>
            <a:ext cx="10515600" cy="4167576"/>
          </a:xfrm>
        </p:spPr>
        <p:txBody>
          <a:bodyPr>
            <a:normAutofit/>
          </a:bodyPr>
          <a:lstStyle/>
          <a:p>
            <a:pPr>
              <a:lnSpc>
                <a:spcPct val="110000"/>
              </a:lnSpc>
              <a:spcAft>
                <a:spcPts val="600"/>
              </a:spcAft>
            </a:pPr>
            <a:r>
              <a:rPr lang="en-US" b="1" u="sng" dirty="0"/>
              <a:t>Differentiated Instruction is ROOTED IN ASSESSMENT: </a:t>
            </a:r>
          </a:p>
          <a:p>
            <a:pPr marL="0" indent="0" algn="just">
              <a:buNone/>
            </a:pPr>
            <a:r>
              <a:rPr lang="en-US" dirty="0" smtClean="0"/>
              <a:t>A VET teacher </a:t>
            </a:r>
            <a:r>
              <a:rPr lang="en-US" dirty="0"/>
              <a:t>who understand the need for teaching and learning to be a good match for students looks for every opportunity to know </a:t>
            </a:r>
            <a:r>
              <a:rPr lang="en-US" dirty="0" smtClean="0"/>
              <a:t>his/her students </a:t>
            </a:r>
            <a:r>
              <a:rPr lang="en-US" dirty="0"/>
              <a:t>better. Throughout the </a:t>
            </a:r>
            <a:r>
              <a:rPr lang="en-US" dirty="0" smtClean="0"/>
              <a:t>school year, </a:t>
            </a:r>
            <a:r>
              <a:rPr lang="en-US" dirty="0"/>
              <a:t>in a multitude of ways, </a:t>
            </a:r>
            <a:r>
              <a:rPr lang="en-US" dirty="0" smtClean="0"/>
              <a:t>VET teachers </a:t>
            </a:r>
            <a:r>
              <a:rPr lang="en-US" dirty="0"/>
              <a:t>assess </a:t>
            </a:r>
            <a:r>
              <a:rPr lang="en-US" dirty="0" smtClean="0"/>
              <a:t>VET student's </a:t>
            </a:r>
            <a:r>
              <a:rPr lang="en-US" dirty="0"/>
              <a:t>developing readiness levels, interests, and modes of learning. "Final" assessments take many forms, with the goal of finding a way for each student to most successfully share what he or she has learned in the course of </a:t>
            </a:r>
            <a:r>
              <a:rPr lang="en-US" dirty="0" smtClean="0"/>
              <a:t>the learning. </a:t>
            </a:r>
            <a:endParaRPr lang="nl-NL" dirty="0"/>
          </a:p>
        </p:txBody>
      </p:sp>
    </p:spTree>
    <p:extLst>
      <p:ext uri="{BB962C8B-B14F-4D97-AF65-F5344CB8AC3E}">
        <p14:creationId xmlns:p14="http://schemas.microsoft.com/office/powerpoint/2010/main" val="425949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lstStyle/>
          <a:p>
            <a:r>
              <a:rPr lang="en-US" b="1" dirty="0"/>
              <a:t>Characteristics and Principles of Differentiated Instruction</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825625"/>
            <a:ext cx="10515600" cy="4813300"/>
          </a:xfrm>
        </p:spPr>
        <p:txBody>
          <a:bodyPr>
            <a:normAutofit fontScale="85000" lnSpcReduction="20000"/>
          </a:bodyPr>
          <a:lstStyle/>
          <a:p>
            <a:pPr>
              <a:lnSpc>
                <a:spcPct val="120000"/>
              </a:lnSpc>
              <a:spcAft>
                <a:spcPts val="600"/>
              </a:spcAft>
            </a:pPr>
            <a:r>
              <a:rPr lang="en-US" sz="3300" b="1" u="sng" dirty="0"/>
              <a:t>Differentiated Instruction provides </a:t>
            </a:r>
            <a:r>
              <a:rPr lang="en-US" sz="3300" b="1" u="sng" dirty="0" smtClean="0"/>
              <a:t>MULTIPLE APPROACHES </a:t>
            </a:r>
            <a:r>
              <a:rPr lang="en-US" sz="3300" b="1" u="sng" dirty="0"/>
              <a:t>to content, process, and </a:t>
            </a:r>
            <a:r>
              <a:rPr lang="en-US" sz="3300" b="1" u="sng" dirty="0" smtClean="0"/>
              <a:t>product: </a:t>
            </a:r>
          </a:p>
          <a:p>
            <a:endParaRPr lang="en-US" b="1" dirty="0" smtClean="0"/>
          </a:p>
          <a:p>
            <a:pPr lvl="1">
              <a:buFont typeface="Courier New" panose="02070309020205020404" pitchFamily="49" charset="0"/>
              <a:buChar char="o"/>
            </a:pPr>
            <a:r>
              <a:rPr lang="en-US" b="1" dirty="0" smtClean="0"/>
              <a:t>Content: </a:t>
            </a:r>
            <a:r>
              <a:rPr lang="en-US" dirty="0" smtClean="0"/>
              <a:t>What VET students learn</a:t>
            </a:r>
            <a:r>
              <a:rPr lang="en-US" dirty="0"/>
              <a:t> </a:t>
            </a:r>
            <a:endParaRPr lang="en-US" dirty="0" smtClean="0"/>
          </a:p>
          <a:p>
            <a:pPr lvl="1">
              <a:buFont typeface="Courier New" panose="02070309020205020404" pitchFamily="49" charset="0"/>
              <a:buChar char="o"/>
            </a:pPr>
            <a:r>
              <a:rPr lang="en-US" b="1" dirty="0" smtClean="0"/>
              <a:t>Process</a:t>
            </a:r>
            <a:r>
              <a:rPr lang="en-US" b="1" dirty="0"/>
              <a:t>: </a:t>
            </a:r>
            <a:r>
              <a:rPr lang="en-US" dirty="0"/>
              <a:t>How </a:t>
            </a:r>
            <a:r>
              <a:rPr lang="en-US" dirty="0" smtClean="0"/>
              <a:t>VET students </a:t>
            </a:r>
            <a:r>
              <a:rPr lang="en-US" dirty="0"/>
              <a:t>go about making sense of ideas and </a:t>
            </a:r>
            <a:r>
              <a:rPr lang="en-US" dirty="0" smtClean="0"/>
              <a:t>information</a:t>
            </a:r>
            <a:endParaRPr lang="en-US" dirty="0"/>
          </a:p>
          <a:p>
            <a:pPr lvl="1">
              <a:buFont typeface="Courier New" panose="02070309020205020404" pitchFamily="49" charset="0"/>
              <a:buChar char="o"/>
            </a:pPr>
            <a:r>
              <a:rPr lang="en-US" b="1" dirty="0" smtClean="0"/>
              <a:t>Product</a:t>
            </a:r>
            <a:r>
              <a:rPr lang="en-US" b="1" dirty="0"/>
              <a:t>: </a:t>
            </a:r>
            <a:r>
              <a:rPr lang="en-US" dirty="0"/>
              <a:t>H</a:t>
            </a:r>
            <a:r>
              <a:rPr lang="en-US" dirty="0" smtClean="0"/>
              <a:t>ow VET students </a:t>
            </a:r>
            <a:r>
              <a:rPr lang="en-US" dirty="0"/>
              <a:t>demonstrate what they have </a:t>
            </a:r>
            <a:r>
              <a:rPr lang="en-US" dirty="0" smtClean="0"/>
              <a:t>learned</a:t>
            </a:r>
          </a:p>
          <a:p>
            <a:pPr marL="0" indent="0" algn="just">
              <a:buNone/>
            </a:pPr>
            <a:r>
              <a:rPr lang="en-US" dirty="0"/>
              <a:t/>
            </a:r>
            <a:br>
              <a:rPr lang="en-US" dirty="0"/>
            </a:br>
            <a:r>
              <a:rPr lang="en-US" dirty="0"/>
              <a:t>By differentiating these three elements, </a:t>
            </a:r>
            <a:r>
              <a:rPr lang="en-US" dirty="0" smtClean="0"/>
              <a:t>VET teachers </a:t>
            </a:r>
            <a:r>
              <a:rPr lang="en-US" dirty="0"/>
              <a:t>offer different approaches to </a:t>
            </a:r>
            <a:r>
              <a:rPr lang="en-US" i="1" dirty="0"/>
              <a:t>what </a:t>
            </a:r>
            <a:r>
              <a:rPr lang="en-US" dirty="0"/>
              <a:t>students learn, </a:t>
            </a:r>
            <a:r>
              <a:rPr lang="en-US" i="1" dirty="0"/>
              <a:t>how </a:t>
            </a:r>
            <a:r>
              <a:rPr lang="en-US" dirty="0"/>
              <a:t>they learn it, and how they </a:t>
            </a:r>
            <a:r>
              <a:rPr lang="en-US" i="1" dirty="0"/>
              <a:t>demonstrate what they've learne</a:t>
            </a:r>
            <a:r>
              <a:rPr lang="en-US" dirty="0"/>
              <a:t>d, which will  encourage growth in all students</a:t>
            </a:r>
            <a:r>
              <a:rPr lang="en-US" dirty="0" smtClean="0"/>
              <a:t>.</a:t>
            </a:r>
          </a:p>
          <a:p>
            <a:pPr marL="0" indent="0" algn="just">
              <a:buNone/>
            </a:pPr>
            <a:endParaRPr lang="en-US" dirty="0" smtClean="0"/>
          </a:p>
          <a:p>
            <a:pPr marL="0" indent="0" algn="ctr">
              <a:buNone/>
            </a:pPr>
            <a:r>
              <a:rPr lang="en-US" i="1" dirty="0" smtClean="0"/>
              <a:t>The multiple approaches are analyzed as learning </a:t>
            </a:r>
            <a:r>
              <a:rPr lang="en-US" i="1" dirty="0"/>
              <a:t>principles </a:t>
            </a:r>
            <a:r>
              <a:rPr lang="en-US" i="1" dirty="0" smtClean="0"/>
              <a:t>in the next slides. </a:t>
            </a:r>
          </a:p>
          <a:p>
            <a:pPr marL="0" indent="0" algn="just">
              <a:buNone/>
            </a:pPr>
            <a:endParaRPr lang="nl-NL" dirty="0"/>
          </a:p>
        </p:txBody>
      </p:sp>
    </p:spTree>
    <p:extLst>
      <p:ext uri="{BB962C8B-B14F-4D97-AF65-F5344CB8AC3E}">
        <p14:creationId xmlns:p14="http://schemas.microsoft.com/office/powerpoint/2010/main" val="280099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lstStyle/>
          <a:p>
            <a:r>
              <a:rPr lang="en-US" b="1" dirty="0"/>
              <a:t>Characteristics and Principles of Differentiated Instruction</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2190395"/>
            <a:ext cx="10785231" cy="3586152"/>
          </a:xfrm>
        </p:spPr>
        <p:txBody>
          <a:bodyPr>
            <a:normAutofit/>
          </a:bodyPr>
          <a:lstStyle/>
          <a:p>
            <a:r>
              <a:rPr lang="en-US" b="1" u="sng" dirty="0"/>
              <a:t>Differentiated instruction is STUDENT CENTERED:</a:t>
            </a:r>
          </a:p>
          <a:p>
            <a:pPr marL="0" indent="0" algn="just">
              <a:buNone/>
            </a:pPr>
            <a:r>
              <a:rPr lang="en-US" dirty="0" smtClean="0"/>
              <a:t>Learning </a:t>
            </a:r>
            <a:r>
              <a:rPr lang="en-US" dirty="0"/>
              <a:t>experiences are most effective when they are </a:t>
            </a:r>
            <a:r>
              <a:rPr lang="en-US" b="1" dirty="0"/>
              <a:t>engaging, relevant, and interesting</a:t>
            </a:r>
            <a:r>
              <a:rPr lang="en-US" dirty="0"/>
              <a:t>. Learners are active in making and evaluating decisions. Teaching students to share responsibility enables a </a:t>
            </a:r>
            <a:r>
              <a:rPr lang="en-US" dirty="0" smtClean="0"/>
              <a:t>VET teacher </a:t>
            </a:r>
            <a:r>
              <a:rPr lang="en-US" dirty="0"/>
              <a:t>to work with varied groups or individuals for parts of the </a:t>
            </a:r>
            <a:r>
              <a:rPr lang="en-US" dirty="0" smtClean="0"/>
              <a:t>day. It </a:t>
            </a:r>
            <a:r>
              <a:rPr lang="en-US" dirty="0"/>
              <a:t>is about preparing </a:t>
            </a:r>
            <a:r>
              <a:rPr lang="en-US" dirty="0" smtClean="0"/>
              <a:t>VET </a:t>
            </a:r>
            <a:r>
              <a:rPr lang="en-US" dirty="0"/>
              <a:t>students</a:t>
            </a:r>
            <a:r>
              <a:rPr lang="en-US" dirty="0" smtClean="0"/>
              <a:t> </a:t>
            </a:r>
            <a:r>
              <a:rPr lang="en-US" dirty="0"/>
              <a:t>for real life.</a:t>
            </a:r>
            <a:br>
              <a:rPr lang="en-US" dirty="0"/>
            </a:br>
            <a:endParaRPr lang="nl-NL" dirty="0"/>
          </a:p>
        </p:txBody>
      </p:sp>
    </p:spTree>
    <p:extLst>
      <p:ext uri="{BB962C8B-B14F-4D97-AF65-F5344CB8AC3E}">
        <p14:creationId xmlns:p14="http://schemas.microsoft.com/office/powerpoint/2010/main" val="294756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lstStyle/>
          <a:p>
            <a:r>
              <a:rPr lang="en-US" b="1" dirty="0"/>
              <a:t>Characteristics and Principles of Differentiated Instruction</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987371"/>
            <a:ext cx="10515600" cy="3680004"/>
          </a:xfrm>
        </p:spPr>
        <p:txBody>
          <a:bodyPr>
            <a:normAutofit/>
          </a:bodyPr>
          <a:lstStyle/>
          <a:p>
            <a:r>
              <a:rPr lang="en-US" b="1" u="sng" dirty="0"/>
              <a:t>Differentiated instruction is a BLEND of whole-class, group, and individual instruction:</a:t>
            </a:r>
          </a:p>
          <a:p>
            <a:pPr marL="0" indent="0" algn="just">
              <a:buNone/>
            </a:pPr>
            <a:r>
              <a:rPr lang="en-US" dirty="0" smtClean="0"/>
              <a:t>A </a:t>
            </a:r>
            <a:r>
              <a:rPr lang="en-US" dirty="0"/>
              <a:t>pattern of instruction in a differentiated classroom could be </a:t>
            </a:r>
            <a:r>
              <a:rPr lang="en-US" dirty="0" smtClean="0"/>
              <a:t>VET students </a:t>
            </a:r>
            <a:r>
              <a:rPr lang="en-US" dirty="0"/>
              <a:t>coming together as a </a:t>
            </a:r>
            <a:r>
              <a:rPr lang="en-US" b="1" dirty="0"/>
              <a:t>whole group</a:t>
            </a:r>
            <a:r>
              <a:rPr lang="en-US" dirty="0"/>
              <a:t>, moving out into small groups or individual, back together to share and moving out again</a:t>
            </a:r>
            <a:r>
              <a:rPr lang="en-US" dirty="0" smtClean="0"/>
              <a:t>, and repeat!</a:t>
            </a:r>
          </a:p>
          <a:p>
            <a:pPr marL="0" indent="0" algn="just">
              <a:buNone/>
            </a:pPr>
            <a:r>
              <a:rPr lang="en-US" dirty="0" smtClean="0"/>
              <a:t> </a:t>
            </a:r>
            <a:br>
              <a:rPr lang="en-US" dirty="0" smtClean="0"/>
            </a:br>
            <a:endParaRPr lang="nl-NL" dirty="0"/>
          </a:p>
        </p:txBody>
      </p:sp>
    </p:spTree>
    <p:extLst>
      <p:ext uri="{BB962C8B-B14F-4D97-AF65-F5344CB8AC3E}">
        <p14:creationId xmlns:p14="http://schemas.microsoft.com/office/powerpoint/2010/main" val="32161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DB0440B0-8154-4FBA-BF5D-D7795764C27A}"/>
              </a:ext>
            </a:extLst>
          </p:cNvPr>
          <p:cNvSpPr>
            <a:spLocks noGrp="1"/>
          </p:cNvSpPr>
          <p:nvPr>
            <p:ph type="title"/>
          </p:nvPr>
        </p:nvSpPr>
        <p:spPr/>
        <p:txBody>
          <a:bodyPr/>
          <a:lstStyle/>
          <a:p>
            <a:r>
              <a:rPr lang="it-IT" sz="3200" b="1" spc="100" dirty="0"/>
              <a:t>Aims </a:t>
            </a:r>
            <a:r>
              <a:rPr lang="en-US" sz="3200" b="1" spc="100" dirty="0"/>
              <a:t>&amp; Objectives</a:t>
            </a:r>
            <a:endParaRPr lang="en-GB" dirty="0"/>
          </a:p>
        </p:txBody>
      </p:sp>
      <p:pic>
        <p:nvPicPr>
          <p:cNvPr id="8" name="Tijdelijke aanduiding voor afbeelding 7" descr="Afbeelding met persoon, person&#10;&#10;Automatisch gegenereerde beschrijving">
            <a:extLst>
              <a:ext uri="{FF2B5EF4-FFF2-40B4-BE49-F238E27FC236}">
                <a16:creationId xmlns=""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 xmlns:a16="http://schemas.microsoft.com/office/drawing/2014/main" id="{D49DF9DC-C1D1-4CAD-A7EA-EE59ED159EFD}"/>
              </a:ext>
            </a:extLst>
          </p:cNvPr>
          <p:cNvSpPr>
            <a:spLocks noGrp="1"/>
          </p:cNvSpPr>
          <p:nvPr>
            <p:ph type="body" sz="half" idx="2"/>
          </p:nvPr>
        </p:nvSpPr>
        <p:spPr/>
        <p:txBody>
          <a:bodyPr>
            <a:normAutofit/>
          </a:bodyPr>
          <a:lstStyle/>
          <a:p>
            <a:pPr>
              <a:lnSpc>
                <a:spcPct val="150000"/>
              </a:lnSpc>
              <a:spcAft>
                <a:spcPts val="600"/>
              </a:spcAft>
            </a:pPr>
            <a:r>
              <a:rPr lang="en-US" b="1" dirty="0">
                <a:solidFill>
                  <a:schemeClr val="tx1"/>
                </a:solidFill>
              </a:rPr>
              <a:t>The aim of this </a:t>
            </a:r>
            <a:r>
              <a:rPr lang="en-US" b="1" dirty="0" smtClean="0">
                <a:solidFill>
                  <a:schemeClr val="tx1"/>
                </a:solidFill>
              </a:rPr>
              <a:t>module is </a:t>
            </a:r>
            <a:r>
              <a:rPr lang="en-US" b="1" dirty="0">
                <a:solidFill>
                  <a:schemeClr val="tx1"/>
                </a:solidFill>
              </a:rPr>
              <a:t>to </a:t>
            </a:r>
            <a:r>
              <a:rPr lang="en-US" b="1" u="sng" dirty="0">
                <a:solidFill>
                  <a:schemeClr val="tx1"/>
                </a:solidFill>
              </a:rPr>
              <a:t>introduce</a:t>
            </a:r>
            <a:r>
              <a:rPr lang="en-US" b="1" dirty="0">
                <a:solidFill>
                  <a:schemeClr val="tx1"/>
                </a:solidFill>
              </a:rPr>
              <a:t> </a:t>
            </a:r>
            <a:r>
              <a:rPr lang="en-US" b="1" dirty="0" smtClean="0">
                <a:solidFill>
                  <a:schemeClr val="tx1"/>
                </a:solidFill>
              </a:rPr>
              <a:t>learners to </a:t>
            </a:r>
            <a:r>
              <a:rPr lang="en-US" b="1" dirty="0">
                <a:solidFill>
                  <a:schemeClr val="tx1"/>
                </a:solidFill>
              </a:rPr>
              <a:t>Differentiated </a:t>
            </a:r>
            <a:r>
              <a:rPr lang="en-US" b="1" dirty="0" smtClean="0">
                <a:solidFill>
                  <a:schemeClr val="tx1"/>
                </a:solidFill>
              </a:rPr>
              <a:t>Instruction as </a:t>
            </a:r>
            <a:r>
              <a:rPr lang="en-US" b="1" dirty="0">
                <a:solidFill>
                  <a:schemeClr val="tx1"/>
                </a:solidFill>
              </a:rPr>
              <a:t>a learner-centric model of education that aids </a:t>
            </a:r>
            <a:r>
              <a:rPr lang="en-US" b="1" dirty="0" smtClean="0">
                <a:solidFill>
                  <a:schemeClr val="tx1"/>
                </a:solidFill>
              </a:rPr>
              <a:t>VET educators </a:t>
            </a:r>
            <a:r>
              <a:rPr lang="en-US" b="1" dirty="0">
                <a:solidFill>
                  <a:schemeClr val="tx1"/>
                </a:solidFill>
              </a:rPr>
              <a:t>struggling to respond adequately to varied </a:t>
            </a:r>
            <a:r>
              <a:rPr lang="en-US" b="1" dirty="0" smtClean="0">
                <a:solidFill>
                  <a:schemeClr val="tx1"/>
                </a:solidFill>
              </a:rPr>
              <a:t>VET student </a:t>
            </a:r>
            <a:r>
              <a:rPr lang="en-US" b="1" dirty="0">
                <a:solidFill>
                  <a:schemeClr val="tx1"/>
                </a:solidFill>
              </a:rPr>
              <a:t>needs within one classroom or group. </a:t>
            </a:r>
            <a:endParaRPr lang="en-GB" b="1" dirty="0">
              <a:solidFill>
                <a:schemeClr val="tx1"/>
              </a:solidFill>
            </a:endParaRPr>
          </a:p>
        </p:txBody>
      </p:sp>
      <p:sp>
        <p:nvSpPr>
          <p:cNvPr id="9" name="Tekstvak 8">
            <a:extLst>
              <a:ext uri="{FF2B5EF4-FFF2-40B4-BE49-F238E27FC236}">
                <a16:creationId xmlns="" xmlns:a16="http://schemas.microsoft.com/office/drawing/2014/main"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images </a:t>
            </a:r>
            <a:r>
              <a:rPr lang="nl-NL" dirty="0" err="1">
                <a:solidFill>
                  <a:schemeClr val="bg1"/>
                </a:solidFill>
              </a:rPr>
              <a:t>can</a:t>
            </a:r>
            <a:r>
              <a:rPr lang="nl-NL" dirty="0">
                <a:solidFill>
                  <a:schemeClr val="bg1"/>
                </a:solidFill>
              </a:rPr>
              <a:t> </a:t>
            </a:r>
            <a:r>
              <a:rPr lang="nl-NL" dirty="0" err="1">
                <a:solidFill>
                  <a:schemeClr val="bg1"/>
                </a:solidFill>
              </a:rPr>
              <a:t>be</a:t>
            </a:r>
            <a:r>
              <a:rPr lang="nl-NL" dirty="0">
                <a:solidFill>
                  <a:schemeClr val="bg1"/>
                </a:solidFill>
              </a:rPr>
              <a:t> </a:t>
            </a:r>
            <a:r>
              <a:rPr lang="nl-NL" dirty="0" err="1">
                <a:solidFill>
                  <a:schemeClr val="bg1"/>
                </a:solidFill>
              </a:rPr>
              <a:t>changed</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lstStyle/>
          <a:p>
            <a:r>
              <a:rPr lang="en-US" b="1" dirty="0"/>
              <a:t>Characteristics and Principles of Differentiated Instruction</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881876"/>
            <a:ext cx="10515600" cy="3985524"/>
          </a:xfrm>
        </p:spPr>
        <p:txBody>
          <a:bodyPr/>
          <a:lstStyle/>
          <a:p>
            <a:r>
              <a:rPr lang="en-US" b="1" u="sng" dirty="0"/>
              <a:t>Differentiated Instruction is "Organic“: </a:t>
            </a:r>
          </a:p>
          <a:p>
            <a:pPr marL="0" indent="0" algn="just">
              <a:buNone/>
            </a:pPr>
            <a:r>
              <a:rPr lang="en-US" dirty="0" smtClean="0"/>
              <a:t>VET students </a:t>
            </a:r>
            <a:r>
              <a:rPr lang="en-US" dirty="0"/>
              <a:t>and </a:t>
            </a:r>
            <a:r>
              <a:rPr lang="en-US" dirty="0" smtClean="0"/>
              <a:t>VET teachers </a:t>
            </a:r>
            <a:r>
              <a:rPr lang="en-US" dirty="0"/>
              <a:t>are learning together. Ongoing </a:t>
            </a:r>
            <a:r>
              <a:rPr lang="en-US" b="1" dirty="0"/>
              <a:t>collaboration</a:t>
            </a:r>
            <a:r>
              <a:rPr lang="en-US" dirty="0"/>
              <a:t> with students is necessary to refine the learning opportunities so </a:t>
            </a:r>
            <a:r>
              <a:rPr lang="en-US" dirty="0" smtClean="0"/>
              <a:t>they are </a:t>
            </a:r>
            <a:r>
              <a:rPr lang="en-US" dirty="0"/>
              <a:t>effective for each student. </a:t>
            </a:r>
            <a:endParaRPr lang="en-US" dirty="0" smtClean="0"/>
          </a:p>
          <a:p>
            <a:pPr marL="0" indent="0" algn="just">
              <a:buNone/>
            </a:pPr>
            <a:r>
              <a:rPr lang="en-US" dirty="0" smtClean="0"/>
              <a:t>Every </a:t>
            </a:r>
            <a:r>
              <a:rPr lang="en-US" dirty="0"/>
              <a:t>day in the classroom can reveal one more way to make the classroom a better match for its learners.</a:t>
            </a:r>
          </a:p>
          <a:p>
            <a:pPr marL="0" indent="0">
              <a:buNone/>
            </a:pPr>
            <a:endParaRPr lang="nl-NL" dirty="0"/>
          </a:p>
        </p:txBody>
      </p:sp>
    </p:spTree>
    <p:extLst>
      <p:ext uri="{BB962C8B-B14F-4D97-AF65-F5344CB8AC3E}">
        <p14:creationId xmlns:p14="http://schemas.microsoft.com/office/powerpoint/2010/main" val="260367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 xmlns:a16="http://schemas.microsoft.com/office/drawing/2014/main" id="{F6460083-2617-4962-883D-C247F982CD76}"/>
              </a:ext>
            </a:extLst>
          </p:cNvPr>
          <p:cNvSpPr>
            <a:spLocks noGrp="1"/>
          </p:cNvSpPr>
          <p:nvPr>
            <p:ph type="title"/>
          </p:nvPr>
        </p:nvSpPr>
        <p:spPr/>
        <p:txBody>
          <a:bodyPr>
            <a:normAutofit/>
          </a:bodyPr>
          <a:lstStyle/>
          <a:p>
            <a:r>
              <a:rPr lang="en-US" b="1" dirty="0"/>
              <a:t>Learning principles for the promotion of Differentiated </a:t>
            </a:r>
            <a:r>
              <a:rPr lang="en-US" b="1" dirty="0" smtClean="0"/>
              <a:t>Instruction</a:t>
            </a:r>
            <a:endParaRPr lang="en-GB" b="1" dirty="0"/>
          </a:p>
        </p:txBody>
      </p:sp>
      <p:sp>
        <p:nvSpPr>
          <p:cNvPr id="2" name="Content Placeholder 1">
            <a:extLst>
              <a:ext uri="{FF2B5EF4-FFF2-40B4-BE49-F238E27FC236}">
                <a16:creationId xmlns="" xmlns:a16="http://schemas.microsoft.com/office/drawing/2014/main" id="{C20ABA51-1AAB-4D78-9893-485C7244B1A1}"/>
              </a:ext>
            </a:extLst>
          </p:cNvPr>
          <p:cNvSpPr>
            <a:spLocks noGrp="1"/>
          </p:cNvSpPr>
          <p:nvPr>
            <p:ph idx="1"/>
          </p:nvPr>
        </p:nvSpPr>
        <p:spPr>
          <a:xfrm>
            <a:off x="838200" y="2015406"/>
            <a:ext cx="10515600" cy="3871044"/>
          </a:xfrm>
        </p:spPr>
        <p:txBody>
          <a:bodyPr/>
          <a:lstStyle/>
          <a:p>
            <a:pPr marL="0" indent="0">
              <a:buNone/>
            </a:pPr>
            <a:r>
              <a:rPr lang="en-US" dirty="0"/>
              <a:t>According to Tomlinson, </a:t>
            </a:r>
            <a:r>
              <a:rPr lang="en-US" dirty="0" smtClean="0"/>
              <a:t>VET teachers </a:t>
            </a:r>
            <a:r>
              <a:rPr lang="en-US" dirty="0"/>
              <a:t>can differentiate instruction through </a:t>
            </a:r>
            <a:r>
              <a:rPr lang="en-US" dirty="0" smtClean="0"/>
              <a:t>the following </a:t>
            </a:r>
            <a:r>
              <a:rPr lang="en-US" b="1" dirty="0" smtClean="0"/>
              <a:t>four </a:t>
            </a:r>
            <a:r>
              <a:rPr lang="en-US" b="1" dirty="0"/>
              <a:t>ways</a:t>
            </a:r>
            <a:r>
              <a:rPr lang="en-US" dirty="0"/>
              <a:t>: </a:t>
            </a:r>
            <a:endParaRPr lang="en-US" dirty="0" smtClean="0"/>
          </a:p>
          <a:p>
            <a:pPr marL="514350" indent="-514350">
              <a:buAutoNum type="arabicParenR"/>
            </a:pPr>
            <a:r>
              <a:rPr lang="en-US" dirty="0" smtClean="0"/>
              <a:t>content</a:t>
            </a:r>
            <a:r>
              <a:rPr lang="en-US" dirty="0"/>
              <a:t>, </a:t>
            </a:r>
            <a:endParaRPr lang="en-US" dirty="0" smtClean="0"/>
          </a:p>
          <a:p>
            <a:pPr marL="514350" indent="-514350">
              <a:buAutoNum type="arabicParenR"/>
            </a:pPr>
            <a:r>
              <a:rPr lang="en-US" dirty="0" smtClean="0"/>
              <a:t>process</a:t>
            </a:r>
            <a:r>
              <a:rPr lang="en-US" dirty="0"/>
              <a:t>, </a:t>
            </a:r>
            <a:endParaRPr lang="en-US" dirty="0" smtClean="0"/>
          </a:p>
          <a:p>
            <a:pPr marL="514350" indent="-514350">
              <a:buAutoNum type="arabicParenR"/>
            </a:pPr>
            <a:r>
              <a:rPr lang="en-US" dirty="0" smtClean="0"/>
              <a:t>product,</a:t>
            </a:r>
          </a:p>
          <a:p>
            <a:pPr marL="514350" indent="-514350">
              <a:buAutoNum type="arabicParenR"/>
            </a:pPr>
            <a:r>
              <a:rPr lang="en-US" dirty="0" smtClean="0"/>
              <a:t>learning </a:t>
            </a:r>
            <a:r>
              <a:rPr lang="en-US" dirty="0"/>
              <a:t>environment.</a:t>
            </a:r>
            <a:endParaRPr lang="nl-NL" dirty="0"/>
          </a:p>
        </p:txBody>
      </p:sp>
    </p:spTree>
    <p:extLst>
      <p:ext uri="{BB962C8B-B14F-4D97-AF65-F5344CB8AC3E}">
        <p14:creationId xmlns:p14="http://schemas.microsoft.com/office/powerpoint/2010/main" val="64275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lstStyle/>
          <a:p>
            <a:r>
              <a:rPr lang="en-US" b="1" dirty="0" smtClean="0"/>
              <a:t>What do we mean </a:t>
            </a:r>
            <a:r>
              <a:rPr lang="en-US" b="1" i="1" dirty="0" smtClean="0"/>
              <a:t>by content</a:t>
            </a:r>
            <a:r>
              <a:rPr lang="en-US" b="1" dirty="0" smtClean="0"/>
              <a:t>?</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450729"/>
            <a:ext cx="10515600" cy="5108333"/>
          </a:xfrm>
        </p:spPr>
        <p:txBody>
          <a:bodyPr>
            <a:normAutofit fontScale="77500" lnSpcReduction="20000"/>
          </a:bodyPr>
          <a:lstStyle/>
          <a:p>
            <a:pPr marL="0" indent="0" algn="just">
              <a:buNone/>
            </a:pPr>
            <a:r>
              <a:rPr lang="en-US" dirty="0"/>
              <a:t>As </a:t>
            </a:r>
            <a:r>
              <a:rPr lang="en-US" dirty="0" smtClean="0"/>
              <a:t>it is commonly known, </a:t>
            </a:r>
            <a:r>
              <a:rPr lang="en-US" dirty="0"/>
              <a:t>fundamental lesson content should cover the standards of learning set by the school district or state educational standards. But some </a:t>
            </a:r>
            <a:r>
              <a:rPr lang="en-US" dirty="0" smtClean="0"/>
              <a:t>VET students </a:t>
            </a:r>
            <a:r>
              <a:rPr lang="en-US" dirty="0"/>
              <a:t>in </a:t>
            </a:r>
            <a:r>
              <a:rPr lang="en-US" dirty="0" smtClean="0"/>
              <a:t>the class </a:t>
            </a:r>
            <a:r>
              <a:rPr lang="en-US" dirty="0"/>
              <a:t>may be </a:t>
            </a:r>
            <a:r>
              <a:rPr lang="en-US" b="1" i="1" dirty="0"/>
              <a:t>completely unfamiliar </a:t>
            </a:r>
            <a:r>
              <a:rPr lang="en-US" dirty="0"/>
              <a:t>with the concepts in a lesson, some students may have </a:t>
            </a:r>
            <a:r>
              <a:rPr lang="en-US" b="1" i="1" dirty="0"/>
              <a:t>partial mastery</a:t>
            </a:r>
            <a:r>
              <a:rPr lang="en-US" dirty="0"/>
              <a:t>, and some students </a:t>
            </a:r>
            <a:r>
              <a:rPr lang="en-US" b="1" i="1" dirty="0"/>
              <a:t>may already be familiar</a:t>
            </a:r>
            <a:r>
              <a:rPr lang="en-US" dirty="0"/>
              <a:t> with the content before the lesson begins</a:t>
            </a:r>
            <a:r>
              <a:rPr lang="en-US" dirty="0" smtClean="0"/>
              <a:t>.</a:t>
            </a:r>
            <a:endParaRPr lang="en-US" dirty="0"/>
          </a:p>
          <a:p>
            <a:pPr marL="0" indent="0" algn="just">
              <a:buNone/>
            </a:pPr>
            <a:r>
              <a:rPr lang="en-US" dirty="0"/>
              <a:t>What </a:t>
            </a:r>
            <a:r>
              <a:rPr lang="en-US" dirty="0" smtClean="0"/>
              <a:t>a VET teacher could </a:t>
            </a:r>
            <a:r>
              <a:rPr lang="en-US" dirty="0"/>
              <a:t>do is </a:t>
            </a:r>
            <a:r>
              <a:rPr lang="en-US" dirty="0" smtClean="0"/>
              <a:t>to differentiate the </a:t>
            </a:r>
            <a:r>
              <a:rPr lang="en-US" dirty="0" smtClean="0">
                <a:solidFill>
                  <a:srgbClr val="676766"/>
                </a:solidFill>
              </a:rPr>
              <a:t>conte</a:t>
            </a:r>
            <a:r>
              <a:rPr lang="en-US" dirty="0" smtClean="0"/>
              <a:t>nt by designing activities for groups of students that cover various levels of </a:t>
            </a:r>
            <a:r>
              <a:rPr lang="en-US" b="1" dirty="0" smtClean="0"/>
              <a:t>Bloom’s Taxonomy </a:t>
            </a:r>
            <a:r>
              <a:rPr lang="en-US" dirty="0" smtClean="0"/>
              <a:t>(a </a:t>
            </a:r>
            <a:r>
              <a:rPr lang="en-US" dirty="0"/>
              <a:t>classification of levels of intellectual behavior going from lower-order thinking </a:t>
            </a:r>
            <a:r>
              <a:rPr lang="en-US" dirty="0" smtClean="0"/>
              <a:t>skills </a:t>
            </a:r>
            <a:r>
              <a:rPr lang="en-US" dirty="0"/>
              <a:t>to higher-order thinking skills). </a:t>
            </a:r>
            <a:endParaRPr lang="en-US" dirty="0" smtClean="0"/>
          </a:p>
          <a:p>
            <a:pPr marL="0" indent="0" algn="just">
              <a:buNone/>
            </a:pPr>
            <a:r>
              <a:rPr lang="en-US" b="1" dirty="0" smtClean="0"/>
              <a:t>The </a:t>
            </a:r>
            <a:r>
              <a:rPr lang="en-US" b="1" dirty="0"/>
              <a:t>six levels are:</a:t>
            </a:r>
            <a:r>
              <a:rPr lang="en-US" dirty="0"/>
              <a:t> </a:t>
            </a:r>
            <a:endParaRPr lang="en-US" dirty="0" smtClean="0"/>
          </a:p>
          <a:p>
            <a:pPr algn="just"/>
            <a:r>
              <a:rPr lang="en-US" dirty="0" smtClean="0"/>
              <a:t>Remembering</a:t>
            </a:r>
          </a:p>
          <a:p>
            <a:pPr algn="just"/>
            <a:r>
              <a:rPr lang="en-US" dirty="0" smtClean="0"/>
              <a:t>Understanding</a:t>
            </a:r>
          </a:p>
          <a:p>
            <a:pPr algn="just"/>
            <a:r>
              <a:rPr lang="en-US" dirty="0" smtClean="0"/>
              <a:t>Applying</a:t>
            </a:r>
          </a:p>
          <a:p>
            <a:pPr algn="just"/>
            <a:r>
              <a:rPr lang="en-US" dirty="0" smtClean="0"/>
              <a:t>Analyzing</a:t>
            </a:r>
          </a:p>
          <a:p>
            <a:pPr algn="just"/>
            <a:r>
              <a:rPr lang="en-US" dirty="0" smtClean="0"/>
              <a:t>Evaluating</a:t>
            </a:r>
          </a:p>
          <a:p>
            <a:pPr algn="just"/>
            <a:r>
              <a:rPr lang="en-US" dirty="0" smtClean="0"/>
              <a:t>Creating </a:t>
            </a:r>
            <a:endParaRPr lang="en-US" dirty="0"/>
          </a:p>
        </p:txBody>
      </p:sp>
    </p:spTree>
    <p:extLst>
      <p:ext uri="{BB962C8B-B14F-4D97-AF65-F5344CB8AC3E}">
        <p14:creationId xmlns:p14="http://schemas.microsoft.com/office/powerpoint/2010/main" val="30075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lstStyle/>
          <a:p>
            <a:r>
              <a:rPr lang="en-US" b="1" dirty="0" smtClean="0"/>
              <a:t>What do we mean </a:t>
            </a:r>
            <a:r>
              <a:rPr lang="en-US" b="1" i="1" dirty="0" smtClean="0"/>
              <a:t>by content</a:t>
            </a:r>
            <a:r>
              <a:rPr lang="en-US" b="1" dirty="0" smtClean="0"/>
              <a:t>?</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825625"/>
            <a:ext cx="10515600" cy="3221160"/>
          </a:xfrm>
        </p:spPr>
        <p:txBody>
          <a:bodyPr>
            <a:normAutofit/>
          </a:bodyPr>
          <a:lstStyle/>
          <a:p>
            <a:pPr marL="0" indent="0" algn="just">
              <a:buNone/>
            </a:pPr>
            <a:r>
              <a:rPr lang="en-US" dirty="0" smtClean="0"/>
              <a:t>VET students who are </a:t>
            </a:r>
            <a:r>
              <a:rPr lang="en-US" b="1" i="1" dirty="0" smtClean="0"/>
              <a:t>unfamiliar with a lesson </a:t>
            </a:r>
            <a:r>
              <a:rPr lang="en-US" dirty="0" smtClean="0"/>
              <a:t>could be required to complete tasks on the lower levels: </a:t>
            </a:r>
            <a:r>
              <a:rPr lang="en-US" b="1" dirty="0" smtClean="0"/>
              <a:t>remembering</a:t>
            </a:r>
            <a:r>
              <a:rPr lang="en-US" i="1" dirty="0" smtClean="0"/>
              <a:t> and </a:t>
            </a:r>
            <a:r>
              <a:rPr lang="en-US" b="1" dirty="0" smtClean="0"/>
              <a:t>understanding</a:t>
            </a:r>
            <a:r>
              <a:rPr lang="en-US" dirty="0" smtClean="0"/>
              <a:t>. </a:t>
            </a:r>
          </a:p>
          <a:p>
            <a:pPr marL="0" indent="0" algn="just">
              <a:buNone/>
            </a:pPr>
            <a:r>
              <a:rPr lang="en-US" dirty="0" smtClean="0"/>
              <a:t>VET students with some mastery could be asked to apply and analyze the content, and students who have high levels of mastery could be asked to complete tasks in the areas of evaluating and creating.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4614" y="4475284"/>
            <a:ext cx="3138854" cy="2092569"/>
          </a:xfrm>
          <a:prstGeom prst="rect">
            <a:avLst/>
          </a:prstGeom>
        </p:spPr>
      </p:pic>
    </p:spTree>
    <p:extLst>
      <p:ext uri="{BB962C8B-B14F-4D97-AF65-F5344CB8AC3E}">
        <p14:creationId xmlns:p14="http://schemas.microsoft.com/office/powerpoint/2010/main" val="419261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normAutofit/>
          </a:bodyPr>
          <a:lstStyle/>
          <a:p>
            <a:r>
              <a:rPr lang="en-US" b="1" dirty="0"/>
              <a:t>Examples of differentiating activities</a:t>
            </a:r>
            <a:r>
              <a:rPr lang="en-US" b="1" dirty="0" smtClean="0"/>
              <a:t>:</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p:txBody>
          <a:bodyPr>
            <a:normAutofit/>
          </a:bodyPr>
          <a:lstStyle/>
          <a:p>
            <a:pPr algn="just"/>
            <a:r>
              <a:rPr lang="en-US" dirty="0"/>
              <a:t>Match vocabulary words to definitions.</a:t>
            </a:r>
          </a:p>
          <a:p>
            <a:pPr algn="just"/>
            <a:r>
              <a:rPr lang="en-US" dirty="0"/>
              <a:t>Read a passage of text and answer related questions.</a:t>
            </a:r>
          </a:p>
          <a:p>
            <a:pPr algn="just"/>
            <a:r>
              <a:rPr lang="en-US" dirty="0"/>
              <a:t>Think of a situation that happened to a character in the story and a different outcome.</a:t>
            </a:r>
          </a:p>
          <a:p>
            <a:pPr algn="just"/>
            <a:r>
              <a:rPr lang="en-US" dirty="0"/>
              <a:t>Differentiate fact from opinion in the story.</a:t>
            </a:r>
          </a:p>
          <a:p>
            <a:pPr algn="just"/>
            <a:r>
              <a:rPr lang="en-US" dirty="0"/>
              <a:t>Identify an author’s position and provide evidence to support this viewpoint.</a:t>
            </a:r>
          </a:p>
          <a:p>
            <a:pPr algn="just"/>
            <a:r>
              <a:rPr lang="en-US" dirty="0"/>
              <a:t>Create a PowerPoint presentation summarizing the lesson</a:t>
            </a:r>
            <a:r>
              <a:rPr lang="en-US" dirty="0" smtClean="0"/>
              <a:t>.</a:t>
            </a:r>
            <a:r>
              <a:rPr lang="en-US" dirty="0"/>
              <a:t/>
            </a:r>
            <a:br>
              <a:rPr lang="en-US" dirty="0"/>
            </a:br>
            <a:endParaRPr lang="nl-NL" dirty="0"/>
          </a:p>
        </p:txBody>
      </p:sp>
    </p:spTree>
    <p:extLst>
      <p:ext uri="{BB962C8B-B14F-4D97-AF65-F5344CB8AC3E}">
        <p14:creationId xmlns:p14="http://schemas.microsoft.com/office/powerpoint/2010/main" val="327000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a:xfrm>
            <a:off x="838200" y="365126"/>
            <a:ext cx="10515600" cy="1016000"/>
          </a:xfrm>
        </p:spPr>
        <p:txBody>
          <a:bodyPr/>
          <a:lstStyle/>
          <a:p>
            <a:r>
              <a:rPr lang="en-US" b="1" dirty="0" smtClean="0"/>
              <a:t>Process</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568449"/>
            <a:ext cx="10515600" cy="5122497"/>
          </a:xfrm>
        </p:spPr>
        <p:txBody>
          <a:bodyPr>
            <a:normAutofit/>
          </a:bodyPr>
          <a:lstStyle/>
          <a:p>
            <a:pPr marL="0" indent="0" algn="just">
              <a:buNone/>
            </a:pPr>
            <a:r>
              <a:rPr lang="en-US" dirty="0"/>
              <a:t>Each </a:t>
            </a:r>
            <a:r>
              <a:rPr lang="en-US" dirty="0" smtClean="0"/>
              <a:t>VET student </a:t>
            </a:r>
            <a:r>
              <a:rPr lang="en-US" dirty="0"/>
              <a:t>has a preferred learning style, and successful differentiation includes delivering the material to each style: </a:t>
            </a:r>
            <a:r>
              <a:rPr lang="en-US" b="1" i="1" dirty="0"/>
              <a:t>visual</a:t>
            </a:r>
            <a:r>
              <a:rPr lang="en-US" dirty="0"/>
              <a:t>, </a:t>
            </a:r>
            <a:r>
              <a:rPr lang="en-US" b="1" i="1" dirty="0"/>
              <a:t>auditory</a:t>
            </a:r>
            <a:r>
              <a:rPr lang="en-US" dirty="0"/>
              <a:t> and </a:t>
            </a:r>
            <a:r>
              <a:rPr lang="en-US" b="1" i="1" dirty="0"/>
              <a:t>kinesthetic</a:t>
            </a:r>
            <a:r>
              <a:rPr lang="en-US" dirty="0"/>
              <a:t>, and through </a:t>
            </a:r>
            <a:r>
              <a:rPr lang="en-US" b="1" i="1" dirty="0"/>
              <a:t>words</a:t>
            </a:r>
            <a:r>
              <a:rPr lang="en-US" dirty="0"/>
              <a:t>. </a:t>
            </a:r>
            <a:endParaRPr lang="en-US" dirty="0" smtClean="0"/>
          </a:p>
          <a:p>
            <a:pPr marL="0" indent="0" algn="just">
              <a:buNone/>
            </a:pPr>
            <a:r>
              <a:rPr lang="en-US" dirty="0" smtClean="0"/>
              <a:t>This </a:t>
            </a:r>
            <a:r>
              <a:rPr lang="en-US" dirty="0"/>
              <a:t>process-related method also addresses the fact that not all </a:t>
            </a:r>
            <a:r>
              <a:rPr lang="en-US" dirty="0" smtClean="0"/>
              <a:t>VET students </a:t>
            </a:r>
            <a:r>
              <a:rPr lang="en-US" dirty="0"/>
              <a:t>require the same amount of support from the </a:t>
            </a:r>
            <a:r>
              <a:rPr lang="en-US" dirty="0" smtClean="0"/>
              <a:t>VET teacher</a:t>
            </a:r>
            <a:r>
              <a:rPr lang="en-US" dirty="0"/>
              <a:t>, and students could choose to work in pairs, small groups, or individually. And while some </a:t>
            </a:r>
            <a:r>
              <a:rPr lang="en-US" dirty="0" smtClean="0"/>
              <a:t>VET students </a:t>
            </a:r>
            <a:r>
              <a:rPr lang="en-US" dirty="0"/>
              <a:t>may benefit from one-on-one interaction with you or the classroom aide, others may be able to progress by themselves. </a:t>
            </a:r>
            <a:endParaRPr lang="en-US" dirty="0" smtClean="0"/>
          </a:p>
          <a:p>
            <a:pPr marL="0" indent="0" algn="just">
              <a:buNone/>
            </a:pPr>
            <a:r>
              <a:rPr lang="en-US" dirty="0" smtClean="0"/>
              <a:t>VET teachers </a:t>
            </a:r>
            <a:r>
              <a:rPr lang="en-US" dirty="0"/>
              <a:t>can enhance student learning by offering support based on individual needs.</a:t>
            </a:r>
            <a:endParaRPr lang="nl-NL" dirty="0"/>
          </a:p>
        </p:txBody>
      </p:sp>
    </p:spTree>
    <p:extLst>
      <p:ext uri="{BB962C8B-B14F-4D97-AF65-F5344CB8AC3E}">
        <p14:creationId xmlns:p14="http://schemas.microsoft.com/office/powerpoint/2010/main" val="412207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normAutofit/>
          </a:bodyPr>
          <a:lstStyle/>
          <a:p>
            <a:r>
              <a:rPr lang="en-US" b="1" dirty="0"/>
              <a:t>Examples of differentiating the </a:t>
            </a:r>
            <a:r>
              <a:rPr lang="en-US" b="1" dirty="0" smtClean="0"/>
              <a:t>process:</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2005013"/>
            <a:ext cx="10515600" cy="2862262"/>
          </a:xfrm>
        </p:spPr>
        <p:txBody>
          <a:bodyPr>
            <a:normAutofit/>
          </a:bodyPr>
          <a:lstStyle/>
          <a:p>
            <a:pPr algn="just"/>
            <a:r>
              <a:rPr lang="en-US" dirty="0"/>
              <a:t>Provide textbooks for visual and word learners.</a:t>
            </a:r>
          </a:p>
          <a:p>
            <a:pPr algn="just"/>
            <a:r>
              <a:rPr lang="en-US" dirty="0"/>
              <a:t>Allow auditory learners to listen to audio books.</a:t>
            </a:r>
          </a:p>
          <a:p>
            <a:pPr algn="just"/>
            <a:r>
              <a:rPr lang="en-US" dirty="0"/>
              <a:t>Give kinesthetic learners the opportunity to complete an interactive </a:t>
            </a:r>
            <a:r>
              <a:rPr lang="en-US" dirty="0" smtClean="0"/>
              <a:t>assignment online. </a:t>
            </a:r>
          </a:p>
          <a:p>
            <a:pPr marL="0" indent="0" algn="just">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529" y="4142276"/>
            <a:ext cx="3430093" cy="2284902"/>
          </a:xfrm>
          <a:prstGeom prst="rect">
            <a:avLst/>
          </a:prstGeom>
        </p:spPr>
      </p:pic>
    </p:spTree>
    <p:extLst>
      <p:ext uri="{BB962C8B-B14F-4D97-AF65-F5344CB8AC3E}">
        <p14:creationId xmlns:p14="http://schemas.microsoft.com/office/powerpoint/2010/main" val="395582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lstStyle/>
          <a:p>
            <a:r>
              <a:rPr lang="en-US" b="1" dirty="0" smtClean="0"/>
              <a:t>Product</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825625"/>
            <a:ext cx="10515600" cy="3984625"/>
          </a:xfrm>
        </p:spPr>
        <p:txBody>
          <a:bodyPr/>
          <a:lstStyle/>
          <a:p>
            <a:pPr marL="0" indent="0" algn="just">
              <a:buNone/>
            </a:pPr>
            <a:r>
              <a:rPr lang="en-US" dirty="0"/>
              <a:t>The product is what the </a:t>
            </a:r>
            <a:r>
              <a:rPr lang="en-US" dirty="0" smtClean="0"/>
              <a:t>VET student </a:t>
            </a:r>
            <a:r>
              <a:rPr lang="en-US" dirty="0"/>
              <a:t>creates at the end of the lesson to demonstrate the mastery of the content. This can be in the form of </a:t>
            </a:r>
            <a:r>
              <a:rPr lang="en-US" b="1" i="1" dirty="0"/>
              <a:t>tests</a:t>
            </a:r>
            <a:r>
              <a:rPr lang="en-US" dirty="0"/>
              <a:t>, </a:t>
            </a:r>
            <a:r>
              <a:rPr lang="en-US" b="1" i="1" dirty="0"/>
              <a:t>projects</a:t>
            </a:r>
            <a:r>
              <a:rPr lang="en-US" dirty="0"/>
              <a:t>, </a:t>
            </a:r>
            <a:r>
              <a:rPr lang="en-US" b="1" i="1" dirty="0"/>
              <a:t>reports</a:t>
            </a:r>
            <a:r>
              <a:rPr lang="en-US" dirty="0"/>
              <a:t>, or other </a:t>
            </a:r>
            <a:r>
              <a:rPr lang="en-US" b="1" i="1" dirty="0"/>
              <a:t>activities</a:t>
            </a:r>
            <a:r>
              <a:rPr lang="en-US" dirty="0"/>
              <a:t>. </a:t>
            </a:r>
            <a:endParaRPr lang="en-US" dirty="0" smtClean="0"/>
          </a:p>
          <a:p>
            <a:pPr marL="0" indent="0" algn="just">
              <a:buNone/>
            </a:pPr>
            <a:endParaRPr lang="en-US" dirty="0" smtClean="0"/>
          </a:p>
          <a:p>
            <a:pPr marL="0" indent="0" algn="just">
              <a:buNone/>
            </a:pPr>
            <a:r>
              <a:rPr lang="en-US" dirty="0" smtClean="0"/>
              <a:t>A VET teacher could </a:t>
            </a:r>
            <a:r>
              <a:rPr lang="en-US" dirty="0"/>
              <a:t>assign students to complete activities that show mastery of an educational concept in a way the student prefers, based on learning style.</a:t>
            </a:r>
          </a:p>
          <a:p>
            <a:pPr marL="0" indent="0">
              <a:buNone/>
            </a:pPr>
            <a:endParaRPr lang="nl-NL" dirty="0"/>
          </a:p>
        </p:txBody>
      </p:sp>
    </p:spTree>
    <p:extLst>
      <p:ext uri="{BB962C8B-B14F-4D97-AF65-F5344CB8AC3E}">
        <p14:creationId xmlns:p14="http://schemas.microsoft.com/office/powerpoint/2010/main" val="70108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normAutofit/>
          </a:bodyPr>
          <a:lstStyle/>
          <a:p>
            <a:r>
              <a:rPr lang="en-US" b="1" dirty="0"/>
              <a:t>Examples of differentiating the </a:t>
            </a:r>
            <a:r>
              <a:rPr lang="en-US" b="1" dirty="0" smtClean="0"/>
              <a:t>end product:</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2311400"/>
            <a:ext cx="10515600" cy="3622676"/>
          </a:xfrm>
        </p:spPr>
        <p:txBody>
          <a:bodyPr>
            <a:normAutofit/>
          </a:bodyPr>
          <a:lstStyle/>
          <a:p>
            <a:pPr algn="just"/>
            <a:r>
              <a:rPr lang="en-US" dirty="0" smtClean="0"/>
              <a:t>Read and write learners write </a:t>
            </a:r>
            <a:r>
              <a:rPr lang="en-US" dirty="0"/>
              <a:t>a book report.</a:t>
            </a:r>
          </a:p>
          <a:p>
            <a:pPr algn="just"/>
            <a:r>
              <a:rPr lang="en-US" dirty="0"/>
              <a:t>Visual learners create a graphic organizer of the story.</a:t>
            </a:r>
          </a:p>
          <a:p>
            <a:pPr algn="just"/>
            <a:r>
              <a:rPr lang="en-US" dirty="0"/>
              <a:t>Auditory learners give an oral report.</a:t>
            </a:r>
          </a:p>
          <a:p>
            <a:pPr algn="just"/>
            <a:r>
              <a:rPr lang="en-US" dirty="0"/>
              <a:t>Kinesthetic learners build a diorama illustrating the story.</a:t>
            </a:r>
          </a:p>
          <a:p>
            <a:pPr marL="0" indent="0">
              <a:buNone/>
            </a:pPr>
            <a:r>
              <a:rPr lang="en-US" dirty="0"/>
              <a:t/>
            </a:r>
            <a:br>
              <a:rPr lang="en-US" dirty="0"/>
            </a:br>
            <a:endParaRPr lang="nl-NL" dirty="0"/>
          </a:p>
        </p:txBody>
      </p:sp>
    </p:spTree>
    <p:extLst>
      <p:ext uri="{BB962C8B-B14F-4D97-AF65-F5344CB8AC3E}">
        <p14:creationId xmlns:p14="http://schemas.microsoft.com/office/powerpoint/2010/main" val="219095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a:t>
            </a:r>
            <a:r>
              <a:rPr lang="en-US" b="1" dirty="0"/>
              <a:t>environment</a:t>
            </a:r>
          </a:p>
        </p:txBody>
      </p:sp>
      <p:sp>
        <p:nvSpPr>
          <p:cNvPr id="3" name="Content Placeholder 2"/>
          <p:cNvSpPr>
            <a:spLocks noGrp="1"/>
          </p:cNvSpPr>
          <p:nvPr>
            <p:ph idx="1"/>
          </p:nvPr>
        </p:nvSpPr>
        <p:spPr>
          <a:xfrm>
            <a:off x="838200" y="1825625"/>
            <a:ext cx="10515600" cy="4679950"/>
          </a:xfrm>
        </p:spPr>
        <p:txBody>
          <a:bodyPr/>
          <a:lstStyle/>
          <a:p>
            <a:pPr marL="0" indent="0" algn="just">
              <a:buNone/>
            </a:pPr>
            <a:r>
              <a:rPr lang="en-US" dirty="0"/>
              <a:t>The conditions for optimal learning include both physical and psychological elements. A flexible classroom layout is key, incorporating various types of furniture and arrangements to support both individual and group work. </a:t>
            </a:r>
            <a:endParaRPr lang="en-US" dirty="0" smtClean="0"/>
          </a:p>
          <a:p>
            <a:pPr marL="0" indent="0" algn="just">
              <a:buNone/>
            </a:pPr>
            <a:endParaRPr lang="el-GR" dirty="0" smtClean="0"/>
          </a:p>
          <a:p>
            <a:pPr marL="0" indent="0" algn="just">
              <a:buNone/>
            </a:pPr>
            <a:r>
              <a:rPr lang="en-US" dirty="0" smtClean="0"/>
              <a:t>Psychologically </a:t>
            </a:r>
            <a:r>
              <a:rPr lang="en-US" dirty="0"/>
              <a:t>speaking, </a:t>
            </a:r>
            <a:r>
              <a:rPr lang="en-US" dirty="0" smtClean="0"/>
              <a:t>VET teachers </a:t>
            </a:r>
            <a:r>
              <a:rPr lang="en-US" dirty="0"/>
              <a:t>should use classroom management techniques that support a safe and supportive learning environment.</a:t>
            </a:r>
          </a:p>
        </p:txBody>
      </p:sp>
    </p:spTree>
    <p:extLst>
      <p:ext uri="{BB962C8B-B14F-4D97-AF65-F5344CB8AC3E}">
        <p14:creationId xmlns:p14="http://schemas.microsoft.com/office/powerpoint/2010/main" val="164560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B68C1346-8A82-49C4-B5D6-F1C33B546FF7}"/>
              </a:ext>
            </a:extLst>
          </p:cNvPr>
          <p:cNvSpPr>
            <a:spLocks noGrp="1"/>
          </p:cNvSpPr>
          <p:nvPr>
            <p:ph type="title"/>
          </p:nvPr>
        </p:nvSpPr>
        <p:spPr/>
        <p:txBody>
          <a:bodyPr/>
          <a:lstStyle/>
          <a:p>
            <a:r>
              <a:rPr lang="nl-NL" dirty="0"/>
              <a:t>Learning </a:t>
            </a:r>
            <a:r>
              <a:rPr lang="nl-NL" dirty="0" err="1"/>
              <a:t>outcomes</a:t>
            </a:r>
            <a:endParaRPr lang="en-GB" dirty="0"/>
          </a:p>
        </p:txBody>
      </p:sp>
      <p:sp>
        <p:nvSpPr>
          <p:cNvPr id="6" name="Tijdelijke aanduiding voor inhoud 5">
            <a:extLst>
              <a:ext uri="{FF2B5EF4-FFF2-40B4-BE49-F238E27FC236}">
                <a16:creationId xmlns="" xmlns:a16="http://schemas.microsoft.com/office/drawing/2014/main" id="{23E1468E-DF45-45D1-8745-773959FC00FC}"/>
              </a:ext>
            </a:extLst>
          </p:cNvPr>
          <p:cNvSpPr>
            <a:spLocks noGrp="1"/>
          </p:cNvSpPr>
          <p:nvPr>
            <p:ph idx="1"/>
          </p:nvPr>
        </p:nvSpPr>
        <p:spPr/>
        <p:txBody>
          <a:bodyPr>
            <a:normAutofit fontScale="92500" lnSpcReduction="20000"/>
          </a:bodyPr>
          <a:lstStyle/>
          <a:p>
            <a:pPr marL="0" indent="0">
              <a:buNone/>
            </a:pPr>
            <a:r>
              <a:rPr lang="nl-NL" dirty="0" err="1"/>
              <a:t>By</a:t>
            </a:r>
            <a:r>
              <a:rPr lang="nl-NL" dirty="0"/>
              <a:t> </a:t>
            </a:r>
            <a:r>
              <a:rPr lang="nl-NL" dirty="0" err="1"/>
              <a:t>the</a:t>
            </a:r>
            <a:r>
              <a:rPr lang="nl-NL" dirty="0"/>
              <a:t> end of </a:t>
            </a:r>
            <a:r>
              <a:rPr lang="nl-NL" dirty="0" err="1"/>
              <a:t>this</a:t>
            </a:r>
            <a:r>
              <a:rPr lang="nl-NL" dirty="0"/>
              <a:t> module, </a:t>
            </a:r>
            <a:r>
              <a:rPr lang="nl-NL" dirty="0" err="1"/>
              <a:t>learner</a:t>
            </a:r>
            <a:r>
              <a:rPr lang="nl-NL" dirty="0"/>
              <a:t> </a:t>
            </a:r>
            <a:r>
              <a:rPr lang="nl-NL" dirty="0" err="1"/>
              <a:t>will</a:t>
            </a:r>
            <a:r>
              <a:rPr lang="nl-NL" dirty="0"/>
              <a:t> </a:t>
            </a:r>
            <a:r>
              <a:rPr lang="nl-NL" dirty="0" err="1"/>
              <a:t>be</a:t>
            </a:r>
            <a:r>
              <a:rPr lang="nl-NL" dirty="0"/>
              <a:t> </a:t>
            </a:r>
            <a:r>
              <a:rPr lang="nl-NL" dirty="0" err="1"/>
              <a:t>able</a:t>
            </a:r>
            <a:r>
              <a:rPr lang="nl-NL" dirty="0"/>
              <a:t> </a:t>
            </a:r>
            <a:r>
              <a:rPr lang="nl-NL" dirty="0" err="1"/>
              <a:t>to</a:t>
            </a:r>
            <a:r>
              <a:rPr lang="nl-NL" dirty="0"/>
              <a:t>:</a:t>
            </a:r>
          </a:p>
          <a:p>
            <a:pPr>
              <a:lnSpc>
                <a:spcPct val="150000"/>
              </a:lnSpc>
              <a:spcAft>
                <a:spcPts val="600"/>
              </a:spcAft>
            </a:pPr>
            <a:r>
              <a:rPr lang="en-US" b="1" i="1" u="sng" dirty="0" smtClean="0"/>
              <a:t>Develop</a:t>
            </a:r>
            <a:r>
              <a:rPr lang="en-US" dirty="0" smtClean="0"/>
              <a:t> the </a:t>
            </a:r>
            <a:r>
              <a:rPr lang="en-US" dirty="0"/>
              <a:t>basic abilities </a:t>
            </a:r>
            <a:r>
              <a:rPr lang="en-US" dirty="0" smtClean="0"/>
              <a:t>and skills to </a:t>
            </a:r>
            <a:r>
              <a:rPr lang="en-US" dirty="0"/>
              <a:t>understand </a:t>
            </a:r>
            <a:r>
              <a:rPr lang="en-US" dirty="0" smtClean="0"/>
              <a:t>the diversity present in their VET classroom or learning groups.</a:t>
            </a:r>
          </a:p>
          <a:p>
            <a:pPr>
              <a:lnSpc>
                <a:spcPct val="150000"/>
              </a:lnSpc>
              <a:spcAft>
                <a:spcPts val="600"/>
              </a:spcAft>
            </a:pPr>
            <a:r>
              <a:rPr lang="en-US" b="1" i="1" u="sng" dirty="0" smtClean="0"/>
              <a:t>Identify</a:t>
            </a:r>
            <a:r>
              <a:rPr lang="en-US" dirty="0" smtClean="0"/>
              <a:t> the </a:t>
            </a:r>
            <a:r>
              <a:rPr lang="en-US" dirty="0"/>
              <a:t>strategic responses </a:t>
            </a:r>
            <a:r>
              <a:rPr lang="en-US" dirty="0" smtClean="0"/>
              <a:t>in order to proactively cater for student diversity via this structured approach </a:t>
            </a:r>
          </a:p>
          <a:p>
            <a:pPr>
              <a:lnSpc>
                <a:spcPct val="150000"/>
              </a:lnSpc>
              <a:spcAft>
                <a:spcPts val="600"/>
              </a:spcAft>
            </a:pPr>
            <a:r>
              <a:rPr lang="en-US" b="1" i="1" u="sng" dirty="0" smtClean="0"/>
              <a:t>Apply</a:t>
            </a:r>
            <a:r>
              <a:rPr lang="en-US" dirty="0" smtClean="0"/>
              <a:t> these transferable skills and techniques in their work</a:t>
            </a:r>
          </a:p>
          <a:p>
            <a:pPr>
              <a:lnSpc>
                <a:spcPct val="150000"/>
              </a:lnSpc>
              <a:spcAft>
                <a:spcPts val="600"/>
              </a:spcAft>
            </a:pPr>
            <a:r>
              <a:rPr lang="en-US" b="1" i="1" u="sng" dirty="0" smtClean="0"/>
              <a:t>Evaluate</a:t>
            </a:r>
            <a:r>
              <a:rPr lang="en-US" dirty="0"/>
              <a:t> </a:t>
            </a:r>
            <a:r>
              <a:rPr lang="en-US" dirty="0" smtClean="0"/>
              <a:t>the level of differentiated instruction in the VET classroom</a:t>
            </a:r>
          </a:p>
          <a:p>
            <a:pPr marL="0" indent="0">
              <a:buNone/>
            </a:pPr>
            <a:endParaRPr lang="en-GB"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normAutofit/>
          </a:bodyPr>
          <a:lstStyle/>
          <a:p>
            <a:r>
              <a:rPr lang="en-US" b="1" dirty="0"/>
              <a:t>Examples of differentiating the </a:t>
            </a:r>
            <a:r>
              <a:rPr lang="en-US" b="1" dirty="0" smtClean="0"/>
              <a:t>environment:</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2187575"/>
            <a:ext cx="10515600" cy="3594100"/>
          </a:xfrm>
        </p:spPr>
        <p:txBody>
          <a:bodyPr>
            <a:normAutofit/>
          </a:bodyPr>
          <a:lstStyle/>
          <a:p>
            <a:pPr algn="just"/>
            <a:r>
              <a:rPr lang="en-US" dirty="0"/>
              <a:t>Break some students into reading groups to discuss the assignment.</a:t>
            </a:r>
          </a:p>
          <a:p>
            <a:pPr algn="just"/>
            <a:r>
              <a:rPr lang="en-US" dirty="0"/>
              <a:t>Allow students to read individually if preferred.</a:t>
            </a:r>
          </a:p>
          <a:p>
            <a:pPr algn="just"/>
            <a:r>
              <a:rPr lang="en-US" dirty="0"/>
              <a:t>Create quiet spaces where there are no distractions</a:t>
            </a:r>
            <a:r>
              <a:rPr lang="en-US" dirty="0" smtClean="0"/>
              <a:t>.</a:t>
            </a:r>
            <a:r>
              <a:rPr lang="en-US" dirty="0"/>
              <a:t/>
            </a:r>
            <a:br>
              <a:rPr lang="en-US" dirty="0"/>
            </a:br>
            <a:endParaRPr lang="nl-N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396" y="4421429"/>
            <a:ext cx="3627186" cy="2234347"/>
          </a:xfrm>
          <a:prstGeom prst="rect">
            <a:avLst/>
          </a:prstGeom>
        </p:spPr>
      </p:pic>
    </p:spTree>
    <p:extLst>
      <p:ext uri="{BB962C8B-B14F-4D97-AF65-F5344CB8AC3E}">
        <p14:creationId xmlns:p14="http://schemas.microsoft.com/office/powerpoint/2010/main" val="1259235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a:xfrm>
            <a:off x="838200" y="174625"/>
            <a:ext cx="10515600" cy="1325563"/>
          </a:xfrm>
        </p:spPr>
        <p:txBody>
          <a:bodyPr>
            <a:normAutofit fontScale="90000"/>
          </a:bodyPr>
          <a:lstStyle/>
          <a:p>
            <a:r>
              <a:rPr lang="en-US" b="1" dirty="0" smtClean="0"/>
              <a:t>Practical applications, tools, strategies for Differentiated Instruction</a:t>
            </a:r>
            <a:endParaRPr lang="en-GB" b="1"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504951"/>
            <a:ext cx="10515600" cy="5032374"/>
          </a:xfrm>
        </p:spPr>
        <p:txBody>
          <a:bodyPr>
            <a:normAutofit fontScale="25000" lnSpcReduction="20000"/>
          </a:bodyPr>
          <a:lstStyle/>
          <a:p>
            <a:pPr marL="0" indent="0" algn="just">
              <a:buNone/>
            </a:pPr>
            <a:r>
              <a:rPr lang="en-US" sz="7200" dirty="0" smtClean="0"/>
              <a:t>There are a set of methods that can be tailored and used across the different subjects.</a:t>
            </a:r>
          </a:p>
          <a:p>
            <a:pPr marL="0" indent="0" algn="just">
              <a:buNone/>
            </a:pPr>
            <a:r>
              <a:rPr lang="en-US" sz="7200" dirty="0" smtClean="0"/>
              <a:t>Those strategies are </a:t>
            </a:r>
            <a:r>
              <a:rPr lang="en-US" sz="7200" b="1" dirty="0" smtClean="0"/>
              <a:t>tiered assignments</a:t>
            </a:r>
            <a:r>
              <a:rPr lang="en-US" sz="7200" dirty="0" smtClean="0"/>
              <a:t>, </a:t>
            </a:r>
            <a:r>
              <a:rPr lang="en-US" sz="7200" b="1" dirty="0" smtClean="0"/>
              <a:t>choice boards</a:t>
            </a:r>
            <a:r>
              <a:rPr lang="en-US" sz="7200" dirty="0" smtClean="0"/>
              <a:t>, </a:t>
            </a:r>
            <a:r>
              <a:rPr lang="en-US" sz="7200" b="1" dirty="0" smtClean="0"/>
              <a:t>compacting</a:t>
            </a:r>
            <a:r>
              <a:rPr lang="en-US" sz="7200" dirty="0" smtClean="0"/>
              <a:t>, </a:t>
            </a:r>
            <a:r>
              <a:rPr lang="en-US" sz="7200" b="1" dirty="0" smtClean="0"/>
              <a:t>interest centers/groups</a:t>
            </a:r>
            <a:r>
              <a:rPr lang="en-US" sz="7200" dirty="0" smtClean="0"/>
              <a:t>, </a:t>
            </a:r>
            <a:r>
              <a:rPr lang="en-US" sz="7200" b="1" dirty="0" smtClean="0"/>
              <a:t>flexible grouping</a:t>
            </a:r>
            <a:r>
              <a:rPr lang="en-US" sz="7200" dirty="0" smtClean="0"/>
              <a:t>, and </a:t>
            </a:r>
            <a:r>
              <a:rPr lang="en-US" sz="7200" b="1" dirty="0" smtClean="0"/>
              <a:t>learning contracts</a:t>
            </a:r>
            <a:r>
              <a:rPr lang="en-US" sz="7200" dirty="0" smtClean="0"/>
              <a:t>. </a:t>
            </a:r>
          </a:p>
          <a:p>
            <a:pPr algn="just"/>
            <a:r>
              <a:rPr lang="en-US" sz="7200" b="1" dirty="0" smtClean="0"/>
              <a:t>Tiered assignments </a:t>
            </a:r>
            <a:r>
              <a:rPr lang="en-US" sz="7200" dirty="0" smtClean="0"/>
              <a:t>are designed to teach the same skill but have the VET students create a different product to display their knowledge based on their comprehension skills. </a:t>
            </a:r>
          </a:p>
          <a:p>
            <a:pPr algn="just"/>
            <a:r>
              <a:rPr lang="en-US" sz="7200" b="1" dirty="0" smtClean="0"/>
              <a:t>Choice boards </a:t>
            </a:r>
            <a:r>
              <a:rPr lang="en-US" sz="7200" dirty="0" smtClean="0"/>
              <a:t>allow VET students to choose what activity they would like to work on for a skill that the VET teacher chooses. On the board are usually options for the different learning styles; kinesthetic, visual, auditory, and tactile. </a:t>
            </a:r>
          </a:p>
          <a:p>
            <a:pPr algn="just"/>
            <a:r>
              <a:rPr lang="en-US" sz="7200" b="1" dirty="0" smtClean="0"/>
              <a:t>Compacting</a:t>
            </a:r>
            <a:r>
              <a:rPr lang="en-US" sz="7200" dirty="0" smtClean="0"/>
              <a:t> allows the VET teacher to help students reach the next level in their learning when they have already mastered what is being taught to the class. To compact the VET teacher assesses the student’s level of knowledge, creates a plan for what they need to learn, excuses them from studying what they already know, and creates free time for them to practice an accelerated skill.</a:t>
            </a:r>
          </a:p>
          <a:p>
            <a:pPr algn="just"/>
            <a:r>
              <a:rPr lang="en-US" sz="7200" b="1" dirty="0" smtClean="0"/>
              <a:t>Interest centers or groups </a:t>
            </a:r>
            <a:r>
              <a:rPr lang="en-US" sz="7200" dirty="0" smtClean="0"/>
              <a:t>are a way to provide autonomy in student learning. Flexible grouping allows the groups to be more fluid based on the activity or topic. </a:t>
            </a:r>
          </a:p>
          <a:p>
            <a:pPr algn="just"/>
            <a:r>
              <a:rPr lang="en-US" sz="7200" b="1" dirty="0" smtClean="0"/>
              <a:t>Learning contracts </a:t>
            </a:r>
            <a:r>
              <a:rPr lang="en-US" sz="7200" dirty="0" smtClean="0"/>
              <a:t>are made between a VET student and VET teacher, laying out the VET teacher’s expectations for the necessary skills to be demonstrated and the assignments required components with the student putting down the methods they would like to use to complete the assignment. These contracts can allow students to use their preferred learning style, work at an ideal pace and encourages independence and planning skills. </a:t>
            </a:r>
          </a:p>
          <a:p>
            <a:endParaRPr lang="en-US" dirty="0"/>
          </a:p>
          <a:p>
            <a:endParaRPr lang="nl-NL" dirty="0"/>
          </a:p>
        </p:txBody>
      </p:sp>
    </p:spTree>
    <p:extLst>
      <p:ext uri="{BB962C8B-B14F-4D97-AF65-F5344CB8AC3E}">
        <p14:creationId xmlns:p14="http://schemas.microsoft.com/office/powerpoint/2010/main" val="32753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normAutofit/>
          </a:bodyPr>
          <a:lstStyle/>
          <a:p>
            <a:r>
              <a:rPr lang="en-US" b="1" dirty="0"/>
              <a:t>Pros and cons of differentiated </a:t>
            </a:r>
            <a:r>
              <a:rPr lang="en-US" b="1" dirty="0" smtClean="0"/>
              <a:t>instruction</a:t>
            </a:r>
            <a:endParaRPr lang="en-GB"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825624"/>
            <a:ext cx="10515600" cy="4956175"/>
          </a:xfrm>
        </p:spPr>
        <p:txBody>
          <a:bodyPr>
            <a:normAutofit fontScale="92500" lnSpcReduction="20000"/>
          </a:bodyPr>
          <a:lstStyle/>
          <a:p>
            <a:pPr marL="0" indent="0" algn="just">
              <a:buNone/>
            </a:pPr>
            <a:r>
              <a:rPr lang="en-US" dirty="0"/>
              <a:t>The benefits of differentiation in the classroom are often accompanied by the drawback of an ever-increasing workload. </a:t>
            </a:r>
            <a:r>
              <a:rPr lang="en-US" dirty="0" smtClean="0"/>
              <a:t>Here </a:t>
            </a:r>
            <a:r>
              <a:rPr lang="en-US" dirty="0"/>
              <a:t>are a few factors to keep in mind</a:t>
            </a:r>
            <a:r>
              <a:rPr lang="en-US" dirty="0" smtClean="0"/>
              <a:t>:</a:t>
            </a:r>
          </a:p>
          <a:p>
            <a:pPr marL="0" indent="0" algn="just">
              <a:buNone/>
            </a:pPr>
            <a:endParaRPr lang="en-US" dirty="0"/>
          </a:p>
          <a:p>
            <a:pPr marL="0" indent="0" algn="just">
              <a:buNone/>
            </a:pPr>
            <a:r>
              <a:rPr lang="en-US" b="1" i="1" u="sng" dirty="0"/>
              <a:t>Pros</a:t>
            </a:r>
          </a:p>
          <a:p>
            <a:pPr algn="just"/>
            <a:r>
              <a:rPr lang="en-US" dirty="0"/>
              <a:t>Research shows differentiated instruction is effective for high-ability students as well as students with mild to severe disabilities.</a:t>
            </a:r>
          </a:p>
          <a:p>
            <a:pPr algn="just"/>
            <a:r>
              <a:rPr lang="en-US" dirty="0"/>
              <a:t>When students are given more options on how they can learn material, they take on more responsibility for their own learning.</a:t>
            </a:r>
          </a:p>
          <a:p>
            <a:pPr algn="just"/>
            <a:r>
              <a:rPr lang="en-US" dirty="0"/>
              <a:t>Students appear to be more engaged in learning, and there are reportedly fewer discipline problems in classrooms where teachers provide differentiated lessons.</a:t>
            </a:r>
          </a:p>
          <a:p>
            <a:pPr marL="0" indent="0">
              <a:buNone/>
            </a:pPr>
            <a:r>
              <a:rPr lang="en-US" dirty="0"/>
              <a:t/>
            </a:r>
            <a:br>
              <a:rPr lang="en-US" dirty="0"/>
            </a:br>
            <a:endParaRPr lang="nl-NL" dirty="0"/>
          </a:p>
        </p:txBody>
      </p:sp>
    </p:spTree>
    <p:extLst>
      <p:ext uri="{BB962C8B-B14F-4D97-AF65-F5344CB8AC3E}">
        <p14:creationId xmlns:p14="http://schemas.microsoft.com/office/powerpoint/2010/main" val="1675406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a:xfrm>
            <a:off x="838200" y="438149"/>
            <a:ext cx="10515600" cy="1325563"/>
          </a:xfrm>
        </p:spPr>
        <p:txBody>
          <a:bodyPr/>
          <a:lstStyle/>
          <a:p>
            <a:r>
              <a:rPr lang="en-US" b="1" dirty="0"/>
              <a:t>Pros and cons of differentiated instruction</a:t>
            </a:r>
            <a:endParaRPr lang="en-GB"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a:xfrm>
            <a:off x="838200" y="1901824"/>
            <a:ext cx="10515600" cy="4639653"/>
          </a:xfrm>
        </p:spPr>
        <p:txBody>
          <a:bodyPr/>
          <a:lstStyle/>
          <a:p>
            <a:pPr marL="0" indent="0" algn="just">
              <a:buNone/>
            </a:pPr>
            <a:r>
              <a:rPr lang="en-US" b="1" i="1" u="sng" dirty="0"/>
              <a:t>Cons</a:t>
            </a:r>
          </a:p>
          <a:p>
            <a:pPr algn="just"/>
            <a:r>
              <a:rPr lang="en-US" dirty="0"/>
              <a:t>Differentiated instruction requires more work during lesson planning, and many teachers struggle to find the extra time in their schedule.</a:t>
            </a:r>
          </a:p>
          <a:p>
            <a:pPr algn="just"/>
            <a:r>
              <a:rPr lang="en-US" dirty="0"/>
              <a:t>The learning curve can be steep and some schools lack professional development resources.</a:t>
            </a:r>
          </a:p>
          <a:p>
            <a:pPr algn="just"/>
            <a:r>
              <a:rPr lang="en-US" dirty="0"/>
              <a:t>Critics argue there </a:t>
            </a:r>
            <a:r>
              <a:rPr lang="en-US" dirty="0" smtClean="0"/>
              <a:t>is not enough </a:t>
            </a:r>
            <a:r>
              <a:rPr lang="en-US" dirty="0"/>
              <a:t>research to support the benefits of differentiated instruction outweighing the added prep time.</a:t>
            </a:r>
          </a:p>
          <a:p>
            <a:endParaRPr lang="nl-NL" dirty="0"/>
          </a:p>
        </p:txBody>
      </p:sp>
    </p:spTree>
    <p:extLst>
      <p:ext uri="{BB962C8B-B14F-4D97-AF65-F5344CB8AC3E}">
        <p14:creationId xmlns:p14="http://schemas.microsoft.com/office/powerpoint/2010/main" val="1505358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Time for Self-Reflection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33012" y="2705266"/>
            <a:ext cx="8834805" cy="1415772"/>
          </a:xfrm>
          <a:prstGeom prst="rect">
            <a:avLst/>
          </a:prstGeom>
          <a:solidFill>
            <a:schemeClr val="accent4">
              <a:lumMod val="40000"/>
              <a:lumOff val="60000"/>
            </a:schemeClr>
          </a:solidFill>
        </p:spPr>
        <p:txBody>
          <a:bodyPr wrap="square" rtlCol="0">
            <a:spAutoFit/>
          </a:bodyPr>
          <a:lstStyle/>
          <a:p>
            <a:pPr algn="just"/>
            <a:r>
              <a:rPr lang="en-US" dirty="0" smtClean="0"/>
              <a:t>Click below and find out examples </a:t>
            </a:r>
            <a:r>
              <a:rPr lang="en-US" dirty="0"/>
              <a:t>of Differentiated Strategies used in </a:t>
            </a:r>
            <a:r>
              <a:rPr lang="en-US" dirty="0" smtClean="0"/>
              <a:t>Teaching: </a:t>
            </a:r>
            <a:endParaRPr lang="en-US" dirty="0"/>
          </a:p>
          <a:p>
            <a:pPr algn="just"/>
            <a:endParaRPr lang="en-US" dirty="0" smtClean="0">
              <a:solidFill>
                <a:srgbClr val="000000"/>
              </a:solidFill>
              <a:latin typeface="Roboto"/>
            </a:endParaRPr>
          </a:p>
          <a:p>
            <a:pPr algn="ctr"/>
            <a:r>
              <a:rPr lang="en-US" dirty="0" smtClean="0"/>
              <a:t>Link: </a:t>
            </a:r>
            <a:r>
              <a:rPr lang="en-US" dirty="0"/>
              <a:t>https://</a:t>
            </a:r>
            <a:r>
              <a:rPr lang="en-US" dirty="0" smtClean="0"/>
              <a:t>www.youtube.com/watch?v=NLH9yaHIIoQ</a:t>
            </a:r>
          </a:p>
          <a:p>
            <a:pPr algn="ctr"/>
            <a:r>
              <a:rPr lang="en-US" dirty="0" smtClean="0"/>
              <a:t> </a:t>
            </a:r>
          </a:p>
          <a:p>
            <a:pPr algn="ctr"/>
            <a:r>
              <a:rPr lang="en-US" sz="1400" i="1" dirty="0" smtClean="0"/>
              <a:t>Source: </a:t>
            </a:r>
            <a:r>
              <a:rPr lang="en-US" sz="1400" dirty="0">
                <a:hlinkClick r:id="rId4"/>
              </a:rPr>
              <a:t>Examples of Differentiated Strategies used in Teaching - YouTube</a:t>
            </a: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5926016" y="4990464"/>
            <a:ext cx="4317023" cy="1200329"/>
          </a:xfrm>
          <a:prstGeom prst="rect">
            <a:avLst/>
          </a:prstGeom>
          <a:noFill/>
        </p:spPr>
        <p:txBody>
          <a:bodyPr wrap="square" rtlCol="0">
            <a:spAutoFit/>
          </a:bodyPr>
          <a:lstStyle/>
          <a:p>
            <a:r>
              <a:rPr lang="en-US" b="1" i="1" dirty="0" smtClean="0"/>
              <a:t>Can you apply these strategies in your classroom? If yes, which strategies are the most applicable for your VET students?</a:t>
            </a:r>
          </a:p>
        </p:txBody>
      </p:sp>
    </p:spTree>
    <p:extLst>
      <p:ext uri="{BB962C8B-B14F-4D97-AF65-F5344CB8AC3E}">
        <p14:creationId xmlns:p14="http://schemas.microsoft.com/office/powerpoint/2010/main" val="3871914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412BA15E-4659-440B-9C84-66614085DDD7}"/>
              </a:ext>
            </a:extLst>
          </p:cNvPr>
          <p:cNvSpPr>
            <a:spLocks noGrp="1"/>
          </p:cNvSpPr>
          <p:nvPr>
            <p:ph type="title"/>
          </p:nvPr>
        </p:nvSpPr>
        <p:spPr/>
        <p:txBody>
          <a:bodyPr/>
          <a:lstStyle/>
          <a:p>
            <a:r>
              <a:rPr lang="nl-NL" dirty="0"/>
              <a:t>UNIT 4</a:t>
            </a:r>
            <a:endParaRPr lang="en-GB" dirty="0"/>
          </a:p>
        </p:txBody>
      </p:sp>
      <p:sp>
        <p:nvSpPr>
          <p:cNvPr id="7" name="Tijdelijke aanduiding voor inhoud 6">
            <a:extLst>
              <a:ext uri="{FF2B5EF4-FFF2-40B4-BE49-F238E27FC236}">
                <a16:creationId xmlns="" xmlns:a16="http://schemas.microsoft.com/office/drawing/2014/main" id="{CA910832-9AD8-4405-A0EC-78364F4F57EA}"/>
              </a:ext>
            </a:extLst>
          </p:cNvPr>
          <p:cNvSpPr>
            <a:spLocks noGrp="1"/>
          </p:cNvSpPr>
          <p:nvPr>
            <p:ph sz="half" idx="1"/>
          </p:nvPr>
        </p:nvSpPr>
        <p:spPr/>
        <p:txBody>
          <a:bodyPr>
            <a:normAutofit fontScale="77500" lnSpcReduction="20000"/>
          </a:bodyPr>
          <a:lstStyle/>
          <a:p>
            <a:r>
              <a:rPr lang="en-US" dirty="0"/>
              <a:t>Differentiation is …. Differentiation is not… </a:t>
            </a:r>
            <a:endParaRPr lang="en-GB" dirty="0"/>
          </a:p>
        </p:txBody>
      </p:sp>
    </p:spTree>
    <p:extLst>
      <p:ext uri="{BB962C8B-B14F-4D97-AF65-F5344CB8AC3E}">
        <p14:creationId xmlns:p14="http://schemas.microsoft.com/office/powerpoint/2010/main" val="2375989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3707263-D2BA-411A-9A9C-630FC40FB01B}"/>
              </a:ext>
            </a:extLst>
          </p:cNvPr>
          <p:cNvSpPr>
            <a:spLocks noGrp="1"/>
          </p:cNvSpPr>
          <p:nvPr>
            <p:ph idx="1"/>
          </p:nvPr>
        </p:nvSpPr>
        <p:spPr>
          <a:xfrm>
            <a:off x="838200" y="1763712"/>
            <a:ext cx="10515600" cy="4889500"/>
          </a:xfrm>
        </p:spPr>
        <p:txBody>
          <a:bodyPr>
            <a:normAutofit/>
          </a:bodyPr>
          <a:lstStyle/>
          <a:p>
            <a:pPr marL="0" indent="0" algn="just">
              <a:buNone/>
            </a:pPr>
            <a:r>
              <a:rPr lang="en-US" dirty="0" smtClean="0"/>
              <a:t>When VET teachers </a:t>
            </a:r>
            <a:r>
              <a:rPr lang="en-US" dirty="0"/>
              <a:t>differentiate, they do so in response to a student’s readiness, interest, and learning profile. Because of their unique and diverse literacy needs, </a:t>
            </a:r>
            <a:r>
              <a:rPr lang="en-US" dirty="0" smtClean="0"/>
              <a:t>the VET students </a:t>
            </a:r>
            <a:r>
              <a:rPr lang="en-US" dirty="0"/>
              <a:t>need </a:t>
            </a:r>
            <a:r>
              <a:rPr lang="en-US" dirty="0" smtClean="0"/>
              <a:t>from the VET teachers to </a:t>
            </a:r>
            <a:r>
              <a:rPr lang="en-US" dirty="0"/>
              <a:t>differentiate the product, process, and/or content of learning.</a:t>
            </a:r>
          </a:p>
          <a:p>
            <a:pPr marL="0" indent="0" algn="just">
              <a:buNone/>
            </a:pPr>
            <a:r>
              <a:rPr lang="en-US" dirty="0"/>
              <a:t>Differentiated instruction comes in many forms, ideas, and implementations. </a:t>
            </a:r>
            <a:endParaRPr lang="en-US" dirty="0" smtClean="0"/>
          </a:p>
          <a:p>
            <a:pPr marL="0" indent="0" algn="just">
              <a:buNone/>
            </a:pPr>
            <a:r>
              <a:rPr lang="en-US" dirty="0" smtClean="0"/>
              <a:t>Common </a:t>
            </a:r>
            <a:r>
              <a:rPr lang="en-US" dirty="0"/>
              <a:t>myths of what differentiation is or isn’t are presented in the next slides. </a:t>
            </a:r>
          </a:p>
          <a:p>
            <a:pPr marL="0" indent="0">
              <a:buNone/>
            </a:pPr>
            <a:r>
              <a:rPr lang="en-US" dirty="0"/>
              <a:t/>
            </a:r>
            <a:br>
              <a:rPr lang="en-US" dirty="0"/>
            </a:br>
            <a:endParaRPr lang="nl-NL" dirty="0"/>
          </a:p>
        </p:txBody>
      </p:sp>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a:xfrm>
            <a:off x="838200" y="438149"/>
            <a:ext cx="10515600" cy="1325563"/>
          </a:xfrm>
        </p:spPr>
        <p:txBody>
          <a:bodyPr/>
          <a:lstStyle/>
          <a:p>
            <a:r>
              <a:rPr lang="en-US" b="1" dirty="0" smtClean="0"/>
              <a:t>Introduction</a:t>
            </a:r>
            <a:endParaRPr lang="en-GB" dirty="0"/>
          </a:p>
        </p:txBody>
      </p:sp>
    </p:spTree>
    <p:extLst>
      <p:ext uri="{BB962C8B-B14F-4D97-AF65-F5344CB8AC3E}">
        <p14:creationId xmlns:p14="http://schemas.microsoft.com/office/powerpoint/2010/main" val="3481863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59E2B3-3215-4C6B-8F8B-E352FEBCD425}"/>
              </a:ext>
            </a:extLst>
          </p:cNvPr>
          <p:cNvSpPr>
            <a:spLocks noGrp="1"/>
          </p:cNvSpPr>
          <p:nvPr>
            <p:ph type="title"/>
          </p:nvPr>
        </p:nvSpPr>
        <p:spPr/>
        <p:txBody>
          <a:bodyPr>
            <a:normAutofit/>
          </a:bodyPr>
          <a:lstStyle/>
          <a:p>
            <a:r>
              <a:rPr lang="en-US" b="1" dirty="0"/>
              <a:t>Differentiation </a:t>
            </a:r>
            <a:r>
              <a:rPr lang="en-US" b="1" i="1" dirty="0"/>
              <a:t>is not </a:t>
            </a:r>
            <a:r>
              <a:rPr lang="en-US" b="1" i="1" dirty="0" smtClean="0"/>
              <a:t>…</a:t>
            </a:r>
            <a:endParaRPr lang="nl-NL" dirty="0"/>
          </a:p>
        </p:txBody>
      </p:sp>
      <p:sp>
        <p:nvSpPr>
          <p:cNvPr id="3" name="Content Placeholder 2">
            <a:extLst>
              <a:ext uri="{FF2B5EF4-FFF2-40B4-BE49-F238E27FC236}">
                <a16:creationId xmlns="" xmlns:a16="http://schemas.microsoft.com/office/drawing/2014/main" id="{D3707263-D2BA-411A-9A9C-630FC40FB01B}"/>
              </a:ext>
            </a:extLst>
          </p:cNvPr>
          <p:cNvSpPr>
            <a:spLocks noGrp="1"/>
          </p:cNvSpPr>
          <p:nvPr>
            <p:ph idx="1"/>
          </p:nvPr>
        </p:nvSpPr>
        <p:spPr/>
        <p:txBody>
          <a:bodyPr/>
          <a:lstStyle/>
          <a:p>
            <a:r>
              <a:rPr lang="en-US" dirty="0"/>
              <a:t>Asking every student to read the same text with the same purpose and using the same strategy</a:t>
            </a:r>
          </a:p>
          <a:p>
            <a:r>
              <a:rPr lang="en-US" dirty="0"/>
              <a:t>Giving the same instruction and assignments to the whole class</a:t>
            </a:r>
          </a:p>
          <a:p>
            <a:r>
              <a:rPr lang="en-US" dirty="0"/>
              <a:t>Giving extra assignments to students who finish early</a:t>
            </a:r>
          </a:p>
          <a:p>
            <a:r>
              <a:rPr lang="en-US" dirty="0"/>
              <a:t>Individualized instruction for each student</a:t>
            </a:r>
          </a:p>
          <a:p>
            <a:r>
              <a:rPr lang="en-US" dirty="0"/>
              <a:t>Doing something completely different for each student in your classroom</a:t>
            </a:r>
          </a:p>
          <a:p>
            <a:r>
              <a:rPr lang="en-US" dirty="0"/>
              <a:t>Creating permanent, labeled groups that never change</a:t>
            </a:r>
          </a:p>
          <a:p>
            <a:endParaRPr lang="nl-NL" dirty="0"/>
          </a:p>
        </p:txBody>
      </p:sp>
    </p:spTree>
    <p:extLst>
      <p:ext uri="{BB962C8B-B14F-4D97-AF65-F5344CB8AC3E}">
        <p14:creationId xmlns:p14="http://schemas.microsoft.com/office/powerpoint/2010/main" val="2706757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C6636DB5-842C-46F2-9EA9-DD4A4B8D2A38}"/>
              </a:ext>
            </a:extLst>
          </p:cNvPr>
          <p:cNvSpPr>
            <a:spLocks noGrp="1"/>
          </p:cNvSpPr>
          <p:nvPr>
            <p:ph type="title"/>
          </p:nvPr>
        </p:nvSpPr>
        <p:spPr/>
        <p:txBody>
          <a:bodyPr>
            <a:normAutofit/>
          </a:bodyPr>
          <a:lstStyle/>
          <a:p>
            <a:r>
              <a:rPr lang="en-US" b="1" dirty="0"/>
              <a:t>Differentiation </a:t>
            </a:r>
            <a:r>
              <a:rPr lang="en-US" b="1" i="1" dirty="0"/>
              <a:t>is</a:t>
            </a:r>
            <a:r>
              <a:rPr lang="en-US" b="1" i="1" dirty="0" smtClean="0"/>
              <a:t>…</a:t>
            </a:r>
            <a:endParaRPr lang="en-GB" dirty="0"/>
          </a:p>
        </p:txBody>
      </p:sp>
      <p:sp>
        <p:nvSpPr>
          <p:cNvPr id="2" name="Content Placeholder 1">
            <a:extLst>
              <a:ext uri="{FF2B5EF4-FFF2-40B4-BE49-F238E27FC236}">
                <a16:creationId xmlns="" xmlns:a16="http://schemas.microsoft.com/office/drawing/2014/main" id="{D7FF0508-2CC0-4BA1-8701-CBF6E3DC9F5A}"/>
              </a:ext>
            </a:extLst>
          </p:cNvPr>
          <p:cNvSpPr>
            <a:spLocks noGrp="1"/>
          </p:cNvSpPr>
          <p:nvPr>
            <p:ph idx="1"/>
          </p:nvPr>
        </p:nvSpPr>
        <p:spPr/>
        <p:txBody>
          <a:bodyPr>
            <a:normAutofit fontScale="92500" lnSpcReduction="10000"/>
          </a:bodyPr>
          <a:lstStyle/>
          <a:p>
            <a:r>
              <a:rPr lang="en-US" dirty="0"/>
              <a:t>More complex than just providing different students with different learning experiences</a:t>
            </a:r>
          </a:p>
          <a:p>
            <a:r>
              <a:rPr lang="en-US" dirty="0"/>
              <a:t>Based on the students’ needs</a:t>
            </a:r>
          </a:p>
          <a:p>
            <a:r>
              <a:rPr lang="en-US" dirty="0"/>
              <a:t>Considering students’ readiness levels, interests, and learning styles</a:t>
            </a:r>
          </a:p>
          <a:p>
            <a:r>
              <a:rPr lang="en-US" dirty="0"/>
              <a:t>A flexible approach to instruction and grouping</a:t>
            </a:r>
          </a:p>
          <a:p>
            <a:r>
              <a:rPr lang="en-US" dirty="0"/>
              <a:t>Providing more than one option to the students as they read their texts</a:t>
            </a:r>
          </a:p>
          <a:p>
            <a:r>
              <a:rPr lang="en-US" dirty="0"/>
              <a:t>Using different reading strategies to match the material to meet the literacy needs of our students</a:t>
            </a:r>
          </a:p>
          <a:p>
            <a:r>
              <a:rPr lang="en-US" dirty="0"/>
              <a:t>Changing the way we teach so that </a:t>
            </a:r>
            <a:r>
              <a:rPr lang="en-US" i="1" dirty="0"/>
              <a:t>everyone </a:t>
            </a:r>
            <a:r>
              <a:rPr lang="en-US" dirty="0"/>
              <a:t>can learn and </a:t>
            </a:r>
            <a:r>
              <a:rPr lang="en-US" dirty="0" smtClean="0"/>
              <a:t>achieve</a:t>
            </a:r>
          </a:p>
          <a:p>
            <a:pPr marL="0" indent="0">
              <a:buNone/>
            </a:pPr>
            <a:endParaRPr lang="nl-NL" dirty="0"/>
          </a:p>
        </p:txBody>
      </p:sp>
    </p:spTree>
    <p:extLst>
      <p:ext uri="{BB962C8B-B14F-4D97-AF65-F5344CB8AC3E}">
        <p14:creationId xmlns:p14="http://schemas.microsoft.com/office/powerpoint/2010/main" val="223129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Time for Self-Reflection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2205" y="150804"/>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121908" y="2490656"/>
            <a:ext cx="1432584" cy="1287718"/>
          </a:xfrm>
          <a:prstGeom prst="rect">
            <a:avLst/>
          </a:prstGeom>
        </p:spPr>
      </p:pic>
      <p:sp>
        <p:nvSpPr>
          <p:cNvPr id="4" name="TextBox 3"/>
          <p:cNvSpPr txBox="1"/>
          <p:nvPr/>
        </p:nvSpPr>
        <p:spPr>
          <a:xfrm>
            <a:off x="5864470" y="4855340"/>
            <a:ext cx="4958861" cy="1754326"/>
          </a:xfrm>
          <a:prstGeom prst="rect">
            <a:avLst/>
          </a:prstGeom>
          <a:noFill/>
        </p:spPr>
        <p:txBody>
          <a:bodyPr wrap="square" rtlCol="0">
            <a:spAutoFit/>
          </a:bodyPr>
          <a:lstStyle/>
          <a:p>
            <a:r>
              <a:rPr lang="en-US" b="1" i="1" dirty="0" smtClean="0"/>
              <a:t>What is differentiated instruction? </a:t>
            </a:r>
          </a:p>
          <a:p>
            <a:endParaRPr lang="en-US" b="1" i="1" dirty="0" smtClean="0"/>
          </a:p>
          <a:p>
            <a:r>
              <a:rPr lang="en-US" b="1" i="1" dirty="0" smtClean="0"/>
              <a:t>Which approach are you currently using while teaching? </a:t>
            </a:r>
          </a:p>
          <a:p>
            <a:endParaRPr lang="en-US" i="1" dirty="0" smtClean="0"/>
          </a:p>
          <a:p>
            <a:r>
              <a:rPr lang="en-US" b="1" i="1" dirty="0" smtClean="0"/>
              <a:t>Tell us your personal story! </a:t>
            </a:r>
            <a:endParaRPr lang="en-US" b="1" i="1" dirty="0"/>
          </a:p>
        </p:txBody>
      </p:sp>
      <p:sp>
        <p:nvSpPr>
          <p:cNvPr id="11" name="TextBox 10"/>
          <p:cNvSpPr txBox="1"/>
          <p:nvPr/>
        </p:nvSpPr>
        <p:spPr>
          <a:xfrm>
            <a:off x="1833928" y="1841853"/>
            <a:ext cx="8834805" cy="1415772"/>
          </a:xfrm>
          <a:prstGeom prst="rect">
            <a:avLst/>
          </a:prstGeom>
          <a:solidFill>
            <a:schemeClr val="accent4">
              <a:lumMod val="40000"/>
              <a:lumOff val="60000"/>
            </a:schemeClr>
          </a:solidFill>
        </p:spPr>
        <p:txBody>
          <a:bodyPr wrap="square" rtlCol="0">
            <a:spAutoFit/>
          </a:bodyPr>
          <a:lstStyle/>
          <a:p>
            <a:pPr algn="ctr"/>
            <a:r>
              <a:rPr lang="en-US" dirty="0" smtClean="0"/>
              <a:t>Click below to watch a video about How to Plan Your Lessons</a:t>
            </a:r>
            <a:r>
              <a:rPr lang="en-US" dirty="0" smtClean="0">
                <a:solidFill>
                  <a:srgbClr val="000000"/>
                </a:solidFill>
                <a:latin typeface="Roboto"/>
              </a:rPr>
              <a:t>: </a:t>
            </a:r>
          </a:p>
          <a:p>
            <a:pPr algn="just"/>
            <a:endParaRPr lang="en-US" dirty="0" smtClean="0">
              <a:solidFill>
                <a:srgbClr val="000000"/>
              </a:solidFill>
              <a:latin typeface="Roboto"/>
            </a:endParaRPr>
          </a:p>
          <a:p>
            <a:pPr algn="ctr"/>
            <a:r>
              <a:rPr lang="en-US" dirty="0"/>
              <a:t>Link: https://www.youtube.com/watch?v=rumHfC1XQtc</a:t>
            </a:r>
            <a:endParaRPr lang="en-US" dirty="0" smtClean="0"/>
          </a:p>
          <a:p>
            <a:pPr algn="ctr"/>
            <a:r>
              <a:rPr lang="en-US" dirty="0" smtClean="0"/>
              <a:t> </a:t>
            </a:r>
          </a:p>
          <a:p>
            <a:pPr algn="ctr"/>
            <a:r>
              <a:rPr lang="en-US" sz="1400" i="1" dirty="0" smtClean="0"/>
              <a:t>Source: </a:t>
            </a:r>
            <a:r>
              <a:rPr lang="en-US" sz="1400" dirty="0">
                <a:hlinkClick r:id="rId5"/>
              </a:rPr>
              <a:t>Differentiating Instruction: How to Plan Your Lessons - YouTube</a:t>
            </a:r>
            <a:endParaRPr lang="en-US" sz="1400" i="1" dirty="0"/>
          </a:p>
        </p:txBody>
      </p:sp>
    </p:spTree>
    <p:extLst>
      <p:ext uri="{BB962C8B-B14F-4D97-AF65-F5344CB8AC3E}">
        <p14:creationId xmlns:p14="http://schemas.microsoft.com/office/powerpoint/2010/main" val="285464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94B90225-916D-48EE-AA0E-93FDBCC1A91E}"/>
              </a:ext>
            </a:extLst>
          </p:cNvPr>
          <p:cNvSpPr>
            <a:spLocks noGrp="1"/>
          </p:cNvSpPr>
          <p:nvPr>
            <p:ph type="title"/>
          </p:nvPr>
        </p:nvSpPr>
        <p:spPr/>
        <p:txBody>
          <a:bodyPr/>
          <a:lstStyle/>
          <a:p>
            <a:r>
              <a:rPr lang="nl-NL" dirty="0" err="1"/>
              <a:t>Keywords</a:t>
            </a:r>
            <a:endParaRPr lang="en-GB" dirty="0"/>
          </a:p>
        </p:txBody>
      </p:sp>
      <p:sp>
        <p:nvSpPr>
          <p:cNvPr id="5" name="Tijdelijke aanduiding voor inhoud 4">
            <a:extLst>
              <a:ext uri="{FF2B5EF4-FFF2-40B4-BE49-F238E27FC236}">
                <a16:creationId xmlns="" xmlns:a16="http://schemas.microsoft.com/office/drawing/2014/main" id="{4A7D3395-BB5E-4CB0-91D4-BEBFCD97D76C}"/>
              </a:ext>
            </a:extLst>
          </p:cNvPr>
          <p:cNvSpPr>
            <a:spLocks noGrp="1"/>
          </p:cNvSpPr>
          <p:nvPr>
            <p:ph idx="1"/>
          </p:nvPr>
        </p:nvSpPr>
        <p:spPr>
          <a:xfrm>
            <a:off x="838200" y="2089394"/>
            <a:ext cx="10515600" cy="2737583"/>
          </a:xfrm>
        </p:spPr>
        <p:txBody>
          <a:bodyPr/>
          <a:lstStyle/>
          <a:p>
            <a:r>
              <a:rPr lang="en-US" dirty="0"/>
              <a:t>Differentiated</a:t>
            </a:r>
            <a:r>
              <a:rPr lang="en-US" b="1" dirty="0">
                <a:solidFill>
                  <a:schemeClr val="tx1"/>
                </a:solidFill>
              </a:rPr>
              <a:t> </a:t>
            </a:r>
            <a:r>
              <a:rPr lang="nl-NL" dirty="0" smtClean="0"/>
              <a:t>Instruction </a:t>
            </a:r>
            <a:endParaRPr lang="nl-NL" dirty="0"/>
          </a:p>
          <a:p>
            <a:r>
              <a:rPr lang="nl-NL" dirty="0"/>
              <a:t>Characteristics and </a:t>
            </a:r>
            <a:r>
              <a:rPr lang="nl-NL" dirty="0" smtClean="0"/>
              <a:t>Principles</a:t>
            </a:r>
            <a:endParaRPr lang="el-GR" dirty="0"/>
          </a:p>
          <a:p>
            <a:r>
              <a:rPr lang="en-US" dirty="0" smtClean="0"/>
              <a:t>Differentiated Activities </a:t>
            </a:r>
          </a:p>
          <a:p>
            <a:r>
              <a:rPr lang="en-US" dirty="0" smtClean="0"/>
              <a:t>Practical applications, tools, strategies </a:t>
            </a:r>
          </a:p>
          <a:p>
            <a:r>
              <a:rPr lang="nl-NL" dirty="0" smtClean="0"/>
              <a:t>Traditional Classrooms VS Differentiated Classrooms </a:t>
            </a:r>
            <a:endParaRPr lang="nl-NL" dirty="0"/>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 xmlns:a16="http://schemas.microsoft.com/office/drawing/2014/main" id="{B9E10321-43AB-4F48-96CB-F4394CD3638E}"/>
              </a:ext>
            </a:extLst>
          </p:cNvPr>
          <p:cNvSpPr>
            <a:spLocks noGrp="1"/>
          </p:cNvSpPr>
          <p:nvPr>
            <p:ph type="title"/>
          </p:nvPr>
        </p:nvSpPr>
        <p:spPr/>
        <p:txBody>
          <a:bodyPr/>
          <a:lstStyle/>
          <a:p>
            <a:r>
              <a:rPr lang="nl-NL" dirty="0"/>
              <a:t>UNIT </a:t>
            </a:r>
            <a:r>
              <a:rPr lang="nl-NL" dirty="0" smtClean="0"/>
              <a:t>5</a:t>
            </a:r>
            <a:endParaRPr lang="en-GB" dirty="0"/>
          </a:p>
        </p:txBody>
      </p:sp>
      <p:sp>
        <p:nvSpPr>
          <p:cNvPr id="9" name="Tijdelijke aanduiding voor inhoud 8">
            <a:extLst>
              <a:ext uri="{FF2B5EF4-FFF2-40B4-BE49-F238E27FC236}">
                <a16:creationId xmlns="" xmlns:a16="http://schemas.microsoft.com/office/drawing/2014/main" id="{0C6DE5DB-0A94-4231-A32C-60AC9DFB24FB}"/>
              </a:ext>
            </a:extLst>
          </p:cNvPr>
          <p:cNvSpPr>
            <a:spLocks noGrp="1"/>
          </p:cNvSpPr>
          <p:nvPr>
            <p:ph sz="half" idx="1"/>
          </p:nvPr>
        </p:nvSpPr>
        <p:spPr/>
        <p:txBody>
          <a:bodyPr>
            <a:normAutofit fontScale="70000" lnSpcReduction="20000"/>
          </a:bodyPr>
          <a:lstStyle/>
          <a:p>
            <a:r>
              <a:rPr lang="en-US" dirty="0"/>
              <a:t>What are the differences between Traditional and </a:t>
            </a:r>
            <a:r>
              <a:rPr lang="en-US" dirty="0" smtClean="0"/>
              <a:t>Differentiated </a:t>
            </a:r>
            <a:r>
              <a:rPr lang="en-US" dirty="0"/>
              <a:t>Classrooms? </a:t>
            </a:r>
            <a:endParaRPr lang="en-GB" dirty="0"/>
          </a:p>
        </p:txBody>
      </p:sp>
    </p:spTree>
    <p:extLst>
      <p:ext uri="{BB962C8B-B14F-4D97-AF65-F5344CB8AC3E}">
        <p14:creationId xmlns:p14="http://schemas.microsoft.com/office/powerpoint/2010/main" val="2209674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2205481"/>
              </p:ext>
            </p:extLst>
          </p:nvPr>
        </p:nvGraphicFramePr>
        <p:xfrm>
          <a:off x="443278" y="272561"/>
          <a:ext cx="11303246" cy="5705156"/>
        </p:xfrm>
        <a:graphic>
          <a:graphicData uri="http://schemas.openxmlformats.org/drawingml/2006/table">
            <a:tbl>
              <a:tblPr firstRow="1" bandRow="1">
                <a:tableStyleId>{5C22544A-7EE6-4342-B048-85BDC9FD1C3A}</a:tableStyleId>
              </a:tblPr>
              <a:tblGrid>
                <a:gridCol w="5651623"/>
                <a:gridCol w="5651623"/>
              </a:tblGrid>
              <a:tr h="282992">
                <a:tc>
                  <a:txBody>
                    <a:bodyPr/>
                    <a:lstStyle/>
                    <a:p>
                      <a:pPr algn="ctr"/>
                      <a:r>
                        <a:rPr lang="en-US" sz="2000" dirty="0" smtClean="0"/>
                        <a:t>Traditional Classroom</a:t>
                      </a:r>
                      <a:endParaRPr lang="en-US" sz="2000" dirty="0"/>
                    </a:p>
                  </a:txBody>
                  <a:tcPr/>
                </a:tc>
                <a:tc>
                  <a:txBody>
                    <a:bodyPr/>
                    <a:lstStyle/>
                    <a:p>
                      <a:pPr marL="0" algn="ctr" defTabSz="914400" rtl="0" eaLnBrk="1" latinLnBrk="0" hangingPunct="1"/>
                      <a:r>
                        <a:rPr lang="en-US" sz="2000" b="1" kern="1200" dirty="0" smtClean="0">
                          <a:solidFill>
                            <a:schemeClr val="lt1"/>
                          </a:solidFill>
                          <a:latin typeface="+mn-lt"/>
                          <a:ea typeface="+mn-ea"/>
                          <a:cs typeface="+mn-cs"/>
                        </a:rPr>
                        <a:t>Differentiated Classroom</a:t>
                      </a:r>
                      <a:endParaRPr lang="en-US" sz="2000" b="1" kern="1200" dirty="0">
                        <a:solidFill>
                          <a:schemeClr val="lt1"/>
                        </a:solidFill>
                        <a:latin typeface="+mn-lt"/>
                        <a:ea typeface="+mn-ea"/>
                        <a:cs typeface="+mn-cs"/>
                      </a:endParaRPr>
                    </a:p>
                  </a:txBody>
                  <a:tcPr/>
                </a:tc>
              </a:tr>
              <a:tr h="3965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VET student differences masked or acted upon when problematic</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Student differences are studied as a</a:t>
                      </a:r>
                      <a:r>
                        <a:rPr lang="el-GR" sz="1200" b="0" i="0" kern="1200" dirty="0" smtClean="0">
                          <a:solidFill>
                            <a:schemeClr val="dk1"/>
                          </a:solidFill>
                          <a:effectLst/>
                          <a:latin typeface="+mn-lt"/>
                          <a:ea typeface="+mn-ea"/>
                          <a:cs typeface="+mn-cs"/>
                        </a:rPr>
                        <a:t> </a:t>
                      </a:r>
                      <a:r>
                        <a:rPr lang="en-US" sz="1200" b="0" i="0" kern="1200" dirty="0" smtClean="0">
                          <a:solidFill>
                            <a:schemeClr val="dk1"/>
                          </a:solidFill>
                          <a:effectLst/>
                          <a:latin typeface="+mn-lt"/>
                          <a:ea typeface="+mn-ea"/>
                          <a:cs typeface="+mn-cs"/>
                        </a:rPr>
                        <a:t>basis for planning</a:t>
                      </a:r>
                      <a:endParaRPr lang="el-GR" sz="1200" dirty="0" smtClean="0"/>
                    </a:p>
                  </a:txBody>
                  <a:tcPr/>
                </a:tc>
              </a:tr>
              <a:tr h="505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Assessment is most common at the end of learning to see “who got it”</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Assessment is ongoing and diagnostic to understand how to make instruction more responsive to learner need</a:t>
                      </a:r>
                      <a:endParaRPr lang="en-US" sz="1200" dirty="0"/>
                    </a:p>
                  </a:txBody>
                  <a:tcPr/>
                </a:tc>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 relatively narrow sense of intelligence prevails</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Focus on multiple forms of intelligence is evident</a:t>
                      </a:r>
                      <a:endParaRPr lang="en-US" sz="1200" dirty="0"/>
                    </a:p>
                  </a:txBody>
                  <a:tcPr/>
                </a:tc>
              </a:tr>
              <a:tr h="256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 single definition of excellence prevails</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Excellence is defined in large measure by individual growth from a starting point</a:t>
                      </a:r>
                      <a:endParaRPr lang="en-US" sz="1200" dirty="0"/>
                    </a:p>
                  </a:txBody>
                  <a:tcPr/>
                </a:tc>
              </a:tr>
              <a:tr h="330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Student interests infrequently tapped</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Students are frequently guided in making interest-based learning choices</a:t>
                      </a:r>
                      <a:endParaRPr lang="en-US" sz="1200" dirty="0"/>
                    </a:p>
                  </a:txBody>
                  <a:tcPr/>
                </a:tc>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Relatively few learning profile options are taken into account </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Many learning profile options are honored </a:t>
                      </a:r>
                      <a:endParaRPr lang="en-US" sz="1200" dirty="0"/>
                    </a:p>
                  </a:txBody>
                  <a:tcPr/>
                </a:tc>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Whole class instruction dominates</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Many instructional arrangements are used</a:t>
                      </a:r>
                      <a:endParaRPr lang="en-US" sz="1200" dirty="0"/>
                    </a:p>
                  </a:txBody>
                  <a:tcPr/>
                </a:tc>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Coverage of texts and curriculum guides drives instruction</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Student readiness, interest, and learning profile shape instruction</a:t>
                      </a:r>
                      <a:endParaRPr lang="en-US" sz="1200" dirty="0"/>
                    </a:p>
                  </a:txBody>
                  <a:tcPr/>
                </a:tc>
              </a:tr>
              <a:tr h="505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Mastery of facts and skills out of context are the focus of learning</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Use of essential skills to make sense of and understand key concepts and principles is the focus of learning</a:t>
                      </a:r>
                      <a:endParaRPr lang="en-US" sz="1200" dirty="0"/>
                    </a:p>
                  </a:txBody>
                  <a:tcPr/>
                </a:tc>
              </a:tr>
              <a:tr h="2134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Single option assignments are the norm</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Multi-option assignment are frequently used</a:t>
                      </a:r>
                      <a:endParaRPr lang="en-US" sz="1200" dirty="0"/>
                    </a:p>
                  </a:txBody>
                  <a:tcPr/>
                </a:tc>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Time is relatively inflexible</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Time is used flexibly in accordance with student need</a:t>
                      </a:r>
                      <a:endParaRPr lang="en-US" sz="1200" dirty="0"/>
                    </a:p>
                  </a:txBody>
                  <a:tcPr/>
                </a:tc>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 single text prevails</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Multiple materials are provided</a:t>
                      </a:r>
                      <a:endParaRPr lang="en-US" sz="1200" dirty="0"/>
                    </a:p>
                  </a:txBody>
                  <a:tcPr/>
                </a:tc>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Single interpretation of ideas and events may be sought</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Multiple perspectives on ideas and events are routinely sought</a:t>
                      </a:r>
                      <a:endParaRPr lang="en-US" sz="1200" dirty="0"/>
                    </a:p>
                  </a:txBody>
                  <a:tcPr/>
                </a:tc>
              </a:tr>
              <a:tr h="2975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The teacher solves problems</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Students help other students and the teacher solve problems</a:t>
                      </a:r>
                      <a:endParaRPr lang="en-US" sz="1200" dirty="0"/>
                    </a:p>
                  </a:txBody>
                  <a:tcPr/>
                </a:tc>
              </a:tr>
              <a:tr h="366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The teacher provides whole-class standards for grading </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Students work with the teacher to establish both whole-class and individual goals</a:t>
                      </a:r>
                      <a:endParaRPr lang="en-US" sz="1200" dirty="0"/>
                    </a:p>
                  </a:txBody>
                  <a:tcPr/>
                </a:tc>
              </a:tr>
              <a:tr h="263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 single form of assessment is often used</a:t>
                      </a:r>
                      <a:endParaRPr lang="nl-NL" sz="1200" dirty="0" smtClean="0"/>
                    </a:p>
                  </a:txBody>
                  <a:tcPr/>
                </a:tc>
                <a:tc>
                  <a:txBody>
                    <a:bodyPr/>
                    <a:lstStyle/>
                    <a:p>
                      <a:pPr algn="ctr"/>
                      <a:r>
                        <a:rPr lang="en-US" sz="1200" kern="1200" dirty="0" smtClean="0">
                          <a:solidFill>
                            <a:schemeClr val="dk1"/>
                          </a:solidFill>
                          <a:effectLst/>
                          <a:latin typeface="+mn-lt"/>
                          <a:ea typeface="+mn-ea"/>
                          <a:cs typeface="+mn-cs"/>
                        </a:rPr>
                        <a:t>Students are assessed in multiple ways</a:t>
                      </a:r>
                    </a:p>
                  </a:txBody>
                  <a:tcPr/>
                </a:tc>
              </a:tr>
            </a:tbl>
          </a:graphicData>
        </a:graphic>
      </p:graphicFrame>
    </p:spTree>
    <p:extLst>
      <p:ext uri="{BB962C8B-B14F-4D97-AF65-F5344CB8AC3E}">
        <p14:creationId xmlns:p14="http://schemas.microsoft.com/office/powerpoint/2010/main" val="665985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1FC30163-DDA5-4F82-AC1D-9979EA2FBD60}"/>
              </a:ext>
            </a:extLst>
          </p:cNvPr>
          <p:cNvSpPr>
            <a:spLocks noGrp="1"/>
          </p:cNvSpPr>
          <p:nvPr>
            <p:ph type="title"/>
          </p:nvPr>
        </p:nvSpPr>
        <p:spPr/>
        <p:txBody>
          <a:bodyPr/>
          <a:lstStyle/>
          <a:p>
            <a:r>
              <a:rPr lang="nl-NL" dirty="0"/>
              <a:t>Synopsis</a:t>
            </a:r>
            <a:endParaRPr lang="en-GB" dirty="0"/>
          </a:p>
        </p:txBody>
      </p:sp>
      <p:sp>
        <p:nvSpPr>
          <p:cNvPr id="6" name="Tijdelijke aanduiding voor inhoud 5">
            <a:extLst>
              <a:ext uri="{FF2B5EF4-FFF2-40B4-BE49-F238E27FC236}">
                <a16:creationId xmlns="" xmlns:a16="http://schemas.microsoft.com/office/drawing/2014/main" id="{B1A05FF6-6DF6-4F89-8DC1-4064BD7DA4BF}"/>
              </a:ext>
            </a:extLst>
          </p:cNvPr>
          <p:cNvSpPr>
            <a:spLocks noGrp="1"/>
          </p:cNvSpPr>
          <p:nvPr>
            <p:ph idx="1"/>
          </p:nvPr>
        </p:nvSpPr>
        <p:spPr/>
        <p:txBody>
          <a:bodyPr>
            <a:normAutofit/>
          </a:bodyPr>
          <a:lstStyle/>
          <a:p>
            <a:pPr marL="0" indent="0">
              <a:buNone/>
            </a:pPr>
            <a:r>
              <a:rPr lang="en-US" b="1" dirty="0">
                <a:solidFill>
                  <a:schemeClr val="bg2">
                    <a:lumMod val="50000"/>
                  </a:schemeClr>
                </a:solidFill>
              </a:rPr>
              <a:t>Now that you have completed this unit, you should be able to:</a:t>
            </a:r>
          </a:p>
          <a:p>
            <a:pPr marL="1028700" lvl="1" indent="-342900">
              <a:lnSpc>
                <a:spcPct val="150000"/>
              </a:lnSpc>
              <a:buFont typeface="Wingdings" panose="05000000000000000000" pitchFamily="2" charset="2"/>
              <a:buChar char="ü"/>
            </a:pPr>
            <a:r>
              <a:rPr lang="en-US" dirty="0">
                <a:solidFill>
                  <a:schemeClr val="bg2">
                    <a:lumMod val="50000"/>
                  </a:schemeClr>
                </a:solidFill>
              </a:rPr>
              <a:t>Understand the Differentiated Instruction </a:t>
            </a:r>
            <a:endParaRPr lang="el-GR" dirty="0" smtClean="0">
              <a:solidFill>
                <a:schemeClr val="bg2">
                  <a:lumMod val="50000"/>
                </a:schemeClr>
              </a:solidFill>
            </a:endParaRPr>
          </a:p>
          <a:p>
            <a:pPr marL="1028700" lvl="1" indent="-342900">
              <a:lnSpc>
                <a:spcPct val="150000"/>
              </a:lnSpc>
              <a:buFont typeface="Wingdings" panose="05000000000000000000" pitchFamily="2" charset="2"/>
              <a:buChar char="ü"/>
            </a:pPr>
            <a:r>
              <a:rPr lang="en-US" dirty="0" smtClean="0">
                <a:solidFill>
                  <a:schemeClr val="bg2">
                    <a:lumMod val="50000"/>
                  </a:schemeClr>
                </a:solidFill>
              </a:rPr>
              <a:t>Apply </a:t>
            </a:r>
            <a:r>
              <a:rPr lang="en-US" dirty="0">
                <a:solidFill>
                  <a:schemeClr val="bg2">
                    <a:lumMod val="50000"/>
                  </a:schemeClr>
                </a:solidFill>
              </a:rPr>
              <a:t>these techniques to your job</a:t>
            </a:r>
          </a:p>
          <a:p>
            <a:pPr marL="1028700" lvl="1" indent="-342900">
              <a:lnSpc>
                <a:spcPct val="150000"/>
              </a:lnSpc>
              <a:buFont typeface="Wingdings" panose="05000000000000000000" pitchFamily="2" charset="2"/>
              <a:buChar char="ü"/>
            </a:pPr>
            <a:r>
              <a:rPr lang="en-US" dirty="0">
                <a:solidFill>
                  <a:schemeClr val="bg2">
                    <a:lumMod val="50000"/>
                  </a:schemeClr>
                </a:solidFill>
              </a:rPr>
              <a:t>Handle more effectively the day-to-day issues of your </a:t>
            </a:r>
            <a:r>
              <a:rPr lang="en-US" dirty="0" smtClean="0">
                <a:solidFill>
                  <a:schemeClr val="bg2">
                    <a:lumMod val="50000"/>
                  </a:schemeClr>
                </a:solidFill>
              </a:rPr>
              <a:t>teaching and the unique needs of your students </a:t>
            </a:r>
            <a:endParaRPr lang="en-US" dirty="0"/>
          </a:p>
          <a:p>
            <a:pPr marL="1028700" lvl="1" indent="-342900">
              <a:lnSpc>
                <a:spcPct val="150000"/>
              </a:lnSpc>
              <a:buFont typeface="Wingdings" panose="05000000000000000000" pitchFamily="2" charset="2"/>
              <a:buChar char="ü"/>
            </a:pPr>
            <a:endParaRPr lang="en-US" dirty="0">
              <a:solidFill>
                <a:schemeClr val="bg2">
                  <a:lumMod val="50000"/>
                </a:schemeClr>
              </a:solidFill>
            </a:endParaRPr>
          </a:p>
        </p:txBody>
      </p:sp>
    </p:spTree>
    <p:extLst>
      <p:ext uri="{BB962C8B-B14F-4D97-AF65-F5344CB8AC3E}">
        <p14:creationId xmlns:p14="http://schemas.microsoft.com/office/powerpoint/2010/main" val="1742545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2FED3E-30FA-41C7-BD1B-3AB0EE5FFFCC}"/>
              </a:ext>
            </a:extLst>
          </p:cNvPr>
          <p:cNvSpPr>
            <a:spLocks noGrp="1"/>
          </p:cNvSpPr>
          <p:nvPr>
            <p:ph type="title"/>
          </p:nvPr>
        </p:nvSpPr>
        <p:spPr/>
        <p:txBody>
          <a:bodyPr/>
          <a:lstStyle/>
          <a:p>
            <a:r>
              <a:rPr lang="en-GB" dirty="0"/>
              <a:t>List of </a:t>
            </a:r>
            <a:r>
              <a:rPr lang="en-GB" dirty="0" smtClean="0"/>
              <a:t>references and further reading</a:t>
            </a:r>
            <a:endParaRPr lang="nl-NL" dirty="0"/>
          </a:p>
        </p:txBody>
      </p:sp>
      <p:sp>
        <p:nvSpPr>
          <p:cNvPr id="3" name="Content Placeholder 2">
            <a:extLst>
              <a:ext uri="{FF2B5EF4-FFF2-40B4-BE49-F238E27FC236}">
                <a16:creationId xmlns="" xmlns:a16="http://schemas.microsoft.com/office/drawing/2014/main" id="{EB77659D-2AD8-4529-B848-2CC222CA124E}"/>
              </a:ext>
            </a:extLst>
          </p:cNvPr>
          <p:cNvSpPr>
            <a:spLocks noGrp="1"/>
          </p:cNvSpPr>
          <p:nvPr>
            <p:ph idx="1"/>
          </p:nvPr>
        </p:nvSpPr>
        <p:spPr>
          <a:xfrm>
            <a:off x="645391" y="1690688"/>
            <a:ext cx="10901218" cy="4630593"/>
          </a:xfrm>
        </p:spPr>
        <p:txBody>
          <a:bodyPr>
            <a:normAutofit fontScale="85000" lnSpcReduction="20000"/>
          </a:bodyPr>
          <a:lstStyle/>
          <a:p>
            <a:r>
              <a:rPr lang="en-US" sz="1700" dirty="0"/>
              <a:t>Sec- B Readings </a:t>
            </a:r>
            <a:r>
              <a:rPr lang="en-US" sz="1700" dirty="0" smtClean="0"/>
              <a:t>(</a:t>
            </a:r>
            <a:r>
              <a:rPr lang="en-US" sz="1700" dirty="0" err="1" smtClean="0"/>
              <a:t>n.d</a:t>
            </a:r>
            <a:r>
              <a:rPr lang="en-US" sz="1700" dirty="0" smtClean="0"/>
              <a:t>). </a:t>
            </a:r>
            <a:r>
              <a:rPr lang="en-US" sz="1700" i="1" dirty="0" smtClean="0"/>
              <a:t>Differentiated Instruction</a:t>
            </a:r>
            <a:r>
              <a:rPr lang="el-GR" sz="1700" i="1" dirty="0" smtClean="0"/>
              <a:t>. </a:t>
            </a:r>
            <a:r>
              <a:rPr lang="en-US" sz="1700" dirty="0"/>
              <a:t>Retrieved from: </a:t>
            </a:r>
            <a:r>
              <a:rPr lang="en-US" sz="1700" dirty="0" smtClean="0">
                <a:hlinkClick r:id="rId2"/>
              </a:rPr>
              <a:t>https</a:t>
            </a:r>
            <a:r>
              <a:rPr lang="en-US" sz="1700" dirty="0">
                <a:hlinkClick r:id="rId2"/>
              </a:rPr>
              <a:t>://</a:t>
            </a:r>
            <a:r>
              <a:rPr lang="en-US" sz="1700" dirty="0" smtClean="0">
                <a:hlinkClick r:id="rId2"/>
              </a:rPr>
              <a:t>www.dr-hatfield.com/educ342/Differentiated_Instruction.pdf</a:t>
            </a:r>
            <a:r>
              <a:rPr lang="el-GR" sz="1700" dirty="0" smtClean="0"/>
              <a:t> </a:t>
            </a:r>
            <a:endParaRPr lang="en-US" sz="1700" dirty="0" smtClean="0"/>
          </a:p>
          <a:p>
            <a:r>
              <a:rPr lang="en-US" sz="1700" dirty="0"/>
              <a:t>Watts-</a:t>
            </a:r>
            <a:r>
              <a:rPr lang="en-US" sz="1700" dirty="0" err="1"/>
              <a:t>Taffe</a:t>
            </a:r>
            <a:r>
              <a:rPr lang="en-US" sz="1700" dirty="0"/>
              <a:t>, S., Laster, B., Broach, L., </a:t>
            </a:r>
            <a:r>
              <a:rPr lang="en-US" sz="1700" dirty="0" err="1"/>
              <a:t>Marinak</a:t>
            </a:r>
            <a:r>
              <a:rPr lang="en-US" sz="1700" dirty="0"/>
              <a:t>, B., Conner, C., &amp; Walker-</a:t>
            </a:r>
            <a:r>
              <a:rPr lang="en-US" sz="1700" dirty="0" err="1"/>
              <a:t>Dalhouse</a:t>
            </a:r>
            <a:r>
              <a:rPr lang="en-US" sz="1700" dirty="0"/>
              <a:t>, D</a:t>
            </a:r>
            <a:r>
              <a:rPr lang="en-US" sz="1700" dirty="0" smtClean="0"/>
              <a:t>. (</a:t>
            </a:r>
            <a:r>
              <a:rPr lang="en-US" sz="1700" dirty="0"/>
              <a:t>2012, December/2013, January). </a:t>
            </a:r>
            <a:r>
              <a:rPr lang="en-US" sz="1700" i="1" dirty="0"/>
              <a:t>Differentiated Instruction: Making Informed Teacher </a:t>
            </a:r>
            <a:r>
              <a:rPr lang="en-US" sz="1700" i="1" dirty="0" smtClean="0"/>
              <a:t>Decisions</a:t>
            </a:r>
            <a:r>
              <a:rPr lang="el-GR" sz="1700" i="1" dirty="0" smtClean="0"/>
              <a:t>. </a:t>
            </a:r>
            <a:r>
              <a:rPr lang="en-US" sz="1700" dirty="0" smtClean="0"/>
              <a:t>Retrieved from</a:t>
            </a:r>
            <a:r>
              <a:rPr lang="en-US" sz="1700" dirty="0"/>
              <a:t>: </a:t>
            </a:r>
            <a:r>
              <a:rPr lang="en-US" sz="1700" dirty="0">
                <a:hlinkClick r:id="rId3"/>
              </a:rPr>
              <a:t>https://</a:t>
            </a:r>
            <a:r>
              <a:rPr lang="en-US" sz="1700" dirty="0" smtClean="0">
                <a:hlinkClick r:id="rId3"/>
              </a:rPr>
              <a:t>ila.onlinelibrary.wiley.com/doi/10.1002/TRTR.01126</a:t>
            </a:r>
            <a:r>
              <a:rPr lang="en-US" sz="1700" dirty="0" smtClean="0"/>
              <a:t> </a:t>
            </a:r>
            <a:endParaRPr lang="en-US" sz="1700" dirty="0" smtClean="0"/>
          </a:p>
          <a:p>
            <a:r>
              <a:rPr lang="en-US" sz="1700" dirty="0" smtClean="0"/>
              <a:t>New York University - Metropolitan </a:t>
            </a:r>
            <a:r>
              <a:rPr lang="en-US" sz="1700" dirty="0"/>
              <a:t>Center for Urban </a:t>
            </a:r>
            <a:r>
              <a:rPr lang="en-US" sz="1700" dirty="0" smtClean="0"/>
              <a:t>Education (2008). </a:t>
            </a:r>
            <a:r>
              <a:rPr lang="en-US" sz="1700" i="1" dirty="0" smtClean="0"/>
              <a:t>Culturally </a:t>
            </a:r>
            <a:r>
              <a:rPr lang="en-US" sz="1700" i="1" dirty="0"/>
              <a:t>Responsive Differentiated Instructional </a:t>
            </a:r>
            <a:r>
              <a:rPr lang="en-US" sz="1700" i="1" dirty="0" smtClean="0"/>
              <a:t>Strategies</a:t>
            </a:r>
            <a:r>
              <a:rPr lang="el-GR" sz="1700" i="1" dirty="0" smtClean="0"/>
              <a:t>. </a:t>
            </a:r>
            <a:r>
              <a:rPr lang="en-US" sz="1700" dirty="0" smtClean="0"/>
              <a:t>Retrieved from:</a:t>
            </a:r>
            <a:r>
              <a:rPr lang="el-GR" sz="1700" dirty="0" smtClean="0"/>
              <a:t> </a:t>
            </a:r>
            <a:r>
              <a:rPr lang="en-US" sz="1700" i="1" dirty="0" smtClean="0">
                <a:hlinkClick r:id="rId4"/>
              </a:rPr>
              <a:t>https</a:t>
            </a:r>
            <a:r>
              <a:rPr lang="en-US" sz="1700" i="1" dirty="0">
                <a:hlinkClick r:id="rId4"/>
              </a:rPr>
              <a:t>://</a:t>
            </a:r>
            <a:r>
              <a:rPr lang="en-US" sz="1700" i="1" dirty="0" smtClean="0">
                <a:hlinkClick r:id="rId4"/>
              </a:rPr>
              <a:t>impactofspecialneeds.weebly.com/uploads/3/4/1/9/3419723/culturally_responsive_differientiated_instruction.pdf</a:t>
            </a:r>
            <a:r>
              <a:rPr lang="el-GR" sz="1700" i="1" dirty="0" smtClean="0"/>
              <a:t> </a:t>
            </a:r>
            <a:endParaRPr lang="en-US" sz="1700" i="1" dirty="0"/>
          </a:p>
          <a:p>
            <a:r>
              <a:rPr lang="en-US" sz="1700" dirty="0" smtClean="0"/>
              <a:t>Marie (</a:t>
            </a:r>
            <a:r>
              <a:rPr lang="en-US" sz="1700" dirty="0" err="1" smtClean="0"/>
              <a:t>n.d.</a:t>
            </a:r>
            <a:r>
              <a:rPr lang="en-US" sz="1700" dirty="0" smtClean="0"/>
              <a:t>). (2019). </a:t>
            </a:r>
            <a:r>
              <a:rPr lang="en-US" sz="1700" i="1" dirty="0" smtClean="0"/>
              <a:t>Helpful </a:t>
            </a:r>
            <a:r>
              <a:rPr lang="en-US" sz="1700" i="1" dirty="0"/>
              <a:t>Examples of Differentiated </a:t>
            </a:r>
            <a:r>
              <a:rPr lang="en-US" sz="1700" i="1" dirty="0" smtClean="0"/>
              <a:t>Instruction, </a:t>
            </a:r>
            <a:r>
              <a:rPr lang="en-US" sz="1700" dirty="0" smtClean="0"/>
              <a:t>Complete Literature. </a:t>
            </a:r>
            <a:r>
              <a:rPr lang="en-US" sz="1700" dirty="0"/>
              <a:t>Retrieved from: </a:t>
            </a:r>
            <a:r>
              <a:rPr lang="en-US" sz="1700" dirty="0">
                <a:hlinkClick r:id="rId5"/>
              </a:rPr>
              <a:t>https://completeliterature.com/helpful-examples-of-differentiated-instruction</a:t>
            </a:r>
            <a:r>
              <a:rPr lang="en-US" sz="1700" dirty="0" smtClean="0">
                <a:hlinkClick r:id="rId5"/>
              </a:rPr>
              <a:t>/</a:t>
            </a:r>
            <a:r>
              <a:rPr lang="en-US" sz="1700" dirty="0" smtClean="0"/>
              <a:t> </a:t>
            </a:r>
            <a:endParaRPr lang="en-US" sz="1700" i="1" dirty="0"/>
          </a:p>
          <a:p>
            <a:r>
              <a:rPr lang="en-US" sz="1700" dirty="0" smtClean="0"/>
              <a:t>Kathy Perez (2019). </a:t>
            </a:r>
            <a:r>
              <a:rPr lang="en-US" sz="1700" i="1" dirty="0" smtClean="0"/>
              <a:t>Differentiated </a:t>
            </a:r>
            <a:r>
              <a:rPr lang="en-US" sz="1700" i="1" dirty="0"/>
              <a:t>Reading Instruction: Multiple Pathways to Literacy </a:t>
            </a:r>
            <a:r>
              <a:rPr lang="en-US" sz="1700" i="1" dirty="0" smtClean="0"/>
              <a:t>Success. </a:t>
            </a:r>
            <a:r>
              <a:rPr lang="en-US" sz="1700" dirty="0" smtClean="0"/>
              <a:t>Solution </a:t>
            </a:r>
            <a:r>
              <a:rPr lang="en-US" sz="1700" dirty="0"/>
              <a:t>Tree </a:t>
            </a:r>
            <a:r>
              <a:rPr lang="en-US" sz="1700" dirty="0" smtClean="0"/>
              <a:t>Blog. </a:t>
            </a:r>
            <a:r>
              <a:rPr lang="en-US" sz="1700" dirty="0"/>
              <a:t>Retrieved from: </a:t>
            </a:r>
            <a:r>
              <a:rPr lang="en-US" sz="1700" dirty="0">
                <a:hlinkClick r:id="rId6"/>
              </a:rPr>
              <a:t>https://www.solutiontree.com/blog/differentiated-reading-instruction</a:t>
            </a:r>
            <a:r>
              <a:rPr lang="en-US" sz="1700" dirty="0" smtClean="0">
                <a:hlinkClick r:id="rId6"/>
              </a:rPr>
              <a:t>/</a:t>
            </a:r>
            <a:r>
              <a:rPr lang="en-US" sz="1700" dirty="0" smtClean="0"/>
              <a:t> </a:t>
            </a:r>
          </a:p>
          <a:p>
            <a:r>
              <a:rPr lang="en-US" sz="1700" dirty="0"/>
              <a:t>Cynthia </a:t>
            </a:r>
            <a:r>
              <a:rPr lang="en-US" sz="1700" dirty="0" err="1" smtClean="0"/>
              <a:t>Uche</a:t>
            </a:r>
            <a:r>
              <a:rPr lang="en-US" sz="1700" dirty="0" smtClean="0"/>
              <a:t>. (2016). </a:t>
            </a:r>
            <a:r>
              <a:rPr lang="en-US" sz="1700" i="1" dirty="0"/>
              <a:t>Differentiated </a:t>
            </a:r>
            <a:r>
              <a:rPr lang="en-US" sz="1700" i="1" dirty="0" smtClean="0"/>
              <a:t>Instruction, </a:t>
            </a:r>
            <a:r>
              <a:rPr lang="en-US" sz="1700" dirty="0" smtClean="0"/>
              <a:t>Educational Theory and Practice. Retrieved from:</a:t>
            </a:r>
            <a:r>
              <a:rPr lang="en-US" sz="1700" i="1" dirty="0" smtClean="0"/>
              <a:t> </a:t>
            </a:r>
            <a:r>
              <a:rPr lang="en-US" sz="1700" i="1" dirty="0" smtClean="0">
                <a:hlinkClick r:id="rId7"/>
              </a:rPr>
              <a:t>http</a:t>
            </a:r>
            <a:r>
              <a:rPr lang="en-US" sz="1700" i="1" dirty="0">
                <a:hlinkClick r:id="rId7"/>
              </a:rPr>
              <a:t>://</a:t>
            </a:r>
            <a:r>
              <a:rPr lang="en-US" sz="1700" i="1" dirty="0" smtClean="0">
                <a:hlinkClick r:id="rId7"/>
              </a:rPr>
              <a:t>edtheory.blogspot.com/2016/04/differentiated-instruction.html</a:t>
            </a:r>
            <a:r>
              <a:rPr lang="en-US" sz="1700" i="1" dirty="0" smtClean="0"/>
              <a:t> </a:t>
            </a:r>
          </a:p>
          <a:p>
            <a:r>
              <a:rPr lang="en-US" sz="1700" i="1" dirty="0"/>
              <a:t>Cathy </a:t>
            </a:r>
            <a:r>
              <a:rPr lang="en-US" sz="1700" i="1" dirty="0" err="1" smtClean="0"/>
              <a:t>Weselby</a:t>
            </a:r>
            <a:r>
              <a:rPr lang="en-US" sz="1700" i="1" dirty="0" smtClean="0"/>
              <a:t>. (2021). What </a:t>
            </a:r>
            <a:r>
              <a:rPr lang="en-US" sz="1700" i="1" dirty="0"/>
              <a:t>is Differentiated Instruction? Examples of How to Differentiate Instruction in the </a:t>
            </a:r>
            <a:r>
              <a:rPr lang="en-US" sz="1700" i="1" dirty="0" smtClean="0"/>
              <a:t>Classroom. Resilient Educator</a:t>
            </a:r>
            <a:r>
              <a:rPr lang="en-US" sz="1700" i="1" dirty="0"/>
              <a:t>. Retrieved from: </a:t>
            </a:r>
            <a:r>
              <a:rPr lang="en-US" sz="1700" i="1" dirty="0">
                <a:hlinkClick r:id="rId8"/>
              </a:rPr>
              <a:t>https://resilienteducator.com/classroom-resources/examples-of-differentiated-instruction</a:t>
            </a:r>
            <a:r>
              <a:rPr lang="en-US" sz="1700" i="1" dirty="0" smtClean="0">
                <a:hlinkClick r:id="rId8"/>
              </a:rPr>
              <a:t>/</a:t>
            </a:r>
            <a:r>
              <a:rPr lang="en-US" sz="1700" i="1" dirty="0" smtClean="0"/>
              <a:t> </a:t>
            </a:r>
          </a:p>
          <a:p>
            <a:r>
              <a:rPr lang="en-US" sz="1700" i="1" dirty="0" smtClean="0"/>
              <a:t>Carol </a:t>
            </a:r>
            <a:r>
              <a:rPr lang="en-US" sz="1700" i="1" dirty="0"/>
              <a:t>Ann </a:t>
            </a:r>
            <a:r>
              <a:rPr lang="en-US" sz="1700" i="1" dirty="0" smtClean="0"/>
              <a:t>Tomlinson. (2001). Differentiated </a:t>
            </a:r>
            <a:r>
              <a:rPr lang="en-US" sz="1700" i="1" dirty="0"/>
              <a:t>Instruction in the Regular Classroom: What Does It Mean? How Does It Look</a:t>
            </a:r>
            <a:r>
              <a:rPr lang="en-US" sz="1700" i="1" dirty="0" smtClean="0"/>
              <a:t>?. </a:t>
            </a:r>
            <a:r>
              <a:rPr lang="en-US" sz="1700" dirty="0"/>
              <a:t>Retrieved from: </a:t>
            </a:r>
            <a:r>
              <a:rPr lang="en-US" sz="1700" dirty="0">
                <a:hlinkClick r:id="rId9"/>
              </a:rPr>
              <a:t>https://</a:t>
            </a:r>
            <a:r>
              <a:rPr lang="en-US" sz="1700" dirty="0" smtClean="0">
                <a:hlinkClick r:id="rId9"/>
              </a:rPr>
              <a:t>www.researchgate.net/publication/234737746_Differentiated_Instruction_in_the_Regular_Classroom_What_Does_It_Mean_How_Does_It_Look</a:t>
            </a:r>
            <a:r>
              <a:rPr lang="en-US" sz="1700" dirty="0" smtClean="0"/>
              <a:t> </a:t>
            </a:r>
          </a:p>
          <a:p>
            <a:r>
              <a:rPr lang="en-US" sz="1700" dirty="0" err="1" smtClean="0">
                <a:hlinkClick r:id="rId10"/>
              </a:rPr>
              <a:t>Maayan</a:t>
            </a:r>
            <a:r>
              <a:rPr lang="en-US" sz="1700" dirty="0">
                <a:hlinkClick r:id="rId10"/>
              </a:rPr>
              <a:t> Yavne (2019). </a:t>
            </a:r>
            <a:r>
              <a:rPr lang="en-US" sz="1700" i="1" dirty="0">
                <a:hlinkClick r:id="rId10"/>
              </a:rPr>
              <a:t>The 6 Myths of Differentiated </a:t>
            </a:r>
            <a:r>
              <a:rPr lang="en-US" sz="1700" i="1" dirty="0" smtClean="0">
                <a:hlinkClick r:id="rId10"/>
              </a:rPr>
              <a:t>Instruction. </a:t>
            </a:r>
            <a:r>
              <a:rPr lang="en-US" sz="1700" dirty="0" smtClean="0"/>
              <a:t>Retrieved </a:t>
            </a:r>
            <a:r>
              <a:rPr lang="en-US" sz="1700" dirty="0"/>
              <a:t>from: </a:t>
            </a:r>
            <a:r>
              <a:rPr lang="en-US" sz="1700" dirty="0">
                <a:hlinkClick r:id="rId10"/>
              </a:rPr>
              <a:t>https://</a:t>
            </a:r>
            <a:r>
              <a:rPr lang="en-US" sz="1700" dirty="0" smtClean="0">
                <a:hlinkClick r:id="rId10"/>
              </a:rPr>
              <a:t>medium.com/tailor-ed/the-6-myths-of-differentiated-instruction-bcde6e202c73</a:t>
            </a:r>
            <a:r>
              <a:rPr lang="en-US" sz="1700" dirty="0" smtClean="0"/>
              <a:t> </a:t>
            </a:r>
          </a:p>
          <a:p>
            <a:pPr marL="0" indent="0">
              <a:buNone/>
            </a:pPr>
            <a:endParaRPr lang="en-US" sz="1900" dirty="0">
              <a:hlinkClick r:id="rId10"/>
            </a:endParaRPr>
          </a:p>
        </p:txBody>
      </p:sp>
    </p:spTree>
    <p:extLst>
      <p:ext uri="{BB962C8B-B14F-4D97-AF65-F5344CB8AC3E}">
        <p14:creationId xmlns:p14="http://schemas.microsoft.com/office/powerpoint/2010/main" val="2866558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71682AE-D364-4DA8-A554-271AA4C02C56}"/>
              </a:ext>
            </a:extLst>
          </p:cNvPr>
          <p:cNvSpPr>
            <a:spLocks noGrp="1"/>
          </p:cNvSpPr>
          <p:nvPr>
            <p:ph type="title"/>
          </p:nvPr>
        </p:nvSpPr>
        <p:spPr/>
        <p:txBody>
          <a:body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8B884FEB-1397-4CD6-9506-15CE0A3717CA}"/>
              </a:ext>
            </a:extLst>
          </p:cNvPr>
          <p:cNvSpPr>
            <a:spLocks noGrp="1"/>
          </p:cNvSpPr>
          <p:nvPr>
            <p:ph type="title"/>
          </p:nvPr>
        </p:nvSpPr>
        <p:spPr/>
        <p:txBody>
          <a:bodyPr/>
          <a:lstStyle/>
          <a:p>
            <a:r>
              <a:rPr lang="nl-NL" dirty="0" err="1"/>
              <a:t>Table</a:t>
            </a:r>
            <a:r>
              <a:rPr lang="nl-NL" dirty="0"/>
              <a:t> of contents</a:t>
            </a:r>
            <a:endParaRPr lang="en-GB" dirty="0"/>
          </a:p>
        </p:txBody>
      </p:sp>
      <p:sp>
        <p:nvSpPr>
          <p:cNvPr id="7" name="Tijdelijke aanduiding voor inhoud 6">
            <a:extLst>
              <a:ext uri="{FF2B5EF4-FFF2-40B4-BE49-F238E27FC236}">
                <a16:creationId xmlns="" xmlns:a16="http://schemas.microsoft.com/office/drawing/2014/main" id="{468FC1CB-C882-4A8D-8D26-400235D76757}"/>
              </a:ext>
            </a:extLst>
          </p:cNvPr>
          <p:cNvSpPr>
            <a:spLocks noGrp="1"/>
          </p:cNvSpPr>
          <p:nvPr>
            <p:ph idx="1"/>
          </p:nvPr>
        </p:nvSpPr>
        <p:spPr>
          <a:xfrm>
            <a:off x="703384" y="1509102"/>
            <a:ext cx="10785231" cy="4830152"/>
          </a:xfrm>
        </p:spPr>
        <p:txBody>
          <a:bodyPr>
            <a:normAutofit fontScale="25000" lnSpcReduction="20000"/>
          </a:bodyPr>
          <a:lstStyle/>
          <a:p>
            <a:pPr marL="0" indent="0">
              <a:buNone/>
            </a:pPr>
            <a:r>
              <a:rPr lang="nl-NL" sz="4800" b="1" dirty="0" smtClean="0"/>
              <a:t>UNIT1: </a:t>
            </a:r>
            <a:r>
              <a:rPr lang="nl-NL" sz="4800" b="1" dirty="0" err="1" smtClean="0"/>
              <a:t>What</a:t>
            </a:r>
            <a:r>
              <a:rPr lang="nl-NL" sz="4800" b="1" dirty="0" smtClean="0"/>
              <a:t> </a:t>
            </a:r>
            <a:r>
              <a:rPr lang="nl-NL" sz="4800" b="1" dirty="0"/>
              <a:t>is Differentiated </a:t>
            </a:r>
            <a:r>
              <a:rPr lang="nl-NL" sz="4800" b="1" dirty="0" err="1"/>
              <a:t>Instruction</a:t>
            </a:r>
            <a:r>
              <a:rPr lang="nl-NL" sz="4800" b="1" dirty="0"/>
              <a:t>? </a:t>
            </a:r>
          </a:p>
          <a:p>
            <a:pPr marL="457200" lvl="1" indent="0">
              <a:buNone/>
            </a:pPr>
            <a:r>
              <a:rPr lang="nl-NL" sz="4800" dirty="0" smtClean="0"/>
              <a:t>1.1 </a:t>
            </a:r>
            <a:r>
              <a:rPr lang="nl-NL" sz="4800" dirty="0" err="1" smtClean="0"/>
              <a:t>Introduction</a:t>
            </a:r>
            <a:r>
              <a:rPr lang="nl-NL" sz="4800" dirty="0" smtClean="0"/>
              <a:t> </a:t>
            </a:r>
            <a:endParaRPr lang="nl-NL" sz="4800" dirty="0"/>
          </a:p>
          <a:p>
            <a:pPr marL="457200" lvl="1" indent="0">
              <a:buNone/>
            </a:pPr>
            <a:r>
              <a:rPr lang="nl-NL" sz="4800" dirty="0" smtClean="0"/>
              <a:t>1.2 Definition</a:t>
            </a:r>
            <a:endParaRPr lang="nl-NL" sz="4800" dirty="0"/>
          </a:p>
          <a:p>
            <a:pPr marL="457200" lvl="1" indent="0">
              <a:buNone/>
            </a:pPr>
            <a:endParaRPr lang="en-GB" sz="4800" dirty="0"/>
          </a:p>
          <a:p>
            <a:pPr marL="0" indent="0">
              <a:buNone/>
            </a:pPr>
            <a:r>
              <a:rPr lang="nl-NL" sz="4800" b="1" dirty="0" smtClean="0"/>
              <a:t>UNIT2: </a:t>
            </a:r>
            <a:r>
              <a:rPr lang="nl-NL" sz="4800" b="1" dirty="0" err="1" smtClean="0"/>
              <a:t>Where</a:t>
            </a:r>
            <a:r>
              <a:rPr lang="nl-NL" sz="4800" b="1" dirty="0" smtClean="0"/>
              <a:t> </a:t>
            </a:r>
            <a:r>
              <a:rPr lang="nl-NL" sz="4800" b="1" dirty="0" err="1" smtClean="0"/>
              <a:t>all</a:t>
            </a:r>
            <a:r>
              <a:rPr lang="nl-NL" sz="4800" b="1" dirty="0" smtClean="0"/>
              <a:t> </a:t>
            </a:r>
            <a:r>
              <a:rPr lang="nl-NL" sz="4800" b="1" dirty="0" err="1" smtClean="0"/>
              <a:t>it</a:t>
            </a:r>
            <a:r>
              <a:rPr lang="nl-NL" sz="4800" b="1" dirty="0" smtClean="0"/>
              <a:t> </a:t>
            </a:r>
            <a:r>
              <a:rPr lang="nl-NL" sz="4800" b="1" dirty="0" err="1" smtClean="0"/>
              <a:t>began</a:t>
            </a:r>
            <a:r>
              <a:rPr lang="nl-NL" sz="4800" b="1" dirty="0" smtClean="0"/>
              <a:t>? </a:t>
            </a:r>
            <a:endParaRPr lang="nl-NL" sz="4800" b="1" dirty="0"/>
          </a:p>
          <a:p>
            <a:pPr marL="457200" lvl="1" indent="0">
              <a:buNone/>
            </a:pPr>
            <a:r>
              <a:rPr lang="nl-NL" sz="4800" dirty="0"/>
              <a:t>2.1 </a:t>
            </a:r>
            <a:r>
              <a:rPr lang="nl-NL" sz="4800" dirty="0" err="1"/>
              <a:t>History</a:t>
            </a:r>
            <a:r>
              <a:rPr lang="nl-NL" sz="4800" dirty="0"/>
              <a:t> of </a:t>
            </a:r>
            <a:r>
              <a:rPr lang="nl-NL" sz="4800" dirty="0" err="1"/>
              <a:t>differentiated</a:t>
            </a:r>
            <a:r>
              <a:rPr lang="nl-NL" sz="4800" dirty="0"/>
              <a:t> </a:t>
            </a:r>
            <a:r>
              <a:rPr lang="nl-NL" sz="4800" dirty="0" err="1" smtClean="0"/>
              <a:t>instruction</a:t>
            </a:r>
            <a:r>
              <a:rPr lang="nl-NL" sz="4800" dirty="0" smtClean="0"/>
              <a:t> (part 1) </a:t>
            </a:r>
            <a:endParaRPr lang="nl-NL" sz="4800" dirty="0"/>
          </a:p>
          <a:p>
            <a:pPr marL="457200" lvl="1" indent="0">
              <a:buNone/>
            </a:pPr>
            <a:r>
              <a:rPr lang="nl-NL" sz="4800" dirty="0" smtClean="0"/>
              <a:t>2.2 </a:t>
            </a:r>
            <a:r>
              <a:rPr lang="en-US" sz="4800" dirty="0"/>
              <a:t>History of differentiated </a:t>
            </a:r>
            <a:r>
              <a:rPr lang="en-US" sz="4800" dirty="0" smtClean="0"/>
              <a:t>instruction (part 2) </a:t>
            </a:r>
            <a:endParaRPr lang="nl-NL" sz="4800" dirty="0"/>
          </a:p>
          <a:p>
            <a:pPr marL="457200" lvl="1" indent="0">
              <a:buNone/>
            </a:pPr>
            <a:endParaRPr lang="en-GB" sz="4800" dirty="0"/>
          </a:p>
          <a:p>
            <a:pPr marL="0" indent="0">
              <a:buNone/>
            </a:pPr>
            <a:r>
              <a:rPr lang="nl-NL" sz="4800" b="1" dirty="0" smtClean="0"/>
              <a:t>UNIT3</a:t>
            </a:r>
            <a:r>
              <a:rPr lang="nl-NL" sz="4800" b="1" dirty="0"/>
              <a:t>: Characteristics and </a:t>
            </a:r>
            <a:r>
              <a:rPr lang="nl-NL" sz="4800" b="1" dirty="0" smtClean="0"/>
              <a:t>Principles</a:t>
            </a:r>
            <a:endParaRPr lang="nl-NL" sz="4800" b="1" dirty="0"/>
          </a:p>
          <a:p>
            <a:pPr marL="457200" lvl="1" indent="0">
              <a:buNone/>
            </a:pPr>
            <a:r>
              <a:rPr lang="nl-NL" sz="4800" dirty="0" smtClean="0"/>
              <a:t>3.1  </a:t>
            </a:r>
            <a:r>
              <a:rPr lang="en-US" sz="4800" dirty="0" smtClean="0"/>
              <a:t>Define </a:t>
            </a:r>
            <a:r>
              <a:rPr lang="en-US" sz="4800" dirty="0"/>
              <a:t>the concept of Differentiated Instruction</a:t>
            </a:r>
            <a:endParaRPr lang="nl-NL" sz="4800" dirty="0"/>
          </a:p>
          <a:p>
            <a:pPr marL="457200" lvl="1" indent="0">
              <a:buNone/>
            </a:pPr>
            <a:r>
              <a:rPr lang="nl-NL" sz="4800" dirty="0" smtClean="0"/>
              <a:t>3.2  </a:t>
            </a:r>
            <a:r>
              <a:rPr lang="en-US" sz="4800" dirty="0" smtClean="0"/>
              <a:t>Characteristics </a:t>
            </a:r>
            <a:r>
              <a:rPr lang="en-US" sz="4800" dirty="0"/>
              <a:t>and Principles of Differentiated </a:t>
            </a:r>
            <a:r>
              <a:rPr lang="en-US" sz="4800" dirty="0" smtClean="0"/>
              <a:t>Instruction</a:t>
            </a:r>
          </a:p>
          <a:p>
            <a:pPr marL="457200" lvl="1" indent="0">
              <a:buNone/>
            </a:pPr>
            <a:r>
              <a:rPr lang="en-US" sz="4800" dirty="0"/>
              <a:t>3.3 </a:t>
            </a:r>
            <a:r>
              <a:rPr lang="en-US" sz="4800" dirty="0" smtClean="0"/>
              <a:t> Learning </a:t>
            </a:r>
            <a:r>
              <a:rPr lang="en-US" sz="4800" dirty="0"/>
              <a:t>principles for the promotion of Differentiated </a:t>
            </a:r>
            <a:r>
              <a:rPr lang="en-US" sz="4800" dirty="0" smtClean="0"/>
              <a:t>Instruction</a:t>
            </a:r>
          </a:p>
          <a:p>
            <a:pPr marL="457200" lvl="1" indent="0">
              <a:buNone/>
            </a:pPr>
            <a:r>
              <a:rPr lang="en-US" sz="4800" dirty="0" smtClean="0"/>
              <a:t>3.4. Practical </a:t>
            </a:r>
            <a:r>
              <a:rPr lang="en-US" sz="4800" dirty="0"/>
              <a:t>applications, tools, strategies for Differentiated </a:t>
            </a:r>
            <a:r>
              <a:rPr lang="en-US" sz="4800" dirty="0" smtClean="0"/>
              <a:t>Instruction</a:t>
            </a:r>
          </a:p>
          <a:p>
            <a:pPr marL="457200" lvl="1" indent="0">
              <a:buNone/>
            </a:pPr>
            <a:r>
              <a:rPr lang="en-US" sz="4800" dirty="0" smtClean="0"/>
              <a:t>3.5</a:t>
            </a:r>
            <a:r>
              <a:rPr lang="en-US" sz="4800" dirty="0"/>
              <a:t>. Pros and cons of differentiated instruction</a:t>
            </a:r>
            <a:endParaRPr lang="nl-NL" sz="4800" dirty="0" smtClean="0"/>
          </a:p>
          <a:p>
            <a:pPr marL="457200" lvl="1" indent="0">
              <a:buNone/>
            </a:pPr>
            <a:endParaRPr lang="nl-NL" sz="4800" dirty="0" smtClean="0"/>
          </a:p>
          <a:p>
            <a:pPr marL="0" indent="0">
              <a:buNone/>
            </a:pPr>
            <a:r>
              <a:rPr lang="nl-NL" sz="4800" b="1" dirty="0" smtClean="0"/>
              <a:t>UNIT4: </a:t>
            </a:r>
            <a:r>
              <a:rPr lang="en-US" sz="4800" b="1" dirty="0"/>
              <a:t>Differentiation is …. Differentiation is not… </a:t>
            </a:r>
            <a:endParaRPr lang="nl-NL" sz="4800" b="1" dirty="0"/>
          </a:p>
          <a:p>
            <a:pPr marL="457200" lvl="1" indent="0">
              <a:buNone/>
            </a:pPr>
            <a:r>
              <a:rPr lang="nl-NL" sz="4800" dirty="0" smtClean="0"/>
              <a:t>4.1 </a:t>
            </a:r>
            <a:r>
              <a:rPr lang="nl-NL" sz="4800" dirty="0" err="1" smtClean="0"/>
              <a:t>Introduction</a:t>
            </a:r>
            <a:r>
              <a:rPr lang="nl-NL" sz="4800" dirty="0" smtClean="0"/>
              <a:t> </a:t>
            </a:r>
            <a:endParaRPr lang="nl-NL" sz="4800" dirty="0"/>
          </a:p>
          <a:p>
            <a:pPr marL="457200" lvl="1" indent="0">
              <a:buNone/>
            </a:pPr>
            <a:r>
              <a:rPr lang="nl-NL" sz="4800" dirty="0" smtClean="0"/>
              <a:t>4.2 </a:t>
            </a:r>
            <a:r>
              <a:rPr lang="en-US" sz="4800" dirty="0"/>
              <a:t>Differentiation is </a:t>
            </a:r>
            <a:endParaRPr lang="nl-NL" sz="4800" dirty="0" smtClean="0"/>
          </a:p>
          <a:p>
            <a:pPr marL="457200" lvl="1" indent="0">
              <a:buNone/>
            </a:pPr>
            <a:r>
              <a:rPr lang="nl-NL" sz="4800" dirty="0" smtClean="0"/>
              <a:t>4.3 </a:t>
            </a:r>
            <a:r>
              <a:rPr lang="en-US" sz="4800" dirty="0"/>
              <a:t>Differentiation is not</a:t>
            </a:r>
            <a:endParaRPr lang="nl-NL" sz="4800" dirty="0" smtClean="0"/>
          </a:p>
          <a:p>
            <a:pPr marL="457200" lvl="1" indent="0">
              <a:buNone/>
            </a:pPr>
            <a:endParaRPr lang="nl-NL" sz="4800" dirty="0"/>
          </a:p>
          <a:p>
            <a:pPr marL="0" indent="0">
              <a:buNone/>
            </a:pPr>
            <a:r>
              <a:rPr lang="nl-NL" sz="4800" b="1" dirty="0" smtClean="0"/>
              <a:t>UNIT5: </a:t>
            </a:r>
            <a:r>
              <a:rPr lang="en-US" sz="4800" b="1" dirty="0"/>
              <a:t>What are </a:t>
            </a:r>
            <a:r>
              <a:rPr lang="en-US" sz="4800" b="1" dirty="0" smtClean="0"/>
              <a:t>the </a:t>
            </a:r>
            <a:r>
              <a:rPr lang="en-US" sz="4800" b="1" dirty="0"/>
              <a:t>differences </a:t>
            </a:r>
            <a:r>
              <a:rPr lang="en-US" sz="4800" b="1" dirty="0" smtClean="0"/>
              <a:t>between Traditional </a:t>
            </a:r>
            <a:r>
              <a:rPr lang="en-US" sz="4800" b="1" dirty="0"/>
              <a:t>and Differentiated Classrooms? </a:t>
            </a:r>
            <a:endParaRPr lang="nl-NL" sz="4800" b="1" dirty="0"/>
          </a:p>
          <a:p>
            <a:pPr marL="457200" lvl="1" indent="0">
              <a:buNone/>
            </a:pPr>
            <a:r>
              <a:rPr lang="nl-NL" sz="4800" dirty="0"/>
              <a:t>5.1 </a:t>
            </a:r>
            <a:r>
              <a:rPr lang="nl-NL" sz="4800" dirty="0" smtClean="0"/>
              <a:t>Traditional Classrooms </a:t>
            </a:r>
            <a:endParaRPr lang="nl-NL" sz="4800" dirty="0"/>
          </a:p>
          <a:p>
            <a:pPr marL="457200" lvl="1" indent="0">
              <a:buNone/>
            </a:pPr>
            <a:r>
              <a:rPr lang="nl-NL" sz="4800" dirty="0" smtClean="0"/>
              <a:t>5.2  Differentiated Classrooms </a:t>
            </a:r>
            <a:endParaRPr lang="nl-NL" sz="4800" dirty="0"/>
          </a:p>
          <a:p>
            <a:pPr marL="457200" lvl="1" indent="0">
              <a:buNone/>
            </a:pPr>
            <a:endParaRPr lang="nl-NL" dirty="0"/>
          </a:p>
          <a:p>
            <a:pPr marL="457200" lvl="1" indent="0">
              <a:buNone/>
            </a:pPr>
            <a:endParaRPr lang="nl-NL" dirty="0" smtClean="0"/>
          </a:p>
          <a:p>
            <a:pPr marL="457200" lvl="1" indent="0">
              <a:buNone/>
            </a:pPr>
            <a:endParaRPr lang="nl-NL" dirty="0" smtClean="0"/>
          </a:p>
          <a:p>
            <a:pPr marL="457200" lvl="1"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471A11D0-FBA5-428B-8E6A-DC4E8940EDA7}"/>
              </a:ext>
            </a:extLst>
          </p:cNvPr>
          <p:cNvSpPr>
            <a:spLocks noGrp="1"/>
          </p:cNvSpPr>
          <p:nvPr>
            <p:ph type="title"/>
          </p:nvPr>
        </p:nvSpPr>
        <p:spPr/>
        <p:txBody>
          <a:bodyPr/>
          <a:lstStyle/>
          <a:p>
            <a:r>
              <a:rPr lang="nl-NL" dirty="0"/>
              <a:t>UNIT 1</a:t>
            </a:r>
            <a:endParaRPr lang="en-GB" dirty="0"/>
          </a:p>
        </p:txBody>
      </p:sp>
      <p:sp>
        <p:nvSpPr>
          <p:cNvPr id="6" name="Tijdelijke aanduiding voor inhoud 5">
            <a:extLst>
              <a:ext uri="{FF2B5EF4-FFF2-40B4-BE49-F238E27FC236}">
                <a16:creationId xmlns="" xmlns:a16="http://schemas.microsoft.com/office/drawing/2014/main" id="{7B0949EB-B2B1-4904-9778-B5A55841C227}"/>
              </a:ext>
            </a:extLst>
          </p:cNvPr>
          <p:cNvSpPr>
            <a:spLocks noGrp="1"/>
          </p:cNvSpPr>
          <p:nvPr>
            <p:ph sz="half" idx="1"/>
          </p:nvPr>
        </p:nvSpPr>
        <p:spPr/>
        <p:txBody>
          <a:bodyPr>
            <a:normAutofit/>
          </a:bodyPr>
          <a:lstStyle/>
          <a:p>
            <a:r>
              <a:rPr lang="en-US" dirty="0"/>
              <a:t>What is Differentiated Instruction? </a:t>
            </a:r>
            <a:endParaRPr lang="en-GB" dirty="0"/>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2D67A9A5-0E33-4966-8A16-91923FECE081}"/>
              </a:ext>
            </a:extLst>
          </p:cNvPr>
          <p:cNvSpPr>
            <a:spLocks noGrp="1"/>
          </p:cNvSpPr>
          <p:nvPr>
            <p:ph type="title"/>
          </p:nvPr>
        </p:nvSpPr>
        <p:spPr>
          <a:xfrm>
            <a:off x="838200" y="308708"/>
            <a:ext cx="10515600" cy="920750"/>
          </a:xfrm>
        </p:spPr>
        <p:txBody>
          <a:bodyPr/>
          <a:lstStyle/>
          <a:p>
            <a:r>
              <a:rPr lang="nl-NL" b="1" dirty="0" err="1" smtClean="0"/>
              <a:t>Introduction</a:t>
            </a:r>
            <a:endParaRPr lang="en-GB" b="1" dirty="0"/>
          </a:p>
        </p:txBody>
      </p:sp>
      <p:sp>
        <p:nvSpPr>
          <p:cNvPr id="2" name="Content Placeholder 1">
            <a:extLst>
              <a:ext uri="{FF2B5EF4-FFF2-40B4-BE49-F238E27FC236}">
                <a16:creationId xmlns="" xmlns:a16="http://schemas.microsoft.com/office/drawing/2014/main" id="{605F5134-825F-40D6-8EF9-6FFA9298FB51}"/>
              </a:ext>
            </a:extLst>
          </p:cNvPr>
          <p:cNvSpPr>
            <a:spLocks noGrp="1"/>
          </p:cNvSpPr>
          <p:nvPr>
            <p:ph idx="1"/>
          </p:nvPr>
        </p:nvSpPr>
        <p:spPr>
          <a:xfrm>
            <a:off x="671146" y="1625112"/>
            <a:ext cx="6415454" cy="4652595"/>
          </a:xfrm>
        </p:spPr>
        <p:txBody>
          <a:bodyPr>
            <a:normAutofit fontScale="77500" lnSpcReduction="20000"/>
          </a:bodyPr>
          <a:lstStyle/>
          <a:p>
            <a:pPr algn="just"/>
            <a:r>
              <a:rPr lang="en-US" dirty="0"/>
              <a:t>Not all students are alike. Based on this knowledge, </a:t>
            </a:r>
            <a:r>
              <a:rPr lang="en-US" b="1" dirty="0"/>
              <a:t>differentiated instruction </a:t>
            </a:r>
            <a:r>
              <a:rPr lang="en-US" dirty="0"/>
              <a:t>applies an approach to teaching and learning so that students have multiple options for taking in information and making sense of ideas. </a:t>
            </a:r>
            <a:endParaRPr lang="en-US" dirty="0" smtClean="0"/>
          </a:p>
          <a:p>
            <a:pPr algn="just"/>
            <a:r>
              <a:rPr lang="en-US" dirty="0" smtClean="0"/>
              <a:t>The </a:t>
            </a:r>
            <a:r>
              <a:rPr lang="en-US" dirty="0"/>
              <a:t>model of differentiated instruction requires </a:t>
            </a:r>
            <a:r>
              <a:rPr lang="en-US" b="1" dirty="0"/>
              <a:t>teachers</a:t>
            </a:r>
            <a:r>
              <a:rPr lang="en-US" dirty="0"/>
              <a:t> </a:t>
            </a:r>
            <a:r>
              <a:rPr lang="en-US" b="1" dirty="0"/>
              <a:t>to be flexible </a:t>
            </a:r>
            <a:r>
              <a:rPr lang="en-US" dirty="0"/>
              <a:t>in their approach to teaching and </a:t>
            </a:r>
            <a:r>
              <a:rPr lang="en-US" b="1" dirty="0"/>
              <a:t>adjusting the curriculum </a:t>
            </a:r>
            <a:r>
              <a:rPr lang="en-US" dirty="0"/>
              <a:t>and presentation of information to learners rather than expecting students to modify themselves for the curriculum. </a:t>
            </a:r>
            <a:endParaRPr lang="en-US" dirty="0" smtClean="0"/>
          </a:p>
          <a:p>
            <a:pPr algn="just"/>
            <a:r>
              <a:rPr lang="en-US" dirty="0" smtClean="0"/>
              <a:t>Classroom </a:t>
            </a:r>
            <a:r>
              <a:rPr lang="en-US" dirty="0"/>
              <a:t>teaching is a blend of whole-class, group and individual instruction. Differentiated Instruction is a teaching theory based on the premise that </a:t>
            </a:r>
            <a:r>
              <a:rPr lang="en-US" b="1" dirty="0"/>
              <a:t>instructional approaches should vary and be adapted in relation to individual and diverse students in classrooms</a:t>
            </a:r>
            <a:r>
              <a:rPr lang="en-US" dirty="0"/>
              <a:t>.</a:t>
            </a:r>
            <a:endParaRPr lang="nl-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33" y="2331061"/>
            <a:ext cx="3733667" cy="2487123"/>
          </a:xfrm>
          <a:prstGeom prst="rect">
            <a:avLst/>
          </a:prstGeom>
        </p:spPr>
      </p:pic>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FDADC7B5-76F0-43C1-B24B-823D8AA941C3}"/>
              </a:ext>
            </a:extLst>
          </p:cNvPr>
          <p:cNvSpPr>
            <a:spLocks noGrp="1"/>
          </p:cNvSpPr>
          <p:nvPr>
            <p:ph type="title"/>
          </p:nvPr>
        </p:nvSpPr>
        <p:spPr>
          <a:xfrm>
            <a:off x="416169" y="189279"/>
            <a:ext cx="10515600" cy="1129567"/>
          </a:xfrm>
        </p:spPr>
        <p:txBody>
          <a:bodyPr/>
          <a:lstStyle/>
          <a:p>
            <a:r>
              <a:rPr lang="en-US" b="1" dirty="0"/>
              <a:t>Definition</a:t>
            </a:r>
            <a:endParaRPr lang="en-GB" b="1" dirty="0"/>
          </a:p>
        </p:txBody>
      </p:sp>
      <p:sp>
        <p:nvSpPr>
          <p:cNvPr id="2" name="Content Placeholder 1">
            <a:extLst>
              <a:ext uri="{FF2B5EF4-FFF2-40B4-BE49-F238E27FC236}">
                <a16:creationId xmlns="" xmlns:a16="http://schemas.microsoft.com/office/drawing/2014/main" id="{ACF4B134-D2C0-41E4-9ED6-B3D83A90F84B}"/>
              </a:ext>
            </a:extLst>
          </p:cNvPr>
          <p:cNvSpPr>
            <a:spLocks noGrp="1"/>
          </p:cNvSpPr>
          <p:nvPr>
            <p:ph idx="1"/>
          </p:nvPr>
        </p:nvSpPr>
        <p:spPr>
          <a:xfrm>
            <a:off x="82061" y="1132132"/>
            <a:ext cx="9334500" cy="5568706"/>
          </a:xfrm>
        </p:spPr>
        <p:txBody>
          <a:bodyPr>
            <a:noAutofit/>
          </a:bodyPr>
          <a:lstStyle/>
          <a:p>
            <a:r>
              <a:rPr lang="en-US" dirty="0"/>
              <a:t>To differentiate instruction is to </a:t>
            </a:r>
            <a:r>
              <a:rPr lang="en-US" b="1" dirty="0"/>
              <a:t>recognize students varying background knowledge, readiness, language, preferences</a:t>
            </a:r>
            <a:r>
              <a:rPr lang="en-US" dirty="0"/>
              <a:t> </a:t>
            </a:r>
            <a:r>
              <a:rPr lang="en-US" b="1" dirty="0"/>
              <a:t>in learning, interests</a:t>
            </a:r>
            <a:r>
              <a:rPr lang="en-US" dirty="0"/>
              <a:t>, and to react responsively. </a:t>
            </a:r>
            <a:endParaRPr lang="en-US" dirty="0" smtClean="0"/>
          </a:p>
          <a:p>
            <a:r>
              <a:rPr lang="en-US" dirty="0" smtClean="0"/>
              <a:t>Differentiated </a:t>
            </a:r>
            <a:r>
              <a:rPr lang="en-US" dirty="0"/>
              <a:t>instruction is a process to approach teaching and learning for students of </a:t>
            </a:r>
            <a:r>
              <a:rPr lang="en-US" b="1" dirty="0"/>
              <a:t>differing abilities in the same class</a:t>
            </a:r>
            <a:r>
              <a:rPr lang="en-US" dirty="0"/>
              <a:t>. The intent of differentiating instruction is to </a:t>
            </a:r>
            <a:r>
              <a:rPr lang="en-US" b="1" dirty="0"/>
              <a:t>maximize</a:t>
            </a:r>
            <a:r>
              <a:rPr lang="en-US" dirty="0"/>
              <a:t> </a:t>
            </a:r>
            <a:r>
              <a:rPr lang="en-US" b="1" dirty="0"/>
              <a:t>each student’s growth </a:t>
            </a:r>
            <a:r>
              <a:rPr lang="en-US" dirty="0"/>
              <a:t>and individual success by meeting each student where he or she is, and assisting in the learning process</a:t>
            </a:r>
            <a:r>
              <a:rPr lang="en-US" dirty="0" smtClean="0"/>
              <a:t>.</a:t>
            </a:r>
          </a:p>
          <a:p>
            <a:r>
              <a:rPr lang="en-US" dirty="0"/>
              <a:t>Differentiated instruction allows all </a:t>
            </a:r>
            <a:r>
              <a:rPr lang="en-US" dirty="0" smtClean="0"/>
              <a:t>students </a:t>
            </a:r>
            <a:r>
              <a:rPr lang="en-US" dirty="0"/>
              <a:t>to </a:t>
            </a:r>
            <a:r>
              <a:rPr lang="en-US" b="1" dirty="0"/>
              <a:t>access the same classroom </a:t>
            </a:r>
            <a:r>
              <a:rPr lang="en-US" b="1" dirty="0" smtClean="0"/>
              <a:t>curriculum </a:t>
            </a:r>
            <a:r>
              <a:rPr lang="en-US" dirty="0"/>
              <a:t>by providing </a:t>
            </a:r>
            <a:r>
              <a:rPr lang="en-US" dirty="0" smtClean="0"/>
              <a:t>entry points</a:t>
            </a:r>
            <a:r>
              <a:rPr lang="en-US" dirty="0"/>
              <a:t>, learning tasks, and outcomes </a:t>
            </a:r>
            <a:r>
              <a:rPr lang="en-US" b="1" dirty="0" smtClean="0"/>
              <a:t>tailored </a:t>
            </a:r>
            <a:r>
              <a:rPr lang="en-US" b="1" dirty="0"/>
              <a:t>to students’ learning </a:t>
            </a:r>
            <a:r>
              <a:rPr lang="en-US" b="1" dirty="0" smtClean="0"/>
              <a:t>needs.  </a:t>
            </a:r>
            <a:endParaRPr lang="nl-NL" b="1" dirty="0"/>
          </a:p>
          <a:p>
            <a:endParaRPr lang="nl-NL"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561" y="1144792"/>
            <a:ext cx="2308754" cy="3088256"/>
          </a:xfrm>
          <a:prstGeom prst="rect">
            <a:avLst/>
          </a:prstGeom>
        </p:spPr>
      </p:pic>
      <p:sp>
        <p:nvSpPr>
          <p:cNvPr id="5" name="TextBox 4"/>
          <p:cNvSpPr txBox="1"/>
          <p:nvPr/>
        </p:nvSpPr>
        <p:spPr>
          <a:xfrm>
            <a:off x="9794630" y="4358947"/>
            <a:ext cx="1679331" cy="738664"/>
          </a:xfrm>
          <a:prstGeom prst="rect">
            <a:avLst/>
          </a:prstGeom>
          <a:noFill/>
        </p:spPr>
        <p:txBody>
          <a:bodyPr wrap="square" rtlCol="0">
            <a:spAutoFit/>
          </a:bodyPr>
          <a:lstStyle/>
          <a:p>
            <a:pPr algn="ctr"/>
            <a:r>
              <a:rPr lang="en-US" sz="1050" i="1" dirty="0" smtClean="0"/>
              <a:t>Source</a:t>
            </a:r>
            <a:r>
              <a:rPr lang="en-US" sz="1050" i="1" dirty="0"/>
              <a:t>: http://edtheory.blogspot.com/2016/04/differentiated-instruction.html</a:t>
            </a:r>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 xmlns:a16="http://schemas.microsoft.com/office/drawing/2014/main" id="{B9E10321-43AB-4F48-96CB-F4394CD3638E}"/>
              </a:ext>
            </a:extLst>
          </p:cNvPr>
          <p:cNvSpPr>
            <a:spLocks noGrp="1"/>
          </p:cNvSpPr>
          <p:nvPr>
            <p:ph type="title"/>
          </p:nvPr>
        </p:nvSpPr>
        <p:spPr/>
        <p:txBody>
          <a:bodyPr/>
          <a:lstStyle/>
          <a:p>
            <a:r>
              <a:rPr lang="nl-NL" dirty="0"/>
              <a:t>UNIT 2</a:t>
            </a:r>
            <a:endParaRPr lang="en-GB" dirty="0"/>
          </a:p>
        </p:txBody>
      </p:sp>
      <p:sp>
        <p:nvSpPr>
          <p:cNvPr id="9" name="Tijdelijke aanduiding voor inhoud 8">
            <a:extLst>
              <a:ext uri="{FF2B5EF4-FFF2-40B4-BE49-F238E27FC236}">
                <a16:creationId xmlns="" xmlns:a16="http://schemas.microsoft.com/office/drawing/2014/main" id="{0C6DE5DB-0A94-4231-A32C-60AC9DFB24FB}"/>
              </a:ext>
            </a:extLst>
          </p:cNvPr>
          <p:cNvSpPr>
            <a:spLocks noGrp="1"/>
          </p:cNvSpPr>
          <p:nvPr>
            <p:ph sz="half" idx="1"/>
          </p:nvPr>
        </p:nvSpPr>
        <p:spPr/>
        <p:txBody>
          <a:bodyPr/>
          <a:lstStyle/>
          <a:p>
            <a:r>
              <a:rPr lang="en-US" dirty="0"/>
              <a:t>Where it all began?</a:t>
            </a:r>
            <a:endParaRPr lang="en-GB" dirty="0"/>
          </a:p>
        </p:txBody>
      </p:sp>
    </p:spTree>
    <p:extLst>
      <p:ext uri="{BB962C8B-B14F-4D97-AF65-F5344CB8AC3E}">
        <p14:creationId xmlns:p14="http://schemas.microsoft.com/office/powerpoint/2010/main" val="2191398643"/>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52214</TotalTime>
  <Words>3119</Words>
  <Application>Microsoft Office PowerPoint</Application>
  <PresentationFormat>Widescreen</PresentationFormat>
  <Paragraphs>272</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Courier New</vt:lpstr>
      <vt:lpstr>Ink Free</vt:lpstr>
      <vt:lpstr>Raleway</vt:lpstr>
      <vt:lpstr>Raleway bold</vt:lpstr>
      <vt:lpstr>Roboto</vt:lpstr>
      <vt:lpstr>Times New Roman</vt:lpstr>
      <vt:lpstr>Wingdings</vt:lpstr>
      <vt:lpstr>Kantoorthema</vt:lpstr>
      <vt:lpstr>Module 1. Introduction in Differentiated Instruction</vt:lpstr>
      <vt:lpstr>Aims &amp; Objectives</vt:lpstr>
      <vt:lpstr>Learning outcomes</vt:lpstr>
      <vt:lpstr>Keywords</vt:lpstr>
      <vt:lpstr>Table of contents</vt:lpstr>
      <vt:lpstr>UNIT 1</vt:lpstr>
      <vt:lpstr>Introduction</vt:lpstr>
      <vt:lpstr>Definition</vt:lpstr>
      <vt:lpstr>UNIT 2</vt:lpstr>
      <vt:lpstr>History of differentiated instruction</vt:lpstr>
      <vt:lpstr>History of differentiated instruction</vt:lpstr>
      <vt:lpstr>History of differentiated instruction</vt:lpstr>
      <vt:lpstr>UNIT 3</vt:lpstr>
      <vt:lpstr>Define the concept of Differentiated Instruction</vt:lpstr>
      <vt:lpstr>Characteristics and Principles of Differentiated Instruction</vt:lpstr>
      <vt:lpstr>Characteristics and Principles of Differentiated Instruction</vt:lpstr>
      <vt:lpstr>Characteristics and Principles of Differentiated Instruction</vt:lpstr>
      <vt:lpstr>Characteristics and Principles of Differentiated Instruction</vt:lpstr>
      <vt:lpstr>Characteristics and Principles of Differentiated Instruction</vt:lpstr>
      <vt:lpstr>Characteristics and Principles of Differentiated Instruction</vt:lpstr>
      <vt:lpstr>Learning principles for the promotion of Differentiated Instruction</vt:lpstr>
      <vt:lpstr>What do we mean by content?</vt:lpstr>
      <vt:lpstr>What do we mean by content?</vt:lpstr>
      <vt:lpstr>Examples of differentiating activities:</vt:lpstr>
      <vt:lpstr>Process</vt:lpstr>
      <vt:lpstr>Examples of differentiating the process:</vt:lpstr>
      <vt:lpstr>Product</vt:lpstr>
      <vt:lpstr>Examples of differentiating the end product:</vt:lpstr>
      <vt:lpstr>Learning environment</vt:lpstr>
      <vt:lpstr>Examples of differentiating the environment:</vt:lpstr>
      <vt:lpstr>Practical applications, tools, strategies for Differentiated Instruction</vt:lpstr>
      <vt:lpstr>Pros and cons of differentiated instruction</vt:lpstr>
      <vt:lpstr>Pros and cons of differentiated instruction</vt:lpstr>
      <vt:lpstr>Time for Self-Reflection </vt:lpstr>
      <vt:lpstr>UNIT 4</vt:lpstr>
      <vt:lpstr>Introduction</vt:lpstr>
      <vt:lpstr>Differentiation is not …</vt:lpstr>
      <vt:lpstr>Differentiation is…</vt:lpstr>
      <vt:lpstr>Time for Self-Reflection </vt:lpstr>
      <vt:lpstr>UNIT 5</vt:lpstr>
      <vt:lpstr>PowerPoint Presentation</vt:lpstr>
      <vt:lpstr>Synopsis</vt:lpstr>
      <vt:lpstr>List of references and further reading</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Marievi Gretsi</cp:lastModifiedBy>
  <cp:revision>273</cp:revision>
  <dcterms:created xsi:type="dcterms:W3CDTF">2021-03-16T15:14:53Z</dcterms:created>
  <dcterms:modified xsi:type="dcterms:W3CDTF">2022-06-28T15:17:22Z</dcterms:modified>
</cp:coreProperties>
</file>