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83" r:id="rId10"/>
    <p:sldId id="279" r:id="rId11"/>
    <p:sldId id="266" r:id="rId12"/>
    <p:sldId id="284" r:id="rId13"/>
    <p:sldId id="280" r:id="rId14"/>
    <p:sldId id="286" r:id="rId15"/>
    <p:sldId id="285" r:id="rId16"/>
    <p:sldId id="288" r:id="rId17"/>
    <p:sldId id="265" r:id="rId18"/>
    <p:sldId id="287" r:id="rId19"/>
    <p:sldId id="289" r:id="rId20"/>
    <p:sldId id="290" r:id="rId21"/>
    <p:sldId id="291" r:id="rId22"/>
    <p:sldId id="292" r:id="rId23"/>
    <p:sldId id="293" r:id="rId24"/>
    <p:sldId id="294" r:id="rId25"/>
    <p:sldId id="295" r:id="rId26"/>
    <p:sldId id="296" r:id="rId27"/>
    <p:sldId id="297" r:id="rId28"/>
    <p:sldId id="298" r:id="rId29"/>
    <p:sldId id="269" r:id="rId30"/>
    <p:sldId id="305" r:id="rId31"/>
    <p:sldId id="281" r:id="rId32"/>
    <p:sldId id="301" r:id="rId33"/>
    <p:sldId id="272" r:id="rId34"/>
    <p:sldId id="303" r:id="rId35"/>
    <p:sldId id="321" r:id="rId36"/>
    <p:sldId id="320" r:id="rId37"/>
    <p:sldId id="322" r:id="rId38"/>
    <p:sldId id="307" r:id="rId39"/>
    <p:sldId id="308" r:id="rId40"/>
    <p:sldId id="309" r:id="rId41"/>
    <p:sldId id="315" r:id="rId42"/>
    <p:sldId id="310" r:id="rId43"/>
    <p:sldId id="316" r:id="rId44"/>
    <p:sldId id="311" r:id="rId45"/>
    <p:sldId id="317" r:id="rId46"/>
    <p:sldId id="273" r:id="rId47"/>
    <p:sldId id="274" r:id="rId48"/>
    <p:sldId id="282" r:id="rId49"/>
    <p:sldId id="312" r:id="rId50"/>
    <p:sldId id="313" r:id="rId51"/>
    <p:sldId id="275" r:id="rId52"/>
    <p:sldId id="314" r:id="rId53"/>
    <p:sldId id="278" r:id="rId54"/>
    <p:sldId id="27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112" d="100"/>
          <a:sy n="112" d="100"/>
        </p:scale>
        <p:origin x="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https://educationstandards.nsw.edu.au/wps/portal/nesa/k-10/understanding-the-curriculum/assessment/differentiated-assessment" TargetMode="External"/><Relationship Id="rId2" Type="http://schemas.openxmlformats.org/officeDocument/2006/relationships/hyperlink" Target="https://www.prodigygame.com/main-en/blog/differentiated-instruction-strategies-examples-download/" TargetMode="External"/><Relationship Id="rId1" Type="http://schemas.openxmlformats.org/officeDocument/2006/relationships/slideLayout" Target="../slideLayouts/slideLayout4.xml"/><Relationship Id="rId5" Type="http://schemas.openxmlformats.org/officeDocument/2006/relationships/hyperlink" Target="https://www.teachthought.com/pedagogy/strategies-differentiated/" TargetMode="External"/><Relationship Id="rId4" Type="http://schemas.openxmlformats.org/officeDocument/2006/relationships/hyperlink" Target="https://www.schools.utah.gov/file/1e842789-7836-4ed2-af1a-3232ee028d75"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Module </a:t>
            </a:r>
            <a:r>
              <a:rPr lang="el-GR" b="1" spc="100" dirty="0" smtClean="0">
                <a:ea typeface="+mj-ea"/>
                <a:cs typeface="+mj-cs"/>
              </a:rPr>
              <a:t>3</a:t>
            </a:r>
            <a:r>
              <a:rPr lang="en-US" b="1" spc="100" dirty="0" smtClean="0"/>
              <a:t>.</a:t>
            </a:r>
            <a:r>
              <a:rPr lang="el-GR" b="1" spc="100" dirty="0" smtClean="0"/>
              <a:t> </a:t>
            </a:r>
            <a:r>
              <a:rPr lang="en-US" b="1" spc="100" dirty="0" smtClean="0"/>
              <a:t>What </a:t>
            </a:r>
            <a:r>
              <a:rPr lang="en-US" b="1" spc="100" dirty="0"/>
              <a:t>are the Strategies for Differentiated Instruction?</a:t>
            </a:r>
            <a:endParaRPr lang="en-GB" sz="4800" dirty="0"/>
          </a:p>
        </p:txBody>
      </p:sp>
    </p:spTree>
    <p:extLst>
      <p:ext uri="{BB962C8B-B14F-4D97-AF65-F5344CB8AC3E}">
        <p14:creationId xmlns:p14="http://schemas.microsoft.com/office/powerpoint/2010/main" val="24809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p:txBody>
          <a:bodyPr/>
          <a:lstStyle/>
          <a:p>
            <a:r>
              <a:rPr lang="en-US" dirty="0"/>
              <a:t>Use Task Cards</a:t>
            </a:r>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p:txBody>
          <a:bodyPr>
            <a:normAutofit fontScale="92500" lnSpcReduction="10000"/>
          </a:bodyPr>
          <a:lstStyle/>
          <a:p>
            <a:pPr marL="0" indent="0">
              <a:buNone/>
            </a:pPr>
            <a:r>
              <a:rPr lang="en-US" dirty="0"/>
              <a:t>Like learning stations, task cards allow you to give students a range of content. </a:t>
            </a:r>
            <a:r>
              <a:rPr lang="en-US" b="1" dirty="0"/>
              <a:t>Answering task cards can also be a small-group activity</a:t>
            </a:r>
            <a:r>
              <a:rPr lang="en-US" dirty="0"/>
              <a:t>, adding variety to classes that normally focus on solo or large-group learning.</a:t>
            </a:r>
          </a:p>
          <a:p>
            <a:pPr marL="0" indent="0">
              <a:buNone/>
            </a:pPr>
            <a:r>
              <a:rPr lang="en-US" dirty="0"/>
              <a:t>First, make or identify tasks and questions that you’d typically find on worksheets or in textbooks</a:t>
            </a:r>
            <a:r>
              <a:rPr lang="en-US" dirty="0" smtClean="0"/>
              <a:t>. </a:t>
            </a:r>
          </a:p>
          <a:p>
            <a:pPr marL="0" indent="0">
              <a:buNone/>
            </a:pPr>
            <a:r>
              <a:rPr lang="en-US" dirty="0" smtClean="0"/>
              <a:t>Second</a:t>
            </a:r>
            <a:r>
              <a:rPr lang="en-US" dirty="0"/>
              <a:t>, print and laminate cards that each contain a single task or question. </a:t>
            </a:r>
            <a:r>
              <a:rPr lang="en-US" dirty="0" smtClean="0"/>
              <a:t>Finally</a:t>
            </a:r>
            <a:r>
              <a:rPr lang="en-US" dirty="0"/>
              <a:t>, set up stations around your classroom and pair students together to rotate through them.</a:t>
            </a:r>
          </a:p>
          <a:p>
            <a:pPr marL="0" indent="0">
              <a:buNone/>
            </a:pPr>
            <a:r>
              <a:rPr lang="en-US" b="1" dirty="0" smtClean="0"/>
              <a:t>A VET teacher </a:t>
            </a:r>
            <a:r>
              <a:rPr lang="en-US" b="1" dirty="0"/>
              <a:t>can individualize instruction by monitoring the pairs, addressing knowledge gaps when needed.</a:t>
            </a:r>
          </a:p>
          <a:p>
            <a:endParaRPr lang="nl-NL" dirty="0"/>
          </a:p>
        </p:txBody>
      </p:sp>
    </p:spTree>
    <p:extLst>
      <p:ext uri="{BB962C8B-B14F-4D97-AF65-F5344CB8AC3E}">
        <p14:creationId xmlns:p14="http://schemas.microsoft.com/office/powerpoint/2010/main" val="239356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lstStyle/>
          <a:p>
            <a:r>
              <a:rPr lang="en-US" dirty="0" smtClean="0"/>
              <a:t>Interview Students</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p:txBody>
          <a:bodyPr>
            <a:normAutofit fontScale="92500" lnSpcReduction="10000"/>
          </a:bodyPr>
          <a:lstStyle/>
          <a:p>
            <a:pPr marL="0" indent="0">
              <a:buNone/>
            </a:pPr>
            <a:r>
              <a:rPr lang="en-US" dirty="0"/>
              <a:t>Asking questions about learning and studying styles can help you pinpoint the kinds of content that will meet your class’s needs</a:t>
            </a:r>
            <a:r>
              <a:rPr lang="en-US" dirty="0" smtClean="0"/>
              <a:t>. </a:t>
            </a:r>
          </a:p>
          <a:p>
            <a:pPr marL="0" indent="0">
              <a:buNone/>
            </a:pPr>
            <a:r>
              <a:rPr lang="en-US" dirty="0"/>
              <a:t>While running learning stations or a large-group activity, pull each student aside for a few minutes. </a:t>
            </a:r>
            <a:endParaRPr lang="en-US" dirty="0" smtClean="0"/>
          </a:p>
          <a:p>
            <a:pPr marL="0" indent="0">
              <a:buNone/>
            </a:pPr>
            <a:r>
              <a:rPr lang="en-US" b="1" dirty="0" smtClean="0"/>
              <a:t>Ask about</a:t>
            </a:r>
            <a:r>
              <a:rPr lang="en-US" dirty="0" smtClean="0"/>
              <a:t>:</a:t>
            </a:r>
          </a:p>
          <a:p>
            <a:pPr lvl="1">
              <a:buFont typeface="Wingdings" panose="05000000000000000000" pitchFamily="2" charset="2"/>
              <a:buChar char="ü"/>
            </a:pPr>
            <a:r>
              <a:rPr lang="en-US" dirty="0" smtClean="0"/>
              <a:t>Their </a:t>
            </a:r>
            <a:r>
              <a:rPr lang="en-US" dirty="0" err="1"/>
              <a:t>favourite</a:t>
            </a:r>
            <a:r>
              <a:rPr lang="en-US" dirty="0"/>
              <a:t> </a:t>
            </a:r>
            <a:r>
              <a:rPr lang="en-US" b="1" i="1" dirty="0"/>
              <a:t>types of lessons</a:t>
            </a:r>
          </a:p>
          <a:p>
            <a:pPr lvl="1">
              <a:buFont typeface="Wingdings" panose="05000000000000000000" pitchFamily="2" charset="2"/>
              <a:buChar char="ü"/>
            </a:pPr>
            <a:r>
              <a:rPr lang="en-US" dirty="0"/>
              <a:t>Their </a:t>
            </a:r>
            <a:r>
              <a:rPr lang="en-US" dirty="0" err="1"/>
              <a:t>favourite</a:t>
            </a:r>
            <a:r>
              <a:rPr lang="en-US" dirty="0"/>
              <a:t> </a:t>
            </a:r>
            <a:r>
              <a:rPr lang="en-US" b="1" i="1" dirty="0"/>
              <a:t>in-class activities</a:t>
            </a:r>
          </a:p>
          <a:p>
            <a:pPr lvl="1">
              <a:buFont typeface="Wingdings" panose="05000000000000000000" pitchFamily="2" charset="2"/>
              <a:buChar char="ü"/>
            </a:pPr>
            <a:r>
              <a:rPr lang="en-US" dirty="0"/>
              <a:t>Which projects </a:t>
            </a:r>
            <a:r>
              <a:rPr lang="en-US" b="1" i="1" dirty="0" smtClean="0"/>
              <a:t>they are </a:t>
            </a:r>
            <a:r>
              <a:rPr lang="en-US" b="1" i="1" dirty="0"/>
              <a:t>most proud of</a:t>
            </a:r>
          </a:p>
          <a:p>
            <a:pPr lvl="1">
              <a:buFont typeface="Wingdings" panose="05000000000000000000" pitchFamily="2" charset="2"/>
              <a:buChar char="ü"/>
            </a:pPr>
            <a:r>
              <a:rPr lang="en-US" dirty="0"/>
              <a:t>Which kinds of exercises help them </a:t>
            </a:r>
            <a:r>
              <a:rPr lang="en-US" b="1" i="1" dirty="0"/>
              <a:t>remember key lesson points</a:t>
            </a:r>
          </a:p>
          <a:p>
            <a:pPr marL="0" indent="0">
              <a:buNone/>
            </a:pPr>
            <a:r>
              <a:rPr lang="en-US" dirty="0"/>
              <a:t>Track your results to identify themes and students with uncommon preferences, </a:t>
            </a:r>
            <a:r>
              <a:rPr lang="en-US" b="1" dirty="0"/>
              <a:t>helping you determine which methods of instruction suit their abilities.</a:t>
            </a:r>
            <a:endParaRPr lang="en-US" dirty="0"/>
          </a:p>
          <a:p>
            <a:pPr marL="0" indent="0">
              <a:buNone/>
            </a:pPr>
            <a:endParaRPr lang="nl-NL" dirty="0"/>
          </a:p>
        </p:txBody>
      </p:sp>
    </p:spTree>
    <p:extLst>
      <p:ext uri="{BB962C8B-B14F-4D97-AF65-F5344CB8AC3E}">
        <p14:creationId xmlns:p14="http://schemas.microsoft.com/office/powerpoint/2010/main" val="300215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477328"/>
          </a:xfrm>
          <a:prstGeom prst="rect">
            <a:avLst/>
          </a:prstGeom>
          <a:solidFill>
            <a:schemeClr val="accent4">
              <a:lumMod val="40000"/>
              <a:lumOff val="60000"/>
            </a:schemeClr>
          </a:solidFill>
        </p:spPr>
        <p:txBody>
          <a:bodyPr wrap="square" rtlCol="0">
            <a:spAutoFit/>
          </a:bodyPr>
          <a:lstStyle/>
          <a:p>
            <a:pPr algn="ctr"/>
            <a:r>
              <a:rPr lang="en-US" b="1" dirty="0" smtClean="0"/>
              <a:t>Click below and find out Steps </a:t>
            </a:r>
            <a:r>
              <a:rPr lang="en-US" b="1" dirty="0"/>
              <a:t>to Designing Problem-Based Learning </a:t>
            </a:r>
            <a:r>
              <a:rPr lang="en-US" b="1" dirty="0" smtClean="0"/>
              <a:t>Activities: </a:t>
            </a:r>
            <a:endParaRPr lang="en-US" b="1" dirty="0"/>
          </a:p>
          <a:p>
            <a:pPr algn="just"/>
            <a:endParaRPr lang="en-US" dirty="0" smtClean="0">
              <a:solidFill>
                <a:srgbClr val="000000"/>
              </a:solidFill>
              <a:latin typeface="Roboto"/>
            </a:endParaRPr>
          </a:p>
          <a:p>
            <a:pPr algn="ctr"/>
            <a:r>
              <a:rPr lang="en-US" dirty="0" smtClean="0"/>
              <a:t>Link</a:t>
            </a:r>
            <a:r>
              <a:rPr lang="en-US" dirty="0"/>
              <a:t>: https://www.prodigygame.com/main-en/blog/advantages-disadvantages-problem-based-learning</a:t>
            </a:r>
            <a:r>
              <a:rPr lang="en-US" dirty="0" smtClean="0"/>
              <a:t>/</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753488" y="5381258"/>
            <a:ext cx="4317023" cy="646331"/>
          </a:xfrm>
          <a:prstGeom prst="rect">
            <a:avLst/>
          </a:prstGeom>
          <a:noFill/>
        </p:spPr>
        <p:txBody>
          <a:bodyPr wrap="square" rtlCol="0">
            <a:spAutoFit/>
          </a:bodyPr>
          <a:lstStyle/>
          <a:p>
            <a:r>
              <a:rPr lang="en-US" b="1" i="1" dirty="0" smtClean="0"/>
              <a:t>Have you implemented any of these activities in your classroom?</a:t>
            </a:r>
          </a:p>
        </p:txBody>
      </p:sp>
    </p:spTree>
    <p:extLst>
      <p:ext uri="{BB962C8B-B14F-4D97-AF65-F5344CB8AC3E}">
        <p14:creationId xmlns:p14="http://schemas.microsoft.com/office/powerpoint/2010/main" val="248026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normAutofit/>
          </a:bodyPr>
          <a:lstStyle/>
          <a:p>
            <a:r>
              <a:rPr lang="en-US" dirty="0"/>
              <a:t>Target Different Senses Within </a:t>
            </a:r>
            <a:r>
              <a:rPr lang="en-US" dirty="0" smtClean="0"/>
              <a:t>Lessons</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p:txBody>
          <a:bodyPr>
            <a:normAutofit fontScale="85000" lnSpcReduction="10000"/>
          </a:bodyPr>
          <a:lstStyle/>
          <a:p>
            <a:pPr marL="0" indent="0">
              <a:buNone/>
            </a:pPr>
            <a:r>
              <a:rPr lang="en-US" dirty="0"/>
              <a:t>A lesson should resonate with more students if it targets visual, tactile, auditory and kinesthetic senses, instead of only one.</a:t>
            </a:r>
          </a:p>
          <a:p>
            <a:pPr marL="0" indent="0">
              <a:buNone/>
            </a:pPr>
            <a:r>
              <a:rPr lang="en-US" b="1" dirty="0"/>
              <a:t>When applicable, appeal to a range of learning styles by</a:t>
            </a:r>
            <a:r>
              <a:rPr lang="en-US" b="1" dirty="0" smtClean="0"/>
              <a:t>:</a:t>
            </a:r>
          </a:p>
          <a:p>
            <a:pPr lvl="1">
              <a:buFont typeface="Wingdings" panose="05000000000000000000" pitchFamily="2" charset="2"/>
              <a:buChar char="ü"/>
            </a:pPr>
            <a:r>
              <a:rPr lang="en-US" dirty="0"/>
              <a:t>Playing videos</a:t>
            </a:r>
          </a:p>
          <a:p>
            <a:pPr lvl="1">
              <a:buFont typeface="Wingdings" panose="05000000000000000000" pitchFamily="2" charset="2"/>
              <a:buChar char="ü"/>
            </a:pPr>
            <a:r>
              <a:rPr lang="en-US" dirty="0"/>
              <a:t>Using </a:t>
            </a:r>
            <a:r>
              <a:rPr lang="en-US" dirty="0" err="1"/>
              <a:t>infographics</a:t>
            </a:r>
            <a:endParaRPr lang="en-US" dirty="0"/>
          </a:p>
          <a:p>
            <a:pPr lvl="1">
              <a:buFont typeface="Wingdings" panose="05000000000000000000" pitchFamily="2" charset="2"/>
              <a:buChar char="ü"/>
            </a:pPr>
            <a:r>
              <a:rPr lang="en-US" dirty="0"/>
              <a:t>Providing audiobooks</a:t>
            </a:r>
          </a:p>
          <a:p>
            <a:pPr lvl="1">
              <a:buFont typeface="Wingdings" panose="05000000000000000000" pitchFamily="2" charset="2"/>
              <a:buChar char="ü"/>
            </a:pPr>
            <a:r>
              <a:rPr lang="en-US" dirty="0"/>
              <a:t>Getting students to act out a scene</a:t>
            </a:r>
          </a:p>
          <a:p>
            <a:pPr lvl="1">
              <a:buFont typeface="Wingdings" panose="05000000000000000000" pitchFamily="2" charset="2"/>
              <a:buChar char="ü"/>
            </a:pPr>
            <a:r>
              <a:rPr lang="en-US" dirty="0"/>
              <a:t>Incorporating charts and illustrations within texts</a:t>
            </a:r>
          </a:p>
          <a:p>
            <a:pPr lvl="1">
              <a:buFont typeface="Wingdings" panose="05000000000000000000" pitchFamily="2" charset="2"/>
              <a:buChar char="ü"/>
            </a:pPr>
            <a:r>
              <a:rPr lang="en-US" dirty="0"/>
              <a:t>Giving both spoken and written directions to tasks</a:t>
            </a:r>
          </a:p>
          <a:p>
            <a:pPr lvl="1">
              <a:buFont typeface="Wingdings" panose="05000000000000000000" pitchFamily="2" charset="2"/>
              <a:buChar char="ü"/>
            </a:pPr>
            <a:r>
              <a:rPr lang="en-US" dirty="0"/>
              <a:t>Using relevant physical objects, such as money when teaching math skills</a:t>
            </a:r>
          </a:p>
          <a:p>
            <a:pPr lvl="1">
              <a:buFont typeface="Wingdings" panose="05000000000000000000" pitchFamily="2" charset="2"/>
              <a:buChar char="ü"/>
            </a:pPr>
            <a:r>
              <a:rPr lang="en-US" dirty="0"/>
              <a:t>Allotting time for students to create artistic reflections and interpretations of </a:t>
            </a:r>
            <a:r>
              <a:rPr lang="en-US" dirty="0" smtClean="0"/>
              <a:t>lessons</a:t>
            </a:r>
          </a:p>
          <a:p>
            <a:pPr marL="0" indent="0">
              <a:buNone/>
            </a:pPr>
            <a:r>
              <a:rPr lang="en-US" dirty="0"/>
              <a:t>Not only will these tactics help more students grasp the core concepts of lessons, but </a:t>
            </a:r>
            <a:r>
              <a:rPr lang="en-US" b="1" dirty="0"/>
              <a:t>make class more engaging</a:t>
            </a:r>
            <a:r>
              <a:rPr lang="en-US" b="1" dirty="0" smtClean="0"/>
              <a:t>.</a:t>
            </a:r>
            <a:endParaRPr lang="en-US" dirty="0"/>
          </a:p>
          <a:p>
            <a:endParaRPr lang="nl-NL" dirty="0"/>
          </a:p>
        </p:txBody>
      </p:sp>
    </p:spTree>
    <p:extLst>
      <p:ext uri="{BB962C8B-B14F-4D97-AF65-F5344CB8AC3E}">
        <p14:creationId xmlns:p14="http://schemas.microsoft.com/office/powerpoint/2010/main" val="16510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 Your Own Strengths and </a:t>
            </a:r>
            <a:r>
              <a:rPr lang="en-US" dirty="0" smtClean="0"/>
              <a:t>Weaknesses</a:t>
            </a:r>
            <a:endParaRPr lang="en-US" dirty="0"/>
          </a:p>
        </p:txBody>
      </p:sp>
      <p:sp>
        <p:nvSpPr>
          <p:cNvPr id="3" name="Content Placeholder 2"/>
          <p:cNvSpPr>
            <a:spLocks noGrp="1"/>
          </p:cNvSpPr>
          <p:nvPr>
            <p:ph idx="1"/>
          </p:nvPr>
        </p:nvSpPr>
        <p:spPr>
          <a:xfrm>
            <a:off x="838200" y="1946395"/>
            <a:ext cx="10515600" cy="4066217"/>
          </a:xfrm>
        </p:spPr>
        <p:txBody>
          <a:bodyPr>
            <a:normAutofit fontScale="92500" lnSpcReduction="10000"/>
          </a:bodyPr>
          <a:lstStyle/>
          <a:p>
            <a:pPr marL="0" indent="0">
              <a:buNone/>
            </a:pPr>
            <a:r>
              <a:rPr lang="en-US" dirty="0" smtClean="0"/>
              <a:t>To </a:t>
            </a:r>
            <a:r>
              <a:rPr lang="en-US" dirty="0"/>
              <a:t>familiarize students with the idea of differentiated learning, you may find it beneficial to</a:t>
            </a:r>
            <a:r>
              <a:rPr lang="en-US" b="1" dirty="0"/>
              <a:t> explain that not everyone builds skills and processes information the same way.</a:t>
            </a:r>
            <a:endParaRPr lang="en-US" dirty="0"/>
          </a:p>
          <a:p>
            <a:pPr marL="0" indent="0">
              <a:buNone/>
            </a:pPr>
            <a:r>
              <a:rPr lang="en-US" dirty="0"/>
              <a:t>Talking about your own strengths and weaknesses is one way of doing this.</a:t>
            </a:r>
          </a:p>
          <a:p>
            <a:pPr marL="0" indent="0">
              <a:buNone/>
            </a:pPr>
            <a:r>
              <a:rPr lang="en-US" dirty="0" smtClean="0"/>
              <a:t>Explain, on </a:t>
            </a:r>
            <a:r>
              <a:rPr lang="en-US" dirty="0"/>
              <a:t>a personal </a:t>
            </a:r>
            <a:r>
              <a:rPr lang="en-US" dirty="0" smtClean="0"/>
              <a:t>level, how </a:t>
            </a:r>
            <a:r>
              <a:rPr lang="en-US" dirty="0"/>
              <a:t>you study and review lessons. Share tactics that do and don’t work for </a:t>
            </a:r>
            <a:r>
              <a:rPr lang="en-US" dirty="0" smtClean="0"/>
              <a:t>you, as a VET teacher, encouraging </a:t>
            </a:r>
            <a:r>
              <a:rPr lang="en-US" dirty="0"/>
              <a:t>students to try them</a:t>
            </a:r>
            <a:r>
              <a:rPr lang="en-US" dirty="0" smtClean="0"/>
              <a:t>.</a:t>
            </a:r>
          </a:p>
          <a:p>
            <a:pPr marL="0" indent="0">
              <a:buNone/>
            </a:pPr>
            <a:r>
              <a:rPr lang="en-US" b="1" dirty="0"/>
              <a:t>Not only should this help them understand that people naturally learn differently, but give them insight into improving how they process information</a:t>
            </a:r>
            <a:r>
              <a:rPr lang="en-US" b="1" dirty="0" smtClean="0"/>
              <a:t>.</a:t>
            </a:r>
            <a:endParaRPr lang="en-US" dirty="0"/>
          </a:p>
        </p:txBody>
      </p:sp>
    </p:spTree>
    <p:extLst>
      <p:ext uri="{BB962C8B-B14F-4D97-AF65-F5344CB8AC3E}">
        <p14:creationId xmlns:p14="http://schemas.microsoft.com/office/powerpoint/2010/main" val="315706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Think-Pair-Share </a:t>
            </a:r>
            <a:r>
              <a:rPr lang="en-US" dirty="0" smtClean="0"/>
              <a:t>Strategy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a:t>
            </a:r>
            <a:r>
              <a:rPr lang="en-US" b="1" dirty="0"/>
              <a:t>think-pair-share strategy </a:t>
            </a:r>
            <a:r>
              <a:rPr lang="en-US" dirty="0"/>
              <a:t>exposes students to three lesson-processing experiences within one activity. </a:t>
            </a:r>
            <a:r>
              <a:rPr lang="en-US" dirty="0" smtClean="0"/>
              <a:t>It</a:t>
            </a:r>
            <a:r>
              <a:rPr lang="el-GR" dirty="0"/>
              <a:t> </a:t>
            </a:r>
            <a:r>
              <a:rPr lang="en-US" dirty="0" smtClean="0"/>
              <a:t>is </a:t>
            </a:r>
            <a:r>
              <a:rPr lang="en-US" dirty="0"/>
              <a:t>also easy to monitor and support students as they complete each step</a:t>
            </a:r>
            <a:r>
              <a:rPr lang="en-US" dirty="0" smtClean="0"/>
              <a:t>.</a:t>
            </a:r>
            <a:endParaRPr lang="en-US" dirty="0"/>
          </a:p>
          <a:p>
            <a:pPr marL="0" indent="0">
              <a:buNone/>
            </a:pPr>
            <a:r>
              <a:rPr lang="en-US" dirty="0"/>
              <a:t>As the strategy’s name </a:t>
            </a:r>
            <a:r>
              <a:rPr lang="en-US" dirty="0" smtClean="0"/>
              <a:t>implies,</a:t>
            </a:r>
            <a:r>
              <a:rPr lang="el-GR" dirty="0" smtClean="0"/>
              <a:t> </a:t>
            </a:r>
            <a:r>
              <a:rPr lang="en-US" b="1" dirty="0" smtClean="0"/>
              <a:t>start </a:t>
            </a:r>
            <a:r>
              <a:rPr lang="en-US" b="1" dirty="0"/>
              <a:t>by asking students to individually think about a given topic or answer a specific question</a:t>
            </a:r>
            <a:r>
              <a:rPr lang="en-US" dirty="0" smtClean="0"/>
              <a:t>.</a:t>
            </a:r>
            <a:endParaRPr lang="en-US" dirty="0"/>
          </a:p>
          <a:p>
            <a:pPr marL="0" indent="0">
              <a:buNone/>
            </a:pPr>
            <a:r>
              <a:rPr lang="en-US" dirty="0"/>
              <a:t>Next, </a:t>
            </a:r>
            <a:r>
              <a:rPr lang="en-US" b="1" dirty="0"/>
              <a:t>pair</a:t>
            </a:r>
            <a:r>
              <a:rPr lang="en-US" dirty="0"/>
              <a:t> students together to </a:t>
            </a:r>
            <a:r>
              <a:rPr lang="en-US" b="1" dirty="0"/>
              <a:t>discuss</a:t>
            </a:r>
            <a:r>
              <a:rPr lang="en-US" dirty="0"/>
              <a:t> their results and findings</a:t>
            </a:r>
            <a:r>
              <a:rPr lang="en-US" dirty="0" smtClean="0"/>
              <a:t>.</a:t>
            </a:r>
            <a:endParaRPr lang="en-US" dirty="0"/>
          </a:p>
          <a:p>
            <a:pPr marL="0" indent="0">
              <a:buNone/>
            </a:pPr>
            <a:r>
              <a:rPr lang="en-US" dirty="0"/>
              <a:t>Finally, have each pair </a:t>
            </a:r>
            <a:r>
              <a:rPr lang="en-US" b="1" dirty="0"/>
              <a:t>share their ideas </a:t>
            </a:r>
            <a:r>
              <a:rPr lang="en-US" dirty="0"/>
              <a:t>with the rest of the class, and open the floor for further discussion</a:t>
            </a:r>
            <a:r>
              <a:rPr lang="en-US" dirty="0" smtClean="0"/>
              <a:t>.</a:t>
            </a:r>
            <a:endParaRPr lang="en-US" dirty="0"/>
          </a:p>
          <a:p>
            <a:pPr marL="0" indent="0">
              <a:buNone/>
            </a:pPr>
            <a:r>
              <a:rPr lang="en-US" dirty="0"/>
              <a:t>Because the differentiated instruction strategy allows students to process your lesson content individually, in a small group and in a large group, it caters to your classroom’s range of learning and personality types.</a:t>
            </a:r>
          </a:p>
        </p:txBody>
      </p:sp>
    </p:spTree>
    <p:extLst>
      <p:ext uri="{BB962C8B-B14F-4D97-AF65-F5344CB8AC3E}">
        <p14:creationId xmlns:p14="http://schemas.microsoft.com/office/powerpoint/2010/main" val="404958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242" y="231032"/>
            <a:ext cx="1609725" cy="1466850"/>
          </a:xfrm>
        </p:spPr>
      </p:pic>
      <p:sp>
        <p:nvSpPr>
          <p:cNvPr id="2" name="Title 1"/>
          <p:cNvSpPr>
            <a:spLocks noGrp="1"/>
          </p:cNvSpPr>
          <p:nvPr>
            <p:ph type="title"/>
          </p:nvPr>
        </p:nvSpPr>
        <p:spPr>
          <a:xfrm>
            <a:off x="398253" y="372319"/>
            <a:ext cx="10515600" cy="1325563"/>
          </a:xfrm>
        </p:spPr>
        <p:txBody>
          <a:bodyPr/>
          <a:lstStyle/>
          <a:p>
            <a:r>
              <a:rPr lang="en-US" b="1" i="1" dirty="0" smtClean="0">
                <a:solidFill>
                  <a:schemeClr val="accent4">
                    <a:lumMod val="75000"/>
                  </a:schemeClr>
                </a:solidFill>
                <a:latin typeface="Ink Free" panose="03080402000500000000" pitchFamily="66" charset="0"/>
              </a:rPr>
              <a:t>Time for Additional Material </a:t>
            </a:r>
            <a:endParaRPr lang="en-US" b="1" i="1" dirty="0">
              <a:solidFill>
                <a:schemeClr val="accent4">
                  <a:lumMod val="75000"/>
                </a:schemeClr>
              </a:solidFill>
              <a:latin typeface="Ink Free" panose="03080402000500000000"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600099" y="2385408"/>
            <a:ext cx="8834805" cy="2031325"/>
          </a:xfrm>
          <a:prstGeom prst="rect">
            <a:avLst/>
          </a:prstGeom>
          <a:solidFill>
            <a:schemeClr val="accent4">
              <a:lumMod val="40000"/>
              <a:lumOff val="60000"/>
            </a:schemeClr>
          </a:solidFill>
        </p:spPr>
        <p:txBody>
          <a:bodyPr wrap="square" rtlCol="0">
            <a:spAutoFit/>
          </a:bodyPr>
          <a:lstStyle/>
          <a:p>
            <a:pPr algn="ctr" fontAlgn="base"/>
            <a:r>
              <a:rPr lang="en-US" b="1" dirty="0" smtClean="0"/>
              <a:t>Click below, read the Strategy guide and learn </a:t>
            </a:r>
            <a:r>
              <a:rPr lang="en-US" b="1" dirty="0"/>
              <a:t>how to organize students and classroom topics to encourage a high degree of classroom participation and assist students in developing a conceptual understanding of a topic through the use of the Think-Pair-Share </a:t>
            </a:r>
            <a:r>
              <a:rPr lang="en-US" b="1" dirty="0" smtClean="0"/>
              <a:t>technique: </a:t>
            </a:r>
            <a:endParaRPr lang="en-US" b="1" dirty="0"/>
          </a:p>
          <a:p>
            <a:pPr algn="just"/>
            <a:endParaRPr lang="en-US" dirty="0" smtClean="0">
              <a:solidFill>
                <a:srgbClr val="000000"/>
              </a:solidFill>
              <a:latin typeface="Roboto"/>
            </a:endParaRPr>
          </a:p>
          <a:p>
            <a:pPr algn="ctr"/>
            <a:r>
              <a:rPr lang="en-US" dirty="0" smtClean="0"/>
              <a:t>Link</a:t>
            </a:r>
            <a:r>
              <a:rPr lang="en-US" dirty="0"/>
              <a:t>: https://www.readwritethink.org/professional-development/strategy-guides/using-think-pair-share#RelatedResourceTabs1</a:t>
            </a:r>
            <a:endParaRPr lang="en-US" dirty="0" smtClean="0"/>
          </a:p>
        </p:txBody>
      </p:sp>
    </p:spTree>
    <p:extLst>
      <p:ext uri="{BB962C8B-B14F-4D97-AF65-F5344CB8AC3E}">
        <p14:creationId xmlns:p14="http://schemas.microsoft.com/office/powerpoint/2010/main" val="233429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B9E10321-43AB-4F48-96CB-F4394CD3638E}"/>
              </a:ext>
            </a:extLst>
          </p:cNvPr>
          <p:cNvSpPr>
            <a:spLocks noGrp="1"/>
          </p:cNvSpPr>
          <p:nvPr>
            <p:ph type="title"/>
          </p:nvPr>
        </p:nvSpPr>
        <p:spPr/>
        <p:txBody>
          <a:bodyPr/>
          <a:lstStyle/>
          <a:p>
            <a:r>
              <a:rPr lang="nl-NL" dirty="0"/>
              <a:t>UNIT 2</a:t>
            </a:r>
            <a:endParaRPr lang="en-GB" dirty="0"/>
          </a:p>
        </p:txBody>
      </p:sp>
      <p:sp>
        <p:nvSpPr>
          <p:cNvPr id="9" name="Tijdelijke aanduiding voor inhoud 8">
            <a:extLst>
              <a:ext uri="{FF2B5EF4-FFF2-40B4-BE49-F238E27FC236}">
                <a16:creationId xmlns:a16="http://schemas.microsoft.com/office/drawing/2014/main" xmlns="" id="{0C6DE5DB-0A94-4231-A32C-60AC9DFB24FB}"/>
              </a:ext>
            </a:extLst>
          </p:cNvPr>
          <p:cNvSpPr>
            <a:spLocks noGrp="1"/>
          </p:cNvSpPr>
          <p:nvPr>
            <p:ph sz="half" idx="1"/>
          </p:nvPr>
        </p:nvSpPr>
        <p:spPr/>
        <p:txBody>
          <a:bodyPr>
            <a:normAutofit fontScale="85000" lnSpcReduction="10000"/>
          </a:bodyPr>
          <a:lstStyle/>
          <a:p>
            <a:r>
              <a:rPr lang="en-US" dirty="0"/>
              <a:t>What are differentiation strategies (2/2)?</a:t>
            </a:r>
            <a:endParaRPr lang="en-GB"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Time for </a:t>
            </a:r>
            <a:r>
              <a:rPr lang="en-US" dirty="0" smtClean="0"/>
              <a:t>Journaling</a:t>
            </a:r>
            <a:endParaRPr lang="en-US" dirty="0"/>
          </a:p>
        </p:txBody>
      </p:sp>
      <p:sp>
        <p:nvSpPr>
          <p:cNvPr id="3" name="Content Placeholder 2"/>
          <p:cNvSpPr>
            <a:spLocks noGrp="1"/>
          </p:cNvSpPr>
          <p:nvPr>
            <p:ph idx="1"/>
          </p:nvPr>
        </p:nvSpPr>
        <p:spPr>
          <a:xfrm>
            <a:off x="838200" y="1825625"/>
            <a:ext cx="10515600" cy="4626934"/>
          </a:xfrm>
        </p:spPr>
        <p:txBody>
          <a:bodyPr>
            <a:normAutofit fontScale="85000" lnSpcReduction="20000"/>
          </a:bodyPr>
          <a:lstStyle/>
          <a:p>
            <a:pPr marL="0" indent="0">
              <a:buNone/>
            </a:pPr>
            <a:r>
              <a:rPr lang="en-US" dirty="0"/>
              <a:t>A journal can be a tool for students to reflect on the lessons </a:t>
            </a:r>
            <a:r>
              <a:rPr lang="en-US" dirty="0" smtClean="0"/>
              <a:t>you have </a:t>
            </a:r>
            <a:r>
              <a:rPr lang="en-US" dirty="0"/>
              <a:t>taught and activities </a:t>
            </a:r>
            <a:r>
              <a:rPr lang="en-US" dirty="0" smtClean="0"/>
              <a:t>you have run</a:t>
            </a:r>
            <a:r>
              <a:rPr lang="en-US" dirty="0"/>
              <a:t>, </a:t>
            </a:r>
            <a:r>
              <a:rPr lang="en-US" b="1" dirty="0"/>
              <a:t>helping them process new information</a:t>
            </a:r>
            <a:r>
              <a:rPr lang="en-US" dirty="0" smtClean="0"/>
              <a:t>.</a:t>
            </a:r>
            <a:endParaRPr lang="el-GR" dirty="0" smtClean="0"/>
          </a:p>
          <a:p>
            <a:pPr marL="0" indent="0">
              <a:buNone/>
            </a:pPr>
            <a:r>
              <a:rPr lang="en-US" dirty="0" smtClean="0"/>
              <a:t>When </a:t>
            </a:r>
            <a:r>
              <a:rPr lang="en-US" dirty="0"/>
              <a:t>possible at the end of class, give students a chance </a:t>
            </a:r>
            <a:r>
              <a:rPr lang="en-US" b="1" dirty="0"/>
              <a:t>to make a journal entry </a:t>
            </a:r>
            <a:r>
              <a:rPr lang="en-US" dirty="0"/>
              <a:t>by:</a:t>
            </a:r>
          </a:p>
          <a:p>
            <a:pPr lvl="1"/>
            <a:r>
              <a:rPr lang="en-US" dirty="0"/>
              <a:t>Summarizing key points </a:t>
            </a:r>
            <a:r>
              <a:rPr lang="en-US" dirty="0" smtClean="0"/>
              <a:t>they have </a:t>
            </a:r>
            <a:r>
              <a:rPr lang="en-US" dirty="0"/>
              <a:t>learned</a:t>
            </a:r>
          </a:p>
          <a:p>
            <a:pPr lvl="1"/>
            <a:r>
              <a:rPr lang="en-US" dirty="0"/>
              <a:t>Attempting to answer or make sense of lingering questions</a:t>
            </a:r>
          </a:p>
          <a:p>
            <a:pPr lvl="1"/>
            <a:r>
              <a:rPr lang="en-US" dirty="0"/>
              <a:t>Explaining how they can use the lessons in real-life scenarios</a:t>
            </a:r>
          </a:p>
          <a:p>
            <a:pPr lvl="1"/>
            <a:r>
              <a:rPr lang="en-US" dirty="0"/>
              <a:t>Illustrating new concepts, which can be especially helpful for data-focused math </a:t>
            </a:r>
            <a:r>
              <a:rPr lang="en-US" dirty="0" smtClean="0"/>
              <a:t>lessons</a:t>
            </a:r>
            <a:endParaRPr lang="el-GR" dirty="0" smtClean="0"/>
          </a:p>
          <a:p>
            <a:pPr marL="0" indent="0">
              <a:buNone/>
            </a:pPr>
            <a:r>
              <a:rPr lang="en-US" dirty="0" smtClean="0"/>
              <a:t>As </a:t>
            </a:r>
            <a:r>
              <a:rPr lang="en-US" dirty="0"/>
              <a:t>they continue to make entries, they should figure out which ones effectively allow them to process fresh content</a:t>
            </a:r>
            <a:r>
              <a:rPr lang="en-US" dirty="0" smtClean="0"/>
              <a:t>.</a:t>
            </a:r>
            <a:endParaRPr lang="el-GR" dirty="0" smtClean="0"/>
          </a:p>
          <a:p>
            <a:pPr marL="0" indent="0">
              <a:buNone/>
            </a:pPr>
            <a:r>
              <a:rPr lang="en-US" dirty="0" smtClean="0"/>
              <a:t>But </a:t>
            </a:r>
            <a:r>
              <a:rPr lang="en-US" dirty="0"/>
              <a:t>if </a:t>
            </a:r>
            <a:r>
              <a:rPr lang="en-US" dirty="0" smtClean="0"/>
              <a:t>you are struggling </a:t>
            </a:r>
            <a:r>
              <a:rPr lang="en-US" dirty="0"/>
              <a:t>to see the value of journaling in a subject like math, for example, you can make time specifically for math journaling. While you connect journaling to your own math objectives, students can make cross-curricular connections</a:t>
            </a:r>
            <a:r>
              <a:rPr lang="en-US" dirty="0" smtClean="0"/>
              <a:t>.</a:t>
            </a:r>
            <a:endParaRPr lang="en-US" dirty="0"/>
          </a:p>
        </p:txBody>
      </p:sp>
    </p:spTree>
    <p:extLst>
      <p:ext uri="{BB962C8B-B14F-4D97-AF65-F5344CB8AC3E}">
        <p14:creationId xmlns:p14="http://schemas.microsoft.com/office/powerpoint/2010/main" val="275025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 Reflection and Goal-Setting </a:t>
            </a:r>
            <a:r>
              <a:rPr lang="en-US" dirty="0" smtClean="0"/>
              <a:t>Exercises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An extension of journaling, have students reflect on important lessons and </a:t>
            </a:r>
            <a:r>
              <a:rPr lang="en-US" b="1" dirty="0"/>
              <a:t>set goals for further learning </a:t>
            </a:r>
            <a:r>
              <a:rPr lang="en-US" dirty="0"/>
              <a:t>at pre-determined points of the year</a:t>
            </a:r>
            <a:r>
              <a:rPr lang="en-US" dirty="0" smtClean="0"/>
              <a:t>.</a:t>
            </a:r>
            <a:endParaRPr lang="en-US" dirty="0"/>
          </a:p>
          <a:p>
            <a:pPr marL="0" indent="0">
              <a:buNone/>
            </a:pPr>
            <a:r>
              <a:rPr lang="en-US" dirty="0"/>
              <a:t>During these points, ask students to write about their </a:t>
            </a:r>
            <a:r>
              <a:rPr lang="en-US" b="1" dirty="0" err="1"/>
              <a:t>favourite</a:t>
            </a:r>
            <a:r>
              <a:rPr lang="en-US" b="1" dirty="0"/>
              <a:t> topics</a:t>
            </a:r>
            <a:r>
              <a:rPr lang="en-US" dirty="0"/>
              <a:t>, as well as the most interesting concepts and information they’ve learned</a:t>
            </a:r>
            <a:r>
              <a:rPr lang="en-US" dirty="0" smtClean="0"/>
              <a:t>.</a:t>
            </a:r>
            <a:endParaRPr lang="en-US" dirty="0"/>
          </a:p>
          <a:p>
            <a:pPr marL="0" indent="0">
              <a:buNone/>
            </a:pPr>
            <a:r>
              <a:rPr lang="en-US" dirty="0"/>
              <a:t>They should also </a:t>
            </a:r>
            <a:r>
              <a:rPr lang="en-US" b="1" dirty="0"/>
              <a:t>identify skills to improve and topics to explore</a:t>
            </a:r>
            <a:r>
              <a:rPr lang="en-US" dirty="0" smtClean="0"/>
              <a:t>.</a:t>
            </a:r>
            <a:endParaRPr lang="en-US" dirty="0"/>
          </a:p>
          <a:p>
            <a:pPr marL="0" indent="0">
              <a:buNone/>
            </a:pPr>
            <a:r>
              <a:rPr lang="en-US" dirty="0"/>
              <a:t>Based on the results, </a:t>
            </a:r>
            <a:r>
              <a:rPr lang="en-US" b="1" dirty="0"/>
              <a:t>you can target lessons to help meet these goals</a:t>
            </a:r>
            <a:r>
              <a:rPr lang="en-US" dirty="0"/>
              <a:t>. For example, if the bulk of students discuss a certain aspect of the science curriculum, you can design more activities around it.</a:t>
            </a:r>
          </a:p>
        </p:txBody>
      </p:sp>
    </p:spTree>
    <p:extLst>
      <p:ext uri="{BB962C8B-B14F-4D97-AF65-F5344CB8AC3E}">
        <p14:creationId xmlns:p14="http://schemas.microsoft.com/office/powerpoint/2010/main" val="275248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B0440B0-8154-4FBA-BF5D-D7795764C27A}"/>
              </a:ext>
            </a:extLst>
          </p:cNvPr>
          <p:cNvSpPr>
            <a:spLocks noGrp="1"/>
          </p:cNvSpPr>
          <p:nvPr>
            <p:ph type="title"/>
          </p:nvPr>
        </p:nvSpPr>
        <p:spPr/>
        <p:txBody>
          <a:bodyPr/>
          <a:lstStyle/>
          <a:p>
            <a:r>
              <a:rPr lang="it-IT" sz="3200" b="1" spc="100" dirty="0"/>
              <a:t>Aims </a:t>
            </a:r>
            <a:r>
              <a:rPr lang="en-US" sz="3200" b="1" spc="100" dirty="0"/>
              <a:t>&amp; Objectives</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xmlns=""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xmlns="" id="{D49DF9DC-C1D1-4CAD-A7EA-EE59ED159EFD}"/>
              </a:ext>
            </a:extLst>
          </p:cNvPr>
          <p:cNvSpPr>
            <a:spLocks noGrp="1"/>
          </p:cNvSpPr>
          <p:nvPr>
            <p:ph type="body" sz="half" idx="2"/>
          </p:nvPr>
        </p:nvSpPr>
        <p:spPr>
          <a:xfrm>
            <a:off x="839787" y="2057400"/>
            <a:ext cx="3932237" cy="1695091"/>
          </a:xfrm>
        </p:spPr>
        <p:txBody>
          <a:bodyPr>
            <a:noAutofit/>
          </a:bodyPr>
          <a:lstStyle/>
          <a:p>
            <a:pPr>
              <a:lnSpc>
                <a:spcPct val="150000"/>
              </a:lnSpc>
              <a:spcAft>
                <a:spcPts val="600"/>
              </a:spcAft>
            </a:pPr>
            <a:r>
              <a:rPr lang="en-US" sz="2600" b="1" dirty="0">
                <a:solidFill>
                  <a:schemeClr val="tx1"/>
                </a:solidFill>
              </a:rPr>
              <a:t>By the end of this module, learner will be able to apply differentiation strategies and assessment techniques to his/her classroom.</a:t>
            </a:r>
            <a:endParaRPr lang="en-GB" sz="2600" b="1" dirty="0">
              <a:solidFill>
                <a:schemeClr val="tx1"/>
              </a:solidFill>
            </a:endParaRPr>
          </a:p>
        </p:txBody>
      </p:sp>
    </p:spTree>
    <p:extLst>
      <p:ext uri="{BB962C8B-B14F-4D97-AF65-F5344CB8AC3E}">
        <p14:creationId xmlns:p14="http://schemas.microsoft.com/office/powerpoint/2010/main" val="290897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Literature Circles</a:t>
            </a:r>
          </a:p>
        </p:txBody>
      </p:sp>
      <p:sp>
        <p:nvSpPr>
          <p:cNvPr id="3" name="Content Placeholder 2"/>
          <p:cNvSpPr>
            <a:spLocks noGrp="1"/>
          </p:cNvSpPr>
          <p:nvPr>
            <p:ph idx="1"/>
          </p:nvPr>
        </p:nvSpPr>
        <p:spPr/>
        <p:txBody>
          <a:bodyPr>
            <a:normAutofit lnSpcReduction="10000"/>
          </a:bodyPr>
          <a:lstStyle/>
          <a:p>
            <a:pPr marL="0" indent="0">
              <a:buNone/>
            </a:pPr>
            <a:r>
              <a:rPr lang="en-US" dirty="0"/>
              <a:t>Organizing students into </a:t>
            </a:r>
            <a:r>
              <a:rPr lang="en-US" b="1" dirty="0"/>
              <a:t>literature circles </a:t>
            </a:r>
            <a:r>
              <a:rPr lang="en-US" dirty="0"/>
              <a:t>not only encourages students to shape and inform each other’s understanding of readings, but </a:t>
            </a:r>
            <a:r>
              <a:rPr lang="en-US" b="1" dirty="0"/>
              <a:t>helps auditory and participatory learners retain more information</a:t>
            </a:r>
            <a:r>
              <a:rPr lang="en-US" dirty="0" smtClean="0"/>
              <a:t>.</a:t>
            </a:r>
            <a:endParaRPr lang="en-US" dirty="0"/>
          </a:p>
          <a:p>
            <a:pPr marL="0" indent="0">
              <a:buNone/>
            </a:pPr>
            <a:r>
              <a:rPr lang="en-US" dirty="0"/>
              <a:t>This also gives you an opportunity to listen to each circle’s discussion, asking questions and filling in gaps in understanding</a:t>
            </a:r>
            <a:r>
              <a:rPr lang="en-US" dirty="0" smtClean="0"/>
              <a:t>.</a:t>
            </a:r>
            <a:endParaRPr lang="en-US" dirty="0"/>
          </a:p>
          <a:p>
            <a:pPr marL="0" indent="0">
              <a:buNone/>
            </a:pPr>
            <a:r>
              <a:rPr lang="en-US" dirty="0"/>
              <a:t>As a bonus, some students may </a:t>
            </a:r>
            <a:r>
              <a:rPr lang="en-US" b="1" dirty="0"/>
              <a:t>develop</a:t>
            </a:r>
            <a:r>
              <a:rPr lang="en-US" dirty="0"/>
              <a:t> </a:t>
            </a:r>
            <a:r>
              <a:rPr lang="en-US" b="1" dirty="0"/>
              <a:t>leadership skills </a:t>
            </a:r>
            <a:r>
              <a:rPr lang="en-US" dirty="0"/>
              <a:t>by running the discussion</a:t>
            </a:r>
            <a:r>
              <a:rPr lang="en-US" dirty="0" smtClean="0"/>
              <a:t>.</a:t>
            </a:r>
            <a:endParaRPr lang="en-US" dirty="0"/>
          </a:p>
          <a:p>
            <a:pPr marL="0" indent="0">
              <a:buNone/>
            </a:pPr>
            <a:r>
              <a:rPr lang="en-US" dirty="0"/>
              <a:t>This activity makes </a:t>
            </a:r>
            <a:r>
              <a:rPr lang="en-US" b="1" dirty="0"/>
              <a:t>written </a:t>
            </a:r>
            <a:r>
              <a:rPr lang="en-US" b="1" dirty="0" smtClean="0"/>
              <a:t>content</a:t>
            </a:r>
            <a:r>
              <a:rPr lang="el-GR" dirty="0" smtClean="0"/>
              <a:t>-</a:t>
            </a:r>
            <a:r>
              <a:rPr lang="en-US" dirty="0" smtClean="0"/>
              <a:t>which</a:t>
            </a:r>
            <a:r>
              <a:rPr lang="en-US" dirty="0"/>
              <a:t>, at times, may only be accessible to individual learners with strong reading </a:t>
            </a:r>
            <a:r>
              <a:rPr lang="en-US" dirty="0" smtClean="0"/>
              <a:t>retention</a:t>
            </a:r>
            <a:r>
              <a:rPr lang="el-GR" dirty="0" smtClean="0"/>
              <a:t>-</a:t>
            </a:r>
            <a:r>
              <a:rPr lang="en-US" dirty="0" smtClean="0"/>
              <a:t>easier </a:t>
            </a:r>
            <a:r>
              <a:rPr lang="en-US" dirty="0"/>
              <a:t>to process for more students.</a:t>
            </a:r>
          </a:p>
        </p:txBody>
      </p:sp>
    </p:spTree>
    <p:extLst>
      <p:ext uri="{BB962C8B-B14F-4D97-AF65-F5344CB8AC3E}">
        <p14:creationId xmlns:p14="http://schemas.microsoft.com/office/powerpoint/2010/main" val="13192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Offer Different Types of Free Study </a:t>
            </a:r>
            <a:r>
              <a:rPr lang="en-US" dirty="0" smtClean="0"/>
              <a:t>Time</a:t>
            </a:r>
            <a:endParaRPr lang="en-US" dirty="0"/>
          </a:p>
        </p:txBody>
      </p:sp>
      <p:sp>
        <p:nvSpPr>
          <p:cNvPr id="3" name="Content Placeholder 2"/>
          <p:cNvSpPr>
            <a:spLocks noGrp="1"/>
          </p:cNvSpPr>
          <p:nvPr>
            <p:ph idx="1"/>
          </p:nvPr>
        </p:nvSpPr>
        <p:spPr>
          <a:xfrm>
            <a:off x="838200" y="1690688"/>
            <a:ext cx="10515600" cy="4735991"/>
          </a:xfrm>
        </p:spPr>
        <p:txBody>
          <a:bodyPr>
            <a:normAutofit fontScale="77500" lnSpcReduction="20000"/>
          </a:bodyPr>
          <a:lstStyle/>
          <a:p>
            <a:pPr marL="0" indent="0">
              <a:buNone/>
            </a:pPr>
            <a:r>
              <a:rPr lang="en-US" b="1" dirty="0"/>
              <a:t>Free study time </a:t>
            </a:r>
            <a:r>
              <a:rPr lang="en-US" dirty="0"/>
              <a:t>will generally benefit students </a:t>
            </a:r>
            <a:r>
              <a:rPr lang="en-US" b="1" dirty="0"/>
              <a:t>who prefer to learn individually</a:t>
            </a:r>
            <a:r>
              <a:rPr lang="en-US" dirty="0"/>
              <a:t>, but can be slightly altered to also help their classmates process your lessons.</a:t>
            </a:r>
          </a:p>
          <a:p>
            <a:pPr marL="0" indent="0">
              <a:buNone/>
            </a:pPr>
            <a:r>
              <a:rPr lang="en-US" dirty="0" smtClean="0"/>
              <a:t>This </a:t>
            </a:r>
            <a:r>
              <a:rPr lang="en-US" dirty="0"/>
              <a:t>can be done by dividing your class into </a:t>
            </a:r>
            <a:r>
              <a:rPr lang="en-US" b="1" dirty="0"/>
              <a:t>clearly-sectioned solo </a:t>
            </a:r>
            <a:r>
              <a:rPr lang="en-US" dirty="0"/>
              <a:t>and </a:t>
            </a:r>
            <a:r>
              <a:rPr lang="en-US" b="1" dirty="0"/>
              <a:t>team activities</a:t>
            </a:r>
            <a:r>
              <a:rPr lang="en-US" dirty="0"/>
              <a:t>.</a:t>
            </a:r>
          </a:p>
          <a:p>
            <a:pPr marL="0" indent="0">
              <a:buNone/>
            </a:pPr>
            <a:r>
              <a:rPr lang="en-US" dirty="0" smtClean="0"/>
              <a:t>Consider </a:t>
            </a:r>
            <a:r>
              <a:rPr lang="en-US" dirty="0"/>
              <a:t>the following </a:t>
            </a:r>
            <a:r>
              <a:rPr lang="en-US" b="1" dirty="0"/>
              <a:t>free study exercises </a:t>
            </a:r>
            <a:r>
              <a:rPr lang="en-US" dirty="0"/>
              <a:t>to also meet the preferences of visual, auditory and kinesthetic learners</a:t>
            </a:r>
            <a:r>
              <a:rPr lang="en-US" dirty="0" smtClean="0"/>
              <a:t>:</a:t>
            </a:r>
            <a:endParaRPr lang="en-US" dirty="0"/>
          </a:p>
          <a:p>
            <a:r>
              <a:rPr lang="en-US" dirty="0"/>
              <a:t>Provide audiobooks, which play material relevant to your lessons</a:t>
            </a:r>
          </a:p>
          <a:p>
            <a:r>
              <a:rPr lang="en-US" dirty="0"/>
              <a:t>Create a station for challenging group games that teach skills involved in the curriculum</a:t>
            </a:r>
          </a:p>
          <a:p>
            <a:r>
              <a:rPr lang="en-US" dirty="0"/>
              <a:t>Maintain a designated quiet space for students to take notes and complete work</a:t>
            </a:r>
          </a:p>
          <a:p>
            <a:r>
              <a:rPr lang="en-US" dirty="0"/>
              <a:t>Allow students to work in groups while taking notes and completing work, away from the quiet space</a:t>
            </a:r>
          </a:p>
          <a:p>
            <a:pPr marL="0" indent="0">
              <a:buNone/>
            </a:pPr>
            <a:r>
              <a:rPr lang="en-US" dirty="0"/>
              <a:t>By running these sorts of activities, free study time will begin to benefit diverse learners — not just students who easily process information through quiet, individual work.</a:t>
            </a:r>
          </a:p>
        </p:txBody>
      </p:sp>
    </p:spTree>
    <p:extLst>
      <p:ext uri="{BB962C8B-B14F-4D97-AF65-F5344CB8AC3E}">
        <p14:creationId xmlns:p14="http://schemas.microsoft.com/office/powerpoint/2010/main" val="3259614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Students with Similar Learning Styles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Heterogenous</a:t>
            </a:r>
            <a:r>
              <a:rPr lang="en-US" dirty="0"/>
              <a:t> grouping is a common practice, but </a:t>
            </a:r>
            <a:r>
              <a:rPr lang="en-US" b="1" dirty="0"/>
              <a:t>grouping students based on similar learning style can encourage collaboration through common work and thinking practices</a:t>
            </a:r>
            <a:r>
              <a:rPr lang="en-US" dirty="0"/>
              <a:t>.</a:t>
            </a:r>
          </a:p>
          <a:p>
            <a:pPr marL="0" indent="0">
              <a:buNone/>
            </a:pPr>
            <a:r>
              <a:rPr lang="en-US" dirty="0" smtClean="0"/>
              <a:t>This </a:t>
            </a:r>
            <a:r>
              <a:rPr lang="en-US" dirty="0"/>
              <a:t>is not to be confused with grouping students based on similar level of ability or understanding.</a:t>
            </a:r>
          </a:p>
          <a:p>
            <a:pPr marL="0" indent="0">
              <a:buNone/>
            </a:pPr>
            <a:r>
              <a:rPr lang="en-US" dirty="0" smtClean="0"/>
              <a:t>In </a:t>
            </a:r>
            <a:r>
              <a:rPr lang="en-US" dirty="0"/>
              <a:t>some cases, doing so conflicts with the “Teach Up” principle, which is discussed below.</a:t>
            </a:r>
          </a:p>
          <a:p>
            <a:pPr marL="0" indent="0">
              <a:buNone/>
            </a:pPr>
            <a:r>
              <a:rPr lang="en-US" dirty="0" smtClean="0"/>
              <a:t>Rather</a:t>
            </a:r>
            <a:r>
              <a:rPr lang="en-US" dirty="0"/>
              <a:t>, this tactic allows like-minded students to support each other’s learning while giving you to time to spend with each group. You can then offer the optimal kind of instruction to suit each group’s common needs and preferences.</a:t>
            </a:r>
          </a:p>
        </p:txBody>
      </p:sp>
    </p:spTree>
    <p:extLst>
      <p:ext uri="{BB962C8B-B14F-4D97-AF65-F5344CB8AC3E}">
        <p14:creationId xmlns:p14="http://schemas.microsoft.com/office/powerpoint/2010/main" val="277917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Different Sets of Reading Comprehension </a:t>
            </a:r>
            <a:r>
              <a:rPr lang="en-US" dirty="0" smtClean="0"/>
              <a:t>Activities</a:t>
            </a:r>
            <a:endParaRPr lang="en-US" dirty="0"/>
          </a:p>
        </p:txBody>
      </p:sp>
      <p:sp>
        <p:nvSpPr>
          <p:cNvPr id="3" name="Content Placeholder 2"/>
          <p:cNvSpPr>
            <a:spLocks noGrp="1"/>
          </p:cNvSpPr>
          <p:nvPr>
            <p:ph idx="1"/>
          </p:nvPr>
        </p:nvSpPr>
        <p:spPr>
          <a:xfrm>
            <a:off x="838200" y="1825624"/>
            <a:ext cx="10515600" cy="4523417"/>
          </a:xfrm>
        </p:spPr>
        <p:txBody>
          <a:bodyPr>
            <a:normAutofit fontScale="85000" lnSpcReduction="20000"/>
          </a:bodyPr>
          <a:lstStyle/>
          <a:p>
            <a:pPr marL="0" indent="0">
              <a:buNone/>
            </a:pPr>
            <a:r>
              <a:rPr lang="en-US" dirty="0"/>
              <a:t>Instead of focusing on written products, </a:t>
            </a:r>
            <a:r>
              <a:rPr lang="en-US" b="1" dirty="0"/>
              <a:t>consider evaluating reading comprehension through questions and activities that test different aptitudes.</a:t>
            </a:r>
          </a:p>
          <a:p>
            <a:pPr marL="0" indent="0">
              <a:buNone/>
            </a:pPr>
            <a:r>
              <a:rPr lang="en-US" dirty="0" smtClean="0"/>
              <a:t>Although </a:t>
            </a:r>
            <a:r>
              <a:rPr lang="en-US" dirty="0"/>
              <a:t>written answers may still appeal to many students, others may thrive and best challenge themselves during artistic or kinesthetic tasks.</a:t>
            </a:r>
          </a:p>
          <a:p>
            <a:pPr marL="0" indent="0">
              <a:buNone/>
            </a:pPr>
            <a:r>
              <a:rPr lang="en-US" dirty="0" smtClean="0"/>
              <a:t>For </a:t>
            </a:r>
            <a:r>
              <a:rPr lang="en-US" dirty="0"/>
              <a:t>example, allow students to choose between some of the following activities before, during and after an important reading</a:t>
            </a:r>
            <a:r>
              <a:rPr lang="en-US" dirty="0" smtClean="0"/>
              <a:t>:</a:t>
            </a:r>
            <a:endParaRPr lang="en-US" dirty="0"/>
          </a:p>
          <a:p>
            <a:pPr lvl="1">
              <a:buFont typeface="Wingdings" panose="05000000000000000000" pitchFamily="2" charset="2"/>
              <a:buChar char="Ø"/>
            </a:pPr>
            <a:r>
              <a:rPr lang="en-US" dirty="0"/>
              <a:t>Participating in more literature circles</a:t>
            </a:r>
          </a:p>
          <a:p>
            <a:pPr lvl="1">
              <a:buFont typeface="Wingdings" panose="05000000000000000000" pitchFamily="2" charset="2"/>
              <a:buChar char="Ø"/>
            </a:pPr>
            <a:r>
              <a:rPr lang="en-US" dirty="0"/>
              <a:t>Delivering a presentation</a:t>
            </a:r>
          </a:p>
          <a:p>
            <a:pPr lvl="1">
              <a:buFont typeface="Wingdings" panose="05000000000000000000" pitchFamily="2" charset="2"/>
              <a:buChar char="Ø"/>
            </a:pPr>
            <a:r>
              <a:rPr lang="en-US" dirty="0"/>
              <a:t>Writing a traditional report</a:t>
            </a:r>
          </a:p>
          <a:p>
            <a:pPr lvl="1">
              <a:buFont typeface="Wingdings" panose="05000000000000000000" pitchFamily="2" charset="2"/>
              <a:buChar char="Ø"/>
            </a:pPr>
            <a:r>
              <a:rPr lang="en-US" dirty="0"/>
              <a:t>Creating visual art to illustrate key events</a:t>
            </a:r>
          </a:p>
          <a:p>
            <a:pPr lvl="1">
              <a:buFont typeface="Wingdings" panose="05000000000000000000" pitchFamily="2" charset="2"/>
              <a:buChar char="Ø"/>
            </a:pPr>
            <a:r>
              <a:rPr lang="en-US" dirty="0"/>
              <a:t>Creating and performing a monologue as a main character or figure</a:t>
            </a:r>
          </a:p>
          <a:p>
            <a:pPr marL="0" indent="0">
              <a:buNone/>
            </a:pPr>
            <a:r>
              <a:rPr lang="en-US" dirty="0"/>
              <a:t>Offering structured options can help students </a:t>
            </a:r>
            <a:r>
              <a:rPr lang="en-US" b="1" dirty="0"/>
              <a:t>demonstrate their understanding of content</a:t>
            </a:r>
            <a:r>
              <a:rPr lang="en-US" dirty="0"/>
              <a:t> as </a:t>
            </a:r>
            <a:r>
              <a:rPr lang="en-US" b="1" dirty="0"/>
              <a:t>effectively</a:t>
            </a:r>
            <a:r>
              <a:rPr lang="en-US" dirty="0"/>
              <a:t> as possible, giving you more </a:t>
            </a:r>
            <a:r>
              <a:rPr lang="en-US" b="1" dirty="0"/>
              <a:t>insight</a:t>
            </a:r>
            <a:r>
              <a:rPr lang="en-US" dirty="0"/>
              <a:t> into their </a:t>
            </a:r>
            <a:r>
              <a:rPr lang="en-US" b="1" dirty="0"/>
              <a:t>abilities</a:t>
            </a:r>
            <a:r>
              <a:rPr lang="en-US" dirty="0"/>
              <a:t>.</a:t>
            </a:r>
          </a:p>
        </p:txBody>
      </p:sp>
    </p:spTree>
    <p:extLst>
      <p:ext uri="{BB962C8B-B14F-4D97-AF65-F5344CB8AC3E}">
        <p14:creationId xmlns:p14="http://schemas.microsoft.com/office/powerpoint/2010/main" val="68394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Open-Ended Projects</a:t>
            </a:r>
          </a:p>
        </p:txBody>
      </p:sp>
      <p:sp>
        <p:nvSpPr>
          <p:cNvPr id="3" name="Content Placeholder 2"/>
          <p:cNvSpPr>
            <a:spLocks noGrp="1"/>
          </p:cNvSpPr>
          <p:nvPr>
            <p:ph idx="1"/>
          </p:nvPr>
        </p:nvSpPr>
        <p:spPr>
          <a:xfrm>
            <a:off x="838200" y="1523700"/>
            <a:ext cx="10515600" cy="4790836"/>
          </a:xfrm>
        </p:spPr>
        <p:txBody>
          <a:bodyPr>
            <a:normAutofit fontScale="85000" lnSpcReduction="20000"/>
          </a:bodyPr>
          <a:lstStyle/>
          <a:p>
            <a:pPr marL="0" indent="0">
              <a:buNone/>
            </a:pPr>
            <a:r>
              <a:rPr lang="en-US" dirty="0"/>
              <a:t>Similar to evaluating reading comprehension, </a:t>
            </a:r>
            <a:r>
              <a:rPr lang="en-US" b="1" dirty="0"/>
              <a:t>give students a list of projects to find one that lets them effectively demonstrate their knowledge</a:t>
            </a:r>
            <a:r>
              <a:rPr lang="en-US" dirty="0"/>
              <a:t>.</a:t>
            </a:r>
          </a:p>
          <a:p>
            <a:pPr marL="0" indent="0">
              <a:buNone/>
            </a:pPr>
            <a:r>
              <a:rPr lang="en-US" dirty="0" smtClean="0"/>
              <a:t>Include </a:t>
            </a:r>
            <a:r>
              <a:rPr lang="en-US" dirty="0"/>
              <a:t>a clear rubric for each type of project, which clearly defines expectations. In fact, some </a:t>
            </a:r>
            <a:r>
              <a:rPr lang="en-US" dirty="0" smtClean="0"/>
              <a:t>educators have </a:t>
            </a:r>
            <a:r>
              <a:rPr lang="en-US" dirty="0"/>
              <a:t>their students co-create the rubric with them so they have autonomy in the work they'll be completing and being assessed on. Doing so will keep it challenging and help students meet specific criteria.</a:t>
            </a:r>
          </a:p>
          <a:p>
            <a:pPr marL="0" indent="0">
              <a:buNone/>
            </a:pPr>
            <a:r>
              <a:rPr lang="en-US" dirty="0" smtClean="0"/>
              <a:t>By </a:t>
            </a:r>
            <a:r>
              <a:rPr lang="en-US" dirty="0"/>
              <a:t>both enticing and challenging students, this approach encourages them to</a:t>
            </a:r>
            <a:r>
              <a:rPr lang="en-US" dirty="0" smtClean="0"/>
              <a:t>:</a:t>
            </a:r>
            <a:endParaRPr lang="en-US" dirty="0"/>
          </a:p>
          <a:p>
            <a:pPr lvl="1">
              <a:buFont typeface="Wingdings" panose="05000000000000000000" pitchFamily="2" charset="2"/>
              <a:buChar char="Ø"/>
            </a:pPr>
            <a:r>
              <a:rPr lang="en-US" dirty="0"/>
              <a:t>Work and learn at their own paces</a:t>
            </a:r>
          </a:p>
          <a:p>
            <a:pPr lvl="1">
              <a:buFont typeface="Wingdings" panose="05000000000000000000" pitchFamily="2" charset="2"/>
              <a:buChar char="Ø"/>
            </a:pPr>
            <a:r>
              <a:rPr lang="en-US" dirty="0"/>
              <a:t>Engage actively with content they must understand</a:t>
            </a:r>
          </a:p>
          <a:p>
            <a:pPr lvl="1">
              <a:buFont typeface="Wingdings" panose="05000000000000000000" pitchFamily="2" charset="2"/>
              <a:buChar char="Ø"/>
            </a:pPr>
            <a:r>
              <a:rPr lang="en-US" dirty="0"/>
              <a:t>Demonstrate their knowledge as effectively as </a:t>
            </a:r>
            <a:r>
              <a:rPr lang="en-US" dirty="0" smtClean="0"/>
              <a:t>possible</a:t>
            </a:r>
            <a:endParaRPr lang="el-GR" dirty="0" smtClean="0"/>
          </a:p>
          <a:p>
            <a:pPr marL="0" indent="0">
              <a:buNone/>
            </a:pPr>
            <a:r>
              <a:rPr lang="en-US" dirty="0" smtClean="0"/>
              <a:t>As </a:t>
            </a:r>
            <a:r>
              <a:rPr lang="en-US" dirty="0"/>
              <a:t>well as benefiting students, this differentiated instruction strategy will clearly showcase distinct work and learning styles.</a:t>
            </a:r>
          </a:p>
        </p:txBody>
      </p:sp>
    </p:spTree>
    <p:extLst>
      <p:ext uri="{BB962C8B-B14F-4D97-AF65-F5344CB8AC3E}">
        <p14:creationId xmlns:p14="http://schemas.microsoft.com/office/powerpoint/2010/main" val="362351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 Students to Propose Ideas for Their Projects</a:t>
            </a:r>
          </a:p>
        </p:txBody>
      </p:sp>
      <p:sp>
        <p:nvSpPr>
          <p:cNvPr id="3" name="Content Placeholder 2"/>
          <p:cNvSpPr>
            <a:spLocks noGrp="1"/>
          </p:cNvSpPr>
          <p:nvPr>
            <p:ph idx="1"/>
          </p:nvPr>
        </p:nvSpPr>
        <p:spPr/>
        <p:txBody>
          <a:bodyPr>
            <a:normAutofit fontScale="92500"/>
          </a:bodyPr>
          <a:lstStyle/>
          <a:p>
            <a:pPr marL="0" indent="0">
              <a:buNone/>
            </a:pPr>
            <a:r>
              <a:rPr lang="en-US" dirty="0"/>
              <a:t>As well as offering set options, </a:t>
            </a:r>
            <a:r>
              <a:rPr lang="en-US" b="1" dirty="0"/>
              <a:t>encourage students to take their projects from concept to completion by pitching you ideas.</a:t>
            </a:r>
          </a:p>
          <a:p>
            <a:pPr marL="0" indent="0">
              <a:buNone/>
            </a:pPr>
            <a:r>
              <a:rPr lang="en-US" dirty="0" smtClean="0"/>
              <a:t>A </a:t>
            </a:r>
            <a:r>
              <a:rPr lang="en-US" dirty="0"/>
              <a:t>student must show how the product will meet academic standards, and be open to your revisions. If the pitch doesn’t meet your standards, tell the student to refine the idea until it does. If it doesn’t by a predetermined date, assign one of your set options.</a:t>
            </a:r>
          </a:p>
          <a:p>
            <a:pPr marL="0" indent="0">
              <a:buNone/>
            </a:pPr>
            <a:r>
              <a:rPr lang="en-US" dirty="0" smtClean="0"/>
              <a:t>You </a:t>
            </a:r>
            <a:r>
              <a:rPr lang="en-US" dirty="0"/>
              <a:t>may be pleasantly surprised by some pitches.  </a:t>
            </a:r>
          </a:p>
          <a:p>
            <a:pPr marL="0" indent="0">
              <a:buNone/>
            </a:pPr>
            <a:r>
              <a:rPr lang="en-US" dirty="0" smtClean="0"/>
              <a:t>After </a:t>
            </a:r>
            <a:r>
              <a:rPr lang="en-US" dirty="0"/>
              <a:t>all, students themselves are the focus of </a:t>
            </a:r>
            <a:r>
              <a:rPr lang="en-US" b="1" dirty="0"/>
              <a:t>differentiated </a:t>
            </a:r>
            <a:r>
              <a:rPr lang="en-US" b="1" dirty="0" smtClean="0"/>
              <a:t>instruction</a:t>
            </a:r>
            <a:r>
              <a:rPr lang="el-GR" b="1" dirty="0" smtClean="0"/>
              <a:t> </a:t>
            </a:r>
            <a:r>
              <a:rPr lang="el-GR" dirty="0" smtClean="0"/>
              <a:t>- </a:t>
            </a:r>
            <a:r>
              <a:rPr lang="en-US" dirty="0" smtClean="0"/>
              <a:t>they </a:t>
            </a:r>
            <a:r>
              <a:rPr lang="en-US" dirty="0"/>
              <a:t>likely have somewhat of a grasp on their learning styles and abilities.</a:t>
            </a:r>
          </a:p>
        </p:txBody>
      </p:sp>
    </p:spTree>
    <p:extLst>
      <p:ext uri="{BB962C8B-B14F-4D97-AF65-F5344CB8AC3E}">
        <p14:creationId xmlns:p14="http://schemas.microsoft.com/office/powerpoint/2010/main" val="404442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Analyze Your Differentiated Instruction Strategy on a Regular </a:t>
            </a:r>
            <a:r>
              <a:rPr lang="en-US" dirty="0" smtClean="0"/>
              <a:t>Basis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Even if you’re confident in your overall approach, Carol Ann </a:t>
            </a:r>
            <a:r>
              <a:rPr lang="en-US" dirty="0" smtClean="0"/>
              <a:t>Tomlinson</a:t>
            </a:r>
            <a:r>
              <a:rPr lang="el-GR" dirty="0" smtClean="0"/>
              <a:t>-</a:t>
            </a:r>
            <a:r>
              <a:rPr lang="en-US" dirty="0" smtClean="0"/>
              <a:t>one </a:t>
            </a:r>
            <a:r>
              <a:rPr lang="en-US" dirty="0"/>
              <a:t>of the most reputable topic </a:t>
            </a:r>
            <a:r>
              <a:rPr lang="en-US" dirty="0" smtClean="0"/>
              <a:t>thought-leaders</a:t>
            </a:r>
            <a:r>
              <a:rPr lang="el-GR" dirty="0" smtClean="0"/>
              <a:t>-</a:t>
            </a:r>
            <a:r>
              <a:rPr lang="en-US" dirty="0" smtClean="0"/>
              <a:t>recommends </a:t>
            </a:r>
            <a:r>
              <a:rPr lang="en-US" dirty="0"/>
              <a:t>analyzing your differentiated instruction strategies:</a:t>
            </a:r>
          </a:p>
          <a:p>
            <a:pPr marL="0" indent="0">
              <a:buNone/>
            </a:pPr>
            <a:r>
              <a:rPr lang="en-US" i="1" dirty="0" smtClean="0"/>
              <a:t>“Frequently </a:t>
            </a:r>
            <a:r>
              <a:rPr lang="en-US" i="1" dirty="0"/>
              <a:t>reflect on the match between your classroom and the philosophy of teaching and learning you want to practice. Look for matches and mismatches, and use both to guide </a:t>
            </a:r>
            <a:r>
              <a:rPr lang="en-US" i="1" dirty="0" smtClean="0"/>
              <a:t>you”. </a:t>
            </a:r>
            <a:endParaRPr lang="en-US" i="1" dirty="0"/>
          </a:p>
          <a:p>
            <a:pPr marL="0" indent="0">
              <a:buNone/>
            </a:pPr>
            <a:r>
              <a:rPr lang="en-US" b="1" dirty="0"/>
              <a:t>Analyze your strategy by reflecting on</a:t>
            </a:r>
            <a:r>
              <a:rPr lang="en-US" dirty="0" smtClean="0"/>
              <a:t>:</a:t>
            </a:r>
            <a:endParaRPr lang="en-US" dirty="0"/>
          </a:p>
          <a:p>
            <a:pPr lvl="1">
              <a:buFont typeface="Wingdings" panose="05000000000000000000" pitchFamily="2" charset="2"/>
              <a:buChar char="Ø"/>
            </a:pPr>
            <a:r>
              <a:rPr lang="en-US" dirty="0" smtClean="0"/>
              <a:t>Content: Are </a:t>
            </a:r>
            <a:r>
              <a:rPr lang="en-US" dirty="0"/>
              <a:t>you using diverse materials and teaching methods in class?</a:t>
            </a:r>
          </a:p>
          <a:p>
            <a:pPr lvl="1">
              <a:buFont typeface="Wingdings" panose="05000000000000000000" pitchFamily="2" charset="2"/>
              <a:buChar char="Ø"/>
            </a:pPr>
            <a:r>
              <a:rPr lang="en-US" dirty="0" smtClean="0"/>
              <a:t>Processes: Are </a:t>
            </a:r>
            <a:r>
              <a:rPr lang="en-US" dirty="0"/>
              <a:t>you providing solo, small-group and large-group activities that best allow different learners to absorb your content?</a:t>
            </a:r>
          </a:p>
          <a:p>
            <a:pPr lvl="1">
              <a:buFont typeface="Wingdings" panose="05000000000000000000" pitchFamily="2" charset="2"/>
              <a:buChar char="Ø"/>
            </a:pPr>
            <a:r>
              <a:rPr lang="en-US" dirty="0" smtClean="0"/>
              <a:t>Products: Are </a:t>
            </a:r>
            <a:r>
              <a:rPr lang="en-US" dirty="0"/>
              <a:t>you letting and helping students demonstrate their understanding of content in a variety of ways on tests, projects and assignments?</a:t>
            </a:r>
          </a:p>
          <a:p>
            <a:pPr marL="0" indent="0">
              <a:buNone/>
            </a:pPr>
            <a:r>
              <a:rPr lang="en-US" dirty="0"/>
              <a:t>In doing so, you’ll refine your approach to appropriately accommodate the multiple intelligences of students. It's important to note, however, that recent studies have upended the theory of multiple intelligences. Regardless of where you stand on the multiple intelligences spectrum, the differentiated instruction strategy above remains valuable!</a:t>
            </a:r>
          </a:p>
        </p:txBody>
      </p:sp>
    </p:spTree>
    <p:extLst>
      <p:ext uri="{BB962C8B-B14F-4D97-AF65-F5344CB8AC3E}">
        <p14:creationId xmlns:p14="http://schemas.microsoft.com/office/powerpoint/2010/main" val="391587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062"/>
            <a:ext cx="10515600" cy="1325563"/>
          </a:xfrm>
        </p:spPr>
        <p:txBody>
          <a:bodyPr/>
          <a:lstStyle/>
          <a:p>
            <a:r>
              <a:rPr lang="en-US" dirty="0"/>
              <a:t>“Teach Up</a:t>
            </a:r>
            <a:r>
              <a:rPr lang="en-US" dirty="0" smtClean="0"/>
              <a:t>”</a:t>
            </a:r>
            <a:endParaRPr lang="en-US" dirty="0"/>
          </a:p>
        </p:txBody>
      </p:sp>
      <p:sp>
        <p:nvSpPr>
          <p:cNvPr id="3" name="Content Placeholder 2"/>
          <p:cNvSpPr>
            <a:spLocks noGrp="1"/>
          </p:cNvSpPr>
          <p:nvPr>
            <p:ph idx="1"/>
          </p:nvPr>
        </p:nvSpPr>
        <p:spPr>
          <a:xfrm>
            <a:off x="838200" y="1615625"/>
            <a:ext cx="10515600" cy="4351338"/>
          </a:xfrm>
        </p:spPr>
        <p:txBody>
          <a:bodyPr/>
          <a:lstStyle/>
          <a:p>
            <a:pPr marL="0" indent="0">
              <a:buNone/>
            </a:pPr>
            <a:r>
              <a:rPr lang="en-US" dirty="0"/>
              <a:t>Teaching at a level that’s too easily accessible to each student can harm your differentiated instruction efforts, according to </a:t>
            </a:r>
            <a:r>
              <a:rPr lang="en-US" dirty="0" smtClean="0"/>
              <a:t>Tomlinson. Instead</a:t>
            </a:r>
            <a:r>
              <a:rPr lang="en-US" dirty="0"/>
              <a:t>, she recommends </a:t>
            </a:r>
            <a:r>
              <a:rPr lang="en-US" b="1" dirty="0"/>
              <a:t>“teaching up.” </a:t>
            </a:r>
            <a:endParaRPr lang="en-US" b="1" dirty="0" smtClean="0"/>
          </a:p>
          <a:p>
            <a:pPr marL="0" indent="0">
              <a:buNone/>
            </a:pPr>
            <a:r>
              <a:rPr lang="en-US" dirty="0" smtClean="0"/>
              <a:t>This </a:t>
            </a:r>
            <a:r>
              <a:rPr lang="en-US" dirty="0"/>
              <a:t>eliminates the </a:t>
            </a:r>
            <a:r>
              <a:rPr lang="en-US" dirty="0" smtClean="0"/>
              <a:t>pitfall of </a:t>
            </a:r>
            <a:r>
              <a:rPr lang="en-US" dirty="0"/>
              <a:t>being stuck on low-level </a:t>
            </a:r>
            <a:r>
              <a:rPr lang="en-US" dirty="0" smtClean="0"/>
              <a:t>ideas, seldom </a:t>
            </a:r>
            <a:r>
              <a:rPr lang="en-US" dirty="0"/>
              <a:t>reaching advanced </a:t>
            </a:r>
            <a:r>
              <a:rPr lang="en-US" dirty="0" smtClean="0"/>
              <a:t>concepts.</a:t>
            </a:r>
          </a:p>
          <a:p>
            <a:pPr marL="0" indent="0">
              <a:buNone/>
            </a:pPr>
            <a:endParaRPr lang="en-US" dirty="0"/>
          </a:p>
        </p:txBody>
      </p:sp>
      <p:sp>
        <p:nvSpPr>
          <p:cNvPr id="5" name="Cloud Callout 4"/>
          <p:cNvSpPr/>
          <p:nvPr/>
        </p:nvSpPr>
        <p:spPr>
          <a:xfrm>
            <a:off x="5977135" y="3377821"/>
            <a:ext cx="4227915" cy="2934079"/>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bg1"/>
              </a:solidFill>
            </a:endParaRPr>
          </a:p>
          <a:p>
            <a:pPr algn="ctr"/>
            <a:r>
              <a:rPr lang="en-US" sz="1100" b="1" dirty="0" smtClean="0">
                <a:solidFill>
                  <a:schemeClr val="bg1"/>
                </a:solidFill>
              </a:rPr>
              <a:t>“</a:t>
            </a:r>
            <a:r>
              <a:rPr lang="en-US" sz="1100" b="1" dirty="0">
                <a:solidFill>
                  <a:schemeClr val="bg1"/>
                </a:solidFill>
              </a:rPr>
              <a:t>We do much better if we start with what we consider to be high-end curriculum and expectations -- and then differentiate to provide scaffolding, to lift the kids up. The usual tendency is to start with what we perceive to be grade-level material and then dumb it down for some and raise it up for others. But we don’t usually raise it up very much from that starting point, and dumbing down just sets lower expectations for some kids</a:t>
            </a:r>
            <a:r>
              <a:rPr lang="en-US" sz="1100" b="1" dirty="0" smtClean="0">
                <a:solidFill>
                  <a:schemeClr val="bg1"/>
                </a:solidFill>
              </a:rPr>
              <a:t>.”</a:t>
            </a:r>
            <a:endParaRPr lang="en-GB" sz="1100" b="1" dirty="0">
              <a:solidFill>
                <a:schemeClr val="bg1"/>
              </a:solidFill>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12757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92" y="1523250"/>
            <a:ext cx="10515600" cy="2643308"/>
          </a:xfrm>
        </p:spPr>
        <p:txBody>
          <a:bodyPr>
            <a:normAutofit/>
          </a:bodyPr>
          <a:lstStyle/>
          <a:p>
            <a:pPr marL="0" indent="0">
              <a:buNone/>
            </a:pPr>
            <a:r>
              <a:rPr lang="en-US" dirty="0"/>
              <a:t>Keeping this concept in mind should focus your differentiated teaching strategy, </a:t>
            </a:r>
            <a:r>
              <a:rPr lang="en-US" b="1" dirty="0"/>
              <a:t>helping you bring each student up to “high-end curriculum and </a:t>
            </a:r>
            <a:r>
              <a:rPr lang="en-US" b="1" dirty="0" smtClean="0"/>
              <a:t>expectations”. </a:t>
            </a:r>
            <a:endParaRPr lang="en-US" b="1" dirty="0"/>
          </a:p>
          <a:p>
            <a:pPr marL="0" indent="0">
              <a:buNone/>
            </a:pPr>
            <a:r>
              <a:rPr lang="en-US" dirty="0"/>
              <a:t>It has also grown particularly popular in the 2020s as educators have focused more on accelerated learning by "teaching up", as opposed to filling learning gaps</a:t>
            </a:r>
            <a:r>
              <a:rPr lang="en-US" dirty="0" smtClean="0"/>
              <a:t>.</a:t>
            </a:r>
            <a:endParaRPr lang="en-US" dirty="0"/>
          </a:p>
        </p:txBody>
      </p:sp>
      <p:sp>
        <p:nvSpPr>
          <p:cNvPr id="4" name="Rectangle 3"/>
          <p:cNvSpPr/>
          <p:nvPr/>
        </p:nvSpPr>
        <p:spPr>
          <a:xfrm>
            <a:off x="639792" y="456355"/>
            <a:ext cx="2945037" cy="769441"/>
          </a:xfrm>
          <a:prstGeom prst="rect">
            <a:avLst/>
          </a:prstGeom>
        </p:spPr>
        <p:txBody>
          <a:bodyPr wrap="none">
            <a:spAutoFit/>
          </a:bodyPr>
          <a:lstStyle/>
          <a:p>
            <a:r>
              <a:rPr lang="en-US" sz="4400" dirty="0">
                <a:solidFill>
                  <a:srgbClr val="E61A52"/>
                </a:solidFill>
                <a:latin typeface="Raleway bold"/>
                <a:ea typeface="+mj-ea"/>
                <a:cs typeface="+mj-cs"/>
              </a:rPr>
              <a:t>“Teach Up”</a:t>
            </a:r>
            <a:endParaRPr lang="en-US" dirty="0"/>
          </a:p>
        </p:txBody>
      </p:sp>
      <p:sp>
        <p:nvSpPr>
          <p:cNvPr id="5" name="Cloud Callout 4"/>
          <p:cNvSpPr/>
          <p:nvPr/>
        </p:nvSpPr>
        <p:spPr>
          <a:xfrm>
            <a:off x="5433668" y="3789654"/>
            <a:ext cx="3969123" cy="2568014"/>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"Accelerated learning approaches give a lower priority to repetition or 'skill-and-drill' uses of instructional technology. In other words, it’s not about memorizing everything you should have learned, it’s about moving you forward so you pick things up along the way</a:t>
            </a:r>
            <a:r>
              <a:rPr lang="en-US" sz="1100" b="1" dirty="0" smtClean="0"/>
              <a:t>“, writes for </a:t>
            </a:r>
            <a:r>
              <a:rPr lang="en-US" sz="1100" b="1" dirty="0" err="1" smtClean="0"/>
              <a:t>EdSurge</a:t>
            </a:r>
            <a:r>
              <a:rPr lang="en-US" sz="1100" b="1" dirty="0" smtClean="0"/>
              <a:t>, Elizabeth S. </a:t>
            </a:r>
            <a:r>
              <a:rPr lang="en-US" sz="1100" b="1" dirty="0"/>
              <a:t>LeBlanc, Co-Founder of the Institute for Teaching and Learning</a:t>
            </a:r>
          </a:p>
        </p:txBody>
      </p:sp>
    </p:spTree>
    <p:extLst>
      <p:ext uri="{BB962C8B-B14F-4D97-AF65-F5344CB8AC3E}">
        <p14:creationId xmlns:p14="http://schemas.microsoft.com/office/powerpoint/2010/main" val="3929348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D567F64A-BD42-4048-81EA-CD8035A97741}"/>
              </a:ext>
            </a:extLst>
          </p:cNvPr>
          <p:cNvSpPr>
            <a:spLocks noGrp="1"/>
          </p:cNvSpPr>
          <p:nvPr>
            <p:ph type="title"/>
          </p:nvPr>
        </p:nvSpPr>
        <p:spPr/>
        <p:txBody>
          <a:bodyPr/>
          <a:lstStyle/>
          <a:p>
            <a:r>
              <a:rPr lang="nl-NL" dirty="0"/>
              <a:t>UNIT 3</a:t>
            </a:r>
            <a:endParaRPr lang="en-GB" dirty="0"/>
          </a:p>
        </p:txBody>
      </p:sp>
      <p:sp>
        <p:nvSpPr>
          <p:cNvPr id="8" name="Tijdelijke aanduiding voor inhoud 7">
            <a:extLst>
              <a:ext uri="{FF2B5EF4-FFF2-40B4-BE49-F238E27FC236}">
                <a16:creationId xmlns:a16="http://schemas.microsoft.com/office/drawing/2014/main" xmlns="" id="{F03F6327-ABFA-44A9-BFF5-E2A926F03E2E}"/>
              </a:ext>
            </a:extLst>
          </p:cNvPr>
          <p:cNvSpPr>
            <a:spLocks noGrp="1"/>
          </p:cNvSpPr>
          <p:nvPr>
            <p:ph sz="half" idx="1"/>
          </p:nvPr>
        </p:nvSpPr>
        <p:spPr/>
        <p:txBody>
          <a:bodyPr>
            <a:normAutofit fontScale="70000" lnSpcReduction="20000"/>
          </a:bodyPr>
          <a:lstStyle/>
          <a:p>
            <a:r>
              <a:rPr lang="en-US" dirty="0"/>
              <a:t>What are the </a:t>
            </a:r>
            <a:r>
              <a:rPr lang="en-US" dirty="0" smtClean="0"/>
              <a:t>assessment techniques in </a:t>
            </a:r>
            <a:r>
              <a:rPr lang="en-US" dirty="0"/>
              <a:t>Differentiated Learning?</a:t>
            </a:r>
            <a:endParaRPr lang="en-GB"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B68C1346-8A82-49C4-B5D6-F1C33B546FF7}"/>
              </a:ext>
            </a:extLst>
          </p:cNvPr>
          <p:cNvSpPr>
            <a:spLocks noGrp="1"/>
          </p:cNvSpPr>
          <p:nvPr>
            <p:ph type="title"/>
          </p:nvPr>
        </p:nvSpPr>
        <p:spPr/>
        <p:txBody>
          <a:bodyPr/>
          <a:lstStyle/>
          <a:p>
            <a:r>
              <a:rPr lang="nl-NL" dirty="0"/>
              <a:t>Learning </a:t>
            </a:r>
            <a:r>
              <a:rPr lang="nl-NL" dirty="0" err="1"/>
              <a:t>outcomes</a:t>
            </a:r>
            <a:endParaRPr lang="en-GB" dirty="0"/>
          </a:p>
        </p:txBody>
      </p:sp>
      <p:sp>
        <p:nvSpPr>
          <p:cNvPr id="6" name="Tijdelijke aanduiding voor inhoud 5">
            <a:extLst>
              <a:ext uri="{FF2B5EF4-FFF2-40B4-BE49-F238E27FC236}">
                <a16:creationId xmlns:a16="http://schemas.microsoft.com/office/drawing/2014/main" xmlns="" id="{23E1468E-DF45-45D1-8745-773959FC00FC}"/>
              </a:ext>
            </a:extLst>
          </p:cNvPr>
          <p:cNvSpPr>
            <a:spLocks noGrp="1"/>
          </p:cNvSpPr>
          <p:nvPr>
            <p:ph idx="1"/>
          </p:nvPr>
        </p:nvSpPr>
        <p:spPr/>
        <p:txBody>
          <a:bodyPr/>
          <a:lstStyle/>
          <a:p>
            <a:pPr marL="0" indent="0">
              <a:buNone/>
            </a:pPr>
            <a:r>
              <a:rPr lang="nl-NL" dirty="0" err="1"/>
              <a:t>By</a:t>
            </a:r>
            <a:r>
              <a:rPr lang="nl-NL" dirty="0"/>
              <a:t> the end of </a:t>
            </a:r>
            <a:r>
              <a:rPr lang="nl-NL" dirty="0" err="1"/>
              <a:t>this</a:t>
            </a:r>
            <a:r>
              <a:rPr lang="nl-NL" dirty="0"/>
              <a:t> module, </a:t>
            </a:r>
            <a:r>
              <a:rPr lang="nl-NL" dirty="0" err="1" smtClean="0"/>
              <a:t>learners</a:t>
            </a:r>
            <a:r>
              <a:rPr lang="nl-NL" dirty="0" smtClean="0"/>
              <a:t> </a:t>
            </a:r>
            <a:r>
              <a:rPr lang="nl-NL" dirty="0" err="1"/>
              <a:t>will</a:t>
            </a:r>
            <a:r>
              <a:rPr lang="nl-NL" dirty="0"/>
              <a:t> </a:t>
            </a:r>
            <a:r>
              <a:rPr lang="nl-NL" dirty="0" err="1"/>
              <a:t>be</a:t>
            </a:r>
            <a:r>
              <a:rPr lang="nl-NL" dirty="0"/>
              <a:t> </a:t>
            </a:r>
            <a:r>
              <a:rPr lang="nl-NL" dirty="0" err="1"/>
              <a:t>able</a:t>
            </a:r>
            <a:r>
              <a:rPr lang="nl-NL" dirty="0"/>
              <a:t> </a:t>
            </a:r>
            <a:r>
              <a:rPr lang="nl-NL" dirty="0" err="1"/>
              <a:t>to</a:t>
            </a:r>
            <a:r>
              <a:rPr lang="nl-NL" dirty="0" smtClean="0"/>
              <a:t>:</a:t>
            </a:r>
          </a:p>
          <a:p>
            <a:pPr marL="0" indent="0">
              <a:buNone/>
            </a:pPr>
            <a:endParaRPr lang="nl-NL" dirty="0"/>
          </a:p>
          <a:p>
            <a:r>
              <a:rPr lang="en-US" b="1" i="1" u="sng" dirty="0" smtClean="0"/>
              <a:t>Create</a:t>
            </a:r>
            <a:r>
              <a:rPr lang="en-US" dirty="0" smtClean="0"/>
              <a:t> </a:t>
            </a:r>
            <a:r>
              <a:rPr lang="en-US" dirty="0"/>
              <a:t>lessons that engage and resonate with a diverse </a:t>
            </a:r>
            <a:r>
              <a:rPr lang="en-US" dirty="0" smtClean="0"/>
              <a:t>classroom</a:t>
            </a:r>
          </a:p>
          <a:p>
            <a:endParaRPr lang="en-GB" dirty="0"/>
          </a:p>
          <a:p>
            <a:r>
              <a:rPr lang="en-US" b="1" i="1" u="sng" dirty="0" smtClean="0"/>
              <a:t>Identify</a:t>
            </a:r>
            <a:r>
              <a:rPr lang="en-US" dirty="0" smtClean="0"/>
              <a:t> </a:t>
            </a:r>
            <a:r>
              <a:rPr lang="en-US" dirty="0"/>
              <a:t>the assessment techniques </a:t>
            </a:r>
            <a:r>
              <a:rPr lang="en-US" dirty="0" smtClean="0"/>
              <a:t>in </a:t>
            </a:r>
            <a:r>
              <a:rPr lang="en-US" dirty="0"/>
              <a:t>order to proactively cater for student diversity via this structured approach </a:t>
            </a:r>
            <a:endParaRPr lang="en-US" dirty="0" smtClean="0"/>
          </a:p>
          <a:p>
            <a:endParaRPr lang="en-GB" dirty="0"/>
          </a:p>
          <a:p>
            <a:r>
              <a:rPr lang="en-US" b="1" i="1" u="sng" dirty="0" smtClean="0"/>
              <a:t>Apply</a:t>
            </a:r>
            <a:r>
              <a:rPr lang="en-US" dirty="0" smtClean="0"/>
              <a:t> </a:t>
            </a:r>
            <a:r>
              <a:rPr lang="en-US" dirty="0"/>
              <a:t>these transferable skills and techniques in their work</a:t>
            </a:r>
          </a:p>
          <a:p>
            <a:pPr marL="0" indent="0">
              <a:buNone/>
            </a:pPr>
            <a:endParaRPr lang="en-GB" dirty="0"/>
          </a:p>
        </p:txBody>
      </p:sp>
    </p:spTree>
    <p:extLst>
      <p:ext uri="{BB962C8B-B14F-4D97-AF65-F5344CB8AC3E}">
        <p14:creationId xmlns:p14="http://schemas.microsoft.com/office/powerpoint/2010/main" val="28244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differentiated assessment?</a:t>
            </a:r>
          </a:p>
        </p:txBody>
      </p:sp>
      <p:sp>
        <p:nvSpPr>
          <p:cNvPr id="3" name="Content Placeholder 2"/>
          <p:cNvSpPr>
            <a:spLocks noGrp="1"/>
          </p:cNvSpPr>
          <p:nvPr>
            <p:ph idx="1"/>
          </p:nvPr>
        </p:nvSpPr>
        <p:spPr/>
        <p:txBody>
          <a:bodyPr>
            <a:normAutofit lnSpcReduction="10000"/>
          </a:bodyPr>
          <a:lstStyle/>
          <a:p>
            <a:pPr marL="0" indent="0">
              <a:buNone/>
            </a:pPr>
            <a:r>
              <a:rPr lang="en-US" b="1" i="1" dirty="0">
                <a:solidFill>
                  <a:schemeClr val="accent1">
                    <a:lumMod val="50000"/>
                  </a:schemeClr>
                </a:solidFill>
              </a:rPr>
              <a:t>Differentiated assessment </a:t>
            </a:r>
            <a:r>
              <a:rPr lang="en-US" dirty="0"/>
              <a:t>is the way by which </a:t>
            </a:r>
            <a:r>
              <a:rPr lang="en-US" b="1" dirty="0"/>
              <a:t>teachers modify and match assessment with the varied characteristics/profiles of students </a:t>
            </a:r>
            <a:r>
              <a:rPr lang="en-US" dirty="0"/>
              <a:t>in order to meet the </a:t>
            </a:r>
            <a:r>
              <a:rPr lang="en-US" b="1" dirty="0"/>
              <a:t>students’ individual needs, </a:t>
            </a:r>
            <a:r>
              <a:rPr lang="en-US" dirty="0"/>
              <a:t>thereby enhancing their learning and boosting their ability to show what they have learned. </a:t>
            </a:r>
            <a:endParaRPr lang="en-US" dirty="0" smtClean="0"/>
          </a:p>
          <a:p>
            <a:pPr marL="0" indent="0">
              <a:buNone/>
            </a:pPr>
            <a:r>
              <a:rPr lang="en-US" dirty="0" smtClean="0"/>
              <a:t>Students </a:t>
            </a:r>
            <a:r>
              <a:rPr lang="en-US" dirty="0"/>
              <a:t>differ in their previous learning experiences, readiness, learning styles, preferences, academic standing, abilities, strengths and weaknesses, culture, race, and backgrounds</a:t>
            </a:r>
            <a:r>
              <a:rPr lang="en-US" dirty="0" smtClean="0"/>
              <a:t>.</a:t>
            </a:r>
            <a:endParaRPr lang="el-GR" dirty="0" smtClean="0"/>
          </a:p>
          <a:p>
            <a:pPr marL="0" indent="0" fontAlgn="base">
              <a:buNone/>
            </a:pPr>
            <a:r>
              <a:rPr lang="en-US" dirty="0"/>
              <a:t>Teachers use differentiated assessment </a:t>
            </a:r>
            <a:r>
              <a:rPr lang="en-US" b="1" dirty="0"/>
              <a:t>to match and respond to the varying learning needs of diverse students in a classroom</a:t>
            </a:r>
            <a:r>
              <a:rPr lang="en-US" dirty="0" smtClean="0"/>
              <a:t>.</a:t>
            </a:r>
            <a:endParaRPr lang="en-US" dirty="0"/>
          </a:p>
        </p:txBody>
      </p:sp>
    </p:spTree>
    <p:extLst>
      <p:ext uri="{BB962C8B-B14F-4D97-AF65-F5344CB8AC3E}">
        <p14:creationId xmlns:p14="http://schemas.microsoft.com/office/powerpoint/2010/main" val="552161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1E06E802-1990-4791-98D8-128995D15D59}"/>
              </a:ext>
            </a:extLst>
          </p:cNvPr>
          <p:cNvSpPr>
            <a:spLocks noGrp="1"/>
          </p:cNvSpPr>
          <p:nvPr>
            <p:ph type="title"/>
          </p:nvPr>
        </p:nvSpPr>
        <p:spPr/>
        <p:txBody>
          <a:bodyPr>
            <a:normAutofit/>
          </a:bodyPr>
          <a:lstStyle/>
          <a:p>
            <a:r>
              <a:rPr lang="en-US" dirty="0"/>
              <a:t>What is differentiated assessment</a:t>
            </a:r>
            <a:r>
              <a:rPr lang="en-US" dirty="0" smtClean="0"/>
              <a:t>?</a:t>
            </a:r>
            <a:endParaRPr lang="en-GB" dirty="0"/>
          </a:p>
        </p:txBody>
      </p:sp>
      <p:sp>
        <p:nvSpPr>
          <p:cNvPr id="2" name="Content Placeholder 1">
            <a:extLst>
              <a:ext uri="{FF2B5EF4-FFF2-40B4-BE49-F238E27FC236}">
                <a16:creationId xmlns:a16="http://schemas.microsoft.com/office/drawing/2014/main" xmlns="" id="{262DF549-14C2-4CC6-9E2B-EF5B608A9DF0}"/>
              </a:ext>
            </a:extLst>
          </p:cNvPr>
          <p:cNvSpPr>
            <a:spLocks noGrp="1"/>
          </p:cNvSpPr>
          <p:nvPr>
            <p:ph idx="1"/>
          </p:nvPr>
        </p:nvSpPr>
        <p:spPr>
          <a:xfrm>
            <a:off x="838200" y="1825624"/>
            <a:ext cx="10515600" cy="4661439"/>
          </a:xfrm>
        </p:spPr>
        <p:txBody>
          <a:bodyPr>
            <a:normAutofit fontScale="85000" lnSpcReduction="10000"/>
          </a:bodyPr>
          <a:lstStyle/>
          <a:p>
            <a:pPr marL="0" indent="0">
              <a:buNone/>
            </a:pPr>
            <a:r>
              <a:rPr lang="en-US" dirty="0"/>
              <a:t>Students are individuals who learn at different rates and in different ways. The </a:t>
            </a:r>
            <a:r>
              <a:rPr lang="en-US" b="1" dirty="0"/>
              <a:t>nature of each student should be considered when planning differentiated assessment </a:t>
            </a:r>
            <a:r>
              <a:rPr lang="en-US" b="1" dirty="0" smtClean="0"/>
              <a:t>experiences.</a:t>
            </a:r>
          </a:p>
          <a:p>
            <a:pPr marL="0" indent="0">
              <a:buNone/>
            </a:pPr>
            <a:endParaRPr lang="en-US" sz="1000" dirty="0" smtClean="0"/>
          </a:p>
          <a:p>
            <a:pPr marL="0" indent="0">
              <a:buNone/>
            </a:pPr>
            <a:r>
              <a:rPr lang="en-US" dirty="0" smtClean="0"/>
              <a:t>Differentiated assessment involves teachers considering different types of </a:t>
            </a:r>
            <a:r>
              <a:rPr lang="en-US" b="1" dirty="0" smtClean="0"/>
              <a:t>assessment strategies </a:t>
            </a:r>
            <a:r>
              <a:rPr lang="en-US" dirty="0" smtClean="0"/>
              <a:t>and ways students can demonstrate their understanding to cater for different learning needs, interests and abilities.</a:t>
            </a:r>
            <a:r>
              <a:rPr lang="en-US" dirty="0"/>
              <a:t/>
            </a:r>
            <a:br>
              <a:rPr lang="en-US" dirty="0"/>
            </a:br>
            <a:endParaRPr lang="en-US" sz="1000" dirty="0" smtClean="0"/>
          </a:p>
          <a:p>
            <a:pPr marL="0" indent="0">
              <a:buNone/>
            </a:pPr>
            <a:r>
              <a:rPr lang="en-US" dirty="0" smtClean="0"/>
              <a:t>Differentiated </a:t>
            </a:r>
            <a:r>
              <a:rPr lang="en-US" dirty="0"/>
              <a:t>assessment may take into account the differences between individual students, such as their:</a:t>
            </a:r>
          </a:p>
          <a:p>
            <a:pPr lvl="1">
              <a:buFont typeface="Wingdings" panose="05000000000000000000" pitchFamily="2" charset="2"/>
              <a:buChar char="Ø"/>
            </a:pPr>
            <a:r>
              <a:rPr lang="en-US" dirty="0"/>
              <a:t>current level of </a:t>
            </a:r>
            <a:r>
              <a:rPr lang="en-US" b="1" dirty="0"/>
              <a:t>understanding</a:t>
            </a:r>
            <a:r>
              <a:rPr lang="en-US" dirty="0"/>
              <a:t> and ability in relation to a </a:t>
            </a:r>
            <a:r>
              <a:rPr lang="en-US" b="1" dirty="0"/>
              <a:t>particular topic </a:t>
            </a:r>
            <a:r>
              <a:rPr lang="en-US" dirty="0"/>
              <a:t>or </a:t>
            </a:r>
            <a:r>
              <a:rPr lang="en-US" b="1" dirty="0"/>
              <a:t>skill</a:t>
            </a:r>
          </a:p>
          <a:p>
            <a:pPr lvl="1">
              <a:buFont typeface="Wingdings" panose="05000000000000000000" pitchFamily="2" charset="2"/>
              <a:buChar char="Ø"/>
            </a:pPr>
            <a:r>
              <a:rPr lang="en-US" b="1" dirty="0"/>
              <a:t>prior learning experiences</a:t>
            </a:r>
          </a:p>
          <a:p>
            <a:pPr lvl="1">
              <a:buFont typeface="Wingdings" panose="05000000000000000000" pitchFamily="2" charset="2"/>
              <a:buChar char="Ø"/>
            </a:pPr>
            <a:r>
              <a:rPr lang="en-US" dirty="0"/>
              <a:t>learning </a:t>
            </a:r>
            <a:r>
              <a:rPr lang="en-US" b="1" dirty="0"/>
              <a:t>preferences</a:t>
            </a:r>
          </a:p>
          <a:p>
            <a:pPr lvl="1">
              <a:buFont typeface="Wingdings" panose="05000000000000000000" pitchFamily="2" charset="2"/>
              <a:buChar char="Ø"/>
            </a:pPr>
            <a:r>
              <a:rPr lang="en-US" b="1" dirty="0"/>
              <a:t>motivation</a:t>
            </a:r>
            <a:r>
              <a:rPr lang="en-US" dirty="0"/>
              <a:t> and engagement with learning</a:t>
            </a:r>
          </a:p>
          <a:p>
            <a:pPr lvl="1">
              <a:buFont typeface="Wingdings" panose="05000000000000000000" pitchFamily="2" charset="2"/>
              <a:buChar char="Ø"/>
            </a:pPr>
            <a:r>
              <a:rPr lang="en-US" b="1" dirty="0"/>
              <a:t>interests</a:t>
            </a:r>
            <a:r>
              <a:rPr lang="en-US" dirty="0"/>
              <a:t> and </a:t>
            </a:r>
            <a:r>
              <a:rPr lang="en-US" b="1" dirty="0" smtClean="0"/>
              <a:t>talents</a:t>
            </a:r>
            <a:r>
              <a:rPr lang="en-US" dirty="0" smtClean="0"/>
              <a:t>.</a:t>
            </a:r>
            <a:endParaRPr lang="en-US" dirty="0"/>
          </a:p>
        </p:txBody>
      </p:sp>
    </p:spTree>
    <p:extLst>
      <p:ext uri="{BB962C8B-B14F-4D97-AF65-F5344CB8AC3E}">
        <p14:creationId xmlns:p14="http://schemas.microsoft.com/office/powerpoint/2010/main" val="206790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differentiated </a:t>
            </a:r>
            <a:r>
              <a:rPr lang="en-US" dirty="0" smtClean="0"/>
              <a:t>assessment</a:t>
            </a:r>
            <a:endParaRPr lang="en-US" dirty="0"/>
          </a:p>
        </p:txBody>
      </p:sp>
      <p:sp>
        <p:nvSpPr>
          <p:cNvPr id="3" name="Content Placeholder 2"/>
          <p:cNvSpPr>
            <a:spLocks noGrp="1"/>
          </p:cNvSpPr>
          <p:nvPr>
            <p:ph idx="1"/>
          </p:nvPr>
        </p:nvSpPr>
        <p:spPr/>
        <p:txBody>
          <a:bodyPr/>
          <a:lstStyle/>
          <a:p>
            <a:pPr marL="0" indent="0">
              <a:buNone/>
            </a:pPr>
            <a:r>
              <a:rPr lang="en-US" dirty="0"/>
              <a:t>Differentiated assessment can lead to </a:t>
            </a:r>
            <a:r>
              <a:rPr lang="en-US" b="1" dirty="0"/>
              <a:t>enhanced student learning </a:t>
            </a:r>
            <a:r>
              <a:rPr lang="en-US" dirty="0"/>
              <a:t>as they use their current understanding to discover, construct and incorporate new knowledge, understanding and skills. </a:t>
            </a:r>
            <a:endParaRPr lang="en-US" dirty="0" smtClean="0"/>
          </a:p>
          <a:p>
            <a:pPr marL="0" indent="0">
              <a:buNone/>
            </a:pPr>
            <a:r>
              <a:rPr lang="en-US" dirty="0" smtClean="0"/>
              <a:t>It </a:t>
            </a:r>
            <a:r>
              <a:rPr lang="en-US" dirty="0"/>
              <a:t>involves teachers considering a range of </a:t>
            </a:r>
            <a:r>
              <a:rPr lang="en-US" b="1" dirty="0"/>
              <a:t>assessment opportunities</a:t>
            </a:r>
            <a:r>
              <a:rPr lang="en-US" dirty="0"/>
              <a:t> to suit the needs, interests, abilities and prior learning of individual students. </a:t>
            </a:r>
          </a:p>
        </p:txBody>
      </p:sp>
    </p:spTree>
    <p:extLst>
      <p:ext uri="{BB962C8B-B14F-4D97-AF65-F5344CB8AC3E}">
        <p14:creationId xmlns:p14="http://schemas.microsoft.com/office/powerpoint/2010/main" val="2927046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 id="{F6460083-2617-4962-883D-C247F982CD76}"/>
              </a:ext>
            </a:extLst>
          </p:cNvPr>
          <p:cNvSpPr>
            <a:spLocks noGrp="1"/>
          </p:cNvSpPr>
          <p:nvPr>
            <p:ph type="title"/>
          </p:nvPr>
        </p:nvSpPr>
        <p:spPr/>
        <p:txBody>
          <a:bodyPr/>
          <a:lstStyle/>
          <a:p>
            <a:r>
              <a:rPr lang="en-US" dirty="0"/>
              <a:t>Differentiated assessment involves</a:t>
            </a:r>
            <a:r>
              <a:rPr lang="en-US" dirty="0" smtClean="0"/>
              <a:t>:</a:t>
            </a:r>
            <a:endParaRPr lang="en-GB" dirty="0"/>
          </a:p>
        </p:txBody>
      </p:sp>
      <p:sp>
        <p:nvSpPr>
          <p:cNvPr id="2" name="Content Placeholder 1">
            <a:extLst>
              <a:ext uri="{FF2B5EF4-FFF2-40B4-BE49-F238E27FC236}">
                <a16:creationId xmlns:a16="http://schemas.microsoft.com/office/drawing/2014/main" xmlns="" id="{C20ABA51-1AAB-4D78-9893-485C7244B1A1}"/>
              </a:ext>
            </a:extLst>
          </p:cNvPr>
          <p:cNvSpPr>
            <a:spLocks noGrp="1"/>
          </p:cNvSpPr>
          <p:nvPr>
            <p:ph idx="1"/>
          </p:nvPr>
        </p:nvSpPr>
        <p:spPr/>
        <p:txBody>
          <a:bodyPr>
            <a:normAutofit fontScale="77500" lnSpcReduction="20000"/>
          </a:bodyPr>
          <a:lstStyle/>
          <a:p>
            <a:r>
              <a:rPr lang="en-US" b="1" dirty="0"/>
              <a:t>collecting data before, during and after </a:t>
            </a:r>
            <a:r>
              <a:rPr lang="en-US" dirty="0"/>
              <a:t>teaching and learning experiences</a:t>
            </a:r>
          </a:p>
          <a:p>
            <a:r>
              <a:rPr lang="en-US" dirty="0"/>
              <a:t>using the evidence to </a:t>
            </a:r>
            <a:r>
              <a:rPr lang="en-US" b="1" dirty="0"/>
              <a:t>identify a student’s needs and strengths</a:t>
            </a:r>
          </a:p>
          <a:p>
            <a:r>
              <a:rPr lang="en-US" dirty="0"/>
              <a:t>using assessment information to </a:t>
            </a:r>
            <a:r>
              <a:rPr lang="en-US" b="1" dirty="0"/>
              <a:t>guide differentiated teaching and learning</a:t>
            </a:r>
          </a:p>
          <a:p>
            <a:r>
              <a:rPr lang="en-US" dirty="0"/>
              <a:t>providing alternative methods and choices for students </a:t>
            </a:r>
            <a:r>
              <a:rPr lang="en-US" b="1" dirty="0"/>
              <a:t>to demonstrate their knowledge, understanding and skills</a:t>
            </a:r>
          </a:p>
          <a:p>
            <a:r>
              <a:rPr lang="en-US" dirty="0"/>
              <a:t>considering what </a:t>
            </a:r>
            <a:r>
              <a:rPr lang="en-US" b="1" dirty="0"/>
              <a:t>resources and stimulus materials will assist students</a:t>
            </a:r>
          </a:p>
          <a:p>
            <a:r>
              <a:rPr lang="en-US" dirty="0"/>
              <a:t>providing opportunities </a:t>
            </a:r>
            <a:r>
              <a:rPr lang="en-US" b="1" dirty="0"/>
              <a:t>to challenge students </a:t>
            </a:r>
            <a:r>
              <a:rPr lang="en-US" dirty="0"/>
              <a:t>within their level of understanding and beyond</a:t>
            </a:r>
          </a:p>
          <a:p>
            <a:r>
              <a:rPr lang="en-US" dirty="0"/>
              <a:t>providing </a:t>
            </a:r>
            <a:r>
              <a:rPr lang="en-US" b="1" dirty="0" err="1"/>
              <a:t>individualised</a:t>
            </a:r>
            <a:r>
              <a:rPr lang="en-US" b="1" dirty="0"/>
              <a:t> feedback to students to help identify strengths and areas for improvement</a:t>
            </a:r>
          </a:p>
          <a:p>
            <a:r>
              <a:rPr lang="en-US" dirty="0"/>
              <a:t>accommodating a range of student needs through </a:t>
            </a:r>
            <a:r>
              <a:rPr lang="en-US" b="1" dirty="0"/>
              <a:t>flexible assessment planning and adjustments</a:t>
            </a:r>
            <a:r>
              <a:rPr lang="en-US" b="1" dirty="0" smtClean="0"/>
              <a:t>.</a:t>
            </a:r>
            <a:endParaRPr lang="en-US" b="1" dirty="0"/>
          </a:p>
        </p:txBody>
      </p:sp>
    </p:spTree>
    <p:extLst>
      <p:ext uri="{BB962C8B-B14F-4D97-AF65-F5344CB8AC3E}">
        <p14:creationId xmlns:p14="http://schemas.microsoft.com/office/powerpoint/2010/main" val="642750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rmAutofit fontScale="90000"/>
          </a:bodyPr>
          <a:lstStyle/>
          <a:p>
            <a:r>
              <a:rPr lang="en-US" dirty="0"/>
              <a:t>When planning differentiated assessment opportunities for students, </a:t>
            </a:r>
            <a:r>
              <a:rPr lang="en-US" dirty="0" smtClean="0"/>
              <a:t>VET teachers </a:t>
            </a:r>
            <a:r>
              <a:rPr lang="en-US" dirty="0"/>
              <a:t>should consider the</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772406" y="2032659"/>
            <a:ext cx="10515600" cy="4351338"/>
          </a:xfrm>
        </p:spPr>
        <p:txBody>
          <a:bodyPr>
            <a:normAutofit/>
          </a:bodyPr>
          <a:lstStyle/>
          <a:p>
            <a:pPr marL="0" indent="0">
              <a:buNone/>
            </a:pPr>
            <a:r>
              <a:rPr lang="en-US" b="1" i="1" dirty="0">
                <a:solidFill>
                  <a:schemeClr val="accent1">
                    <a:lumMod val="50000"/>
                  </a:schemeClr>
                </a:solidFill>
              </a:rPr>
              <a:t>N</a:t>
            </a:r>
            <a:r>
              <a:rPr lang="en-US" b="1" i="1" dirty="0" smtClean="0">
                <a:solidFill>
                  <a:schemeClr val="accent1">
                    <a:lumMod val="50000"/>
                  </a:schemeClr>
                </a:solidFill>
              </a:rPr>
              <a:t>ature </a:t>
            </a:r>
            <a:r>
              <a:rPr lang="en-US" b="1" i="1" dirty="0">
                <a:solidFill>
                  <a:schemeClr val="accent1">
                    <a:lumMod val="50000"/>
                  </a:schemeClr>
                </a:solidFill>
              </a:rPr>
              <a:t>of the test instrument,</a:t>
            </a:r>
            <a:r>
              <a:rPr lang="en-US" dirty="0"/>
              <a:t> </a:t>
            </a:r>
            <a:r>
              <a:rPr lang="en-US" dirty="0" smtClean="0"/>
              <a:t>including: </a:t>
            </a:r>
          </a:p>
          <a:p>
            <a:pPr>
              <a:buFont typeface="Wingdings" panose="05000000000000000000" pitchFamily="2" charset="2"/>
              <a:buChar char="ü"/>
            </a:pPr>
            <a:r>
              <a:rPr lang="en-US" i="1" dirty="0" smtClean="0"/>
              <a:t>teacher-made tests,</a:t>
            </a:r>
          </a:p>
          <a:p>
            <a:pPr>
              <a:buFont typeface="Wingdings" panose="05000000000000000000" pitchFamily="2" charset="2"/>
              <a:buChar char="ü"/>
            </a:pPr>
            <a:r>
              <a:rPr lang="en-US" i="1" dirty="0" smtClean="0"/>
              <a:t>interest </a:t>
            </a:r>
            <a:r>
              <a:rPr lang="en-US" i="1" dirty="0"/>
              <a:t>surveys, </a:t>
            </a:r>
            <a:endParaRPr lang="en-US" i="1" dirty="0" smtClean="0"/>
          </a:p>
          <a:p>
            <a:pPr>
              <a:buFont typeface="Wingdings" panose="05000000000000000000" pitchFamily="2" charset="2"/>
              <a:buChar char="ü"/>
            </a:pPr>
            <a:r>
              <a:rPr lang="en-US" i="1" dirty="0" smtClean="0"/>
              <a:t>anecdotal </a:t>
            </a:r>
            <a:r>
              <a:rPr lang="en-US" i="1" dirty="0"/>
              <a:t>evidence, </a:t>
            </a:r>
            <a:endParaRPr lang="en-US" i="1" dirty="0" smtClean="0"/>
          </a:p>
          <a:p>
            <a:pPr>
              <a:buFont typeface="Wingdings" panose="05000000000000000000" pitchFamily="2" charset="2"/>
              <a:buChar char="ü"/>
            </a:pPr>
            <a:r>
              <a:rPr lang="en-US" i="1" dirty="0" smtClean="0"/>
              <a:t>performance-based </a:t>
            </a:r>
            <a:r>
              <a:rPr lang="en-US" i="1" dirty="0"/>
              <a:t>activities, </a:t>
            </a:r>
            <a:endParaRPr lang="en-US" i="1" dirty="0" smtClean="0"/>
          </a:p>
          <a:p>
            <a:pPr>
              <a:buFont typeface="Wingdings" panose="05000000000000000000" pitchFamily="2" charset="2"/>
              <a:buChar char="ü"/>
            </a:pPr>
            <a:r>
              <a:rPr lang="en-US" i="1" dirty="0" smtClean="0"/>
              <a:t>checklists </a:t>
            </a:r>
            <a:r>
              <a:rPr lang="en-US" i="1" dirty="0"/>
              <a:t>of traits and characteristics, </a:t>
            </a:r>
            <a:endParaRPr lang="en-US" i="1" dirty="0" smtClean="0"/>
          </a:p>
          <a:p>
            <a:pPr>
              <a:buFont typeface="Wingdings" panose="05000000000000000000" pitchFamily="2" charset="2"/>
              <a:buChar char="ü"/>
            </a:pPr>
            <a:r>
              <a:rPr lang="en-US" i="1" dirty="0" smtClean="0"/>
              <a:t>cognitive/intellectual </a:t>
            </a:r>
            <a:r>
              <a:rPr lang="en-US" i="1" dirty="0"/>
              <a:t>and </a:t>
            </a:r>
            <a:r>
              <a:rPr lang="en-US" i="1" dirty="0" err="1"/>
              <a:t>standardised</a:t>
            </a:r>
            <a:r>
              <a:rPr lang="en-US" i="1" dirty="0"/>
              <a:t> achievement </a:t>
            </a:r>
            <a:r>
              <a:rPr lang="en-US" i="1" dirty="0" smtClean="0"/>
              <a:t>tests. </a:t>
            </a:r>
            <a:endParaRPr lang="en-US" i="1" dirty="0"/>
          </a:p>
        </p:txBody>
      </p:sp>
      <p:pic>
        <p:nvPicPr>
          <p:cNvPr id="5"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032659"/>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1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rmAutofit fontScale="90000"/>
          </a:bodyPr>
          <a:lstStyle/>
          <a:p>
            <a:r>
              <a:rPr lang="en-US" dirty="0"/>
              <a:t>When planning differentiated assessment opportunities for students, </a:t>
            </a:r>
            <a:r>
              <a:rPr lang="en-US" dirty="0" smtClean="0"/>
              <a:t>VET teachers </a:t>
            </a:r>
            <a:r>
              <a:rPr lang="en-US" dirty="0"/>
              <a:t>should consider the</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745111" y="2189608"/>
            <a:ext cx="10515600" cy="4351338"/>
          </a:xfrm>
        </p:spPr>
        <p:txBody>
          <a:bodyPr>
            <a:normAutofit/>
          </a:bodyPr>
          <a:lstStyle/>
          <a:p>
            <a:pPr marL="0" indent="0">
              <a:buNone/>
            </a:pPr>
            <a:r>
              <a:rPr lang="en-US" b="1" i="1" dirty="0">
                <a:solidFill>
                  <a:schemeClr val="accent1">
                    <a:lumMod val="50000"/>
                  </a:schemeClr>
                </a:solidFill>
              </a:rPr>
              <a:t>N</a:t>
            </a:r>
            <a:r>
              <a:rPr lang="en-US" b="1" i="1" dirty="0" smtClean="0">
                <a:solidFill>
                  <a:schemeClr val="accent1">
                    <a:lumMod val="50000"/>
                  </a:schemeClr>
                </a:solidFill>
              </a:rPr>
              <a:t>ature </a:t>
            </a:r>
            <a:r>
              <a:rPr lang="en-US" b="1" i="1" dirty="0">
                <a:solidFill>
                  <a:schemeClr val="accent1">
                    <a:lumMod val="50000"/>
                  </a:schemeClr>
                </a:solidFill>
              </a:rPr>
              <a:t>of the feedback,</a:t>
            </a:r>
            <a:r>
              <a:rPr lang="en-US" dirty="0"/>
              <a:t> </a:t>
            </a:r>
            <a:r>
              <a:rPr lang="en-US" dirty="0" smtClean="0"/>
              <a:t>including: </a:t>
            </a:r>
          </a:p>
          <a:p>
            <a:pPr>
              <a:buFont typeface="Wingdings" panose="05000000000000000000" pitchFamily="2" charset="2"/>
              <a:buChar char="ü"/>
            </a:pPr>
            <a:r>
              <a:rPr lang="en-US" i="1" dirty="0" smtClean="0"/>
              <a:t>teacher </a:t>
            </a:r>
            <a:r>
              <a:rPr lang="en-US" i="1" dirty="0"/>
              <a:t>observation of performance, </a:t>
            </a:r>
            <a:endParaRPr lang="en-US" i="1" dirty="0" smtClean="0"/>
          </a:p>
          <a:p>
            <a:pPr>
              <a:buFont typeface="Wingdings" panose="05000000000000000000" pitchFamily="2" charset="2"/>
              <a:buChar char="ü"/>
            </a:pPr>
            <a:r>
              <a:rPr lang="en-US" i="1" dirty="0" smtClean="0"/>
              <a:t>parent </a:t>
            </a:r>
            <a:r>
              <a:rPr lang="en-US" i="1" dirty="0"/>
              <a:t>and/or peer observation and feedback, </a:t>
            </a:r>
            <a:endParaRPr lang="en-US" i="1" dirty="0" smtClean="0"/>
          </a:p>
          <a:p>
            <a:pPr>
              <a:buFont typeface="Wingdings" panose="05000000000000000000" pitchFamily="2" charset="2"/>
              <a:buChar char="ü"/>
            </a:pPr>
            <a:r>
              <a:rPr lang="en-US" i="1" dirty="0" smtClean="0"/>
              <a:t>interviews </a:t>
            </a:r>
            <a:r>
              <a:rPr lang="en-US" i="1" dirty="0"/>
              <a:t>and </a:t>
            </a:r>
            <a:r>
              <a:rPr lang="en-US" i="1" dirty="0" smtClean="0"/>
              <a:t>conferences,</a:t>
            </a:r>
          </a:p>
          <a:p>
            <a:pPr>
              <a:buFont typeface="Wingdings" panose="05000000000000000000" pitchFamily="2" charset="2"/>
              <a:buChar char="ü"/>
            </a:pPr>
            <a:r>
              <a:rPr lang="en-US" i="1" dirty="0" smtClean="0"/>
              <a:t>cumulative </a:t>
            </a:r>
            <a:r>
              <a:rPr lang="en-US" i="1" dirty="0"/>
              <a:t>school </a:t>
            </a:r>
            <a:r>
              <a:rPr lang="en-US" i="1" dirty="0" smtClean="0"/>
              <a:t>history.</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18960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26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rmAutofit fontScale="90000"/>
          </a:bodyPr>
          <a:lstStyle/>
          <a:p>
            <a:r>
              <a:rPr lang="en-US" dirty="0"/>
              <a:t>When planning differentiated assessment opportunities for students, </a:t>
            </a:r>
            <a:r>
              <a:rPr lang="en-US" dirty="0" smtClean="0"/>
              <a:t>VET teachers </a:t>
            </a:r>
            <a:r>
              <a:rPr lang="en-US" dirty="0"/>
              <a:t>should consider the</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838199" y="2223728"/>
            <a:ext cx="10515600" cy="4351338"/>
          </a:xfrm>
        </p:spPr>
        <p:txBody>
          <a:bodyPr>
            <a:normAutofit/>
          </a:bodyPr>
          <a:lstStyle/>
          <a:p>
            <a:pPr marL="0" indent="0">
              <a:buNone/>
            </a:pPr>
            <a:r>
              <a:rPr lang="en-US" b="1" i="1" dirty="0">
                <a:solidFill>
                  <a:schemeClr val="accent1">
                    <a:lumMod val="50000"/>
                  </a:schemeClr>
                </a:solidFill>
              </a:rPr>
              <a:t>I</a:t>
            </a:r>
            <a:r>
              <a:rPr lang="en-US" b="1" i="1" dirty="0" smtClean="0">
                <a:solidFill>
                  <a:schemeClr val="accent1">
                    <a:lumMod val="50000"/>
                  </a:schemeClr>
                </a:solidFill>
              </a:rPr>
              <a:t>nvolvement </a:t>
            </a:r>
            <a:r>
              <a:rPr lang="en-US" b="1" i="1" dirty="0">
                <a:solidFill>
                  <a:schemeClr val="accent1">
                    <a:lumMod val="50000"/>
                  </a:schemeClr>
                </a:solidFill>
              </a:rPr>
              <a:t>of students </a:t>
            </a:r>
            <a:r>
              <a:rPr lang="en-US" dirty="0"/>
              <a:t>in the teaching, learning and assessment process, such </a:t>
            </a:r>
            <a:r>
              <a:rPr lang="en-US" dirty="0" smtClean="0"/>
              <a:t>as:</a:t>
            </a:r>
          </a:p>
          <a:p>
            <a:pPr>
              <a:buFont typeface="Wingdings" panose="05000000000000000000" pitchFamily="2" charset="2"/>
              <a:buChar char="ü"/>
            </a:pPr>
            <a:r>
              <a:rPr lang="en-US" i="1" dirty="0" smtClean="0"/>
              <a:t>Providing </a:t>
            </a:r>
            <a:r>
              <a:rPr lang="en-US" i="1" dirty="0"/>
              <a:t>opportunities for self-assessment and </a:t>
            </a:r>
            <a:r>
              <a:rPr lang="en-US" i="1" dirty="0" smtClean="0"/>
              <a:t>self-reflection,</a:t>
            </a:r>
          </a:p>
          <a:p>
            <a:pPr>
              <a:buFont typeface="Wingdings" panose="05000000000000000000" pitchFamily="2" charset="2"/>
              <a:buChar char="ü"/>
            </a:pPr>
            <a:r>
              <a:rPr lang="en-US" i="1" dirty="0"/>
              <a:t>U</a:t>
            </a:r>
            <a:r>
              <a:rPr lang="en-US" i="1" dirty="0" smtClean="0"/>
              <a:t>se </a:t>
            </a:r>
            <a:r>
              <a:rPr lang="en-US" i="1" dirty="0"/>
              <a:t>of portfolios, learning journals and other digital tools</a:t>
            </a:r>
            <a:r>
              <a:rPr lang="en-US" i="1" dirty="0" smtClean="0"/>
              <a:t>.</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507" y="420832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01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211" y="1104181"/>
            <a:ext cx="10515600" cy="4658264"/>
          </a:xfrm>
        </p:spPr>
        <p:txBody>
          <a:bodyPr>
            <a:normAutofit/>
          </a:bodyPr>
          <a:lstStyle/>
          <a:p>
            <a:pPr>
              <a:buFont typeface="Wingdings" panose="05000000000000000000" pitchFamily="2" charset="2"/>
              <a:buChar char="ü"/>
            </a:pPr>
            <a:r>
              <a:rPr lang="en-US" dirty="0" smtClean="0"/>
              <a:t>Designing </a:t>
            </a:r>
            <a:r>
              <a:rPr lang="en-US" dirty="0"/>
              <a:t>various assessments apt for specific groups of learners provides more opportunities for students to </a:t>
            </a:r>
            <a:r>
              <a:rPr lang="en-US" b="1" dirty="0"/>
              <a:t>effectively demonstrate what they have learned</a:t>
            </a:r>
            <a:r>
              <a:rPr lang="en-US" dirty="0"/>
              <a:t>.</a:t>
            </a:r>
          </a:p>
          <a:p>
            <a:pPr>
              <a:buFont typeface="Wingdings" panose="05000000000000000000" pitchFamily="2" charset="2"/>
              <a:buChar char="ü"/>
            </a:pPr>
            <a:r>
              <a:rPr lang="en-US" dirty="0"/>
              <a:t>Differentiated assessments also </a:t>
            </a:r>
            <a:r>
              <a:rPr lang="en-US" b="1" dirty="0"/>
              <a:t>guide teachers on how they can differentiate, modify and improve </a:t>
            </a:r>
            <a:r>
              <a:rPr lang="en-US" b="1" dirty="0" smtClean="0"/>
              <a:t>instruction</a:t>
            </a:r>
            <a:r>
              <a:rPr lang="el-GR" dirty="0" smtClean="0"/>
              <a:t>. </a:t>
            </a: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79129"/>
            <a:ext cx="4763069" cy="3178872"/>
          </a:xfrm>
          <a:prstGeom prst="rect">
            <a:avLst/>
          </a:prstGeom>
        </p:spPr>
      </p:pic>
    </p:spTree>
    <p:extLst>
      <p:ext uri="{BB962C8B-B14F-4D97-AF65-F5344CB8AC3E}">
        <p14:creationId xmlns:p14="http://schemas.microsoft.com/office/powerpoint/2010/main" val="1565658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ays </a:t>
            </a:r>
            <a:r>
              <a:rPr lang="en-US" dirty="0"/>
              <a:t>of differentiating </a:t>
            </a:r>
            <a:r>
              <a:rPr lang="en-US" dirty="0" smtClean="0"/>
              <a:t>assessments:</a:t>
            </a:r>
            <a:endParaRPr lang="en-US" dirty="0"/>
          </a:p>
        </p:txBody>
      </p:sp>
      <p:sp>
        <p:nvSpPr>
          <p:cNvPr id="3" name="Content Placeholder 2"/>
          <p:cNvSpPr>
            <a:spLocks noGrp="1"/>
          </p:cNvSpPr>
          <p:nvPr>
            <p:ph idx="1"/>
          </p:nvPr>
        </p:nvSpPr>
        <p:spPr/>
        <p:txBody>
          <a:bodyPr>
            <a:normAutofit/>
          </a:bodyPr>
          <a:lstStyle/>
          <a:p>
            <a:pPr fontAlgn="base"/>
            <a:r>
              <a:rPr lang="en-US" dirty="0"/>
              <a:t>Designing </a:t>
            </a:r>
            <a:r>
              <a:rPr lang="en-US" b="1" dirty="0"/>
              <a:t>tiered activities</a:t>
            </a:r>
          </a:p>
          <a:p>
            <a:pPr fontAlgn="base"/>
            <a:r>
              <a:rPr lang="en-US" dirty="0" smtClean="0"/>
              <a:t>Challenging </a:t>
            </a:r>
            <a:r>
              <a:rPr lang="en-US" dirty="0"/>
              <a:t>advanced learners with more </a:t>
            </a:r>
            <a:r>
              <a:rPr lang="en-US" b="1" dirty="0"/>
              <a:t>mid-stimulating activities</a:t>
            </a:r>
          </a:p>
          <a:p>
            <a:pPr fontAlgn="base"/>
            <a:r>
              <a:rPr lang="en-US" dirty="0"/>
              <a:t>Adjusting </a:t>
            </a:r>
            <a:r>
              <a:rPr lang="en-US" b="1" dirty="0"/>
              <a:t>questions</a:t>
            </a:r>
          </a:p>
          <a:p>
            <a:pPr fontAlgn="base"/>
            <a:r>
              <a:rPr lang="en-US" b="1" dirty="0"/>
              <a:t>Compacting</a:t>
            </a:r>
          </a:p>
          <a:p>
            <a:pPr fontAlgn="base"/>
            <a:r>
              <a:rPr lang="en-US" b="1" dirty="0"/>
              <a:t>Flexible grouping</a:t>
            </a:r>
          </a:p>
          <a:p>
            <a:pPr fontAlgn="base"/>
            <a:r>
              <a:rPr lang="en-US" dirty="0"/>
              <a:t>Flexible assignments and tasks based on </a:t>
            </a:r>
            <a:r>
              <a:rPr lang="en-US" b="1" dirty="0"/>
              <a:t>students’ learning styles</a:t>
            </a:r>
          </a:p>
          <a:p>
            <a:pPr fontAlgn="base"/>
            <a:r>
              <a:rPr lang="en-US" b="1" dirty="0"/>
              <a:t>Learning</a:t>
            </a:r>
            <a:r>
              <a:rPr lang="en-US" dirty="0"/>
              <a:t> </a:t>
            </a:r>
            <a:r>
              <a:rPr lang="en-US" b="1" dirty="0" smtClean="0"/>
              <a:t>contracts</a:t>
            </a:r>
            <a:endParaRPr lang="en-US" b="1" dirty="0"/>
          </a:p>
        </p:txBody>
      </p:sp>
    </p:spTree>
    <p:extLst>
      <p:ext uri="{BB962C8B-B14F-4D97-AF65-F5344CB8AC3E}">
        <p14:creationId xmlns:p14="http://schemas.microsoft.com/office/powerpoint/2010/main" val="4178552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students to do</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a:t>Role </a:t>
            </a:r>
            <a:r>
              <a:rPr lang="en-US" dirty="0"/>
              <a:t>playing</a:t>
            </a:r>
          </a:p>
          <a:p>
            <a:pPr fontAlgn="base"/>
            <a:r>
              <a:rPr lang="en-US" dirty="0"/>
              <a:t>Unit</a:t>
            </a:r>
            <a:r>
              <a:rPr lang="en-US" b="1" dirty="0"/>
              <a:t> collage</a:t>
            </a:r>
          </a:p>
          <a:p>
            <a:pPr fontAlgn="base"/>
            <a:r>
              <a:rPr lang="en-US" dirty="0"/>
              <a:t>Individual</a:t>
            </a:r>
            <a:r>
              <a:rPr lang="en-US" b="1" dirty="0"/>
              <a:t> projects</a:t>
            </a:r>
          </a:p>
          <a:p>
            <a:pPr fontAlgn="base"/>
            <a:r>
              <a:rPr lang="en-US" dirty="0"/>
              <a:t>Visual</a:t>
            </a:r>
            <a:r>
              <a:rPr lang="en-US" b="1" dirty="0"/>
              <a:t> presentations</a:t>
            </a:r>
          </a:p>
          <a:p>
            <a:pPr fontAlgn="base"/>
            <a:r>
              <a:rPr lang="en-US" b="1" dirty="0"/>
              <a:t>Oral</a:t>
            </a:r>
            <a:r>
              <a:rPr lang="en-US" dirty="0"/>
              <a:t> presentations</a:t>
            </a:r>
          </a:p>
          <a:p>
            <a:pPr fontAlgn="base"/>
            <a:r>
              <a:rPr lang="en-US" b="1" dirty="0"/>
              <a:t>Written</a:t>
            </a:r>
            <a:r>
              <a:rPr lang="en-US" dirty="0"/>
              <a:t> presentations</a:t>
            </a:r>
          </a:p>
          <a:p>
            <a:pPr fontAlgn="base"/>
            <a:r>
              <a:rPr lang="en-US" b="1" dirty="0"/>
              <a:t>Summaries</a:t>
            </a:r>
            <a:r>
              <a:rPr lang="en-US" dirty="0"/>
              <a:t> and reflections</a:t>
            </a:r>
          </a:p>
          <a:p>
            <a:pPr fontAlgn="base"/>
            <a:r>
              <a:rPr lang="en-US" dirty="0"/>
              <a:t>Lists, </a:t>
            </a:r>
            <a:r>
              <a:rPr lang="en-US" b="1" dirty="0"/>
              <a:t>charts</a:t>
            </a:r>
            <a:r>
              <a:rPr lang="en-US" dirty="0"/>
              <a:t> and graphic organizers</a:t>
            </a:r>
          </a:p>
          <a:p>
            <a:pPr fontAlgn="base"/>
            <a:r>
              <a:rPr lang="en-US" b="1" dirty="0"/>
              <a:t>Group/collaborative</a:t>
            </a:r>
            <a:r>
              <a:rPr lang="en-US" dirty="0"/>
              <a:t> activities</a:t>
            </a:r>
          </a:p>
          <a:p>
            <a:pPr fontAlgn="base"/>
            <a:r>
              <a:rPr lang="en-US" b="1" dirty="0"/>
              <a:t>Comic</a:t>
            </a:r>
            <a:r>
              <a:rPr lang="en-US" dirty="0"/>
              <a:t> books</a:t>
            </a:r>
          </a:p>
          <a:p>
            <a:pPr fontAlgn="base"/>
            <a:r>
              <a:rPr lang="en-US" dirty="0"/>
              <a:t>S</a:t>
            </a:r>
            <a:r>
              <a:rPr lang="en-US" dirty="0" smtClean="0"/>
              <a:t>ongs/dances/other performances</a:t>
            </a:r>
            <a:endParaRPr lang="en-US" dirty="0"/>
          </a:p>
        </p:txBody>
      </p:sp>
    </p:spTree>
    <p:extLst>
      <p:ext uri="{BB962C8B-B14F-4D97-AF65-F5344CB8AC3E}">
        <p14:creationId xmlns:p14="http://schemas.microsoft.com/office/powerpoint/2010/main" val="111148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a16="http://schemas.microsoft.com/office/drawing/2014/main" xmlns="" id="{4A7D3395-BB5E-4CB0-91D4-BEBFCD97D76C}"/>
              </a:ext>
            </a:extLst>
          </p:cNvPr>
          <p:cNvSpPr>
            <a:spLocks noGrp="1"/>
          </p:cNvSpPr>
          <p:nvPr>
            <p:ph idx="1"/>
          </p:nvPr>
        </p:nvSpPr>
        <p:spPr>
          <a:xfrm>
            <a:off x="838200" y="1825625"/>
            <a:ext cx="6106064" cy="1840601"/>
          </a:xfrm>
        </p:spPr>
        <p:txBody>
          <a:bodyPr/>
          <a:lstStyle/>
          <a:p>
            <a:r>
              <a:rPr lang="en-US" dirty="0" smtClean="0"/>
              <a:t>Differentiated instruction strategies </a:t>
            </a:r>
            <a:endParaRPr lang="nl-NL" dirty="0" smtClean="0"/>
          </a:p>
          <a:p>
            <a:r>
              <a:rPr lang="en-US" dirty="0" smtClean="0"/>
              <a:t>Differentiated assessment</a:t>
            </a:r>
          </a:p>
          <a:p>
            <a:r>
              <a:rPr lang="en-US" dirty="0" smtClean="0"/>
              <a:t>Ways to differentiated instruction </a:t>
            </a:r>
            <a:endParaRPr lang="nl-NL" dirty="0" smtClean="0"/>
          </a:p>
          <a:p>
            <a:pPr marL="0" indent="0">
              <a:buNone/>
            </a:pPr>
            <a:endParaRPr lang="en-GB" dirty="0"/>
          </a:p>
        </p:txBody>
      </p:sp>
    </p:spTree>
    <p:extLst>
      <p:ext uri="{BB962C8B-B14F-4D97-AF65-F5344CB8AC3E}">
        <p14:creationId xmlns:p14="http://schemas.microsoft.com/office/powerpoint/2010/main" val="11339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Using/providing assessment tools before instruction like:</a:t>
            </a:r>
          </a:p>
        </p:txBody>
      </p:sp>
      <p:sp>
        <p:nvSpPr>
          <p:cNvPr id="3" name="Content Placeholder 2"/>
          <p:cNvSpPr>
            <a:spLocks noGrp="1"/>
          </p:cNvSpPr>
          <p:nvPr>
            <p:ph idx="1"/>
          </p:nvPr>
        </p:nvSpPr>
        <p:spPr>
          <a:xfrm>
            <a:off x="838200" y="1694619"/>
            <a:ext cx="10515600" cy="4891267"/>
          </a:xfrm>
        </p:spPr>
        <p:txBody>
          <a:bodyPr>
            <a:normAutofit/>
          </a:bodyPr>
          <a:lstStyle/>
          <a:p>
            <a:pPr fontAlgn="base"/>
            <a:r>
              <a:rPr lang="en-US" b="1" dirty="0" smtClean="0"/>
              <a:t>Ponder</a:t>
            </a:r>
            <a:r>
              <a:rPr lang="en-US" dirty="0" smtClean="0"/>
              <a:t> and Pass</a:t>
            </a:r>
          </a:p>
          <a:p>
            <a:pPr fontAlgn="base"/>
            <a:r>
              <a:rPr lang="en-US" dirty="0" smtClean="0"/>
              <a:t>Signal and Action Response</a:t>
            </a:r>
          </a:p>
          <a:p>
            <a:pPr fontAlgn="base"/>
            <a:r>
              <a:rPr lang="en-US" dirty="0" smtClean="0"/>
              <a:t>Take a </a:t>
            </a:r>
            <a:r>
              <a:rPr lang="en-US" b="1" dirty="0" smtClean="0"/>
              <a:t>Stand</a:t>
            </a:r>
          </a:p>
          <a:p>
            <a:pPr fontAlgn="base"/>
            <a:r>
              <a:rPr lang="en-US" dirty="0" smtClean="0"/>
              <a:t>Content </a:t>
            </a:r>
            <a:r>
              <a:rPr lang="en-US" b="1" dirty="0" smtClean="0"/>
              <a:t>Boxes</a:t>
            </a:r>
          </a:p>
          <a:p>
            <a:pPr fontAlgn="base"/>
            <a:r>
              <a:rPr lang="en-US" dirty="0" smtClean="0"/>
              <a:t>Content </a:t>
            </a:r>
            <a:r>
              <a:rPr lang="en-US" b="1" dirty="0" smtClean="0"/>
              <a:t>Surveys</a:t>
            </a:r>
          </a:p>
          <a:p>
            <a:pPr fontAlgn="base"/>
            <a:r>
              <a:rPr lang="en-US" dirty="0" smtClean="0"/>
              <a:t>Personal Surveys </a:t>
            </a:r>
          </a:p>
          <a:p>
            <a:pPr fontAlgn="base"/>
            <a:r>
              <a:rPr lang="en-US" b="1" dirty="0" smtClean="0"/>
              <a:t>Brainstorming</a:t>
            </a:r>
          </a:p>
          <a:p>
            <a:pPr fontAlgn="base"/>
            <a:r>
              <a:rPr lang="en-US" b="1" dirty="0" smtClean="0"/>
              <a:t>Color</a:t>
            </a:r>
            <a:r>
              <a:rPr lang="en-US" dirty="0" smtClean="0"/>
              <a:t> Clusters</a:t>
            </a:r>
          </a:p>
        </p:txBody>
      </p:sp>
    </p:spTree>
    <p:extLst>
      <p:ext uri="{BB962C8B-B14F-4D97-AF65-F5344CB8AC3E}">
        <p14:creationId xmlns:p14="http://schemas.microsoft.com/office/powerpoint/2010/main" val="2630956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Using/providing assessment tools before instruction like:</a:t>
            </a:r>
          </a:p>
        </p:txBody>
      </p:sp>
      <p:sp>
        <p:nvSpPr>
          <p:cNvPr id="3" name="Content Placeholder 2"/>
          <p:cNvSpPr>
            <a:spLocks noGrp="1"/>
          </p:cNvSpPr>
          <p:nvPr>
            <p:ph idx="1"/>
          </p:nvPr>
        </p:nvSpPr>
        <p:spPr>
          <a:xfrm>
            <a:off x="838200" y="1948142"/>
            <a:ext cx="10515600" cy="4186330"/>
          </a:xfrm>
        </p:spPr>
        <p:txBody>
          <a:bodyPr>
            <a:normAutofit/>
          </a:bodyPr>
          <a:lstStyle/>
          <a:p>
            <a:pPr fontAlgn="base"/>
            <a:r>
              <a:rPr lang="en-US" b="1" dirty="0" smtClean="0"/>
              <a:t>ELO</a:t>
            </a:r>
            <a:r>
              <a:rPr lang="en-US" dirty="0" smtClean="0"/>
              <a:t> (</a:t>
            </a:r>
            <a:r>
              <a:rPr lang="en-US" dirty="0"/>
              <a:t>Expanded </a:t>
            </a:r>
            <a:r>
              <a:rPr lang="en-US" dirty="0" smtClean="0"/>
              <a:t>Learning Opportunities)</a:t>
            </a:r>
          </a:p>
          <a:p>
            <a:pPr fontAlgn="base"/>
            <a:r>
              <a:rPr lang="en-US" b="1" dirty="0" smtClean="0"/>
              <a:t>Pretests</a:t>
            </a:r>
          </a:p>
          <a:p>
            <a:pPr fontAlgn="base"/>
            <a:r>
              <a:rPr lang="en-US" dirty="0" smtClean="0"/>
              <a:t>Standardized </a:t>
            </a:r>
            <a:r>
              <a:rPr lang="en-US" b="1" dirty="0" smtClean="0"/>
              <a:t>Testing Data</a:t>
            </a:r>
          </a:p>
          <a:p>
            <a:pPr fontAlgn="base"/>
            <a:r>
              <a:rPr lang="en-US" dirty="0" smtClean="0"/>
              <a:t>Boxing</a:t>
            </a:r>
          </a:p>
          <a:p>
            <a:pPr fontAlgn="base"/>
            <a:r>
              <a:rPr lang="en-US" dirty="0" smtClean="0"/>
              <a:t>Yes / No </a:t>
            </a:r>
            <a:r>
              <a:rPr lang="en-US" b="1" dirty="0" smtClean="0"/>
              <a:t>Cards</a:t>
            </a:r>
          </a:p>
          <a:p>
            <a:pPr fontAlgn="base"/>
            <a:r>
              <a:rPr lang="en-US" dirty="0" smtClean="0"/>
              <a:t>Graffiti Facts</a:t>
            </a:r>
          </a:p>
          <a:p>
            <a:pPr fontAlgn="base"/>
            <a:r>
              <a:rPr lang="en-US" dirty="0" smtClean="0"/>
              <a:t>Four-Corner Pre-Assessment</a:t>
            </a:r>
            <a:endParaRPr lang="en-US" dirty="0"/>
          </a:p>
        </p:txBody>
      </p:sp>
    </p:spTree>
    <p:extLst>
      <p:ext uri="{BB962C8B-B14F-4D97-AF65-F5344CB8AC3E}">
        <p14:creationId xmlns:p14="http://schemas.microsoft.com/office/powerpoint/2010/main" val="2534166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Using/providing assessment tools during instruction like</a:t>
            </a:r>
            <a:r>
              <a:rPr lang="en-US" dirty="0" smtClean="0"/>
              <a:t>:</a:t>
            </a:r>
            <a:endParaRPr lang="en-US" dirty="0"/>
          </a:p>
        </p:txBody>
      </p:sp>
      <p:sp>
        <p:nvSpPr>
          <p:cNvPr id="3" name="Content Placeholder 2"/>
          <p:cNvSpPr>
            <a:spLocks noGrp="1"/>
          </p:cNvSpPr>
          <p:nvPr>
            <p:ph idx="1"/>
          </p:nvPr>
        </p:nvSpPr>
        <p:spPr>
          <a:xfrm>
            <a:off x="838200" y="1975750"/>
            <a:ext cx="10515600" cy="3340053"/>
          </a:xfrm>
        </p:spPr>
        <p:txBody>
          <a:bodyPr>
            <a:normAutofit/>
          </a:bodyPr>
          <a:lstStyle/>
          <a:p>
            <a:pPr fontAlgn="base"/>
            <a:r>
              <a:rPr lang="en-US" b="1" dirty="0"/>
              <a:t>Observation</a:t>
            </a:r>
          </a:p>
          <a:p>
            <a:pPr fontAlgn="base"/>
            <a:r>
              <a:rPr lang="en-US" dirty="0"/>
              <a:t>Anecdotal Assessment</a:t>
            </a:r>
          </a:p>
          <a:p>
            <a:pPr fontAlgn="base"/>
            <a:r>
              <a:rPr lang="en-US" dirty="0"/>
              <a:t>Clipboard </a:t>
            </a:r>
            <a:r>
              <a:rPr lang="en-US" dirty="0" err="1"/>
              <a:t>Stickies</a:t>
            </a:r>
            <a:endParaRPr lang="en-US" dirty="0"/>
          </a:p>
          <a:p>
            <a:pPr fontAlgn="base"/>
            <a:r>
              <a:rPr lang="en-US" dirty="0" smtClean="0"/>
              <a:t>Know </a:t>
            </a:r>
            <a:r>
              <a:rPr lang="en-US" dirty="0"/>
              <a:t>it! Show it!</a:t>
            </a:r>
          </a:p>
          <a:p>
            <a:pPr fontAlgn="base"/>
            <a:r>
              <a:rPr lang="en-US" dirty="0"/>
              <a:t>Response </a:t>
            </a:r>
            <a:r>
              <a:rPr lang="en-US" dirty="0" smtClean="0"/>
              <a:t>Cards</a:t>
            </a:r>
            <a:endParaRPr lang="en-US" dirty="0"/>
          </a:p>
          <a:p>
            <a:pPr fontAlgn="base"/>
            <a:r>
              <a:rPr lang="en-US" dirty="0" smtClean="0"/>
              <a:t>Color-Coding</a:t>
            </a:r>
            <a:endParaRPr lang="en-US" dirty="0"/>
          </a:p>
        </p:txBody>
      </p:sp>
    </p:spTree>
    <p:extLst>
      <p:ext uri="{BB962C8B-B14F-4D97-AF65-F5344CB8AC3E}">
        <p14:creationId xmlns:p14="http://schemas.microsoft.com/office/powerpoint/2010/main" val="2330342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Using/providing assessment tools during instruction like</a:t>
            </a:r>
            <a:r>
              <a:rPr lang="en-US" dirty="0" smtClean="0"/>
              <a:t>:</a:t>
            </a:r>
            <a:endParaRPr lang="en-US" dirty="0"/>
          </a:p>
        </p:txBody>
      </p:sp>
      <p:sp>
        <p:nvSpPr>
          <p:cNvPr id="3" name="Content Placeholder 2"/>
          <p:cNvSpPr>
            <a:spLocks noGrp="1"/>
          </p:cNvSpPr>
          <p:nvPr>
            <p:ph idx="1"/>
          </p:nvPr>
        </p:nvSpPr>
        <p:spPr>
          <a:xfrm>
            <a:off x="838200" y="1896646"/>
            <a:ext cx="10515600" cy="4157925"/>
          </a:xfrm>
        </p:spPr>
        <p:txBody>
          <a:bodyPr>
            <a:normAutofit/>
          </a:bodyPr>
          <a:lstStyle/>
          <a:p>
            <a:pPr fontAlgn="base"/>
            <a:r>
              <a:rPr lang="en-US" dirty="0" smtClean="0"/>
              <a:t>Sketches </a:t>
            </a:r>
            <a:r>
              <a:rPr lang="en-US" dirty="0"/>
              <a:t>From the Mind</a:t>
            </a:r>
          </a:p>
          <a:p>
            <a:pPr fontAlgn="base"/>
            <a:r>
              <a:rPr lang="en-US" dirty="0"/>
              <a:t>Analyzing </a:t>
            </a:r>
            <a:r>
              <a:rPr lang="en-US" b="1" dirty="0"/>
              <a:t>Student Notes</a:t>
            </a:r>
          </a:p>
          <a:p>
            <a:pPr fontAlgn="base"/>
            <a:r>
              <a:rPr lang="en-US" b="1" dirty="0"/>
              <a:t>Checkpoint</a:t>
            </a:r>
            <a:r>
              <a:rPr lang="en-US" dirty="0"/>
              <a:t> Tests</a:t>
            </a:r>
          </a:p>
          <a:p>
            <a:pPr fontAlgn="base"/>
            <a:r>
              <a:rPr lang="en-US" dirty="0"/>
              <a:t>Daily Grades</a:t>
            </a:r>
          </a:p>
          <a:p>
            <a:pPr fontAlgn="base"/>
            <a:r>
              <a:rPr lang="en-US" dirty="0" smtClean="0"/>
              <a:t>Face </a:t>
            </a:r>
            <a:r>
              <a:rPr lang="en-US" dirty="0"/>
              <a:t>the Fact</a:t>
            </a:r>
          </a:p>
          <a:p>
            <a:pPr fontAlgn="base"/>
            <a:r>
              <a:rPr lang="en-US" b="1" dirty="0" smtClean="0"/>
              <a:t>Speedometer Reading</a:t>
            </a:r>
            <a:endParaRPr lang="en-US" b="1" dirty="0"/>
          </a:p>
        </p:txBody>
      </p:sp>
    </p:spTree>
    <p:extLst>
      <p:ext uri="{BB962C8B-B14F-4D97-AF65-F5344CB8AC3E}">
        <p14:creationId xmlns:p14="http://schemas.microsoft.com/office/powerpoint/2010/main" val="1589809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Using/providing assessment tools after instruction like</a:t>
            </a:r>
            <a:r>
              <a:rPr lang="en-US" dirty="0" smtClean="0"/>
              <a:t>:</a:t>
            </a:r>
            <a:endParaRPr lang="en-US" dirty="0"/>
          </a:p>
        </p:txBody>
      </p:sp>
      <p:sp>
        <p:nvSpPr>
          <p:cNvPr id="3" name="Content Placeholder 2"/>
          <p:cNvSpPr>
            <a:spLocks noGrp="1"/>
          </p:cNvSpPr>
          <p:nvPr>
            <p:ph idx="1"/>
          </p:nvPr>
        </p:nvSpPr>
        <p:spPr>
          <a:xfrm>
            <a:off x="838200" y="1825624"/>
            <a:ext cx="10515600" cy="4971991"/>
          </a:xfrm>
        </p:spPr>
        <p:txBody>
          <a:bodyPr>
            <a:normAutofit/>
          </a:bodyPr>
          <a:lstStyle/>
          <a:p>
            <a:pPr fontAlgn="base"/>
            <a:r>
              <a:rPr lang="en-US" b="1" i="1" dirty="0"/>
              <a:t>Effective Questioning</a:t>
            </a:r>
            <a:r>
              <a:rPr lang="en-US" dirty="0"/>
              <a:t>: open-ended and reflection questions</a:t>
            </a:r>
          </a:p>
          <a:p>
            <a:pPr fontAlgn="base"/>
            <a:r>
              <a:rPr lang="en-US" b="1" i="1" dirty="0"/>
              <a:t>Post-Sharing Celebrations</a:t>
            </a:r>
            <a:r>
              <a:rPr lang="en-US" dirty="0"/>
              <a:t>: wrap-around, carousel gala and rhythmic fan-fare</a:t>
            </a:r>
          </a:p>
          <a:p>
            <a:pPr fontAlgn="base"/>
            <a:r>
              <a:rPr lang="en-US" dirty="0"/>
              <a:t>Likert Scales to Assess Learning, Attitude, and </a:t>
            </a:r>
            <a:r>
              <a:rPr lang="en-US" dirty="0" smtClean="0"/>
              <a:t>Progress</a:t>
            </a:r>
            <a:endParaRPr lang="en-US" dirty="0"/>
          </a:p>
          <a:p>
            <a:pPr fontAlgn="base"/>
            <a:r>
              <a:rPr lang="en-US" b="1" dirty="0"/>
              <a:t>Checklists</a:t>
            </a:r>
          </a:p>
          <a:p>
            <a:pPr fontAlgn="base"/>
            <a:r>
              <a:rPr lang="en-US" dirty="0" smtClean="0"/>
              <a:t>Assessing </a:t>
            </a:r>
            <a:r>
              <a:rPr lang="en-US" dirty="0"/>
              <a:t>w</a:t>
            </a:r>
            <a:r>
              <a:rPr lang="en-US" dirty="0" smtClean="0"/>
              <a:t>ith </a:t>
            </a:r>
            <a:r>
              <a:rPr lang="en-US" dirty="0"/>
              <a:t>j</a:t>
            </a:r>
            <a:r>
              <a:rPr lang="en-US" dirty="0" smtClean="0"/>
              <a:t>ournals</a:t>
            </a:r>
            <a:endParaRPr lang="en-US" dirty="0"/>
          </a:p>
          <a:p>
            <a:pPr fontAlgn="base"/>
            <a:r>
              <a:rPr lang="en-US" dirty="0" smtClean="0"/>
              <a:t>Graphic Organizers</a:t>
            </a:r>
            <a:endParaRPr lang="en-US" dirty="0"/>
          </a:p>
        </p:txBody>
      </p:sp>
    </p:spTree>
    <p:extLst>
      <p:ext uri="{BB962C8B-B14F-4D97-AF65-F5344CB8AC3E}">
        <p14:creationId xmlns:p14="http://schemas.microsoft.com/office/powerpoint/2010/main" val="4013312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Using/providing assessment tools after instruction like</a:t>
            </a:r>
            <a:r>
              <a:rPr lang="en-US" dirty="0" smtClean="0"/>
              <a:t>:</a:t>
            </a:r>
            <a:endParaRPr lang="en-US" dirty="0"/>
          </a:p>
        </p:txBody>
      </p:sp>
      <p:sp>
        <p:nvSpPr>
          <p:cNvPr id="3" name="Content Placeholder 2"/>
          <p:cNvSpPr>
            <a:spLocks noGrp="1"/>
          </p:cNvSpPr>
          <p:nvPr>
            <p:ph idx="1"/>
          </p:nvPr>
        </p:nvSpPr>
        <p:spPr>
          <a:xfrm>
            <a:off x="838200" y="1905524"/>
            <a:ext cx="10515600" cy="4415378"/>
          </a:xfrm>
        </p:spPr>
        <p:txBody>
          <a:bodyPr>
            <a:normAutofit/>
          </a:bodyPr>
          <a:lstStyle/>
          <a:p>
            <a:pPr fontAlgn="base"/>
            <a:r>
              <a:rPr lang="en-US" dirty="0" smtClean="0"/>
              <a:t>Prompts </a:t>
            </a:r>
            <a:r>
              <a:rPr lang="en-US" dirty="0"/>
              <a:t>for Assessment</a:t>
            </a:r>
          </a:p>
          <a:p>
            <a:pPr fontAlgn="base"/>
            <a:r>
              <a:rPr lang="en-US" dirty="0"/>
              <a:t>Assessing With a Blank Page</a:t>
            </a:r>
          </a:p>
          <a:p>
            <a:pPr fontAlgn="base"/>
            <a:r>
              <a:rPr lang="en-US" dirty="0"/>
              <a:t>Performance Assessment</a:t>
            </a:r>
          </a:p>
          <a:p>
            <a:pPr fontAlgn="base"/>
            <a:r>
              <a:rPr lang="en-US" dirty="0"/>
              <a:t>Teacher-Made Tests (true-false, multiple choice, fill in the blank, open-ended questions, performance tests, skills tests, problem based)</a:t>
            </a:r>
          </a:p>
          <a:p>
            <a:pPr fontAlgn="base"/>
            <a:r>
              <a:rPr lang="en-US" dirty="0"/>
              <a:t>Portfolios</a:t>
            </a:r>
          </a:p>
          <a:p>
            <a:pPr fontAlgn="base"/>
            <a:r>
              <a:rPr lang="en-US" dirty="0"/>
              <a:t>Conversation </a:t>
            </a:r>
            <a:r>
              <a:rPr lang="en-US" dirty="0" smtClean="0"/>
              <a:t>Circles</a:t>
            </a:r>
            <a:endParaRPr lang="en-US" dirty="0"/>
          </a:p>
        </p:txBody>
      </p:sp>
    </p:spTree>
    <p:extLst>
      <p:ext uri="{BB962C8B-B14F-4D97-AF65-F5344CB8AC3E}">
        <p14:creationId xmlns:p14="http://schemas.microsoft.com/office/powerpoint/2010/main" val="1312099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412BA15E-4659-440B-9C84-66614085DDD7}"/>
              </a:ext>
            </a:extLst>
          </p:cNvPr>
          <p:cNvSpPr>
            <a:spLocks noGrp="1"/>
          </p:cNvSpPr>
          <p:nvPr>
            <p:ph type="title"/>
          </p:nvPr>
        </p:nvSpPr>
        <p:spPr/>
        <p:txBody>
          <a:bodyPr/>
          <a:lstStyle/>
          <a:p>
            <a:r>
              <a:rPr lang="nl-NL" dirty="0"/>
              <a:t>UNIT 4</a:t>
            </a:r>
            <a:endParaRPr lang="en-GB" dirty="0"/>
          </a:p>
        </p:txBody>
      </p:sp>
      <p:sp>
        <p:nvSpPr>
          <p:cNvPr id="7" name="Tijdelijke aanduiding voor inhoud 6">
            <a:extLst>
              <a:ext uri="{FF2B5EF4-FFF2-40B4-BE49-F238E27FC236}">
                <a16:creationId xmlns:a16="http://schemas.microsoft.com/office/drawing/2014/main" xmlns="" id="{CA910832-9AD8-4405-A0EC-78364F4F57EA}"/>
              </a:ext>
            </a:extLst>
          </p:cNvPr>
          <p:cNvSpPr>
            <a:spLocks noGrp="1"/>
          </p:cNvSpPr>
          <p:nvPr>
            <p:ph sz="half" idx="1"/>
          </p:nvPr>
        </p:nvSpPr>
        <p:spPr/>
        <p:txBody>
          <a:bodyPr>
            <a:normAutofit fontScale="77500" lnSpcReduction="20000"/>
          </a:bodyPr>
          <a:lstStyle/>
          <a:p>
            <a:r>
              <a:rPr lang="en-US" dirty="0"/>
              <a:t>Good Practices of Differentiated Instruction</a:t>
            </a:r>
            <a:endParaRPr lang="en-GB"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p:txBody>
          <a:bodyPr/>
          <a:lstStyle/>
          <a:p>
            <a:r>
              <a:rPr lang="nl-NL" dirty="0" err="1" smtClean="0"/>
              <a:t>Introduction</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838200" y="1825625"/>
            <a:ext cx="10515600" cy="4066217"/>
          </a:xfrm>
        </p:spPr>
        <p:txBody>
          <a:bodyPr/>
          <a:lstStyle/>
          <a:p>
            <a:pPr marL="0" indent="0">
              <a:buNone/>
            </a:pPr>
            <a:r>
              <a:rPr lang="en-US" dirty="0" smtClean="0"/>
              <a:t>There </a:t>
            </a:r>
            <a:r>
              <a:rPr lang="en-US" dirty="0"/>
              <a:t>are many different ways in which teacher can differentiate instruction for students</a:t>
            </a:r>
            <a:r>
              <a:rPr lang="en-US" dirty="0" smtClean="0"/>
              <a:t>. </a:t>
            </a:r>
            <a:r>
              <a:rPr lang="en-US" dirty="0"/>
              <a:t>Differentiation starts from the assessment of students' prior knowledge and skills and the setting of individual learning goals. As much as possible, the goals and the respective success criteria should be set with the students. This fosters metacognition and self-regulation, empowering students to monitor their own progress</a:t>
            </a:r>
            <a:r>
              <a:rPr lang="en-US" dirty="0" smtClean="0"/>
              <a:t>. </a:t>
            </a:r>
          </a:p>
          <a:p>
            <a:pPr marL="0" indent="0">
              <a:buNone/>
            </a:pPr>
            <a:r>
              <a:rPr lang="en-US" dirty="0" smtClean="0"/>
              <a:t>A list of ways to differentiate instruction in the classroom are </a:t>
            </a:r>
            <a:r>
              <a:rPr lang="en-US" dirty="0"/>
              <a:t>illustrated </a:t>
            </a:r>
            <a:r>
              <a:rPr lang="en-US" dirty="0" smtClean="0"/>
              <a:t>on the next slides. </a:t>
            </a:r>
          </a:p>
        </p:txBody>
      </p:sp>
    </p:spTree>
    <p:extLst>
      <p:ext uri="{BB962C8B-B14F-4D97-AF65-F5344CB8AC3E}">
        <p14:creationId xmlns:p14="http://schemas.microsoft.com/office/powerpoint/2010/main" val="2231290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595223" y="132211"/>
            <a:ext cx="10515600" cy="1325563"/>
          </a:xfrm>
        </p:spPr>
        <p:txBody>
          <a:bodyPr>
            <a:normAutofit/>
          </a:bodyPr>
          <a:lstStyle/>
          <a:p>
            <a:pPr fontAlgn="base"/>
            <a:r>
              <a:rPr lang="en-US" dirty="0"/>
              <a:t>50 Ways To Differentiate </a:t>
            </a:r>
            <a:r>
              <a:rPr lang="en-US" dirty="0" smtClean="0"/>
              <a:t>Instruction</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2329132" y="1140050"/>
            <a:ext cx="7047781" cy="5717950"/>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fontAlgn="base">
              <a:buNone/>
            </a:pPr>
            <a:r>
              <a:rPr lang="en-US" sz="6000" dirty="0"/>
              <a:t>1. Curriculum Mapping</a:t>
            </a:r>
          </a:p>
          <a:p>
            <a:pPr marL="0" indent="0" fontAlgn="base">
              <a:buNone/>
            </a:pPr>
            <a:r>
              <a:rPr lang="en-US" sz="6000" dirty="0"/>
              <a:t>2. Inquiry-Based Learning</a:t>
            </a:r>
          </a:p>
          <a:p>
            <a:pPr marL="0" indent="0" fontAlgn="base">
              <a:buNone/>
            </a:pPr>
            <a:r>
              <a:rPr lang="en-US" sz="6000" dirty="0"/>
              <a:t>3. Power Standards &amp; Enduring Understandings</a:t>
            </a:r>
          </a:p>
          <a:p>
            <a:pPr marL="0" indent="0" fontAlgn="base">
              <a:buNone/>
            </a:pPr>
            <a:r>
              <a:rPr lang="en-US" sz="6000" dirty="0"/>
              <a:t>4. Project-Based Learning</a:t>
            </a:r>
          </a:p>
          <a:p>
            <a:pPr marL="0" indent="0" fontAlgn="base">
              <a:buNone/>
            </a:pPr>
            <a:r>
              <a:rPr lang="en-US" sz="6000" dirty="0"/>
              <a:t>5. Classroom Layout &amp; Design</a:t>
            </a:r>
          </a:p>
          <a:p>
            <a:pPr marL="0" indent="0" fontAlgn="base">
              <a:buNone/>
            </a:pPr>
            <a:r>
              <a:rPr lang="en-US" sz="6000" dirty="0"/>
              <a:t>6. Learning Model Integration</a:t>
            </a:r>
          </a:p>
          <a:p>
            <a:pPr marL="0" indent="0" fontAlgn="base">
              <a:buNone/>
            </a:pPr>
            <a:r>
              <a:rPr lang="en-US" sz="6000" dirty="0"/>
              <a:t>7. Sentence &amp; Discussion Stems</a:t>
            </a:r>
          </a:p>
          <a:p>
            <a:pPr marL="0" indent="0" fontAlgn="base">
              <a:buNone/>
            </a:pPr>
            <a:r>
              <a:rPr lang="en-US" sz="6000" dirty="0"/>
              <a:t>8. Tiered Learning Targets</a:t>
            </a:r>
          </a:p>
          <a:p>
            <a:pPr marL="0" indent="0" fontAlgn="base">
              <a:buNone/>
            </a:pPr>
            <a:r>
              <a:rPr lang="en-US" sz="6000" dirty="0"/>
              <a:t>9. Learning Through Play</a:t>
            </a:r>
          </a:p>
          <a:p>
            <a:pPr marL="0" indent="0" fontAlgn="base">
              <a:buNone/>
            </a:pPr>
            <a:r>
              <a:rPr lang="en-US" sz="6000" dirty="0"/>
              <a:t>10. Meaningful Student Voice &amp; Choice</a:t>
            </a:r>
          </a:p>
          <a:p>
            <a:pPr marL="0" indent="0" fontAlgn="base">
              <a:buNone/>
            </a:pPr>
            <a:r>
              <a:rPr lang="en-US" sz="6000" dirty="0"/>
              <a:t>11. Learning Badges</a:t>
            </a:r>
          </a:p>
          <a:p>
            <a:pPr marL="0" indent="0" fontAlgn="base">
              <a:buNone/>
            </a:pPr>
            <a:r>
              <a:rPr lang="en-US" sz="6000" dirty="0"/>
              <a:t>12. Relationship-Building &amp; Team-Building</a:t>
            </a:r>
          </a:p>
          <a:p>
            <a:pPr marL="0" indent="0" fontAlgn="base">
              <a:buNone/>
            </a:pPr>
            <a:r>
              <a:rPr lang="en-US" sz="6000" dirty="0"/>
              <a:t>13. Self-Directed Learning</a:t>
            </a:r>
          </a:p>
          <a:p>
            <a:pPr marL="0" indent="0" fontAlgn="base">
              <a:buNone/>
            </a:pPr>
            <a:r>
              <a:rPr lang="en-US" sz="6000" dirty="0"/>
              <a:t>14. Choice Boards</a:t>
            </a:r>
          </a:p>
          <a:p>
            <a:pPr marL="0" indent="0" fontAlgn="base">
              <a:buNone/>
            </a:pPr>
            <a:r>
              <a:rPr lang="en-US" sz="6000" dirty="0"/>
              <a:t>15. Bloom’s Twist</a:t>
            </a:r>
          </a:p>
          <a:p>
            <a:pPr marL="0" indent="0" fontAlgn="base">
              <a:buNone/>
            </a:pPr>
            <a:r>
              <a:rPr lang="en-US" sz="6000" dirty="0"/>
              <a:t>16. Debate (Also, 4-Corners and Agree/Disagree can be useful here as well.)</a:t>
            </a:r>
          </a:p>
          <a:p>
            <a:pPr marL="0" indent="0" fontAlgn="base">
              <a:buNone/>
            </a:pPr>
            <a:r>
              <a:rPr lang="en-US" sz="6000" dirty="0"/>
              <a:t>17. Sync Teaching</a:t>
            </a:r>
          </a:p>
          <a:p>
            <a:pPr marL="0" indent="0" fontAlgn="base">
              <a:buNone/>
            </a:pPr>
            <a:r>
              <a:rPr lang="en-US" sz="6000" dirty="0"/>
              <a:t>18. Double-Entry Journal/Essay Writing</a:t>
            </a:r>
          </a:p>
          <a:p>
            <a:pPr marL="0" indent="0" fontAlgn="base">
              <a:buNone/>
            </a:pPr>
            <a:r>
              <a:rPr lang="en-US" sz="6000" dirty="0"/>
              <a:t>19. Analogies, Metaphors, And Visual Representations</a:t>
            </a:r>
          </a:p>
          <a:p>
            <a:pPr marL="0" indent="0" fontAlgn="base">
              <a:buNone/>
            </a:pPr>
            <a:r>
              <a:rPr lang="en-US" sz="6000" dirty="0"/>
              <a:t>20. Reciprocal Teaching</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nl-NL" dirty="0"/>
          </a:p>
        </p:txBody>
      </p:sp>
    </p:spTree>
    <p:extLst>
      <p:ext uri="{BB962C8B-B14F-4D97-AF65-F5344CB8AC3E}">
        <p14:creationId xmlns:p14="http://schemas.microsoft.com/office/powerpoint/2010/main" val="1074086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595223" y="132211"/>
            <a:ext cx="10515600" cy="1325563"/>
          </a:xfrm>
        </p:spPr>
        <p:txBody>
          <a:bodyPr>
            <a:normAutofit/>
          </a:bodyPr>
          <a:lstStyle/>
          <a:p>
            <a:pPr fontAlgn="base"/>
            <a:r>
              <a:rPr lang="en-US" dirty="0"/>
              <a:t>50 Ways To Differentiate </a:t>
            </a:r>
            <a:r>
              <a:rPr lang="en-US" dirty="0" smtClean="0"/>
              <a:t>Instruction</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2329132" y="1457774"/>
            <a:ext cx="7047781" cy="4743165"/>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1500" dirty="0"/>
              <a:t>21. Mock Trial</a:t>
            </a:r>
          </a:p>
          <a:p>
            <a:pPr marL="0" indent="0">
              <a:buNone/>
            </a:pPr>
            <a:r>
              <a:rPr lang="en-US" sz="1500" dirty="0"/>
              <a:t>22. The Hot Seat/Role-Play</a:t>
            </a:r>
          </a:p>
          <a:p>
            <a:pPr marL="0" indent="0">
              <a:buNone/>
            </a:pPr>
            <a:r>
              <a:rPr lang="en-US" sz="1500" dirty="0"/>
              <a:t>23. Student Data Inventories</a:t>
            </a:r>
          </a:p>
          <a:p>
            <a:pPr marL="0" indent="0">
              <a:buNone/>
            </a:pPr>
            <a:r>
              <a:rPr lang="en-US" sz="1500" dirty="0"/>
              <a:t>24. Mastery Learning</a:t>
            </a:r>
          </a:p>
          <a:p>
            <a:pPr marL="0" indent="0">
              <a:buNone/>
            </a:pPr>
            <a:r>
              <a:rPr lang="en-US" sz="1500" dirty="0"/>
              <a:t>25. Goal-Setting &amp; Learning Contracts</a:t>
            </a:r>
          </a:p>
          <a:p>
            <a:pPr marL="0" indent="0">
              <a:buNone/>
            </a:pPr>
            <a:r>
              <a:rPr lang="en-US" sz="1500" dirty="0"/>
              <a:t>26. Game-Based Learning</a:t>
            </a:r>
          </a:p>
          <a:p>
            <a:pPr marL="0" indent="0">
              <a:buNone/>
            </a:pPr>
            <a:r>
              <a:rPr lang="en-US" sz="1500" dirty="0"/>
              <a:t>27. RAFT Assignments</a:t>
            </a:r>
          </a:p>
          <a:p>
            <a:pPr marL="0" indent="0">
              <a:buNone/>
            </a:pPr>
            <a:r>
              <a:rPr lang="en-US" sz="1500" dirty="0"/>
              <a:t>28. Grouping</a:t>
            </a:r>
          </a:p>
          <a:p>
            <a:pPr marL="0" indent="0">
              <a:buNone/>
            </a:pPr>
            <a:r>
              <a:rPr lang="en-US" sz="1500" dirty="0"/>
              <a:t>29. Socratic Seminar</a:t>
            </a:r>
          </a:p>
          <a:p>
            <a:pPr marL="0" indent="0">
              <a:buNone/>
            </a:pPr>
            <a:r>
              <a:rPr lang="en-US" sz="1500" dirty="0"/>
              <a:t>30. Problem-Based Learning/Place-Based Education</a:t>
            </a:r>
          </a:p>
          <a:p>
            <a:pPr marL="0" indent="0">
              <a:buNone/>
            </a:pPr>
            <a:r>
              <a:rPr lang="en-US" sz="1500" dirty="0"/>
              <a:t>31. Learning Blends</a:t>
            </a:r>
          </a:p>
          <a:p>
            <a:pPr marL="0" indent="0">
              <a:buNone/>
            </a:pPr>
            <a:r>
              <a:rPr lang="en-US" sz="1500" dirty="0"/>
              <a:t>32. Write-Around</a:t>
            </a:r>
          </a:p>
          <a:p>
            <a:pPr marL="0" indent="0">
              <a:buNone/>
            </a:pPr>
            <a:r>
              <a:rPr lang="en-US" sz="1500" dirty="0"/>
              <a:t>33. Genius Hour</a:t>
            </a:r>
          </a:p>
          <a:p>
            <a:pPr marL="0" indent="0">
              <a:buNone/>
            </a:pPr>
            <a:r>
              <a:rPr lang="en-US" sz="1500" dirty="0"/>
              <a:t>34. Rubrics</a:t>
            </a:r>
          </a:p>
          <a:p>
            <a:pPr marL="0" indent="0" fontAlgn="base">
              <a:buNone/>
            </a:pPr>
            <a:endParaRPr lang="nl-NL" dirty="0"/>
          </a:p>
        </p:txBody>
      </p:sp>
    </p:spTree>
    <p:extLst>
      <p:ext uri="{BB962C8B-B14F-4D97-AF65-F5344CB8AC3E}">
        <p14:creationId xmlns:p14="http://schemas.microsoft.com/office/powerpoint/2010/main" val="155621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8B884FEB-1397-4CD6-9506-15CE0A3717CA}"/>
              </a:ext>
            </a:extLst>
          </p:cNvPr>
          <p:cNvSpPr>
            <a:spLocks noGrp="1"/>
          </p:cNvSpPr>
          <p:nvPr>
            <p:ph type="title"/>
          </p:nvPr>
        </p:nvSpPr>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a16="http://schemas.microsoft.com/office/drawing/2014/main" xmlns="" id="{468FC1CB-C882-4A8D-8D26-400235D76757}"/>
              </a:ext>
            </a:extLst>
          </p:cNvPr>
          <p:cNvSpPr>
            <a:spLocks noGrp="1"/>
          </p:cNvSpPr>
          <p:nvPr>
            <p:ph idx="1"/>
          </p:nvPr>
        </p:nvSpPr>
        <p:spPr>
          <a:xfrm>
            <a:off x="838200" y="1825625"/>
            <a:ext cx="10515600" cy="4644186"/>
          </a:xfrm>
        </p:spPr>
        <p:txBody>
          <a:bodyPr>
            <a:normAutofit fontScale="92500" lnSpcReduction="10000"/>
          </a:bodyPr>
          <a:lstStyle/>
          <a:p>
            <a:pPr marL="0" indent="0">
              <a:buNone/>
            </a:pPr>
            <a:r>
              <a:rPr lang="nl-NL" b="1" dirty="0" smtClean="0"/>
              <a:t>UNIT1</a:t>
            </a:r>
            <a:r>
              <a:rPr lang="en-US" b="1" dirty="0" smtClean="0"/>
              <a:t>: </a:t>
            </a:r>
            <a:r>
              <a:rPr lang="en-US" b="1" dirty="0"/>
              <a:t>What are differentiation strategies (1/2</a:t>
            </a:r>
            <a:r>
              <a:rPr lang="en-US" b="1" dirty="0" smtClean="0"/>
              <a:t>)?</a:t>
            </a:r>
            <a:endParaRPr lang="el-GR" b="1" dirty="0" smtClean="0"/>
          </a:p>
          <a:p>
            <a:pPr marL="457200" lvl="1" indent="0">
              <a:buNone/>
            </a:pPr>
            <a:r>
              <a:rPr lang="en-US" dirty="0" smtClean="0"/>
              <a:t>1.1. Introduction to differentiation strategies </a:t>
            </a:r>
            <a:r>
              <a:rPr lang="el-GR" dirty="0" smtClean="0"/>
              <a:t>1/2</a:t>
            </a:r>
            <a:endParaRPr lang="en-GB" dirty="0" smtClean="0"/>
          </a:p>
          <a:p>
            <a:pPr marL="0" indent="0">
              <a:buNone/>
            </a:pPr>
            <a:r>
              <a:rPr lang="nl-NL" b="1" dirty="0" smtClean="0"/>
              <a:t>UNIT2: </a:t>
            </a:r>
            <a:r>
              <a:rPr lang="en-US" b="1" dirty="0"/>
              <a:t>What are differentiation strategies </a:t>
            </a:r>
            <a:r>
              <a:rPr lang="en-US" b="1" dirty="0" smtClean="0"/>
              <a:t>(2/2)?</a:t>
            </a:r>
            <a:endParaRPr lang="nl-NL" b="1" dirty="0" smtClean="0"/>
          </a:p>
          <a:p>
            <a:pPr marL="457200" lvl="1" indent="0">
              <a:buNone/>
            </a:pPr>
            <a:r>
              <a:rPr lang="el-GR" dirty="0" smtClean="0"/>
              <a:t>2</a:t>
            </a:r>
            <a:r>
              <a:rPr lang="en-US" dirty="0" smtClean="0"/>
              <a:t>.1</a:t>
            </a:r>
            <a:r>
              <a:rPr lang="en-US" dirty="0"/>
              <a:t>. Introduction to differentiation strategies </a:t>
            </a:r>
            <a:r>
              <a:rPr lang="el-GR" dirty="0"/>
              <a:t>2</a:t>
            </a:r>
            <a:r>
              <a:rPr lang="el-GR" dirty="0" smtClean="0"/>
              <a:t>/2</a:t>
            </a:r>
            <a:endParaRPr lang="en-GB" dirty="0" smtClean="0"/>
          </a:p>
          <a:p>
            <a:pPr marL="0" indent="0">
              <a:buNone/>
            </a:pPr>
            <a:r>
              <a:rPr lang="nl-NL" b="1" dirty="0" smtClean="0"/>
              <a:t>UNIT3: </a:t>
            </a:r>
            <a:r>
              <a:rPr lang="en-US" b="1" dirty="0"/>
              <a:t>What are the assessment techniques in Differentiated Learning</a:t>
            </a:r>
            <a:r>
              <a:rPr lang="en-US" b="1" dirty="0" smtClean="0"/>
              <a:t>?</a:t>
            </a:r>
            <a:endParaRPr lang="nl-NL" b="1" dirty="0"/>
          </a:p>
          <a:p>
            <a:pPr marL="457200" lvl="1" indent="0">
              <a:buNone/>
            </a:pPr>
            <a:r>
              <a:rPr lang="el-GR" dirty="0" smtClean="0"/>
              <a:t>3.1. </a:t>
            </a:r>
            <a:r>
              <a:rPr lang="nl-NL" dirty="0" err="1" smtClean="0"/>
              <a:t>What</a:t>
            </a:r>
            <a:r>
              <a:rPr lang="nl-NL" dirty="0" smtClean="0"/>
              <a:t> </a:t>
            </a:r>
            <a:r>
              <a:rPr lang="nl-NL" dirty="0"/>
              <a:t>is </a:t>
            </a:r>
            <a:r>
              <a:rPr lang="nl-NL" dirty="0" err="1"/>
              <a:t>differentiated</a:t>
            </a:r>
            <a:r>
              <a:rPr lang="nl-NL" dirty="0"/>
              <a:t> assessment</a:t>
            </a:r>
            <a:r>
              <a:rPr lang="nl-NL" dirty="0" smtClean="0"/>
              <a:t>?</a:t>
            </a:r>
            <a:endParaRPr lang="el-GR" dirty="0" smtClean="0"/>
          </a:p>
          <a:p>
            <a:pPr marL="457200" lvl="1" indent="0">
              <a:buNone/>
            </a:pPr>
            <a:r>
              <a:rPr lang="el-GR" dirty="0" smtClean="0"/>
              <a:t>3.2. </a:t>
            </a:r>
            <a:r>
              <a:rPr lang="en-US" dirty="0" smtClean="0"/>
              <a:t>Principles of differentiated assessment </a:t>
            </a:r>
          </a:p>
          <a:p>
            <a:pPr marL="457200" lvl="1" indent="0">
              <a:buNone/>
            </a:pPr>
            <a:r>
              <a:rPr lang="en-US" dirty="0" smtClean="0"/>
              <a:t>3.3. </a:t>
            </a:r>
            <a:r>
              <a:rPr lang="en-US" dirty="0"/>
              <a:t>Ways of </a:t>
            </a:r>
            <a:r>
              <a:rPr lang="en-US" dirty="0" smtClean="0"/>
              <a:t>differentiated assessment</a:t>
            </a:r>
            <a:endParaRPr lang="nl-NL" dirty="0" smtClean="0"/>
          </a:p>
          <a:p>
            <a:pPr marL="0" indent="0">
              <a:buNone/>
            </a:pPr>
            <a:r>
              <a:rPr lang="nl-NL" b="1" dirty="0" smtClean="0"/>
              <a:t>UNIT4: </a:t>
            </a:r>
            <a:r>
              <a:rPr lang="en-US" b="1" dirty="0"/>
              <a:t>Good Practices of Differentiated </a:t>
            </a:r>
            <a:r>
              <a:rPr lang="en-US" b="1" dirty="0" smtClean="0"/>
              <a:t>Instruction</a:t>
            </a:r>
          </a:p>
          <a:p>
            <a:pPr marL="457200" lvl="1" indent="0">
              <a:buNone/>
            </a:pPr>
            <a:r>
              <a:rPr lang="en-US" sz="2000" dirty="0"/>
              <a:t>4.1. Introduction </a:t>
            </a:r>
          </a:p>
          <a:p>
            <a:pPr marL="457200" lvl="1" indent="0">
              <a:buNone/>
            </a:pPr>
            <a:r>
              <a:rPr lang="en-US" sz="2000" dirty="0"/>
              <a:t>4.2. 50 Ways To Differentiate Instruction</a:t>
            </a:r>
            <a:endParaRPr lang="nl-NL" sz="2000"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595223" y="132211"/>
            <a:ext cx="10515600" cy="1325563"/>
          </a:xfrm>
        </p:spPr>
        <p:txBody>
          <a:bodyPr>
            <a:normAutofit/>
          </a:bodyPr>
          <a:lstStyle/>
          <a:p>
            <a:pPr fontAlgn="base"/>
            <a:r>
              <a:rPr lang="en-US" dirty="0"/>
              <a:t>50 Ways To Differentiate </a:t>
            </a:r>
            <a:r>
              <a:rPr lang="en-US" dirty="0" smtClean="0"/>
              <a:t>Instruction</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2329132" y="1457774"/>
            <a:ext cx="7047781" cy="4734539"/>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en-US" sz="1800" dirty="0"/>
              <a:t>35. QFT Seminar</a:t>
            </a:r>
          </a:p>
          <a:p>
            <a:pPr marL="0" indent="0">
              <a:buNone/>
            </a:pPr>
            <a:r>
              <a:rPr lang="en-US" sz="1800" dirty="0"/>
              <a:t>36. Learning Menus</a:t>
            </a:r>
          </a:p>
          <a:p>
            <a:pPr marL="0" indent="0">
              <a:buNone/>
            </a:pPr>
            <a:r>
              <a:rPr lang="en-US" sz="1800" dirty="0"/>
              <a:t>37. Cubing</a:t>
            </a:r>
          </a:p>
          <a:p>
            <a:pPr marL="0" indent="0">
              <a:buNone/>
            </a:pPr>
            <a:r>
              <a:rPr lang="en-US" sz="1800" dirty="0"/>
              <a:t>38. Layering (e.g., layered curriculum or assessment)</a:t>
            </a:r>
          </a:p>
          <a:p>
            <a:pPr marL="0" indent="0">
              <a:buNone/>
            </a:pPr>
            <a:r>
              <a:rPr lang="en-US" sz="1800" dirty="0"/>
              <a:t>39. Jigsaws</a:t>
            </a:r>
          </a:p>
          <a:p>
            <a:pPr marL="0" indent="0">
              <a:buNone/>
            </a:pPr>
            <a:r>
              <a:rPr lang="en-US" sz="1800" dirty="0"/>
              <a:t>40. Graphic Organizers</a:t>
            </a:r>
          </a:p>
          <a:p>
            <a:pPr marL="0" indent="0">
              <a:buNone/>
            </a:pPr>
            <a:r>
              <a:rPr lang="en-US" sz="1800" dirty="0"/>
              <a:t>41. Learning Through Workstations</a:t>
            </a:r>
          </a:p>
          <a:p>
            <a:pPr marL="0" indent="0">
              <a:buNone/>
            </a:pPr>
            <a:r>
              <a:rPr lang="en-US" sz="1800" dirty="0"/>
              <a:t>42. Concept Attainment</a:t>
            </a:r>
          </a:p>
          <a:p>
            <a:pPr marL="0" indent="0">
              <a:buNone/>
            </a:pPr>
            <a:r>
              <a:rPr lang="en-US" sz="1800" dirty="0"/>
              <a:t>43. Flipped Classroom</a:t>
            </a:r>
          </a:p>
          <a:p>
            <a:pPr marL="0" indent="0">
              <a:buNone/>
            </a:pPr>
            <a:r>
              <a:rPr lang="en-US" sz="1800" dirty="0"/>
              <a:t>44. Mentoring</a:t>
            </a:r>
          </a:p>
          <a:p>
            <a:pPr marL="0" indent="0">
              <a:buNone/>
            </a:pPr>
            <a:r>
              <a:rPr lang="en-US" sz="1800" dirty="0"/>
              <a:t>45. Planning Through Learning Taxonomies</a:t>
            </a:r>
          </a:p>
          <a:p>
            <a:pPr marL="0" indent="0">
              <a:buNone/>
            </a:pPr>
            <a:r>
              <a:rPr lang="en-US" sz="1800" dirty="0"/>
              <a:t>46. Assessment Design &amp; Backwards Planning</a:t>
            </a:r>
          </a:p>
          <a:p>
            <a:pPr marL="0" indent="0">
              <a:buNone/>
            </a:pPr>
            <a:r>
              <a:rPr lang="en-US" sz="1800" dirty="0"/>
              <a:t>47. Student Interest &amp; Inventory Data</a:t>
            </a:r>
          </a:p>
          <a:p>
            <a:pPr marL="0" indent="0">
              <a:buNone/>
            </a:pPr>
            <a:r>
              <a:rPr lang="en-US" sz="1800" dirty="0"/>
              <a:t>48. Learning Feedback</a:t>
            </a:r>
          </a:p>
          <a:p>
            <a:pPr marL="0" indent="0">
              <a:buNone/>
            </a:pPr>
            <a:r>
              <a:rPr lang="en-US" sz="1800" dirty="0"/>
              <a:t>49. Mini-Lessons</a:t>
            </a:r>
          </a:p>
          <a:p>
            <a:pPr marL="0" indent="0">
              <a:buNone/>
            </a:pPr>
            <a:r>
              <a:rPr lang="en-US" sz="1800" dirty="0"/>
              <a:t>50. Class </a:t>
            </a:r>
            <a:r>
              <a:rPr lang="en-US" sz="1800" dirty="0" smtClean="0"/>
              <a:t>Rules</a:t>
            </a:r>
            <a:endParaRPr lang="en-US" sz="1800" dirty="0"/>
          </a:p>
        </p:txBody>
      </p:sp>
    </p:spTree>
    <p:extLst>
      <p:ext uri="{BB962C8B-B14F-4D97-AF65-F5344CB8AC3E}">
        <p14:creationId xmlns:p14="http://schemas.microsoft.com/office/powerpoint/2010/main" val="2783452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a16="http://schemas.microsoft.com/office/drawing/2014/main" xmlns="" id="{B1A05FF6-6DF6-4F89-8DC1-4064BD7DA4BF}"/>
              </a:ext>
            </a:extLst>
          </p:cNvPr>
          <p:cNvSpPr>
            <a:spLocks noGrp="1"/>
          </p:cNvSpPr>
          <p:nvPr>
            <p:ph idx="1"/>
          </p:nvPr>
        </p:nvSpPr>
        <p:spPr/>
        <p:txBody>
          <a:bodyPr/>
          <a:lstStyle/>
          <a:p>
            <a:pPr marL="0" indent="0">
              <a:buNone/>
            </a:pPr>
            <a:r>
              <a:rPr lang="en-US" b="1" dirty="0">
                <a:solidFill>
                  <a:schemeClr val="bg2">
                    <a:lumMod val="50000"/>
                  </a:schemeClr>
                </a:solidFill>
              </a:rPr>
              <a:t>Now that you have completed this unit, you should be able to:</a:t>
            </a:r>
          </a:p>
          <a:p>
            <a:pPr marL="1028700" lvl="1" indent="-342900">
              <a:lnSpc>
                <a:spcPct val="150000"/>
              </a:lnSpc>
              <a:buFont typeface="Wingdings" panose="05000000000000000000" pitchFamily="2" charset="2"/>
              <a:buChar char="ü"/>
            </a:pPr>
            <a:r>
              <a:rPr lang="en-US" dirty="0">
                <a:solidFill>
                  <a:schemeClr val="bg2">
                    <a:lumMod val="50000"/>
                  </a:schemeClr>
                </a:solidFill>
              </a:rPr>
              <a:t>Understand the Differentiated Instruction </a:t>
            </a:r>
            <a:r>
              <a:rPr lang="en-US" dirty="0" smtClean="0">
                <a:solidFill>
                  <a:schemeClr val="bg2">
                    <a:lumMod val="50000"/>
                  </a:schemeClr>
                </a:solidFill>
              </a:rPr>
              <a:t>Strategies </a:t>
            </a:r>
            <a:endParaRPr lang="el-GR" dirty="0">
              <a:solidFill>
                <a:schemeClr val="bg2">
                  <a:lumMod val="50000"/>
                </a:schemeClr>
              </a:solidFill>
            </a:endParaRPr>
          </a:p>
          <a:p>
            <a:pPr marL="1028700" lvl="1" indent="-342900">
              <a:lnSpc>
                <a:spcPct val="150000"/>
              </a:lnSpc>
              <a:buFont typeface="Wingdings" panose="05000000000000000000" pitchFamily="2" charset="2"/>
              <a:buChar char="ü"/>
            </a:pPr>
            <a:r>
              <a:rPr lang="en-US" dirty="0">
                <a:solidFill>
                  <a:schemeClr val="bg2">
                    <a:lumMod val="50000"/>
                  </a:schemeClr>
                </a:solidFill>
              </a:rPr>
              <a:t>Apply these techniques to your job</a:t>
            </a:r>
          </a:p>
          <a:p>
            <a:pPr marL="1028700" lvl="1" indent="-342900">
              <a:lnSpc>
                <a:spcPct val="150000"/>
              </a:lnSpc>
              <a:buFont typeface="Wingdings" panose="05000000000000000000" pitchFamily="2" charset="2"/>
              <a:buChar char="ü"/>
            </a:pPr>
            <a:r>
              <a:rPr lang="en-US" dirty="0">
                <a:solidFill>
                  <a:schemeClr val="bg2">
                    <a:lumMod val="50000"/>
                  </a:schemeClr>
                </a:solidFill>
              </a:rPr>
              <a:t>Handle more effectively the day-to-day issues of your teaching and the unique needs of your students </a:t>
            </a:r>
            <a:endParaRPr lang="en-US" dirty="0"/>
          </a:p>
          <a:p>
            <a:endParaRPr lang="en-GB" dirty="0"/>
          </a:p>
        </p:txBody>
      </p:sp>
    </p:spTree>
    <p:extLst>
      <p:ext uri="{BB962C8B-B14F-4D97-AF65-F5344CB8AC3E}">
        <p14:creationId xmlns:p14="http://schemas.microsoft.com/office/powerpoint/2010/main" val="1742545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864470" y="4855340"/>
            <a:ext cx="4958861" cy="1200329"/>
          </a:xfrm>
          <a:prstGeom prst="rect">
            <a:avLst/>
          </a:prstGeom>
          <a:noFill/>
        </p:spPr>
        <p:txBody>
          <a:bodyPr wrap="square" rtlCol="0">
            <a:spAutoFit/>
          </a:bodyPr>
          <a:lstStyle/>
          <a:p>
            <a:r>
              <a:rPr lang="en-US" b="1" i="1" dirty="0" smtClean="0"/>
              <a:t>Can you imagine using these ways to your classroom? </a:t>
            </a:r>
          </a:p>
          <a:p>
            <a:endParaRPr lang="en-US" b="1" i="1" dirty="0"/>
          </a:p>
          <a:p>
            <a:r>
              <a:rPr lang="en-US" b="1" i="1" dirty="0" smtClean="0"/>
              <a:t>Share with us your view!</a:t>
            </a:r>
            <a:endParaRPr lang="en-US" b="1" i="1" dirty="0"/>
          </a:p>
        </p:txBody>
      </p:sp>
      <p:sp>
        <p:nvSpPr>
          <p:cNvPr id="11" name="TextBox 10"/>
          <p:cNvSpPr txBox="1"/>
          <p:nvPr/>
        </p:nvSpPr>
        <p:spPr>
          <a:xfrm>
            <a:off x="1833928" y="1841853"/>
            <a:ext cx="8834805" cy="1415772"/>
          </a:xfrm>
          <a:prstGeom prst="rect">
            <a:avLst/>
          </a:prstGeom>
          <a:solidFill>
            <a:schemeClr val="accent4">
              <a:lumMod val="40000"/>
              <a:lumOff val="60000"/>
            </a:schemeClr>
          </a:solidFill>
        </p:spPr>
        <p:txBody>
          <a:bodyPr wrap="square" rtlCol="0">
            <a:spAutoFit/>
          </a:bodyPr>
          <a:lstStyle/>
          <a:p>
            <a:pPr algn="ctr"/>
            <a:r>
              <a:rPr lang="en-US" dirty="0" smtClean="0"/>
              <a:t>Click below to watch a video about How to plan a lesson on </a:t>
            </a:r>
            <a:r>
              <a:rPr lang="en-US" dirty="0" smtClean="0">
                <a:latin typeface="Roboto"/>
              </a:rPr>
              <a:t>Differentiated Instruction: </a:t>
            </a:r>
          </a:p>
          <a:p>
            <a:pPr algn="just"/>
            <a:endParaRPr lang="en-US" dirty="0" smtClean="0">
              <a:latin typeface="Roboto"/>
            </a:endParaRPr>
          </a:p>
          <a:p>
            <a:pPr algn="ctr"/>
            <a:r>
              <a:rPr lang="en-US" dirty="0"/>
              <a:t>Link: https://www.youtube.com/watch?v=rumHfC1XQtc</a:t>
            </a:r>
            <a:endParaRPr lang="en-US" dirty="0" smtClean="0"/>
          </a:p>
          <a:p>
            <a:pPr algn="ctr"/>
            <a:r>
              <a:rPr lang="en-US" dirty="0" smtClean="0"/>
              <a:t> </a:t>
            </a:r>
          </a:p>
          <a:p>
            <a:pPr algn="ctr"/>
            <a:r>
              <a:rPr lang="en-US" sz="1400" i="1" dirty="0" smtClean="0"/>
              <a:t>Source: </a:t>
            </a:r>
            <a:r>
              <a:rPr lang="en-US" sz="1400" dirty="0">
                <a:hlinkClick r:id="rId5"/>
              </a:rPr>
              <a:t>Differentiating Instruction: How to Plan Your Lessons - YouTube</a:t>
            </a:r>
            <a:r>
              <a:rPr lang="en-US" sz="1400" i="1" dirty="0" smtClean="0"/>
              <a:t> </a:t>
            </a:r>
            <a:endParaRPr lang="en-US" sz="1400" i="1" dirty="0"/>
          </a:p>
        </p:txBody>
      </p:sp>
    </p:spTree>
    <p:extLst>
      <p:ext uri="{BB962C8B-B14F-4D97-AF65-F5344CB8AC3E}">
        <p14:creationId xmlns:p14="http://schemas.microsoft.com/office/powerpoint/2010/main" val="215835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FED3E-30FA-41C7-BD1B-3AB0EE5FFFCC}"/>
              </a:ext>
            </a:extLst>
          </p:cNvPr>
          <p:cNvSpPr>
            <a:spLocks noGrp="1"/>
          </p:cNvSpPr>
          <p:nvPr>
            <p:ph type="title"/>
          </p:nvPr>
        </p:nvSpPr>
        <p:spPr/>
        <p:txBody>
          <a:bodyPr/>
          <a:lstStyle/>
          <a:p>
            <a:r>
              <a:rPr lang="en-GB" dirty="0"/>
              <a:t>List of </a:t>
            </a:r>
            <a:r>
              <a:rPr lang="en-GB" dirty="0" smtClean="0"/>
              <a:t>references and further reading</a:t>
            </a:r>
            <a:endParaRPr lang="nl-NL" dirty="0"/>
          </a:p>
        </p:txBody>
      </p:sp>
      <p:sp>
        <p:nvSpPr>
          <p:cNvPr id="3" name="Content Placeholder 2">
            <a:extLst>
              <a:ext uri="{FF2B5EF4-FFF2-40B4-BE49-F238E27FC236}">
                <a16:creationId xmlns:a16="http://schemas.microsoft.com/office/drawing/2014/main" xmlns="" id="{EB77659D-2AD8-4529-B848-2CC222CA124E}"/>
              </a:ext>
            </a:extLst>
          </p:cNvPr>
          <p:cNvSpPr>
            <a:spLocks noGrp="1"/>
          </p:cNvSpPr>
          <p:nvPr>
            <p:ph idx="1"/>
          </p:nvPr>
        </p:nvSpPr>
        <p:spPr/>
        <p:txBody>
          <a:bodyPr>
            <a:normAutofit fontScale="70000" lnSpcReduction="20000"/>
          </a:bodyPr>
          <a:lstStyle/>
          <a:p>
            <a:r>
              <a:rPr lang="en-US" dirty="0"/>
              <a:t>Marcus </a:t>
            </a:r>
            <a:r>
              <a:rPr lang="en-US" dirty="0" smtClean="0"/>
              <a:t>Guido. (2021</a:t>
            </a:r>
            <a:r>
              <a:rPr lang="en-US" dirty="0"/>
              <a:t>). </a:t>
            </a:r>
            <a:r>
              <a:rPr lang="en-US" i="1" dirty="0"/>
              <a:t>20 Differentiated Instruction Strategies and Examples [+ Downloadable </a:t>
            </a:r>
            <a:r>
              <a:rPr lang="en-US" i="1" dirty="0" smtClean="0"/>
              <a:t>List. </a:t>
            </a:r>
            <a:r>
              <a:rPr lang="en-US" dirty="0"/>
              <a:t>Retrieved by: </a:t>
            </a:r>
            <a:r>
              <a:rPr lang="en-US" dirty="0">
                <a:hlinkClick r:id="rId2"/>
              </a:rPr>
              <a:t>https://www.prodigygame.com/main-en/blog/differentiated-instruction-strategies-examples-download</a:t>
            </a:r>
            <a:r>
              <a:rPr lang="en-US" dirty="0" smtClean="0">
                <a:hlinkClick r:id="rId2"/>
              </a:rPr>
              <a:t>/</a:t>
            </a:r>
            <a:r>
              <a:rPr lang="en-US" dirty="0" smtClean="0"/>
              <a:t> </a:t>
            </a:r>
          </a:p>
          <a:p>
            <a:r>
              <a:rPr lang="en-US" dirty="0"/>
              <a:t>NSW Education Standards Authority (</a:t>
            </a:r>
            <a:r>
              <a:rPr lang="en-US" dirty="0" err="1"/>
              <a:t>n.d</a:t>
            </a:r>
            <a:r>
              <a:rPr lang="en-US" dirty="0"/>
              <a:t>). </a:t>
            </a:r>
            <a:r>
              <a:rPr lang="en-US" i="1" dirty="0"/>
              <a:t>Differentiated </a:t>
            </a:r>
            <a:r>
              <a:rPr lang="en-US" i="1" dirty="0" smtClean="0"/>
              <a:t>assessment. </a:t>
            </a:r>
            <a:r>
              <a:rPr lang="en-US" dirty="0"/>
              <a:t>Retrieved by:</a:t>
            </a:r>
            <a:r>
              <a:rPr lang="en-US" i="1" dirty="0"/>
              <a:t> </a:t>
            </a:r>
            <a:r>
              <a:rPr lang="en-US" dirty="0">
                <a:hlinkClick r:id="rId3"/>
              </a:rPr>
              <a:t>https://</a:t>
            </a:r>
            <a:r>
              <a:rPr lang="en-US" dirty="0" smtClean="0">
                <a:hlinkClick r:id="rId3"/>
              </a:rPr>
              <a:t>educationstandards.nsw.edu.au/wps/portal/nesa/k-10/understanding-the-curriculum/assessment/differentiated-assessment</a:t>
            </a:r>
            <a:endParaRPr lang="el-GR" dirty="0" smtClean="0"/>
          </a:p>
          <a:p>
            <a:r>
              <a:rPr lang="en-US" dirty="0" smtClean="0"/>
              <a:t>Hanover Research</a:t>
            </a:r>
            <a:r>
              <a:rPr lang="el-GR" dirty="0" smtClean="0"/>
              <a:t>. (2019). </a:t>
            </a:r>
            <a:r>
              <a:rPr lang="en-US" i="1" dirty="0" smtClean="0"/>
              <a:t>Differentiated Instruction – a Best practices report.</a:t>
            </a:r>
            <a:r>
              <a:rPr lang="en-US" dirty="0" smtClean="0"/>
              <a:t> </a:t>
            </a:r>
            <a:r>
              <a:rPr lang="en-US" dirty="0"/>
              <a:t>Retrieved by: </a:t>
            </a:r>
            <a:r>
              <a:rPr lang="en-US" dirty="0">
                <a:hlinkClick r:id="rId4"/>
              </a:rPr>
              <a:t>https://</a:t>
            </a:r>
            <a:r>
              <a:rPr lang="en-US" dirty="0" smtClean="0">
                <a:hlinkClick r:id="rId4"/>
              </a:rPr>
              <a:t>www.schools.utah.gov/file/1e842789-7836-4ed2-af1a-3232ee028d75</a:t>
            </a:r>
            <a:r>
              <a:rPr lang="en-US" dirty="0" smtClean="0"/>
              <a:t> </a:t>
            </a:r>
          </a:p>
          <a:p>
            <a:r>
              <a:rPr lang="en-US" dirty="0" smtClean="0"/>
              <a:t>Terry </a:t>
            </a:r>
            <a:r>
              <a:rPr lang="en-US" dirty="0" err="1" smtClean="0"/>
              <a:t>Heick</a:t>
            </a:r>
            <a:r>
              <a:rPr lang="en-US" dirty="0" smtClean="0"/>
              <a:t> (</a:t>
            </a:r>
            <a:r>
              <a:rPr lang="en-US" dirty="0" err="1" smtClean="0"/>
              <a:t>n.d</a:t>
            </a:r>
            <a:r>
              <a:rPr lang="en-US" dirty="0" smtClean="0"/>
              <a:t>). </a:t>
            </a:r>
            <a:r>
              <a:rPr lang="en-US" i="1" dirty="0" smtClean="0"/>
              <a:t>Ways </a:t>
            </a:r>
            <a:r>
              <a:rPr lang="en-US" i="1" dirty="0"/>
              <a:t>To Use Strategies For Differentiated Instruction In Your </a:t>
            </a:r>
            <a:r>
              <a:rPr lang="en-US" i="1" dirty="0" smtClean="0"/>
              <a:t>Classroom</a:t>
            </a:r>
            <a:r>
              <a:rPr lang="en-US" dirty="0" smtClean="0"/>
              <a:t>. </a:t>
            </a:r>
            <a:r>
              <a:rPr lang="en-US" dirty="0"/>
              <a:t>Retrieved by: </a:t>
            </a:r>
            <a:r>
              <a:rPr lang="en-US" dirty="0">
                <a:hlinkClick r:id="rId5"/>
              </a:rPr>
              <a:t>https://www.teachthought.com/pedagogy/strategies-differentiated</a:t>
            </a:r>
            <a:r>
              <a:rPr lang="en-US" dirty="0" smtClean="0">
                <a:hlinkClick r:id="rId5"/>
              </a:rPr>
              <a:t>/</a:t>
            </a:r>
            <a:r>
              <a:rPr lang="en-US" dirty="0" smtClean="0"/>
              <a:t> </a:t>
            </a:r>
            <a:endParaRPr lang="en-US" dirty="0"/>
          </a:p>
          <a:p>
            <a:r>
              <a:rPr lang="en-US" dirty="0"/>
              <a:t> Hanover </a:t>
            </a:r>
            <a:r>
              <a:rPr lang="en-US" dirty="0" smtClean="0"/>
              <a:t>Research. (2018). </a:t>
            </a:r>
            <a:r>
              <a:rPr lang="en-US" i="1" dirty="0" smtClean="0"/>
              <a:t>Best practices </a:t>
            </a:r>
            <a:r>
              <a:rPr lang="en-US" i="1" dirty="0"/>
              <a:t>for Differentiated </a:t>
            </a:r>
            <a:r>
              <a:rPr lang="en-US" i="1" dirty="0" smtClean="0"/>
              <a:t>Instruction</a:t>
            </a:r>
            <a:r>
              <a:rPr lang="en-US" dirty="0" smtClean="0"/>
              <a:t>. </a:t>
            </a:r>
            <a:r>
              <a:rPr lang="en-US" dirty="0"/>
              <a:t>Retrieved </a:t>
            </a:r>
            <a:r>
              <a:rPr lang="en-US" dirty="0" err="1"/>
              <a:t>by:https</a:t>
            </a:r>
            <a:r>
              <a:rPr lang="en-US" dirty="0"/>
              <a:t>://</a:t>
            </a:r>
            <a:r>
              <a:rPr lang="en-US" dirty="0" smtClean="0"/>
              <a:t>www.wasa-oly.org/WASA/images/WASA/1.0%20Who%20We%20Are/1.4.1.6%20SIRS/Download_Files/LI%202018/Mar-Best%20Practics%20for%20Differentiated%20Instruction.pdf  </a:t>
            </a:r>
            <a:r>
              <a:rPr lang="en-US" dirty="0"/>
              <a:t/>
            </a:r>
            <a:br>
              <a:rPr lang="en-US" dirty="0"/>
            </a:br>
            <a:endParaRPr lang="nl-NL" dirty="0"/>
          </a:p>
        </p:txBody>
      </p:sp>
    </p:spTree>
    <p:extLst>
      <p:ext uri="{BB962C8B-B14F-4D97-AF65-F5344CB8AC3E}">
        <p14:creationId xmlns:p14="http://schemas.microsoft.com/office/powerpoint/2010/main" val="2866558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682AE-D364-4DA8-A554-271AA4C02C56}"/>
              </a:ext>
            </a:extLst>
          </p:cNvPr>
          <p:cNvSpPr>
            <a:spLocks noGrp="1"/>
          </p:cNvSpPr>
          <p:nvPr>
            <p:ph type="title"/>
          </p:nvPr>
        </p:nvSpPr>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A11D0-FBA5-428B-8E6A-DC4E8940EDA7}"/>
              </a:ext>
            </a:extLst>
          </p:cNvPr>
          <p:cNvSpPr>
            <a:spLocks noGrp="1"/>
          </p:cNvSpPr>
          <p:nvPr>
            <p:ph type="title"/>
          </p:nvPr>
        </p:nvSpPr>
        <p:spPr/>
        <p:txBody>
          <a:bodyPr/>
          <a:lstStyle/>
          <a:p>
            <a:r>
              <a:rPr lang="nl-NL" dirty="0"/>
              <a:t>UNIT 1</a:t>
            </a:r>
            <a:endParaRPr lang="en-GB" dirty="0"/>
          </a:p>
        </p:txBody>
      </p:sp>
      <p:sp>
        <p:nvSpPr>
          <p:cNvPr id="6" name="Tijdelijke aanduiding voor inhoud 5">
            <a:extLst>
              <a:ext uri="{FF2B5EF4-FFF2-40B4-BE49-F238E27FC236}">
                <a16:creationId xmlns:a16="http://schemas.microsoft.com/office/drawing/2014/main" xmlns="" id="{7B0949EB-B2B1-4904-9778-B5A55841C227}"/>
              </a:ext>
            </a:extLst>
          </p:cNvPr>
          <p:cNvSpPr>
            <a:spLocks noGrp="1"/>
          </p:cNvSpPr>
          <p:nvPr>
            <p:ph sz="half" idx="1"/>
          </p:nvPr>
        </p:nvSpPr>
        <p:spPr>
          <a:xfrm>
            <a:off x="637829" y="2465502"/>
            <a:ext cx="5639147" cy="535705"/>
          </a:xfrm>
        </p:spPr>
        <p:txBody>
          <a:bodyPr>
            <a:normAutofit fontScale="85000" lnSpcReduction="10000"/>
          </a:bodyPr>
          <a:lstStyle/>
          <a:p>
            <a:r>
              <a:rPr lang="en-US" dirty="0"/>
              <a:t>What are differentiation strategies (1/2)?</a:t>
            </a:r>
            <a:endParaRPr lang="en-GB" dirty="0"/>
          </a:p>
        </p:txBody>
      </p:sp>
    </p:spTree>
    <p:extLst>
      <p:ext uri="{BB962C8B-B14F-4D97-AF65-F5344CB8AC3E}">
        <p14:creationId xmlns:p14="http://schemas.microsoft.com/office/powerpoint/2010/main" val="3855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2D67A9A5-0E33-4966-8A16-91923FECE081}"/>
              </a:ext>
            </a:extLst>
          </p:cNvPr>
          <p:cNvSpPr>
            <a:spLocks noGrp="1"/>
          </p:cNvSpPr>
          <p:nvPr>
            <p:ph type="title"/>
          </p:nvPr>
        </p:nvSpPr>
        <p:spPr/>
        <p:txBody>
          <a:bodyPr>
            <a:normAutofit/>
          </a:bodyPr>
          <a:lstStyle/>
          <a:p>
            <a:r>
              <a:rPr lang="en-US" dirty="0" smtClean="0"/>
              <a:t>Introduction to differentiation strategies</a:t>
            </a:r>
            <a:endParaRPr lang="en-GB" dirty="0"/>
          </a:p>
        </p:txBody>
      </p:sp>
      <p:sp>
        <p:nvSpPr>
          <p:cNvPr id="2" name="Content Placeholder 1">
            <a:extLst>
              <a:ext uri="{FF2B5EF4-FFF2-40B4-BE49-F238E27FC236}">
                <a16:creationId xmlns:a16="http://schemas.microsoft.com/office/drawing/2014/main" xmlns="" id="{605F5134-825F-40D6-8EF9-6FFA9298FB51}"/>
              </a:ext>
            </a:extLst>
          </p:cNvPr>
          <p:cNvSpPr>
            <a:spLocks noGrp="1"/>
          </p:cNvSpPr>
          <p:nvPr>
            <p:ph idx="1"/>
          </p:nvPr>
        </p:nvSpPr>
        <p:spPr/>
        <p:txBody>
          <a:bodyPr>
            <a:normAutofit fontScale="85000" lnSpcReduction="20000"/>
          </a:bodyPr>
          <a:lstStyle/>
          <a:p>
            <a:pPr marL="0" indent="0">
              <a:buNone/>
            </a:pPr>
            <a:r>
              <a:rPr lang="en-US" dirty="0"/>
              <a:t>As students with </a:t>
            </a:r>
            <a:r>
              <a:rPr lang="en-US" b="1" dirty="0"/>
              <a:t>diverse learning styles </a:t>
            </a:r>
            <a:r>
              <a:rPr lang="en-US" dirty="0"/>
              <a:t>fill the classroom, many </a:t>
            </a:r>
            <a:r>
              <a:rPr lang="en-US" dirty="0" smtClean="0"/>
              <a:t>VET teachers do not </a:t>
            </a:r>
            <a:r>
              <a:rPr lang="en-US" dirty="0"/>
              <a:t>always have the time, or spend additional hours to plan lessons that use differentiated instruction (DI) to suit </a:t>
            </a:r>
            <a:r>
              <a:rPr lang="en-US" dirty="0" smtClean="0"/>
              <a:t>students</a:t>
            </a:r>
            <a:r>
              <a:rPr lang="en-US" dirty="0"/>
              <a:t>’ unique </a:t>
            </a:r>
            <a:r>
              <a:rPr lang="en-US" dirty="0" smtClean="0"/>
              <a:t>aptitudes.</a:t>
            </a:r>
          </a:p>
          <a:p>
            <a:pPr marL="0" indent="0">
              <a:buNone/>
            </a:pPr>
            <a:r>
              <a:rPr lang="en-US" dirty="0" smtClean="0"/>
              <a:t>As it is mentioned previously, this </a:t>
            </a:r>
            <a:r>
              <a:rPr lang="en-US" dirty="0"/>
              <a:t>can involve adjusting</a:t>
            </a:r>
            <a:r>
              <a:rPr lang="en-US" dirty="0" smtClean="0"/>
              <a:t>:</a:t>
            </a:r>
            <a:endParaRPr lang="en-US" dirty="0"/>
          </a:p>
          <a:p>
            <a:r>
              <a:rPr lang="en-US" b="1" dirty="0" smtClean="0"/>
              <a:t>Content: </a:t>
            </a:r>
            <a:r>
              <a:rPr lang="en-US" dirty="0" smtClean="0"/>
              <a:t>The </a:t>
            </a:r>
            <a:r>
              <a:rPr lang="en-US" b="1" dirty="0"/>
              <a:t>media and methods teachers</a:t>
            </a:r>
            <a:r>
              <a:rPr lang="en-US" dirty="0"/>
              <a:t> </a:t>
            </a:r>
            <a:r>
              <a:rPr lang="en-US" b="1" dirty="0"/>
              <a:t>use</a:t>
            </a:r>
            <a:r>
              <a:rPr lang="en-US" dirty="0"/>
              <a:t> to impart and instruct skills, ideas and information</a:t>
            </a:r>
          </a:p>
          <a:p>
            <a:r>
              <a:rPr lang="en-US" b="1" dirty="0" smtClean="0"/>
              <a:t>Processes: </a:t>
            </a:r>
            <a:r>
              <a:rPr lang="en-US" dirty="0" smtClean="0"/>
              <a:t>The </a:t>
            </a:r>
            <a:r>
              <a:rPr lang="en-US" b="1" dirty="0"/>
              <a:t>exercises and practices students perform </a:t>
            </a:r>
            <a:r>
              <a:rPr lang="en-US" dirty="0"/>
              <a:t>to better understand content</a:t>
            </a:r>
          </a:p>
          <a:p>
            <a:r>
              <a:rPr lang="en-US" b="1" dirty="0" smtClean="0"/>
              <a:t>Products: </a:t>
            </a:r>
            <a:r>
              <a:rPr lang="en-US" dirty="0" smtClean="0"/>
              <a:t>The </a:t>
            </a:r>
            <a:r>
              <a:rPr lang="en-US" b="1" dirty="0"/>
              <a:t>materials</a:t>
            </a:r>
            <a:r>
              <a:rPr lang="en-US" dirty="0"/>
              <a:t>, such as tests and projects, </a:t>
            </a:r>
            <a:r>
              <a:rPr lang="en-US" b="1" dirty="0"/>
              <a:t>students</a:t>
            </a:r>
            <a:r>
              <a:rPr lang="en-US" dirty="0"/>
              <a:t> </a:t>
            </a:r>
            <a:r>
              <a:rPr lang="en-US" b="1" dirty="0"/>
              <a:t>complete</a:t>
            </a:r>
            <a:r>
              <a:rPr lang="en-US" dirty="0"/>
              <a:t> to demonstrate </a:t>
            </a:r>
            <a:r>
              <a:rPr lang="en-US" dirty="0" smtClean="0"/>
              <a:t>understanding</a:t>
            </a:r>
          </a:p>
          <a:p>
            <a:pPr marL="0" indent="0">
              <a:buNone/>
            </a:pPr>
            <a:r>
              <a:rPr lang="en-US" dirty="0"/>
              <a:t>To help create lessons that engage and resonate with a diverse classroom, </a:t>
            </a:r>
            <a:r>
              <a:rPr lang="en-US" b="1" dirty="0" smtClean="0"/>
              <a:t>differentiated </a:t>
            </a:r>
            <a:r>
              <a:rPr lang="en-US" b="1" dirty="0"/>
              <a:t>instruction strategies and </a:t>
            </a:r>
            <a:r>
              <a:rPr lang="en-US" b="1" dirty="0" smtClean="0"/>
              <a:t>examples are presented in the next slides. </a:t>
            </a:r>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p:txBody>
          <a:bodyPr/>
          <a:lstStyle/>
          <a:p>
            <a:r>
              <a:rPr lang="en-US" dirty="0" smtClean="0"/>
              <a:t>Create </a:t>
            </a:r>
            <a:r>
              <a:rPr lang="en-US" dirty="0"/>
              <a:t>Learning </a:t>
            </a:r>
            <a:r>
              <a:rPr lang="en-US" dirty="0" smtClean="0"/>
              <a:t>Stations</a:t>
            </a:r>
            <a:endParaRPr lang="en-GB" dirty="0"/>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p:txBody>
          <a:bodyPr>
            <a:normAutofit fontScale="77500" lnSpcReduction="20000"/>
          </a:bodyPr>
          <a:lstStyle/>
          <a:p>
            <a:pPr marL="0" indent="0">
              <a:buNone/>
            </a:pPr>
            <a:r>
              <a:rPr lang="en-US" dirty="0"/>
              <a:t>Provide different types of content by setting up learning </a:t>
            </a:r>
            <a:r>
              <a:rPr lang="en-US" dirty="0" smtClean="0"/>
              <a:t>stations-divided </a:t>
            </a:r>
            <a:r>
              <a:rPr lang="en-US" dirty="0"/>
              <a:t>sections of your classroom through which groups of students rotate. </a:t>
            </a:r>
            <a:r>
              <a:rPr lang="en-US" dirty="0" smtClean="0"/>
              <a:t>A VET teacher can </a:t>
            </a:r>
            <a:r>
              <a:rPr lang="en-US" dirty="0"/>
              <a:t>facilitate this with a </a:t>
            </a:r>
            <a:r>
              <a:rPr lang="en-US" b="1" dirty="0"/>
              <a:t>flexible seating plan</a:t>
            </a:r>
            <a:r>
              <a:rPr lang="en-US" dirty="0" smtClean="0"/>
              <a:t>. </a:t>
            </a:r>
          </a:p>
          <a:p>
            <a:pPr marL="0" indent="0">
              <a:buNone/>
            </a:pPr>
            <a:r>
              <a:rPr lang="en-US" dirty="0"/>
              <a:t>Each station should use a unique method of teaching a skill or concept related to </a:t>
            </a:r>
            <a:r>
              <a:rPr lang="en-US" dirty="0" smtClean="0"/>
              <a:t>the lesson. </a:t>
            </a:r>
          </a:p>
          <a:p>
            <a:pPr marL="0" indent="0">
              <a:buNone/>
            </a:pPr>
            <a:r>
              <a:rPr lang="en-US" dirty="0"/>
              <a:t>Students can rotate between stations that involve:</a:t>
            </a:r>
          </a:p>
          <a:p>
            <a:r>
              <a:rPr lang="en-US" b="1" dirty="0"/>
              <a:t>Watching a video</a:t>
            </a:r>
          </a:p>
          <a:p>
            <a:r>
              <a:rPr lang="en-US" b="1" dirty="0"/>
              <a:t>Creating artwork</a:t>
            </a:r>
          </a:p>
          <a:p>
            <a:r>
              <a:rPr lang="en-US" b="1" dirty="0"/>
              <a:t>Reading an article</a:t>
            </a:r>
          </a:p>
          <a:p>
            <a:r>
              <a:rPr lang="en-US" b="1" dirty="0"/>
              <a:t>Completing puzzles</a:t>
            </a:r>
          </a:p>
          <a:p>
            <a:r>
              <a:rPr lang="en-US" b="1" dirty="0"/>
              <a:t>Listening to you </a:t>
            </a:r>
            <a:r>
              <a:rPr lang="en-US" b="1" dirty="0" smtClean="0"/>
              <a:t>teach</a:t>
            </a:r>
          </a:p>
          <a:p>
            <a:pPr marL="0" indent="0">
              <a:buNone/>
            </a:pPr>
            <a:r>
              <a:rPr lang="en-US" dirty="0" smtClean="0"/>
              <a:t>To </a:t>
            </a:r>
            <a:r>
              <a:rPr lang="en-US" dirty="0"/>
              <a:t>help students process the content after </a:t>
            </a:r>
            <a:r>
              <a:rPr lang="en-US" dirty="0" smtClean="0"/>
              <a:t>they have </a:t>
            </a:r>
            <a:r>
              <a:rPr lang="en-US" dirty="0"/>
              <a:t>been through the </a:t>
            </a:r>
            <a:r>
              <a:rPr lang="en-US" dirty="0" smtClean="0"/>
              <a:t>stations, you can </a:t>
            </a:r>
            <a:r>
              <a:rPr lang="en-US" dirty="0"/>
              <a:t>hold a class discussion or assign questions to answer</a:t>
            </a:r>
            <a:r>
              <a:rPr lang="en-US" dirty="0" smtClean="0"/>
              <a:t>.</a:t>
            </a:r>
            <a:endParaRPr lang="en-US" dirty="0"/>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200329"/>
          </a:xfrm>
          <a:prstGeom prst="rect">
            <a:avLst/>
          </a:prstGeom>
          <a:solidFill>
            <a:schemeClr val="accent4">
              <a:lumMod val="40000"/>
              <a:lumOff val="60000"/>
            </a:schemeClr>
          </a:solidFill>
        </p:spPr>
        <p:txBody>
          <a:bodyPr wrap="square" rtlCol="0">
            <a:spAutoFit/>
          </a:bodyPr>
          <a:lstStyle/>
          <a:p>
            <a:pPr algn="ctr"/>
            <a:r>
              <a:rPr lang="en-US" b="1" dirty="0" smtClean="0"/>
              <a:t>Click below and find out awesome ideas of </a:t>
            </a:r>
            <a:r>
              <a:rPr lang="en-US" b="1" dirty="0"/>
              <a:t>flexible </a:t>
            </a:r>
            <a:r>
              <a:rPr lang="en-US" b="1" dirty="0" smtClean="0"/>
              <a:t>seating: </a:t>
            </a:r>
            <a:endParaRPr lang="en-US" b="1" dirty="0"/>
          </a:p>
          <a:p>
            <a:pPr algn="just"/>
            <a:endParaRPr lang="en-US" dirty="0" smtClean="0">
              <a:solidFill>
                <a:srgbClr val="000000"/>
              </a:solidFill>
              <a:latin typeface="Roboto"/>
            </a:endParaRPr>
          </a:p>
          <a:p>
            <a:pPr algn="ctr"/>
            <a:r>
              <a:rPr lang="en-US" dirty="0" smtClean="0"/>
              <a:t>Link</a:t>
            </a:r>
            <a:r>
              <a:rPr lang="en-US" dirty="0"/>
              <a:t>: https://www.prodigygame.com/main-en/blog/flexible-seating-classroom-ideas</a:t>
            </a:r>
            <a:r>
              <a:rPr lang="en-US" dirty="0" smtClean="0"/>
              <a:t>/</a:t>
            </a:r>
          </a:p>
          <a:p>
            <a:pPr algn="ctr"/>
            <a:endParaRPr lang="en-US" dirty="0" smtClean="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926016" y="4990464"/>
            <a:ext cx="4317023" cy="923330"/>
          </a:xfrm>
          <a:prstGeom prst="rect">
            <a:avLst/>
          </a:prstGeom>
          <a:noFill/>
        </p:spPr>
        <p:txBody>
          <a:bodyPr wrap="square" rtlCol="0">
            <a:spAutoFit/>
          </a:bodyPr>
          <a:lstStyle/>
          <a:p>
            <a:r>
              <a:rPr lang="en-US" b="1" i="1" dirty="0" smtClean="0"/>
              <a:t>Can you apply these ideas in your classroom? If yes, which are the most applicable for your VET students?</a:t>
            </a:r>
          </a:p>
        </p:txBody>
      </p:sp>
    </p:spTree>
    <p:extLst>
      <p:ext uri="{BB962C8B-B14F-4D97-AF65-F5344CB8AC3E}">
        <p14:creationId xmlns:p14="http://schemas.microsoft.com/office/powerpoint/2010/main" val="1322659597"/>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8528</TotalTime>
  <Words>3398</Words>
  <Application>Microsoft Office PowerPoint</Application>
  <PresentationFormat>Widescreen</PresentationFormat>
  <Paragraphs>365</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Corbel</vt:lpstr>
      <vt:lpstr>Ink Free</vt:lpstr>
      <vt:lpstr>Raleway</vt:lpstr>
      <vt:lpstr>Raleway bold</vt:lpstr>
      <vt:lpstr>Roboto</vt:lpstr>
      <vt:lpstr>Times New Roman</vt:lpstr>
      <vt:lpstr>Wingdings</vt:lpstr>
      <vt:lpstr>Kantoorthema</vt:lpstr>
      <vt:lpstr>Module 3. What are the Strategies for Differentiated Instruction?</vt:lpstr>
      <vt:lpstr>Aims &amp; Objectives</vt:lpstr>
      <vt:lpstr>Learning outcomes</vt:lpstr>
      <vt:lpstr>Keywords</vt:lpstr>
      <vt:lpstr>Table of contents</vt:lpstr>
      <vt:lpstr>UNIT 1</vt:lpstr>
      <vt:lpstr>Introduction to differentiation strategies</vt:lpstr>
      <vt:lpstr>Create Learning Stations</vt:lpstr>
      <vt:lpstr>Time for Self-Reflection </vt:lpstr>
      <vt:lpstr>Use Task Cards</vt:lpstr>
      <vt:lpstr>Interview Students</vt:lpstr>
      <vt:lpstr>Time for Self-Reflection </vt:lpstr>
      <vt:lpstr>Target Different Senses Within Lessons</vt:lpstr>
      <vt:lpstr>Share Your Own Strengths and Weaknesses</vt:lpstr>
      <vt:lpstr>Use the Think-Pair-Share Strategy</vt:lpstr>
      <vt:lpstr>Time for Additional Material </vt:lpstr>
      <vt:lpstr>UNIT 2</vt:lpstr>
      <vt:lpstr>Make Time for Journaling</vt:lpstr>
      <vt:lpstr>Implement Reflection and Goal-Setting Exercises</vt:lpstr>
      <vt:lpstr>Run Literature Circles</vt:lpstr>
      <vt:lpstr>Offer Different Types of Free Study Time</vt:lpstr>
      <vt:lpstr>Group Students with Similar Learning Styles</vt:lpstr>
      <vt:lpstr>Give Different Sets of Reading Comprehension Activities</vt:lpstr>
      <vt:lpstr>Assign Open-Ended Projects</vt:lpstr>
      <vt:lpstr>Encourage Students to Propose Ideas for Their Projects</vt:lpstr>
      <vt:lpstr>Analyze Your Differentiated Instruction Strategy on a Regular Basis</vt:lpstr>
      <vt:lpstr>“Teach Up”</vt:lpstr>
      <vt:lpstr>PowerPoint Presentation</vt:lpstr>
      <vt:lpstr>UNIT 3</vt:lpstr>
      <vt:lpstr>What is differentiated assessment?</vt:lpstr>
      <vt:lpstr>What is differentiated assessment?</vt:lpstr>
      <vt:lpstr>Principles of differentiated assessment</vt:lpstr>
      <vt:lpstr>Differentiated assessment involves:</vt:lpstr>
      <vt:lpstr>When planning differentiated assessment opportunities for students, VET teachers should consider the: </vt:lpstr>
      <vt:lpstr>When planning differentiated assessment opportunities for students, VET teachers should consider the: </vt:lpstr>
      <vt:lpstr>When planning differentiated assessment opportunities for students, VET teachers should consider the: </vt:lpstr>
      <vt:lpstr>PowerPoint Presentation</vt:lpstr>
      <vt:lpstr>Ways of differentiating assessments:</vt:lpstr>
      <vt:lpstr>Asking students to do:</vt:lpstr>
      <vt:lpstr>Using/providing assessment tools before instruction like:</vt:lpstr>
      <vt:lpstr>Using/providing assessment tools before instruction like:</vt:lpstr>
      <vt:lpstr>Using/providing assessment tools during instruction like:</vt:lpstr>
      <vt:lpstr>Using/providing assessment tools during instruction like:</vt:lpstr>
      <vt:lpstr>Using/providing assessment tools after instruction like:</vt:lpstr>
      <vt:lpstr>Using/providing assessment tools after instruction like:</vt:lpstr>
      <vt:lpstr>UNIT 4</vt:lpstr>
      <vt:lpstr>Introduction</vt:lpstr>
      <vt:lpstr>50 Ways To Differentiate Instruction</vt:lpstr>
      <vt:lpstr>50 Ways To Differentiate Instruction</vt:lpstr>
      <vt:lpstr>50 Ways To Differentiate Instruction</vt:lpstr>
      <vt:lpstr>Synopsis</vt:lpstr>
      <vt:lpstr>Time for Self-Reflection </vt:lpstr>
      <vt:lpstr>List of references and further reading</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Marievi Gretsi</cp:lastModifiedBy>
  <cp:revision>250</cp:revision>
  <dcterms:created xsi:type="dcterms:W3CDTF">2021-03-16T15:14:53Z</dcterms:created>
  <dcterms:modified xsi:type="dcterms:W3CDTF">2022-06-29T10:46:49Z</dcterms:modified>
</cp:coreProperties>
</file>