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9" r:id="rId10"/>
    <p:sldId id="285" r:id="rId11"/>
    <p:sldId id="300" r:id="rId12"/>
    <p:sldId id="284" r:id="rId13"/>
    <p:sldId id="301" r:id="rId14"/>
    <p:sldId id="265" r:id="rId15"/>
    <p:sldId id="266" r:id="rId16"/>
    <p:sldId id="280" r:id="rId17"/>
    <p:sldId id="286" r:id="rId18"/>
    <p:sldId id="287" r:id="rId19"/>
    <p:sldId id="288" r:id="rId20"/>
    <p:sldId id="289" r:id="rId21"/>
    <p:sldId id="290" r:id="rId22"/>
    <p:sldId id="291" r:id="rId23"/>
    <p:sldId id="271" r:id="rId24"/>
    <p:sldId id="303" r:id="rId25"/>
    <p:sldId id="315" r:id="rId26"/>
    <p:sldId id="294" r:id="rId27"/>
    <p:sldId id="293" r:id="rId28"/>
    <p:sldId id="269" r:id="rId29"/>
    <p:sldId id="281" r:id="rId30"/>
    <p:sldId id="307" r:id="rId31"/>
    <p:sldId id="306" r:id="rId32"/>
    <p:sldId id="308" r:id="rId33"/>
    <p:sldId id="309" r:id="rId34"/>
    <p:sldId id="312" r:id="rId35"/>
    <p:sldId id="297" r:id="rId36"/>
    <p:sldId id="310" r:id="rId37"/>
    <p:sldId id="313" r:id="rId38"/>
    <p:sldId id="311" r:id="rId39"/>
    <p:sldId id="298" r:id="rId40"/>
    <p:sldId id="273" r:id="rId41"/>
    <p:sldId id="274" r:id="rId42"/>
    <p:sldId id="282" r:id="rId43"/>
    <p:sldId id="277" r:id="rId44"/>
    <p:sldId id="314" r:id="rId45"/>
    <p:sldId id="299" r:id="rId46"/>
    <p:sldId id="275" r:id="rId47"/>
    <p:sldId id="278"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973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24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29/06/2022</a:t>
            </a:fld>
            <a:endParaRPr lang="en-GB"/>
          </a:p>
        </p:txBody>
      </p:sp>
      <p:sp>
        <p:nvSpPr>
          <p:cNvPr id="4" name="Tijdelijke aanduiding voor voettekst 3">
            <a:extLst>
              <a:ext uri="{FF2B5EF4-FFF2-40B4-BE49-F238E27FC236}">
                <a16:creationId xmlns=""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7" name="Tijdelijke aanduiding voor voettekst 7">
            <a:extLst>
              <a:ext uri="{FF2B5EF4-FFF2-40B4-BE49-F238E27FC236}">
                <a16:creationId xmlns=""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29/06/2022</a:t>
            </a:fld>
            <a:endParaRPr lang="en-GB"/>
          </a:p>
        </p:txBody>
      </p:sp>
      <p:sp>
        <p:nvSpPr>
          <p:cNvPr id="13" name="Tijdelijke aanduiding voor voettekst 7">
            <a:extLst>
              <a:ext uri="{FF2B5EF4-FFF2-40B4-BE49-F238E27FC236}">
                <a16:creationId xmlns=""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7" name="Tijdelijke aanduiding voor voettekst 3">
            <a:extLst>
              <a:ext uri="{FF2B5EF4-FFF2-40B4-BE49-F238E27FC236}">
                <a16:creationId xmlns=""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14" name="Tijdelijke aanduiding voor voettekst 2">
            <a:extLst>
              <a:ext uri="{FF2B5EF4-FFF2-40B4-BE49-F238E27FC236}">
                <a16:creationId xmlns=""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 xmlns:a16="http://schemas.microsoft.com/office/drawing/2014/main" id="{E8370EAB-C76F-4AA5-94D6-D78599222DE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 xmlns:a16="http://schemas.microsoft.com/office/drawing/2014/main" id="{3D58D4BB-0AF1-4CA7-9C9A-C6D8A4D5A8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 xmlns:a16="http://schemas.microsoft.com/office/drawing/2014/main" id="{F2DCB080-EBE5-4FE4-8A8C-1517C542CB7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 xmlns:a16="http://schemas.microsoft.com/office/drawing/2014/main" id="{0916403C-BBCD-426C-8DED-8BAF4EAD5C6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 xmlns:a16="http://schemas.microsoft.com/office/drawing/2014/main" id="{7D13D90E-2AA7-47EA-86DE-1E960EBB13E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 xmlns:a16="http://schemas.microsoft.com/office/drawing/2014/main" id="{E3D1C544-CEB0-4095-9B5F-B125310717A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 xmlns:a16="http://schemas.microsoft.com/office/drawing/2014/main" id="{6011F3EB-1901-465F-A19E-1015079364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 xmlns:a16="http://schemas.microsoft.com/office/drawing/2014/main" id="{5F01DFC6-EE44-424B-B0CD-43D139788B0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29/06/2022</a:t>
            </a:fld>
            <a:endParaRPr lang="en-GB"/>
          </a:p>
        </p:txBody>
      </p:sp>
      <p:sp>
        <p:nvSpPr>
          <p:cNvPr id="4" name="Tijdelijke aanduiding voor voettekst 3">
            <a:extLst>
              <a:ext uri="{FF2B5EF4-FFF2-40B4-BE49-F238E27FC236}">
                <a16:creationId xmlns=""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7" name="Tijdelijke aanduiding voor voettekst 7">
            <a:extLst>
              <a:ext uri="{FF2B5EF4-FFF2-40B4-BE49-F238E27FC236}">
                <a16:creationId xmlns=""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29/06/2022</a:t>
            </a:fld>
            <a:endParaRPr lang="en-GB"/>
          </a:p>
        </p:txBody>
      </p:sp>
      <p:sp>
        <p:nvSpPr>
          <p:cNvPr id="13" name="Tijdelijke aanduiding voor voettekst 7">
            <a:extLst>
              <a:ext uri="{FF2B5EF4-FFF2-40B4-BE49-F238E27FC236}">
                <a16:creationId xmlns=""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7" name="Tijdelijke aanduiding voor voettekst 3">
            <a:extLst>
              <a:ext uri="{FF2B5EF4-FFF2-40B4-BE49-F238E27FC236}">
                <a16:creationId xmlns=""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29/06/2022</a:t>
            </a:fld>
            <a:endParaRPr lang="en-GB"/>
          </a:p>
        </p:txBody>
      </p:sp>
      <p:sp>
        <p:nvSpPr>
          <p:cNvPr id="14" name="Tijdelijke aanduiding voor voettekst 2">
            <a:extLst>
              <a:ext uri="{FF2B5EF4-FFF2-40B4-BE49-F238E27FC236}">
                <a16:creationId xmlns=""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 xmlns:a16="http://schemas.microsoft.com/office/drawing/2014/main" id="{3D58D4BB-0AF1-4CA7-9C9A-C6D8A4D5A8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youtube.com/watch?v=rycjUldMl3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planbee.com/blogs/news/how-to-create-an-inclusive-classroom-12-tips-for-teachers" TargetMode="External"/><Relationship Id="rId4" Type="http://schemas.openxmlformats.org/officeDocument/2006/relationships/hyperlink" Target="https://www.youtube.com/watch?time_continue=62&amp;v=CV5MmTIRHr8&amp;feature=emb_log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teach.ufl.edu/wp-content/uploads/2019/07/Classroom-Icebreakers.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hyperlink" Target="https://doi.org/10.1080/09362830903462441" TargetMode="External"/><Relationship Id="rId3" Type="http://schemas.openxmlformats.org/officeDocument/2006/relationships/hyperlink" Target="https://teach.ufl.edu/resource-library/inclusivity-in-the-classroom/" TargetMode="External"/><Relationship Id="rId7" Type="http://schemas.openxmlformats.org/officeDocument/2006/relationships/hyperlink" Target="http://www.ijhssnet.com/journals/Vol_2_No_12_Special_Issue_June_2012/28.pdf" TargetMode="External"/><Relationship Id="rId2" Type="http://schemas.openxmlformats.org/officeDocument/2006/relationships/hyperlink" Target="https://nbacl.nb.ca/module-pages/inclusive-education-and-its-benefits/" TargetMode="External"/><Relationship Id="rId1" Type="http://schemas.openxmlformats.org/officeDocument/2006/relationships/slideLayout" Target="../slideLayouts/slideLayout4.xml"/><Relationship Id="rId6" Type="http://schemas.openxmlformats.org/officeDocument/2006/relationships/hyperlink" Target="https://www.dr-hatfield.com/educ342/Differentiated_Instruction.pdf" TargetMode="External"/><Relationship Id="rId5" Type="http://schemas.openxmlformats.org/officeDocument/2006/relationships/hyperlink" Target="https://www.outlife.in/experiential-learning.html" TargetMode="External"/><Relationship Id="rId4" Type="http://schemas.openxmlformats.org/officeDocument/2006/relationships/hyperlink" Target="https://planbee.com/blogs/news/how-to-create-an-inclusive-classroom-12-tips-for-teacher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97642F37-6A6B-41B1-9E9E-CBD267A44BBE}"/>
              </a:ext>
            </a:extLst>
          </p:cNvPr>
          <p:cNvSpPr>
            <a:spLocks noGrp="1"/>
          </p:cNvSpPr>
          <p:nvPr>
            <p:ph type="ctrTitle"/>
          </p:nvPr>
        </p:nvSpPr>
        <p:spPr/>
        <p:txBody>
          <a:bodyPr>
            <a:normAutofit fontScale="90000"/>
          </a:bodyPr>
          <a:lstStyle/>
          <a:p>
            <a:pPr algn="r"/>
            <a:r>
              <a:rPr lang="en-US" b="1" spc="100" dirty="0">
                <a:ea typeface="+mj-ea"/>
                <a:cs typeface="+mj-cs"/>
              </a:rPr>
              <a:t>Module </a:t>
            </a:r>
            <a:r>
              <a:rPr lang="en-US" b="1" spc="100" dirty="0" smtClean="0">
                <a:ea typeface="+mj-ea"/>
                <a:cs typeface="+mj-cs"/>
              </a:rPr>
              <a:t>5</a:t>
            </a:r>
            <a:r>
              <a:rPr lang="en-US" b="1" spc="100" dirty="0"/>
              <a:t>. What is Inclusion as a Teaching Method?</a:t>
            </a:r>
            <a:endParaRPr lang="en-GB" sz="4800" dirty="0"/>
          </a:p>
        </p:txBody>
      </p:sp>
    </p:spTree>
    <p:extLst>
      <p:ext uri="{BB962C8B-B14F-4D97-AF65-F5344CB8AC3E}">
        <p14:creationId xmlns:p14="http://schemas.microsoft.com/office/powerpoint/2010/main" val="248096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FDADC7B5-76F0-43C1-B24B-823D8AA941C3}"/>
              </a:ext>
            </a:extLst>
          </p:cNvPr>
          <p:cNvSpPr>
            <a:spLocks noGrp="1"/>
          </p:cNvSpPr>
          <p:nvPr>
            <p:ph type="title"/>
          </p:nvPr>
        </p:nvSpPr>
        <p:spPr>
          <a:xfrm>
            <a:off x="305539" y="187572"/>
            <a:ext cx="10515600" cy="803551"/>
          </a:xfrm>
        </p:spPr>
        <p:txBody>
          <a:bodyPr>
            <a:normAutofit/>
          </a:bodyPr>
          <a:lstStyle/>
          <a:p>
            <a:pPr fontAlgn="base"/>
            <a:r>
              <a:rPr lang="en-US" b="1" dirty="0"/>
              <a:t>Key Features of Inclusive </a:t>
            </a:r>
            <a:r>
              <a:rPr lang="en-US" b="1" dirty="0" smtClean="0"/>
              <a:t>Education</a:t>
            </a:r>
            <a:endParaRPr lang="en-GB" dirty="0"/>
          </a:p>
        </p:txBody>
      </p:sp>
      <p:sp>
        <p:nvSpPr>
          <p:cNvPr id="2" name="Content Placeholder 1">
            <a:extLst>
              <a:ext uri="{FF2B5EF4-FFF2-40B4-BE49-F238E27FC236}">
                <a16:creationId xmlns="" xmlns:a16="http://schemas.microsoft.com/office/drawing/2014/main" id="{ACF4B134-D2C0-41E4-9ED6-B3D83A90F84B}"/>
              </a:ext>
            </a:extLst>
          </p:cNvPr>
          <p:cNvSpPr>
            <a:spLocks noGrp="1"/>
          </p:cNvSpPr>
          <p:nvPr>
            <p:ph idx="1"/>
          </p:nvPr>
        </p:nvSpPr>
        <p:spPr>
          <a:xfrm>
            <a:off x="305539" y="991123"/>
            <a:ext cx="10870707" cy="5662690"/>
          </a:xfrm>
        </p:spPr>
        <p:txBody>
          <a:bodyPr>
            <a:noAutofit/>
          </a:bodyPr>
          <a:lstStyle/>
          <a:p>
            <a:pPr marL="0" indent="0" algn="ctr">
              <a:buNone/>
            </a:pPr>
            <a:r>
              <a:rPr lang="en-US" sz="2600" dirty="0"/>
              <a:t>Generally, inclusive education will be successful if these important features and practices are followed</a:t>
            </a:r>
            <a:r>
              <a:rPr lang="en-US" sz="2600" dirty="0" smtClean="0"/>
              <a:t>:</a:t>
            </a:r>
            <a:endParaRPr lang="el-GR" sz="2600" dirty="0" smtClean="0"/>
          </a:p>
          <a:p>
            <a:pPr fontAlgn="base"/>
            <a:r>
              <a:rPr lang="en-US" sz="2600" b="1" dirty="0"/>
              <a:t>Accepting unconditionally all children </a:t>
            </a:r>
            <a:r>
              <a:rPr lang="en-US" sz="2600" dirty="0"/>
              <a:t>into regular classes and the life of the school.</a:t>
            </a:r>
          </a:p>
          <a:p>
            <a:pPr fontAlgn="base"/>
            <a:r>
              <a:rPr lang="en-US" sz="2600" b="1" dirty="0"/>
              <a:t>Providing</a:t>
            </a:r>
            <a:r>
              <a:rPr lang="en-US" sz="2600" dirty="0"/>
              <a:t> as much </a:t>
            </a:r>
            <a:r>
              <a:rPr lang="en-US" sz="2600" b="1" dirty="0"/>
              <a:t>support</a:t>
            </a:r>
            <a:r>
              <a:rPr lang="en-US" sz="2600" dirty="0"/>
              <a:t> to children, teachers and classrooms as necessary to ensure that all children can participate in their schools and classes.</a:t>
            </a:r>
          </a:p>
          <a:p>
            <a:pPr fontAlgn="base"/>
            <a:r>
              <a:rPr lang="en-US" sz="2600" b="1" dirty="0"/>
              <a:t>Looking</a:t>
            </a:r>
            <a:r>
              <a:rPr lang="en-US" sz="2600" dirty="0"/>
              <a:t> at all </a:t>
            </a:r>
            <a:r>
              <a:rPr lang="en-US" sz="2600" b="1" dirty="0"/>
              <a:t>children</a:t>
            </a:r>
            <a:r>
              <a:rPr lang="en-US" sz="2600" dirty="0"/>
              <a:t> at </a:t>
            </a:r>
            <a:r>
              <a:rPr lang="en-US" sz="2600" b="1" dirty="0"/>
              <a:t>what</a:t>
            </a:r>
            <a:r>
              <a:rPr lang="en-US" sz="2600" dirty="0"/>
              <a:t> </a:t>
            </a:r>
            <a:r>
              <a:rPr lang="en-US" sz="2600" b="1" dirty="0"/>
              <a:t>they can do</a:t>
            </a:r>
            <a:r>
              <a:rPr lang="en-US" sz="2600" dirty="0"/>
              <a:t> rather then what they cannot do.</a:t>
            </a:r>
          </a:p>
          <a:p>
            <a:pPr fontAlgn="base"/>
            <a:r>
              <a:rPr lang="en-US" sz="2600" dirty="0" smtClean="0"/>
              <a:t>VET teachers </a:t>
            </a:r>
            <a:r>
              <a:rPr lang="en-US" sz="2600" dirty="0"/>
              <a:t>and parents have </a:t>
            </a:r>
            <a:r>
              <a:rPr lang="en-US" sz="2600" b="1" dirty="0"/>
              <a:t>high expectations </a:t>
            </a:r>
            <a:r>
              <a:rPr lang="en-US" sz="2600" dirty="0"/>
              <a:t>of all children.</a:t>
            </a:r>
          </a:p>
          <a:p>
            <a:pPr fontAlgn="base"/>
            <a:r>
              <a:rPr lang="en-US" sz="2600" b="1" dirty="0"/>
              <a:t>Developing</a:t>
            </a:r>
            <a:r>
              <a:rPr lang="en-US" sz="2600" dirty="0"/>
              <a:t> </a:t>
            </a:r>
            <a:r>
              <a:rPr lang="en-US" sz="2600" b="1" dirty="0"/>
              <a:t>education goals </a:t>
            </a:r>
            <a:r>
              <a:rPr lang="en-US" sz="2600" dirty="0"/>
              <a:t>according to each </a:t>
            </a:r>
            <a:r>
              <a:rPr lang="en-US" sz="2600" b="1" dirty="0"/>
              <a:t>child’s </a:t>
            </a:r>
            <a:r>
              <a:rPr lang="en-US" sz="2600" b="1" dirty="0" smtClean="0"/>
              <a:t>abilities</a:t>
            </a:r>
            <a:r>
              <a:rPr lang="en-US" sz="2600" dirty="0" smtClean="0"/>
              <a:t>.</a:t>
            </a:r>
            <a:r>
              <a:rPr lang="el-GR" sz="2600" dirty="0" smtClean="0"/>
              <a:t> </a:t>
            </a:r>
            <a:r>
              <a:rPr lang="en-US" sz="2600" dirty="0" smtClean="0"/>
              <a:t>This </a:t>
            </a:r>
            <a:r>
              <a:rPr lang="en-US" sz="2600" dirty="0"/>
              <a:t>means that children do not need to have the same education goals in order to learn together in regular classes</a:t>
            </a:r>
            <a:r>
              <a:rPr lang="en-US" sz="2600" dirty="0" smtClean="0"/>
              <a:t>.</a:t>
            </a:r>
            <a:endParaRPr lang="en-US" sz="2600" dirty="0"/>
          </a:p>
        </p:txBody>
      </p:sp>
    </p:spTree>
    <p:extLst>
      <p:ext uri="{BB962C8B-B14F-4D97-AF65-F5344CB8AC3E}">
        <p14:creationId xmlns:p14="http://schemas.microsoft.com/office/powerpoint/2010/main" val="4257765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FDADC7B5-76F0-43C1-B24B-823D8AA941C3}"/>
              </a:ext>
            </a:extLst>
          </p:cNvPr>
          <p:cNvSpPr>
            <a:spLocks noGrp="1"/>
          </p:cNvSpPr>
          <p:nvPr>
            <p:ph type="title"/>
          </p:nvPr>
        </p:nvSpPr>
        <p:spPr>
          <a:xfrm>
            <a:off x="838200" y="127199"/>
            <a:ext cx="10515600" cy="1325563"/>
          </a:xfrm>
        </p:spPr>
        <p:txBody>
          <a:bodyPr>
            <a:normAutofit/>
          </a:bodyPr>
          <a:lstStyle/>
          <a:p>
            <a:pPr fontAlgn="base"/>
            <a:r>
              <a:rPr lang="en-US" b="1" dirty="0" smtClean="0"/>
              <a:t>Key Features of Inclusive Education</a:t>
            </a:r>
            <a:endParaRPr lang="en-GB" dirty="0"/>
          </a:p>
        </p:txBody>
      </p:sp>
      <p:sp>
        <p:nvSpPr>
          <p:cNvPr id="2" name="Content Placeholder 1">
            <a:extLst>
              <a:ext uri="{FF2B5EF4-FFF2-40B4-BE49-F238E27FC236}">
                <a16:creationId xmlns="" xmlns:a16="http://schemas.microsoft.com/office/drawing/2014/main" id="{ACF4B134-D2C0-41E4-9ED6-B3D83A90F84B}"/>
              </a:ext>
            </a:extLst>
          </p:cNvPr>
          <p:cNvSpPr>
            <a:spLocks noGrp="1"/>
          </p:cNvSpPr>
          <p:nvPr>
            <p:ph idx="1"/>
          </p:nvPr>
        </p:nvSpPr>
        <p:spPr>
          <a:xfrm>
            <a:off x="838200" y="1452762"/>
            <a:ext cx="10515600" cy="5205489"/>
          </a:xfrm>
        </p:spPr>
        <p:txBody>
          <a:bodyPr>
            <a:noAutofit/>
          </a:bodyPr>
          <a:lstStyle/>
          <a:p>
            <a:pPr fontAlgn="base"/>
            <a:r>
              <a:rPr lang="en-US" dirty="0" smtClean="0"/>
              <a:t>Designing schools and classes in ways that help children learn and achieve to their </a:t>
            </a:r>
            <a:r>
              <a:rPr lang="en-US" b="1" dirty="0" smtClean="0"/>
              <a:t>fullest potential </a:t>
            </a:r>
            <a:r>
              <a:rPr lang="en-US" i="1" dirty="0" smtClean="0"/>
              <a:t>(for example, by developing class time tables for allowing more individual attention for all VET students).</a:t>
            </a:r>
          </a:p>
          <a:p>
            <a:pPr fontAlgn="base"/>
            <a:r>
              <a:rPr lang="en-US" b="1" dirty="0" smtClean="0"/>
              <a:t>Having strong leadership for inclusion </a:t>
            </a:r>
            <a:r>
              <a:rPr lang="en-US" dirty="0" smtClean="0"/>
              <a:t>from school principals and other administrators.</a:t>
            </a:r>
          </a:p>
          <a:p>
            <a:pPr fontAlgn="base"/>
            <a:r>
              <a:rPr lang="en-US" dirty="0" smtClean="0"/>
              <a:t>Having VET </a:t>
            </a:r>
            <a:r>
              <a:rPr lang="en-US" b="1" dirty="0" smtClean="0"/>
              <a:t>teachers</a:t>
            </a:r>
            <a:r>
              <a:rPr lang="en-US" dirty="0" smtClean="0"/>
              <a:t> </a:t>
            </a:r>
            <a:r>
              <a:rPr lang="en-US" b="1" dirty="0" smtClean="0"/>
              <a:t>who have knowledge about different ways of teaching</a:t>
            </a:r>
            <a:r>
              <a:rPr lang="en-US" dirty="0" smtClean="0"/>
              <a:t> so that children with various abilities and strengths can learn together.</a:t>
            </a:r>
          </a:p>
          <a:p>
            <a:pPr fontAlgn="base"/>
            <a:r>
              <a:rPr lang="en-US" dirty="0" smtClean="0"/>
              <a:t>Having principals, teachers, parents and others </a:t>
            </a:r>
            <a:r>
              <a:rPr lang="en-US" b="1" dirty="0" smtClean="0"/>
              <a:t>work together </a:t>
            </a:r>
            <a:r>
              <a:rPr lang="en-US" dirty="0" smtClean="0"/>
              <a:t>to determine the most affective ways of providing a quality education in an inclusive environment.</a:t>
            </a:r>
            <a:r>
              <a:rPr lang="el-GR" dirty="0" smtClean="0"/>
              <a:t> </a:t>
            </a:r>
            <a:endParaRPr lang="en-US" dirty="0"/>
          </a:p>
        </p:txBody>
      </p:sp>
    </p:spTree>
    <p:extLst>
      <p:ext uri="{BB962C8B-B14F-4D97-AF65-F5344CB8AC3E}">
        <p14:creationId xmlns:p14="http://schemas.microsoft.com/office/powerpoint/2010/main" val="10285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FDADC7B5-76F0-43C1-B24B-823D8AA941C3}"/>
              </a:ext>
            </a:extLst>
          </p:cNvPr>
          <p:cNvSpPr>
            <a:spLocks noGrp="1"/>
          </p:cNvSpPr>
          <p:nvPr>
            <p:ph type="title"/>
          </p:nvPr>
        </p:nvSpPr>
        <p:spPr>
          <a:xfrm>
            <a:off x="838200" y="0"/>
            <a:ext cx="10515600" cy="1100831"/>
          </a:xfrm>
        </p:spPr>
        <p:txBody>
          <a:bodyPr/>
          <a:lstStyle/>
          <a:p>
            <a:r>
              <a:rPr lang="en-US" b="1" dirty="0"/>
              <a:t>Benefits of Inclusive Education</a:t>
            </a:r>
            <a:endParaRPr lang="en-GB" dirty="0"/>
          </a:p>
        </p:txBody>
      </p:sp>
      <p:sp>
        <p:nvSpPr>
          <p:cNvPr id="2" name="Content Placeholder 1">
            <a:extLst>
              <a:ext uri="{FF2B5EF4-FFF2-40B4-BE49-F238E27FC236}">
                <a16:creationId xmlns="" xmlns:a16="http://schemas.microsoft.com/office/drawing/2014/main" id="{ACF4B134-D2C0-41E4-9ED6-B3D83A90F84B}"/>
              </a:ext>
            </a:extLst>
          </p:cNvPr>
          <p:cNvSpPr>
            <a:spLocks noGrp="1"/>
          </p:cNvSpPr>
          <p:nvPr>
            <p:ph idx="1"/>
          </p:nvPr>
        </p:nvSpPr>
        <p:spPr>
          <a:xfrm>
            <a:off x="838200" y="887766"/>
            <a:ext cx="10515600" cy="5495277"/>
          </a:xfrm>
        </p:spPr>
        <p:txBody>
          <a:bodyPr>
            <a:noAutofit/>
          </a:bodyPr>
          <a:lstStyle/>
          <a:p>
            <a:pPr marL="0" indent="0">
              <a:buNone/>
            </a:pPr>
            <a:r>
              <a:rPr lang="en-US" dirty="0"/>
              <a:t>Over the years, the benefits of providing an inclusive education to all children have been shown. </a:t>
            </a:r>
            <a:endParaRPr lang="en-US" dirty="0" smtClean="0"/>
          </a:p>
          <a:p>
            <a:pPr marL="0" indent="0">
              <a:buNone/>
            </a:pPr>
            <a:r>
              <a:rPr lang="en-US" dirty="0" smtClean="0"/>
              <a:t>Inclusive </a:t>
            </a:r>
            <a:r>
              <a:rPr lang="en-US" dirty="0"/>
              <a:t>education (when practiced well) is very important because</a:t>
            </a:r>
            <a:r>
              <a:rPr lang="en-US" dirty="0" smtClean="0"/>
              <a:t>:</a:t>
            </a:r>
          </a:p>
          <a:p>
            <a:pPr fontAlgn="base"/>
            <a:r>
              <a:rPr lang="en-US" dirty="0"/>
              <a:t>All children are able to be </a:t>
            </a:r>
            <a:r>
              <a:rPr lang="en-US" b="1" dirty="0"/>
              <a:t>part of their community </a:t>
            </a:r>
            <a:r>
              <a:rPr lang="en-US" dirty="0"/>
              <a:t>and develop a sense of belonging and become better prepared for life in the community as children and adults.</a:t>
            </a:r>
          </a:p>
          <a:p>
            <a:pPr fontAlgn="base"/>
            <a:r>
              <a:rPr lang="en-US" dirty="0"/>
              <a:t>It provides </a:t>
            </a:r>
            <a:r>
              <a:rPr lang="en-US" b="1" dirty="0"/>
              <a:t>better opportunities for learning</a:t>
            </a:r>
            <a:r>
              <a:rPr lang="en-US" dirty="0"/>
              <a:t>. Children with varying abilities are often better motivated when they learn in classes surrounded by other children.</a:t>
            </a:r>
          </a:p>
          <a:p>
            <a:pPr fontAlgn="base"/>
            <a:r>
              <a:rPr lang="en-US" dirty="0"/>
              <a:t>The </a:t>
            </a:r>
            <a:r>
              <a:rPr lang="en-US" b="1" dirty="0"/>
              <a:t>expectations</a:t>
            </a:r>
            <a:r>
              <a:rPr lang="en-US" dirty="0"/>
              <a:t> of all the children are </a:t>
            </a:r>
            <a:r>
              <a:rPr lang="en-US" b="1" dirty="0" smtClean="0"/>
              <a:t>higher</a:t>
            </a:r>
            <a:r>
              <a:rPr lang="en-US" dirty="0" smtClean="0"/>
              <a:t>. Successful </a:t>
            </a:r>
            <a:r>
              <a:rPr lang="en-US" dirty="0"/>
              <a:t>inclusion attempts to develop an individual’s strengths and gifts</a:t>
            </a:r>
            <a:r>
              <a:rPr lang="en-US" dirty="0" smtClean="0"/>
              <a:t>.</a:t>
            </a:r>
            <a:endParaRPr lang="en-US" dirty="0"/>
          </a:p>
        </p:txBody>
      </p:sp>
    </p:spTree>
    <p:extLst>
      <p:ext uri="{BB962C8B-B14F-4D97-AF65-F5344CB8AC3E}">
        <p14:creationId xmlns:p14="http://schemas.microsoft.com/office/powerpoint/2010/main" val="379086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FDADC7B5-76F0-43C1-B24B-823D8AA941C3}"/>
              </a:ext>
            </a:extLst>
          </p:cNvPr>
          <p:cNvSpPr>
            <a:spLocks noGrp="1"/>
          </p:cNvSpPr>
          <p:nvPr>
            <p:ph type="title"/>
          </p:nvPr>
        </p:nvSpPr>
        <p:spPr>
          <a:xfrm>
            <a:off x="838200" y="337352"/>
            <a:ext cx="10515600" cy="1100831"/>
          </a:xfrm>
        </p:spPr>
        <p:txBody>
          <a:bodyPr/>
          <a:lstStyle/>
          <a:p>
            <a:r>
              <a:rPr lang="en-US" b="1" dirty="0"/>
              <a:t>Benefits of Inclusive Education</a:t>
            </a:r>
            <a:endParaRPr lang="en-GB" dirty="0"/>
          </a:p>
        </p:txBody>
      </p:sp>
      <p:sp>
        <p:nvSpPr>
          <p:cNvPr id="2" name="Content Placeholder 1">
            <a:extLst>
              <a:ext uri="{FF2B5EF4-FFF2-40B4-BE49-F238E27FC236}">
                <a16:creationId xmlns="" xmlns:a16="http://schemas.microsoft.com/office/drawing/2014/main" id="{ACF4B134-D2C0-41E4-9ED6-B3D83A90F84B}"/>
              </a:ext>
            </a:extLst>
          </p:cNvPr>
          <p:cNvSpPr>
            <a:spLocks noGrp="1"/>
          </p:cNvSpPr>
          <p:nvPr>
            <p:ph idx="1"/>
          </p:nvPr>
        </p:nvSpPr>
        <p:spPr>
          <a:xfrm>
            <a:off x="838200" y="1589103"/>
            <a:ext cx="10515600" cy="4539664"/>
          </a:xfrm>
        </p:spPr>
        <p:txBody>
          <a:bodyPr>
            <a:normAutofit/>
          </a:bodyPr>
          <a:lstStyle/>
          <a:p>
            <a:pPr fontAlgn="base"/>
            <a:r>
              <a:rPr lang="en-US" dirty="0" smtClean="0"/>
              <a:t>It </a:t>
            </a:r>
            <a:r>
              <a:rPr lang="en-US" dirty="0"/>
              <a:t>allows children to work on </a:t>
            </a:r>
            <a:r>
              <a:rPr lang="en-US" b="1" dirty="0"/>
              <a:t>individual goals </a:t>
            </a:r>
            <a:r>
              <a:rPr lang="en-US" dirty="0"/>
              <a:t>while being with other students their own age.</a:t>
            </a:r>
          </a:p>
          <a:p>
            <a:pPr fontAlgn="base"/>
            <a:r>
              <a:rPr lang="en-US" dirty="0"/>
              <a:t>It encourages the </a:t>
            </a:r>
            <a:r>
              <a:rPr lang="en-US" b="1" dirty="0"/>
              <a:t>involvement of parents </a:t>
            </a:r>
            <a:r>
              <a:rPr lang="en-US" dirty="0"/>
              <a:t>in the education of their children and the activities of their local schools.</a:t>
            </a:r>
          </a:p>
          <a:p>
            <a:pPr fontAlgn="base"/>
            <a:r>
              <a:rPr lang="en-US" dirty="0"/>
              <a:t>It fosters </a:t>
            </a:r>
            <a:r>
              <a:rPr lang="en-US" b="1" dirty="0"/>
              <a:t>a culture of respect and belonging</a:t>
            </a:r>
            <a:r>
              <a:rPr lang="en-US" dirty="0"/>
              <a:t>. It also provides the opportunity to learn about and </a:t>
            </a:r>
            <a:r>
              <a:rPr lang="en-US" b="1" dirty="0"/>
              <a:t>accept individual differences</a:t>
            </a:r>
            <a:r>
              <a:rPr lang="en-US" dirty="0"/>
              <a:t>.</a:t>
            </a:r>
          </a:p>
          <a:p>
            <a:pPr fontAlgn="base"/>
            <a:r>
              <a:rPr lang="en-US" dirty="0"/>
              <a:t>It provides all children with opportunities to </a:t>
            </a:r>
            <a:r>
              <a:rPr lang="en-US" b="1" dirty="0"/>
              <a:t>develop friendships </a:t>
            </a:r>
            <a:r>
              <a:rPr lang="en-US" dirty="0"/>
              <a:t>with one another. Friendships provide role models and opportunities for growth</a:t>
            </a:r>
            <a:r>
              <a:rPr lang="en-US" dirty="0" smtClean="0"/>
              <a:t>.</a:t>
            </a:r>
            <a:endParaRPr lang="en-US" dirty="0"/>
          </a:p>
        </p:txBody>
      </p:sp>
    </p:spTree>
    <p:extLst>
      <p:ext uri="{BB962C8B-B14F-4D97-AF65-F5344CB8AC3E}">
        <p14:creationId xmlns:p14="http://schemas.microsoft.com/office/powerpoint/2010/main" val="453726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 xmlns:a16="http://schemas.microsoft.com/office/drawing/2014/main" id="{B9E10321-43AB-4F48-96CB-F4394CD3638E}"/>
              </a:ext>
            </a:extLst>
          </p:cNvPr>
          <p:cNvSpPr>
            <a:spLocks noGrp="1"/>
          </p:cNvSpPr>
          <p:nvPr>
            <p:ph type="title"/>
          </p:nvPr>
        </p:nvSpPr>
        <p:spPr/>
        <p:txBody>
          <a:bodyPr/>
          <a:lstStyle/>
          <a:p>
            <a:r>
              <a:rPr lang="nl-NL" dirty="0"/>
              <a:t>UNIT 2</a:t>
            </a:r>
            <a:endParaRPr lang="en-GB" dirty="0"/>
          </a:p>
        </p:txBody>
      </p:sp>
      <p:sp>
        <p:nvSpPr>
          <p:cNvPr id="9" name="Tijdelijke aanduiding voor inhoud 8">
            <a:extLst>
              <a:ext uri="{FF2B5EF4-FFF2-40B4-BE49-F238E27FC236}">
                <a16:creationId xmlns="" xmlns:a16="http://schemas.microsoft.com/office/drawing/2014/main" id="{0C6DE5DB-0A94-4231-A32C-60AC9DFB24FB}"/>
              </a:ext>
            </a:extLst>
          </p:cNvPr>
          <p:cNvSpPr>
            <a:spLocks noGrp="1"/>
          </p:cNvSpPr>
          <p:nvPr>
            <p:ph sz="half" idx="1"/>
          </p:nvPr>
        </p:nvSpPr>
        <p:spPr>
          <a:xfrm>
            <a:off x="0" y="2480767"/>
            <a:ext cx="5780727" cy="535705"/>
          </a:xfrm>
        </p:spPr>
        <p:txBody>
          <a:bodyPr>
            <a:noAutofit/>
          </a:bodyPr>
          <a:lstStyle/>
          <a:p>
            <a:r>
              <a:rPr lang="en-US" b="1" dirty="0"/>
              <a:t>Experiential learning </a:t>
            </a:r>
            <a:r>
              <a:rPr lang="en-US" b="1" dirty="0" smtClean="0"/>
              <a:t>techniques</a:t>
            </a:r>
            <a:endParaRPr lang="en-US" dirty="0"/>
          </a:p>
        </p:txBody>
      </p:sp>
    </p:spTree>
    <p:extLst>
      <p:ext uri="{BB962C8B-B14F-4D97-AF65-F5344CB8AC3E}">
        <p14:creationId xmlns:p14="http://schemas.microsoft.com/office/powerpoint/2010/main" val="2191398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82B8486-A00D-49D7-99C1-87EE71646A37}"/>
              </a:ext>
            </a:extLst>
          </p:cNvPr>
          <p:cNvSpPr>
            <a:spLocks noGrp="1"/>
          </p:cNvSpPr>
          <p:nvPr>
            <p:ph type="title"/>
          </p:nvPr>
        </p:nvSpPr>
        <p:spPr>
          <a:xfrm>
            <a:off x="838200" y="286998"/>
            <a:ext cx="10515600" cy="1325563"/>
          </a:xfrm>
        </p:spPr>
        <p:txBody>
          <a:bodyPr>
            <a:normAutofit/>
          </a:bodyPr>
          <a:lstStyle/>
          <a:p>
            <a:r>
              <a:rPr lang="en-US" b="1" dirty="0"/>
              <a:t>What is Experiential </a:t>
            </a:r>
            <a:r>
              <a:rPr lang="en-US" b="1" dirty="0" smtClean="0"/>
              <a:t>Learning</a:t>
            </a:r>
            <a:endParaRPr lang="en-GB" dirty="0"/>
          </a:p>
        </p:txBody>
      </p:sp>
      <p:sp>
        <p:nvSpPr>
          <p:cNvPr id="2" name="Content Placeholder 1">
            <a:extLst>
              <a:ext uri="{FF2B5EF4-FFF2-40B4-BE49-F238E27FC236}">
                <a16:creationId xmlns="" xmlns:a16="http://schemas.microsoft.com/office/drawing/2014/main" id="{86A9C198-9B35-4020-BBEA-8236B396ACEA}"/>
              </a:ext>
            </a:extLst>
          </p:cNvPr>
          <p:cNvSpPr>
            <a:spLocks noGrp="1"/>
          </p:cNvSpPr>
          <p:nvPr>
            <p:ph idx="1"/>
          </p:nvPr>
        </p:nvSpPr>
        <p:spPr>
          <a:xfrm>
            <a:off x="838200" y="1612561"/>
            <a:ext cx="10515600" cy="4557420"/>
          </a:xfrm>
        </p:spPr>
        <p:txBody>
          <a:bodyPr>
            <a:normAutofit fontScale="92500" lnSpcReduction="10000"/>
          </a:bodyPr>
          <a:lstStyle/>
          <a:p>
            <a:r>
              <a:rPr lang="en-US" dirty="0"/>
              <a:t>​</a:t>
            </a:r>
            <a:r>
              <a:rPr lang="en-US" sz="3000" dirty="0"/>
              <a:t>Experiential learning is an </a:t>
            </a:r>
            <a:r>
              <a:rPr lang="en-US" sz="3000" b="1" dirty="0"/>
              <a:t>engaged learning process </a:t>
            </a:r>
            <a:r>
              <a:rPr lang="en-US" sz="3000" dirty="0"/>
              <a:t>whereby </a:t>
            </a:r>
            <a:r>
              <a:rPr lang="en-US" sz="3000" dirty="0" smtClean="0"/>
              <a:t>students </a:t>
            </a:r>
            <a:r>
              <a:rPr lang="en-US" sz="3000" dirty="0"/>
              <a:t>“learn by doing” and by reflecting on the experience. Experiential learning activities can include, but are not limited to, </a:t>
            </a:r>
            <a:r>
              <a:rPr lang="en-US" sz="3000" b="1" dirty="0"/>
              <a:t>hands-on laboratory experiments, practicums, field exercises, and studio performances</a:t>
            </a:r>
            <a:r>
              <a:rPr lang="en-US" sz="3000" dirty="0"/>
              <a:t>.</a:t>
            </a:r>
            <a:endParaRPr lang="el-GR" sz="3000" dirty="0" smtClean="0"/>
          </a:p>
          <a:p>
            <a:r>
              <a:rPr lang="en-US" sz="3000" dirty="0" smtClean="0"/>
              <a:t>Experiential </a:t>
            </a:r>
            <a:r>
              <a:rPr lang="en-US" sz="3000" dirty="0"/>
              <a:t>learning  methodology is a well-known model in education, training, facilitation, coaching and organizational </a:t>
            </a:r>
            <a:r>
              <a:rPr lang="en-US" sz="3000" dirty="0" smtClean="0"/>
              <a:t>development</a:t>
            </a:r>
            <a:r>
              <a:rPr lang="el-GR" sz="3000" dirty="0" smtClean="0"/>
              <a:t>.</a:t>
            </a:r>
            <a:endParaRPr lang="en-US" sz="3000" dirty="0"/>
          </a:p>
          <a:p>
            <a:r>
              <a:rPr lang="en-US" sz="3000" dirty="0"/>
              <a:t>Experiential learning is an immersive, participant focused, active approach to learning that </a:t>
            </a:r>
            <a:r>
              <a:rPr lang="en-US" sz="3000" b="1" dirty="0"/>
              <a:t>involves learners of all ages, backgrounds and experience levels in a emotionally engaging learning </a:t>
            </a:r>
            <a:r>
              <a:rPr lang="en-US" sz="3000" b="1" dirty="0" smtClean="0"/>
              <a:t>experience</a:t>
            </a:r>
            <a:r>
              <a:rPr lang="el-GR" sz="3000" b="1" dirty="0" smtClean="0"/>
              <a:t>.</a:t>
            </a:r>
            <a:endParaRPr lang="en-US" sz="3000" b="1" dirty="0"/>
          </a:p>
          <a:p>
            <a:endParaRPr lang="nl-NL" dirty="0"/>
          </a:p>
        </p:txBody>
      </p:sp>
    </p:spTree>
    <p:extLst>
      <p:ext uri="{BB962C8B-B14F-4D97-AF65-F5344CB8AC3E}">
        <p14:creationId xmlns:p14="http://schemas.microsoft.com/office/powerpoint/2010/main" val="300215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82B8486-A00D-49D7-99C1-87EE71646A37}"/>
              </a:ext>
            </a:extLst>
          </p:cNvPr>
          <p:cNvSpPr>
            <a:spLocks noGrp="1"/>
          </p:cNvSpPr>
          <p:nvPr>
            <p:ph type="title"/>
          </p:nvPr>
        </p:nvSpPr>
        <p:spPr>
          <a:xfrm>
            <a:off x="838200" y="365125"/>
            <a:ext cx="10515600" cy="1428164"/>
          </a:xfrm>
        </p:spPr>
        <p:txBody>
          <a:bodyPr>
            <a:normAutofit/>
          </a:bodyPr>
          <a:lstStyle/>
          <a:p>
            <a:r>
              <a:rPr lang="en-US" b="1" dirty="0"/>
              <a:t>Experiential Learning can be defined as one that</a:t>
            </a:r>
            <a:r>
              <a:rPr lang="en-US" b="1" dirty="0" smtClean="0"/>
              <a:t>:</a:t>
            </a:r>
            <a:endParaRPr lang="en-GB" dirty="0"/>
          </a:p>
        </p:txBody>
      </p:sp>
      <p:sp>
        <p:nvSpPr>
          <p:cNvPr id="2" name="Content Placeholder 1">
            <a:extLst>
              <a:ext uri="{FF2B5EF4-FFF2-40B4-BE49-F238E27FC236}">
                <a16:creationId xmlns="" xmlns:a16="http://schemas.microsoft.com/office/drawing/2014/main" id="{86A9C198-9B35-4020-BBEA-8236B396ACEA}"/>
              </a:ext>
            </a:extLst>
          </p:cNvPr>
          <p:cNvSpPr>
            <a:spLocks noGrp="1"/>
          </p:cNvSpPr>
          <p:nvPr>
            <p:ph idx="1"/>
          </p:nvPr>
        </p:nvSpPr>
        <p:spPr>
          <a:xfrm>
            <a:off x="838200" y="1997475"/>
            <a:ext cx="10515600" cy="3456589"/>
          </a:xfrm>
        </p:spPr>
        <p:txBody>
          <a:bodyPr/>
          <a:lstStyle/>
          <a:p>
            <a:r>
              <a:rPr lang="en-US" dirty="0"/>
              <a:t>Combines </a:t>
            </a:r>
            <a:r>
              <a:rPr lang="en-US" b="1" dirty="0"/>
              <a:t>direct experience with focused reflection</a:t>
            </a:r>
            <a:r>
              <a:rPr lang="en-US" dirty="0"/>
              <a:t>.</a:t>
            </a:r>
          </a:p>
          <a:p>
            <a:r>
              <a:rPr lang="en-US" dirty="0"/>
              <a:t>Builds on </a:t>
            </a:r>
            <a:r>
              <a:rPr lang="en-US" b="1" dirty="0"/>
              <a:t>past knowledge and experiences</a:t>
            </a:r>
            <a:r>
              <a:rPr lang="en-US" dirty="0"/>
              <a:t>.</a:t>
            </a:r>
          </a:p>
          <a:p>
            <a:r>
              <a:rPr lang="en-US" dirty="0"/>
              <a:t>Requires </a:t>
            </a:r>
            <a:r>
              <a:rPr lang="en-US" b="1" dirty="0"/>
              <a:t>active involvement </a:t>
            </a:r>
            <a:r>
              <a:rPr lang="en-US" dirty="0"/>
              <a:t>in meaning construction.</a:t>
            </a:r>
          </a:p>
          <a:p>
            <a:r>
              <a:rPr lang="en-US" dirty="0"/>
              <a:t>Encourages </a:t>
            </a:r>
            <a:r>
              <a:rPr lang="en-US" b="1" dirty="0"/>
              <a:t>collaboration</a:t>
            </a:r>
            <a:r>
              <a:rPr lang="en-US" dirty="0"/>
              <a:t> and exchange of ideas and perspectives.</a:t>
            </a:r>
          </a:p>
          <a:p>
            <a:r>
              <a:rPr lang="en-US" dirty="0"/>
              <a:t>Can be </a:t>
            </a:r>
            <a:r>
              <a:rPr lang="en-US" b="1" dirty="0"/>
              <a:t>course focused </a:t>
            </a:r>
            <a:r>
              <a:rPr lang="en-US" dirty="0"/>
              <a:t>or </a:t>
            </a:r>
            <a:r>
              <a:rPr lang="en-US" b="1" dirty="0"/>
              <a:t>in-class</a:t>
            </a:r>
            <a:r>
              <a:rPr lang="en-US" dirty="0"/>
              <a:t>, community focused, or work focused</a:t>
            </a:r>
            <a:r>
              <a:rPr lang="en-US" dirty="0" smtClean="0"/>
              <a:t>.</a:t>
            </a:r>
            <a:endParaRPr lang="en-US" dirty="0"/>
          </a:p>
        </p:txBody>
      </p:sp>
    </p:spTree>
    <p:extLst>
      <p:ext uri="{BB962C8B-B14F-4D97-AF65-F5344CB8AC3E}">
        <p14:creationId xmlns:p14="http://schemas.microsoft.com/office/powerpoint/2010/main" val="1651039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82B8486-A00D-49D7-99C1-87EE71646A37}"/>
              </a:ext>
            </a:extLst>
          </p:cNvPr>
          <p:cNvSpPr>
            <a:spLocks noGrp="1"/>
          </p:cNvSpPr>
          <p:nvPr>
            <p:ph type="title"/>
          </p:nvPr>
        </p:nvSpPr>
        <p:spPr/>
        <p:txBody>
          <a:bodyPr>
            <a:normAutofit/>
          </a:bodyPr>
          <a:lstStyle/>
          <a:p>
            <a:r>
              <a:rPr lang="en-US" b="1" dirty="0"/>
              <a:t>How Experiential Learning </a:t>
            </a:r>
            <a:r>
              <a:rPr lang="en-US" b="1" dirty="0" smtClean="0"/>
              <a:t>Works</a:t>
            </a:r>
            <a:endParaRPr lang="en-GB" dirty="0"/>
          </a:p>
        </p:txBody>
      </p:sp>
      <p:sp>
        <p:nvSpPr>
          <p:cNvPr id="2" name="Content Placeholder 1">
            <a:extLst>
              <a:ext uri="{FF2B5EF4-FFF2-40B4-BE49-F238E27FC236}">
                <a16:creationId xmlns="" xmlns:a16="http://schemas.microsoft.com/office/drawing/2014/main" id="{86A9C198-9B35-4020-BBEA-8236B396ACEA}"/>
              </a:ext>
            </a:extLst>
          </p:cNvPr>
          <p:cNvSpPr>
            <a:spLocks noGrp="1"/>
          </p:cNvSpPr>
          <p:nvPr>
            <p:ph idx="1"/>
          </p:nvPr>
        </p:nvSpPr>
        <p:spPr>
          <a:xfrm>
            <a:off x="838200" y="1825624"/>
            <a:ext cx="10515600" cy="5032375"/>
          </a:xfrm>
        </p:spPr>
        <p:txBody>
          <a:bodyPr/>
          <a:lstStyle/>
          <a:p>
            <a:pPr algn="just"/>
            <a:r>
              <a:rPr lang="en-US" dirty="0"/>
              <a:t>The basic model of experiential learning cycle is "</a:t>
            </a:r>
            <a:r>
              <a:rPr lang="en-US" b="1" dirty="0"/>
              <a:t>Do Reflect Decide</a:t>
            </a:r>
            <a:r>
              <a:rPr lang="en-US" dirty="0"/>
              <a:t>".</a:t>
            </a:r>
          </a:p>
          <a:p>
            <a:pPr algn="just"/>
            <a:r>
              <a:rPr lang="en-US" dirty="0"/>
              <a:t>​Kolb's Experiential Learning Theory (David Kolb, 1984) defines experiential learning as "the process whereby knowledge is created through the transformation of experience. Knowledge results from the combination of grasping and transforming experience."</a:t>
            </a:r>
          </a:p>
          <a:p>
            <a:endParaRPr lang="nl-NL" dirty="0"/>
          </a:p>
        </p:txBody>
      </p:sp>
      <p:pic>
        <p:nvPicPr>
          <p:cNvPr id="3" name="Picture 2"/>
          <p:cNvPicPr>
            <a:picLocks noChangeAspect="1"/>
          </p:cNvPicPr>
          <p:nvPr/>
        </p:nvPicPr>
        <p:blipFill rotWithShape="1">
          <a:blip r:embed="rId2"/>
          <a:srcRect l="16916" t="4417" r="18474" b="3237"/>
          <a:stretch/>
        </p:blipFill>
        <p:spPr>
          <a:xfrm>
            <a:off x="4234648" y="4314990"/>
            <a:ext cx="2779569" cy="2543010"/>
          </a:xfrm>
          <a:prstGeom prst="rect">
            <a:avLst/>
          </a:prstGeom>
        </p:spPr>
      </p:pic>
      <p:sp>
        <p:nvSpPr>
          <p:cNvPr id="5" name="Rectangle 4"/>
          <p:cNvSpPr/>
          <p:nvPr/>
        </p:nvSpPr>
        <p:spPr>
          <a:xfrm>
            <a:off x="1852071" y="6378982"/>
            <a:ext cx="2475358" cy="276999"/>
          </a:xfrm>
          <a:prstGeom prst="rect">
            <a:avLst/>
          </a:prstGeom>
        </p:spPr>
        <p:txBody>
          <a:bodyPr wrap="none">
            <a:spAutoFit/>
          </a:bodyPr>
          <a:lstStyle/>
          <a:p>
            <a:r>
              <a:rPr lang="en-US" sz="1200" i="1" dirty="0" err="1"/>
              <a:t>Kolbs</a:t>
            </a:r>
            <a:r>
              <a:rPr lang="en-US" sz="1200" i="1" dirty="0"/>
              <a:t> Experiential Learning Cycle</a:t>
            </a:r>
          </a:p>
        </p:txBody>
      </p:sp>
    </p:spTree>
    <p:extLst>
      <p:ext uri="{BB962C8B-B14F-4D97-AF65-F5344CB8AC3E}">
        <p14:creationId xmlns:p14="http://schemas.microsoft.com/office/powerpoint/2010/main" val="3142931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82B8486-A00D-49D7-99C1-87EE71646A37}"/>
              </a:ext>
            </a:extLst>
          </p:cNvPr>
          <p:cNvSpPr>
            <a:spLocks noGrp="1"/>
          </p:cNvSpPr>
          <p:nvPr>
            <p:ph type="title"/>
          </p:nvPr>
        </p:nvSpPr>
        <p:spPr/>
        <p:txBody>
          <a:bodyPr>
            <a:normAutofit/>
          </a:bodyPr>
          <a:lstStyle/>
          <a:p>
            <a:r>
              <a:rPr lang="en-US" b="1" dirty="0" err="1"/>
              <a:t>Kolbs</a:t>
            </a:r>
            <a:r>
              <a:rPr lang="en-US" b="1" dirty="0"/>
              <a:t> Experiential Learning </a:t>
            </a:r>
            <a:r>
              <a:rPr lang="en-US" b="1" dirty="0" smtClean="0"/>
              <a:t>Cycle</a:t>
            </a:r>
            <a:endParaRPr lang="en-GB" b="1" dirty="0"/>
          </a:p>
        </p:txBody>
      </p:sp>
      <p:sp>
        <p:nvSpPr>
          <p:cNvPr id="2" name="Content Placeholder 1">
            <a:extLst>
              <a:ext uri="{FF2B5EF4-FFF2-40B4-BE49-F238E27FC236}">
                <a16:creationId xmlns="" xmlns:a16="http://schemas.microsoft.com/office/drawing/2014/main" id="{86A9C198-9B35-4020-BBEA-8236B396ACEA}"/>
              </a:ext>
            </a:extLst>
          </p:cNvPr>
          <p:cNvSpPr>
            <a:spLocks noGrp="1"/>
          </p:cNvSpPr>
          <p:nvPr>
            <p:ph idx="1"/>
          </p:nvPr>
        </p:nvSpPr>
        <p:spPr>
          <a:xfrm>
            <a:off x="669524" y="1594805"/>
            <a:ext cx="10515600" cy="5152224"/>
          </a:xfrm>
        </p:spPr>
        <p:txBody>
          <a:bodyPr>
            <a:normAutofit fontScale="85000" lnSpcReduction="20000"/>
          </a:bodyPr>
          <a:lstStyle/>
          <a:p>
            <a:pPr marL="0" indent="0" algn="just">
              <a:buNone/>
            </a:pPr>
            <a:r>
              <a:rPr lang="en-US" dirty="0"/>
              <a:t>​Kolb's Experiential Learning Theory presents </a:t>
            </a:r>
            <a:r>
              <a:rPr lang="en-US" b="1" dirty="0"/>
              <a:t>a cycle of four </a:t>
            </a:r>
            <a:r>
              <a:rPr lang="en-US" b="1" dirty="0" smtClean="0"/>
              <a:t>elements</a:t>
            </a:r>
            <a:r>
              <a:rPr lang="en-US" dirty="0" smtClean="0"/>
              <a:t>:</a:t>
            </a:r>
          </a:p>
          <a:p>
            <a:pPr algn="just"/>
            <a:r>
              <a:rPr lang="en-US" dirty="0"/>
              <a:t>Concrete Experience</a:t>
            </a:r>
          </a:p>
          <a:p>
            <a:pPr algn="just"/>
            <a:r>
              <a:rPr lang="en-US" dirty="0"/>
              <a:t>Reflective Observation</a:t>
            </a:r>
          </a:p>
          <a:p>
            <a:pPr algn="just"/>
            <a:r>
              <a:rPr lang="en-US" dirty="0"/>
              <a:t>Abstract Conceptualization</a:t>
            </a:r>
          </a:p>
          <a:p>
            <a:pPr algn="just"/>
            <a:r>
              <a:rPr lang="en-US" dirty="0"/>
              <a:t>Active </a:t>
            </a:r>
            <a:r>
              <a:rPr lang="en-US" dirty="0" smtClean="0"/>
              <a:t>Experimentation</a:t>
            </a:r>
            <a:endParaRPr lang="en-US" dirty="0"/>
          </a:p>
          <a:p>
            <a:pPr marL="0" indent="0" algn="just">
              <a:buNone/>
            </a:pPr>
            <a:endParaRPr lang="en-US" dirty="0" smtClean="0"/>
          </a:p>
          <a:p>
            <a:pPr marL="0" indent="0" algn="just">
              <a:buNone/>
            </a:pPr>
            <a:r>
              <a:rPr lang="en-US" dirty="0" smtClean="0"/>
              <a:t>Kolb </a:t>
            </a:r>
            <a:r>
              <a:rPr lang="en-US" dirty="0"/>
              <a:t>described </a:t>
            </a:r>
            <a:r>
              <a:rPr lang="en-US" b="1" dirty="0"/>
              <a:t>two different ways of grasping experience</a:t>
            </a:r>
            <a:r>
              <a:rPr lang="en-US" dirty="0" smtClean="0"/>
              <a:t>:</a:t>
            </a:r>
          </a:p>
          <a:p>
            <a:pPr algn="just"/>
            <a:r>
              <a:rPr lang="en-US" dirty="0"/>
              <a:t>Concrete Experience</a:t>
            </a:r>
          </a:p>
          <a:p>
            <a:pPr algn="just"/>
            <a:r>
              <a:rPr lang="en-US" dirty="0"/>
              <a:t>Abstract </a:t>
            </a:r>
            <a:r>
              <a:rPr lang="en-US" dirty="0" smtClean="0"/>
              <a:t>Conceptualization</a:t>
            </a:r>
          </a:p>
          <a:p>
            <a:pPr marL="0" indent="0" algn="just">
              <a:buNone/>
            </a:pPr>
            <a:endParaRPr lang="en-US" dirty="0" smtClean="0"/>
          </a:p>
          <a:p>
            <a:pPr marL="0" indent="0" algn="just">
              <a:buNone/>
            </a:pPr>
            <a:r>
              <a:rPr lang="en-US" dirty="0" smtClean="0"/>
              <a:t>He </a:t>
            </a:r>
            <a:r>
              <a:rPr lang="en-US" dirty="0"/>
              <a:t>also identified </a:t>
            </a:r>
            <a:r>
              <a:rPr lang="en-US" b="1" dirty="0"/>
              <a:t>two ways of transforming </a:t>
            </a:r>
            <a:r>
              <a:rPr lang="en-US" b="1" dirty="0" smtClean="0"/>
              <a:t>experience</a:t>
            </a:r>
            <a:r>
              <a:rPr lang="en-US" dirty="0" smtClean="0"/>
              <a:t>:</a:t>
            </a:r>
          </a:p>
          <a:p>
            <a:pPr algn="just"/>
            <a:r>
              <a:rPr lang="en-US" dirty="0" smtClean="0"/>
              <a:t>Reflective </a:t>
            </a:r>
            <a:r>
              <a:rPr lang="en-US" dirty="0"/>
              <a:t>Observation</a:t>
            </a:r>
          </a:p>
          <a:p>
            <a:pPr algn="just"/>
            <a:r>
              <a:rPr lang="en-US" dirty="0"/>
              <a:t>Active Experimentation</a:t>
            </a:r>
          </a:p>
          <a:p>
            <a:pPr marL="0" indent="0">
              <a:buNone/>
            </a:pPr>
            <a:endParaRPr lang="en-US" dirty="0"/>
          </a:p>
          <a:p>
            <a:pPr marL="0" indent="0">
              <a:buNone/>
            </a:pPr>
            <a:endParaRPr lang="en-US" dirty="0"/>
          </a:p>
          <a:p>
            <a:endParaRPr lang="nl-NL" dirty="0"/>
          </a:p>
        </p:txBody>
      </p:sp>
      <p:pic>
        <p:nvPicPr>
          <p:cNvPr id="5" name="Picture 4"/>
          <p:cNvPicPr>
            <a:picLocks noChangeAspect="1"/>
          </p:cNvPicPr>
          <p:nvPr/>
        </p:nvPicPr>
        <p:blipFill rotWithShape="1">
          <a:blip r:embed="rId2"/>
          <a:srcRect l="16916" t="4417" r="18474" b="3237"/>
          <a:stretch/>
        </p:blipFill>
        <p:spPr>
          <a:xfrm>
            <a:off x="9163802" y="2341736"/>
            <a:ext cx="2699724" cy="2469961"/>
          </a:xfrm>
          <a:prstGeom prst="rect">
            <a:avLst/>
          </a:prstGeom>
        </p:spPr>
      </p:pic>
      <p:sp>
        <p:nvSpPr>
          <p:cNvPr id="6" name="Rectangle 5"/>
          <p:cNvSpPr/>
          <p:nvPr/>
        </p:nvSpPr>
        <p:spPr>
          <a:xfrm>
            <a:off x="9275985" y="4811697"/>
            <a:ext cx="2475358" cy="276999"/>
          </a:xfrm>
          <a:prstGeom prst="rect">
            <a:avLst/>
          </a:prstGeom>
        </p:spPr>
        <p:txBody>
          <a:bodyPr wrap="none">
            <a:spAutoFit/>
          </a:bodyPr>
          <a:lstStyle/>
          <a:p>
            <a:r>
              <a:rPr lang="en-US" sz="1200" i="1" dirty="0" err="1"/>
              <a:t>Kolbs</a:t>
            </a:r>
            <a:r>
              <a:rPr lang="en-US" sz="1200" i="1" dirty="0"/>
              <a:t> Experiential Learning Cycle</a:t>
            </a:r>
          </a:p>
        </p:txBody>
      </p:sp>
    </p:spTree>
    <p:extLst>
      <p:ext uri="{BB962C8B-B14F-4D97-AF65-F5344CB8AC3E}">
        <p14:creationId xmlns:p14="http://schemas.microsoft.com/office/powerpoint/2010/main" val="3457735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82B8486-A00D-49D7-99C1-87EE71646A37}"/>
              </a:ext>
            </a:extLst>
          </p:cNvPr>
          <p:cNvSpPr>
            <a:spLocks noGrp="1"/>
          </p:cNvSpPr>
          <p:nvPr>
            <p:ph type="title"/>
          </p:nvPr>
        </p:nvSpPr>
        <p:spPr/>
        <p:txBody>
          <a:bodyPr>
            <a:normAutofit/>
          </a:bodyPr>
          <a:lstStyle/>
          <a:p>
            <a:r>
              <a:rPr lang="en-US" b="1" dirty="0"/>
              <a:t>Understanding the 4 Stages of Experiential Learning </a:t>
            </a:r>
            <a:r>
              <a:rPr lang="en-US" b="1" dirty="0" smtClean="0"/>
              <a:t>Cycle</a:t>
            </a:r>
            <a:endParaRPr lang="en-GB" dirty="0"/>
          </a:p>
        </p:txBody>
      </p:sp>
      <p:sp>
        <p:nvSpPr>
          <p:cNvPr id="2" name="Content Placeholder 1">
            <a:extLst>
              <a:ext uri="{FF2B5EF4-FFF2-40B4-BE49-F238E27FC236}">
                <a16:creationId xmlns="" xmlns:a16="http://schemas.microsoft.com/office/drawing/2014/main" id="{86A9C198-9B35-4020-BBEA-8236B396ACEA}"/>
              </a:ext>
            </a:extLst>
          </p:cNvPr>
          <p:cNvSpPr>
            <a:spLocks noGrp="1"/>
          </p:cNvSpPr>
          <p:nvPr>
            <p:ph idx="1"/>
          </p:nvPr>
        </p:nvSpPr>
        <p:spPr>
          <a:xfrm>
            <a:off x="838200" y="1825625"/>
            <a:ext cx="5846685" cy="4351338"/>
          </a:xfrm>
        </p:spPr>
        <p:txBody>
          <a:bodyPr>
            <a:normAutofit lnSpcReduction="10000"/>
          </a:bodyPr>
          <a:lstStyle/>
          <a:p>
            <a:pPr marL="0" indent="0">
              <a:buNone/>
            </a:pPr>
            <a:r>
              <a:rPr lang="en-US" b="1" dirty="0" smtClean="0"/>
              <a:t>1. CONCRETE EXPERIENCE: </a:t>
            </a:r>
            <a:r>
              <a:rPr lang="en-US" b="1" dirty="0"/>
              <a:t> </a:t>
            </a:r>
            <a:r>
              <a:rPr lang="en-US" dirty="0"/>
              <a:t/>
            </a:r>
            <a:br>
              <a:rPr lang="en-US" dirty="0"/>
            </a:br>
            <a:endParaRPr lang="el-GR" dirty="0" smtClean="0"/>
          </a:p>
          <a:p>
            <a:pPr marL="0" indent="0" algn="just">
              <a:buNone/>
            </a:pPr>
            <a:r>
              <a:rPr lang="en-US" dirty="0" smtClean="0"/>
              <a:t>Concrete </a:t>
            </a:r>
            <a:r>
              <a:rPr lang="en-US" dirty="0"/>
              <a:t>experience describes the </a:t>
            </a:r>
            <a:r>
              <a:rPr lang="en-US" b="1" dirty="0"/>
              <a:t>hands-on experiences that we learn from</a:t>
            </a:r>
            <a:r>
              <a:rPr lang="en-US" dirty="0"/>
              <a:t>. It’s here that we try new things, face problems and step out of our comfort zone. </a:t>
            </a:r>
            <a:r>
              <a:rPr lang="en-US" dirty="0" smtClean="0"/>
              <a:t>These </a:t>
            </a:r>
            <a:r>
              <a:rPr lang="en-US" dirty="0"/>
              <a:t>experiences could be anything in our personal or professional </a:t>
            </a:r>
            <a:r>
              <a:rPr lang="en-US" dirty="0" smtClean="0"/>
              <a:t>lives and we </a:t>
            </a:r>
            <a:r>
              <a:rPr lang="en-US" dirty="0"/>
              <a:t>get to learn from our successes </a:t>
            </a:r>
            <a:r>
              <a:rPr lang="en-US" dirty="0" smtClean="0"/>
              <a:t>or failures.</a:t>
            </a:r>
            <a:r>
              <a:rPr lang="en-US" dirty="0"/>
              <a:t>  </a:t>
            </a:r>
            <a:endParaRPr lang="nl-NL"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750"/>
          <a:stretch/>
        </p:blipFill>
        <p:spPr>
          <a:xfrm>
            <a:off x="7244179" y="2905399"/>
            <a:ext cx="4109621" cy="2191790"/>
          </a:xfrm>
          <a:prstGeom prst="rect">
            <a:avLst/>
          </a:prstGeom>
        </p:spPr>
      </p:pic>
    </p:spTree>
    <p:extLst>
      <p:ext uri="{BB962C8B-B14F-4D97-AF65-F5344CB8AC3E}">
        <p14:creationId xmlns:p14="http://schemas.microsoft.com/office/powerpoint/2010/main" val="199525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DB0440B0-8154-4FBA-BF5D-D7795764C27A}"/>
              </a:ext>
            </a:extLst>
          </p:cNvPr>
          <p:cNvSpPr>
            <a:spLocks noGrp="1"/>
          </p:cNvSpPr>
          <p:nvPr>
            <p:ph type="title"/>
          </p:nvPr>
        </p:nvSpPr>
        <p:spPr>
          <a:xfrm>
            <a:off x="839788" y="656948"/>
            <a:ext cx="3932237" cy="1400452"/>
          </a:xfrm>
        </p:spPr>
        <p:txBody>
          <a:bodyPr>
            <a:normAutofit/>
          </a:bodyPr>
          <a:lstStyle/>
          <a:p>
            <a:r>
              <a:rPr lang="it-IT" sz="4400" b="1" spc="100" dirty="0"/>
              <a:t>Aims </a:t>
            </a:r>
            <a:r>
              <a:rPr lang="en-US" sz="4400" b="1" spc="100" dirty="0"/>
              <a:t>&amp; Objectives</a:t>
            </a:r>
            <a:endParaRPr lang="en-GB" sz="4400" dirty="0"/>
          </a:p>
        </p:txBody>
      </p:sp>
      <p:pic>
        <p:nvPicPr>
          <p:cNvPr id="8" name="Tijdelijke aanduiding voor afbeelding 7" descr="Afbeelding met persoon, person&#10;&#10;Automatisch gegenereerde beschrijving">
            <a:extLst>
              <a:ext uri="{FF2B5EF4-FFF2-40B4-BE49-F238E27FC236}">
                <a16:creationId xmlns=""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 xmlns:a16="http://schemas.microsoft.com/office/drawing/2014/main" id="{D49DF9DC-C1D1-4CAD-A7EA-EE59ED159EFD}"/>
              </a:ext>
            </a:extLst>
          </p:cNvPr>
          <p:cNvSpPr>
            <a:spLocks noGrp="1"/>
          </p:cNvSpPr>
          <p:nvPr>
            <p:ph type="body" sz="half" idx="2"/>
          </p:nvPr>
        </p:nvSpPr>
        <p:spPr>
          <a:xfrm>
            <a:off x="839788" y="2057400"/>
            <a:ext cx="3932237" cy="4387788"/>
          </a:xfrm>
        </p:spPr>
        <p:txBody>
          <a:bodyPr>
            <a:noAutofit/>
          </a:bodyPr>
          <a:lstStyle/>
          <a:p>
            <a:pPr lvl="0">
              <a:lnSpc>
                <a:spcPct val="150000"/>
              </a:lnSpc>
              <a:spcAft>
                <a:spcPts val="600"/>
              </a:spcAft>
            </a:pPr>
            <a:r>
              <a:rPr lang="en-US" sz="2600" b="1" dirty="0" smtClean="0">
                <a:solidFill>
                  <a:srgbClr val="262626"/>
                </a:solidFill>
              </a:rPr>
              <a:t>By </a:t>
            </a:r>
            <a:r>
              <a:rPr lang="en-US" sz="2600" b="1" dirty="0">
                <a:solidFill>
                  <a:srgbClr val="262626"/>
                </a:solidFill>
              </a:rPr>
              <a:t>the end of this module, learner will be able to </a:t>
            </a:r>
            <a:r>
              <a:rPr lang="en-US" sz="2600" b="1" dirty="0" smtClean="0">
                <a:solidFill>
                  <a:srgbClr val="262626"/>
                </a:solidFill>
              </a:rPr>
              <a:t>apply </a:t>
            </a:r>
            <a:r>
              <a:rPr lang="en-US" sz="2600" b="1" dirty="0">
                <a:solidFill>
                  <a:srgbClr val="262626"/>
                </a:solidFill>
              </a:rPr>
              <a:t>teaching methods </a:t>
            </a:r>
            <a:r>
              <a:rPr lang="en-US" sz="2600" b="1" dirty="0" smtClean="0">
                <a:solidFill>
                  <a:srgbClr val="262626"/>
                </a:solidFill>
              </a:rPr>
              <a:t>and inclusion strategies that </a:t>
            </a:r>
            <a:r>
              <a:rPr lang="en-US" sz="2600" b="1" dirty="0">
                <a:solidFill>
                  <a:srgbClr val="262626"/>
                </a:solidFill>
              </a:rPr>
              <a:t>reinforce inclusion in the </a:t>
            </a:r>
            <a:r>
              <a:rPr lang="en-US" sz="2600" b="1" dirty="0" smtClean="0">
                <a:solidFill>
                  <a:srgbClr val="262626"/>
                </a:solidFill>
              </a:rPr>
              <a:t>classroom</a:t>
            </a:r>
            <a:r>
              <a:rPr lang="en-US" sz="2600" b="1" dirty="0">
                <a:solidFill>
                  <a:srgbClr val="262626"/>
                </a:solidFill>
              </a:rPr>
              <a:t>.</a:t>
            </a:r>
            <a:endParaRPr lang="en-GB" sz="2600" b="1" dirty="0">
              <a:solidFill>
                <a:srgbClr val="262626"/>
              </a:solidFill>
            </a:endParaRPr>
          </a:p>
        </p:txBody>
      </p:sp>
      <p:sp>
        <p:nvSpPr>
          <p:cNvPr id="9" name="Tekstvak 8">
            <a:extLst>
              <a:ext uri="{FF2B5EF4-FFF2-40B4-BE49-F238E27FC236}">
                <a16:creationId xmlns="" xmlns:a16="http://schemas.microsoft.com/office/drawing/2014/main"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images </a:t>
            </a:r>
            <a:r>
              <a:rPr lang="nl-NL" dirty="0" err="1">
                <a:solidFill>
                  <a:schemeClr val="bg1"/>
                </a:solidFill>
              </a:rPr>
              <a:t>can</a:t>
            </a:r>
            <a:r>
              <a:rPr lang="nl-NL" dirty="0">
                <a:solidFill>
                  <a:schemeClr val="bg1"/>
                </a:solidFill>
              </a:rPr>
              <a:t> </a:t>
            </a:r>
            <a:r>
              <a:rPr lang="nl-NL" dirty="0" err="1">
                <a:solidFill>
                  <a:schemeClr val="bg1"/>
                </a:solidFill>
              </a:rPr>
              <a:t>be</a:t>
            </a:r>
            <a:r>
              <a:rPr lang="nl-NL" dirty="0">
                <a:solidFill>
                  <a:schemeClr val="bg1"/>
                </a:solidFill>
              </a:rPr>
              <a:t> </a:t>
            </a:r>
            <a:r>
              <a:rPr lang="nl-NL" dirty="0" err="1">
                <a:solidFill>
                  <a:schemeClr val="bg1"/>
                </a:solidFill>
              </a:rPr>
              <a:t>changed</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82B8486-A00D-49D7-99C1-87EE71646A37}"/>
              </a:ext>
            </a:extLst>
          </p:cNvPr>
          <p:cNvSpPr>
            <a:spLocks noGrp="1"/>
          </p:cNvSpPr>
          <p:nvPr>
            <p:ph type="title"/>
          </p:nvPr>
        </p:nvSpPr>
        <p:spPr/>
        <p:txBody>
          <a:bodyPr/>
          <a:lstStyle/>
          <a:p>
            <a:r>
              <a:rPr lang="en-US" b="1" dirty="0"/>
              <a:t>Understanding the 4 Stages of Experiential Learning Cycle</a:t>
            </a:r>
            <a:endParaRPr lang="en-GB" dirty="0"/>
          </a:p>
        </p:txBody>
      </p:sp>
      <p:sp>
        <p:nvSpPr>
          <p:cNvPr id="2" name="Content Placeholder 1">
            <a:extLst>
              <a:ext uri="{FF2B5EF4-FFF2-40B4-BE49-F238E27FC236}">
                <a16:creationId xmlns="" xmlns:a16="http://schemas.microsoft.com/office/drawing/2014/main" id="{86A9C198-9B35-4020-BBEA-8236B396ACEA}"/>
              </a:ext>
            </a:extLst>
          </p:cNvPr>
          <p:cNvSpPr>
            <a:spLocks noGrp="1"/>
          </p:cNvSpPr>
          <p:nvPr>
            <p:ph idx="1"/>
          </p:nvPr>
        </p:nvSpPr>
        <p:spPr>
          <a:xfrm>
            <a:off x="838200" y="1690688"/>
            <a:ext cx="6388223" cy="4701234"/>
          </a:xfrm>
        </p:spPr>
        <p:txBody>
          <a:bodyPr>
            <a:normAutofit fontScale="92500" lnSpcReduction="20000"/>
          </a:bodyPr>
          <a:lstStyle/>
          <a:p>
            <a:pPr marL="0" indent="0">
              <a:buNone/>
            </a:pPr>
            <a:r>
              <a:rPr lang="en-US" b="1" dirty="0"/>
              <a:t>2. REFLECTIVE OBSERVATION</a:t>
            </a:r>
            <a:r>
              <a:rPr lang="en-US" dirty="0"/>
              <a:t/>
            </a:r>
            <a:br>
              <a:rPr lang="en-US" dirty="0"/>
            </a:br>
            <a:endParaRPr lang="el-GR" dirty="0" smtClean="0"/>
          </a:p>
          <a:p>
            <a:pPr marL="0" indent="0" algn="just">
              <a:buNone/>
            </a:pPr>
            <a:r>
              <a:rPr lang="en-US" sz="3000" dirty="0" smtClean="0"/>
              <a:t>Next </a:t>
            </a:r>
            <a:r>
              <a:rPr lang="en-US" sz="3000" dirty="0"/>
              <a:t>we need to reflect to learn from our experiences. The ‘reflective observation’ phase of the experiential learning cycle is all about </a:t>
            </a:r>
            <a:r>
              <a:rPr lang="en-US" sz="3000" b="1" dirty="0"/>
              <a:t>reflection on the experiences which include both action and feelings. </a:t>
            </a:r>
            <a:r>
              <a:rPr lang="en-US" sz="3000" dirty="0" smtClean="0"/>
              <a:t>It is during </a:t>
            </a:r>
            <a:r>
              <a:rPr lang="en-US" sz="3000" dirty="0"/>
              <a:t>this stage that we ponder on the experiences. We get to reflect on what went right and what could be </a:t>
            </a:r>
            <a:r>
              <a:rPr lang="en-US" sz="3000" dirty="0" smtClean="0"/>
              <a:t>improved. It is also </a:t>
            </a:r>
            <a:r>
              <a:rPr lang="en-US" sz="3000" dirty="0"/>
              <a:t>a chance to observe how it could have been done differently and to learn from each other. </a:t>
            </a:r>
            <a:endParaRPr lang="nl-NL" sz="3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371" y="2804774"/>
            <a:ext cx="3592429" cy="2393040"/>
          </a:xfrm>
          <a:prstGeom prst="rect">
            <a:avLst/>
          </a:prstGeom>
        </p:spPr>
      </p:pic>
    </p:spTree>
    <p:extLst>
      <p:ext uri="{BB962C8B-B14F-4D97-AF65-F5344CB8AC3E}">
        <p14:creationId xmlns:p14="http://schemas.microsoft.com/office/powerpoint/2010/main" val="2565165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82B8486-A00D-49D7-99C1-87EE71646A37}"/>
              </a:ext>
            </a:extLst>
          </p:cNvPr>
          <p:cNvSpPr>
            <a:spLocks noGrp="1"/>
          </p:cNvSpPr>
          <p:nvPr>
            <p:ph type="title"/>
          </p:nvPr>
        </p:nvSpPr>
        <p:spPr/>
        <p:txBody>
          <a:bodyPr/>
          <a:lstStyle/>
          <a:p>
            <a:r>
              <a:rPr lang="en-US" b="1" dirty="0"/>
              <a:t>Understanding the 4 Stages of Experiential Learning Cycle</a:t>
            </a:r>
            <a:endParaRPr lang="en-GB" dirty="0"/>
          </a:p>
        </p:txBody>
      </p:sp>
      <p:sp>
        <p:nvSpPr>
          <p:cNvPr id="2" name="Content Placeholder 1">
            <a:extLst>
              <a:ext uri="{FF2B5EF4-FFF2-40B4-BE49-F238E27FC236}">
                <a16:creationId xmlns="" xmlns:a16="http://schemas.microsoft.com/office/drawing/2014/main" id="{86A9C198-9B35-4020-BBEA-8236B396ACEA}"/>
              </a:ext>
            </a:extLst>
          </p:cNvPr>
          <p:cNvSpPr>
            <a:spLocks noGrp="1"/>
          </p:cNvSpPr>
          <p:nvPr>
            <p:ph idx="1"/>
          </p:nvPr>
        </p:nvSpPr>
        <p:spPr>
          <a:xfrm>
            <a:off x="838199" y="1825625"/>
            <a:ext cx="6734453" cy="3314546"/>
          </a:xfrm>
        </p:spPr>
        <p:txBody>
          <a:bodyPr>
            <a:normAutofit lnSpcReduction="10000"/>
          </a:bodyPr>
          <a:lstStyle/>
          <a:p>
            <a:pPr marL="0" indent="0">
              <a:buNone/>
            </a:pPr>
            <a:r>
              <a:rPr lang="en-US" dirty="0"/>
              <a:t/>
            </a:r>
            <a:br>
              <a:rPr lang="en-US" dirty="0"/>
            </a:br>
            <a:r>
              <a:rPr lang="en-US" b="1" dirty="0" smtClean="0"/>
              <a:t>3. ABSTRACT </a:t>
            </a:r>
            <a:r>
              <a:rPr lang="en-US" b="1" dirty="0"/>
              <a:t>CONCEPTUALIZATION</a:t>
            </a:r>
            <a:r>
              <a:rPr lang="en-US" dirty="0"/>
              <a:t/>
            </a:r>
            <a:br>
              <a:rPr lang="en-US" dirty="0"/>
            </a:br>
            <a:endParaRPr lang="el-GR" dirty="0" smtClean="0"/>
          </a:p>
          <a:p>
            <a:pPr marL="0" indent="0" algn="just">
              <a:buNone/>
            </a:pPr>
            <a:r>
              <a:rPr lang="en-US" dirty="0" smtClean="0"/>
              <a:t>Once </a:t>
            </a:r>
            <a:r>
              <a:rPr lang="en-US" dirty="0"/>
              <a:t>we have identified and understand the defining characteristics of an experience, we can decide on </a:t>
            </a:r>
            <a:r>
              <a:rPr lang="en-US" b="1" dirty="0"/>
              <a:t>what we can do differently next time.</a:t>
            </a:r>
            <a:r>
              <a:rPr lang="en-US" dirty="0"/>
              <a:t> This is a time for planning and brainstorming steps for success.</a:t>
            </a:r>
            <a:endParaRPr lang="nl-NL"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289" t="17475" r="6073" b="25048"/>
          <a:stretch/>
        </p:blipFill>
        <p:spPr>
          <a:xfrm>
            <a:off x="8025413" y="2275534"/>
            <a:ext cx="3681914" cy="2414727"/>
          </a:xfrm>
          <a:prstGeom prst="rect">
            <a:avLst/>
          </a:prstGeom>
        </p:spPr>
      </p:pic>
    </p:spTree>
    <p:extLst>
      <p:ext uri="{BB962C8B-B14F-4D97-AF65-F5344CB8AC3E}">
        <p14:creationId xmlns:p14="http://schemas.microsoft.com/office/powerpoint/2010/main" val="1115117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82B8486-A00D-49D7-99C1-87EE71646A37}"/>
              </a:ext>
            </a:extLst>
          </p:cNvPr>
          <p:cNvSpPr>
            <a:spLocks noGrp="1"/>
          </p:cNvSpPr>
          <p:nvPr>
            <p:ph type="title"/>
          </p:nvPr>
        </p:nvSpPr>
        <p:spPr/>
        <p:txBody>
          <a:bodyPr/>
          <a:lstStyle/>
          <a:p>
            <a:r>
              <a:rPr lang="en-US" b="1" dirty="0"/>
              <a:t>Understanding the 4 Stages of Experiential Learning Cycle</a:t>
            </a:r>
            <a:endParaRPr lang="en-GB" dirty="0"/>
          </a:p>
        </p:txBody>
      </p:sp>
      <p:sp>
        <p:nvSpPr>
          <p:cNvPr id="2" name="Content Placeholder 1">
            <a:extLst>
              <a:ext uri="{FF2B5EF4-FFF2-40B4-BE49-F238E27FC236}">
                <a16:creationId xmlns="" xmlns:a16="http://schemas.microsoft.com/office/drawing/2014/main" id="{86A9C198-9B35-4020-BBEA-8236B396ACEA}"/>
              </a:ext>
            </a:extLst>
          </p:cNvPr>
          <p:cNvSpPr>
            <a:spLocks noGrp="1"/>
          </p:cNvSpPr>
          <p:nvPr>
            <p:ph idx="1"/>
          </p:nvPr>
        </p:nvSpPr>
        <p:spPr>
          <a:xfrm>
            <a:off x="838199" y="1825625"/>
            <a:ext cx="6734453" cy="3314546"/>
          </a:xfrm>
        </p:spPr>
        <p:txBody>
          <a:bodyPr/>
          <a:lstStyle/>
          <a:p>
            <a:pPr marL="0" indent="0">
              <a:buNone/>
            </a:pPr>
            <a:r>
              <a:rPr lang="en-US" dirty="0"/>
              <a:t/>
            </a:r>
            <a:br>
              <a:rPr lang="en-US" dirty="0"/>
            </a:br>
            <a:r>
              <a:rPr lang="en-US" b="1" dirty="0"/>
              <a:t>4. ACTIVE EXPERIMENTATION</a:t>
            </a:r>
            <a:br>
              <a:rPr lang="en-US" b="1" dirty="0"/>
            </a:br>
            <a:r>
              <a:rPr lang="en-US" b="1" dirty="0" smtClean="0"/>
              <a:t>​</a:t>
            </a:r>
          </a:p>
          <a:p>
            <a:pPr marL="0" indent="0" algn="just">
              <a:buNone/>
            </a:pPr>
            <a:r>
              <a:rPr lang="en-US" dirty="0" smtClean="0"/>
              <a:t>The </a:t>
            </a:r>
            <a:r>
              <a:rPr lang="en-US" dirty="0"/>
              <a:t>active experimentation phase of the learning cycle is </a:t>
            </a:r>
            <a:r>
              <a:rPr lang="en-US" b="1" dirty="0"/>
              <a:t>where we get to experiment with our ideas. </a:t>
            </a:r>
            <a:r>
              <a:rPr lang="en-US" dirty="0" smtClean="0"/>
              <a:t>It</a:t>
            </a:r>
            <a:r>
              <a:rPr lang="en-US" dirty="0"/>
              <a:t> </a:t>
            </a:r>
            <a:r>
              <a:rPr lang="en-US" dirty="0" smtClean="0"/>
              <a:t>is </a:t>
            </a:r>
            <a:r>
              <a:rPr lang="en-US" dirty="0"/>
              <a:t>time to put our plan of action to the test in the real world!</a:t>
            </a:r>
            <a:endParaRPr lang="nl-NL"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852" r="11086" b="3516"/>
          <a:stretch/>
        </p:blipFill>
        <p:spPr>
          <a:xfrm>
            <a:off x="8182101" y="2583402"/>
            <a:ext cx="3171699" cy="2352581"/>
          </a:xfrm>
          <a:prstGeom prst="rect">
            <a:avLst/>
          </a:prstGeom>
        </p:spPr>
      </p:pic>
    </p:spTree>
    <p:extLst>
      <p:ext uri="{BB962C8B-B14F-4D97-AF65-F5344CB8AC3E}">
        <p14:creationId xmlns:p14="http://schemas.microsoft.com/office/powerpoint/2010/main" val="2858851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Experiential Learning Style </a:t>
            </a:r>
            <a:r>
              <a:rPr lang="en-US" b="1" dirty="0" smtClean="0"/>
              <a:t>Model</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1690688"/>
            <a:ext cx="7515687" cy="4062042"/>
          </a:xfrm>
        </p:spPr>
        <p:txBody>
          <a:bodyPr>
            <a:normAutofit fontScale="92500" lnSpcReduction="20000"/>
          </a:bodyPr>
          <a:lstStyle/>
          <a:p>
            <a:pPr marL="0" indent="0">
              <a:buNone/>
            </a:pPr>
            <a:r>
              <a:rPr lang="en-US" sz="3000" dirty="0" smtClean="0"/>
              <a:t>While </a:t>
            </a:r>
            <a:r>
              <a:rPr lang="en-US" sz="3000" dirty="0"/>
              <a:t>situational variables are important, our own preferences play a large role. </a:t>
            </a:r>
            <a:endParaRPr lang="en-US" sz="3000" dirty="0" smtClean="0"/>
          </a:p>
          <a:p>
            <a:pPr marL="0" indent="0">
              <a:buNone/>
            </a:pPr>
            <a:r>
              <a:rPr lang="en-US" sz="3000" dirty="0" smtClean="0"/>
              <a:t>Kolb </a:t>
            </a:r>
            <a:r>
              <a:rPr lang="en-US" sz="3000" dirty="0"/>
              <a:t>notes that people </a:t>
            </a:r>
            <a:r>
              <a:rPr lang="en-US" sz="3000" b="1" dirty="0"/>
              <a:t>who are considered "watchers" prefer reflective observation</a:t>
            </a:r>
            <a:r>
              <a:rPr lang="en-US" sz="3000" dirty="0"/>
              <a:t>, while those who are </a:t>
            </a:r>
            <a:r>
              <a:rPr lang="en-US" sz="3000" b="1" dirty="0"/>
              <a:t>"doers" are more likely to engage in active experimentation</a:t>
            </a:r>
            <a:r>
              <a:rPr lang="en-US" sz="3000" dirty="0" smtClean="0"/>
              <a:t>.</a:t>
            </a:r>
          </a:p>
          <a:p>
            <a:pPr marL="0" indent="0">
              <a:buNone/>
            </a:pPr>
            <a:r>
              <a:rPr lang="en-US" sz="3000" dirty="0"/>
              <a:t>These preferences also serve as the basis for Kolb's learning styles. </a:t>
            </a:r>
            <a:endParaRPr lang="en-US" sz="3000" dirty="0" smtClean="0"/>
          </a:p>
          <a:p>
            <a:pPr marL="0" indent="0">
              <a:buNone/>
            </a:pPr>
            <a:r>
              <a:rPr lang="en-US" sz="3000" dirty="0" smtClean="0"/>
              <a:t>In </a:t>
            </a:r>
            <a:r>
              <a:rPr lang="en-US" sz="3000" dirty="0"/>
              <a:t>this learning style model, each of the four types has dominant learning abilities in two areas.</a:t>
            </a:r>
          </a:p>
          <a:p>
            <a:endParaRPr lang="nl-NL" dirty="0"/>
          </a:p>
        </p:txBody>
      </p:sp>
      <p:sp>
        <p:nvSpPr>
          <p:cNvPr id="5" name="Cloud Callout 4"/>
          <p:cNvSpPr/>
          <p:nvPr/>
        </p:nvSpPr>
        <p:spPr>
          <a:xfrm rot="338597">
            <a:off x="8877671" y="2369830"/>
            <a:ext cx="2956264" cy="1847064"/>
          </a:xfrm>
          <a:prstGeom prst="cloudCallout">
            <a:avLst>
              <a:gd name="adj1" fmla="val -22484"/>
              <a:gd name="adj2" fmla="val 62501"/>
            </a:avLst>
          </a:prstGeom>
          <a:solidFill>
            <a:srgbClr val="C69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How do we decide which mode of experiential learning will work best? </a:t>
            </a:r>
          </a:p>
        </p:txBody>
      </p:sp>
    </p:spTree>
    <p:extLst>
      <p:ext uri="{BB962C8B-B14F-4D97-AF65-F5344CB8AC3E}">
        <p14:creationId xmlns:p14="http://schemas.microsoft.com/office/powerpoint/2010/main" val="1809539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a:xfrm>
            <a:off x="838200" y="143184"/>
            <a:ext cx="10515600" cy="963350"/>
          </a:xfrm>
        </p:spPr>
        <p:txBody>
          <a:bodyPr/>
          <a:lstStyle/>
          <a:p>
            <a:r>
              <a:rPr lang="en-US" b="1" dirty="0" smtClean="0"/>
              <a:t>Kolb’s </a:t>
            </a:r>
            <a:r>
              <a:rPr lang="en-US" b="1" dirty="0"/>
              <a:t>learning styles</a:t>
            </a:r>
            <a:endParaRPr lang="en-GB" b="1"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1656950"/>
            <a:ext cx="10515600" cy="4326600"/>
          </a:xfrm>
        </p:spPr>
        <p:txBody>
          <a:bodyPr>
            <a:noAutofit/>
          </a:bodyPr>
          <a:lstStyle/>
          <a:p>
            <a:r>
              <a:rPr lang="en-US" b="1" dirty="0"/>
              <a:t>Diverging</a:t>
            </a:r>
            <a:r>
              <a:rPr lang="en-US" dirty="0"/>
              <a:t> (concrete, reflective) - Emphasizes the </a:t>
            </a:r>
            <a:r>
              <a:rPr lang="en-US" b="1" dirty="0"/>
              <a:t>innovative and imaginative approach to doing things</a:t>
            </a:r>
            <a:r>
              <a:rPr lang="en-US" dirty="0"/>
              <a:t>. Views concrete situations from many perspectives and adapts by observation rather than by action. Interested in people and tends to be feeling-oriented. Likes such activities as cooperative groups and brainstorming.</a:t>
            </a:r>
          </a:p>
          <a:p>
            <a:r>
              <a:rPr lang="en-US" b="1" dirty="0"/>
              <a:t>Assimilating</a:t>
            </a:r>
            <a:r>
              <a:rPr lang="en-US" dirty="0"/>
              <a:t> (abstract, reflective) - </a:t>
            </a:r>
            <a:r>
              <a:rPr lang="en-US" b="1" dirty="0"/>
              <a:t>Pulls a number of different observations and thoughts into an integrated whole</a:t>
            </a:r>
            <a:r>
              <a:rPr lang="en-US" dirty="0"/>
              <a:t>. Likes to reason inductively and create models and theories. Likes to design projects and experiments</a:t>
            </a:r>
            <a:r>
              <a:rPr lang="en-US" dirty="0" smtClean="0"/>
              <a:t>.</a:t>
            </a:r>
            <a:endParaRPr lang="en-US" dirty="0"/>
          </a:p>
        </p:txBody>
      </p:sp>
    </p:spTree>
    <p:extLst>
      <p:ext uri="{BB962C8B-B14F-4D97-AF65-F5344CB8AC3E}">
        <p14:creationId xmlns:p14="http://schemas.microsoft.com/office/powerpoint/2010/main" val="2229005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a:xfrm>
            <a:off x="838200" y="143184"/>
            <a:ext cx="10515600" cy="963350"/>
          </a:xfrm>
        </p:spPr>
        <p:txBody>
          <a:bodyPr/>
          <a:lstStyle/>
          <a:p>
            <a:r>
              <a:rPr lang="en-US" b="1" dirty="0" smtClean="0"/>
              <a:t>Kolb’s </a:t>
            </a:r>
            <a:r>
              <a:rPr lang="en-US" b="1" dirty="0"/>
              <a:t>learning styles</a:t>
            </a:r>
            <a:endParaRPr lang="en-GB" b="1"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1674705"/>
            <a:ext cx="10515600" cy="3935983"/>
          </a:xfrm>
        </p:spPr>
        <p:txBody>
          <a:bodyPr>
            <a:noAutofit/>
          </a:bodyPr>
          <a:lstStyle/>
          <a:p>
            <a:r>
              <a:rPr lang="en-US" b="1" dirty="0" smtClean="0"/>
              <a:t>Converging</a:t>
            </a:r>
            <a:r>
              <a:rPr lang="en-US" dirty="0"/>
              <a:t> (abstract, active) - </a:t>
            </a:r>
            <a:r>
              <a:rPr lang="en-US" b="1" dirty="0"/>
              <a:t>Emphasizes the practical application of ideas and solving problems</a:t>
            </a:r>
            <a:r>
              <a:rPr lang="en-US" dirty="0"/>
              <a:t>. Likes decision-making, problem-solving, and the practical application of ideas. Prefers technical problems over interpersonal issues.</a:t>
            </a:r>
          </a:p>
          <a:p>
            <a:r>
              <a:rPr lang="en-US" b="1" dirty="0" smtClean="0"/>
              <a:t>Accommodating</a:t>
            </a:r>
            <a:r>
              <a:rPr lang="en-US" dirty="0"/>
              <a:t> (concrete, active) - </a:t>
            </a:r>
            <a:r>
              <a:rPr lang="en-US" b="1" dirty="0"/>
              <a:t>Uses trial and error rather than thought and reflection</a:t>
            </a:r>
            <a:r>
              <a:rPr lang="en-US" dirty="0"/>
              <a:t>. Good at adapting to changing circumstances; solves problems in an intuitive, trial-and-error manner, such as discovery learning. Also tends to be at ease with people</a:t>
            </a:r>
            <a:r>
              <a:rPr lang="en-US" dirty="0" smtClean="0"/>
              <a:t>.</a:t>
            </a:r>
            <a:endParaRPr lang="en-US" dirty="0"/>
          </a:p>
        </p:txBody>
      </p:sp>
    </p:spTree>
    <p:extLst>
      <p:ext uri="{BB962C8B-B14F-4D97-AF65-F5344CB8AC3E}">
        <p14:creationId xmlns:p14="http://schemas.microsoft.com/office/powerpoint/2010/main" val="2998073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Time for Self-Reflection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0848"/>
            <a:ext cx="2955315" cy="2307152"/>
          </a:xfrm>
          <a:prstGeom prst="rect">
            <a:avLst/>
          </a:prstGeom>
        </p:spPr>
      </p:pic>
      <p:sp>
        <p:nvSpPr>
          <p:cNvPr id="12" name="TextBox 11"/>
          <p:cNvSpPr txBox="1"/>
          <p:nvPr/>
        </p:nvSpPr>
        <p:spPr>
          <a:xfrm>
            <a:off x="1578702" y="2217753"/>
            <a:ext cx="8834805" cy="1415772"/>
          </a:xfrm>
          <a:prstGeom prst="rect">
            <a:avLst/>
          </a:prstGeom>
          <a:solidFill>
            <a:schemeClr val="accent4">
              <a:lumMod val="40000"/>
              <a:lumOff val="60000"/>
            </a:schemeClr>
          </a:solidFill>
        </p:spPr>
        <p:txBody>
          <a:bodyPr wrap="square" rtlCol="0">
            <a:spAutoFit/>
          </a:bodyPr>
          <a:lstStyle/>
          <a:p>
            <a:pPr algn="ctr"/>
            <a:r>
              <a:rPr lang="en-US" dirty="0" smtClean="0"/>
              <a:t>Click below and find out </a:t>
            </a:r>
            <a:r>
              <a:rPr lang="en-US" dirty="0"/>
              <a:t>h</a:t>
            </a:r>
            <a:r>
              <a:rPr lang="en-US" dirty="0" smtClean="0"/>
              <a:t>ow to use the learning styles effectively: </a:t>
            </a:r>
          </a:p>
          <a:p>
            <a:pPr algn="just"/>
            <a:endParaRPr lang="en-US" dirty="0" smtClean="0">
              <a:solidFill>
                <a:srgbClr val="000000"/>
              </a:solidFill>
              <a:latin typeface="Roboto"/>
            </a:endParaRPr>
          </a:p>
          <a:p>
            <a:pPr algn="ctr"/>
            <a:r>
              <a:rPr lang="en-US" dirty="0" smtClean="0"/>
              <a:t>Link: </a:t>
            </a:r>
            <a:r>
              <a:rPr lang="en-US" dirty="0" smtClean="0">
                <a:hlinkClick r:id="rId4"/>
              </a:rPr>
              <a:t>https://www.youtube.com/watch?v=rycjUldMl3k</a:t>
            </a:r>
            <a:r>
              <a:rPr lang="en-US" dirty="0" smtClean="0"/>
              <a:t> </a:t>
            </a:r>
          </a:p>
          <a:p>
            <a:pPr algn="ctr"/>
            <a:endParaRPr lang="en-US" dirty="0" smtClean="0"/>
          </a:p>
          <a:p>
            <a:pPr algn="ctr"/>
            <a:r>
              <a:rPr lang="en-US" sz="1400" i="1" dirty="0" smtClean="0"/>
              <a:t>Source</a:t>
            </a:r>
            <a:r>
              <a:rPr lang="en-US" sz="1400" i="1" dirty="0"/>
              <a:t>: </a:t>
            </a:r>
            <a:r>
              <a:rPr lang="en-US" sz="1400" i="1" dirty="0">
                <a:hlinkClick r:id="rId4"/>
              </a:rPr>
              <a:t>Kolb's Learning Cycle Explained with </a:t>
            </a:r>
            <a:r>
              <a:rPr lang="en-US" sz="1400" i="1" dirty="0" smtClean="0">
                <a:hlinkClick r:id="rId4"/>
              </a:rPr>
              <a:t>Example</a:t>
            </a:r>
            <a:r>
              <a:rPr lang="en-US" sz="1400" i="1" dirty="0">
                <a:hlinkClick r:id="rId4"/>
              </a:rPr>
              <a:t> </a:t>
            </a:r>
            <a:r>
              <a:rPr lang="en-US" sz="1400" i="1" dirty="0" smtClean="0">
                <a:hlinkClick r:id="rId4"/>
              </a:rPr>
              <a:t>– </a:t>
            </a:r>
            <a:r>
              <a:rPr lang="en-US" sz="1400" i="1" dirty="0" err="1" smtClean="0">
                <a:hlinkClick r:id="rId4"/>
              </a:rPr>
              <a:t>Youtube</a:t>
            </a:r>
            <a:r>
              <a:rPr lang="en-US" sz="1400" i="1" dirty="0" smtClean="0">
                <a:hlinkClick r:id="rId4"/>
              </a:rPr>
              <a:t> </a:t>
            </a:r>
            <a:endParaRPr lang="en-US"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3177257" y="5008438"/>
            <a:ext cx="2602106" cy="1200329"/>
          </a:xfrm>
          <a:prstGeom prst="rect">
            <a:avLst/>
          </a:prstGeom>
          <a:noFill/>
        </p:spPr>
        <p:txBody>
          <a:bodyPr wrap="square" rtlCol="0">
            <a:spAutoFit/>
          </a:bodyPr>
          <a:lstStyle/>
          <a:p>
            <a:r>
              <a:rPr lang="en-US" b="1" i="1" dirty="0" smtClean="0"/>
              <a:t>Can you identify these learning styles in your VET classroom? </a:t>
            </a:r>
          </a:p>
        </p:txBody>
      </p:sp>
      <p:sp>
        <p:nvSpPr>
          <p:cNvPr id="3" name="Cloud Callout 2"/>
          <p:cNvSpPr/>
          <p:nvPr/>
        </p:nvSpPr>
        <p:spPr>
          <a:xfrm>
            <a:off x="5601810" y="3986074"/>
            <a:ext cx="4811697" cy="2414726"/>
          </a:xfrm>
          <a:prstGeom prst="cloudCallout">
            <a:avLst>
              <a:gd name="adj1" fmla="val -22484"/>
              <a:gd name="adj2" fmla="val 62501"/>
            </a:avLst>
          </a:prstGeom>
          <a:solidFill>
            <a:srgbClr val="C69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Knowing </a:t>
            </a:r>
            <a:r>
              <a:rPr lang="en-US" sz="1100" dirty="0" smtClean="0">
                <a:solidFill>
                  <a:schemeClr val="bg1"/>
                </a:solidFill>
              </a:rPr>
              <a:t>participants </a:t>
            </a:r>
            <a:r>
              <a:rPr lang="en-US" sz="1100" dirty="0">
                <a:solidFill>
                  <a:schemeClr val="bg1"/>
                </a:solidFill>
              </a:rPr>
              <a:t>learning styles enables educators to design learning </a:t>
            </a:r>
            <a:r>
              <a:rPr lang="en-US" sz="1100" dirty="0" smtClean="0">
                <a:solidFill>
                  <a:schemeClr val="bg1"/>
                </a:solidFill>
              </a:rPr>
              <a:t>experiences </a:t>
            </a:r>
            <a:r>
              <a:rPr lang="en-US" sz="1100" dirty="0">
                <a:solidFill>
                  <a:schemeClr val="bg1"/>
                </a:solidFill>
              </a:rPr>
              <a:t>that are orientated  to the preferred method.</a:t>
            </a:r>
            <a:br>
              <a:rPr lang="en-US" sz="1100" dirty="0">
                <a:solidFill>
                  <a:schemeClr val="bg1"/>
                </a:solidFill>
              </a:rPr>
            </a:br>
            <a:r>
              <a:rPr lang="en-US" sz="1100" dirty="0">
                <a:solidFill>
                  <a:schemeClr val="bg1"/>
                </a:solidFill>
              </a:rPr>
              <a:t/>
            </a:r>
            <a:br>
              <a:rPr lang="en-US" sz="1100" dirty="0">
                <a:solidFill>
                  <a:schemeClr val="bg1"/>
                </a:solidFill>
              </a:rPr>
            </a:br>
            <a:r>
              <a:rPr lang="en-US" sz="1100" dirty="0">
                <a:solidFill>
                  <a:schemeClr val="bg1"/>
                </a:solidFill>
              </a:rPr>
              <a:t>In a real world </a:t>
            </a:r>
            <a:r>
              <a:rPr lang="en-US" sz="1100" dirty="0" smtClean="0">
                <a:solidFill>
                  <a:schemeClr val="bg1"/>
                </a:solidFill>
              </a:rPr>
              <a:t>scenario </a:t>
            </a:r>
            <a:r>
              <a:rPr lang="en-US" sz="1100" dirty="0">
                <a:solidFill>
                  <a:schemeClr val="bg1"/>
                </a:solidFill>
              </a:rPr>
              <a:t>everyone responds to and requires the stimulus of all types of learning styles to one extent or another. it's a matter of focusing on methods that best enable learning in the given context, situation and a person's learning style preference.</a:t>
            </a:r>
          </a:p>
        </p:txBody>
      </p:sp>
    </p:spTree>
    <p:extLst>
      <p:ext uri="{BB962C8B-B14F-4D97-AF65-F5344CB8AC3E}">
        <p14:creationId xmlns:p14="http://schemas.microsoft.com/office/powerpoint/2010/main" val="110005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a:xfrm>
            <a:off x="838200" y="134307"/>
            <a:ext cx="10515600" cy="877747"/>
          </a:xfrm>
        </p:spPr>
        <p:txBody>
          <a:bodyPr>
            <a:normAutofit/>
          </a:bodyPr>
          <a:lstStyle/>
          <a:p>
            <a:r>
              <a:rPr lang="en-US" b="1" dirty="0"/>
              <a:t>Importance of Experiential </a:t>
            </a:r>
            <a:r>
              <a:rPr lang="en-US" b="1" dirty="0" smtClean="0"/>
              <a:t>Learning</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1012054"/>
            <a:ext cx="10515600" cy="5797119"/>
          </a:xfrm>
        </p:spPr>
        <p:txBody>
          <a:bodyPr>
            <a:noAutofit/>
          </a:bodyPr>
          <a:lstStyle/>
          <a:p>
            <a:r>
              <a:rPr lang="en-US" sz="2200" b="1" dirty="0"/>
              <a:t>Makes learning </a:t>
            </a:r>
            <a:r>
              <a:rPr lang="en-US" sz="2200" b="1" dirty="0" smtClean="0"/>
              <a:t>relatable:</a:t>
            </a:r>
            <a:r>
              <a:rPr lang="en-US" sz="2200" dirty="0"/>
              <a:t> </a:t>
            </a:r>
            <a:r>
              <a:rPr lang="en-US" sz="2200" dirty="0" smtClean="0"/>
              <a:t>VET students build </a:t>
            </a:r>
            <a:r>
              <a:rPr lang="en-US" sz="2200" dirty="0"/>
              <a:t>on what they already know and are provided with opportunities to make connections between new concepts and existing </a:t>
            </a:r>
            <a:r>
              <a:rPr lang="en-US" sz="2200" dirty="0" smtClean="0"/>
              <a:t>ones.</a:t>
            </a:r>
          </a:p>
          <a:p>
            <a:r>
              <a:rPr lang="en-US" sz="2200" b="1" dirty="0" smtClean="0"/>
              <a:t>Increases </a:t>
            </a:r>
            <a:r>
              <a:rPr lang="en-US" sz="2200" b="1" dirty="0"/>
              <a:t>the effectiveness of learning</a:t>
            </a:r>
            <a:r>
              <a:rPr lang="en-US" sz="2200" dirty="0"/>
              <a:t>: VET </a:t>
            </a:r>
            <a:r>
              <a:rPr lang="en-US" sz="2200" dirty="0" smtClean="0"/>
              <a:t>students</a:t>
            </a:r>
            <a:r>
              <a:rPr lang="en-US" sz="2200" dirty="0"/>
              <a:t> engage in critical thinking, acquire problem solving skills and engage in decision </a:t>
            </a:r>
            <a:r>
              <a:rPr lang="en-US" sz="2200" dirty="0" smtClean="0"/>
              <a:t>making.</a:t>
            </a:r>
          </a:p>
          <a:p>
            <a:r>
              <a:rPr lang="en-US" sz="2200" b="1" dirty="0" smtClean="0"/>
              <a:t>Links </a:t>
            </a:r>
            <a:r>
              <a:rPr lang="en-US" sz="2200" b="1" dirty="0"/>
              <a:t>theory to practice</a:t>
            </a:r>
            <a:r>
              <a:rPr lang="en-US" sz="2200" dirty="0"/>
              <a:t>: VET </a:t>
            </a:r>
            <a:r>
              <a:rPr lang="en-US" sz="2200" dirty="0" smtClean="0"/>
              <a:t>students</a:t>
            </a:r>
            <a:r>
              <a:rPr lang="en-US" sz="2200" dirty="0"/>
              <a:t> have the chance to engage in the experience and practice what they have learned, see the application of the theoretical concepts in practice, process that application and make </a:t>
            </a:r>
            <a:r>
              <a:rPr lang="en-US" sz="2200" dirty="0" smtClean="0"/>
              <a:t>generalizations.</a:t>
            </a:r>
          </a:p>
          <a:p>
            <a:r>
              <a:rPr lang="en-US" sz="2200" b="1" dirty="0" smtClean="0"/>
              <a:t>Increases </a:t>
            </a:r>
            <a:r>
              <a:rPr lang="en-US" sz="2200" b="1" dirty="0"/>
              <a:t>VET </a:t>
            </a:r>
            <a:r>
              <a:rPr lang="en-US" sz="2200" b="1" dirty="0" smtClean="0"/>
              <a:t>students’ </a:t>
            </a:r>
            <a:r>
              <a:rPr lang="en-US" sz="2200" b="1" dirty="0"/>
              <a:t>engagement</a:t>
            </a:r>
            <a:r>
              <a:rPr lang="en-US" sz="2200" dirty="0"/>
              <a:t>, by encouraging collaboration and scaffolding between </a:t>
            </a:r>
            <a:r>
              <a:rPr lang="en-US" sz="2200" dirty="0" smtClean="0"/>
              <a:t>learners.</a:t>
            </a:r>
          </a:p>
          <a:p>
            <a:r>
              <a:rPr lang="en-US" sz="2200" b="1" dirty="0" smtClean="0"/>
              <a:t>Assists </a:t>
            </a:r>
            <a:r>
              <a:rPr lang="en-US" sz="2200" b="1" dirty="0"/>
              <a:t>in memory retention, </a:t>
            </a:r>
            <a:r>
              <a:rPr lang="en-US" sz="2200" dirty="0"/>
              <a:t>by building strong relationships between feelings and thinking processes. VET </a:t>
            </a:r>
            <a:r>
              <a:rPr lang="en-US" sz="2200" dirty="0" smtClean="0"/>
              <a:t>students</a:t>
            </a:r>
            <a:r>
              <a:rPr lang="en-US" sz="2200" dirty="0"/>
              <a:t> have the capacity to learn successfully when the information is associated with values and feelings.</a:t>
            </a:r>
          </a:p>
          <a:p>
            <a:r>
              <a:rPr lang="en-US" sz="2200" dirty="0"/>
              <a:t>​</a:t>
            </a:r>
            <a:r>
              <a:rPr lang="en-US" sz="2200" b="1" dirty="0"/>
              <a:t>Leads to development of skills for lifelong learning</a:t>
            </a:r>
            <a:r>
              <a:rPr lang="en-US" sz="2200" dirty="0"/>
              <a:t>, by assisting in the acquisition of essential skills and encouraging VET students to reflect, conceptualize, and plan for next steps</a:t>
            </a:r>
            <a:r>
              <a:rPr lang="en-US" sz="2200" dirty="0" smtClean="0"/>
              <a:t>.</a:t>
            </a:r>
            <a:endParaRPr lang="en-US" sz="2200" dirty="0"/>
          </a:p>
        </p:txBody>
      </p:sp>
    </p:spTree>
    <p:extLst>
      <p:ext uri="{BB962C8B-B14F-4D97-AF65-F5344CB8AC3E}">
        <p14:creationId xmlns:p14="http://schemas.microsoft.com/office/powerpoint/2010/main" val="374616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 xmlns:a16="http://schemas.microsoft.com/office/drawing/2014/main" id="{D567F64A-BD42-4048-81EA-CD8035A97741}"/>
              </a:ext>
            </a:extLst>
          </p:cNvPr>
          <p:cNvSpPr>
            <a:spLocks noGrp="1"/>
          </p:cNvSpPr>
          <p:nvPr>
            <p:ph type="title"/>
          </p:nvPr>
        </p:nvSpPr>
        <p:spPr/>
        <p:txBody>
          <a:bodyPr/>
          <a:lstStyle/>
          <a:p>
            <a:r>
              <a:rPr lang="nl-NL" dirty="0"/>
              <a:t>UNIT 3</a:t>
            </a:r>
            <a:endParaRPr lang="en-GB" dirty="0"/>
          </a:p>
        </p:txBody>
      </p:sp>
      <p:sp>
        <p:nvSpPr>
          <p:cNvPr id="8" name="Tijdelijke aanduiding voor inhoud 7">
            <a:extLst>
              <a:ext uri="{FF2B5EF4-FFF2-40B4-BE49-F238E27FC236}">
                <a16:creationId xmlns="" xmlns:a16="http://schemas.microsoft.com/office/drawing/2014/main" id="{F03F6327-ABFA-44A9-BFF5-E2A926F03E2E}"/>
              </a:ext>
            </a:extLst>
          </p:cNvPr>
          <p:cNvSpPr>
            <a:spLocks noGrp="1"/>
          </p:cNvSpPr>
          <p:nvPr>
            <p:ph sz="half" idx="1"/>
          </p:nvPr>
        </p:nvSpPr>
        <p:spPr>
          <a:xfrm>
            <a:off x="0" y="2376724"/>
            <a:ext cx="6406371" cy="863625"/>
          </a:xfrm>
        </p:spPr>
        <p:txBody>
          <a:bodyPr>
            <a:noAutofit/>
          </a:bodyPr>
          <a:lstStyle/>
          <a:p>
            <a:r>
              <a:rPr lang="en-US" b="1" dirty="0"/>
              <a:t>The Impact of an Inclusive </a:t>
            </a:r>
            <a:r>
              <a:rPr lang="en-US" b="1" dirty="0" smtClean="0"/>
              <a:t>Curriculum</a:t>
            </a:r>
            <a:endParaRPr lang="en-US" dirty="0"/>
          </a:p>
        </p:txBody>
      </p:sp>
    </p:spTree>
    <p:extLst>
      <p:ext uri="{BB962C8B-B14F-4D97-AF65-F5344CB8AC3E}">
        <p14:creationId xmlns:p14="http://schemas.microsoft.com/office/powerpoint/2010/main" val="1518887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a:xfrm>
            <a:off x="838200" y="134305"/>
            <a:ext cx="10515600" cy="1325563"/>
          </a:xfrm>
        </p:spPr>
        <p:txBody>
          <a:bodyPr>
            <a:normAutofit/>
          </a:bodyPr>
          <a:lstStyle/>
          <a:p>
            <a:r>
              <a:rPr lang="en-US" b="1" dirty="0"/>
              <a:t>The Importance of Inclusive </a:t>
            </a:r>
            <a:r>
              <a:rPr lang="en-US" b="1" dirty="0" smtClean="0"/>
              <a:t>Curricula</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1459867"/>
            <a:ext cx="10515600" cy="4532560"/>
          </a:xfrm>
        </p:spPr>
        <p:txBody>
          <a:bodyPr>
            <a:normAutofit fontScale="92500" lnSpcReduction="10000"/>
          </a:bodyPr>
          <a:lstStyle/>
          <a:p>
            <a:pPr marL="0" indent="0">
              <a:buNone/>
            </a:pPr>
            <a:r>
              <a:rPr lang="en-US" sz="3000" dirty="0"/>
              <a:t>The goal of inclusive curricula is to make </a:t>
            </a:r>
            <a:r>
              <a:rPr lang="en-US" sz="3000" b="1" dirty="0"/>
              <a:t>every child feel valued, safe, and engaged</a:t>
            </a:r>
            <a:r>
              <a:rPr lang="en-US" sz="3000" dirty="0"/>
              <a:t>. Such an environment promotes </a:t>
            </a:r>
            <a:r>
              <a:rPr lang="en-US" sz="3000" b="1" dirty="0"/>
              <a:t>greater socialization and higher academic achievement </a:t>
            </a:r>
            <a:r>
              <a:rPr lang="en-US" sz="3000" dirty="0"/>
              <a:t>for all students, not just those in marginalized groups.</a:t>
            </a:r>
          </a:p>
          <a:p>
            <a:pPr marL="0" indent="0">
              <a:buNone/>
            </a:pPr>
            <a:r>
              <a:rPr lang="en-US" sz="3000" dirty="0"/>
              <a:t>Classrooms are one of the primary places where children learn socialization skills. Students who feel supported and respected learn to support and respect others. Students who study in inclusive environments </a:t>
            </a:r>
            <a:r>
              <a:rPr lang="en-US" sz="3000" b="1" dirty="0"/>
              <a:t>learn more</a:t>
            </a:r>
            <a:r>
              <a:rPr lang="en-US" sz="3000" dirty="0"/>
              <a:t>, </a:t>
            </a:r>
            <a:r>
              <a:rPr lang="en-US" sz="3000" b="1" dirty="0"/>
              <a:t>exhibit less prejudice</a:t>
            </a:r>
            <a:r>
              <a:rPr lang="en-US" sz="3000" dirty="0"/>
              <a:t>, and have more </a:t>
            </a:r>
            <a:r>
              <a:rPr lang="en-US" sz="3000" b="1" dirty="0"/>
              <a:t>self confidence</a:t>
            </a:r>
            <a:r>
              <a:rPr lang="en-US" sz="3000" dirty="0" smtClean="0"/>
              <a:t>.</a:t>
            </a:r>
          </a:p>
          <a:p>
            <a:pPr marL="0" indent="0">
              <a:buNone/>
            </a:pPr>
            <a:r>
              <a:rPr lang="en-US" sz="3000" dirty="0"/>
              <a:t>Curriculum refers to the lessons and courses taught in a classroom, but much of the work of </a:t>
            </a:r>
            <a:r>
              <a:rPr lang="en-US" sz="3000" b="1" dirty="0"/>
              <a:t>developing an inclusive curriculum occurs before school begins</a:t>
            </a:r>
            <a:r>
              <a:rPr lang="en-US" sz="3000" dirty="0" smtClean="0"/>
              <a:t>.</a:t>
            </a:r>
            <a:endParaRPr lang="en-US" sz="3000" dirty="0"/>
          </a:p>
        </p:txBody>
      </p:sp>
    </p:spTree>
    <p:extLst>
      <p:ext uri="{BB962C8B-B14F-4D97-AF65-F5344CB8AC3E}">
        <p14:creationId xmlns:p14="http://schemas.microsoft.com/office/powerpoint/2010/main" val="206790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B68C1346-8A82-49C4-B5D6-F1C33B546FF7}"/>
              </a:ext>
            </a:extLst>
          </p:cNvPr>
          <p:cNvSpPr>
            <a:spLocks noGrp="1"/>
          </p:cNvSpPr>
          <p:nvPr>
            <p:ph type="title"/>
          </p:nvPr>
        </p:nvSpPr>
        <p:spPr/>
        <p:txBody>
          <a:bodyPr/>
          <a:lstStyle/>
          <a:p>
            <a:r>
              <a:rPr lang="nl-NL" dirty="0"/>
              <a:t>Learning </a:t>
            </a:r>
            <a:r>
              <a:rPr lang="nl-NL" dirty="0" err="1"/>
              <a:t>outcomes</a:t>
            </a:r>
            <a:endParaRPr lang="en-GB" dirty="0"/>
          </a:p>
        </p:txBody>
      </p:sp>
      <p:sp>
        <p:nvSpPr>
          <p:cNvPr id="6" name="Tijdelijke aanduiding voor inhoud 5">
            <a:extLst>
              <a:ext uri="{FF2B5EF4-FFF2-40B4-BE49-F238E27FC236}">
                <a16:creationId xmlns="" xmlns:a16="http://schemas.microsoft.com/office/drawing/2014/main" id="{23E1468E-DF45-45D1-8745-773959FC00FC}"/>
              </a:ext>
            </a:extLst>
          </p:cNvPr>
          <p:cNvSpPr>
            <a:spLocks noGrp="1"/>
          </p:cNvSpPr>
          <p:nvPr>
            <p:ph idx="1"/>
          </p:nvPr>
        </p:nvSpPr>
        <p:spPr>
          <a:xfrm>
            <a:off x="838200" y="1417252"/>
            <a:ext cx="10515600" cy="4351338"/>
          </a:xfrm>
        </p:spPr>
        <p:txBody>
          <a:bodyPr>
            <a:noAutofit/>
          </a:bodyPr>
          <a:lstStyle/>
          <a:p>
            <a:pPr marL="0" indent="0">
              <a:buNone/>
            </a:pPr>
            <a:r>
              <a:rPr lang="nl-NL" dirty="0" err="1"/>
              <a:t>By</a:t>
            </a:r>
            <a:r>
              <a:rPr lang="nl-NL" dirty="0"/>
              <a:t> the end of </a:t>
            </a:r>
            <a:r>
              <a:rPr lang="nl-NL" dirty="0" err="1"/>
              <a:t>this</a:t>
            </a:r>
            <a:r>
              <a:rPr lang="nl-NL" dirty="0"/>
              <a:t> module, </a:t>
            </a:r>
            <a:r>
              <a:rPr lang="nl-NL" dirty="0" err="1" smtClean="0"/>
              <a:t>learners</a:t>
            </a:r>
            <a:r>
              <a:rPr lang="nl-NL" dirty="0" smtClean="0"/>
              <a:t> </a:t>
            </a:r>
            <a:r>
              <a:rPr lang="nl-NL" dirty="0" err="1"/>
              <a:t>will</a:t>
            </a:r>
            <a:r>
              <a:rPr lang="nl-NL" dirty="0"/>
              <a:t> </a:t>
            </a:r>
            <a:r>
              <a:rPr lang="nl-NL" dirty="0" err="1"/>
              <a:t>be</a:t>
            </a:r>
            <a:r>
              <a:rPr lang="nl-NL" dirty="0"/>
              <a:t> </a:t>
            </a:r>
            <a:r>
              <a:rPr lang="nl-NL" dirty="0" err="1"/>
              <a:t>able</a:t>
            </a:r>
            <a:r>
              <a:rPr lang="nl-NL" dirty="0"/>
              <a:t> </a:t>
            </a:r>
            <a:r>
              <a:rPr lang="nl-NL" dirty="0" err="1"/>
              <a:t>to</a:t>
            </a:r>
            <a:r>
              <a:rPr lang="nl-NL" dirty="0"/>
              <a:t>:</a:t>
            </a:r>
          </a:p>
          <a:p>
            <a:pPr>
              <a:lnSpc>
                <a:spcPct val="150000"/>
              </a:lnSpc>
              <a:spcAft>
                <a:spcPts val="600"/>
              </a:spcAft>
            </a:pPr>
            <a:r>
              <a:rPr lang="en-US" b="1" i="1" u="sng" dirty="0"/>
              <a:t>Develop</a:t>
            </a:r>
            <a:r>
              <a:rPr lang="en-US" dirty="0"/>
              <a:t> the basic abilities and skills to understand </a:t>
            </a:r>
            <a:r>
              <a:rPr lang="en-US" dirty="0" smtClean="0"/>
              <a:t>the benefits of inclusion education </a:t>
            </a:r>
            <a:r>
              <a:rPr lang="en-US" dirty="0"/>
              <a:t>in their VET classroom or learning groups.</a:t>
            </a:r>
          </a:p>
          <a:p>
            <a:pPr>
              <a:lnSpc>
                <a:spcPct val="150000"/>
              </a:lnSpc>
              <a:spcAft>
                <a:spcPts val="600"/>
              </a:spcAft>
            </a:pPr>
            <a:r>
              <a:rPr lang="en-US" b="1" i="1" u="sng" dirty="0"/>
              <a:t>Identify</a:t>
            </a:r>
            <a:r>
              <a:rPr lang="en-US" dirty="0"/>
              <a:t> the experiential learning </a:t>
            </a:r>
            <a:r>
              <a:rPr lang="en-US" dirty="0" smtClean="0"/>
              <a:t>cycle and styles</a:t>
            </a:r>
            <a:endParaRPr lang="en-US" dirty="0"/>
          </a:p>
          <a:p>
            <a:pPr>
              <a:lnSpc>
                <a:spcPct val="150000"/>
              </a:lnSpc>
              <a:spcAft>
                <a:spcPts val="600"/>
              </a:spcAft>
            </a:pPr>
            <a:r>
              <a:rPr lang="en-US" b="1" i="1" u="sng" dirty="0"/>
              <a:t>Apply</a:t>
            </a:r>
            <a:r>
              <a:rPr lang="en-US" dirty="0"/>
              <a:t> these transferable skills and techniques in their work</a:t>
            </a:r>
          </a:p>
          <a:p>
            <a:pPr>
              <a:lnSpc>
                <a:spcPct val="150000"/>
              </a:lnSpc>
              <a:spcAft>
                <a:spcPts val="600"/>
              </a:spcAft>
            </a:pPr>
            <a:r>
              <a:rPr lang="en-US" b="1" i="1" u="sng" dirty="0"/>
              <a:t>Evaluate</a:t>
            </a:r>
            <a:r>
              <a:rPr lang="en-US" dirty="0"/>
              <a:t> the level of </a:t>
            </a:r>
            <a:r>
              <a:rPr lang="en-US" dirty="0" smtClean="0"/>
              <a:t>inclusivity in </a:t>
            </a:r>
            <a:r>
              <a:rPr lang="en-US" dirty="0"/>
              <a:t>the VET classroom</a:t>
            </a:r>
          </a:p>
        </p:txBody>
      </p:sp>
    </p:spTree>
    <p:extLst>
      <p:ext uri="{BB962C8B-B14F-4D97-AF65-F5344CB8AC3E}">
        <p14:creationId xmlns:p14="http://schemas.microsoft.com/office/powerpoint/2010/main" val="2824483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Strategies for Developing Inclusive </a:t>
            </a:r>
            <a:r>
              <a:rPr lang="en-US" b="1" dirty="0" smtClean="0"/>
              <a:t>Curricula - </a:t>
            </a:r>
            <a:r>
              <a:rPr lang="en-US" b="1" dirty="0"/>
              <a:t>Outside of the </a:t>
            </a:r>
            <a:r>
              <a:rPr lang="en-US" b="1" dirty="0" smtClean="0"/>
              <a:t>Classroom</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2392024"/>
            <a:ext cx="10515600" cy="3005599"/>
          </a:xfrm>
        </p:spPr>
        <p:txBody>
          <a:bodyPr>
            <a:normAutofit fontScale="92500" lnSpcReduction="20000"/>
          </a:bodyPr>
          <a:lstStyle/>
          <a:p>
            <a:pPr marL="0" indent="0">
              <a:buNone/>
            </a:pPr>
            <a:r>
              <a:rPr lang="en-US" dirty="0" smtClean="0"/>
              <a:t>Efforts </a:t>
            </a:r>
            <a:r>
              <a:rPr lang="en-US" dirty="0"/>
              <a:t>outside of the classroom include contributions </a:t>
            </a:r>
            <a:r>
              <a:rPr lang="en-US" dirty="0" smtClean="0"/>
              <a:t>from:</a:t>
            </a:r>
          </a:p>
          <a:p>
            <a:pPr marL="0" indent="0">
              <a:buNone/>
            </a:pPr>
            <a:endParaRPr lang="en-US" dirty="0" smtClean="0"/>
          </a:p>
          <a:p>
            <a:pPr>
              <a:lnSpc>
                <a:spcPct val="150000"/>
              </a:lnSpc>
              <a:spcAft>
                <a:spcPts val="600"/>
              </a:spcAft>
              <a:buFont typeface="Wingdings" panose="05000000000000000000" pitchFamily="2" charset="2"/>
              <a:buChar char="ü"/>
            </a:pPr>
            <a:r>
              <a:rPr lang="en-US" dirty="0" smtClean="0"/>
              <a:t>Educators</a:t>
            </a:r>
          </a:p>
          <a:p>
            <a:pPr>
              <a:lnSpc>
                <a:spcPct val="150000"/>
              </a:lnSpc>
              <a:spcAft>
                <a:spcPts val="600"/>
              </a:spcAft>
              <a:buFont typeface="Wingdings" panose="05000000000000000000" pitchFamily="2" charset="2"/>
              <a:buChar char="ü"/>
            </a:pPr>
            <a:r>
              <a:rPr lang="en-US" dirty="0" smtClean="0"/>
              <a:t>Parents</a:t>
            </a:r>
          </a:p>
          <a:p>
            <a:pPr>
              <a:lnSpc>
                <a:spcPct val="150000"/>
              </a:lnSpc>
              <a:spcAft>
                <a:spcPts val="600"/>
              </a:spcAft>
              <a:buFont typeface="Wingdings" panose="05000000000000000000" pitchFamily="2" charset="2"/>
              <a:buChar char="ü"/>
            </a:pPr>
            <a:r>
              <a:rPr lang="en-US" dirty="0" smtClean="0"/>
              <a:t>Administrators</a:t>
            </a:r>
            <a:endParaRPr lang="en-US" dirty="0"/>
          </a:p>
        </p:txBody>
      </p:sp>
    </p:spTree>
    <p:extLst>
      <p:ext uri="{BB962C8B-B14F-4D97-AF65-F5344CB8AC3E}">
        <p14:creationId xmlns:p14="http://schemas.microsoft.com/office/powerpoint/2010/main" val="2243005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Strategies for Developing Inclusive </a:t>
            </a:r>
            <a:r>
              <a:rPr lang="en-US" b="1" dirty="0" smtClean="0"/>
              <a:t>Curricula - </a:t>
            </a:r>
            <a:r>
              <a:rPr lang="en-US" b="1" dirty="0"/>
              <a:t>Outside of the </a:t>
            </a:r>
            <a:r>
              <a:rPr lang="en-US" b="1" dirty="0" smtClean="0"/>
              <a:t>Classroom</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1825625"/>
            <a:ext cx="10072456" cy="4351338"/>
          </a:xfrm>
        </p:spPr>
        <p:txBody>
          <a:bodyPr>
            <a:normAutofit/>
          </a:bodyPr>
          <a:lstStyle/>
          <a:p>
            <a:pPr marL="0" indent="0">
              <a:buNone/>
            </a:pPr>
            <a:r>
              <a:rPr lang="en-US" b="1" u="sng" dirty="0" smtClean="0"/>
              <a:t>Training VET Teachers</a:t>
            </a:r>
            <a:r>
              <a:rPr lang="en-US" b="1" u="sng" dirty="0"/>
              <a:t>: </a:t>
            </a:r>
            <a:r>
              <a:rPr lang="en-US" dirty="0"/>
              <a:t>An inclusive curriculum requires an </a:t>
            </a:r>
            <a:r>
              <a:rPr lang="en-US" b="1" dirty="0"/>
              <a:t>inclusive mindset.</a:t>
            </a:r>
            <a:r>
              <a:rPr lang="en-US" dirty="0"/>
              <a:t> Cultural competency training and diversity, equity, and inclusion </a:t>
            </a:r>
            <a:r>
              <a:rPr lang="en-US" i="1" dirty="0"/>
              <a:t>(DEI) </a:t>
            </a:r>
            <a:r>
              <a:rPr lang="en-US" dirty="0"/>
              <a:t>programs can help </a:t>
            </a:r>
            <a:r>
              <a:rPr lang="en-US" dirty="0" smtClean="0"/>
              <a:t>VET teachers </a:t>
            </a:r>
            <a:r>
              <a:rPr lang="en-US" dirty="0"/>
              <a:t>view differences as assets, not as challenges to overcome. </a:t>
            </a:r>
            <a:endParaRPr lang="en-US" dirty="0" smtClean="0"/>
          </a:p>
          <a:p>
            <a:pPr marL="0" indent="0">
              <a:buNone/>
            </a:pPr>
            <a:r>
              <a:rPr lang="en-US" b="1" dirty="0" smtClean="0"/>
              <a:t>Being </a:t>
            </a:r>
            <a:r>
              <a:rPr lang="en-US" b="1" dirty="0"/>
              <a:t>open to new teaching strategies </a:t>
            </a:r>
            <a:r>
              <a:rPr lang="en-US" dirty="0"/>
              <a:t>and the perspectives of diverse students can help educators identify implicit biases in existing curricula</a:t>
            </a:r>
            <a:r>
              <a:rPr lang="en-US" dirty="0" smtClean="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450812" y="4813600"/>
            <a:ext cx="3118663" cy="1949164"/>
          </a:xfrm>
          <a:prstGeom prst="rect">
            <a:avLst/>
          </a:prstGeom>
        </p:spPr>
      </p:pic>
    </p:spTree>
    <p:extLst>
      <p:ext uri="{BB962C8B-B14F-4D97-AF65-F5344CB8AC3E}">
        <p14:creationId xmlns:p14="http://schemas.microsoft.com/office/powerpoint/2010/main" val="2102826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Strategies for Developing Inclusive </a:t>
            </a:r>
            <a:r>
              <a:rPr lang="en-US" b="1" dirty="0" smtClean="0"/>
              <a:t>Curricula - </a:t>
            </a:r>
            <a:r>
              <a:rPr lang="en-US" b="1" dirty="0"/>
              <a:t>Outside of the </a:t>
            </a:r>
            <a:r>
              <a:rPr lang="en-US" b="1" dirty="0" smtClean="0"/>
              <a:t>Classroom</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p:txBody>
          <a:bodyPr>
            <a:normAutofit/>
          </a:bodyPr>
          <a:lstStyle/>
          <a:p>
            <a:pPr marL="0" indent="0">
              <a:buNone/>
            </a:pPr>
            <a:r>
              <a:rPr lang="en-US" b="1" u="sng" dirty="0" smtClean="0"/>
              <a:t>Engaging Parents: </a:t>
            </a:r>
            <a:r>
              <a:rPr lang="en-US" dirty="0" smtClean="0"/>
              <a:t>Engagement with parents about inclusive curricula </a:t>
            </a:r>
            <a:r>
              <a:rPr lang="en-US" b="1" dirty="0" smtClean="0"/>
              <a:t>promotes understanding of inclusive education and fosters a respectful learning environment</a:t>
            </a:r>
            <a:r>
              <a:rPr lang="en-US" dirty="0" smtClean="0"/>
              <a:t>. </a:t>
            </a:r>
          </a:p>
          <a:p>
            <a:pPr marL="0" indent="0">
              <a:buNone/>
            </a:pPr>
            <a:r>
              <a:rPr lang="en-US" dirty="0" smtClean="0"/>
              <a:t>Educators must recognize </a:t>
            </a:r>
            <a:r>
              <a:rPr lang="en-US" b="1" dirty="0" smtClean="0"/>
              <a:t>the diverse needs of parents and families as well</a:t>
            </a:r>
            <a:r>
              <a:rPr lang="en-US" dirty="0" smtClean="0"/>
              <a:t>. For example, providing resources and information in a variety of languages can help engage multilingual families.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2401" y="4483775"/>
            <a:ext cx="2627792" cy="2374225"/>
          </a:xfrm>
          <a:prstGeom prst="rect">
            <a:avLst/>
          </a:prstGeom>
        </p:spPr>
      </p:pic>
    </p:spTree>
    <p:extLst>
      <p:ext uri="{BB962C8B-B14F-4D97-AF65-F5344CB8AC3E}">
        <p14:creationId xmlns:p14="http://schemas.microsoft.com/office/powerpoint/2010/main" val="2898865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Strategies for Developing Inclusive </a:t>
            </a:r>
            <a:r>
              <a:rPr lang="en-US" b="1" dirty="0" smtClean="0"/>
              <a:t>Curricula - </a:t>
            </a:r>
            <a:r>
              <a:rPr lang="en-US" b="1" dirty="0"/>
              <a:t>Outside of the </a:t>
            </a:r>
            <a:r>
              <a:rPr lang="en-US" b="1" dirty="0" smtClean="0"/>
              <a:t>Classroom</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p:txBody>
          <a:bodyPr>
            <a:normAutofit/>
          </a:bodyPr>
          <a:lstStyle/>
          <a:p>
            <a:pPr marL="0" indent="0">
              <a:buNone/>
            </a:pPr>
            <a:r>
              <a:rPr lang="en-US" b="1" u="sng" dirty="0" smtClean="0"/>
              <a:t>Providing Institutional Support:</a:t>
            </a:r>
            <a:r>
              <a:rPr lang="en-US" dirty="0" smtClean="0"/>
              <a:t> VET teachers need resources to develop inclusive curricula and create inclusive classroom environments. </a:t>
            </a:r>
          </a:p>
          <a:p>
            <a:pPr marL="0" indent="0">
              <a:buNone/>
            </a:pPr>
            <a:r>
              <a:rPr lang="en-US" dirty="0" smtClean="0"/>
              <a:t>Administrators must manage the </a:t>
            </a:r>
            <a:r>
              <a:rPr lang="en-US" b="1" dirty="0" smtClean="0"/>
              <a:t>funding</a:t>
            </a:r>
            <a:r>
              <a:rPr lang="en-US" dirty="0" smtClean="0"/>
              <a:t> and </a:t>
            </a:r>
            <a:r>
              <a:rPr lang="en-US" b="1" dirty="0" smtClean="0"/>
              <a:t>administration of DEI initiatives</a:t>
            </a:r>
            <a:r>
              <a:rPr lang="en-US" dirty="0" smtClean="0"/>
              <a:t>, </a:t>
            </a:r>
            <a:r>
              <a:rPr lang="en-US" b="1" dirty="0" smtClean="0"/>
              <a:t>teacher training</a:t>
            </a:r>
            <a:r>
              <a:rPr lang="en-US" dirty="0" smtClean="0"/>
              <a:t>, and </a:t>
            </a:r>
            <a:r>
              <a:rPr lang="en-US" b="1" dirty="0" smtClean="0"/>
              <a:t>engagement </a:t>
            </a:r>
            <a:r>
              <a:rPr lang="en-US" dirty="0" smtClean="0"/>
              <a:t>with parents and the community to ensure educators have the resources required to support a diverse student body.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317647" y="4822478"/>
            <a:ext cx="3118663" cy="1949164"/>
          </a:xfrm>
          <a:prstGeom prst="rect">
            <a:avLst/>
          </a:prstGeom>
        </p:spPr>
      </p:pic>
    </p:spTree>
    <p:extLst>
      <p:ext uri="{BB962C8B-B14F-4D97-AF65-F5344CB8AC3E}">
        <p14:creationId xmlns:p14="http://schemas.microsoft.com/office/powerpoint/2010/main" val="2978085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Strategies for Developing Inclusive Curricula </a:t>
            </a:r>
            <a:r>
              <a:rPr lang="en-US" b="1" dirty="0" smtClean="0"/>
              <a:t>- </a:t>
            </a:r>
            <a:r>
              <a:rPr lang="en-US" b="1" dirty="0"/>
              <a:t>Inside the </a:t>
            </a:r>
            <a:r>
              <a:rPr lang="en-US" b="1" dirty="0" smtClean="0"/>
              <a:t>Classroom</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1690688"/>
            <a:ext cx="10515600" cy="4568069"/>
          </a:xfrm>
        </p:spPr>
        <p:txBody>
          <a:bodyPr>
            <a:normAutofit/>
          </a:bodyPr>
          <a:lstStyle/>
          <a:p>
            <a:pPr marL="0" indent="0">
              <a:buNone/>
            </a:pPr>
            <a:r>
              <a:rPr lang="en-US" dirty="0"/>
              <a:t>Once </a:t>
            </a:r>
            <a:r>
              <a:rPr lang="en-US" dirty="0" smtClean="0"/>
              <a:t>VET educators</a:t>
            </a:r>
            <a:r>
              <a:rPr lang="en-US" dirty="0"/>
              <a:t>, parents, and administrators are aligned on the methods and goals of inclusive education, </a:t>
            </a:r>
            <a:r>
              <a:rPr lang="en-US" b="1" dirty="0" smtClean="0"/>
              <a:t>VET</a:t>
            </a:r>
            <a:r>
              <a:rPr lang="en-US" dirty="0" smtClean="0"/>
              <a:t> </a:t>
            </a:r>
            <a:r>
              <a:rPr lang="en-US" b="1" dirty="0" smtClean="0"/>
              <a:t>teachers </a:t>
            </a:r>
            <a:r>
              <a:rPr lang="en-US" b="1" dirty="0"/>
              <a:t>can focus on classroom strategies that promote diversity and </a:t>
            </a:r>
            <a:r>
              <a:rPr lang="en-US" b="1" dirty="0" smtClean="0"/>
              <a:t>inclusion</a:t>
            </a:r>
            <a:r>
              <a:rPr lang="en-US" dirty="0"/>
              <a:t> </a:t>
            </a:r>
            <a:r>
              <a:rPr lang="en-US" dirty="0" smtClean="0"/>
              <a:t>by: </a:t>
            </a:r>
            <a:endParaRPr lang="en-US" dirty="0"/>
          </a:p>
          <a:p>
            <a:pPr>
              <a:spcAft>
                <a:spcPts val="600"/>
              </a:spcAft>
              <a:buFont typeface="Wingdings" panose="05000000000000000000" pitchFamily="2" charset="2"/>
              <a:buChar char="ü"/>
            </a:pPr>
            <a:r>
              <a:rPr lang="en-US" dirty="0"/>
              <a:t>Implementing Diverse Teaching </a:t>
            </a:r>
            <a:r>
              <a:rPr lang="en-US" dirty="0" smtClean="0"/>
              <a:t>Approaches</a:t>
            </a:r>
          </a:p>
          <a:p>
            <a:pPr>
              <a:spcAft>
                <a:spcPts val="600"/>
              </a:spcAft>
              <a:buFont typeface="Wingdings" panose="05000000000000000000" pitchFamily="2" charset="2"/>
              <a:buChar char="ü"/>
            </a:pPr>
            <a:r>
              <a:rPr lang="en-US" dirty="0"/>
              <a:t>Creating Safe Learning </a:t>
            </a:r>
            <a:r>
              <a:rPr lang="en-US" dirty="0" smtClean="0"/>
              <a:t>Environments</a:t>
            </a:r>
          </a:p>
          <a:p>
            <a:pPr>
              <a:spcAft>
                <a:spcPts val="600"/>
              </a:spcAft>
              <a:buFont typeface="Wingdings" panose="05000000000000000000" pitchFamily="2" charset="2"/>
              <a:buChar char="ü"/>
            </a:pPr>
            <a:r>
              <a:rPr lang="en-US" dirty="0"/>
              <a:t>Finding Opportunities for Visibility and </a:t>
            </a:r>
            <a:r>
              <a:rPr lang="en-US" dirty="0" smtClean="0"/>
              <a:t>Inclusion</a:t>
            </a:r>
          </a:p>
          <a:p>
            <a:pPr>
              <a:spcAft>
                <a:spcPts val="600"/>
              </a:spcAft>
              <a:buFont typeface="Wingdings" panose="05000000000000000000" pitchFamily="2" charset="2"/>
              <a:buChar char="ü"/>
            </a:pPr>
            <a:r>
              <a:rPr lang="en-US" dirty="0"/>
              <a:t>Highlighting </a:t>
            </a:r>
            <a:r>
              <a:rPr lang="en-US" dirty="0" smtClean="0"/>
              <a:t>Intersectionality</a:t>
            </a:r>
          </a:p>
          <a:p>
            <a:pPr>
              <a:spcAft>
                <a:spcPts val="600"/>
              </a:spcAft>
              <a:buFont typeface="Wingdings" panose="05000000000000000000" pitchFamily="2" charset="2"/>
              <a:buChar char="ü"/>
            </a:pPr>
            <a:r>
              <a:rPr lang="en-US" dirty="0"/>
              <a:t>Reconsidering Traditional Teaching Tools</a:t>
            </a:r>
            <a:endParaRPr lang="en-US" dirty="0" smtClean="0"/>
          </a:p>
        </p:txBody>
      </p:sp>
    </p:spTree>
    <p:extLst>
      <p:ext uri="{BB962C8B-B14F-4D97-AF65-F5344CB8AC3E}">
        <p14:creationId xmlns:p14="http://schemas.microsoft.com/office/powerpoint/2010/main" val="294010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Strategies for Developing Inclusive Curricula </a:t>
            </a:r>
            <a:r>
              <a:rPr lang="en-US" b="1" dirty="0" smtClean="0"/>
              <a:t>- </a:t>
            </a:r>
            <a:r>
              <a:rPr lang="en-US" b="1" dirty="0"/>
              <a:t>Inside the </a:t>
            </a:r>
            <a:r>
              <a:rPr lang="en-US" b="1" dirty="0" smtClean="0"/>
              <a:t>Classroom</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1690688"/>
            <a:ext cx="10515600" cy="4923176"/>
          </a:xfrm>
        </p:spPr>
        <p:txBody>
          <a:bodyPr>
            <a:normAutofit/>
          </a:bodyPr>
          <a:lstStyle/>
          <a:p>
            <a:pPr marL="0" indent="0">
              <a:buNone/>
            </a:pPr>
            <a:r>
              <a:rPr lang="en-US" b="1" dirty="0" smtClean="0"/>
              <a:t>Implementing </a:t>
            </a:r>
            <a:r>
              <a:rPr lang="en-US" b="1" dirty="0"/>
              <a:t>Diverse Teaching Approaches: </a:t>
            </a:r>
            <a:endParaRPr lang="en-US" b="1" dirty="0" smtClean="0"/>
          </a:p>
          <a:p>
            <a:pPr marL="0" indent="0">
              <a:buNone/>
            </a:pPr>
            <a:r>
              <a:rPr lang="en-US" dirty="0" smtClean="0"/>
              <a:t>VET students </a:t>
            </a:r>
            <a:r>
              <a:rPr lang="en-US" dirty="0"/>
              <a:t>have different ways of communicating and varying aptitudes and ways students </a:t>
            </a:r>
            <a:r>
              <a:rPr lang="en-US" dirty="0" smtClean="0"/>
              <a:t>learn.</a:t>
            </a:r>
          </a:p>
          <a:p>
            <a:pPr marL="0" indent="0">
              <a:buNone/>
            </a:pPr>
            <a:r>
              <a:rPr lang="en-US" dirty="0" smtClean="0"/>
              <a:t>VET teachers </a:t>
            </a:r>
            <a:r>
              <a:rPr lang="en-US" dirty="0"/>
              <a:t>account for these differences by diversifying their teaching approach. </a:t>
            </a:r>
            <a:endParaRPr lang="en-US" dirty="0" smtClean="0"/>
          </a:p>
          <a:p>
            <a:pPr marL="0" indent="0">
              <a:buNone/>
            </a:pPr>
            <a:r>
              <a:rPr lang="en-US" dirty="0" smtClean="0"/>
              <a:t>For </a:t>
            </a:r>
            <a:r>
              <a:rPr lang="en-US" dirty="0"/>
              <a:t>example, traditional teaching methods such as lecturing and calling on students to answer questions are not equally effective for all </a:t>
            </a:r>
            <a:r>
              <a:rPr lang="en-US" dirty="0" smtClean="0"/>
              <a:t>students. </a:t>
            </a:r>
          </a:p>
          <a:p>
            <a:pPr marL="0" indent="0">
              <a:buNone/>
            </a:pPr>
            <a:r>
              <a:rPr lang="en-US" b="1" i="1" u="sng" dirty="0" smtClean="0"/>
              <a:t>Integrating </a:t>
            </a:r>
            <a:r>
              <a:rPr lang="en-US" b="1" i="1" u="sng" dirty="0"/>
              <a:t>more group work can engage </a:t>
            </a:r>
            <a:r>
              <a:rPr lang="en-US" b="1" i="1" u="sng" dirty="0" smtClean="0"/>
              <a:t>VET students </a:t>
            </a:r>
            <a:r>
              <a:rPr lang="en-US" b="1" i="1" u="sng" dirty="0"/>
              <a:t>who are unable to concentrate during lectures and reduce stress for those who struggle with anxiety</a:t>
            </a:r>
            <a:r>
              <a:rPr lang="en-US" b="1" i="1" u="sng" dirty="0" smtClean="0"/>
              <a:t>.</a:t>
            </a:r>
          </a:p>
          <a:p>
            <a:pPr marL="0" indent="0">
              <a:buNone/>
            </a:pPr>
            <a:endParaRPr lang="en-US" dirty="0" smtClean="0"/>
          </a:p>
        </p:txBody>
      </p:sp>
    </p:spTree>
    <p:extLst>
      <p:ext uri="{BB962C8B-B14F-4D97-AF65-F5344CB8AC3E}">
        <p14:creationId xmlns:p14="http://schemas.microsoft.com/office/powerpoint/2010/main" val="142051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Strategies for Developing Inclusive Curricula </a:t>
            </a:r>
            <a:r>
              <a:rPr lang="en-US" b="1" dirty="0" smtClean="0"/>
              <a:t>- </a:t>
            </a:r>
            <a:r>
              <a:rPr lang="en-US" b="1" dirty="0"/>
              <a:t>Inside the </a:t>
            </a:r>
            <a:r>
              <a:rPr lang="en-US" b="1" dirty="0" smtClean="0"/>
              <a:t>Classroom</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1965894"/>
            <a:ext cx="10515600" cy="3387339"/>
          </a:xfrm>
        </p:spPr>
        <p:txBody>
          <a:bodyPr>
            <a:noAutofit/>
          </a:bodyPr>
          <a:lstStyle/>
          <a:p>
            <a:pPr marL="0" indent="0">
              <a:buNone/>
            </a:pPr>
            <a:r>
              <a:rPr lang="en-US" sz="2600" b="1" dirty="0" smtClean="0"/>
              <a:t>Finding </a:t>
            </a:r>
            <a:r>
              <a:rPr lang="en-US" sz="2600" b="1" dirty="0"/>
              <a:t>Opportunities for Visibility and Inclusion: </a:t>
            </a:r>
            <a:endParaRPr lang="en-US" sz="2600" b="1" dirty="0" smtClean="0"/>
          </a:p>
          <a:p>
            <a:pPr marL="0" indent="0">
              <a:buNone/>
            </a:pPr>
            <a:r>
              <a:rPr lang="en-US" sz="2600" b="1" dirty="0" smtClean="0"/>
              <a:t>Integrating </a:t>
            </a:r>
            <a:r>
              <a:rPr lang="en-US" sz="2600" b="1" dirty="0"/>
              <a:t>examples of contributions from culturally and socially diverse individuals across all subjects </a:t>
            </a:r>
            <a:r>
              <a:rPr lang="en-US" sz="2600" dirty="0"/>
              <a:t>fosters an appreciation of diversity, provides direct role models for more students, and dismantles racially and culturally biased stereotypes. </a:t>
            </a:r>
            <a:endParaRPr lang="en-US" sz="2600" dirty="0" smtClean="0"/>
          </a:p>
          <a:p>
            <a:pPr marL="0" indent="0">
              <a:buNone/>
            </a:pPr>
            <a:r>
              <a:rPr lang="en-US" sz="2600" dirty="0" smtClean="0"/>
              <a:t>Highlighting </a:t>
            </a:r>
            <a:r>
              <a:rPr lang="en-US" sz="2600" dirty="0"/>
              <a:t>the contributions of people of color in science, technology, engineering, and mathematics (STEM) fields corrects persistent misconceptions about aptitude and race, for example</a:t>
            </a:r>
            <a:r>
              <a:rPr lang="en-US" sz="2600" dirty="0" smtClean="0"/>
              <a:t>.</a:t>
            </a:r>
          </a:p>
          <a:p>
            <a:endParaRPr lang="en-US" sz="2600" dirty="0"/>
          </a:p>
        </p:txBody>
      </p:sp>
    </p:spTree>
    <p:extLst>
      <p:ext uri="{BB962C8B-B14F-4D97-AF65-F5344CB8AC3E}">
        <p14:creationId xmlns:p14="http://schemas.microsoft.com/office/powerpoint/2010/main" val="2158638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Strategies for Developing Inclusive Curricula </a:t>
            </a:r>
            <a:r>
              <a:rPr lang="en-US" b="1" dirty="0" smtClean="0"/>
              <a:t>- </a:t>
            </a:r>
            <a:r>
              <a:rPr lang="en-US" b="1" dirty="0"/>
              <a:t>Inside the </a:t>
            </a:r>
            <a:r>
              <a:rPr lang="en-US" b="1" dirty="0" smtClean="0"/>
              <a:t>Classroom</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2099060"/>
            <a:ext cx="10515600" cy="3032232"/>
          </a:xfrm>
        </p:spPr>
        <p:txBody>
          <a:bodyPr>
            <a:noAutofit/>
          </a:bodyPr>
          <a:lstStyle/>
          <a:p>
            <a:pPr marL="0" indent="0">
              <a:buNone/>
            </a:pPr>
            <a:r>
              <a:rPr lang="en-US" sz="2400" b="1" dirty="0" smtClean="0"/>
              <a:t>Creating </a:t>
            </a:r>
            <a:r>
              <a:rPr lang="en-US" sz="2400" b="1" dirty="0"/>
              <a:t>Safe Learning Environments:</a:t>
            </a:r>
          </a:p>
          <a:p>
            <a:pPr marL="0" indent="0">
              <a:buNone/>
            </a:pPr>
            <a:r>
              <a:rPr lang="en-US" sz="2400" dirty="0"/>
              <a:t>It is important for educators to address harassment or bullying aimed at students in marginalized groups. </a:t>
            </a:r>
            <a:endParaRPr lang="en-US" sz="2400" dirty="0" smtClean="0"/>
          </a:p>
          <a:p>
            <a:pPr marL="0" indent="0">
              <a:buNone/>
            </a:pPr>
            <a:r>
              <a:rPr lang="en-US" sz="2400" dirty="0" smtClean="0"/>
              <a:t>Such </a:t>
            </a:r>
            <a:r>
              <a:rPr lang="en-US" sz="2400" dirty="0"/>
              <a:t>instances can be teaching opportunities, but inaction amounts to tacit approval. </a:t>
            </a:r>
            <a:endParaRPr lang="en-US" sz="2400" dirty="0" smtClean="0"/>
          </a:p>
          <a:p>
            <a:pPr marL="0" indent="0">
              <a:buNone/>
            </a:pPr>
            <a:r>
              <a:rPr lang="en-US" sz="2400" b="1" i="1" u="sng" dirty="0" smtClean="0"/>
              <a:t>By </a:t>
            </a:r>
            <a:r>
              <a:rPr lang="en-US" sz="2400" b="1" i="1" u="sng" dirty="0"/>
              <a:t>showing acceptance and support for all students, teachers model the behavior they expect their students to practice.</a:t>
            </a:r>
          </a:p>
          <a:p>
            <a:endParaRPr lang="en-US" sz="2600" dirty="0"/>
          </a:p>
        </p:txBody>
      </p:sp>
    </p:spTree>
    <p:extLst>
      <p:ext uri="{BB962C8B-B14F-4D97-AF65-F5344CB8AC3E}">
        <p14:creationId xmlns:p14="http://schemas.microsoft.com/office/powerpoint/2010/main" val="1657868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Strategies for Developing Inclusive Curricula </a:t>
            </a:r>
            <a:r>
              <a:rPr lang="en-US" b="1" dirty="0" smtClean="0"/>
              <a:t>- </a:t>
            </a:r>
            <a:r>
              <a:rPr lang="en-US" b="1" dirty="0"/>
              <a:t>Inside the </a:t>
            </a:r>
            <a:r>
              <a:rPr lang="en-US" b="1" dirty="0" smtClean="0"/>
              <a:t>Classroom</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838200" y="1868242"/>
            <a:ext cx="10515600" cy="4053164"/>
          </a:xfrm>
        </p:spPr>
        <p:txBody>
          <a:bodyPr>
            <a:normAutofit fontScale="92500" lnSpcReduction="10000"/>
          </a:bodyPr>
          <a:lstStyle/>
          <a:p>
            <a:pPr marL="0" indent="0">
              <a:buNone/>
            </a:pPr>
            <a:r>
              <a:rPr lang="en-US" sz="3000" b="1" dirty="0" smtClean="0"/>
              <a:t>Highlighting </a:t>
            </a:r>
            <a:r>
              <a:rPr lang="en-US" sz="3000" b="1" dirty="0"/>
              <a:t>Intersectionality: </a:t>
            </a:r>
            <a:endParaRPr lang="en-US" sz="3000" b="1" dirty="0" smtClean="0"/>
          </a:p>
          <a:p>
            <a:pPr marL="0" indent="0">
              <a:buNone/>
            </a:pPr>
            <a:r>
              <a:rPr lang="en-US" sz="3000" dirty="0" smtClean="0"/>
              <a:t>Exploring </a:t>
            </a:r>
            <a:r>
              <a:rPr lang="en-US" sz="3000" dirty="0"/>
              <a:t>the ways that social categorizations such as race, class, and gender overlap and amplify </a:t>
            </a:r>
            <a:r>
              <a:rPr lang="en-US" sz="3000" dirty="0" smtClean="0"/>
              <a:t>discrimination </a:t>
            </a:r>
            <a:r>
              <a:rPr lang="en-US" sz="3000" dirty="0"/>
              <a:t>and oppression can help </a:t>
            </a:r>
            <a:r>
              <a:rPr lang="en-US" sz="3000" dirty="0" smtClean="0"/>
              <a:t>VET teachers </a:t>
            </a:r>
            <a:r>
              <a:rPr lang="en-US" sz="3000" dirty="0"/>
              <a:t>and students understand the disadvantages that historically oppressed groups face</a:t>
            </a:r>
            <a:r>
              <a:rPr lang="en-US" sz="3000" dirty="0" smtClean="0"/>
              <a:t>.</a:t>
            </a:r>
          </a:p>
          <a:p>
            <a:pPr marL="0" indent="0">
              <a:buNone/>
            </a:pPr>
            <a:endParaRPr lang="en-US" sz="3000" dirty="0" smtClean="0"/>
          </a:p>
          <a:p>
            <a:pPr marL="0" indent="0">
              <a:buNone/>
            </a:pPr>
            <a:r>
              <a:rPr lang="en-US" sz="3000" b="1" dirty="0"/>
              <a:t>Reconsidering Traditional Teaching Tools:</a:t>
            </a:r>
          </a:p>
          <a:p>
            <a:pPr marL="0" indent="0">
              <a:buNone/>
            </a:pPr>
            <a:r>
              <a:rPr lang="en-US" sz="3000" dirty="0"/>
              <a:t>Creating an inclusive curriculum requires educators to think critically about biases that exist in traditional curricula and consider the impact of those biases. </a:t>
            </a:r>
          </a:p>
          <a:p>
            <a:pPr marL="0" indent="0">
              <a:buNone/>
            </a:pPr>
            <a:endParaRPr lang="en-US" sz="3200" dirty="0"/>
          </a:p>
          <a:p>
            <a:pPr marL="0" indent="0">
              <a:buNone/>
            </a:pPr>
            <a:endParaRPr lang="en-US" b="1" dirty="0" smtClean="0"/>
          </a:p>
        </p:txBody>
      </p:sp>
    </p:spTree>
    <p:extLst>
      <p:ext uri="{BB962C8B-B14F-4D97-AF65-F5344CB8AC3E}">
        <p14:creationId xmlns:p14="http://schemas.microsoft.com/office/powerpoint/2010/main" val="2665169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Time for Self-Reflection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97" y="4550848"/>
            <a:ext cx="2955315" cy="2307152"/>
          </a:xfrm>
          <a:prstGeom prst="rect">
            <a:avLst/>
          </a:prstGeom>
        </p:spPr>
      </p:pic>
      <p:sp>
        <p:nvSpPr>
          <p:cNvPr id="12" name="TextBox 11"/>
          <p:cNvSpPr txBox="1"/>
          <p:nvPr/>
        </p:nvSpPr>
        <p:spPr>
          <a:xfrm>
            <a:off x="1578702" y="2217753"/>
            <a:ext cx="8834805" cy="1969770"/>
          </a:xfrm>
          <a:prstGeom prst="rect">
            <a:avLst/>
          </a:prstGeom>
          <a:solidFill>
            <a:schemeClr val="accent4">
              <a:lumMod val="40000"/>
              <a:lumOff val="60000"/>
            </a:schemeClr>
          </a:solidFill>
        </p:spPr>
        <p:txBody>
          <a:bodyPr wrap="square" rtlCol="0">
            <a:spAutoFit/>
          </a:bodyPr>
          <a:lstStyle/>
          <a:p>
            <a:pPr algn="ctr"/>
            <a:r>
              <a:rPr lang="en-US" dirty="0" smtClean="0"/>
              <a:t>Click below and find out how </a:t>
            </a:r>
            <a:r>
              <a:rPr lang="en-US" dirty="0"/>
              <a:t>to </a:t>
            </a:r>
            <a:r>
              <a:rPr lang="en-US" dirty="0" smtClean="0"/>
              <a:t>create </a:t>
            </a:r>
            <a:r>
              <a:rPr lang="en-US" dirty="0"/>
              <a:t>an Inclusive </a:t>
            </a:r>
            <a:r>
              <a:rPr lang="en-US" dirty="0" smtClean="0"/>
              <a:t>Classroom: </a:t>
            </a:r>
          </a:p>
          <a:p>
            <a:pPr algn="just"/>
            <a:endParaRPr lang="en-US" dirty="0" smtClean="0">
              <a:solidFill>
                <a:srgbClr val="000000"/>
              </a:solidFill>
              <a:latin typeface="Roboto"/>
            </a:endParaRPr>
          </a:p>
          <a:p>
            <a:pPr algn="ctr"/>
            <a:r>
              <a:rPr lang="en-US" dirty="0" smtClean="0"/>
              <a:t>Link</a:t>
            </a:r>
            <a:r>
              <a:rPr lang="en-US" dirty="0"/>
              <a:t>: </a:t>
            </a:r>
            <a:r>
              <a:rPr lang="en-US" dirty="0">
                <a:hlinkClick r:id="rId4"/>
              </a:rPr>
              <a:t>https://</a:t>
            </a:r>
            <a:r>
              <a:rPr lang="en-US" dirty="0" smtClean="0">
                <a:hlinkClick r:id="rId4"/>
              </a:rPr>
              <a:t>www.youtube.com/watch?time_continue=62&amp;v=CV5MmTIRHr8&amp;feature=emb_logo</a:t>
            </a:r>
            <a:r>
              <a:rPr lang="en-US" dirty="0" smtClean="0"/>
              <a:t> </a:t>
            </a:r>
          </a:p>
          <a:p>
            <a:pPr algn="ctr"/>
            <a:endParaRPr lang="en-US" dirty="0" smtClean="0"/>
          </a:p>
          <a:p>
            <a:pPr algn="ctr"/>
            <a:r>
              <a:rPr lang="en-US" sz="1400" i="1" dirty="0" smtClean="0"/>
              <a:t>Source</a:t>
            </a:r>
            <a:r>
              <a:rPr lang="en-US" sz="1400" i="1" dirty="0"/>
              <a:t>: </a:t>
            </a:r>
            <a:r>
              <a:rPr lang="en-US" sz="1400" i="1" dirty="0">
                <a:hlinkClick r:id="rId5"/>
              </a:rPr>
              <a:t>https://</a:t>
            </a:r>
            <a:r>
              <a:rPr lang="en-US" sz="1400" i="1" dirty="0" smtClean="0">
                <a:hlinkClick r:id="rId5"/>
              </a:rPr>
              <a:t>planbee.com/blogs/news/how-to-create-an-inclusive-classroom-12-tips-for-teachers</a:t>
            </a:r>
            <a:r>
              <a:rPr lang="en-US" sz="1400" i="1" dirty="0" smtClean="0"/>
              <a:t> </a:t>
            </a:r>
            <a:endParaRPr lang="en-US" sz="1400" i="1" dirty="0"/>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4000415" y="5058093"/>
            <a:ext cx="4368762" cy="646331"/>
          </a:xfrm>
          <a:prstGeom prst="rect">
            <a:avLst/>
          </a:prstGeom>
          <a:noFill/>
        </p:spPr>
        <p:txBody>
          <a:bodyPr wrap="square" rtlCol="0">
            <a:spAutoFit/>
          </a:bodyPr>
          <a:lstStyle/>
          <a:p>
            <a:r>
              <a:rPr lang="en-US" b="1" i="1" dirty="0" smtClean="0"/>
              <a:t>Can you apply these tips in your VET classroom? </a:t>
            </a:r>
          </a:p>
        </p:txBody>
      </p:sp>
    </p:spTree>
    <p:extLst>
      <p:ext uri="{BB962C8B-B14F-4D97-AF65-F5344CB8AC3E}">
        <p14:creationId xmlns:p14="http://schemas.microsoft.com/office/powerpoint/2010/main" val="75359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94B90225-916D-48EE-AA0E-93FDBCC1A91E}"/>
              </a:ext>
            </a:extLst>
          </p:cNvPr>
          <p:cNvSpPr>
            <a:spLocks noGrp="1"/>
          </p:cNvSpPr>
          <p:nvPr>
            <p:ph type="title"/>
          </p:nvPr>
        </p:nvSpPr>
        <p:spPr/>
        <p:txBody>
          <a:bodyPr/>
          <a:lstStyle/>
          <a:p>
            <a:r>
              <a:rPr lang="nl-NL" dirty="0" err="1"/>
              <a:t>Keywords</a:t>
            </a:r>
            <a:endParaRPr lang="en-GB" dirty="0"/>
          </a:p>
        </p:txBody>
      </p:sp>
      <p:sp>
        <p:nvSpPr>
          <p:cNvPr id="5" name="Tijdelijke aanduiding voor inhoud 4">
            <a:extLst>
              <a:ext uri="{FF2B5EF4-FFF2-40B4-BE49-F238E27FC236}">
                <a16:creationId xmlns="" xmlns:a16="http://schemas.microsoft.com/office/drawing/2014/main" id="{4A7D3395-BB5E-4CB0-91D4-BEBFCD97D76C}"/>
              </a:ext>
            </a:extLst>
          </p:cNvPr>
          <p:cNvSpPr>
            <a:spLocks noGrp="1"/>
          </p:cNvSpPr>
          <p:nvPr>
            <p:ph idx="1"/>
          </p:nvPr>
        </p:nvSpPr>
        <p:spPr>
          <a:xfrm>
            <a:off x="838200" y="1825625"/>
            <a:ext cx="10515600" cy="2133816"/>
          </a:xfrm>
        </p:spPr>
        <p:txBody>
          <a:bodyPr/>
          <a:lstStyle/>
          <a:p>
            <a:r>
              <a:rPr lang="en-US" dirty="0" smtClean="0"/>
              <a:t>Inclusion education</a:t>
            </a:r>
            <a:endParaRPr lang="nl-NL" dirty="0"/>
          </a:p>
          <a:p>
            <a:r>
              <a:rPr lang="en-US" dirty="0"/>
              <a:t>Experiential learning</a:t>
            </a:r>
            <a:endParaRPr lang="nl-NL" dirty="0"/>
          </a:p>
          <a:p>
            <a:r>
              <a:rPr lang="en-GB" dirty="0" smtClean="0"/>
              <a:t>Inclusive curricula </a:t>
            </a:r>
          </a:p>
          <a:p>
            <a:r>
              <a:rPr lang="en-GB" dirty="0" smtClean="0"/>
              <a:t>Inclusivity </a:t>
            </a:r>
            <a:endParaRPr lang="en-GB" dirty="0"/>
          </a:p>
        </p:txBody>
      </p:sp>
    </p:spTree>
    <p:extLst>
      <p:ext uri="{BB962C8B-B14F-4D97-AF65-F5344CB8AC3E}">
        <p14:creationId xmlns:p14="http://schemas.microsoft.com/office/powerpoint/2010/main" val="113399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412BA15E-4659-440B-9C84-66614085DDD7}"/>
              </a:ext>
            </a:extLst>
          </p:cNvPr>
          <p:cNvSpPr>
            <a:spLocks noGrp="1"/>
          </p:cNvSpPr>
          <p:nvPr>
            <p:ph type="title"/>
          </p:nvPr>
        </p:nvSpPr>
        <p:spPr/>
        <p:txBody>
          <a:bodyPr/>
          <a:lstStyle/>
          <a:p>
            <a:r>
              <a:rPr lang="nl-NL" dirty="0"/>
              <a:t>UNIT 4</a:t>
            </a:r>
            <a:endParaRPr lang="en-GB" dirty="0"/>
          </a:p>
        </p:txBody>
      </p:sp>
      <p:sp>
        <p:nvSpPr>
          <p:cNvPr id="7" name="Tijdelijke aanduiding voor inhoud 6">
            <a:extLst>
              <a:ext uri="{FF2B5EF4-FFF2-40B4-BE49-F238E27FC236}">
                <a16:creationId xmlns="" xmlns:a16="http://schemas.microsoft.com/office/drawing/2014/main" id="{CA910832-9AD8-4405-A0EC-78364F4F57EA}"/>
              </a:ext>
            </a:extLst>
          </p:cNvPr>
          <p:cNvSpPr>
            <a:spLocks noGrp="1"/>
          </p:cNvSpPr>
          <p:nvPr>
            <p:ph sz="half" idx="1"/>
          </p:nvPr>
        </p:nvSpPr>
        <p:spPr>
          <a:xfrm>
            <a:off x="0" y="2385603"/>
            <a:ext cx="6136298" cy="792602"/>
          </a:xfrm>
        </p:spPr>
        <p:txBody>
          <a:bodyPr>
            <a:noAutofit/>
          </a:bodyPr>
          <a:lstStyle/>
          <a:p>
            <a:r>
              <a:rPr lang="en-US" b="1" dirty="0"/>
              <a:t>Strategies to promote an inclusive classroom</a:t>
            </a:r>
            <a:endParaRPr lang="en-US" dirty="0"/>
          </a:p>
          <a:p>
            <a:endParaRPr lang="en-GB" dirty="0"/>
          </a:p>
        </p:txBody>
      </p:sp>
    </p:spTree>
    <p:extLst>
      <p:ext uri="{BB962C8B-B14F-4D97-AF65-F5344CB8AC3E}">
        <p14:creationId xmlns:p14="http://schemas.microsoft.com/office/powerpoint/2010/main" val="2375989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normAutofit/>
          </a:bodyPr>
          <a:lstStyle/>
          <a:p>
            <a:r>
              <a:rPr lang="en-US" b="1" dirty="0"/>
              <a:t>Inclusivity in the </a:t>
            </a:r>
            <a:r>
              <a:rPr lang="en-US" b="1" dirty="0" smtClean="0"/>
              <a:t>Classroom</a:t>
            </a:r>
            <a:endParaRPr lang="en-GB"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p:txBody>
          <a:bodyPr/>
          <a:lstStyle/>
          <a:p>
            <a:pPr marL="0" indent="0">
              <a:buNone/>
            </a:pPr>
            <a:r>
              <a:rPr lang="en-US" b="1" dirty="0"/>
              <a:t>Inclusive teaching </a:t>
            </a:r>
            <a:r>
              <a:rPr lang="en-US" dirty="0"/>
              <a:t>refers to a variety of teaching approaches that strive to address the needs of all students. </a:t>
            </a:r>
            <a:endParaRPr lang="en-US" dirty="0" smtClean="0"/>
          </a:p>
          <a:p>
            <a:pPr marL="0" indent="0">
              <a:buNone/>
            </a:pPr>
            <a:r>
              <a:rPr lang="en-US" dirty="0" smtClean="0"/>
              <a:t>Inclusive </a:t>
            </a:r>
            <a:r>
              <a:rPr lang="en-US" dirty="0"/>
              <a:t>teaching provides a </a:t>
            </a:r>
            <a:r>
              <a:rPr lang="en-US" b="1" dirty="0"/>
              <a:t>learning experience that allows students from all backgrounds, learning styles and abilities to be successful. </a:t>
            </a:r>
            <a:endParaRPr lang="en-US" b="1" dirty="0" smtClean="0"/>
          </a:p>
          <a:p>
            <a:pPr marL="0" indent="0">
              <a:buNone/>
            </a:pPr>
            <a:r>
              <a:rPr lang="en-US" dirty="0" smtClean="0"/>
              <a:t>Inclusive </a:t>
            </a:r>
            <a:r>
              <a:rPr lang="en-US" dirty="0"/>
              <a:t>teaching strategies contribute to an inclusive learning environment in which all students </a:t>
            </a:r>
            <a:r>
              <a:rPr lang="en-US" b="1" dirty="0"/>
              <a:t>feel equally valued</a:t>
            </a:r>
            <a:r>
              <a:rPr lang="en-US" dirty="0"/>
              <a:t>. </a:t>
            </a:r>
            <a:endParaRPr lang="en-US" dirty="0" smtClean="0"/>
          </a:p>
          <a:p>
            <a:pPr marL="0" indent="0">
              <a:buNone/>
            </a:pPr>
            <a:r>
              <a:rPr lang="en-US" dirty="0" smtClean="0"/>
              <a:t>Inclusivity </a:t>
            </a:r>
            <a:r>
              <a:rPr lang="en-US" dirty="0"/>
              <a:t>in the classroom implies that the classroom environment is one in which all students feel that their contributions and perspectives are equally valued and </a:t>
            </a:r>
            <a:r>
              <a:rPr lang="en-US" dirty="0" smtClean="0"/>
              <a:t>respected.</a:t>
            </a:r>
            <a:endParaRPr lang="nl-NL" dirty="0"/>
          </a:p>
        </p:txBody>
      </p:sp>
    </p:spTree>
    <p:extLst>
      <p:ext uri="{BB962C8B-B14F-4D97-AF65-F5344CB8AC3E}">
        <p14:creationId xmlns:p14="http://schemas.microsoft.com/office/powerpoint/2010/main" val="2231290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lstStyle/>
          <a:p>
            <a:r>
              <a:rPr lang="en-US" b="1" dirty="0"/>
              <a:t>Strategies for Inclusivity in the Classroom</a:t>
            </a:r>
            <a:endParaRPr lang="en-GB"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1690688"/>
            <a:ext cx="10515600" cy="5167312"/>
          </a:xfrm>
        </p:spPr>
        <p:txBody>
          <a:bodyPr>
            <a:noAutofit/>
          </a:bodyPr>
          <a:lstStyle/>
          <a:p>
            <a:r>
              <a:rPr lang="en-US" sz="2600" b="1" dirty="0"/>
              <a:t>Make it Personal: </a:t>
            </a:r>
            <a:endParaRPr lang="en-US" sz="2600" b="1" dirty="0" smtClean="0"/>
          </a:p>
          <a:p>
            <a:pPr marL="0" indent="0">
              <a:buNone/>
            </a:pPr>
            <a:r>
              <a:rPr lang="en-US" sz="2600" dirty="0" smtClean="0"/>
              <a:t>Provide </a:t>
            </a:r>
            <a:r>
              <a:rPr lang="en-US" sz="2600" dirty="0"/>
              <a:t>opportunities for </a:t>
            </a:r>
            <a:r>
              <a:rPr lang="en-US" sz="2600" dirty="0" smtClean="0"/>
              <a:t>students </a:t>
            </a:r>
            <a:r>
              <a:rPr lang="en-US" sz="2600" dirty="0"/>
              <a:t>to </a:t>
            </a:r>
            <a:r>
              <a:rPr lang="en-US" sz="2600" b="1" dirty="0"/>
              <a:t>share their own experiences and perspectives</a:t>
            </a:r>
            <a:r>
              <a:rPr lang="en-US" sz="2600" dirty="0"/>
              <a:t>. Students learn from each other and the various perspectives and existing knowledge their fellow students bring to the table. Activities such as a fishbowl activity or reverse circle discussion activity can encourage and direct these challenging conversations.</a:t>
            </a:r>
          </a:p>
          <a:p>
            <a:r>
              <a:rPr lang="en-US" sz="2600" b="1" dirty="0"/>
              <a:t>Include Various </a:t>
            </a:r>
            <a:r>
              <a:rPr lang="en-US" sz="2600" b="1" dirty="0" smtClean="0"/>
              <a:t>Perspectives: </a:t>
            </a:r>
          </a:p>
          <a:p>
            <a:pPr marL="0" indent="0">
              <a:buNone/>
            </a:pPr>
            <a:r>
              <a:rPr lang="en-US" sz="2600" dirty="0" smtClean="0"/>
              <a:t>Provide </a:t>
            </a:r>
            <a:r>
              <a:rPr lang="en-US" sz="2600" b="1" dirty="0"/>
              <a:t>a variety of perspectives on the topics you teach</a:t>
            </a:r>
            <a:r>
              <a:rPr lang="en-US" sz="2600" dirty="0"/>
              <a:t>. For instance, literature that comes from only one perspective lacks depth. Varied perspectives might </a:t>
            </a:r>
            <a:r>
              <a:rPr lang="en-US" sz="2600" b="1" dirty="0"/>
              <a:t>offer new ideas and unique views</a:t>
            </a:r>
            <a:r>
              <a:rPr lang="en-US" sz="2600" dirty="0" smtClean="0"/>
              <a:t>. </a:t>
            </a:r>
            <a:r>
              <a:rPr lang="en-US" sz="2600" dirty="0"/>
              <a:t>As much as possible provide content from diverse perspectives or created by individuals from differing backgrounds</a:t>
            </a:r>
            <a:r>
              <a:rPr lang="en-US" sz="2600" dirty="0" smtClean="0"/>
              <a:t>.</a:t>
            </a:r>
            <a:endParaRPr lang="en-US" sz="2600" b="1" dirty="0"/>
          </a:p>
        </p:txBody>
      </p:sp>
    </p:spTree>
    <p:extLst>
      <p:ext uri="{BB962C8B-B14F-4D97-AF65-F5344CB8AC3E}">
        <p14:creationId xmlns:p14="http://schemas.microsoft.com/office/powerpoint/2010/main" val="1074086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59E2B3-3215-4C6B-8F8B-E352FEBCD425}"/>
              </a:ext>
            </a:extLst>
          </p:cNvPr>
          <p:cNvSpPr>
            <a:spLocks noGrp="1"/>
          </p:cNvSpPr>
          <p:nvPr>
            <p:ph type="title"/>
          </p:nvPr>
        </p:nvSpPr>
        <p:spPr/>
        <p:txBody>
          <a:bodyPr/>
          <a:lstStyle/>
          <a:p>
            <a:r>
              <a:rPr lang="en-US" b="1" dirty="0"/>
              <a:t>Strategies for Inclusivity in the Classroom</a:t>
            </a:r>
            <a:endParaRPr lang="nl-NL" dirty="0"/>
          </a:p>
        </p:txBody>
      </p:sp>
      <p:sp>
        <p:nvSpPr>
          <p:cNvPr id="3" name="Content Placeholder 2">
            <a:extLst>
              <a:ext uri="{FF2B5EF4-FFF2-40B4-BE49-F238E27FC236}">
                <a16:creationId xmlns="" xmlns:a16="http://schemas.microsoft.com/office/drawing/2014/main" id="{D3707263-D2BA-411A-9A9C-630FC40FB01B}"/>
              </a:ext>
            </a:extLst>
          </p:cNvPr>
          <p:cNvSpPr>
            <a:spLocks noGrp="1"/>
          </p:cNvSpPr>
          <p:nvPr>
            <p:ph idx="1"/>
          </p:nvPr>
        </p:nvSpPr>
        <p:spPr>
          <a:xfrm>
            <a:off x="838200" y="1825624"/>
            <a:ext cx="10515600" cy="4690585"/>
          </a:xfrm>
        </p:spPr>
        <p:txBody>
          <a:bodyPr>
            <a:noAutofit/>
          </a:bodyPr>
          <a:lstStyle/>
          <a:p>
            <a:r>
              <a:rPr lang="en-US" b="1" dirty="0"/>
              <a:t>Know Your Students: </a:t>
            </a:r>
            <a:endParaRPr lang="en-US" b="1" dirty="0" smtClean="0"/>
          </a:p>
          <a:p>
            <a:pPr marL="0" indent="0">
              <a:buNone/>
            </a:pPr>
            <a:r>
              <a:rPr lang="en-US" dirty="0" smtClean="0"/>
              <a:t>Get </a:t>
            </a:r>
            <a:r>
              <a:rPr lang="en-US" dirty="0"/>
              <a:t>to know your students. </a:t>
            </a:r>
            <a:r>
              <a:rPr lang="en-US" b="1" dirty="0"/>
              <a:t>Invest time to focus on getting to know your students.</a:t>
            </a:r>
            <a:r>
              <a:rPr lang="en-US" dirty="0"/>
              <a:t> The impact may surprise </a:t>
            </a:r>
            <a:r>
              <a:rPr lang="en-US" dirty="0" err="1" smtClean="0"/>
              <a:t>you.The</a:t>
            </a:r>
            <a:r>
              <a:rPr lang="en-US" dirty="0" smtClean="0"/>
              <a:t> </a:t>
            </a:r>
            <a:r>
              <a:rPr lang="en-US" dirty="0"/>
              <a:t>simple gesture of addressing a student by their name demonstrates </a:t>
            </a:r>
            <a:r>
              <a:rPr lang="en-US" b="1" dirty="0"/>
              <a:t>care and concern</a:t>
            </a:r>
            <a:r>
              <a:rPr lang="en-US" dirty="0"/>
              <a:t>. </a:t>
            </a:r>
            <a:endParaRPr lang="en-US" dirty="0" smtClean="0"/>
          </a:p>
          <a:p>
            <a:r>
              <a:rPr lang="en-US" b="1" dirty="0"/>
              <a:t>Watch for Problematic </a:t>
            </a:r>
            <a:r>
              <a:rPr lang="en-US" b="1" dirty="0" smtClean="0"/>
              <a:t>Assumptions:</a:t>
            </a:r>
            <a:r>
              <a:rPr lang="en-US" dirty="0"/>
              <a:t> </a:t>
            </a:r>
            <a:endParaRPr lang="en-US" dirty="0" smtClean="0"/>
          </a:p>
          <a:p>
            <a:pPr marL="0" indent="0">
              <a:buNone/>
            </a:pPr>
            <a:r>
              <a:rPr lang="en-US" dirty="0" smtClean="0"/>
              <a:t>Problematic </a:t>
            </a:r>
            <a:r>
              <a:rPr lang="en-US" dirty="0"/>
              <a:t>assumptions and implicit biases can manifest themselves in the classroom. </a:t>
            </a:r>
            <a:endParaRPr lang="en-US" dirty="0" smtClean="0"/>
          </a:p>
          <a:p>
            <a:pPr marL="0" indent="0">
              <a:buNone/>
            </a:pPr>
            <a:r>
              <a:rPr lang="en-US" b="1" i="1" u="sng" dirty="0" smtClean="0"/>
              <a:t>Developing </a:t>
            </a:r>
            <a:r>
              <a:rPr lang="en-US" b="1" i="1" u="sng" dirty="0"/>
              <a:t>awareness of the assumptions and biases can help develop a positive classroom</a:t>
            </a:r>
            <a:r>
              <a:rPr lang="en-US" b="1" i="1" u="sng" dirty="0" smtClean="0"/>
              <a:t>. </a:t>
            </a:r>
          </a:p>
        </p:txBody>
      </p:sp>
    </p:spTree>
    <p:extLst>
      <p:ext uri="{BB962C8B-B14F-4D97-AF65-F5344CB8AC3E}">
        <p14:creationId xmlns:p14="http://schemas.microsoft.com/office/powerpoint/2010/main" val="3481863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59E2B3-3215-4C6B-8F8B-E352FEBCD425}"/>
              </a:ext>
            </a:extLst>
          </p:cNvPr>
          <p:cNvSpPr>
            <a:spLocks noGrp="1"/>
          </p:cNvSpPr>
          <p:nvPr>
            <p:ph type="title"/>
          </p:nvPr>
        </p:nvSpPr>
        <p:spPr/>
        <p:txBody>
          <a:bodyPr/>
          <a:lstStyle/>
          <a:p>
            <a:r>
              <a:rPr lang="en-US" b="1" dirty="0"/>
              <a:t>Strategies for Inclusivity in the Classroom</a:t>
            </a:r>
            <a:endParaRPr lang="nl-NL" dirty="0"/>
          </a:p>
        </p:txBody>
      </p:sp>
      <p:sp>
        <p:nvSpPr>
          <p:cNvPr id="3" name="Content Placeholder 2">
            <a:extLst>
              <a:ext uri="{FF2B5EF4-FFF2-40B4-BE49-F238E27FC236}">
                <a16:creationId xmlns="" xmlns:a16="http://schemas.microsoft.com/office/drawing/2014/main" id="{D3707263-D2BA-411A-9A9C-630FC40FB01B}"/>
              </a:ext>
            </a:extLst>
          </p:cNvPr>
          <p:cNvSpPr>
            <a:spLocks noGrp="1"/>
          </p:cNvSpPr>
          <p:nvPr>
            <p:ph idx="1"/>
          </p:nvPr>
        </p:nvSpPr>
        <p:spPr/>
        <p:txBody>
          <a:bodyPr>
            <a:noAutofit/>
          </a:bodyPr>
          <a:lstStyle/>
          <a:p>
            <a:r>
              <a:rPr lang="en-US" b="1" dirty="0" smtClean="0"/>
              <a:t>Respect </a:t>
            </a:r>
            <a:r>
              <a:rPr lang="en-US" b="1" dirty="0"/>
              <a:t>Diverse </a:t>
            </a:r>
            <a:r>
              <a:rPr lang="en-US" b="1" dirty="0" smtClean="0"/>
              <a:t>People</a:t>
            </a:r>
            <a:r>
              <a:rPr lang="en-US" b="1" dirty="0"/>
              <a:t>: </a:t>
            </a:r>
            <a:r>
              <a:rPr lang="en-US" dirty="0"/>
              <a:t>Establish respect for the values of diverse peoples by using specific examples. Examples that demonstrate a respect and appreciation for diverse peoples and cultures. </a:t>
            </a:r>
            <a:r>
              <a:rPr lang="en-US" b="1" u="sng" dirty="0"/>
              <a:t>Use language that is gender neutral or takes into consideration the gender identity of students</a:t>
            </a:r>
            <a:r>
              <a:rPr lang="en-US" b="1" u="sng" dirty="0" smtClean="0"/>
              <a:t>.</a:t>
            </a:r>
          </a:p>
          <a:p>
            <a:r>
              <a:rPr lang="en-US" b="1" dirty="0"/>
              <a:t>Respect Diverse Talents: </a:t>
            </a:r>
            <a:r>
              <a:rPr lang="en-US" dirty="0"/>
              <a:t>Students not only come from diverse backgrounds, ethnicities, race, and gender, but students also bring different talents and styles of learning. All students should have the opportunity to learn in a way that works for them and they should be able to showcase their talents</a:t>
            </a:r>
            <a:r>
              <a:rPr lang="en-US" dirty="0" smtClean="0"/>
              <a:t>.</a:t>
            </a:r>
            <a:endParaRPr lang="en-US" dirty="0"/>
          </a:p>
        </p:txBody>
      </p:sp>
    </p:spTree>
    <p:extLst>
      <p:ext uri="{BB962C8B-B14F-4D97-AF65-F5344CB8AC3E}">
        <p14:creationId xmlns:p14="http://schemas.microsoft.com/office/powerpoint/2010/main" val="2695380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Time for Self-Reflection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97" y="4550848"/>
            <a:ext cx="2955315" cy="2307152"/>
          </a:xfrm>
          <a:prstGeom prst="rect">
            <a:avLst/>
          </a:prstGeom>
        </p:spPr>
      </p:pic>
      <p:sp>
        <p:nvSpPr>
          <p:cNvPr id="12" name="TextBox 11"/>
          <p:cNvSpPr txBox="1"/>
          <p:nvPr/>
        </p:nvSpPr>
        <p:spPr>
          <a:xfrm>
            <a:off x="1578702" y="2217753"/>
            <a:ext cx="8834805" cy="1354217"/>
          </a:xfrm>
          <a:prstGeom prst="rect">
            <a:avLst/>
          </a:prstGeom>
          <a:solidFill>
            <a:schemeClr val="accent4">
              <a:lumMod val="40000"/>
              <a:lumOff val="60000"/>
            </a:schemeClr>
          </a:solidFill>
        </p:spPr>
        <p:txBody>
          <a:bodyPr wrap="square" rtlCol="0">
            <a:spAutoFit/>
          </a:bodyPr>
          <a:lstStyle/>
          <a:p>
            <a:pPr algn="ctr"/>
            <a:r>
              <a:rPr lang="en-US" dirty="0" smtClean="0"/>
              <a:t>Click below and read a list of classroom icebreakers so as to know your students: </a:t>
            </a:r>
          </a:p>
          <a:p>
            <a:pPr algn="just"/>
            <a:endParaRPr lang="en-US" dirty="0" smtClean="0">
              <a:solidFill>
                <a:srgbClr val="000000"/>
              </a:solidFill>
              <a:latin typeface="Roboto"/>
            </a:endParaRPr>
          </a:p>
          <a:p>
            <a:pPr algn="ctr"/>
            <a:r>
              <a:rPr lang="en-US" dirty="0" smtClean="0"/>
              <a:t>Link</a:t>
            </a:r>
            <a:r>
              <a:rPr lang="en-US" dirty="0"/>
              <a:t>: </a:t>
            </a:r>
            <a:r>
              <a:rPr lang="en-US" dirty="0">
                <a:hlinkClick r:id="rId4"/>
              </a:rPr>
              <a:t>Classroom-Icebreakers.pdf (ufl.edu</a:t>
            </a:r>
            <a:r>
              <a:rPr lang="en-US" dirty="0" smtClean="0">
                <a:hlinkClick r:id="rId4"/>
              </a:rPr>
              <a:t>)</a:t>
            </a:r>
            <a:r>
              <a:rPr lang="en-US" dirty="0" smtClean="0"/>
              <a:t> </a:t>
            </a:r>
          </a:p>
          <a:p>
            <a:pPr algn="ctr"/>
            <a:endParaRPr lang="en-US" sz="1400" i="1" dirty="0" smtClean="0"/>
          </a:p>
          <a:p>
            <a:pPr algn="ctr"/>
            <a:r>
              <a:rPr lang="en-US" sz="1400" i="1" dirty="0" smtClean="0"/>
              <a:t>Source</a:t>
            </a:r>
            <a:r>
              <a:rPr lang="en-US" sz="1400" i="1" dirty="0"/>
              <a:t>: </a:t>
            </a:r>
            <a:r>
              <a:rPr lang="en-US" sz="1400" i="1" dirty="0">
                <a:hlinkClick r:id="rId4"/>
              </a:rPr>
              <a:t>Classroom-Icebreakers.pdf (ufl.edu)</a:t>
            </a:r>
            <a:endParaRPr lang="en-US"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4000415" y="5058093"/>
            <a:ext cx="4368762" cy="646331"/>
          </a:xfrm>
          <a:prstGeom prst="rect">
            <a:avLst/>
          </a:prstGeom>
          <a:noFill/>
        </p:spPr>
        <p:txBody>
          <a:bodyPr wrap="square" rtlCol="0">
            <a:spAutoFit/>
          </a:bodyPr>
          <a:lstStyle/>
          <a:p>
            <a:r>
              <a:rPr lang="en-US" b="1" i="1" dirty="0" smtClean="0"/>
              <a:t>List 5 of the mentioned icebreakers which can apply in your classroom. </a:t>
            </a:r>
          </a:p>
        </p:txBody>
      </p:sp>
    </p:spTree>
    <p:extLst>
      <p:ext uri="{BB962C8B-B14F-4D97-AF65-F5344CB8AC3E}">
        <p14:creationId xmlns:p14="http://schemas.microsoft.com/office/powerpoint/2010/main" val="347977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1FC30163-DDA5-4F82-AC1D-9979EA2FBD60}"/>
              </a:ext>
            </a:extLst>
          </p:cNvPr>
          <p:cNvSpPr>
            <a:spLocks noGrp="1"/>
          </p:cNvSpPr>
          <p:nvPr>
            <p:ph type="title"/>
          </p:nvPr>
        </p:nvSpPr>
        <p:spPr/>
        <p:txBody>
          <a:bodyPr/>
          <a:lstStyle/>
          <a:p>
            <a:r>
              <a:rPr lang="nl-NL" dirty="0"/>
              <a:t>Synopsis</a:t>
            </a:r>
            <a:endParaRPr lang="en-GB" dirty="0"/>
          </a:p>
        </p:txBody>
      </p:sp>
      <p:sp>
        <p:nvSpPr>
          <p:cNvPr id="6" name="Tijdelijke aanduiding voor inhoud 5">
            <a:extLst>
              <a:ext uri="{FF2B5EF4-FFF2-40B4-BE49-F238E27FC236}">
                <a16:creationId xmlns="" xmlns:a16="http://schemas.microsoft.com/office/drawing/2014/main" id="{B1A05FF6-6DF6-4F89-8DC1-4064BD7DA4BF}"/>
              </a:ext>
            </a:extLst>
          </p:cNvPr>
          <p:cNvSpPr>
            <a:spLocks noGrp="1"/>
          </p:cNvSpPr>
          <p:nvPr>
            <p:ph idx="1"/>
          </p:nvPr>
        </p:nvSpPr>
        <p:spPr/>
        <p:txBody>
          <a:bodyPr/>
          <a:lstStyle/>
          <a:p>
            <a:pPr marL="0" indent="0">
              <a:buNone/>
            </a:pPr>
            <a:r>
              <a:rPr lang="en-US" b="1" dirty="0">
                <a:solidFill>
                  <a:schemeClr val="bg2">
                    <a:lumMod val="50000"/>
                  </a:schemeClr>
                </a:solidFill>
              </a:rPr>
              <a:t>Now that you have completed this unit, you should be able to:</a:t>
            </a:r>
          </a:p>
          <a:p>
            <a:pPr marL="1028700" lvl="1" indent="-342900">
              <a:lnSpc>
                <a:spcPct val="150000"/>
              </a:lnSpc>
              <a:buFont typeface="Wingdings" panose="05000000000000000000" pitchFamily="2" charset="2"/>
              <a:buChar char="ü"/>
            </a:pPr>
            <a:r>
              <a:rPr lang="en-US" dirty="0">
                <a:solidFill>
                  <a:schemeClr val="bg2">
                    <a:lumMod val="50000"/>
                  </a:schemeClr>
                </a:solidFill>
              </a:rPr>
              <a:t>Understand the </a:t>
            </a:r>
            <a:r>
              <a:rPr lang="en-US" dirty="0" smtClean="0">
                <a:solidFill>
                  <a:schemeClr val="bg2">
                    <a:lumMod val="50000"/>
                  </a:schemeClr>
                </a:solidFill>
              </a:rPr>
              <a:t>Inclusivity in the classroom </a:t>
            </a:r>
            <a:endParaRPr lang="el-GR" dirty="0">
              <a:solidFill>
                <a:schemeClr val="bg2">
                  <a:lumMod val="50000"/>
                </a:schemeClr>
              </a:solidFill>
            </a:endParaRPr>
          </a:p>
          <a:p>
            <a:pPr marL="1028700" lvl="1" indent="-342900">
              <a:lnSpc>
                <a:spcPct val="150000"/>
              </a:lnSpc>
              <a:buFont typeface="Wingdings" panose="05000000000000000000" pitchFamily="2" charset="2"/>
              <a:buChar char="ü"/>
            </a:pPr>
            <a:r>
              <a:rPr lang="en-US" dirty="0">
                <a:solidFill>
                  <a:schemeClr val="bg2">
                    <a:lumMod val="50000"/>
                  </a:schemeClr>
                </a:solidFill>
              </a:rPr>
              <a:t>Apply these techniques to your job</a:t>
            </a:r>
          </a:p>
          <a:p>
            <a:pPr marL="1028700" lvl="1" indent="-342900">
              <a:lnSpc>
                <a:spcPct val="150000"/>
              </a:lnSpc>
              <a:buFont typeface="Wingdings" panose="05000000000000000000" pitchFamily="2" charset="2"/>
              <a:buChar char="ü"/>
            </a:pPr>
            <a:r>
              <a:rPr lang="en-US" dirty="0">
                <a:solidFill>
                  <a:schemeClr val="bg2">
                    <a:lumMod val="50000"/>
                  </a:schemeClr>
                </a:solidFill>
              </a:rPr>
              <a:t>Handle more effectively the day-to-day issues of your teaching and the unique needs of your students </a:t>
            </a:r>
            <a:endParaRPr lang="en-US" dirty="0"/>
          </a:p>
          <a:p>
            <a:pPr marL="0" indent="0">
              <a:buNone/>
            </a:pPr>
            <a:endParaRPr lang="en-GB" dirty="0"/>
          </a:p>
        </p:txBody>
      </p:sp>
    </p:spTree>
    <p:extLst>
      <p:ext uri="{BB962C8B-B14F-4D97-AF65-F5344CB8AC3E}">
        <p14:creationId xmlns:p14="http://schemas.microsoft.com/office/powerpoint/2010/main" val="1742545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FED3E-30FA-41C7-BD1B-3AB0EE5FFFCC}"/>
              </a:ext>
            </a:extLst>
          </p:cNvPr>
          <p:cNvSpPr>
            <a:spLocks noGrp="1"/>
          </p:cNvSpPr>
          <p:nvPr>
            <p:ph type="title"/>
          </p:nvPr>
        </p:nvSpPr>
        <p:spPr/>
        <p:txBody>
          <a:bodyPr/>
          <a:lstStyle/>
          <a:p>
            <a:r>
              <a:rPr lang="en-GB" dirty="0"/>
              <a:t>List of </a:t>
            </a:r>
            <a:r>
              <a:rPr lang="en-GB" dirty="0" smtClean="0"/>
              <a:t>references and further reading</a:t>
            </a:r>
            <a:endParaRPr lang="nl-NL" dirty="0"/>
          </a:p>
        </p:txBody>
      </p:sp>
      <p:sp>
        <p:nvSpPr>
          <p:cNvPr id="3" name="Content Placeholder 2">
            <a:extLst>
              <a:ext uri="{FF2B5EF4-FFF2-40B4-BE49-F238E27FC236}">
                <a16:creationId xmlns="" xmlns:a16="http://schemas.microsoft.com/office/drawing/2014/main" id="{EB77659D-2AD8-4529-B848-2CC222CA124E}"/>
              </a:ext>
            </a:extLst>
          </p:cNvPr>
          <p:cNvSpPr>
            <a:spLocks noGrp="1"/>
          </p:cNvSpPr>
          <p:nvPr>
            <p:ph idx="1"/>
          </p:nvPr>
        </p:nvSpPr>
        <p:spPr>
          <a:xfrm>
            <a:off x="838200" y="1825625"/>
            <a:ext cx="10515600" cy="4663952"/>
          </a:xfrm>
        </p:spPr>
        <p:txBody>
          <a:bodyPr>
            <a:noAutofit/>
          </a:bodyPr>
          <a:lstStyle/>
          <a:p>
            <a:r>
              <a:rPr lang="en-US" sz="1800" dirty="0" smtClean="0"/>
              <a:t>New Brunswick Association for Community Living </a:t>
            </a:r>
            <a:r>
              <a:rPr lang="en-US" sz="1800" dirty="0"/>
              <a:t>(NBACL</a:t>
            </a:r>
            <a:r>
              <a:rPr lang="en-US" sz="1800" dirty="0" smtClean="0"/>
              <a:t>). (</a:t>
            </a:r>
            <a:r>
              <a:rPr lang="en-US" sz="1800" dirty="0" err="1" smtClean="0"/>
              <a:t>n.d</a:t>
            </a:r>
            <a:r>
              <a:rPr lang="en-US" sz="1800" dirty="0" smtClean="0"/>
              <a:t>). </a:t>
            </a:r>
            <a:r>
              <a:rPr lang="en-US" sz="1800" i="1" dirty="0" smtClean="0"/>
              <a:t>Inclusive Education and its Benefits</a:t>
            </a:r>
            <a:r>
              <a:rPr lang="en-US" sz="1800" dirty="0" smtClean="0"/>
              <a:t>. Retrieved from: </a:t>
            </a:r>
            <a:r>
              <a:rPr lang="en-US" sz="1800" dirty="0" smtClean="0">
                <a:hlinkClick r:id="rId2"/>
              </a:rPr>
              <a:t>https://nbacl.nb.ca/module-pages/inclusive-education-and-its-benefits/</a:t>
            </a:r>
            <a:r>
              <a:rPr lang="en-US" sz="1800" dirty="0" smtClean="0"/>
              <a:t> </a:t>
            </a:r>
          </a:p>
          <a:p>
            <a:r>
              <a:rPr lang="en-US" sz="1800" dirty="0" smtClean="0"/>
              <a:t>Center for Teaching Excellence (</a:t>
            </a:r>
            <a:r>
              <a:rPr lang="en-US" sz="1800" dirty="0" err="1" smtClean="0"/>
              <a:t>n.d</a:t>
            </a:r>
            <a:r>
              <a:rPr lang="en-US" sz="1800" dirty="0"/>
              <a:t>). </a:t>
            </a:r>
            <a:r>
              <a:rPr lang="en-US" sz="1800" i="1" dirty="0"/>
              <a:t>Inclusivity in the </a:t>
            </a:r>
            <a:r>
              <a:rPr lang="en-US" sz="1800" i="1" dirty="0" smtClean="0"/>
              <a:t>Classroom. </a:t>
            </a:r>
            <a:r>
              <a:rPr lang="en-US" sz="1800" dirty="0"/>
              <a:t>Retrieved from: </a:t>
            </a:r>
            <a:r>
              <a:rPr lang="en-US" sz="1800" dirty="0">
                <a:hlinkClick r:id="rId3"/>
              </a:rPr>
              <a:t>https://teach.ufl.edu/resource-library/inclusivity-in-the-classroom</a:t>
            </a:r>
            <a:r>
              <a:rPr lang="en-US" sz="1800" dirty="0" smtClean="0">
                <a:hlinkClick r:id="rId3"/>
              </a:rPr>
              <a:t>/</a:t>
            </a:r>
            <a:r>
              <a:rPr lang="en-US" sz="1800" dirty="0" smtClean="0"/>
              <a:t> </a:t>
            </a:r>
          </a:p>
          <a:p>
            <a:r>
              <a:rPr lang="en-US" sz="1800" dirty="0" smtClean="0"/>
              <a:t>Oli Ryan. (2022). Plan Bee. </a:t>
            </a:r>
            <a:r>
              <a:rPr lang="en-US" sz="1800" i="1" dirty="0" smtClean="0"/>
              <a:t>How </a:t>
            </a:r>
            <a:r>
              <a:rPr lang="en-US" sz="1800" i="1" dirty="0"/>
              <a:t>to Create an Inclusive Classroom: 12 Tips for </a:t>
            </a:r>
            <a:r>
              <a:rPr lang="en-US" sz="1800" i="1" dirty="0" smtClean="0"/>
              <a:t>Teachers. </a:t>
            </a:r>
            <a:r>
              <a:rPr lang="en-US" sz="1800" dirty="0" smtClean="0"/>
              <a:t>Retrieved </a:t>
            </a:r>
            <a:r>
              <a:rPr lang="en-US" sz="1800" dirty="0"/>
              <a:t>from: </a:t>
            </a:r>
            <a:r>
              <a:rPr lang="en-US" sz="1800" dirty="0" smtClean="0">
                <a:hlinkClick r:id="rId4"/>
              </a:rPr>
              <a:t>https</a:t>
            </a:r>
            <a:r>
              <a:rPr lang="en-US" sz="1800" dirty="0">
                <a:hlinkClick r:id="rId4"/>
              </a:rPr>
              <a:t>://</a:t>
            </a:r>
            <a:r>
              <a:rPr lang="en-US" sz="1800" dirty="0" smtClean="0">
                <a:hlinkClick r:id="rId4"/>
              </a:rPr>
              <a:t>planbee.com/blogs/news/how-to-create-an-inclusive-classroom-12-tips-for-teachers</a:t>
            </a:r>
            <a:r>
              <a:rPr lang="en-US" sz="1800" dirty="0" smtClean="0"/>
              <a:t> </a:t>
            </a:r>
          </a:p>
          <a:p>
            <a:r>
              <a:rPr lang="en-US" sz="1800" dirty="0" err="1"/>
              <a:t>Diyanat</a:t>
            </a:r>
            <a:r>
              <a:rPr lang="en-US" sz="1800" dirty="0"/>
              <a:t> </a:t>
            </a:r>
            <a:r>
              <a:rPr lang="en-US" sz="1800" dirty="0" smtClean="0"/>
              <a:t>Ali. (2018</a:t>
            </a:r>
            <a:r>
              <a:rPr lang="en-US" sz="1800" dirty="0"/>
              <a:t>, July </a:t>
            </a:r>
            <a:r>
              <a:rPr lang="en-US" sz="1800" dirty="0" smtClean="0"/>
              <a:t>24). </a:t>
            </a:r>
            <a:r>
              <a:rPr lang="en-US" sz="1800" i="1" dirty="0" smtClean="0"/>
              <a:t>Experiential </a:t>
            </a:r>
            <a:r>
              <a:rPr lang="en-US" sz="1800" i="1" dirty="0"/>
              <a:t>Learning Models, Methods, Principles, &amp; </a:t>
            </a:r>
            <a:r>
              <a:rPr lang="en-US" sz="1800" i="1" dirty="0" smtClean="0"/>
              <a:t>Practices </a:t>
            </a:r>
            <a:r>
              <a:rPr lang="en-US" sz="1800" i="1" dirty="0" err="1" smtClean="0"/>
              <a:t>Outlife</a:t>
            </a:r>
            <a:r>
              <a:rPr lang="en-US" sz="1800" i="1" dirty="0" smtClean="0"/>
              <a:t>. </a:t>
            </a:r>
            <a:r>
              <a:rPr lang="en-US" sz="1800" dirty="0" smtClean="0"/>
              <a:t>Retrieved from: </a:t>
            </a:r>
            <a:r>
              <a:rPr lang="en-US" sz="1800" dirty="0" smtClean="0">
                <a:hlinkClick r:id="rId5"/>
              </a:rPr>
              <a:t>https</a:t>
            </a:r>
            <a:r>
              <a:rPr lang="en-US" sz="1800" dirty="0">
                <a:hlinkClick r:id="rId5"/>
              </a:rPr>
              <a:t>://</a:t>
            </a:r>
            <a:r>
              <a:rPr lang="en-US" sz="1800" dirty="0" smtClean="0">
                <a:hlinkClick r:id="rId5"/>
              </a:rPr>
              <a:t>www.outlife.in/experiential-learning.html</a:t>
            </a:r>
            <a:r>
              <a:rPr lang="en-US" sz="1800" dirty="0" smtClean="0"/>
              <a:t> </a:t>
            </a:r>
          </a:p>
          <a:p>
            <a:r>
              <a:rPr lang="en-US" sz="1800" dirty="0"/>
              <a:t>Sec- B Readings (</a:t>
            </a:r>
            <a:r>
              <a:rPr lang="en-US" sz="1800" dirty="0" err="1"/>
              <a:t>n.d</a:t>
            </a:r>
            <a:r>
              <a:rPr lang="en-US" sz="1800" dirty="0"/>
              <a:t>). </a:t>
            </a:r>
            <a:r>
              <a:rPr lang="en-US" sz="1800" i="1" dirty="0"/>
              <a:t>Differentiated Instruction</a:t>
            </a:r>
            <a:r>
              <a:rPr lang="el-GR" sz="1800" i="1" dirty="0"/>
              <a:t>. </a:t>
            </a:r>
            <a:r>
              <a:rPr lang="en-US" sz="1800" dirty="0"/>
              <a:t>Retrieved from: </a:t>
            </a:r>
            <a:r>
              <a:rPr lang="en-US" sz="1800" dirty="0">
                <a:hlinkClick r:id="rId6"/>
              </a:rPr>
              <a:t>https://www.dr-hatfield.com/educ342/Differentiated_Instruction.pdf</a:t>
            </a:r>
            <a:r>
              <a:rPr lang="el-GR" sz="1800" dirty="0"/>
              <a:t> </a:t>
            </a:r>
            <a:endParaRPr lang="en-US" sz="1800" dirty="0"/>
          </a:p>
          <a:p>
            <a:r>
              <a:rPr lang="en-US" sz="1800" dirty="0"/>
              <a:t>Dr. Matthew </a:t>
            </a:r>
            <a:r>
              <a:rPr lang="en-US" sz="1800" dirty="0" err="1" smtClean="0"/>
              <a:t>Okun</a:t>
            </a:r>
            <a:r>
              <a:rPr lang="en-US" sz="1800" dirty="0" smtClean="0"/>
              <a:t> (2012). </a:t>
            </a:r>
            <a:r>
              <a:rPr lang="en-US" sz="1800" i="1" dirty="0"/>
              <a:t>How Does Student Diversity Affect Teachers’ Priorities in Differentiating Instruction</a:t>
            </a:r>
            <a:r>
              <a:rPr lang="en-US" sz="1800" i="1" dirty="0" smtClean="0"/>
              <a:t>?. </a:t>
            </a:r>
            <a:r>
              <a:rPr lang="en-US" sz="1800" dirty="0"/>
              <a:t>Retrieved </a:t>
            </a:r>
            <a:r>
              <a:rPr lang="en-US" sz="1800" dirty="0" smtClean="0"/>
              <a:t>from: </a:t>
            </a:r>
            <a:r>
              <a:rPr lang="en-US" sz="1800" dirty="0" smtClean="0">
                <a:hlinkClick r:id="rId7"/>
              </a:rPr>
              <a:t>http</a:t>
            </a:r>
            <a:r>
              <a:rPr lang="en-US" sz="1800" dirty="0">
                <a:hlinkClick r:id="rId7"/>
              </a:rPr>
              <a:t>://</a:t>
            </a:r>
            <a:r>
              <a:rPr lang="en-US" sz="1800" dirty="0" smtClean="0">
                <a:hlinkClick r:id="rId7"/>
              </a:rPr>
              <a:t>www.ijhssnet.com/journals/Vol_2_No_12_Special_Issue_June_2012/28.pdf</a:t>
            </a:r>
            <a:r>
              <a:rPr lang="en-US" sz="1800" dirty="0" smtClean="0"/>
              <a:t> </a:t>
            </a:r>
            <a:endParaRPr lang="en-US" sz="1800" dirty="0">
              <a:solidFill>
                <a:schemeClr val="bg1"/>
              </a:solidFill>
              <a:hlinkClick r:id="rId2"/>
            </a:endParaRPr>
          </a:p>
          <a:p>
            <a:r>
              <a:rPr lang="en-US" sz="1800" dirty="0"/>
              <a:t>Timothy </a:t>
            </a:r>
            <a:r>
              <a:rPr lang="en-US" sz="1800" dirty="0" smtClean="0"/>
              <a:t>J., Landrum </a:t>
            </a:r>
            <a:r>
              <a:rPr lang="en-US" sz="1800" dirty="0"/>
              <a:t>&amp; Kimberly A. McDuffie (</a:t>
            </a:r>
            <a:r>
              <a:rPr lang="en-US" sz="1800" dirty="0" smtClean="0"/>
              <a:t>2010). Learning </a:t>
            </a:r>
            <a:r>
              <a:rPr lang="en-US" sz="1800" dirty="0"/>
              <a:t>Styles in the </a:t>
            </a:r>
            <a:r>
              <a:rPr lang="en-US" sz="1800" dirty="0" err="1"/>
              <a:t>Ageof</a:t>
            </a:r>
            <a:r>
              <a:rPr lang="en-US" sz="1800" dirty="0"/>
              <a:t> Differentiated </a:t>
            </a:r>
            <a:r>
              <a:rPr lang="en-US" sz="1800" dirty="0" smtClean="0"/>
              <a:t>Instruction. </a:t>
            </a:r>
            <a:r>
              <a:rPr lang="en-US" sz="1800" dirty="0"/>
              <a:t>Retrieved from</a:t>
            </a:r>
            <a:r>
              <a:rPr lang="en-US" sz="1800" dirty="0" smtClean="0"/>
              <a:t>: </a:t>
            </a:r>
            <a:r>
              <a:rPr lang="en-US" sz="1800" dirty="0">
                <a:hlinkClick r:id="rId8"/>
              </a:rPr>
              <a:t>https://</a:t>
            </a:r>
            <a:r>
              <a:rPr lang="en-US" sz="1800" dirty="0" smtClean="0">
                <a:hlinkClick r:id="rId8"/>
              </a:rPr>
              <a:t>doi.org/10.1080/09362830903462441</a:t>
            </a:r>
            <a:r>
              <a:rPr lang="en-US" sz="1800" dirty="0" smtClean="0"/>
              <a:t> </a:t>
            </a:r>
            <a:endParaRPr lang="en-US" sz="1800" dirty="0" smtClean="0">
              <a:solidFill>
                <a:schemeClr val="bg1"/>
              </a:solidFill>
              <a:hlinkClick r:id="rId2"/>
            </a:endParaRPr>
          </a:p>
        </p:txBody>
      </p:sp>
    </p:spTree>
    <p:extLst>
      <p:ext uri="{BB962C8B-B14F-4D97-AF65-F5344CB8AC3E}">
        <p14:creationId xmlns:p14="http://schemas.microsoft.com/office/powerpoint/2010/main" val="2866558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71682AE-D364-4DA8-A554-271AA4C02C56}"/>
              </a:ext>
            </a:extLst>
          </p:cNvPr>
          <p:cNvSpPr>
            <a:spLocks noGrp="1"/>
          </p:cNvSpPr>
          <p:nvPr>
            <p:ph type="title"/>
          </p:nvPr>
        </p:nvSpPr>
        <p:spPr/>
        <p:txBody>
          <a:body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spTree>
    <p:extLst>
      <p:ext uri="{BB962C8B-B14F-4D97-AF65-F5344CB8AC3E}">
        <p14:creationId xmlns:p14="http://schemas.microsoft.com/office/powerpoint/2010/main" val="3038295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8B884FEB-1397-4CD6-9506-15CE0A3717CA}"/>
              </a:ext>
            </a:extLst>
          </p:cNvPr>
          <p:cNvSpPr>
            <a:spLocks noGrp="1"/>
          </p:cNvSpPr>
          <p:nvPr>
            <p:ph type="title"/>
          </p:nvPr>
        </p:nvSpPr>
        <p:spPr>
          <a:xfrm>
            <a:off x="616259" y="311858"/>
            <a:ext cx="10515600" cy="868871"/>
          </a:xfrm>
        </p:spPr>
        <p:txBody>
          <a:bodyPr/>
          <a:lstStyle/>
          <a:p>
            <a:r>
              <a:rPr lang="nl-NL" dirty="0" err="1"/>
              <a:t>Table</a:t>
            </a:r>
            <a:r>
              <a:rPr lang="nl-NL" dirty="0"/>
              <a:t> of contents</a:t>
            </a:r>
            <a:endParaRPr lang="en-GB" dirty="0"/>
          </a:p>
        </p:txBody>
      </p:sp>
      <p:sp>
        <p:nvSpPr>
          <p:cNvPr id="7" name="Tijdelijke aanduiding voor inhoud 6">
            <a:extLst>
              <a:ext uri="{FF2B5EF4-FFF2-40B4-BE49-F238E27FC236}">
                <a16:creationId xmlns="" xmlns:a16="http://schemas.microsoft.com/office/drawing/2014/main" id="{468FC1CB-C882-4A8D-8D26-400235D76757}"/>
              </a:ext>
            </a:extLst>
          </p:cNvPr>
          <p:cNvSpPr>
            <a:spLocks noGrp="1"/>
          </p:cNvSpPr>
          <p:nvPr>
            <p:ph idx="1"/>
          </p:nvPr>
        </p:nvSpPr>
        <p:spPr>
          <a:xfrm>
            <a:off x="616259" y="1180729"/>
            <a:ext cx="10515600" cy="5477523"/>
          </a:xfrm>
        </p:spPr>
        <p:txBody>
          <a:bodyPr>
            <a:normAutofit fontScale="92500" lnSpcReduction="20000"/>
          </a:bodyPr>
          <a:lstStyle/>
          <a:p>
            <a:pPr marL="0" indent="0">
              <a:buNone/>
            </a:pPr>
            <a:r>
              <a:rPr lang="nl-NL" sz="2200" b="1" dirty="0" smtClean="0"/>
              <a:t>UNIT1: </a:t>
            </a:r>
            <a:r>
              <a:rPr lang="en-US" sz="2200" b="1" dirty="0"/>
              <a:t>The concept of inclusion in education</a:t>
            </a:r>
            <a:endParaRPr lang="nl-NL" sz="2200" b="1" dirty="0"/>
          </a:p>
          <a:p>
            <a:pPr marL="457200" lvl="1" indent="0">
              <a:buNone/>
            </a:pPr>
            <a:r>
              <a:rPr lang="nl-NL" sz="2200" dirty="0" smtClean="0"/>
              <a:t>1.1 </a:t>
            </a:r>
            <a:r>
              <a:rPr lang="en-US" sz="2200" dirty="0"/>
              <a:t>Inclusive Education and its Benefits</a:t>
            </a:r>
            <a:endParaRPr lang="nl-NL" sz="2200" dirty="0"/>
          </a:p>
          <a:p>
            <a:pPr marL="457200" lvl="1" indent="0">
              <a:buNone/>
            </a:pPr>
            <a:r>
              <a:rPr lang="nl-NL" sz="2200" dirty="0"/>
              <a:t>1.2 </a:t>
            </a:r>
            <a:r>
              <a:rPr lang="nl-NL" sz="2200" dirty="0" err="1"/>
              <a:t>Principles</a:t>
            </a:r>
            <a:r>
              <a:rPr lang="nl-NL" sz="2200" dirty="0"/>
              <a:t> of </a:t>
            </a:r>
            <a:r>
              <a:rPr lang="nl-NL" sz="2200" dirty="0" err="1"/>
              <a:t>Inclusive</a:t>
            </a:r>
            <a:r>
              <a:rPr lang="nl-NL" sz="2200" dirty="0"/>
              <a:t> </a:t>
            </a:r>
            <a:r>
              <a:rPr lang="nl-NL" sz="2200" dirty="0" err="1" smtClean="0"/>
              <a:t>Education</a:t>
            </a:r>
            <a:endParaRPr lang="nl-NL" sz="2200" dirty="0" smtClean="0"/>
          </a:p>
          <a:p>
            <a:pPr marL="457200" lvl="1" indent="0">
              <a:buNone/>
            </a:pPr>
            <a:r>
              <a:rPr lang="nl-NL" sz="2200" dirty="0" smtClean="0"/>
              <a:t>1.3 </a:t>
            </a:r>
            <a:r>
              <a:rPr lang="en-US" sz="2200" dirty="0"/>
              <a:t>Key Features of Inclusive </a:t>
            </a:r>
            <a:r>
              <a:rPr lang="en-US" sz="2200" dirty="0" smtClean="0"/>
              <a:t>Education</a:t>
            </a:r>
          </a:p>
          <a:p>
            <a:pPr marL="457200" lvl="1" indent="0">
              <a:buNone/>
            </a:pPr>
            <a:r>
              <a:rPr lang="en-US" sz="2200" dirty="0" smtClean="0"/>
              <a:t>1.4 </a:t>
            </a:r>
            <a:r>
              <a:rPr lang="en-US" sz="2200" dirty="0"/>
              <a:t>Benefits of Inclusive Education</a:t>
            </a:r>
            <a:endParaRPr lang="nl-NL" sz="2200" dirty="0"/>
          </a:p>
          <a:p>
            <a:pPr marL="457200" lvl="1" indent="0">
              <a:buNone/>
            </a:pPr>
            <a:endParaRPr lang="en-GB" sz="2200" dirty="0"/>
          </a:p>
          <a:p>
            <a:pPr marL="0" indent="0">
              <a:buNone/>
            </a:pPr>
            <a:r>
              <a:rPr lang="nl-NL" sz="2200" b="1" dirty="0"/>
              <a:t>UNIT2: </a:t>
            </a:r>
            <a:r>
              <a:rPr lang="nl-NL" sz="2200" b="1" dirty="0" err="1"/>
              <a:t>Experiential</a:t>
            </a:r>
            <a:r>
              <a:rPr lang="nl-NL" sz="2200" b="1" dirty="0"/>
              <a:t> </a:t>
            </a:r>
            <a:r>
              <a:rPr lang="nl-NL" sz="2200" b="1" dirty="0" err="1"/>
              <a:t>learning</a:t>
            </a:r>
            <a:r>
              <a:rPr lang="nl-NL" sz="2200" b="1" dirty="0"/>
              <a:t> </a:t>
            </a:r>
            <a:r>
              <a:rPr lang="nl-NL" sz="2200" b="1" dirty="0" err="1"/>
              <a:t>techniques</a:t>
            </a:r>
            <a:endParaRPr lang="nl-NL" sz="2200" b="1" dirty="0"/>
          </a:p>
          <a:p>
            <a:pPr marL="457200" lvl="1" indent="0">
              <a:buNone/>
            </a:pPr>
            <a:r>
              <a:rPr lang="nl-NL" sz="2200" dirty="0"/>
              <a:t>2.1 </a:t>
            </a:r>
            <a:r>
              <a:rPr lang="nl-NL" sz="2200" dirty="0" err="1"/>
              <a:t>What</a:t>
            </a:r>
            <a:r>
              <a:rPr lang="nl-NL" sz="2200" dirty="0"/>
              <a:t> is </a:t>
            </a:r>
            <a:r>
              <a:rPr lang="nl-NL" sz="2200" dirty="0" err="1"/>
              <a:t>Experiential</a:t>
            </a:r>
            <a:r>
              <a:rPr lang="nl-NL" sz="2200" dirty="0"/>
              <a:t> Learning</a:t>
            </a:r>
          </a:p>
          <a:p>
            <a:pPr marL="457200" lvl="1" indent="0">
              <a:buNone/>
            </a:pPr>
            <a:r>
              <a:rPr lang="nl-NL" sz="2200" dirty="0" smtClean="0"/>
              <a:t>2.2 How </a:t>
            </a:r>
            <a:r>
              <a:rPr lang="nl-NL" sz="2200" dirty="0" err="1"/>
              <a:t>Experiential</a:t>
            </a:r>
            <a:r>
              <a:rPr lang="nl-NL" sz="2200" dirty="0"/>
              <a:t> Learning Works </a:t>
            </a:r>
            <a:endParaRPr lang="nl-NL" sz="2200" dirty="0" smtClean="0"/>
          </a:p>
          <a:p>
            <a:pPr marL="457200" lvl="1" indent="0">
              <a:buNone/>
            </a:pPr>
            <a:r>
              <a:rPr lang="nl-NL" sz="2200" dirty="0"/>
              <a:t>2.3 </a:t>
            </a:r>
            <a:r>
              <a:rPr lang="nl-NL" sz="2200" dirty="0" err="1"/>
              <a:t>Importance</a:t>
            </a:r>
            <a:r>
              <a:rPr lang="nl-NL" sz="2200" dirty="0"/>
              <a:t> of </a:t>
            </a:r>
            <a:r>
              <a:rPr lang="nl-NL" sz="2200" dirty="0" err="1"/>
              <a:t>Experiential</a:t>
            </a:r>
            <a:r>
              <a:rPr lang="nl-NL" sz="2200" dirty="0"/>
              <a:t> Learning</a:t>
            </a:r>
          </a:p>
          <a:p>
            <a:pPr marL="457200" lvl="1" indent="0">
              <a:buNone/>
            </a:pPr>
            <a:endParaRPr lang="en-GB" sz="2200" dirty="0"/>
          </a:p>
          <a:p>
            <a:pPr marL="0" indent="0">
              <a:buNone/>
            </a:pPr>
            <a:r>
              <a:rPr lang="nl-NL" sz="2200" b="1" dirty="0" smtClean="0"/>
              <a:t>UNIT3: </a:t>
            </a:r>
            <a:r>
              <a:rPr lang="en-US" sz="2200" b="1" dirty="0"/>
              <a:t>The Impact of an Inclusive </a:t>
            </a:r>
            <a:r>
              <a:rPr lang="en-US" sz="2200" b="1" dirty="0" smtClean="0"/>
              <a:t>Curriculum </a:t>
            </a:r>
            <a:endParaRPr lang="nl-NL" sz="2200" b="1" dirty="0"/>
          </a:p>
          <a:p>
            <a:pPr marL="457200" lvl="1" indent="0">
              <a:buNone/>
            </a:pPr>
            <a:r>
              <a:rPr lang="nl-NL" sz="2200" dirty="0" smtClean="0"/>
              <a:t>3.1 </a:t>
            </a:r>
            <a:r>
              <a:rPr lang="en-US" sz="2200" dirty="0"/>
              <a:t>The Importance of Inclusive Curricula</a:t>
            </a:r>
            <a:endParaRPr lang="nl-NL" sz="2200" dirty="0"/>
          </a:p>
          <a:p>
            <a:pPr marL="457200" lvl="1" indent="0">
              <a:buNone/>
            </a:pPr>
            <a:r>
              <a:rPr lang="nl-NL" sz="2200" dirty="0" smtClean="0"/>
              <a:t>3.2 </a:t>
            </a:r>
            <a:r>
              <a:rPr lang="en-US" sz="2200" dirty="0"/>
              <a:t>Strategies for Developing Inclusive Curricula </a:t>
            </a:r>
            <a:r>
              <a:rPr lang="en-US" sz="2200" dirty="0" smtClean="0"/>
              <a:t>– Outside/Inside </a:t>
            </a:r>
            <a:r>
              <a:rPr lang="en-US" sz="2200" dirty="0"/>
              <a:t>of the </a:t>
            </a:r>
            <a:r>
              <a:rPr lang="en-US" sz="2200" dirty="0" smtClean="0"/>
              <a:t>Classroom</a:t>
            </a:r>
            <a:endParaRPr lang="nl-NL" sz="2200" dirty="0" smtClean="0"/>
          </a:p>
          <a:p>
            <a:pPr marL="457200" lvl="1" indent="0">
              <a:buNone/>
            </a:pPr>
            <a:endParaRPr lang="nl-NL" sz="2200" dirty="0"/>
          </a:p>
          <a:p>
            <a:pPr marL="0" indent="0">
              <a:buNone/>
            </a:pPr>
            <a:r>
              <a:rPr lang="nl-NL" sz="2200" b="1" dirty="0" smtClean="0"/>
              <a:t>UNIT4: </a:t>
            </a:r>
            <a:r>
              <a:rPr lang="en-US" sz="2200" b="1" dirty="0"/>
              <a:t>Strategies to promote an inclusive </a:t>
            </a:r>
            <a:r>
              <a:rPr lang="en-US" sz="2200" b="1" dirty="0" smtClean="0"/>
              <a:t>classroom</a:t>
            </a:r>
            <a:endParaRPr lang="en-US" sz="2200" b="1" dirty="0"/>
          </a:p>
          <a:p>
            <a:pPr marL="0" indent="0">
              <a:buNone/>
            </a:pPr>
            <a:r>
              <a:rPr lang="en-GB" sz="2200" dirty="0" smtClean="0"/>
              <a:t>       4.1 </a:t>
            </a:r>
            <a:r>
              <a:rPr lang="en-US" sz="2200" dirty="0"/>
              <a:t>Inclusivity in the </a:t>
            </a:r>
            <a:r>
              <a:rPr lang="en-US" sz="2200" dirty="0" smtClean="0"/>
              <a:t>Classroom</a:t>
            </a:r>
          </a:p>
          <a:p>
            <a:pPr marL="0" indent="0">
              <a:buNone/>
            </a:pPr>
            <a:r>
              <a:rPr lang="en-US" sz="2200" dirty="0"/>
              <a:t> </a:t>
            </a:r>
            <a:r>
              <a:rPr lang="en-US" sz="2200" dirty="0" smtClean="0"/>
              <a:t>      4.2 </a:t>
            </a:r>
            <a:r>
              <a:rPr lang="en-US" sz="2200" dirty="0"/>
              <a:t>Strategies for Inclusivity in the </a:t>
            </a:r>
            <a:r>
              <a:rPr lang="en-US" sz="2200" dirty="0" smtClean="0"/>
              <a:t>Classroom</a:t>
            </a:r>
            <a:endParaRPr lang="en-GB" sz="2200" dirty="0"/>
          </a:p>
        </p:txBody>
      </p:sp>
    </p:spTree>
    <p:extLst>
      <p:ext uri="{BB962C8B-B14F-4D97-AF65-F5344CB8AC3E}">
        <p14:creationId xmlns:p14="http://schemas.microsoft.com/office/powerpoint/2010/main" val="244793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71A11D0-FBA5-428B-8E6A-DC4E8940EDA7}"/>
              </a:ext>
            </a:extLst>
          </p:cNvPr>
          <p:cNvSpPr>
            <a:spLocks noGrp="1"/>
          </p:cNvSpPr>
          <p:nvPr>
            <p:ph type="title"/>
          </p:nvPr>
        </p:nvSpPr>
        <p:spPr/>
        <p:txBody>
          <a:bodyPr/>
          <a:lstStyle/>
          <a:p>
            <a:r>
              <a:rPr lang="nl-NL" dirty="0"/>
              <a:t>UNIT 1</a:t>
            </a:r>
            <a:endParaRPr lang="en-GB" dirty="0"/>
          </a:p>
        </p:txBody>
      </p:sp>
      <p:sp>
        <p:nvSpPr>
          <p:cNvPr id="6" name="Tijdelijke aanduiding voor inhoud 5">
            <a:extLst>
              <a:ext uri="{FF2B5EF4-FFF2-40B4-BE49-F238E27FC236}">
                <a16:creationId xmlns="" xmlns:a16="http://schemas.microsoft.com/office/drawing/2014/main" id="{7B0949EB-B2B1-4904-9778-B5A55841C227}"/>
              </a:ext>
            </a:extLst>
          </p:cNvPr>
          <p:cNvSpPr>
            <a:spLocks noGrp="1"/>
          </p:cNvSpPr>
          <p:nvPr>
            <p:ph sz="half" idx="1"/>
          </p:nvPr>
        </p:nvSpPr>
        <p:spPr>
          <a:xfrm>
            <a:off x="30172" y="2332337"/>
            <a:ext cx="6246804" cy="872503"/>
          </a:xfrm>
        </p:spPr>
        <p:txBody>
          <a:bodyPr>
            <a:noAutofit/>
          </a:bodyPr>
          <a:lstStyle/>
          <a:p>
            <a:r>
              <a:rPr lang="en-US" b="1" dirty="0"/>
              <a:t>The concept of inclusion in education</a:t>
            </a:r>
            <a:endParaRPr lang="en-GB" dirty="0"/>
          </a:p>
        </p:txBody>
      </p:sp>
    </p:spTree>
    <p:extLst>
      <p:ext uri="{BB962C8B-B14F-4D97-AF65-F5344CB8AC3E}">
        <p14:creationId xmlns:p14="http://schemas.microsoft.com/office/powerpoint/2010/main" val="385558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2D67A9A5-0E33-4966-8A16-91923FECE081}"/>
              </a:ext>
            </a:extLst>
          </p:cNvPr>
          <p:cNvSpPr>
            <a:spLocks noGrp="1"/>
          </p:cNvSpPr>
          <p:nvPr>
            <p:ph type="title"/>
          </p:nvPr>
        </p:nvSpPr>
        <p:spPr>
          <a:xfrm>
            <a:off x="838200" y="331385"/>
            <a:ext cx="10515600" cy="1325563"/>
          </a:xfrm>
        </p:spPr>
        <p:txBody>
          <a:bodyPr/>
          <a:lstStyle/>
          <a:p>
            <a:r>
              <a:rPr lang="en-US" b="1" dirty="0" smtClean="0"/>
              <a:t>Inclusive </a:t>
            </a:r>
            <a:r>
              <a:rPr lang="en-US" b="1" dirty="0"/>
              <a:t>Education and its </a:t>
            </a:r>
            <a:r>
              <a:rPr lang="en-US" b="1" dirty="0" smtClean="0"/>
              <a:t>Benefits</a:t>
            </a:r>
            <a:endParaRPr lang="en-GB" b="1" dirty="0"/>
          </a:p>
        </p:txBody>
      </p:sp>
      <p:sp>
        <p:nvSpPr>
          <p:cNvPr id="2" name="Content Placeholder 1">
            <a:extLst>
              <a:ext uri="{FF2B5EF4-FFF2-40B4-BE49-F238E27FC236}">
                <a16:creationId xmlns="" xmlns:a16="http://schemas.microsoft.com/office/drawing/2014/main" id="{605F5134-825F-40D6-8EF9-6FFA9298FB51}"/>
              </a:ext>
            </a:extLst>
          </p:cNvPr>
          <p:cNvSpPr>
            <a:spLocks noGrp="1"/>
          </p:cNvSpPr>
          <p:nvPr>
            <p:ph idx="1"/>
          </p:nvPr>
        </p:nvSpPr>
        <p:spPr>
          <a:xfrm>
            <a:off x="838200" y="1653772"/>
            <a:ext cx="10515600" cy="4628441"/>
          </a:xfrm>
        </p:spPr>
        <p:txBody>
          <a:bodyPr>
            <a:normAutofit fontScale="92500" lnSpcReduction="20000"/>
          </a:bodyPr>
          <a:lstStyle/>
          <a:p>
            <a:pPr marL="0" indent="0">
              <a:buNone/>
            </a:pPr>
            <a:r>
              <a:rPr lang="en-US" sz="3000" dirty="0"/>
              <a:t>Inclusive education is </a:t>
            </a:r>
            <a:r>
              <a:rPr lang="en-US" sz="3000" dirty="0" smtClean="0"/>
              <a:t>about: </a:t>
            </a:r>
          </a:p>
          <a:p>
            <a:r>
              <a:rPr lang="en-US" sz="3000" dirty="0" smtClean="0"/>
              <a:t>Looking </a:t>
            </a:r>
            <a:r>
              <a:rPr lang="en-US" sz="3000" dirty="0"/>
              <a:t>at the ways our schools, classrooms, programs and lessons are designed so that all children can</a:t>
            </a:r>
            <a:r>
              <a:rPr lang="en-US" sz="3000" b="1" dirty="0"/>
              <a:t> participate and learn. </a:t>
            </a:r>
            <a:endParaRPr lang="el-GR" sz="3000" b="1" dirty="0" smtClean="0"/>
          </a:p>
          <a:p>
            <a:r>
              <a:rPr lang="en-US" sz="3000" dirty="0"/>
              <a:t>F</a:t>
            </a:r>
            <a:r>
              <a:rPr lang="en-US" sz="3000" dirty="0" smtClean="0"/>
              <a:t>inding </a:t>
            </a:r>
            <a:r>
              <a:rPr lang="en-US" sz="3000" dirty="0"/>
              <a:t>different ways of teaching so that classrooms </a:t>
            </a:r>
            <a:r>
              <a:rPr lang="en-US" sz="3000" b="1" dirty="0"/>
              <a:t>actively involve</a:t>
            </a:r>
            <a:r>
              <a:rPr lang="en-US" sz="3000" dirty="0"/>
              <a:t> all </a:t>
            </a:r>
            <a:r>
              <a:rPr lang="en-US" sz="3000" dirty="0" smtClean="0"/>
              <a:t>children. </a:t>
            </a:r>
          </a:p>
          <a:p>
            <a:r>
              <a:rPr lang="en-US" sz="3000" dirty="0" smtClean="0"/>
              <a:t>Finding </a:t>
            </a:r>
            <a:r>
              <a:rPr lang="en-US" sz="3000" dirty="0"/>
              <a:t>ways to </a:t>
            </a:r>
            <a:r>
              <a:rPr lang="en-US" sz="3000" b="1" dirty="0"/>
              <a:t>develop friendships, relationships and mutual respect</a:t>
            </a:r>
            <a:r>
              <a:rPr lang="en-US" sz="3000" dirty="0"/>
              <a:t> between all children, and between children and teachers in the school</a:t>
            </a:r>
            <a:r>
              <a:rPr lang="en-US" sz="3000" dirty="0" smtClean="0"/>
              <a:t>.</a:t>
            </a:r>
            <a:endParaRPr lang="en-US" sz="3000" dirty="0"/>
          </a:p>
          <a:p>
            <a:r>
              <a:rPr lang="en-US" sz="3000" dirty="0"/>
              <a:t>Inclusive education is not just for some children. Being included is not something that a child must be ready for. All children are at all times ready to attend regular schools and classrooms. Their participation is not something that must be earned</a:t>
            </a:r>
            <a:r>
              <a:rPr lang="en-US" sz="3000" dirty="0" smtClean="0"/>
              <a:t>.</a:t>
            </a:r>
            <a:endParaRPr lang="en-US" dirty="0"/>
          </a:p>
          <a:p>
            <a:endParaRPr lang="nl-NL" dirty="0"/>
          </a:p>
        </p:txBody>
      </p:sp>
    </p:spTree>
    <p:extLst>
      <p:ext uri="{BB962C8B-B14F-4D97-AF65-F5344CB8AC3E}">
        <p14:creationId xmlns:p14="http://schemas.microsoft.com/office/powerpoint/2010/main" val="695922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FDADC7B5-76F0-43C1-B24B-823D8AA941C3}"/>
              </a:ext>
            </a:extLst>
          </p:cNvPr>
          <p:cNvSpPr>
            <a:spLocks noGrp="1"/>
          </p:cNvSpPr>
          <p:nvPr>
            <p:ph type="title"/>
          </p:nvPr>
        </p:nvSpPr>
        <p:spPr>
          <a:xfrm>
            <a:off x="838200" y="500062"/>
            <a:ext cx="10515600" cy="1325563"/>
          </a:xfrm>
        </p:spPr>
        <p:txBody>
          <a:bodyPr/>
          <a:lstStyle/>
          <a:p>
            <a:r>
              <a:rPr lang="en-US" b="1" dirty="0"/>
              <a:t>Inclusive Education and its Benefits</a:t>
            </a:r>
            <a:endParaRPr lang="en-GB" b="1" dirty="0"/>
          </a:p>
        </p:txBody>
      </p:sp>
      <p:sp>
        <p:nvSpPr>
          <p:cNvPr id="2" name="Content Placeholder 1">
            <a:extLst>
              <a:ext uri="{FF2B5EF4-FFF2-40B4-BE49-F238E27FC236}">
                <a16:creationId xmlns="" xmlns:a16="http://schemas.microsoft.com/office/drawing/2014/main" id="{ACF4B134-D2C0-41E4-9ED6-B3D83A90F84B}"/>
              </a:ext>
            </a:extLst>
          </p:cNvPr>
          <p:cNvSpPr>
            <a:spLocks noGrp="1"/>
          </p:cNvSpPr>
          <p:nvPr>
            <p:ph idx="1"/>
          </p:nvPr>
        </p:nvSpPr>
        <p:spPr/>
        <p:txBody>
          <a:bodyPr/>
          <a:lstStyle/>
          <a:p>
            <a:pPr marL="0" indent="0">
              <a:buNone/>
            </a:pPr>
            <a:r>
              <a:rPr lang="en-US" dirty="0"/>
              <a:t>Inclusive education is a way of thinking about </a:t>
            </a:r>
            <a:r>
              <a:rPr lang="en-US" b="1" dirty="0"/>
              <a:t>how to be </a:t>
            </a:r>
            <a:r>
              <a:rPr lang="en-US" b="1" dirty="0" smtClean="0"/>
              <a:t>creative</a:t>
            </a:r>
            <a:r>
              <a:rPr lang="el-GR" dirty="0" smtClean="0"/>
              <a:t>,</a:t>
            </a:r>
            <a:r>
              <a:rPr lang="en-US" dirty="0" smtClean="0"/>
              <a:t> </a:t>
            </a:r>
            <a:r>
              <a:rPr lang="en-US" dirty="0"/>
              <a:t>to make our schools a place where </a:t>
            </a:r>
            <a:r>
              <a:rPr lang="en-US" b="1" dirty="0"/>
              <a:t>all children can participate</a:t>
            </a:r>
            <a:r>
              <a:rPr lang="en-US" dirty="0"/>
              <a:t>. Creativity may mean </a:t>
            </a:r>
            <a:r>
              <a:rPr lang="en-US" dirty="0" smtClean="0"/>
              <a:t>VET teachers </a:t>
            </a:r>
            <a:r>
              <a:rPr lang="en-US" dirty="0"/>
              <a:t>learning to teach in different ways or designing their lessons so that all children can be involved.</a:t>
            </a:r>
          </a:p>
          <a:p>
            <a:endParaRPr lang="en-US" dirty="0"/>
          </a:p>
          <a:p>
            <a:pPr marL="0" indent="0">
              <a:buNone/>
            </a:pPr>
            <a:r>
              <a:rPr lang="en-US" dirty="0"/>
              <a:t>As a value, inclusive education reflects the expectation that we want all of our children to be appreciated and accepted throughout life.</a:t>
            </a:r>
          </a:p>
          <a:p>
            <a:pPr marL="0" indent="0">
              <a:buNone/>
            </a:pPr>
            <a:endParaRPr lang="en-US" dirty="0"/>
          </a:p>
        </p:txBody>
      </p:sp>
    </p:spTree>
    <p:extLst>
      <p:ext uri="{BB962C8B-B14F-4D97-AF65-F5344CB8AC3E}">
        <p14:creationId xmlns:p14="http://schemas.microsoft.com/office/powerpoint/2010/main" val="224624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FDADC7B5-76F0-43C1-B24B-823D8AA941C3}"/>
              </a:ext>
            </a:extLst>
          </p:cNvPr>
          <p:cNvSpPr>
            <a:spLocks noGrp="1"/>
          </p:cNvSpPr>
          <p:nvPr>
            <p:ph type="title"/>
          </p:nvPr>
        </p:nvSpPr>
        <p:spPr>
          <a:xfrm>
            <a:off x="838200" y="512872"/>
            <a:ext cx="10515600" cy="1312753"/>
          </a:xfrm>
        </p:spPr>
        <p:txBody>
          <a:bodyPr>
            <a:normAutofit/>
          </a:bodyPr>
          <a:lstStyle/>
          <a:p>
            <a:pPr fontAlgn="base"/>
            <a:r>
              <a:rPr lang="en-US" b="1" dirty="0"/>
              <a:t>Principles of Inclusive Education</a:t>
            </a:r>
            <a:endParaRPr lang="en-GB" dirty="0"/>
          </a:p>
        </p:txBody>
      </p:sp>
      <p:sp>
        <p:nvSpPr>
          <p:cNvPr id="2" name="Content Placeholder 1">
            <a:extLst>
              <a:ext uri="{FF2B5EF4-FFF2-40B4-BE49-F238E27FC236}">
                <a16:creationId xmlns="" xmlns:a16="http://schemas.microsoft.com/office/drawing/2014/main" id="{ACF4B134-D2C0-41E4-9ED6-B3D83A90F84B}"/>
              </a:ext>
            </a:extLst>
          </p:cNvPr>
          <p:cNvSpPr>
            <a:spLocks noGrp="1"/>
          </p:cNvSpPr>
          <p:nvPr>
            <p:ph idx="1"/>
          </p:nvPr>
        </p:nvSpPr>
        <p:spPr/>
        <p:txBody>
          <a:bodyPr/>
          <a:lstStyle/>
          <a:p>
            <a:pPr fontAlgn="base"/>
            <a:r>
              <a:rPr lang="en-US" dirty="0"/>
              <a:t>All children can </a:t>
            </a:r>
            <a:r>
              <a:rPr lang="en-US" b="1" dirty="0"/>
              <a:t>learn</a:t>
            </a:r>
          </a:p>
          <a:p>
            <a:pPr fontAlgn="base"/>
            <a:r>
              <a:rPr lang="en-US" dirty="0"/>
              <a:t>All children attend </a:t>
            </a:r>
            <a:r>
              <a:rPr lang="en-US" b="1" dirty="0"/>
              <a:t>age appropriate regular</a:t>
            </a:r>
            <a:r>
              <a:rPr lang="en-US" dirty="0"/>
              <a:t> </a:t>
            </a:r>
            <a:r>
              <a:rPr lang="en-US" b="1" dirty="0"/>
              <a:t>classrooms</a:t>
            </a:r>
            <a:r>
              <a:rPr lang="en-US" dirty="0"/>
              <a:t> in their local schools</a:t>
            </a:r>
          </a:p>
          <a:p>
            <a:pPr fontAlgn="base"/>
            <a:r>
              <a:rPr lang="en-US" dirty="0"/>
              <a:t>All children receive </a:t>
            </a:r>
            <a:r>
              <a:rPr lang="en-US" b="1" dirty="0"/>
              <a:t>appropriate educational programs</a:t>
            </a:r>
          </a:p>
          <a:p>
            <a:pPr fontAlgn="base"/>
            <a:r>
              <a:rPr lang="en-US" dirty="0"/>
              <a:t>All children receive </a:t>
            </a:r>
            <a:r>
              <a:rPr lang="en-US" b="1" dirty="0"/>
              <a:t>a curriculum relevant to their needs</a:t>
            </a:r>
          </a:p>
          <a:p>
            <a:pPr fontAlgn="base"/>
            <a:r>
              <a:rPr lang="en-US" dirty="0"/>
              <a:t>All children participate in </a:t>
            </a:r>
            <a:r>
              <a:rPr lang="en-US" b="1" dirty="0"/>
              <a:t>co-curricular and extracurricular activities</a:t>
            </a:r>
          </a:p>
          <a:p>
            <a:pPr fontAlgn="base"/>
            <a:r>
              <a:rPr lang="en-US" dirty="0"/>
              <a:t>All children </a:t>
            </a:r>
            <a:r>
              <a:rPr lang="en-US" b="1" dirty="0"/>
              <a:t>benefit</a:t>
            </a:r>
            <a:r>
              <a:rPr lang="en-US" dirty="0"/>
              <a:t> from </a:t>
            </a:r>
            <a:r>
              <a:rPr lang="en-US" b="1" dirty="0"/>
              <a:t>cooperation</a:t>
            </a:r>
            <a:r>
              <a:rPr lang="en-US" dirty="0"/>
              <a:t>, collaboration among home, among school, among </a:t>
            </a:r>
            <a:r>
              <a:rPr lang="en-US" dirty="0" smtClean="0"/>
              <a:t>community</a:t>
            </a:r>
            <a:endParaRPr lang="en-US" dirty="0"/>
          </a:p>
        </p:txBody>
      </p:sp>
    </p:spTree>
    <p:extLst>
      <p:ext uri="{BB962C8B-B14F-4D97-AF65-F5344CB8AC3E}">
        <p14:creationId xmlns:p14="http://schemas.microsoft.com/office/powerpoint/2010/main" val="2393563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14782</TotalTime>
  <Words>2764</Words>
  <Application>Microsoft Office PowerPoint</Application>
  <PresentationFormat>Widescreen</PresentationFormat>
  <Paragraphs>245</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Ink Free</vt:lpstr>
      <vt:lpstr>Raleway</vt:lpstr>
      <vt:lpstr>Raleway bold</vt:lpstr>
      <vt:lpstr>Roboto</vt:lpstr>
      <vt:lpstr>Times New Roman</vt:lpstr>
      <vt:lpstr>Wingdings</vt:lpstr>
      <vt:lpstr>Kantoorthema</vt:lpstr>
      <vt:lpstr>Module 5. What is Inclusion as a Teaching Method?</vt:lpstr>
      <vt:lpstr>Aims &amp; Objectives</vt:lpstr>
      <vt:lpstr>Learning outcomes</vt:lpstr>
      <vt:lpstr>Keywords</vt:lpstr>
      <vt:lpstr>Table of contents</vt:lpstr>
      <vt:lpstr>UNIT 1</vt:lpstr>
      <vt:lpstr>Inclusive Education and its Benefits</vt:lpstr>
      <vt:lpstr>Inclusive Education and its Benefits</vt:lpstr>
      <vt:lpstr>Principles of Inclusive Education</vt:lpstr>
      <vt:lpstr>Key Features of Inclusive Education</vt:lpstr>
      <vt:lpstr>Key Features of Inclusive Education</vt:lpstr>
      <vt:lpstr>Benefits of Inclusive Education</vt:lpstr>
      <vt:lpstr>Benefits of Inclusive Education</vt:lpstr>
      <vt:lpstr>UNIT 2</vt:lpstr>
      <vt:lpstr>What is Experiential Learning</vt:lpstr>
      <vt:lpstr>Experiential Learning can be defined as one that:</vt:lpstr>
      <vt:lpstr>How Experiential Learning Works</vt:lpstr>
      <vt:lpstr>Kolbs Experiential Learning Cycle</vt:lpstr>
      <vt:lpstr>Understanding the 4 Stages of Experiential Learning Cycle</vt:lpstr>
      <vt:lpstr>Understanding the 4 Stages of Experiential Learning Cycle</vt:lpstr>
      <vt:lpstr>Understanding the 4 Stages of Experiential Learning Cycle</vt:lpstr>
      <vt:lpstr>Understanding the 4 Stages of Experiential Learning Cycle</vt:lpstr>
      <vt:lpstr>Experiential Learning Style Model</vt:lpstr>
      <vt:lpstr>Kolb’s learning styles</vt:lpstr>
      <vt:lpstr>Kolb’s learning styles</vt:lpstr>
      <vt:lpstr>Time for Self-Reflection </vt:lpstr>
      <vt:lpstr>Importance of Experiential Learning</vt:lpstr>
      <vt:lpstr>UNIT 3</vt:lpstr>
      <vt:lpstr>The Importance of Inclusive Curricula</vt:lpstr>
      <vt:lpstr>Strategies for Developing Inclusive Curricula - Outside of the Classroom</vt:lpstr>
      <vt:lpstr>Strategies for Developing Inclusive Curricula - Outside of the Classroom</vt:lpstr>
      <vt:lpstr>Strategies for Developing Inclusive Curricula - Outside of the Classroom</vt:lpstr>
      <vt:lpstr>Strategies for Developing Inclusive Curricula - Outside of the Classroom</vt:lpstr>
      <vt:lpstr>Strategies for Developing Inclusive Curricula - Inside the Classroom</vt:lpstr>
      <vt:lpstr>Strategies for Developing Inclusive Curricula - Inside the Classroom</vt:lpstr>
      <vt:lpstr>Strategies for Developing Inclusive Curricula - Inside the Classroom</vt:lpstr>
      <vt:lpstr>Strategies for Developing Inclusive Curricula - Inside the Classroom</vt:lpstr>
      <vt:lpstr>Strategies for Developing Inclusive Curricula - Inside the Classroom</vt:lpstr>
      <vt:lpstr>Time for Self-Reflection </vt:lpstr>
      <vt:lpstr>UNIT 4</vt:lpstr>
      <vt:lpstr>Inclusivity in the Classroom</vt:lpstr>
      <vt:lpstr>Strategies for Inclusivity in the Classroom</vt:lpstr>
      <vt:lpstr>Strategies for Inclusivity in the Classroom</vt:lpstr>
      <vt:lpstr>Strategies for Inclusivity in the Classroom</vt:lpstr>
      <vt:lpstr>Time for Self-Reflection </vt:lpstr>
      <vt:lpstr>Synopsis</vt:lpstr>
      <vt:lpstr>List of references and further reading</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Marievi Gretsi</cp:lastModifiedBy>
  <cp:revision>238</cp:revision>
  <dcterms:created xsi:type="dcterms:W3CDTF">2021-03-16T15:14:53Z</dcterms:created>
  <dcterms:modified xsi:type="dcterms:W3CDTF">2022-06-29T08:45:18Z</dcterms:modified>
</cp:coreProperties>
</file>