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91" r:id="rId9"/>
    <p:sldId id="264" r:id="rId10"/>
    <p:sldId id="292" r:id="rId11"/>
    <p:sldId id="279" r:id="rId12"/>
    <p:sldId id="296" r:id="rId13"/>
    <p:sldId id="265" r:id="rId14"/>
    <p:sldId id="266" r:id="rId15"/>
    <p:sldId id="268" r:id="rId16"/>
    <p:sldId id="280" r:id="rId17"/>
    <p:sldId id="293" r:id="rId18"/>
    <p:sldId id="283" r:id="rId19"/>
    <p:sldId id="284" r:id="rId20"/>
    <p:sldId id="273" r:id="rId21"/>
    <p:sldId id="272" r:id="rId22"/>
    <p:sldId id="290" r:id="rId23"/>
    <p:sldId id="274" r:id="rId24"/>
    <p:sldId id="294" r:id="rId25"/>
    <p:sldId id="282" r:id="rId26"/>
    <p:sldId id="288" r:id="rId27"/>
    <p:sldId id="277" r:id="rId28"/>
    <p:sldId id="297" r:id="rId29"/>
    <p:sldId id="278"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15" clrIdx="0">
    <p:extLst>
      <p:ext uri="{19B8F6BF-5375-455C-9EA6-DF929625EA0E}">
        <p15:presenceInfo xmlns:p15="http://schemas.microsoft.com/office/powerpoint/2012/main" userId="Marievi Gretsi" providerId="None"/>
      </p:ext>
    </p:extLst>
  </p:cmAuthor>
  <p:cmAuthor id="2" name="aine hamill" initials="ah" lastIdx="8" clrIdx="1">
    <p:extLst>
      <p:ext uri="{19B8F6BF-5375-455C-9EA6-DF929625EA0E}">
        <p15:presenceInfo xmlns:p15="http://schemas.microsoft.com/office/powerpoint/2012/main" userId="505fde40218565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1A52"/>
    <a:srgbClr val="378FCD"/>
    <a:srgbClr val="64B558"/>
    <a:srgbClr val="F2BD1F"/>
    <a:srgbClr val="FFFFFF"/>
    <a:srgbClr val="676766"/>
    <a:srgbClr val="EC662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86" d="100"/>
          <a:sy n="86" d="100"/>
        </p:scale>
        <p:origin x="2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1T16:43:39.743" idx="8">
    <p:pos x="7393" y="1077"/>
    <p:text>Please include the source.</p:text>
    <p:extLst>
      <p:ext uri="{C676402C-5697-4E1C-873F-D02D1690AC5C}">
        <p15:threadingInfo xmlns:p15="http://schemas.microsoft.com/office/powerpoint/2012/main" timeZoneBias="-180"/>
      </p:ext>
    </p:extLst>
  </p:cm>
  <p:cm authorId="2" dt="2021-10-12T11:15:05.547" idx="3">
    <p:pos x="7393" y="1213"/>
    <p:text>What source are you referring to? Do you mean the link to the video?</p:text>
    <p:extLst>
      <p:ext uri="{C676402C-5697-4E1C-873F-D02D1690AC5C}">
        <p15:threadingInfo xmlns:p15="http://schemas.microsoft.com/office/powerpoint/2012/main" timeZoneBias="-60">
          <p15:parentCm authorId="1" idx="8"/>
        </p15:threadingInfo>
      </p:ext>
    </p:extLst>
  </p:cm>
  <p:cm authorId="1" dt="2021-10-12T15:45:54.507" idx="10">
    <p:pos x="7393" y="1349"/>
    <p:text>Yes, this link from the video.</p:text>
    <p:extLst>
      <p:ext uri="{C676402C-5697-4E1C-873F-D02D1690AC5C}">
        <p15:threadingInfo xmlns:p15="http://schemas.microsoft.com/office/powerpoint/2012/main" timeZoneBias="-180">
          <p15:parentCm authorId="1" idx="8"/>
        </p15:threadingInfo>
      </p:ext>
    </p:extLst>
  </p:cm>
</p:cmLst>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9.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2.sv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xmlns=""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xmlns=""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xmlns=""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xmlns=""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xmlns=""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xmlns=""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xmlns=""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xmlns=""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xmlns=""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xmlns=""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30/06/2022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rgbClr val="37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xmlns=""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xmlns=""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30/06/2022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30/06/2022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rgbClr val="64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xmlns=""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xmlns=""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30/06/2022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rgbClr val="F2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xmlns=""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xmlns=""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30/06/2022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xmlns=""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xmlns=""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xmlns=""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xmlns=""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xmlns="" id="{B337FECA-81DA-437C-96FB-1F0CCC1F1B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861715" y="6176963"/>
            <a:ext cx="1330285" cy="940047"/>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xmlns=""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xmlns=""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xmlns="" id="{F2DCB080-EBE5-4FE4-8A8C-1517C542CB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xmlns="" id="{0916403C-BBCD-426C-8DED-8BAF4EAD5C6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xmlns=""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xmlns=""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xmlns=""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xmlns=""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xmlns=""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xmlns=""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xmlns=""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xmlns=""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xmlns="" id="{7D13D90E-2AA7-47EA-86DE-1E960EBB13E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xmlns=""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xmlns="" id="{E3D1C544-CEB0-4095-9B5F-B125310717A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6011F3EB-1901-465F-A19E-1015079364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xmlns=""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5F01DFC6-EE44-424B-B0CD-43D139788B0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xmlns=""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xmlns=""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xmlns=""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xmlns=""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xmlns=""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xmlns=""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xmlns=""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xmlns=""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xmlns=""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xmlns=""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xmlns=""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xmlns=""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30/06/2022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xmlns=""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78FCD"/>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F4D4114D-D467-4507-8469-3495A15884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886450" y="-101512"/>
            <a:ext cx="6462632" cy="7061024"/>
          </a:xfrm>
          <a:prstGeom prst="rect">
            <a:avLst/>
          </a:prstGeom>
        </p:spPr>
      </p:pic>
      <p:sp>
        <p:nvSpPr>
          <p:cNvPr id="4" name="Rectangle 3">
            <a:extLst>
              <a:ext uri="{FF2B5EF4-FFF2-40B4-BE49-F238E27FC236}">
                <a16:creationId xmlns:a16="http://schemas.microsoft.com/office/drawing/2014/main" xmlns="" id="{5D99E51B-1191-4C50-853A-EB1A20765181}"/>
              </a:ext>
            </a:extLst>
          </p:cNvPr>
          <p:cNvSpPr/>
          <p:nvPr userDrawn="1"/>
        </p:nvSpPr>
        <p:spPr>
          <a:xfrm>
            <a:off x="0" y="1238250"/>
            <a:ext cx="5076825" cy="203835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5" name="Afbeelding 18">
            <a:extLst>
              <a:ext uri="{FF2B5EF4-FFF2-40B4-BE49-F238E27FC236}">
                <a16:creationId xmlns:a16="http://schemas.microsoft.com/office/drawing/2014/main" xmlns="" id="{457E190C-A422-4012-BB3A-50DF305D41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11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30/06/2022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xmlns=""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30/06/2022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30/06/2022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xmlns=""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30/06/2022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rgbClr val="EC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xmlns=""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939981"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xmlns=""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xmlns=""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xmlns=""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xmlns=""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77" r:id="rId5"/>
    <p:sldLayoutId id="2147483663" r:id="rId6"/>
    <p:sldLayoutId id="2147483664" r:id="rId7"/>
    <p:sldLayoutId id="2147483665" r:id="rId8"/>
    <p:sldLayoutId id="2147483671" r:id="rId9"/>
    <p:sldLayoutId id="2147483672" r:id="rId10"/>
    <p:sldLayoutId id="2147483673" r:id="rId11"/>
    <p:sldLayoutId id="2147483674" r:id="rId12"/>
    <p:sldLayoutId id="2147483675" r:id="rId13"/>
    <p:sldLayoutId id="2147483676" r:id="rId14"/>
    <p:sldLayoutId id="2147483650" r:id="rId15"/>
    <p:sldLayoutId id="2147483651" r:id="rId16"/>
    <p:sldLayoutId id="2147483666" r:id="rId17"/>
    <p:sldLayoutId id="2147483667" r:id="rId18"/>
    <p:sldLayoutId id="2147483668" r:id="rId19"/>
    <p:sldLayoutId id="2147483669" r:id="rId20"/>
    <p:sldLayoutId id="2147483652" r:id="rId21"/>
    <p:sldLayoutId id="2147483653" r:id="rId22"/>
    <p:sldLayoutId id="2147483654" r:id="rId23"/>
    <p:sldLayoutId id="2147483655" r:id="rId24"/>
    <p:sldLayoutId id="2147483656" r:id="rId25"/>
    <p:sldLayoutId id="2147483657" r:id="rId26"/>
    <p:sldLayoutId id="2147483670" r:id="rId27"/>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oughtco.com/learning-styles-controversy-3115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educationplanner.org/students/self-assessments/learning-styles-quiz.shtml" TargetMode="External"/><Relationship Id="rId3" Type="http://schemas.openxmlformats.org/officeDocument/2006/relationships/slideLayout" Target="../slideLayouts/slideLayout2.xml"/><Relationship Id="rId7" Type="http://schemas.openxmlformats.org/officeDocument/2006/relationships/image" Target="../media/image29.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youtube.com/watch?v=ornsytb0Nr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readingrockets.org/article/what-differentiated-instruction" TargetMode="Externa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hyperlink" Target="https://www.youtube.com/watch?v=ornsytb0Nr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whitbyschool.org/passionforlearning/differentiated-learning-why-one-size-fits-all-doesnt-work-in-education#:~:text=Research%20finds%20that%20students%20immersed,size%2Dfits%2Dall%20lectu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ucd.ie/teaching/t4media/student_centered_learning.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ornsytb0NrI" TargetMode="External"/><Relationship Id="rId2" Type="http://schemas.openxmlformats.org/officeDocument/2006/relationships/hyperlink" Target="https://www.whitbyschool.org/passionforlearning/differentiated-learning-why-one-size-fits-all-doesnt-work-in-education#:~:text=Unfortunately%20the%20%22one%20size%20fits,be%20prepared%20for%20future%20success"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youtube.com/watch?v=zrR-KIoggf4" TargetMode="Externa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https://files.eric.ed.gov/fulltext/EJ1170867.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comments" Target="../comments/comment1.xml"/><Relationship Id="rId2" Type="http://schemas.openxmlformats.org/officeDocument/2006/relationships/hyperlink" Target="https://www.youtube.com/watch?v=ornsytb0NrI"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youtu.be/s2EdujrM0vA" TargetMode="Externa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2" Type="http://schemas.openxmlformats.org/officeDocument/2006/relationships/hyperlink" Target="https://www.onatlas.com/blog/multiple-intelligences-theor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scholastic.com/teachers/articles/teaching-content/clip-save-checklist-learning-activities-connect-multiple-intelligences/" TargetMode="External"/><Relationship Id="rId3" Type="http://schemas.openxmlformats.org/officeDocument/2006/relationships/slideLayout" Target="../slideLayouts/slideLayout2.xml"/><Relationship Id="rId7" Type="http://schemas.openxmlformats.org/officeDocument/2006/relationships/image" Target="../media/image29.jp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hyperlink" Target="https://www.youtube.com/watch?v=ornsytb0NrI"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onatlas.com/blog/multiple-intelligences-theor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niu.edu/citl/resources/guides/instructional-guide" TargetMode="External"/><Relationship Id="rId3" Type="http://schemas.openxmlformats.org/officeDocument/2006/relationships/hyperlink" Target="https://www.viewsonic.com/library/education/the-8-learning-styles/" TargetMode="External"/><Relationship Id="rId7" Type="http://schemas.openxmlformats.org/officeDocument/2006/relationships/hyperlink" Target="https://files.eric.ed.gov/fulltext/EJ1170867.pdf" TargetMode="External"/><Relationship Id="rId2" Type="http://schemas.openxmlformats.org/officeDocument/2006/relationships/hyperlink" Target="https://files.eric.ed.gov/fulltext/EJ1238274.pdf" TargetMode="External"/><Relationship Id="rId1" Type="http://schemas.openxmlformats.org/officeDocument/2006/relationships/slideLayout" Target="../slideLayouts/slideLayout4.xml"/><Relationship Id="rId6" Type="http://schemas.openxmlformats.org/officeDocument/2006/relationships/hyperlink" Target="https://www.whitbyschool.org/passionforlearning/differentiated-learning-why-one-size-fits-all-doesnt-work-in-education#:~:text=Research%20finds%20that%20students%20immersed,size%2Dfits%2Dall%20lecture" TargetMode="External"/><Relationship Id="rId5" Type="http://schemas.openxmlformats.org/officeDocument/2006/relationships/hyperlink" Target="https://www.readingrockets.org/article/what-differentiated-instruction" TargetMode="External"/><Relationship Id="rId10" Type="http://schemas.openxmlformats.org/officeDocument/2006/relationships/hyperlink" Target="https://medium.com/tailor-ed/the-6-myths-of-differentiated-instruction-bcde6e202c73" TargetMode="External"/><Relationship Id="rId4" Type="http://schemas.openxmlformats.org/officeDocument/2006/relationships/hyperlink" Target="https://www.thoughtco.com/learning-styles-controversy-31153" TargetMode="External"/><Relationship Id="rId9" Type="http://schemas.openxmlformats.org/officeDocument/2006/relationships/hyperlink" Target="https://www.onatlas.com/blog/multiple-intelligences-theo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files.eric.ed.gov/fulltext/EJ1238274.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www.viewsonic.com/library/education/the-8-learning-styl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97642F37-6A6B-41B1-9E9E-CBD267A44BBE}"/>
              </a:ext>
            </a:extLst>
          </p:cNvPr>
          <p:cNvSpPr>
            <a:spLocks noGrp="1"/>
          </p:cNvSpPr>
          <p:nvPr>
            <p:ph type="ctrTitle"/>
          </p:nvPr>
        </p:nvSpPr>
        <p:spPr>
          <a:xfrm>
            <a:off x="1223914" y="3559946"/>
            <a:ext cx="10811248" cy="1537150"/>
          </a:xfrm>
        </p:spPr>
        <p:txBody>
          <a:bodyPr>
            <a:noAutofit/>
          </a:bodyPr>
          <a:lstStyle/>
          <a:p>
            <a:pPr algn="r"/>
            <a:r>
              <a:rPr lang="en-US" sz="4800" b="1" spc="100" dirty="0">
                <a:ea typeface="+mj-ea"/>
                <a:cs typeface="+mj-cs"/>
              </a:rPr>
              <a:t>Module 2:</a:t>
            </a:r>
            <a:r>
              <a:rPr lang="en-GB" sz="4400" b="1" spc="100" dirty="0">
                <a:ea typeface="+mj-ea"/>
                <a:cs typeface="+mj-cs"/>
              </a:rPr>
              <a:t>What are the Learning styles in Differentiated Instruction? </a:t>
            </a:r>
            <a:r>
              <a:rPr lang="en-US" sz="4400" b="1" spc="100" dirty="0">
                <a:ea typeface="+mj-ea"/>
                <a:cs typeface="+mj-cs"/>
              </a:rPr>
              <a:t> </a:t>
            </a:r>
            <a:endParaRPr lang="en-GB" sz="40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CF4B134-D2C0-41E4-9ED6-B3D83A90F84B}"/>
              </a:ext>
            </a:extLst>
          </p:cNvPr>
          <p:cNvSpPr>
            <a:spLocks noGrp="1"/>
          </p:cNvSpPr>
          <p:nvPr>
            <p:ph idx="1"/>
          </p:nvPr>
        </p:nvSpPr>
        <p:spPr>
          <a:xfrm>
            <a:off x="374147" y="1310492"/>
            <a:ext cx="6332192" cy="4087195"/>
          </a:xfrm>
        </p:spPr>
        <p:txBody>
          <a:bodyPr>
            <a:normAutofit/>
          </a:bodyPr>
          <a:lstStyle/>
          <a:p>
            <a:pPr marL="457200" lvl="1" indent="0" algn="just">
              <a:lnSpc>
                <a:spcPct val="115000"/>
              </a:lnSpc>
              <a:spcAft>
                <a:spcPts val="1000"/>
              </a:spcAft>
              <a:buNone/>
            </a:pPr>
            <a:r>
              <a:rPr lang="en-GB" sz="1700" dirty="0">
                <a:effectLst/>
                <a:ea typeface="Corbel" panose="020B0503020204020204" pitchFamily="34" charset="0"/>
                <a:cs typeface="Times New Roman" panose="02020603050405020304" pitchFamily="18" charset="0"/>
              </a:rPr>
              <a:t>These students like their privacy and are independent, and introspective. Learners with individual preference often can focus on the issues well, be aware of their own thinking, and </a:t>
            </a:r>
            <a:r>
              <a:rPr lang="en-GB" sz="1700" dirty="0" err="1">
                <a:effectLst/>
                <a:ea typeface="Corbel" panose="020B0503020204020204" pitchFamily="34" charset="0"/>
                <a:cs typeface="Times New Roman" panose="02020603050405020304" pitchFamily="18" charset="0"/>
              </a:rPr>
              <a:t>analyze</a:t>
            </a:r>
            <a:r>
              <a:rPr lang="en-GB" sz="1700" dirty="0">
                <a:effectLst/>
                <a:ea typeface="Corbel" panose="020B0503020204020204" pitchFamily="34" charset="0"/>
                <a:cs typeface="Times New Roman" panose="02020603050405020304" pitchFamily="18" charset="0"/>
              </a:rPr>
              <a:t> in a different way what they think and feel. Activities that focus on individual learning and problem-solving would be useful.</a:t>
            </a:r>
          </a:p>
        </p:txBody>
      </p:sp>
      <p:sp>
        <p:nvSpPr>
          <p:cNvPr id="6" name="Titel 3">
            <a:extLst>
              <a:ext uri="{FF2B5EF4-FFF2-40B4-BE49-F238E27FC236}">
                <a16:creationId xmlns:a16="http://schemas.microsoft.com/office/drawing/2014/main" xmlns="" id="{5A4524AD-DBFA-4C2B-8C42-AE7F5C52B9D4}"/>
              </a:ext>
            </a:extLst>
          </p:cNvPr>
          <p:cNvSpPr txBox="1">
            <a:spLocks/>
          </p:cNvSpPr>
          <p:nvPr/>
        </p:nvSpPr>
        <p:spPr>
          <a:xfrm>
            <a:off x="97535" y="-1202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3200" dirty="0">
                <a:solidFill>
                  <a:srgbClr val="64B558"/>
                </a:solidFill>
              </a:rPr>
              <a:t>2.1 The learning styles:</a:t>
            </a:r>
            <a:endParaRPr lang="en-GB" sz="3600" dirty="0">
              <a:solidFill>
                <a:srgbClr val="64B558"/>
              </a:solidFill>
            </a:endParaRPr>
          </a:p>
        </p:txBody>
      </p:sp>
      <p:pic>
        <p:nvPicPr>
          <p:cNvPr id="4" name="Picture 3">
            <a:extLst>
              <a:ext uri="{FF2B5EF4-FFF2-40B4-BE49-F238E27FC236}">
                <a16:creationId xmlns:a16="http://schemas.microsoft.com/office/drawing/2014/main" xmlns="" id="{F3DE7E2E-4499-4F9C-8232-130247BC6C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200" y="929053"/>
            <a:ext cx="4083369" cy="2722246"/>
          </a:xfrm>
          <a:prstGeom prst="rect">
            <a:avLst/>
          </a:prstGeom>
        </p:spPr>
      </p:pic>
      <p:pic>
        <p:nvPicPr>
          <p:cNvPr id="7" name="Picture 6">
            <a:extLst>
              <a:ext uri="{FF2B5EF4-FFF2-40B4-BE49-F238E27FC236}">
                <a16:creationId xmlns:a16="http://schemas.microsoft.com/office/drawing/2014/main" xmlns="" id="{A7637DAB-FD0B-4628-92CE-2FE9F2087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200" y="3582633"/>
            <a:ext cx="4083369" cy="2722246"/>
          </a:xfrm>
          <a:prstGeom prst="rect">
            <a:avLst/>
          </a:prstGeom>
        </p:spPr>
      </p:pic>
      <p:sp>
        <p:nvSpPr>
          <p:cNvPr id="3" name="TextBox 2">
            <a:extLst>
              <a:ext uri="{FF2B5EF4-FFF2-40B4-BE49-F238E27FC236}">
                <a16:creationId xmlns:a16="http://schemas.microsoft.com/office/drawing/2014/main" xmlns="" id="{B5DC7F22-1838-4B69-947C-960484674E1F}"/>
              </a:ext>
            </a:extLst>
          </p:cNvPr>
          <p:cNvSpPr txBox="1"/>
          <p:nvPr/>
        </p:nvSpPr>
        <p:spPr>
          <a:xfrm>
            <a:off x="0" y="941160"/>
            <a:ext cx="5775478" cy="369332"/>
          </a:xfrm>
          <a:prstGeom prst="rect">
            <a:avLst/>
          </a:prstGeom>
          <a:solidFill>
            <a:srgbClr val="F2BD1F"/>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6. Individual  (solo) learners:</a:t>
            </a:r>
            <a:endParaRPr lang="en-GB" dirty="0">
              <a:solidFill>
                <a:schemeClr val="bg1"/>
              </a:solidFill>
            </a:endParaRPr>
          </a:p>
        </p:txBody>
      </p:sp>
      <p:sp>
        <p:nvSpPr>
          <p:cNvPr id="8" name="Content Placeholder 1">
            <a:extLst>
              <a:ext uri="{FF2B5EF4-FFF2-40B4-BE49-F238E27FC236}">
                <a16:creationId xmlns:a16="http://schemas.microsoft.com/office/drawing/2014/main" xmlns="" id="{992EA339-8C5C-4DD6-8F7B-08FF481A3FE9}"/>
              </a:ext>
            </a:extLst>
          </p:cNvPr>
          <p:cNvSpPr txBox="1">
            <a:spLocks/>
          </p:cNvSpPr>
          <p:nvPr/>
        </p:nvSpPr>
        <p:spPr>
          <a:xfrm>
            <a:off x="376734" y="3873242"/>
            <a:ext cx="6261810" cy="4087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Font typeface="Arial" panose="020B0604020202020204" pitchFamily="34" charset="0"/>
              <a:buNone/>
            </a:pPr>
            <a:r>
              <a:rPr lang="en-GB" sz="1700" dirty="0">
                <a:ea typeface="Corbel" panose="020B0503020204020204" pitchFamily="34" charset="0"/>
                <a:cs typeface="Times New Roman" panose="02020603050405020304" pitchFamily="18" charset="0"/>
              </a:rPr>
              <a:t>These individuals are good at communicating well with people, both verbally and non-verbally. They prefer mentoring and counselling others. Group activities that incorporate role-playing  or that encourage students to ask others question and share stories would be most appropriate here. </a:t>
            </a:r>
          </a:p>
        </p:txBody>
      </p:sp>
      <p:sp>
        <p:nvSpPr>
          <p:cNvPr id="9" name="TextBox 8">
            <a:extLst>
              <a:ext uri="{FF2B5EF4-FFF2-40B4-BE49-F238E27FC236}">
                <a16:creationId xmlns:a16="http://schemas.microsoft.com/office/drawing/2014/main" xmlns="" id="{B2EECB53-9990-4C5E-A699-FCE6B7B52575}"/>
              </a:ext>
            </a:extLst>
          </p:cNvPr>
          <p:cNvSpPr txBox="1"/>
          <p:nvPr/>
        </p:nvSpPr>
        <p:spPr>
          <a:xfrm>
            <a:off x="0" y="3466633"/>
            <a:ext cx="5498790" cy="369332"/>
          </a:xfrm>
          <a:prstGeom prst="rect">
            <a:avLst/>
          </a:prstGeom>
          <a:solidFill>
            <a:srgbClr val="EC662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7. Group  (social) learners: </a:t>
            </a:r>
            <a:endParaRPr lang="en-GB" dirty="0">
              <a:solidFill>
                <a:schemeClr val="bg1"/>
              </a:solidFill>
            </a:endParaRPr>
          </a:p>
        </p:txBody>
      </p:sp>
    </p:spTree>
    <p:extLst>
      <p:ext uri="{BB962C8B-B14F-4D97-AF65-F5344CB8AC3E}">
        <p14:creationId xmlns:p14="http://schemas.microsoft.com/office/powerpoint/2010/main" val="81226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CF4B134-D2C0-41E4-9ED6-B3D83A90F84B}"/>
              </a:ext>
            </a:extLst>
          </p:cNvPr>
          <p:cNvSpPr>
            <a:spLocks noGrp="1"/>
          </p:cNvSpPr>
          <p:nvPr>
            <p:ph idx="1"/>
          </p:nvPr>
        </p:nvSpPr>
        <p:spPr>
          <a:ln w="57150">
            <a:solidFill>
              <a:srgbClr val="64B558"/>
            </a:solidFill>
          </a:ln>
        </p:spPr>
        <p:txBody>
          <a:bodyPr>
            <a:normAutofit/>
          </a:bodyPr>
          <a:lstStyle/>
          <a:p>
            <a:pPr>
              <a:lnSpc>
                <a:spcPct val="100000"/>
              </a:lnSpc>
              <a:spcBef>
                <a:spcPts val="500"/>
              </a:spcBef>
              <a:spcAft>
                <a:spcPts val="1000"/>
              </a:spcAft>
            </a:pPr>
            <a:r>
              <a:rPr lang="en-GB" sz="2200" dirty="0">
                <a:effectLst/>
                <a:ea typeface="Corbel" panose="020B0503020204020204" pitchFamily="34" charset="0"/>
                <a:cs typeface="Times New Roman" panose="02020603050405020304" pitchFamily="18" charset="0"/>
              </a:rPr>
              <a:t>The concept and existence of learning styles has been fraught with controversy, and recent studies have thrown their existence into doubt. (1) Yet, many students still hold to the conventional wisdom that learning styles are legitimate, and may adapt their outside of class study strategies to match these learning styles.</a:t>
            </a:r>
          </a:p>
          <a:p>
            <a:pPr>
              <a:lnSpc>
                <a:spcPct val="100000"/>
              </a:lnSpc>
            </a:pPr>
            <a:r>
              <a:rPr lang="en-GB" sz="2200" dirty="0">
                <a:effectLst/>
                <a:ea typeface="Corbel" panose="020B0503020204020204" pitchFamily="34" charset="0"/>
                <a:cs typeface="Times New Roman" panose="02020603050405020304" pitchFamily="18" charset="0"/>
              </a:rPr>
              <a:t>To put it simply, everyone is different. It is important for educators to understand the differences in their students’ learning styles, so that they can implement best practice strategies into their daily teaching activities, curriculum and assessments. </a:t>
            </a:r>
          </a:p>
          <a:p>
            <a:pPr>
              <a:lnSpc>
                <a:spcPct val="100000"/>
              </a:lnSpc>
            </a:pPr>
            <a:endParaRPr lang="en-GB" sz="2200" dirty="0">
              <a:latin typeface="Corbel" panose="020B0503020204020204" pitchFamily="34" charset="0"/>
              <a:ea typeface="Corbel" panose="020B0503020204020204" pitchFamily="34" charset="0"/>
              <a:cs typeface="Times New Roman" panose="02020603050405020304" pitchFamily="18" charset="0"/>
            </a:endParaRPr>
          </a:p>
          <a:p>
            <a:pPr marL="0" indent="0">
              <a:lnSpc>
                <a:spcPct val="100000"/>
              </a:lnSpc>
              <a:buNone/>
            </a:pPr>
            <a:r>
              <a:rPr lang="en-GB"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rPr>
              <a:t>(1) </a:t>
            </a:r>
            <a:r>
              <a:rPr lang="en-GB"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https://www.thoughtco.com/learning-styles-controversy-31153</a:t>
            </a:r>
            <a:r>
              <a:rPr lang="en-GB"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rPr>
              <a:t> </a:t>
            </a:r>
          </a:p>
          <a:p>
            <a:endParaRPr lang="nl-NL" dirty="0"/>
          </a:p>
        </p:txBody>
      </p:sp>
      <p:sp>
        <p:nvSpPr>
          <p:cNvPr id="6" name="Titel 3">
            <a:extLst>
              <a:ext uri="{FF2B5EF4-FFF2-40B4-BE49-F238E27FC236}">
                <a16:creationId xmlns:a16="http://schemas.microsoft.com/office/drawing/2014/main" xmlns="" id="{E0C12477-BECC-48B3-9E49-1957533F1451}"/>
              </a:ext>
            </a:extLst>
          </p:cNvPr>
          <p:cNvSpPr>
            <a:spLocks noGrp="1"/>
          </p:cNvSpPr>
          <p:nvPr>
            <p:ph type="title"/>
          </p:nvPr>
        </p:nvSpPr>
        <p:spPr>
          <a:xfrm>
            <a:off x="838200" y="365125"/>
            <a:ext cx="10515600" cy="1325563"/>
          </a:xfrm>
        </p:spPr>
        <p:txBody>
          <a:bodyPr/>
          <a:lstStyle/>
          <a:p>
            <a:r>
              <a:rPr lang="nl-NL" dirty="0">
                <a:solidFill>
                  <a:srgbClr val="64B558"/>
                </a:solidFill>
                <a:latin typeface="+mn-lt"/>
              </a:rPr>
              <a:t>What are the learning styles? </a:t>
            </a:r>
            <a:r>
              <a:rPr lang="nl-NL" dirty="0">
                <a:solidFill>
                  <a:srgbClr val="64B558"/>
                </a:solidFill>
              </a:rPr>
              <a:t/>
            </a:r>
            <a:br>
              <a:rPr lang="nl-NL" dirty="0">
                <a:solidFill>
                  <a:srgbClr val="64B558"/>
                </a:solidFill>
              </a:rPr>
            </a:br>
            <a:r>
              <a:rPr lang="nl-NL" dirty="0">
                <a:solidFill>
                  <a:srgbClr val="64B558"/>
                </a:solidFill>
              </a:rPr>
              <a:t>2.1 </a:t>
            </a:r>
            <a:r>
              <a:rPr lang="nl-NL" sz="3600" dirty="0">
                <a:solidFill>
                  <a:srgbClr val="64B558"/>
                </a:solidFill>
              </a:rPr>
              <a:t>Learning styles controversey?</a:t>
            </a:r>
            <a:endParaRPr lang="en-GB" dirty="0">
              <a:solidFill>
                <a:srgbClr val="64B558"/>
              </a:solidFill>
            </a:endParaRPr>
          </a:p>
        </p:txBody>
      </p:sp>
    </p:spTree>
    <p:extLst>
      <p:ext uri="{BB962C8B-B14F-4D97-AF65-F5344CB8AC3E}">
        <p14:creationId xmlns:p14="http://schemas.microsoft.com/office/powerpoint/2010/main" val="239356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4"/>
            <a:extLst>
              <a:ext uri="{FF2B5EF4-FFF2-40B4-BE49-F238E27FC236}">
                <a16:creationId xmlns:a16="http://schemas.microsoft.com/office/drawing/2014/main" xmlns="" id="{422471EF-1C4F-43B9-BC89-06E0C1A6DE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2709700" y="1824025"/>
            <a:ext cx="6897865" cy="3653850"/>
          </a:xfrm>
          <a:prstGeom prst="rect">
            <a:avLst/>
          </a:prstGeom>
        </p:spPr>
      </p:pic>
      <p:sp>
        <p:nvSpPr>
          <p:cNvPr id="6" name="Titel 3">
            <a:extLst>
              <a:ext uri="{FF2B5EF4-FFF2-40B4-BE49-F238E27FC236}">
                <a16:creationId xmlns:a16="http://schemas.microsoft.com/office/drawing/2014/main" xmlns="" id="{E0C12477-BECC-48B3-9E49-1957533F1451}"/>
              </a:ext>
            </a:extLst>
          </p:cNvPr>
          <p:cNvSpPr>
            <a:spLocks noGrp="1"/>
          </p:cNvSpPr>
          <p:nvPr>
            <p:ph type="title"/>
          </p:nvPr>
        </p:nvSpPr>
        <p:spPr>
          <a:xfrm>
            <a:off x="1808480" y="161323"/>
            <a:ext cx="10515600" cy="1325563"/>
          </a:xfrm>
        </p:spPr>
        <p:txBody>
          <a:bodyPr/>
          <a:lstStyle/>
          <a:p>
            <a:r>
              <a:rPr lang="nl-NL" b="1" i="1" dirty="0">
                <a:solidFill>
                  <a:srgbClr val="64B558"/>
                </a:solidFill>
              </a:rPr>
              <a:t>Time for an Assessment </a:t>
            </a:r>
            <a:endParaRPr lang="en-GB" i="1" dirty="0">
              <a:solidFill>
                <a:srgbClr val="64B558"/>
              </a:solidFill>
            </a:endParaRPr>
          </a:p>
        </p:txBody>
      </p:sp>
      <p:sp>
        <p:nvSpPr>
          <p:cNvPr id="5" name="TextBox 4">
            <a:extLst>
              <a:ext uri="{FF2B5EF4-FFF2-40B4-BE49-F238E27FC236}">
                <a16:creationId xmlns:a16="http://schemas.microsoft.com/office/drawing/2014/main" xmlns="" id="{D2CF01F1-CA0F-4F18-B4C9-934DA2ABD732}"/>
              </a:ext>
            </a:extLst>
          </p:cNvPr>
          <p:cNvSpPr txBox="1"/>
          <p:nvPr/>
        </p:nvSpPr>
        <p:spPr>
          <a:xfrm>
            <a:off x="0" y="1432825"/>
            <a:ext cx="6096000" cy="369332"/>
          </a:xfrm>
          <a:prstGeom prst="rect">
            <a:avLst/>
          </a:prstGeom>
          <a:solidFill>
            <a:srgbClr val="64B558"/>
          </a:solidFill>
        </p:spPr>
        <p:txBody>
          <a:bodyPr wrap="square">
            <a:spAutoFit/>
          </a:bodyPr>
          <a:lstStyle/>
          <a:p>
            <a:pPr algn="l"/>
            <a:r>
              <a:rPr lang="en-GB" b="1" dirty="0">
                <a:solidFill>
                  <a:srgbClr val="FFFFFF"/>
                </a:solidFill>
                <a:effectLst/>
              </a:rPr>
              <a:t>2.1 What's Your Learning Style? 20 Questions</a:t>
            </a:r>
          </a:p>
        </p:txBody>
      </p:sp>
      <p:pic>
        <p:nvPicPr>
          <p:cNvPr id="4" name="What's Your Learning Style_ 20 Questions_Trim">
            <a:hlinkClick r:id="" action="ppaction://media"/>
            <a:extLst>
              <a:ext uri="{FF2B5EF4-FFF2-40B4-BE49-F238E27FC236}">
                <a16:creationId xmlns:a16="http://schemas.microsoft.com/office/drawing/2014/main" xmlns="" id="{4626EB50-0F2B-459F-84BE-77E5341FB4E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7469" b="9607"/>
          <a:stretch/>
        </p:blipFill>
        <p:spPr>
          <a:xfrm>
            <a:off x="3728719" y="2123359"/>
            <a:ext cx="4941106" cy="2731492"/>
          </a:xfrm>
          <a:prstGeom prst="rect">
            <a:avLst/>
          </a:prstGeom>
        </p:spPr>
      </p:pic>
      <p:sp>
        <p:nvSpPr>
          <p:cNvPr id="8" name="Thought Bubble: Cloud 7">
            <a:extLst>
              <a:ext uri="{FF2B5EF4-FFF2-40B4-BE49-F238E27FC236}">
                <a16:creationId xmlns:a16="http://schemas.microsoft.com/office/drawing/2014/main" xmlns="" id="{9691AEBE-2963-4875-80F9-A1930F673863}"/>
              </a:ext>
            </a:extLst>
          </p:cNvPr>
          <p:cNvSpPr/>
          <p:nvPr/>
        </p:nvSpPr>
        <p:spPr>
          <a:xfrm rot="1667474">
            <a:off x="185348" y="190876"/>
            <a:ext cx="1671463" cy="1208570"/>
          </a:xfrm>
          <a:prstGeom prst="cloudCallout">
            <a:avLst>
              <a:gd name="adj1" fmla="val -30856"/>
              <a:gd name="adj2" fmla="val 76985"/>
            </a:avLst>
          </a:prstGeom>
          <a:solidFill>
            <a:schemeClr val="bg1"/>
          </a:solidFill>
          <a:ln>
            <a:solidFill>
              <a:srgbClr val="64B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xmlns="" id="{933E2FD6-5102-47FE-ABC8-8E953EDCF3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550848"/>
            <a:ext cx="2955315" cy="2307152"/>
          </a:xfrm>
          <a:prstGeom prst="rect">
            <a:avLst/>
          </a:prstGeom>
        </p:spPr>
      </p:pic>
      <p:sp>
        <p:nvSpPr>
          <p:cNvPr id="10" name="Action Button: Document 9">
            <a:hlinkClick r:id="rId8" highlightClick="1"/>
            <a:extLst>
              <a:ext uri="{FF2B5EF4-FFF2-40B4-BE49-F238E27FC236}">
                <a16:creationId xmlns:a16="http://schemas.microsoft.com/office/drawing/2014/main" xmlns="" id="{E1CC16C9-E9EA-4B8D-8B9E-FC5B13D595D5}"/>
              </a:ext>
            </a:extLst>
          </p:cNvPr>
          <p:cNvSpPr/>
          <p:nvPr/>
        </p:nvSpPr>
        <p:spPr>
          <a:xfrm>
            <a:off x="9604219" y="2226249"/>
            <a:ext cx="2296160" cy="2525712"/>
          </a:xfrm>
          <a:prstGeom prst="actionButtonDocument">
            <a:avLst/>
          </a:prstGeom>
          <a:solidFill>
            <a:srgbClr val="64B558"/>
          </a:solidFill>
          <a:ln>
            <a:solidFill>
              <a:srgbClr val="64B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176369AA-43CC-4E38-B1A5-D1F2FB863E09}"/>
              </a:ext>
            </a:extLst>
          </p:cNvPr>
          <p:cNvSpPr txBox="1"/>
          <p:nvPr/>
        </p:nvSpPr>
        <p:spPr>
          <a:xfrm>
            <a:off x="3257406" y="5457203"/>
            <a:ext cx="5895472" cy="1200329"/>
          </a:xfrm>
          <a:prstGeom prst="rect">
            <a:avLst/>
          </a:prstGeom>
          <a:noFill/>
          <a:ln w="38100">
            <a:solidFill>
              <a:srgbClr val="64B558"/>
            </a:solidFill>
          </a:ln>
        </p:spPr>
        <p:txBody>
          <a:bodyPr wrap="square" rtlCol="0">
            <a:spAutoFit/>
          </a:bodyPr>
          <a:lstStyle/>
          <a:p>
            <a:pPr algn="ctr"/>
            <a:r>
              <a:rPr lang="en-GB" b="1" i="1" dirty="0"/>
              <a:t>Why not give your VET students this test to check their learning style. This could be a good starting point for implementing differentiated lessons on this basis!</a:t>
            </a:r>
            <a:endParaRPr lang="en-US" b="1" i="1" dirty="0"/>
          </a:p>
        </p:txBody>
      </p:sp>
    </p:spTree>
    <p:extLst>
      <p:ext uri="{BB962C8B-B14F-4D97-AF65-F5344CB8AC3E}">
        <p14:creationId xmlns:p14="http://schemas.microsoft.com/office/powerpoint/2010/main" val="37970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B9E10321-43AB-4F48-96CB-F4394CD3638E}"/>
              </a:ext>
            </a:extLst>
          </p:cNvPr>
          <p:cNvSpPr>
            <a:spLocks noGrp="1"/>
          </p:cNvSpPr>
          <p:nvPr>
            <p:ph type="title"/>
          </p:nvPr>
        </p:nvSpPr>
        <p:spPr>
          <a:xfrm>
            <a:off x="456854" y="1202083"/>
            <a:ext cx="5639146" cy="1325563"/>
          </a:xfrm>
        </p:spPr>
        <p:txBody>
          <a:bodyPr>
            <a:normAutofit/>
          </a:bodyPr>
          <a:lstStyle/>
          <a:p>
            <a:r>
              <a:rPr lang="nl-NL" sz="2800" dirty="0">
                <a:solidFill>
                  <a:schemeClr val="bg1"/>
                </a:solidFill>
                <a:latin typeface="+mn-lt"/>
                <a:ea typeface="+mn-ea"/>
                <a:cs typeface="+mn-cs"/>
              </a:rPr>
              <a:t>2.2 One size doesn’t fit all.... </a:t>
            </a:r>
            <a:endParaRPr lang="en-GB" sz="2800" dirty="0">
              <a:solidFill>
                <a:schemeClr val="bg1"/>
              </a:solidFill>
              <a:latin typeface="+mn-lt"/>
              <a:ea typeface="+mn-ea"/>
              <a:cs typeface="+mn-cs"/>
            </a:endParaRPr>
          </a:p>
        </p:txBody>
      </p:sp>
      <p:sp>
        <p:nvSpPr>
          <p:cNvPr id="2" name="TextBox 1">
            <a:extLst>
              <a:ext uri="{FF2B5EF4-FFF2-40B4-BE49-F238E27FC236}">
                <a16:creationId xmlns:a16="http://schemas.microsoft.com/office/drawing/2014/main" xmlns="" id="{0676812E-92A0-4711-8EC7-C7C574D848CB}"/>
              </a:ext>
            </a:extLst>
          </p:cNvPr>
          <p:cNvSpPr txBox="1"/>
          <p:nvPr/>
        </p:nvSpPr>
        <p:spPr>
          <a:xfrm>
            <a:off x="284890" y="5055752"/>
            <a:ext cx="4215989" cy="1200329"/>
          </a:xfrm>
          <a:prstGeom prst="rect">
            <a:avLst/>
          </a:prstGeom>
          <a:noFill/>
        </p:spPr>
        <p:txBody>
          <a:bodyPr wrap="square" rtlCol="0">
            <a:spAutoFit/>
          </a:bodyPr>
          <a:lstStyle/>
          <a:p>
            <a:r>
              <a:rPr lang="en-GB" sz="2400" dirty="0">
                <a:solidFill>
                  <a:schemeClr val="bg1"/>
                </a:solidFill>
              </a:rPr>
              <a:t>“As with clothing, so with lessons: One Size does not fit all….”</a:t>
            </a:r>
          </a:p>
        </p:txBody>
      </p:sp>
    </p:spTree>
    <p:extLst>
      <p:ext uri="{BB962C8B-B14F-4D97-AF65-F5344CB8AC3E}">
        <p14:creationId xmlns:p14="http://schemas.microsoft.com/office/powerpoint/2010/main" val="219139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82B8486-A00D-49D7-99C1-87EE71646A37}"/>
              </a:ext>
            </a:extLst>
          </p:cNvPr>
          <p:cNvSpPr>
            <a:spLocks noGrp="1"/>
          </p:cNvSpPr>
          <p:nvPr>
            <p:ph type="title"/>
          </p:nvPr>
        </p:nvSpPr>
        <p:spPr/>
        <p:txBody>
          <a:bodyPr/>
          <a:lstStyle/>
          <a:p>
            <a:r>
              <a:rPr lang="nl-NL" dirty="0">
                <a:latin typeface="+mn-lt"/>
              </a:rPr>
              <a:t>One size doesn’t fit all...</a:t>
            </a:r>
            <a:r>
              <a:rPr lang="nl-NL" dirty="0"/>
              <a:t/>
            </a:r>
            <a:br>
              <a:rPr lang="nl-NL" dirty="0"/>
            </a:br>
            <a:r>
              <a:rPr lang="nl-NL" dirty="0"/>
              <a:t>2.2 </a:t>
            </a:r>
            <a:r>
              <a:rPr lang="nl-NL" sz="4000" dirty="0"/>
              <a:t>Background</a:t>
            </a:r>
            <a:endParaRPr lang="en-GB" dirty="0"/>
          </a:p>
        </p:txBody>
      </p:sp>
      <p:sp>
        <p:nvSpPr>
          <p:cNvPr id="2" name="Content Placeholder 1">
            <a:extLst>
              <a:ext uri="{FF2B5EF4-FFF2-40B4-BE49-F238E27FC236}">
                <a16:creationId xmlns:a16="http://schemas.microsoft.com/office/drawing/2014/main" xmlns="" id="{86A9C198-9B35-4020-BBEA-8236B396ACEA}"/>
              </a:ext>
            </a:extLst>
          </p:cNvPr>
          <p:cNvSpPr>
            <a:spLocks noGrp="1"/>
          </p:cNvSpPr>
          <p:nvPr>
            <p:ph idx="1"/>
          </p:nvPr>
        </p:nvSpPr>
        <p:spPr>
          <a:xfrm>
            <a:off x="838200" y="1825625"/>
            <a:ext cx="5420557" cy="4351338"/>
          </a:xfrm>
          <a:solidFill>
            <a:srgbClr val="E61A52"/>
          </a:solidFill>
        </p:spPr>
        <p:txBody>
          <a:bodyPr>
            <a:normAutofit fontScale="85000" lnSpcReduction="20000"/>
          </a:bodyPr>
          <a:lstStyle/>
          <a:p>
            <a:pPr>
              <a:lnSpc>
                <a:spcPct val="115000"/>
              </a:lnSpc>
              <a:spcBef>
                <a:spcPts val="500"/>
              </a:spcBef>
              <a:spcAft>
                <a:spcPts val="1000"/>
              </a:spcAft>
            </a:pPr>
            <a:r>
              <a:rPr lang="en-GB" sz="2400" dirty="0">
                <a:solidFill>
                  <a:schemeClr val="bg1"/>
                </a:solidFill>
                <a:effectLst/>
                <a:ea typeface="Corbel" panose="020B0503020204020204" pitchFamily="34" charset="0"/>
                <a:cs typeface="Times New Roman" panose="02020603050405020304" pitchFamily="18" charset="0"/>
              </a:rPr>
              <a:t>Education has traditionally been approached using a “one size fits all” model, wherein students are subjected to the same teaching styles and evaluation methods irrespective of their ability or interest. Given that different students have different learning styles, have different strengths and weaknesses, and face varying responsibilities within their personal lives, does it make sense to throw all students onto the same “conveyor belt” of education and expect the same outcomes? The answer, simply, is no.</a:t>
            </a:r>
          </a:p>
          <a:p>
            <a:endParaRPr lang="nl-NL" dirty="0"/>
          </a:p>
        </p:txBody>
      </p:sp>
      <p:sp>
        <p:nvSpPr>
          <p:cNvPr id="5" name="Content Placeholder 1">
            <a:extLst>
              <a:ext uri="{FF2B5EF4-FFF2-40B4-BE49-F238E27FC236}">
                <a16:creationId xmlns:a16="http://schemas.microsoft.com/office/drawing/2014/main" xmlns="" id="{9D7A8F75-AC75-426A-A095-C093196D8AC6}"/>
              </a:ext>
            </a:extLst>
          </p:cNvPr>
          <p:cNvSpPr txBox="1">
            <a:spLocks/>
          </p:cNvSpPr>
          <p:nvPr/>
        </p:nvSpPr>
        <p:spPr>
          <a:xfrm>
            <a:off x="6477000" y="1815052"/>
            <a:ext cx="5100961" cy="4351338"/>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500"/>
              </a:spcBef>
              <a:spcAft>
                <a:spcPts val="1000"/>
              </a:spcAft>
            </a:pPr>
            <a:r>
              <a:rPr lang="en-GB" sz="2000" dirty="0">
                <a:solidFill>
                  <a:schemeClr val="bg1"/>
                </a:solidFill>
                <a:ea typeface="Corbel" panose="020B0503020204020204" pitchFamily="34" charset="0"/>
                <a:cs typeface="Times New Roman" panose="02020603050405020304" pitchFamily="18" charset="0"/>
              </a:rPr>
              <a:t>Curriculums should be differentiated to suit the individual needs of each unique student. Only then can learners receive the best possible education and be prepared for future success.</a:t>
            </a:r>
          </a:p>
          <a:p>
            <a:pPr>
              <a:lnSpc>
                <a:spcPct val="115000"/>
              </a:lnSpc>
              <a:spcBef>
                <a:spcPts val="500"/>
              </a:spcBef>
              <a:spcAft>
                <a:spcPts val="1000"/>
              </a:spcAft>
            </a:pPr>
            <a:r>
              <a:rPr lang="en-GB" sz="2000" dirty="0">
                <a:solidFill>
                  <a:schemeClr val="bg1"/>
                </a:solidFill>
                <a:ea typeface="Corbel" panose="020B0503020204020204" pitchFamily="34" charset="0"/>
                <a:cs typeface="Times New Roman" panose="02020603050405020304" pitchFamily="18" charset="0"/>
              </a:rPr>
              <a:t>Therein lies the need for differentiated instruction/learning!</a:t>
            </a:r>
          </a:p>
          <a:p>
            <a:endParaRPr lang="nl-NL" dirty="0"/>
          </a:p>
        </p:txBody>
      </p:sp>
    </p:spTree>
    <p:extLst>
      <p:ext uri="{BB962C8B-B14F-4D97-AF65-F5344CB8AC3E}">
        <p14:creationId xmlns:p14="http://schemas.microsoft.com/office/powerpoint/2010/main" val="300215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AA0D145-6387-4110-9955-37232CA6D273}"/>
              </a:ext>
            </a:extLst>
          </p:cNvPr>
          <p:cNvSpPr>
            <a:spLocks noGrp="1"/>
          </p:cNvSpPr>
          <p:nvPr>
            <p:ph type="title"/>
          </p:nvPr>
        </p:nvSpPr>
        <p:spPr>
          <a:xfrm>
            <a:off x="613492" y="412812"/>
            <a:ext cx="5636388" cy="1600200"/>
          </a:xfrm>
        </p:spPr>
        <p:txBody>
          <a:bodyPr>
            <a:normAutofit fontScale="90000"/>
          </a:bodyPr>
          <a:lstStyle/>
          <a:p>
            <a:r>
              <a:rPr lang="en-GB" sz="4000" dirty="0">
                <a:effectLst/>
                <a:latin typeface="+mn-lt"/>
                <a:ea typeface="Corbel" panose="020B0503020204020204" pitchFamily="34" charset="0"/>
                <a:cs typeface="Times New Roman" panose="02020603050405020304" pitchFamily="18" charset="0"/>
              </a:rPr>
              <a:t>One size doesn’t fit all…</a:t>
            </a:r>
            <a:r>
              <a:rPr lang="en-GB" sz="3200" dirty="0">
                <a:effectLst/>
                <a:latin typeface="+mn-lt"/>
                <a:ea typeface="Corbel" panose="020B0503020204020204" pitchFamily="34" charset="0"/>
                <a:cs typeface="Times New Roman" panose="02020603050405020304" pitchFamily="18" charset="0"/>
              </a:rPr>
              <a:t/>
            </a:r>
            <a:br>
              <a:rPr lang="en-GB" sz="3200" dirty="0">
                <a:effectLst/>
                <a:latin typeface="+mn-lt"/>
                <a:ea typeface="Corbel" panose="020B0503020204020204" pitchFamily="34" charset="0"/>
                <a:cs typeface="Times New Roman" panose="02020603050405020304" pitchFamily="18" charset="0"/>
              </a:rPr>
            </a:br>
            <a:r>
              <a:rPr lang="en-GB" sz="3200" dirty="0">
                <a:effectLst/>
                <a:latin typeface="+mn-lt"/>
                <a:ea typeface="Corbel" panose="020B0503020204020204" pitchFamily="34" charset="0"/>
                <a:cs typeface="Times New Roman" panose="02020603050405020304" pitchFamily="18" charset="0"/>
              </a:rPr>
              <a:t/>
            </a:r>
            <a:br>
              <a:rPr lang="en-GB" sz="3200" dirty="0">
                <a:effectLst/>
                <a:latin typeface="+mn-lt"/>
                <a:ea typeface="Corbel" panose="020B0503020204020204" pitchFamily="34" charset="0"/>
                <a:cs typeface="Times New Roman" panose="02020603050405020304" pitchFamily="18" charset="0"/>
              </a:rPr>
            </a:br>
            <a:r>
              <a:rPr lang="en-GB" b="1" dirty="0">
                <a:latin typeface="+mn-lt"/>
                <a:ea typeface="Corbel" panose="020B0503020204020204" pitchFamily="34" charset="0"/>
                <a:cs typeface="Times New Roman" panose="02020603050405020304" pitchFamily="18" charset="0"/>
              </a:rPr>
              <a:t>2.2 </a:t>
            </a:r>
            <a:r>
              <a:rPr lang="en-GB" sz="3200" b="1" dirty="0">
                <a:effectLst/>
                <a:latin typeface="+mn-lt"/>
                <a:ea typeface="Corbel" panose="020B0503020204020204" pitchFamily="34" charset="0"/>
                <a:cs typeface="Times New Roman" panose="02020603050405020304" pitchFamily="18" charset="0"/>
              </a:rPr>
              <a:t>What is differentiated Instruction?</a:t>
            </a:r>
            <a:endParaRPr lang="en-GB" b="1" dirty="0">
              <a:latin typeface="+mn-lt"/>
            </a:endParaRPr>
          </a:p>
        </p:txBody>
      </p:sp>
      <p:sp>
        <p:nvSpPr>
          <p:cNvPr id="4" name="Tijdelijke aanduiding voor tekst 3">
            <a:extLst>
              <a:ext uri="{FF2B5EF4-FFF2-40B4-BE49-F238E27FC236}">
                <a16:creationId xmlns:a16="http://schemas.microsoft.com/office/drawing/2014/main" xmlns="" id="{C9FCEEE3-A4DE-40FE-AF2E-ED7F6A7B139B}"/>
              </a:ext>
            </a:extLst>
          </p:cNvPr>
          <p:cNvSpPr>
            <a:spLocks noGrp="1"/>
          </p:cNvSpPr>
          <p:nvPr>
            <p:ph type="body" sz="half" idx="2"/>
          </p:nvPr>
        </p:nvSpPr>
        <p:spPr>
          <a:xfrm>
            <a:off x="613492" y="2448018"/>
            <a:ext cx="4504569" cy="3811588"/>
          </a:xfrm>
        </p:spPr>
        <p:txBody>
          <a:bodyPr>
            <a:normAutofit/>
          </a:bodyPr>
          <a:lstStyle/>
          <a:p>
            <a:pPr marL="0" indent="0" algn="just">
              <a:lnSpc>
                <a:spcPct val="115000"/>
              </a:lnSpc>
              <a:spcBef>
                <a:spcPts val="500"/>
              </a:spcBef>
              <a:spcAft>
                <a:spcPts val="1000"/>
              </a:spcAft>
              <a:buNone/>
            </a:pPr>
            <a:r>
              <a:rPr lang="en-GB" sz="1600" dirty="0">
                <a:effectLst/>
                <a:ea typeface="Corbel" panose="020B0503020204020204" pitchFamily="34" charset="0"/>
                <a:cs typeface="Times New Roman" panose="02020603050405020304" pitchFamily="18" charset="0"/>
              </a:rPr>
              <a:t>According to Carol Ann Tomlinson (a renowned expert in the field of differentiated instruction), “At its most basic level, differentiation consists of the efforts of teachers to respond to variance among learners in the classroom. Whenever a teacher reaches out to an individual or small group to vary his or her teaching in order to create the best learning experience possible, that teacher is differentiating instruction.” </a:t>
            </a:r>
            <a:r>
              <a:rPr lang="en-GB" dirty="0">
                <a:ea typeface="Corbel" panose="020B0503020204020204" pitchFamily="34" charset="0"/>
                <a:cs typeface="Times New Roman" panose="02020603050405020304" pitchFamily="18" charset="0"/>
              </a:rPr>
              <a:t>(1)</a:t>
            </a:r>
            <a:endParaRPr lang="en-GB" sz="1600" dirty="0">
              <a:effectLst/>
              <a:ea typeface="Corbel" panose="020B0503020204020204" pitchFamily="34" charset="0"/>
              <a:cs typeface="Times New Roman" panose="02020603050405020304" pitchFamily="18" charset="0"/>
            </a:endParaRPr>
          </a:p>
          <a:p>
            <a:pPr marL="0" indent="0">
              <a:lnSpc>
                <a:spcPct val="115000"/>
              </a:lnSpc>
              <a:spcBef>
                <a:spcPts val="500"/>
              </a:spcBef>
              <a:spcAft>
                <a:spcPts val="1000"/>
              </a:spcAft>
              <a:buNone/>
            </a:pPr>
            <a:r>
              <a:rPr lang="en-GB" u="sng" dirty="0">
                <a:solidFill>
                  <a:srgbClr val="E61A52"/>
                </a:solidFill>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a:t>
            </a:r>
            <a:r>
              <a:rPr lang="en-GB" sz="1600" u="sng" dirty="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1)https://www.readingrockets.org/article/what-differentiated-instruction</a:t>
            </a:r>
            <a:r>
              <a:rPr lang="en-GB" sz="1600" dirty="0">
                <a:solidFill>
                  <a:srgbClr val="E61A52"/>
                </a:solidFill>
                <a:effectLst/>
                <a:ea typeface="Corbel" panose="020B0503020204020204" pitchFamily="34" charset="0"/>
                <a:cs typeface="Times New Roman" panose="02020603050405020304" pitchFamily="18" charset="0"/>
              </a:rPr>
              <a:t> </a:t>
            </a:r>
          </a:p>
          <a:p>
            <a:endParaRPr lang="en-GB" dirty="0"/>
          </a:p>
        </p:txBody>
      </p:sp>
      <p:pic>
        <p:nvPicPr>
          <p:cNvPr id="12" name="Content Placeholder 11">
            <a:extLst>
              <a:ext uri="{FF2B5EF4-FFF2-40B4-BE49-F238E27FC236}">
                <a16:creationId xmlns:a16="http://schemas.microsoft.com/office/drawing/2014/main" xmlns="" id="{E8FA043E-8B9B-4DF1-8686-1BD794EBDA4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668" b="-7668"/>
          <a:stretch/>
        </p:blipFill>
        <p:spPr>
          <a:xfrm>
            <a:off x="6167021" y="2076595"/>
            <a:ext cx="4958725" cy="2916812"/>
          </a:xfrm>
        </p:spPr>
      </p:pic>
      <p:pic>
        <p:nvPicPr>
          <p:cNvPr id="10" name="Picture 9">
            <a:hlinkClick r:id="rId4"/>
            <a:extLst>
              <a:ext uri="{FF2B5EF4-FFF2-40B4-BE49-F238E27FC236}">
                <a16:creationId xmlns:a16="http://schemas.microsoft.com/office/drawing/2014/main" xmlns="" id="{AAF74161-AECD-4DCA-B694-3890D81B0B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5171134" y="1811045"/>
            <a:ext cx="6785329" cy="3594239"/>
          </a:xfrm>
          <a:prstGeom prst="rect">
            <a:avLst/>
          </a:prstGeom>
        </p:spPr>
      </p:pic>
      <p:sp>
        <p:nvSpPr>
          <p:cNvPr id="13" name="Titel 1">
            <a:extLst>
              <a:ext uri="{FF2B5EF4-FFF2-40B4-BE49-F238E27FC236}">
                <a16:creationId xmlns:a16="http://schemas.microsoft.com/office/drawing/2014/main" xmlns="" id="{39ED523B-16D2-4D0E-AFA4-C0B6F7092D2B}"/>
              </a:ext>
            </a:extLst>
          </p:cNvPr>
          <p:cNvSpPr txBox="1">
            <a:spLocks/>
          </p:cNvSpPr>
          <p:nvPr/>
        </p:nvSpPr>
        <p:spPr>
          <a:xfrm>
            <a:off x="5639699" y="5258957"/>
            <a:ext cx="6369837" cy="627813"/>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en-GB" sz="2000" b="1" dirty="0">
                <a:latin typeface="Corbel" panose="020B0503020204020204" pitchFamily="34" charset="0"/>
                <a:ea typeface="Corbel" panose="020B0503020204020204" pitchFamily="34" charset="0"/>
                <a:cs typeface="Times New Roman" panose="02020603050405020304" pitchFamily="18" charset="0"/>
              </a:rPr>
              <a:t>Click above to listen to expert Tomlinson give insight into the differentiated instruction method!</a:t>
            </a:r>
            <a:endParaRPr lang="en-GB" sz="1600" dirty="0"/>
          </a:p>
        </p:txBody>
      </p:sp>
    </p:spTree>
    <p:extLst>
      <p:ext uri="{BB962C8B-B14F-4D97-AF65-F5344CB8AC3E}">
        <p14:creationId xmlns:p14="http://schemas.microsoft.com/office/powerpoint/2010/main" val="426534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n-GB" dirty="0">
                <a:effectLst/>
                <a:latin typeface="+mn-lt"/>
                <a:ea typeface="Corbel" panose="020B0503020204020204" pitchFamily="34" charset="0"/>
                <a:cs typeface="Times New Roman" panose="02020603050405020304" pitchFamily="18" charset="0"/>
              </a:rPr>
              <a:t>One size doesn’t fit all…</a:t>
            </a:r>
            <a:r>
              <a:rPr lang="en-GB" i="1" dirty="0">
                <a:effectLst/>
                <a:latin typeface="+mn-lt"/>
                <a:ea typeface="Corbel" panose="020B0503020204020204" pitchFamily="34" charset="0"/>
                <a:cs typeface="Times New Roman" panose="02020603050405020304" pitchFamily="18" charset="0"/>
              </a:rPr>
              <a:t/>
            </a:r>
            <a:br>
              <a:rPr lang="en-GB" i="1" dirty="0">
                <a:effectLst/>
                <a:latin typeface="+mn-lt"/>
                <a:ea typeface="Corbel" panose="020B0503020204020204" pitchFamily="34" charset="0"/>
                <a:cs typeface="Times New Roman" panose="02020603050405020304" pitchFamily="18" charset="0"/>
              </a:rPr>
            </a:br>
            <a:r>
              <a:rPr lang="en-GB" b="1" dirty="0">
                <a:effectLst/>
                <a:latin typeface="+mn-lt"/>
                <a:ea typeface="Corbel" panose="020B0503020204020204" pitchFamily="34" charset="0"/>
                <a:cs typeface="Times New Roman" panose="02020603050405020304" pitchFamily="18" charset="0"/>
              </a:rPr>
              <a:t>2.2 </a:t>
            </a:r>
            <a:r>
              <a:rPr lang="en-GB" sz="3100" b="1" dirty="0">
                <a:effectLst/>
                <a:latin typeface="+mn-lt"/>
                <a:ea typeface="Corbel" panose="020B0503020204020204" pitchFamily="34" charset="0"/>
                <a:cs typeface="Times New Roman" panose="02020603050405020304" pitchFamily="18" charset="0"/>
              </a:rPr>
              <a:t>Why Does Differentiated Learning Matter?</a:t>
            </a:r>
            <a:r>
              <a:rPr lang="en-GB" sz="1800" dirty="0">
                <a:effectLst/>
                <a:latin typeface="Corbel" panose="020B0503020204020204" pitchFamily="34" charset="0"/>
                <a:ea typeface="Corbel" panose="020B0503020204020204" pitchFamily="34" charset="0"/>
                <a:cs typeface="Times New Roman" panose="02020603050405020304" pitchFamily="18" charset="0"/>
              </a:rPr>
              <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xmlns="" id="{86A9C198-9B35-4020-BBEA-8236B396ACEA}"/>
              </a:ext>
            </a:extLst>
          </p:cNvPr>
          <p:cNvSpPr>
            <a:spLocks noGrp="1"/>
          </p:cNvSpPr>
          <p:nvPr>
            <p:ph idx="1"/>
          </p:nvPr>
        </p:nvSpPr>
        <p:spPr>
          <a:xfrm>
            <a:off x="383220" y="1825625"/>
            <a:ext cx="6186256" cy="3918227"/>
          </a:xfrm>
        </p:spPr>
        <p:txBody>
          <a:bodyPr>
            <a:noAutofit/>
          </a:bodyPr>
          <a:lstStyle/>
          <a:p>
            <a:pPr algn="just">
              <a:lnSpc>
                <a:spcPct val="115000"/>
              </a:lnSpc>
              <a:spcBef>
                <a:spcPts val="500"/>
              </a:spcBef>
              <a:spcAft>
                <a:spcPts val="1000"/>
              </a:spcAft>
            </a:pPr>
            <a:r>
              <a:rPr lang="en-GB" sz="1600" dirty="0">
                <a:effectLst/>
                <a:ea typeface="Corbel" panose="020B0503020204020204" pitchFamily="34" charset="0"/>
                <a:cs typeface="Times New Roman" panose="02020603050405020304" pitchFamily="18" charset="0"/>
              </a:rPr>
              <a:t>In many educational settings it is common for a student's day to largely consist of sitting at a desk, listening to a teacher/trainer lecture, and taking notes in preparation for an exam or test. However, when we take into consideration that not all students learn effectively with this method, it becomes clear that what we really need in more classrooms across the EU is student </a:t>
            </a:r>
            <a:r>
              <a:rPr lang="en-GB" sz="1600" dirty="0" err="1">
                <a:effectLst/>
                <a:ea typeface="Corbel" panose="020B0503020204020204" pitchFamily="34" charset="0"/>
                <a:cs typeface="Times New Roman" panose="02020603050405020304" pitchFamily="18" charset="0"/>
              </a:rPr>
              <a:t>centered</a:t>
            </a:r>
            <a:r>
              <a:rPr lang="en-GB" sz="1600" dirty="0">
                <a:effectLst/>
                <a:ea typeface="Corbel" panose="020B0503020204020204" pitchFamily="34" charset="0"/>
                <a:cs typeface="Times New Roman" panose="02020603050405020304" pitchFamily="18" charset="0"/>
              </a:rPr>
              <a:t> or differentiated learning. </a:t>
            </a:r>
          </a:p>
          <a:p>
            <a:pPr algn="just">
              <a:lnSpc>
                <a:spcPct val="115000"/>
              </a:lnSpc>
              <a:spcBef>
                <a:spcPts val="500"/>
              </a:spcBef>
              <a:spcAft>
                <a:spcPts val="1000"/>
              </a:spcAft>
            </a:pPr>
            <a:r>
              <a:rPr lang="en-GB" sz="1600" dirty="0">
                <a:effectLst/>
                <a:ea typeface="Corbel" panose="020B0503020204020204" pitchFamily="34" charset="0"/>
                <a:cs typeface="Times New Roman" panose="02020603050405020304" pitchFamily="18" charset="0"/>
              </a:rPr>
              <a:t>Research finds that students immersed in student </a:t>
            </a:r>
            <a:r>
              <a:rPr lang="en-GB" sz="1600" dirty="0" err="1">
                <a:effectLst/>
                <a:ea typeface="Corbel" panose="020B0503020204020204" pitchFamily="34" charset="0"/>
                <a:cs typeface="Times New Roman" panose="02020603050405020304" pitchFamily="18" charset="0"/>
              </a:rPr>
              <a:t>centered</a:t>
            </a:r>
            <a:r>
              <a:rPr lang="en-GB" sz="1600" dirty="0">
                <a:effectLst/>
                <a:ea typeface="Corbel" panose="020B0503020204020204" pitchFamily="34" charset="0"/>
                <a:cs typeface="Times New Roman" panose="02020603050405020304" pitchFamily="18" charset="0"/>
              </a:rPr>
              <a:t> classrooms are more engaged and achieve more than students in traditional classrooms. (1) In other words, a differentiated learning approach is more likely to reach students than the traditional one-size-fits-all lecture.</a:t>
            </a:r>
          </a:p>
        </p:txBody>
      </p:sp>
      <p:sp>
        <p:nvSpPr>
          <p:cNvPr id="5" name="Content Placeholder 1">
            <a:extLst>
              <a:ext uri="{FF2B5EF4-FFF2-40B4-BE49-F238E27FC236}">
                <a16:creationId xmlns:a16="http://schemas.microsoft.com/office/drawing/2014/main" xmlns="" id="{A8FB0D88-26F8-47D3-A1D6-C20B2064207E}"/>
              </a:ext>
            </a:extLst>
          </p:cNvPr>
          <p:cNvSpPr txBox="1">
            <a:spLocks/>
          </p:cNvSpPr>
          <p:nvPr/>
        </p:nvSpPr>
        <p:spPr>
          <a:xfrm>
            <a:off x="76200" y="6253178"/>
            <a:ext cx="10923233" cy="846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500"/>
              </a:spcBef>
              <a:spcAft>
                <a:spcPts val="1000"/>
              </a:spcAft>
              <a:buFont typeface="Arial" panose="020B0604020202020204" pitchFamily="34" charset="0"/>
              <a:buNone/>
            </a:pPr>
            <a:r>
              <a:rPr lang="en-GB" sz="800" b="1" dirty="0">
                <a:solidFill>
                  <a:srgbClr val="E61A52"/>
                </a:solidFill>
                <a:ea typeface="Corbel" panose="020B0503020204020204" pitchFamily="34" charset="0"/>
                <a:cs typeface="Times New Roman" panose="02020603050405020304" pitchFamily="18" charset="0"/>
              </a:rPr>
              <a:t>(1) </a:t>
            </a:r>
            <a:r>
              <a:rPr lang="nl-NL" sz="900" dirty="0">
                <a:solidFill>
                  <a:srgbClr val="E61A52"/>
                </a:solidFill>
                <a:hlinkClick r:id="rId2">
                  <a:extLst>
                    <a:ext uri="{A12FA001-AC4F-418D-AE19-62706E023703}">
                      <ahyp:hlinkClr xmlns:ahyp="http://schemas.microsoft.com/office/drawing/2018/hyperlinkcolor" xmlns="" val="tx"/>
                    </a:ext>
                  </a:extLst>
                </a:hlinkClick>
              </a:rPr>
              <a:t>https://www.whitbyschool.org/passionforlearning/differentiated-learning-why-one-size-fits-all-doesnt-work-in-education#:~:text=Research%20finds%20that%20students%20immersed,size%2Dfits%2Dall%20lecture</a:t>
            </a:r>
            <a:r>
              <a:rPr lang="nl-NL" sz="900" dirty="0">
                <a:solidFill>
                  <a:srgbClr val="E61A52"/>
                </a:solidFill>
              </a:rPr>
              <a:t>. </a:t>
            </a:r>
          </a:p>
        </p:txBody>
      </p:sp>
      <p:pic>
        <p:nvPicPr>
          <p:cNvPr id="6" name="Picture 5">
            <a:extLst>
              <a:ext uri="{FF2B5EF4-FFF2-40B4-BE49-F238E27FC236}">
                <a16:creationId xmlns:a16="http://schemas.microsoft.com/office/drawing/2014/main" xmlns="" id="{3957EBC9-896F-4957-AFF5-232E9B4A0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866" y="1906480"/>
            <a:ext cx="5140914" cy="3429000"/>
          </a:xfrm>
          <a:prstGeom prst="rect">
            <a:avLst/>
          </a:prstGeom>
        </p:spPr>
      </p:pic>
    </p:spTree>
    <p:extLst>
      <p:ext uri="{BB962C8B-B14F-4D97-AF65-F5344CB8AC3E}">
        <p14:creationId xmlns:p14="http://schemas.microsoft.com/office/powerpoint/2010/main" val="165103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n-GB" b="1" dirty="0">
                <a:effectLst/>
                <a:latin typeface="+mn-lt"/>
                <a:ea typeface="Corbel" panose="020B0503020204020204" pitchFamily="34" charset="0"/>
                <a:cs typeface="Times New Roman" panose="02020603050405020304" pitchFamily="18" charset="0"/>
              </a:rPr>
              <a:t>One size doesn’t fit all…</a:t>
            </a:r>
            <a:r>
              <a:rPr lang="en-GB" i="1" dirty="0">
                <a:effectLst/>
                <a:latin typeface="+mn-lt"/>
                <a:ea typeface="Corbel" panose="020B0503020204020204" pitchFamily="34" charset="0"/>
                <a:cs typeface="Times New Roman" panose="02020603050405020304" pitchFamily="18" charset="0"/>
              </a:rPr>
              <a:t/>
            </a:r>
            <a:br>
              <a:rPr lang="en-GB" i="1" dirty="0">
                <a:effectLst/>
                <a:latin typeface="+mn-lt"/>
                <a:ea typeface="Corbel" panose="020B0503020204020204" pitchFamily="34" charset="0"/>
                <a:cs typeface="Times New Roman" panose="02020603050405020304" pitchFamily="18" charset="0"/>
              </a:rPr>
            </a:br>
            <a:r>
              <a:rPr lang="en-GB" sz="3300" b="1" i="1" dirty="0">
                <a:effectLst/>
                <a:latin typeface="+mn-lt"/>
                <a:ea typeface="Corbel" panose="020B0503020204020204" pitchFamily="34" charset="0"/>
                <a:cs typeface="Times New Roman" panose="02020603050405020304" pitchFamily="18" charset="0"/>
              </a:rPr>
              <a:t>2.2 Extra Reading Activity</a:t>
            </a:r>
            <a:r>
              <a:rPr lang="en-GB" sz="1800" dirty="0">
                <a:effectLst/>
                <a:latin typeface="Corbel" panose="020B0503020204020204" pitchFamily="34" charset="0"/>
                <a:ea typeface="Corbel" panose="020B0503020204020204" pitchFamily="34" charset="0"/>
                <a:cs typeface="Times New Roman" panose="02020603050405020304" pitchFamily="18" charset="0"/>
              </a:rPr>
              <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xmlns="" id="{86A9C198-9B35-4020-BBEA-8236B396ACEA}"/>
              </a:ext>
            </a:extLst>
          </p:cNvPr>
          <p:cNvSpPr>
            <a:spLocks noGrp="1"/>
          </p:cNvSpPr>
          <p:nvPr>
            <p:ph idx="1"/>
          </p:nvPr>
        </p:nvSpPr>
        <p:spPr>
          <a:solidFill>
            <a:srgbClr val="E61A52"/>
          </a:solidFill>
        </p:spPr>
        <p:txBody>
          <a:bodyPr>
            <a:normAutofit/>
          </a:bodyPr>
          <a:lstStyle/>
          <a:p>
            <a:pPr marL="0" indent="0" algn="ctr">
              <a:lnSpc>
                <a:spcPct val="115000"/>
              </a:lnSpc>
              <a:spcBef>
                <a:spcPts val="500"/>
              </a:spcBef>
              <a:spcAft>
                <a:spcPts val="1000"/>
              </a:spcAft>
              <a:buNone/>
            </a:pPr>
            <a:endParaRPr lang="en-GB" sz="2000" dirty="0">
              <a:solidFill>
                <a:schemeClr val="bg1"/>
              </a:solidFill>
              <a:effectLst/>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r>
              <a:rPr lang="en-GB" sz="2000" b="1" dirty="0">
                <a:solidFill>
                  <a:schemeClr val="bg1"/>
                </a:solidFill>
                <a:ea typeface="Corbel" panose="020B0503020204020204" pitchFamily="34" charset="0"/>
                <a:cs typeface="Times New Roman" panose="02020603050405020304" pitchFamily="18" charset="0"/>
              </a:rPr>
              <a:t>Step 1: </a:t>
            </a:r>
            <a:r>
              <a:rPr lang="en-GB" sz="2000" dirty="0">
                <a:solidFill>
                  <a:schemeClr val="bg1"/>
                </a:solidFill>
                <a:ea typeface="Corbel" panose="020B0503020204020204" pitchFamily="34" charset="0"/>
                <a:cs typeface="Times New Roman" panose="02020603050405020304" pitchFamily="18" charset="0"/>
              </a:rPr>
              <a:t>Take 15 minutes to quicky scan through the below publication</a:t>
            </a:r>
          </a:p>
          <a:p>
            <a:pPr marL="0" indent="0" algn="ctr">
              <a:lnSpc>
                <a:spcPct val="115000"/>
              </a:lnSpc>
              <a:spcBef>
                <a:spcPts val="500"/>
              </a:spcBef>
              <a:spcAft>
                <a:spcPts val="1000"/>
              </a:spcAft>
              <a:buNone/>
            </a:pPr>
            <a:r>
              <a:rPr lang="en-GB" sz="2000" b="1" dirty="0">
                <a:solidFill>
                  <a:schemeClr val="bg1"/>
                </a:solidFill>
                <a:effectLst/>
                <a:ea typeface="Corbel" panose="020B0503020204020204" pitchFamily="34" charset="0"/>
                <a:cs typeface="Times New Roman" panose="02020603050405020304" pitchFamily="18" charset="0"/>
                <a:hlinkClick r:id="rId2"/>
              </a:rPr>
              <a:t>STUDENT–CENTRED LEARNING: WHAT DOES IT MEAN FOR STUDENTS AND LECTURERS</a:t>
            </a:r>
            <a:r>
              <a:rPr lang="en-GB" sz="2000" b="1" dirty="0">
                <a:solidFill>
                  <a:schemeClr val="bg1"/>
                </a:solidFill>
                <a:ea typeface="Corbel" panose="020B0503020204020204" pitchFamily="34" charset="0"/>
                <a:cs typeface="Times New Roman" panose="02020603050405020304" pitchFamily="18" charset="0"/>
                <a:hlinkClick r:id="rId2"/>
              </a:rPr>
              <a:t>? </a:t>
            </a:r>
            <a:endParaRPr lang="en-GB" sz="2000" b="1" dirty="0">
              <a:solidFill>
                <a:schemeClr val="bg1"/>
              </a:solidFill>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endParaRPr lang="en-GB" sz="2000" b="1" dirty="0">
              <a:solidFill>
                <a:schemeClr val="bg1"/>
              </a:solidFill>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r>
              <a:rPr lang="en-GB" sz="2000" b="1" dirty="0">
                <a:solidFill>
                  <a:schemeClr val="bg1"/>
                </a:solidFill>
                <a:ea typeface="Corbel" panose="020B0503020204020204" pitchFamily="34" charset="0"/>
                <a:cs typeface="Times New Roman" panose="02020603050405020304" pitchFamily="18" charset="0"/>
              </a:rPr>
              <a:t>Step 2: </a:t>
            </a:r>
            <a:r>
              <a:rPr lang="en-GB" sz="2000" dirty="0">
                <a:solidFill>
                  <a:schemeClr val="bg1"/>
                </a:solidFill>
                <a:ea typeface="Corbel" panose="020B0503020204020204" pitchFamily="34" charset="0"/>
                <a:cs typeface="Times New Roman" panose="02020603050405020304" pitchFamily="18" charset="0"/>
              </a:rPr>
              <a:t>Outline the main learning points of the effectiveness and critiques of student–centred learning</a:t>
            </a:r>
          </a:p>
          <a:p>
            <a:pPr marL="0" indent="0" algn="ctr">
              <a:lnSpc>
                <a:spcPct val="115000"/>
              </a:lnSpc>
              <a:spcBef>
                <a:spcPts val="500"/>
              </a:spcBef>
              <a:spcAft>
                <a:spcPts val="1000"/>
              </a:spcAft>
              <a:buNone/>
            </a:pPr>
            <a:r>
              <a:rPr lang="en-GB" sz="2000" dirty="0">
                <a:solidFill>
                  <a:schemeClr val="bg1"/>
                </a:solidFill>
                <a:ea typeface="Corbel" panose="020B0503020204020204" pitchFamily="34" charset="0"/>
                <a:cs typeface="Times New Roman" panose="02020603050405020304" pitchFamily="18" charset="0"/>
              </a:rPr>
              <a:t> </a:t>
            </a:r>
          </a:p>
        </p:txBody>
      </p:sp>
    </p:spTree>
    <p:extLst>
      <p:ext uri="{BB962C8B-B14F-4D97-AF65-F5344CB8AC3E}">
        <p14:creationId xmlns:p14="http://schemas.microsoft.com/office/powerpoint/2010/main" val="225339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82B8486-A00D-49D7-99C1-87EE71646A37}"/>
              </a:ext>
            </a:extLst>
          </p:cNvPr>
          <p:cNvSpPr>
            <a:spLocks noGrp="1"/>
          </p:cNvSpPr>
          <p:nvPr>
            <p:ph type="title"/>
          </p:nvPr>
        </p:nvSpPr>
        <p:spPr>
          <a:xfrm>
            <a:off x="838200" y="577049"/>
            <a:ext cx="10515600" cy="1248576"/>
          </a:xfrm>
        </p:spPr>
        <p:txBody>
          <a:bodyPr>
            <a:normAutofit fontScale="90000"/>
          </a:bodyPr>
          <a:lstStyle/>
          <a:p>
            <a:pPr>
              <a:lnSpc>
                <a:spcPct val="115000"/>
              </a:lnSpc>
              <a:spcBef>
                <a:spcPts val="500"/>
              </a:spcBef>
              <a:spcAft>
                <a:spcPts val="1000"/>
              </a:spcAft>
            </a:pPr>
            <a:r>
              <a:rPr lang="en-GB" dirty="0">
                <a:effectLst/>
                <a:latin typeface="+mn-lt"/>
                <a:ea typeface="Corbel" panose="020B0503020204020204" pitchFamily="34" charset="0"/>
                <a:cs typeface="Times New Roman" panose="02020603050405020304" pitchFamily="18" charset="0"/>
              </a:rPr>
              <a:t>One size doesn’t fit all…</a:t>
            </a:r>
            <a:r>
              <a:rPr lang="en-GB" i="1" dirty="0">
                <a:effectLst/>
                <a:latin typeface="+mn-lt"/>
                <a:ea typeface="Corbel" panose="020B0503020204020204" pitchFamily="34" charset="0"/>
                <a:cs typeface="Times New Roman" panose="02020603050405020304" pitchFamily="18" charset="0"/>
              </a:rPr>
              <a:t/>
            </a:r>
            <a:br>
              <a:rPr lang="en-GB" i="1" dirty="0">
                <a:effectLst/>
                <a:latin typeface="+mn-lt"/>
                <a:ea typeface="Corbel" panose="020B0503020204020204" pitchFamily="34" charset="0"/>
                <a:cs typeface="Times New Roman" panose="02020603050405020304" pitchFamily="18" charset="0"/>
              </a:rPr>
            </a:br>
            <a:r>
              <a:rPr lang="en-GB" sz="3100" b="1" dirty="0">
                <a:effectLst/>
                <a:ea typeface="Corbel" panose="020B0503020204020204" pitchFamily="34" charset="0"/>
                <a:cs typeface="Times New Roman" panose="02020603050405020304" pitchFamily="18" charset="0"/>
              </a:rPr>
              <a:t>2.2 How does differentiated learning better serve students?</a:t>
            </a:r>
            <a:r>
              <a:rPr lang="en-GB" sz="1800" dirty="0">
                <a:effectLst/>
                <a:latin typeface="Corbel" panose="020B0503020204020204" pitchFamily="34" charset="0"/>
                <a:ea typeface="Corbel" panose="020B0503020204020204" pitchFamily="34" charset="0"/>
                <a:cs typeface="Times New Roman" panose="02020603050405020304" pitchFamily="18" charset="0"/>
              </a:rPr>
              <a:t/>
            </a:r>
            <a:br>
              <a:rPr lang="en-GB" sz="1800" dirty="0">
                <a:effectLst/>
                <a:latin typeface="Corbel" panose="020B0503020204020204" pitchFamily="34" charset="0"/>
                <a:ea typeface="Corbel" panose="020B0503020204020204" pitchFamily="34" charset="0"/>
                <a:cs typeface="Times New Roman" panose="02020603050405020304" pitchFamily="18" charset="0"/>
              </a:rPr>
            </a:br>
            <a:r>
              <a:rPr lang="en-GB" sz="1800" dirty="0">
                <a:effectLst/>
                <a:latin typeface="Corbel" panose="020B0503020204020204" pitchFamily="34" charset="0"/>
                <a:ea typeface="Corbel" panose="020B0503020204020204" pitchFamily="34" charset="0"/>
                <a:cs typeface="Times New Roman" panose="02020603050405020304" pitchFamily="18" charset="0"/>
              </a:rPr>
              <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xmlns="" id="{86A9C198-9B35-4020-BBEA-8236B396ACEA}"/>
              </a:ext>
            </a:extLst>
          </p:cNvPr>
          <p:cNvSpPr>
            <a:spLocks noGrp="1"/>
          </p:cNvSpPr>
          <p:nvPr>
            <p:ph idx="1"/>
          </p:nvPr>
        </p:nvSpPr>
        <p:spPr>
          <a:xfrm>
            <a:off x="403194" y="1639194"/>
            <a:ext cx="6148466" cy="4351338"/>
          </a:xfrm>
        </p:spPr>
        <p:txBody>
          <a:bodyPr>
            <a:normAutofit fontScale="92500" lnSpcReduction="20000"/>
          </a:bodyPr>
          <a:lstStyle/>
          <a:p>
            <a:pPr algn="just">
              <a:lnSpc>
                <a:spcPct val="115000"/>
              </a:lnSpc>
              <a:spcBef>
                <a:spcPts val="500"/>
              </a:spcBef>
              <a:spcAft>
                <a:spcPts val="1000"/>
              </a:spcAft>
            </a:pPr>
            <a:r>
              <a:rPr lang="en-GB" sz="1800" dirty="0">
                <a:effectLst/>
                <a:ea typeface="Corbel" panose="020B0503020204020204" pitchFamily="34" charset="0"/>
                <a:cs typeface="Times New Roman" panose="02020603050405020304" pitchFamily="18" charset="0"/>
              </a:rPr>
              <a:t>Differentiated learning refers to a style of teaching that allows students to work more independently in the classroom and construct lessons based on their own learning styles. (1) In other words, this style of teaching gives students the power to tailor their learning experiences in a way that best suits their unique needs. </a:t>
            </a:r>
          </a:p>
          <a:p>
            <a:pPr algn="just">
              <a:lnSpc>
                <a:spcPct val="115000"/>
              </a:lnSpc>
              <a:spcBef>
                <a:spcPts val="500"/>
              </a:spcBef>
              <a:spcAft>
                <a:spcPts val="1000"/>
              </a:spcAft>
            </a:pPr>
            <a:r>
              <a:rPr lang="en-GB" sz="1800" dirty="0">
                <a:effectLst/>
                <a:ea typeface="Corbel" panose="020B0503020204020204" pitchFamily="34" charset="0"/>
                <a:cs typeface="Times New Roman" panose="02020603050405020304" pitchFamily="18" charset="0"/>
              </a:rPr>
              <a:t>Let’s think about primary school math, for example. Explaining how simple addition works or even demonstrating it on the whiteboard may only resonate with certain students. In reality, social learners may learn best by working in groups that can solve problems together. A set of blocks could help physical learners visualize a mathematical concept. And solitary learners could learn best by taking practice worksheets into a quiet corner.  </a:t>
            </a:r>
          </a:p>
          <a:p>
            <a:pPr marL="457200" lvl="1" indent="0" algn="just">
              <a:lnSpc>
                <a:spcPct val="115000"/>
              </a:lnSpc>
              <a:spcAft>
                <a:spcPts val="1000"/>
              </a:spcAft>
              <a:buNone/>
            </a:pPr>
            <a:r>
              <a:rPr lang="en-GB" sz="800" dirty="0">
                <a:solidFill>
                  <a:srgbClr val="E61A52"/>
                </a:solidFill>
                <a:ea typeface="Corbel" panose="020B0503020204020204" pitchFamily="34" charset="0"/>
                <a:cs typeface="Times New Roman" panose="02020603050405020304" pitchFamily="18" charset="0"/>
              </a:rPr>
              <a:t>(</a:t>
            </a:r>
            <a:r>
              <a:rPr lang="en-GB" sz="800" dirty="0">
                <a:solidFill>
                  <a:srgbClr val="E61A52"/>
                </a:solidFill>
                <a:effectLst/>
                <a:ea typeface="Corbel" panose="020B0503020204020204" pitchFamily="34" charset="0"/>
                <a:cs typeface="Times New Roman" panose="02020603050405020304" pitchFamily="18" charset="0"/>
              </a:rPr>
              <a:t>1)</a:t>
            </a:r>
            <a:r>
              <a:rPr lang="en-GB" sz="800" u="sng" dirty="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https://www.whitbyschool.org/passionforlearning/differentiated-learning-why-one-size-fits-all-doesnt-work-in-education#:~:text=Unfortunately%20the%20%22one%20size%20fits,be%20prepared%20for%20future%20success</a:t>
            </a:r>
            <a:r>
              <a:rPr lang="en-GB" sz="800" dirty="0">
                <a:solidFill>
                  <a:srgbClr val="E61A52"/>
                </a:solidFill>
                <a:effectLst/>
                <a:ea typeface="Corbel" panose="020B0503020204020204" pitchFamily="34" charset="0"/>
                <a:cs typeface="Times New Roman" panose="02020603050405020304" pitchFamily="18" charset="0"/>
              </a:rPr>
              <a:t>. </a:t>
            </a:r>
          </a:p>
        </p:txBody>
      </p:sp>
      <p:pic>
        <p:nvPicPr>
          <p:cNvPr id="5" name="Picture 4">
            <a:hlinkClick r:id="rId3"/>
            <a:extLst>
              <a:ext uri="{FF2B5EF4-FFF2-40B4-BE49-F238E27FC236}">
                <a16:creationId xmlns:a16="http://schemas.microsoft.com/office/drawing/2014/main" xmlns="" id="{D8646445-78DF-4E47-9353-16C81FBEAA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87" t="10823" r="9307" b="5574"/>
          <a:stretch/>
        </p:blipFill>
        <p:spPr>
          <a:xfrm>
            <a:off x="6216248" y="1813890"/>
            <a:ext cx="6148466" cy="3256888"/>
          </a:xfrm>
          <a:prstGeom prst="rect">
            <a:avLst/>
          </a:prstGeom>
        </p:spPr>
      </p:pic>
      <p:pic>
        <p:nvPicPr>
          <p:cNvPr id="6" name="Picture 5">
            <a:hlinkClick r:id="rId5"/>
            <a:extLst>
              <a:ext uri="{FF2B5EF4-FFF2-40B4-BE49-F238E27FC236}">
                <a16:creationId xmlns:a16="http://schemas.microsoft.com/office/drawing/2014/main" xmlns="" id="{C9B82402-452F-45C9-89F6-C302CE6F7293}"/>
              </a:ext>
            </a:extLst>
          </p:cNvPr>
          <p:cNvPicPr>
            <a:picLocks noChangeAspect="1"/>
          </p:cNvPicPr>
          <p:nvPr/>
        </p:nvPicPr>
        <p:blipFill>
          <a:blip r:embed="rId6"/>
          <a:stretch>
            <a:fillRect/>
          </a:stretch>
        </p:blipFill>
        <p:spPr>
          <a:xfrm>
            <a:off x="7119892" y="2095130"/>
            <a:ext cx="4412202" cy="2381163"/>
          </a:xfrm>
          <a:prstGeom prst="rect">
            <a:avLst/>
          </a:prstGeom>
        </p:spPr>
      </p:pic>
      <p:sp>
        <p:nvSpPr>
          <p:cNvPr id="7" name="Titel 1">
            <a:extLst>
              <a:ext uri="{FF2B5EF4-FFF2-40B4-BE49-F238E27FC236}">
                <a16:creationId xmlns:a16="http://schemas.microsoft.com/office/drawing/2014/main" xmlns="" id="{0B092CA2-DE98-49BD-8537-7B8ACFF6ED21}"/>
              </a:ext>
            </a:extLst>
          </p:cNvPr>
          <p:cNvSpPr txBox="1">
            <a:spLocks/>
          </p:cNvSpPr>
          <p:nvPr/>
        </p:nvSpPr>
        <p:spPr>
          <a:xfrm>
            <a:off x="7483876" y="4745798"/>
            <a:ext cx="4304930" cy="627813"/>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en-GB" sz="2000" b="1" dirty="0">
                <a:latin typeface="Corbel" panose="020B0503020204020204" pitchFamily="34" charset="0"/>
                <a:ea typeface="Corbel" panose="020B0503020204020204" pitchFamily="34" charset="0"/>
                <a:cs typeface="Times New Roman" panose="02020603050405020304" pitchFamily="18" charset="0"/>
              </a:rPr>
              <a:t>Click above to see how a differentiated instruction approach benefits learners in practice!</a:t>
            </a:r>
          </a:p>
        </p:txBody>
      </p:sp>
    </p:spTree>
    <p:extLst>
      <p:ext uri="{BB962C8B-B14F-4D97-AF65-F5344CB8AC3E}">
        <p14:creationId xmlns:p14="http://schemas.microsoft.com/office/powerpoint/2010/main" val="403102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CF630C0-CAA2-4499-8511-BAA59597B572}"/>
              </a:ext>
            </a:extLst>
          </p:cNvPr>
          <p:cNvSpPr/>
          <p:nvPr/>
        </p:nvSpPr>
        <p:spPr>
          <a:xfrm>
            <a:off x="0" y="-28601"/>
            <a:ext cx="12192000" cy="6886601"/>
          </a:xfrm>
          <a:prstGeom prst="rect">
            <a:avLst/>
          </a:prstGeom>
          <a:solidFill>
            <a:srgbClr val="E6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xmlns="" id="{6708C663-761A-4AEF-A4D1-75C6931DFDC6}"/>
              </a:ext>
            </a:extLst>
          </p:cNvPr>
          <p:cNvSpPr/>
          <p:nvPr/>
        </p:nvSpPr>
        <p:spPr>
          <a:xfrm>
            <a:off x="276608" y="224782"/>
            <a:ext cx="11691891" cy="6053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el 3">
            <a:extLst>
              <a:ext uri="{FF2B5EF4-FFF2-40B4-BE49-F238E27FC236}">
                <a16:creationId xmlns:a16="http://schemas.microsoft.com/office/drawing/2014/main" xmlns=""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n-GB" dirty="0">
                <a:effectLst/>
                <a:latin typeface="+mn-lt"/>
                <a:ea typeface="Corbel" panose="020B0503020204020204" pitchFamily="34" charset="0"/>
                <a:cs typeface="Times New Roman" panose="02020603050405020304" pitchFamily="18" charset="0"/>
              </a:rPr>
              <a:t>One size doesn’t fit all…</a:t>
            </a:r>
            <a:r>
              <a:rPr lang="en-GB" i="1" dirty="0">
                <a:effectLst/>
                <a:latin typeface="+mn-lt"/>
                <a:ea typeface="Corbel" panose="020B0503020204020204" pitchFamily="34" charset="0"/>
                <a:cs typeface="Times New Roman" panose="02020603050405020304" pitchFamily="18" charset="0"/>
              </a:rPr>
              <a:t/>
            </a:r>
            <a:br>
              <a:rPr lang="en-GB" i="1" dirty="0">
                <a:effectLst/>
                <a:latin typeface="+mn-lt"/>
                <a:ea typeface="Corbel" panose="020B0503020204020204" pitchFamily="34" charset="0"/>
                <a:cs typeface="Times New Roman" panose="02020603050405020304" pitchFamily="18" charset="0"/>
              </a:rPr>
            </a:br>
            <a:r>
              <a:rPr lang="en-GB" b="1" dirty="0">
                <a:effectLst/>
                <a:latin typeface="+mn-lt"/>
                <a:ea typeface="Corbel" panose="020B0503020204020204" pitchFamily="34" charset="0"/>
                <a:cs typeface="Times New Roman" panose="02020603050405020304" pitchFamily="18" charset="0"/>
              </a:rPr>
              <a:t>2.2 </a:t>
            </a:r>
            <a:r>
              <a:rPr lang="en-GB" sz="3100" b="1" dirty="0">
                <a:effectLst/>
                <a:latin typeface="+mn-lt"/>
                <a:ea typeface="Corbel" panose="020B0503020204020204" pitchFamily="34" charset="0"/>
                <a:cs typeface="Times New Roman" panose="02020603050405020304" pitchFamily="18" charset="0"/>
              </a:rPr>
              <a:t>Why now?</a:t>
            </a:r>
            <a:r>
              <a:rPr lang="en-GB" sz="1800" dirty="0">
                <a:effectLst/>
                <a:latin typeface="Corbel" panose="020B0503020204020204" pitchFamily="34" charset="0"/>
                <a:ea typeface="Corbel" panose="020B0503020204020204" pitchFamily="34" charset="0"/>
                <a:cs typeface="Times New Roman" panose="02020603050405020304" pitchFamily="18" charset="0"/>
              </a:rPr>
              <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xmlns="" id="{86A9C198-9B35-4020-BBEA-8236B396ACEA}"/>
              </a:ext>
            </a:extLst>
          </p:cNvPr>
          <p:cNvSpPr>
            <a:spLocks noGrp="1"/>
          </p:cNvSpPr>
          <p:nvPr>
            <p:ph idx="1"/>
          </p:nvPr>
        </p:nvSpPr>
        <p:spPr>
          <a:xfrm>
            <a:off x="838200" y="2286318"/>
            <a:ext cx="3111500" cy="4351338"/>
          </a:xfrm>
        </p:spPr>
        <p:txBody>
          <a:bodyPr>
            <a:normAutofit/>
          </a:bodyPr>
          <a:lstStyle/>
          <a:p>
            <a:pPr marL="0" indent="0" algn="just">
              <a:lnSpc>
                <a:spcPct val="115000"/>
              </a:lnSpc>
              <a:spcBef>
                <a:spcPts val="500"/>
              </a:spcBef>
              <a:spcAft>
                <a:spcPts val="1000"/>
              </a:spcAft>
              <a:buNone/>
            </a:pPr>
            <a:r>
              <a:rPr lang="en-GB" sz="1600" dirty="0">
                <a:effectLst/>
                <a:ea typeface="Corbel" panose="020B0503020204020204" pitchFamily="34" charset="0"/>
                <a:cs typeface="Times New Roman" panose="02020603050405020304" pitchFamily="18" charset="0"/>
              </a:rPr>
              <a:t>Since the pandemic struck in March 2020, an estimated 1.37 billion students are out of the classroom and are learning remotely. With VET colleges and HEI’s switching between in-person and online learning, some students struggle to adapt their learning styles and stay on top of their work. </a:t>
            </a:r>
          </a:p>
        </p:txBody>
      </p:sp>
      <p:sp>
        <p:nvSpPr>
          <p:cNvPr id="5" name="Content Placeholder 1">
            <a:extLst>
              <a:ext uri="{FF2B5EF4-FFF2-40B4-BE49-F238E27FC236}">
                <a16:creationId xmlns:a16="http://schemas.microsoft.com/office/drawing/2014/main" xmlns="" id="{7D9D1B48-DAD0-48B5-9147-526E3CC6C99A}"/>
              </a:ext>
            </a:extLst>
          </p:cNvPr>
          <p:cNvSpPr txBox="1">
            <a:spLocks/>
          </p:cNvSpPr>
          <p:nvPr/>
        </p:nvSpPr>
        <p:spPr>
          <a:xfrm>
            <a:off x="4512692" y="2240622"/>
            <a:ext cx="33134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500"/>
              </a:spcBef>
              <a:spcAft>
                <a:spcPts val="1000"/>
              </a:spcAft>
              <a:buNone/>
            </a:pPr>
            <a:r>
              <a:rPr lang="en-GB" sz="1600" dirty="0">
                <a:ea typeface="Corbel" panose="020B0503020204020204" pitchFamily="34" charset="0"/>
                <a:cs typeface="Times New Roman" panose="02020603050405020304" pitchFamily="18" charset="0"/>
              </a:rPr>
              <a:t>A big worry for many was that when educational institutions went online, many students who were already disadvantaged returned to environments with relatively fewer resources to support learning, thus putting them at a further disadvantage.</a:t>
            </a:r>
          </a:p>
        </p:txBody>
      </p:sp>
      <p:sp>
        <p:nvSpPr>
          <p:cNvPr id="6" name="Content Placeholder 1">
            <a:extLst>
              <a:ext uri="{FF2B5EF4-FFF2-40B4-BE49-F238E27FC236}">
                <a16:creationId xmlns:a16="http://schemas.microsoft.com/office/drawing/2014/main" xmlns="" id="{DC8DB287-0249-430A-A4EB-2B61FA1DB354}"/>
              </a:ext>
            </a:extLst>
          </p:cNvPr>
          <p:cNvSpPr txBox="1">
            <a:spLocks/>
          </p:cNvSpPr>
          <p:nvPr/>
        </p:nvSpPr>
        <p:spPr>
          <a:xfrm>
            <a:off x="8339066" y="2240622"/>
            <a:ext cx="31610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500"/>
              </a:spcBef>
              <a:spcAft>
                <a:spcPts val="1000"/>
              </a:spcAft>
              <a:buNone/>
            </a:pPr>
            <a:r>
              <a:rPr lang="en-GB" sz="1600" dirty="0">
                <a:ea typeface="Corbel" panose="020B0503020204020204" pitchFamily="34" charset="0"/>
                <a:cs typeface="Times New Roman" panose="02020603050405020304" pitchFamily="18" charset="0"/>
              </a:rPr>
              <a:t>The pandemic has caused major disruption across many sectors and industries, arguably education has been one of the hardest hit. But it highlighted how Institutions and it’s educators were able to adapt their teaching activities and delivery in order to meet the needs of the students, thus paving the way for further innovation and change in education. </a:t>
            </a:r>
          </a:p>
        </p:txBody>
      </p:sp>
      <p:sp>
        <p:nvSpPr>
          <p:cNvPr id="7" name="Content Placeholder 1">
            <a:extLst>
              <a:ext uri="{FF2B5EF4-FFF2-40B4-BE49-F238E27FC236}">
                <a16:creationId xmlns:a16="http://schemas.microsoft.com/office/drawing/2014/main" xmlns="" id="{310C8D93-5412-45E5-BC66-AB1EC341B125}"/>
              </a:ext>
            </a:extLst>
          </p:cNvPr>
          <p:cNvSpPr txBox="1">
            <a:spLocks/>
          </p:cNvSpPr>
          <p:nvPr/>
        </p:nvSpPr>
        <p:spPr>
          <a:xfrm>
            <a:off x="278007" y="1792606"/>
            <a:ext cx="3722961" cy="396240"/>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n-GB" sz="1600" dirty="0">
                <a:solidFill>
                  <a:schemeClr val="bg1"/>
                </a:solidFill>
                <a:ea typeface="Corbel" panose="020B0503020204020204" pitchFamily="34" charset="0"/>
                <a:cs typeface="Times New Roman" panose="02020603050405020304" pitchFamily="18" charset="0"/>
              </a:rPr>
              <a:t>Students struggle to adapt </a:t>
            </a:r>
          </a:p>
        </p:txBody>
      </p:sp>
      <p:sp>
        <p:nvSpPr>
          <p:cNvPr id="8" name="Content Placeholder 1">
            <a:extLst>
              <a:ext uri="{FF2B5EF4-FFF2-40B4-BE49-F238E27FC236}">
                <a16:creationId xmlns:a16="http://schemas.microsoft.com/office/drawing/2014/main" xmlns="" id="{DA3B23D3-C56C-410C-91E4-BD00F3FFA496}"/>
              </a:ext>
            </a:extLst>
          </p:cNvPr>
          <p:cNvSpPr txBox="1">
            <a:spLocks/>
          </p:cNvSpPr>
          <p:nvPr/>
        </p:nvSpPr>
        <p:spPr>
          <a:xfrm>
            <a:off x="4614267" y="1792606"/>
            <a:ext cx="3111500" cy="396240"/>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n-GB" sz="1600" dirty="0">
                <a:solidFill>
                  <a:schemeClr val="bg1"/>
                </a:solidFill>
                <a:ea typeface="Corbel" panose="020B0503020204020204" pitchFamily="34" charset="0"/>
                <a:cs typeface="Times New Roman" panose="02020603050405020304" pitchFamily="18" charset="0"/>
              </a:rPr>
              <a:t>Disadvantages Students</a:t>
            </a:r>
          </a:p>
        </p:txBody>
      </p:sp>
      <p:sp>
        <p:nvSpPr>
          <p:cNvPr id="9" name="Content Placeholder 1">
            <a:extLst>
              <a:ext uri="{FF2B5EF4-FFF2-40B4-BE49-F238E27FC236}">
                <a16:creationId xmlns:a16="http://schemas.microsoft.com/office/drawing/2014/main" xmlns="" id="{6065DE9D-2BFA-47A8-A5A2-DCBAF8D04D91}"/>
              </a:ext>
            </a:extLst>
          </p:cNvPr>
          <p:cNvSpPr txBox="1">
            <a:spLocks/>
          </p:cNvSpPr>
          <p:nvPr/>
        </p:nvSpPr>
        <p:spPr>
          <a:xfrm>
            <a:off x="8244138" y="1778013"/>
            <a:ext cx="3722961" cy="396240"/>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n-GB" sz="1600" dirty="0">
                <a:solidFill>
                  <a:schemeClr val="bg1"/>
                </a:solidFill>
                <a:ea typeface="Corbel" panose="020B0503020204020204" pitchFamily="34" charset="0"/>
                <a:cs typeface="Times New Roman" panose="02020603050405020304" pitchFamily="18" charset="0"/>
              </a:rPr>
              <a:t>Educators CAN adapt</a:t>
            </a:r>
          </a:p>
        </p:txBody>
      </p:sp>
    </p:spTree>
    <p:extLst>
      <p:ext uri="{BB962C8B-B14F-4D97-AF65-F5344CB8AC3E}">
        <p14:creationId xmlns:p14="http://schemas.microsoft.com/office/powerpoint/2010/main" val="368677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DB0440B0-8154-4FBA-BF5D-D7795764C27A}"/>
              </a:ext>
            </a:extLst>
          </p:cNvPr>
          <p:cNvSpPr>
            <a:spLocks noGrp="1"/>
          </p:cNvSpPr>
          <p:nvPr>
            <p:ph type="title"/>
          </p:nvPr>
        </p:nvSpPr>
        <p:spPr>
          <a:xfrm>
            <a:off x="839788" y="457200"/>
            <a:ext cx="3932237" cy="1181819"/>
          </a:xfrm>
        </p:spPr>
        <p:txBody>
          <a:bodyPr/>
          <a:lstStyle/>
          <a:p>
            <a:r>
              <a:rPr lang="it-IT" sz="3200" b="1" spc="100" dirty="0" err="1"/>
              <a:t>Aims</a:t>
            </a:r>
            <a:r>
              <a:rPr lang="it-IT" sz="3200" b="1" spc="100" dirty="0"/>
              <a:t> </a:t>
            </a:r>
            <a:r>
              <a:rPr lang="en-US" sz="3200" b="1" spc="100" dirty="0"/>
              <a:t>&amp; Objectives</a:t>
            </a:r>
            <a:endParaRPr lang="en-GB"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xmlns=""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xmlns="" id="{D49DF9DC-C1D1-4CAD-A7EA-EE59ED159EFD}"/>
              </a:ext>
            </a:extLst>
          </p:cNvPr>
          <p:cNvSpPr>
            <a:spLocks noGrp="1"/>
          </p:cNvSpPr>
          <p:nvPr>
            <p:ph type="body" sz="half" idx="2"/>
          </p:nvPr>
        </p:nvSpPr>
        <p:spPr>
          <a:xfrm>
            <a:off x="806450" y="1639018"/>
            <a:ext cx="3998912" cy="4882551"/>
          </a:xfrm>
        </p:spPr>
        <p:txBody>
          <a:bodyPr>
            <a:noAutofit/>
          </a:bodyPr>
          <a:lstStyle/>
          <a:p>
            <a:pPr algn="just">
              <a:lnSpc>
                <a:spcPct val="200000"/>
              </a:lnSpc>
              <a:spcAft>
                <a:spcPts val="600"/>
              </a:spcAft>
            </a:pPr>
            <a:r>
              <a:rPr lang="en-GB" b="1" dirty="0">
                <a:solidFill>
                  <a:schemeClr val="tx1"/>
                </a:solidFill>
              </a:rPr>
              <a:t>The overall aim of Module 2 is to provide you with insight into the theory behind the various learning styles and multiple intelligences and how you may practically implement these theories when planning more learner-centred lessons. Module 2 aims to provide concrete reasoning as to why learner centred lessons are particularly relevant today. </a:t>
            </a:r>
          </a:p>
        </p:txBody>
      </p:sp>
      <p:sp>
        <p:nvSpPr>
          <p:cNvPr id="9" name="Tekstvak 8">
            <a:extLst>
              <a:ext uri="{FF2B5EF4-FFF2-40B4-BE49-F238E27FC236}">
                <a16:creationId xmlns:a16="http://schemas.microsoft.com/office/drawing/2014/main" xmlns=""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NL" dirty="0">
                <a:solidFill>
                  <a:schemeClr val="bg1"/>
                </a:solidFill>
              </a:rPr>
              <a:t>images </a:t>
            </a:r>
            <a:r>
              <a:rPr lang="nl-NL" dirty="0" err="1">
                <a:solidFill>
                  <a:schemeClr val="bg1"/>
                </a:solidFill>
              </a:rPr>
              <a:t>can</a:t>
            </a:r>
            <a:r>
              <a:rPr lang="nl-NL" dirty="0">
                <a:solidFill>
                  <a:schemeClr val="bg1"/>
                </a:solidFill>
              </a:rPr>
              <a:t> </a:t>
            </a:r>
            <a:r>
              <a:rPr lang="nl-NL" dirty="0" err="1">
                <a:solidFill>
                  <a:schemeClr val="bg1"/>
                </a:solidFill>
              </a:rPr>
              <a:t>be</a:t>
            </a:r>
            <a:r>
              <a:rPr lang="nl-NL" dirty="0">
                <a:solidFill>
                  <a:schemeClr val="bg1"/>
                </a:solidFill>
              </a:rPr>
              <a:t> </a:t>
            </a:r>
            <a:r>
              <a:rPr lang="nl-NL" dirty="0" err="1">
                <a:solidFill>
                  <a:schemeClr val="bg1"/>
                </a:solidFill>
              </a:rPr>
              <a:t>changed</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412BA15E-4659-440B-9C84-66614085DDD7}"/>
              </a:ext>
            </a:extLst>
          </p:cNvPr>
          <p:cNvSpPr>
            <a:spLocks noGrp="1"/>
          </p:cNvSpPr>
          <p:nvPr>
            <p:ph type="title"/>
          </p:nvPr>
        </p:nvSpPr>
        <p:spPr/>
        <p:txBody>
          <a:bodyPr>
            <a:normAutofit/>
          </a:bodyPr>
          <a:lstStyle/>
          <a:p>
            <a:pPr>
              <a:spcAft>
                <a:spcPts val="1000"/>
              </a:spcAft>
            </a:pPr>
            <a:r>
              <a:rPr lang="en-GB" sz="2800" dirty="0">
                <a:solidFill>
                  <a:schemeClr val="bg1"/>
                </a:solidFill>
                <a:latin typeface="+mn-lt"/>
                <a:ea typeface="+mn-ea"/>
                <a:cs typeface="+mn-cs"/>
              </a:rPr>
              <a:t>2.3 The Theory of Multiple Intelligences</a:t>
            </a:r>
          </a:p>
        </p:txBody>
      </p:sp>
    </p:spTree>
    <p:extLst>
      <p:ext uri="{BB962C8B-B14F-4D97-AF65-F5344CB8AC3E}">
        <p14:creationId xmlns:p14="http://schemas.microsoft.com/office/powerpoint/2010/main" val="237598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xmlns="" id="{F6460083-2617-4962-883D-C247F982CD76}"/>
              </a:ext>
            </a:extLst>
          </p:cNvPr>
          <p:cNvSpPr>
            <a:spLocks noGrp="1"/>
          </p:cNvSpPr>
          <p:nvPr>
            <p:ph type="title"/>
          </p:nvPr>
        </p:nvSpPr>
        <p:spPr/>
        <p:txBody>
          <a:bodyPr/>
          <a:lstStyle/>
          <a:p>
            <a:r>
              <a:rPr lang="nl-NL" dirty="0">
                <a:solidFill>
                  <a:srgbClr val="F2BD1F"/>
                </a:solidFill>
                <a:latin typeface="+mn-lt"/>
              </a:rPr>
              <a:t>The Theory of Multiple Intelligences</a:t>
            </a:r>
            <a:r>
              <a:rPr lang="nl-NL" dirty="0">
                <a:solidFill>
                  <a:srgbClr val="F2BD1F"/>
                </a:solidFill>
              </a:rPr>
              <a:t/>
            </a:r>
            <a:br>
              <a:rPr lang="nl-NL" dirty="0">
                <a:solidFill>
                  <a:srgbClr val="F2BD1F"/>
                </a:solidFill>
              </a:rPr>
            </a:br>
            <a:r>
              <a:rPr lang="nl-NL" dirty="0">
                <a:solidFill>
                  <a:srgbClr val="F2BD1F"/>
                </a:solidFill>
              </a:rPr>
              <a:t>2.3 </a:t>
            </a:r>
            <a:r>
              <a:rPr lang="nl-NL" sz="3600" dirty="0">
                <a:solidFill>
                  <a:srgbClr val="F2BD1F"/>
                </a:solidFill>
              </a:rPr>
              <a:t>Introduction</a:t>
            </a:r>
            <a:endParaRPr lang="en-GB" dirty="0">
              <a:solidFill>
                <a:srgbClr val="F2BD1F"/>
              </a:solidFill>
            </a:endParaRPr>
          </a:p>
        </p:txBody>
      </p:sp>
      <p:sp>
        <p:nvSpPr>
          <p:cNvPr id="2" name="Content Placeholder 1">
            <a:extLst>
              <a:ext uri="{FF2B5EF4-FFF2-40B4-BE49-F238E27FC236}">
                <a16:creationId xmlns:a16="http://schemas.microsoft.com/office/drawing/2014/main" xmlns="" id="{C20ABA51-1AAB-4D78-9893-485C7244B1A1}"/>
              </a:ext>
            </a:extLst>
          </p:cNvPr>
          <p:cNvSpPr>
            <a:spLocks noGrp="1"/>
          </p:cNvSpPr>
          <p:nvPr>
            <p:ph idx="1"/>
          </p:nvPr>
        </p:nvSpPr>
        <p:spPr>
          <a:xfrm>
            <a:off x="838200" y="1877696"/>
            <a:ext cx="4545367" cy="4697296"/>
          </a:xfrm>
        </p:spPr>
        <p:txBody>
          <a:bodyPr>
            <a:normAutofit/>
          </a:bodyPr>
          <a:lstStyle/>
          <a:p>
            <a:pPr marL="0" indent="0" algn="just">
              <a:buNone/>
            </a:pPr>
            <a:r>
              <a:rPr lang="en-GB" sz="1800" dirty="0">
                <a:effectLst/>
                <a:ea typeface="Corbel" panose="020B0503020204020204" pitchFamily="34" charset="0"/>
                <a:cs typeface="Times New Roman" panose="02020603050405020304" pitchFamily="18" charset="0"/>
              </a:rPr>
              <a:t>The Theory of Multiple Intelligences suggested by Gardner in the early 1980s as an alternative way to traditional classroom designs that as a need for the variety of ways people learn and understand. Gardner (1983) suggested </a:t>
            </a:r>
            <a:r>
              <a:rPr lang="en-GB" sz="1800" dirty="0">
                <a:solidFill>
                  <a:srgbClr val="676766"/>
                </a:solidFill>
                <a:effectLst/>
                <a:ea typeface="Corbel" panose="020B0503020204020204" pitchFamily="34" charset="0"/>
                <a:cs typeface="Times New Roman" panose="02020603050405020304" pitchFamily="18" charset="0"/>
              </a:rPr>
              <a:t>that learners </a:t>
            </a:r>
            <a:r>
              <a:rPr lang="en-GB" sz="1800" dirty="0">
                <a:effectLst/>
                <a:ea typeface="Corbel" panose="020B0503020204020204" pitchFamily="34" charset="0"/>
                <a:cs typeface="Times New Roman" panose="02020603050405020304" pitchFamily="18" charset="0"/>
              </a:rPr>
              <a:t>do not have a single intelligence, but a range of intelligences. His assumption is that all people have these intelligences but in each person one of them is more pronounced. (1)</a:t>
            </a:r>
          </a:p>
          <a:p>
            <a:pPr marL="0" indent="0" algn="just">
              <a:buNone/>
            </a:pPr>
            <a:endParaRPr lang="en-GB" sz="1800" dirty="0">
              <a:latin typeface="Corbel" panose="020B0503020204020204" pitchFamily="34" charset="0"/>
              <a:ea typeface="Corbel" panose="020B0503020204020204" pitchFamily="34" charset="0"/>
              <a:cs typeface="Times New Roman" panose="02020603050405020304" pitchFamily="18" charset="0"/>
            </a:endParaRPr>
          </a:p>
          <a:p>
            <a:pPr marL="0" indent="0" algn="just">
              <a:buNone/>
            </a:pPr>
            <a:r>
              <a:rPr lang="en-GB" sz="1800" dirty="0">
                <a:effectLst/>
                <a:latin typeface="Corbel" panose="020B0503020204020204" pitchFamily="34" charset="0"/>
                <a:ea typeface="Corbel" panose="020B0503020204020204" pitchFamily="34" charset="0"/>
                <a:cs typeface="Times New Roman" panose="02020603050405020304" pitchFamily="18" charset="0"/>
              </a:rPr>
              <a:t> </a:t>
            </a:r>
            <a:endParaRPr lang="en-GB" sz="1800" dirty="0">
              <a:latin typeface="Corbel" panose="020B0503020204020204" pitchFamily="34" charset="0"/>
              <a:ea typeface="Corbel" panose="020B0503020204020204" pitchFamily="34" charset="0"/>
              <a:cs typeface="Times New Roman" panose="02020603050405020304" pitchFamily="18" charset="0"/>
            </a:endParaRPr>
          </a:p>
          <a:p>
            <a:pPr marL="342900" indent="-342900">
              <a:buAutoNum type="arabicParenBoth"/>
            </a:pPr>
            <a:r>
              <a:rPr lang="en-GB" sz="1400" u="sng" dirty="0">
                <a:solidFill>
                  <a:srgbClr val="F2BD1F"/>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https://files.eric.ed.gov/fulltext/EJ1170867.pdf</a:t>
            </a:r>
            <a:r>
              <a:rPr lang="en-GB" sz="1400" dirty="0">
                <a:solidFill>
                  <a:srgbClr val="F2BD1F"/>
                </a:solidFill>
                <a:effectLst/>
                <a:latin typeface="Corbel" panose="020B0503020204020204" pitchFamily="34" charset="0"/>
                <a:ea typeface="Corbel" panose="020B0503020204020204" pitchFamily="34" charset="0"/>
                <a:cs typeface="Times New Roman" panose="02020603050405020304" pitchFamily="18" charset="0"/>
              </a:rPr>
              <a:t> </a:t>
            </a:r>
          </a:p>
        </p:txBody>
      </p:sp>
      <p:sp>
        <p:nvSpPr>
          <p:cNvPr id="4" name="Content Placeholder 1">
            <a:extLst>
              <a:ext uri="{FF2B5EF4-FFF2-40B4-BE49-F238E27FC236}">
                <a16:creationId xmlns:a16="http://schemas.microsoft.com/office/drawing/2014/main" xmlns="" id="{5EAFB824-9D7F-4158-A552-61054B73FD04}"/>
              </a:ext>
            </a:extLst>
          </p:cNvPr>
          <p:cNvSpPr txBox="1">
            <a:spLocks/>
          </p:cNvSpPr>
          <p:nvPr/>
        </p:nvSpPr>
        <p:spPr>
          <a:xfrm>
            <a:off x="6096000" y="1877696"/>
            <a:ext cx="5269516" cy="4697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800" dirty="0">
                <a:ea typeface="Corbel" panose="020B0503020204020204" pitchFamily="34" charset="0"/>
                <a:cs typeface="Times New Roman" panose="02020603050405020304" pitchFamily="18" charset="0"/>
              </a:rPr>
              <a:t>Gardner (2013) asserts that regardless of which subject you teach—“the arts, the sciences, history, or math”—you should present learning materials in multiple ways. Gardner goes on to point out that anything you are deeply familiar with “you can describe and convey … in several ways. We teachers discover that sometimes our own mastery of a topic is tenuous, when a student asks us to convey the knowledge in another way and we are stumped.” Thus, conveying information in multiple ways not only helps students learn the material, it also helps educators increase and reinforce our mastery of the content. (2)</a:t>
            </a:r>
          </a:p>
          <a:p>
            <a:pPr marL="0" indent="0" algn="just">
              <a:buFont typeface="Arial" panose="020B0604020202020204" pitchFamily="34" charset="0"/>
              <a:buNone/>
            </a:pPr>
            <a:r>
              <a:rPr lang="en-GB" sz="1800" dirty="0">
                <a:latin typeface="Corbel" panose="020B0503020204020204" pitchFamily="34" charset="0"/>
                <a:ea typeface="Corbel" panose="020B0503020204020204" pitchFamily="34" charset="0"/>
                <a:cs typeface="Times New Roman" panose="02020603050405020304" pitchFamily="18" charset="0"/>
              </a:rPr>
              <a:t> </a:t>
            </a:r>
          </a:p>
          <a:p>
            <a:pPr marL="0" indent="0">
              <a:buNone/>
            </a:pPr>
            <a:r>
              <a:rPr lang="en-GB" sz="1400" u="sng" dirty="0">
                <a:solidFill>
                  <a:srgbClr val="F2BD1F"/>
                </a:solidFill>
                <a:latin typeface="Corbel" panose="020B0503020204020204" pitchFamily="34" charset="0"/>
                <a:ea typeface="Corbel" panose="020B0503020204020204" pitchFamily="34" charset="0"/>
                <a:cs typeface="Times New Roman" panose="02020603050405020304" pitchFamily="18" charset="0"/>
              </a:rPr>
              <a:t>(2) https://www.niu.edu/citl/resources/guides/instructional-guide/gardners-theory-of-multiple-intelligences.shtml</a:t>
            </a:r>
            <a:endParaRPr lang="en-GB" sz="1400" dirty="0">
              <a:solidFill>
                <a:srgbClr val="F2BD1F"/>
              </a:solidFill>
              <a:latin typeface="Corbel" panose="020B0503020204020204" pitchFamily="34" charset="0"/>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64275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xmlns="" id="{7E840ACB-22DA-4D12-9226-31DB254616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87" t="10823" r="9307" b="5574"/>
          <a:stretch/>
        </p:blipFill>
        <p:spPr>
          <a:xfrm>
            <a:off x="2523953" y="1669575"/>
            <a:ext cx="6720506" cy="3559902"/>
          </a:xfrm>
          <a:prstGeom prst="rect">
            <a:avLst/>
          </a:prstGeom>
        </p:spPr>
      </p:pic>
      <p:sp>
        <p:nvSpPr>
          <p:cNvPr id="2" name="Title 1"/>
          <p:cNvSpPr>
            <a:spLocks noGrp="1"/>
          </p:cNvSpPr>
          <p:nvPr>
            <p:ph type="title"/>
          </p:nvPr>
        </p:nvSpPr>
        <p:spPr>
          <a:xfrm>
            <a:off x="1841475" y="116287"/>
            <a:ext cx="10515600" cy="1325563"/>
          </a:xfrm>
        </p:spPr>
        <p:txBody>
          <a:bodyPr/>
          <a:lstStyle/>
          <a:p>
            <a:r>
              <a:rPr lang="en-US" b="1" i="1" dirty="0">
                <a:solidFill>
                  <a:srgbClr val="F2BD1F"/>
                </a:solidFill>
                <a:latin typeface="+mn-lt"/>
              </a:rPr>
              <a:t>Time for Self-Reflection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7" y="4550848"/>
            <a:ext cx="2955315" cy="2307152"/>
          </a:xfrm>
          <a:prstGeom prst="rect">
            <a:avLst/>
          </a:prstGeom>
        </p:spPr>
      </p:pic>
      <p:sp>
        <p:nvSpPr>
          <p:cNvPr id="12" name="TextBox 11"/>
          <p:cNvSpPr txBox="1"/>
          <p:nvPr/>
        </p:nvSpPr>
        <p:spPr>
          <a:xfrm>
            <a:off x="4331" y="1323294"/>
            <a:ext cx="6574022" cy="369332"/>
          </a:xfrm>
          <a:prstGeom prst="rect">
            <a:avLst/>
          </a:prstGeom>
          <a:solidFill>
            <a:srgbClr val="F2BD1F"/>
          </a:solidFill>
          <a:ln>
            <a:solidFill>
              <a:srgbClr val="F2BD1F"/>
            </a:solidFill>
          </a:ln>
        </p:spPr>
        <p:txBody>
          <a:bodyPr wrap="square" rtlCol="0">
            <a:spAutoFit/>
          </a:bodyPr>
          <a:lstStyle/>
          <a:p>
            <a:pPr algn="just"/>
            <a:r>
              <a:rPr lang="en-US" dirty="0">
                <a:solidFill>
                  <a:schemeClr val="bg1"/>
                </a:solidFill>
              </a:rPr>
              <a:t>2.3 Click video icon and find out what the 8 intelligences are:</a:t>
            </a:r>
            <a:r>
              <a:rPr lang="en-US" dirty="0"/>
              <a:t> </a:t>
            </a:r>
          </a:p>
        </p:txBody>
      </p:sp>
      <p:sp>
        <p:nvSpPr>
          <p:cNvPr id="14" name="TextBox 13"/>
          <p:cNvSpPr txBox="1"/>
          <p:nvPr/>
        </p:nvSpPr>
        <p:spPr>
          <a:xfrm>
            <a:off x="3257406" y="5457203"/>
            <a:ext cx="5895472" cy="923330"/>
          </a:xfrm>
          <a:prstGeom prst="rect">
            <a:avLst/>
          </a:prstGeom>
          <a:noFill/>
          <a:ln w="38100">
            <a:solidFill>
              <a:srgbClr val="F2BD1F"/>
            </a:solidFill>
          </a:ln>
        </p:spPr>
        <p:txBody>
          <a:bodyPr wrap="square" rtlCol="0">
            <a:spAutoFit/>
          </a:bodyPr>
          <a:lstStyle/>
          <a:p>
            <a:pPr algn="ctr"/>
            <a:r>
              <a:rPr lang="en-US" b="1" i="1" dirty="0"/>
              <a:t>Can you apply these </a:t>
            </a:r>
            <a:r>
              <a:rPr lang="nl-NL" b="1" i="1" dirty="0"/>
              <a:t>Multiple </a:t>
            </a:r>
            <a:r>
              <a:rPr lang="nl-NL" b="1" i="1" dirty="0" err="1"/>
              <a:t>Intelligences</a:t>
            </a:r>
            <a:r>
              <a:rPr lang="nl-NL" b="1" i="1" dirty="0"/>
              <a:t> </a:t>
            </a:r>
            <a:r>
              <a:rPr lang="en-US" b="1" i="1" dirty="0"/>
              <a:t>in your classroom? If yes, which strategies are the most applicable for your VET students?</a:t>
            </a:r>
          </a:p>
        </p:txBody>
      </p:sp>
      <p:pic>
        <p:nvPicPr>
          <p:cNvPr id="10" name="Picture 9">
            <a:hlinkClick r:id="rId5"/>
            <a:extLst>
              <a:ext uri="{FF2B5EF4-FFF2-40B4-BE49-F238E27FC236}">
                <a16:creationId xmlns:a16="http://schemas.microsoft.com/office/drawing/2014/main" xmlns="" id="{2CC65DDB-8D9D-485C-BA2B-94FADDF7E040}"/>
              </a:ext>
            </a:extLst>
          </p:cNvPr>
          <p:cNvPicPr>
            <a:picLocks noChangeAspect="1"/>
          </p:cNvPicPr>
          <p:nvPr/>
        </p:nvPicPr>
        <p:blipFill>
          <a:blip r:embed="rId6"/>
          <a:stretch>
            <a:fillRect/>
          </a:stretch>
        </p:blipFill>
        <p:spPr>
          <a:xfrm>
            <a:off x="3527183" y="1980772"/>
            <a:ext cx="4813256" cy="2591228"/>
          </a:xfrm>
          <a:prstGeom prst="rect">
            <a:avLst/>
          </a:prstGeom>
        </p:spPr>
      </p:pic>
      <p:sp>
        <p:nvSpPr>
          <p:cNvPr id="3" name="Action Button: Video 2">
            <a:hlinkClick r:id="rId5" highlightClick="1"/>
            <a:hlinkHover r:id="rId5"/>
            <a:extLst>
              <a:ext uri="{FF2B5EF4-FFF2-40B4-BE49-F238E27FC236}">
                <a16:creationId xmlns:a16="http://schemas.microsoft.com/office/drawing/2014/main" xmlns="" id="{7583FABC-3CA4-46CD-8187-B3701267A53D}"/>
              </a:ext>
            </a:extLst>
          </p:cNvPr>
          <p:cNvSpPr/>
          <p:nvPr/>
        </p:nvSpPr>
        <p:spPr>
          <a:xfrm>
            <a:off x="9343669" y="2407706"/>
            <a:ext cx="2144365" cy="1737360"/>
          </a:xfrm>
          <a:prstGeom prst="actionButtonMovie">
            <a:avLst/>
          </a:prstGeom>
          <a:solidFill>
            <a:srgbClr val="F2BD1F"/>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hought Bubble: Cloud 14">
            <a:extLst>
              <a:ext uri="{FF2B5EF4-FFF2-40B4-BE49-F238E27FC236}">
                <a16:creationId xmlns:a16="http://schemas.microsoft.com/office/drawing/2014/main" xmlns="" id="{161C2EC1-0480-40C6-95E7-41E1113544EB}"/>
              </a:ext>
            </a:extLst>
          </p:cNvPr>
          <p:cNvSpPr/>
          <p:nvPr/>
        </p:nvSpPr>
        <p:spPr>
          <a:xfrm rot="1904267">
            <a:off x="628041" y="131238"/>
            <a:ext cx="1085749" cy="1099598"/>
          </a:xfrm>
          <a:prstGeom prst="cloudCallout">
            <a:avLst>
              <a:gd name="adj1" fmla="val -45821"/>
              <a:gd name="adj2" fmla="val 74174"/>
            </a:avLst>
          </a:prstGeom>
          <a:solidFill>
            <a:schemeClr val="bg1"/>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197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6636DB5-842C-46F2-9EA9-DD4A4B8D2A38}"/>
              </a:ext>
            </a:extLst>
          </p:cNvPr>
          <p:cNvSpPr>
            <a:spLocks noGrp="1"/>
          </p:cNvSpPr>
          <p:nvPr>
            <p:ph type="title"/>
          </p:nvPr>
        </p:nvSpPr>
        <p:spPr>
          <a:xfrm>
            <a:off x="168675" y="133815"/>
            <a:ext cx="10515600" cy="717951"/>
          </a:xfrm>
        </p:spPr>
        <p:txBody>
          <a:bodyPr>
            <a:normAutofit/>
          </a:bodyPr>
          <a:lstStyle/>
          <a:p>
            <a:r>
              <a:rPr lang="nl-NL" dirty="0">
                <a:solidFill>
                  <a:srgbClr val="F2BD1F"/>
                </a:solidFill>
                <a:latin typeface="+mn-lt"/>
              </a:rPr>
              <a:t>The Theory of Multiple Intelligences</a:t>
            </a:r>
            <a:r>
              <a:rPr lang="nl-NL" b="1" dirty="0">
                <a:solidFill>
                  <a:srgbClr val="F2BD1F"/>
                </a:solidFill>
                <a:latin typeface="+mn-lt"/>
              </a:rPr>
              <a:t>:</a:t>
            </a:r>
            <a:endParaRPr lang="en-GB" dirty="0">
              <a:latin typeface="+mn-lt"/>
            </a:endParaRPr>
          </a:p>
        </p:txBody>
      </p:sp>
      <p:sp>
        <p:nvSpPr>
          <p:cNvPr id="2" name="Content Placeholder 1">
            <a:extLst>
              <a:ext uri="{FF2B5EF4-FFF2-40B4-BE49-F238E27FC236}">
                <a16:creationId xmlns:a16="http://schemas.microsoft.com/office/drawing/2014/main" xmlns="" id="{D7FF0508-2CC0-4BA1-8701-CBF6E3DC9F5A}"/>
              </a:ext>
            </a:extLst>
          </p:cNvPr>
          <p:cNvSpPr>
            <a:spLocks noGrp="1"/>
          </p:cNvSpPr>
          <p:nvPr>
            <p:ph idx="1"/>
          </p:nvPr>
        </p:nvSpPr>
        <p:spPr>
          <a:xfrm>
            <a:off x="599325" y="1593040"/>
            <a:ext cx="5112205" cy="4351338"/>
          </a:xfrm>
        </p:spPr>
        <p:txBody>
          <a:bodyPr>
            <a:normAutofit/>
          </a:bodyPr>
          <a:lstStyle/>
          <a:p>
            <a:pPr marL="0" indent="0" algn="just" fontAlgn="base">
              <a:lnSpc>
                <a:spcPct val="100000"/>
              </a:lnSpc>
              <a:buNone/>
            </a:pPr>
            <a:r>
              <a:rPr lang="en-GB" sz="1600" b="0" i="0" dirty="0">
                <a:solidFill>
                  <a:srgbClr val="676766"/>
                </a:solidFill>
                <a:effectLst/>
              </a:rPr>
              <a:t>All students develop different types of intelligence. This means that each student has their own intelligence superiorities and weaknesses. Called a learning style, these intelligence domains determine how easily or difficultly a student can learn through a specific teaching method.</a:t>
            </a:r>
          </a:p>
          <a:p>
            <a:pPr marL="0" indent="0" algn="just" fontAlgn="base">
              <a:buNone/>
            </a:pPr>
            <a:r>
              <a:rPr lang="en-GB" sz="1600" dirty="0">
                <a:solidFill>
                  <a:srgbClr val="676766"/>
                </a:solidFill>
              </a:rPr>
              <a:t>There can be more than one learning style present in a classroom. To balance learning styles and subject matter, a teacher should show students how to understand a subject which addresses one of their weak intelligence domains by applying their most developed intelligence domain. For instance, a student who has highly-developed musical intelligence can be asked to learn about a war and what happened during that war by making up a song about it (Temur, 2007).</a:t>
            </a:r>
          </a:p>
          <a:p>
            <a:pPr marL="0" indent="0" algn="l" fontAlgn="base">
              <a:buNone/>
            </a:pPr>
            <a:endParaRPr lang="en-GB" sz="1700" b="0" i="0" dirty="0">
              <a:solidFill>
                <a:srgbClr val="676766"/>
              </a:solidFill>
              <a:effectLst/>
            </a:endParaRPr>
          </a:p>
          <a:p>
            <a:endParaRPr lang="nl-NL" dirty="0"/>
          </a:p>
        </p:txBody>
      </p:sp>
      <p:sp>
        <p:nvSpPr>
          <p:cNvPr id="3" name="TextBox 2">
            <a:extLst>
              <a:ext uri="{FF2B5EF4-FFF2-40B4-BE49-F238E27FC236}">
                <a16:creationId xmlns:a16="http://schemas.microsoft.com/office/drawing/2014/main" xmlns="" id="{453D3FEA-F19B-45DA-AC79-CE029830A4EC}"/>
              </a:ext>
            </a:extLst>
          </p:cNvPr>
          <p:cNvSpPr txBox="1"/>
          <p:nvPr/>
        </p:nvSpPr>
        <p:spPr>
          <a:xfrm>
            <a:off x="248573" y="792634"/>
            <a:ext cx="5539667" cy="584775"/>
          </a:xfrm>
          <a:prstGeom prst="rect">
            <a:avLst/>
          </a:prstGeom>
          <a:noFill/>
        </p:spPr>
        <p:txBody>
          <a:bodyPr wrap="square" rtlCol="0">
            <a:spAutoFit/>
          </a:bodyPr>
          <a:lstStyle/>
          <a:p>
            <a:r>
              <a:rPr lang="en-GB" sz="3200" b="1" dirty="0">
                <a:solidFill>
                  <a:srgbClr val="F2BD1F"/>
                </a:solidFill>
              </a:rPr>
              <a:t>2.3 Educational benefits</a:t>
            </a:r>
          </a:p>
        </p:txBody>
      </p:sp>
      <p:sp>
        <p:nvSpPr>
          <p:cNvPr id="6" name="Content Placeholder 1">
            <a:extLst>
              <a:ext uri="{FF2B5EF4-FFF2-40B4-BE49-F238E27FC236}">
                <a16:creationId xmlns:a16="http://schemas.microsoft.com/office/drawing/2014/main" xmlns="" id="{AAB77348-BFC7-4C76-89E4-444A3DB9ABC6}"/>
              </a:ext>
            </a:extLst>
          </p:cNvPr>
          <p:cNvSpPr txBox="1">
            <a:spLocks/>
          </p:cNvSpPr>
          <p:nvPr/>
        </p:nvSpPr>
        <p:spPr>
          <a:xfrm>
            <a:off x="6480470" y="1593040"/>
            <a:ext cx="5112205" cy="4792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00000"/>
              </a:lnSpc>
              <a:buFont typeface="Arial" panose="020B0604020202020204" pitchFamily="34" charset="0"/>
              <a:buNone/>
            </a:pPr>
            <a:r>
              <a:rPr lang="en-GB" sz="1600" dirty="0">
                <a:solidFill>
                  <a:srgbClr val="676766"/>
                </a:solidFill>
              </a:rPr>
              <a:t>Moreover, students who apply their strong fields of intelligences in learning activities can learn a subject that they used to hate with joy and without pressure. As another example, mathematics is considered to be a tough subject for many students due to the abstract concepts they have to learn. However, when such concepts are explained through a learning activity that implements students’ intelligences, students will find it more interesting and more fun because it is given as something they love to do. Students can learn mathematics by drawing, dancing, blogging, and much more. A whole curriculum can be created with activities based on multiple intelligences in a way that develops different fields of intelligences for each student ; such curriculum will be more student-</a:t>
            </a:r>
            <a:r>
              <a:rPr lang="en-GB" sz="1600" dirty="0" err="1">
                <a:solidFill>
                  <a:srgbClr val="676766"/>
                </a:solidFill>
              </a:rPr>
              <a:t>centered</a:t>
            </a:r>
            <a:r>
              <a:rPr lang="en-GB" sz="1600" dirty="0">
                <a:solidFill>
                  <a:srgbClr val="676766"/>
                </a:solidFill>
              </a:rPr>
              <a:t>. Students will then discover the best ways by which they’re able to receive information.</a:t>
            </a:r>
          </a:p>
          <a:p>
            <a:pPr marL="0" indent="0" fontAlgn="base">
              <a:buFont typeface="Arial" panose="020B0604020202020204" pitchFamily="34" charset="0"/>
              <a:buNone/>
            </a:pPr>
            <a:endParaRPr lang="en-GB" sz="1700" dirty="0">
              <a:solidFill>
                <a:srgbClr val="676766"/>
              </a:solidFill>
            </a:endParaRPr>
          </a:p>
          <a:p>
            <a:endParaRPr lang="nl-NL" dirty="0"/>
          </a:p>
        </p:txBody>
      </p:sp>
      <p:sp>
        <p:nvSpPr>
          <p:cNvPr id="7" name="TextBox 6">
            <a:extLst>
              <a:ext uri="{FF2B5EF4-FFF2-40B4-BE49-F238E27FC236}">
                <a16:creationId xmlns:a16="http://schemas.microsoft.com/office/drawing/2014/main" xmlns="" id="{1E0A2C04-45A8-44DC-9772-711491986266}"/>
              </a:ext>
            </a:extLst>
          </p:cNvPr>
          <p:cNvSpPr txBox="1"/>
          <p:nvPr/>
        </p:nvSpPr>
        <p:spPr>
          <a:xfrm>
            <a:off x="168675" y="6477964"/>
            <a:ext cx="8557570" cy="246221"/>
          </a:xfrm>
          <a:prstGeom prst="rect">
            <a:avLst/>
          </a:prstGeom>
          <a:noFill/>
        </p:spPr>
        <p:txBody>
          <a:bodyPr wrap="square" rtlCol="0">
            <a:spAutoFit/>
          </a:bodyPr>
          <a:lstStyle/>
          <a:p>
            <a:pPr marL="0" indent="0" fontAlgn="base">
              <a:buFont typeface="Arial" panose="020B0604020202020204" pitchFamily="34" charset="0"/>
              <a:buNone/>
            </a:pPr>
            <a:r>
              <a:rPr lang="en-GB" sz="1000" b="1" dirty="0">
                <a:solidFill>
                  <a:srgbClr val="676766"/>
                </a:solidFill>
              </a:rPr>
              <a:t>Reference</a:t>
            </a:r>
            <a:r>
              <a:rPr lang="en-GB" sz="1000" dirty="0">
                <a:solidFill>
                  <a:srgbClr val="676766"/>
                </a:solidFill>
              </a:rPr>
              <a:t>: </a:t>
            </a:r>
            <a:r>
              <a:rPr lang="en-GB" sz="1000" dirty="0">
                <a:solidFill>
                  <a:srgbClr val="676766"/>
                </a:solidFill>
                <a:hlinkClick r:id="rId2">
                  <a:extLst>
                    <a:ext uri="{A12FA001-AC4F-418D-AE19-62706E023703}">
                      <ahyp:hlinkClr xmlns:ahyp="http://schemas.microsoft.com/office/drawing/2018/hyperlinkcolor" xmlns="" val="tx"/>
                    </a:ext>
                  </a:extLst>
                </a:hlinkClick>
              </a:rPr>
              <a:t>https://www.onatlas.com/blog/multiple-intelligences-theory</a:t>
            </a:r>
            <a:r>
              <a:rPr lang="en-GB" sz="1000" dirty="0">
                <a:solidFill>
                  <a:srgbClr val="676766"/>
                </a:solidFill>
              </a:rPr>
              <a:t> </a:t>
            </a:r>
          </a:p>
        </p:txBody>
      </p:sp>
    </p:spTree>
    <p:extLst>
      <p:ext uri="{BB962C8B-B14F-4D97-AF65-F5344CB8AC3E}">
        <p14:creationId xmlns:p14="http://schemas.microsoft.com/office/powerpoint/2010/main" val="2231290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6636DB5-842C-46F2-9EA9-DD4A4B8D2A38}"/>
              </a:ext>
            </a:extLst>
          </p:cNvPr>
          <p:cNvSpPr>
            <a:spLocks noGrp="1"/>
          </p:cNvSpPr>
          <p:nvPr>
            <p:ph type="title"/>
          </p:nvPr>
        </p:nvSpPr>
        <p:spPr>
          <a:xfrm>
            <a:off x="1676400" y="248897"/>
            <a:ext cx="10515600" cy="1325563"/>
          </a:xfrm>
        </p:spPr>
        <p:txBody>
          <a:bodyPr/>
          <a:lstStyle/>
          <a:p>
            <a:r>
              <a:rPr lang="nl-NL" b="1" i="1" dirty="0">
                <a:solidFill>
                  <a:srgbClr val="F2BD1F"/>
                </a:solidFill>
              </a:rPr>
              <a:t>Time for Additional Reading!</a:t>
            </a:r>
            <a:endParaRPr lang="en-GB" i="1" dirty="0"/>
          </a:p>
        </p:txBody>
      </p:sp>
      <p:sp>
        <p:nvSpPr>
          <p:cNvPr id="7" name="TextBox 6">
            <a:extLst>
              <a:ext uri="{FF2B5EF4-FFF2-40B4-BE49-F238E27FC236}">
                <a16:creationId xmlns:a16="http://schemas.microsoft.com/office/drawing/2014/main" xmlns="" id="{79345539-45A4-42BD-8C10-03BBE288FB2D}"/>
              </a:ext>
            </a:extLst>
          </p:cNvPr>
          <p:cNvSpPr txBox="1"/>
          <p:nvPr/>
        </p:nvSpPr>
        <p:spPr>
          <a:xfrm>
            <a:off x="4332" y="1323295"/>
            <a:ext cx="8347188" cy="646331"/>
          </a:xfrm>
          <a:prstGeom prst="rect">
            <a:avLst/>
          </a:prstGeom>
          <a:solidFill>
            <a:srgbClr val="F2BD1F"/>
          </a:solidFill>
          <a:ln>
            <a:solidFill>
              <a:srgbClr val="F2BD1F"/>
            </a:solidFill>
          </a:ln>
        </p:spPr>
        <p:txBody>
          <a:bodyPr wrap="square" rtlCol="0">
            <a:spAutoFit/>
          </a:bodyPr>
          <a:lstStyle/>
          <a:p>
            <a:pPr algn="just"/>
            <a:r>
              <a:rPr lang="en-US" dirty="0">
                <a:solidFill>
                  <a:schemeClr val="bg1"/>
                </a:solidFill>
              </a:rPr>
              <a:t>2.3 Click document icon and be inspired by </a:t>
            </a:r>
            <a:r>
              <a:rPr lang="en-GB" b="1" dirty="0">
                <a:solidFill>
                  <a:schemeClr val="bg1"/>
                </a:solidFill>
              </a:rPr>
              <a:t>Learning Activities </a:t>
            </a:r>
            <a:r>
              <a:rPr lang="en-GB" dirty="0">
                <a:solidFill>
                  <a:schemeClr val="bg1"/>
                </a:solidFill>
              </a:rPr>
              <a:t>that connect with </a:t>
            </a:r>
            <a:r>
              <a:rPr lang="en-GB" b="1" dirty="0">
                <a:solidFill>
                  <a:schemeClr val="bg1"/>
                </a:solidFill>
              </a:rPr>
              <a:t>Multiple Intelligences</a:t>
            </a:r>
            <a:r>
              <a:rPr lang="en-US" dirty="0">
                <a:solidFill>
                  <a:schemeClr val="bg1"/>
                </a:solidFill>
              </a:rPr>
              <a:t>:</a:t>
            </a:r>
            <a:r>
              <a:rPr lang="en-US" dirty="0"/>
              <a:t> </a:t>
            </a:r>
          </a:p>
        </p:txBody>
      </p:sp>
      <p:pic>
        <p:nvPicPr>
          <p:cNvPr id="8" name="Picture 7">
            <a:hlinkClick r:id="rId4"/>
            <a:extLst>
              <a:ext uri="{FF2B5EF4-FFF2-40B4-BE49-F238E27FC236}">
                <a16:creationId xmlns:a16="http://schemas.microsoft.com/office/drawing/2014/main" xmlns="" id="{9D57690A-30E4-4950-934C-2C547F9603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2653403" y="1933464"/>
            <a:ext cx="6720506" cy="3559902"/>
          </a:xfrm>
          <a:prstGeom prst="rect">
            <a:avLst/>
          </a:prstGeom>
        </p:spPr>
      </p:pic>
      <p:pic>
        <p:nvPicPr>
          <p:cNvPr id="9" name="Checklist_ Learning Activities That Connect With Multiple Intelligences _ Scholastic (1)_Trim">
            <a:hlinkClick r:id="" action="ppaction://media"/>
            <a:extLst>
              <a:ext uri="{FF2B5EF4-FFF2-40B4-BE49-F238E27FC236}">
                <a16:creationId xmlns:a16="http://schemas.microsoft.com/office/drawing/2014/main" xmlns="" id="{8880F7D0-EF35-45DC-8CD0-1F93D44236A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606801" y="2254106"/>
            <a:ext cx="4874670" cy="2683654"/>
          </a:xfrm>
          <a:prstGeom prst="rect">
            <a:avLst/>
          </a:prstGeom>
        </p:spPr>
      </p:pic>
      <p:pic>
        <p:nvPicPr>
          <p:cNvPr id="10" name="Picture 9">
            <a:extLst>
              <a:ext uri="{FF2B5EF4-FFF2-40B4-BE49-F238E27FC236}">
                <a16:creationId xmlns:a16="http://schemas.microsoft.com/office/drawing/2014/main" xmlns="" id="{247F5D95-5DFF-4202-B093-DE81152E22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07" y="4550848"/>
            <a:ext cx="2955315" cy="2307152"/>
          </a:xfrm>
          <a:prstGeom prst="rect">
            <a:avLst/>
          </a:prstGeom>
        </p:spPr>
      </p:pic>
      <p:sp>
        <p:nvSpPr>
          <p:cNvPr id="11" name="TextBox 10">
            <a:extLst>
              <a:ext uri="{FF2B5EF4-FFF2-40B4-BE49-F238E27FC236}">
                <a16:creationId xmlns:a16="http://schemas.microsoft.com/office/drawing/2014/main" xmlns="" id="{237DA4AC-B06E-4FE4-80F0-E9D77B4F3A0C}"/>
              </a:ext>
            </a:extLst>
          </p:cNvPr>
          <p:cNvSpPr txBox="1"/>
          <p:nvPr/>
        </p:nvSpPr>
        <p:spPr>
          <a:xfrm>
            <a:off x="3257406" y="5457203"/>
            <a:ext cx="5895472" cy="1200329"/>
          </a:xfrm>
          <a:prstGeom prst="rect">
            <a:avLst/>
          </a:prstGeom>
          <a:noFill/>
          <a:ln w="38100">
            <a:solidFill>
              <a:srgbClr val="F2BD1F"/>
            </a:solidFill>
          </a:ln>
        </p:spPr>
        <p:txBody>
          <a:bodyPr wrap="square" rtlCol="0">
            <a:spAutoFit/>
          </a:bodyPr>
          <a:lstStyle/>
          <a:p>
            <a:pPr algn="ctr"/>
            <a:r>
              <a:rPr lang="en-US" b="1" i="1" dirty="0"/>
              <a:t>Can you apply any of the above </a:t>
            </a:r>
            <a:r>
              <a:rPr lang="nl-NL" b="1" i="1" dirty="0"/>
              <a:t>Multiple Intelligences Activities </a:t>
            </a:r>
            <a:r>
              <a:rPr lang="en-US" b="1" i="1" dirty="0"/>
              <a:t>in your classroom? If yes, which strategies are the most applicable for your VET students?</a:t>
            </a:r>
          </a:p>
        </p:txBody>
      </p:sp>
      <p:sp>
        <p:nvSpPr>
          <p:cNvPr id="12" name="Action Button: Document 11">
            <a:hlinkClick r:id="rId8" highlightClick="1"/>
            <a:hlinkHover r:id="rId8"/>
            <a:extLst>
              <a:ext uri="{FF2B5EF4-FFF2-40B4-BE49-F238E27FC236}">
                <a16:creationId xmlns:a16="http://schemas.microsoft.com/office/drawing/2014/main" xmlns="" id="{0A75F350-C91E-461E-919D-F423E413120B}"/>
              </a:ext>
            </a:extLst>
          </p:cNvPr>
          <p:cNvSpPr/>
          <p:nvPr/>
        </p:nvSpPr>
        <p:spPr>
          <a:xfrm>
            <a:off x="9373909" y="2613110"/>
            <a:ext cx="1920240" cy="1769254"/>
          </a:xfrm>
          <a:prstGeom prst="actionButtonDocument">
            <a:avLst/>
          </a:prstGeom>
          <a:solidFill>
            <a:srgbClr val="F2BD1F"/>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hought Bubble: Cloud 12">
            <a:extLst>
              <a:ext uri="{FF2B5EF4-FFF2-40B4-BE49-F238E27FC236}">
                <a16:creationId xmlns:a16="http://schemas.microsoft.com/office/drawing/2014/main" xmlns="" id="{FC273A36-A680-4C4D-B4CA-5E6AE2802521}"/>
              </a:ext>
            </a:extLst>
          </p:cNvPr>
          <p:cNvSpPr/>
          <p:nvPr/>
        </p:nvSpPr>
        <p:spPr>
          <a:xfrm rot="1904267">
            <a:off x="628041" y="131238"/>
            <a:ext cx="1085749" cy="1099598"/>
          </a:xfrm>
          <a:prstGeom prst="cloudCallout">
            <a:avLst>
              <a:gd name="adj1" fmla="val -45821"/>
              <a:gd name="adj2" fmla="val 74174"/>
            </a:avLst>
          </a:prstGeom>
          <a:solidFill>
            <a:schemeClr val="bg1"/>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411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3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6636DB5-842C-46F2-9EA9-DD4A4B8D2A38}"/>
              </a:ext>
            </a:extLst>
          </p:cNvPr>
          <p:cNvSpPr>
            <a:spLocks noGrp="1"/>
          </p:cNvSpPr>
          <p:nvPr>
            <p:ph type="title"/>
          </p:nvPr>
        </p:nvSpPr>
        <p:spPr>
          <a:xfrm>
            <a:off x="391160" y="156686"/>
            <a:ext cx="10515600" cy="1325563"/>
          </a:xfrm>
        </p:spPr>
        <p:txBody>
          <a:bodyPr>
            <a:normAutofit/>
          </a:bodyPr>
          <a:lstStyle/>
          <a:p>
            <a:pPr algn="l" fontAlgn="base"/>
            <a:r>
              <a:rPr lang="nl-NL" dirty="0">
                <a:solidFill>
                  <a:srgbClr val="F2BD1F"/>
                </a:solidFill>
                <a:latin typeface="+mn-lt"/>
              </a:rPr>
              <a:t>The Theory of Multiple Intelligences </a:t>
            </a:r>
            <a:br>
              <a:rPr lang="nl-NL" dirty="0">
                <a:solidFill>
                  <a:srgbClr val="F2BD1F"/>
                </a:solidFill>
                <a:latin typeface="+mn-lt"/>
              </a:rPr>
            </a:br>
            <a:r>
              <a:rPr lang="nl-NL" b="1" dirty="0">
                <a:solidFill>
                  <a:srgbClr val="F2BD1F"/>
                </a:solidFill>
              </a:rPr>
              <a:t>2.3 Challenges</a:t>
            </a:r>
            <a:endParaRPr lang="en-GB" b="1" i="0" dirty="0">
              <a:solidFill>
                <a:srgbClr val="F2BD1F"/>
              </a:solidFill>
              <a:effectLst/>
              <a:latin typeface="Open Sans" panose="020B0606030504020204" pitchFamily="34" charset="0"/>
            </a:endParaRPr>
          </a:p>
        </p:txBody>
      </p:sp>
      <p:sp>
        <p:nvSpPr>
          <p:cNvPr id="2" name="Content Placeholder 1">
            <a:extLst>
              <a:ext uri="{FF2B5EF4-FFF2-40B4-BE49-F238E27FC236}">
                <a16:creationId xmlns:a16="http://schemas.microsoft.com/office/drawing/2014/main" xmlns="" id="{D7FF0508-2CC0-4BA1-8701-CBF6E3DC9F5A}"/>
              </a:ext>
            </a:extLst>
          </p:cNvPr>
          <p:cNvSpPr>
            <a:spLocks noGrp="1"/>
          </p:cNvSpPr>
          <p:nvPr>
            <p:ph idx="1"/>
          </p:nvPr>
        </p:nvSpPr>
        <p:spPr>
          <a:xfrm>
            <a:off x="444500" y="1817371"/>
            <a:ext cx="10718800" cy="763270"/>
          </a:xfrm>
        </p:spPr>
        <p:txBody>
          <a:bodyPr>
            <a:normAutofit/>
          </a:bodyPr>
          <a:lstStyle/>
          <a:p>
            <a:pPr marL="0" indent="0" algn="just" fontAlgn="base">
              <a:buNone/>
            </a:pPr>
            <a:r>
              <a:rPr lang="en-GB" sz="2400" b="0" i="0" dirty="0">
                <a:effectLst/>
              </a:rPr>
              <a:t>Not all the intelligences included in the theory can be targeted easily when preparing a learning activity. </a:t>
            </a:r>
          </a:p>
          <a:p>
            <a:pPr marL="0" indent="0">
              <a:buNone/>
            </a:pPr>
            <a:endParaRPr lang="nl-NL" dirty="0"/>
          </a:p>
        </p:txBody>
      </p:sp>
      <p:sp>
        <p:nvSpPr>
          <p:cNvPr id="5" name="Content Placeholder 1">
            <a:extLst>
              <a:ext uri="{FF2B5EF4-FFF2-40B4-BE49-F238E27FC236}">
                <a16:creationId xmlns:a16="http://schemas.microsoft.com/office/drawing/2014/main" xmlns="" id="{A0AA52CA-A044-488B-ABCD-0CEFC1E748D8}"/>
              </a:ext>
            </a:extLst>
          </p:cNvPr>
          <p:cNvSpPr txBox="1">
            <a:spLocks/>
          </p:cNvSpPr>
          <p:nvPr/>
        </p:nvSpPr>
        <p:spPr>
          <a:xfrm>
            <a:off x="444500" y="3200082"/>
            <a:ext cx="105486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400" dirty="0"/>
              <a:t>The challenge is to target the maximum number of intelligences in one session to ensure the engagement of all students in a classroom.</a:t>
            </a:r>
          </a:p>
          <a:p>
            <a:pPr marL="0" indent="0">
              <a:buNone/>
            </a:pPr>
            <a:endParaRPr lang="nl-NL" dirty="0"/>
          </a:p>
        </p:txBody>
      </p:sp>
      <p:sp>
        <p:nvSpPr>
          <p:cNvPr id="6" name="Content Placeholder 1">
            <a:extLst>
              <a:ext uri="{FF2B5EF4-FFF2-40B4-BE49-F238E27FC236}">
                <a16:creationId xmlns:a16="http://schemas.microsoft.com/office/drawing/2014/main" xmlns="" id="{98AE97BE-114D-4942-8924-00EB9E8607B6}"/>
              </a:ext>
            </a:extLst>
          </p:cNvPr>
          <p:cNvSpPr txBox="1">
            <a:spLocks/>
          </p:cNvSpPr>
          <p:nvPr/>
        </p:nvSpPr>
        <p:spPr>
          <a:xfrm>
            <a:off x="391160" y="4657408"/>
            <a:ext cx="11046460" cy="2200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400" dirty="0"/>
              <a:t>Educators should also be careful that addressing a specific type of intelligence doesn’t mean ignoring other types because the aim is to reach students’ minds as well as developing all their skills.</a:t>
            </a:r>
          </a:p>
          <a:p>
            <a:pPr marL="0" indent="0" fontAlgn="base">
              <a:buFont typeface="Arial" panose="020B0604020202020204" pitchFamily="34" charset="0"/>
              <a:buNone/>
            </a:pPr>
            <a:endParaRPr lang="en-GB" sz="1400" dirty="0"/>
          </a:p>
          <a:p>
            <a:pPr marL="0" indent="0" fontAlgn="base">
              <a:buFont typeface="Arial" panose="020B0604020202020204" pitchFamily="34" charset="0"/>
              <a:buNone/>
            </a:pPr>
            <a:r>
              <a:rPr lang="en-GB" sz="1100" b="1" dirty="0">
                <a:solidFill>
                  <a:srgbClr val="F2BD1F"/>
                </a:solidFill>
              </a:rPr>
              <a:t>Reference: </a:t>
            </a:r>
            <a:r>
              <a:rPr lang="en-GB" sz="1100" b="1" dirty="0">
                <a:solidFill>
                  <a:srgbClr val="F2BD1F"/>
                </a:solidFill>
                <a:hlinkClick r:id="rId2">
                  <a:extLst>
                    <a:ext uri="{A12FA001-AC4F-418D-AE19-62706E023703}">
                      <ahyp:hlinkClr xmlns:ahyp="http://schemas.microsoft.com/office/drawing/2018/hyperlinkcolor" xmlns="" val="tx"/>
                    </a:ext>
                  </a:extLst>
                </a:hlinkClick>
              </a:rPr>
              <a:t>https://www.onatlas.com/blog/multiple-intelligences-theory</a:t>
            </a:r>
            <a:r>
              <a:rPr lang="en-GB" sz="1100" b="1" dirty="0">
                <a:solidFill>
                  <a:srgbClr val="F2BD1F"/>
                </a:solidFill>
              </a:rPr>
              <a:t> </a:t>
            </a:r>
          </a:p>
          <a:p>
            <a:endParaRPr lang="nl-NL" dirty="0"/>
          </a:p>
        </p:txBody>
      </p:sp>
      <p:sp>
        <p:nvSpPr>
          <p:cNvPr id="3" name="TextBox 2">
            <a:extLst>
              <a:ext uri="{FF2B5EF4-FFF2-40B4-BE49-F238E27FC236}">
                <a16:creationId xmlns:a16="http://schemas.microsoft.com/office/drawing/2014/main" xmlns="" id="{6134BACB-D08A-40A2-8773-96D0A8260AC8}"/>
              </a:ext>
            </a:extLst>
          </p:cNvPr>
          <p:cNvSpPr txBox="1"/>
          <p:nvPr/>
        </p:nvSpPr>
        <p:spPr>
          <a:xfrm>
            <a:off x="0" y="1404659"/>
            <a:ext cx="3096260" cy="369332"/>
          </a:xfrm>
          <a:prstGeom prst="rect">
            <a:avLst/>
          </a:prstGeom>
          <a:solidFill>
            <a:srgbClr val="F2BD1F"/>
          </a:solidFill>
        </p:spPr>
        <p:txBody>
          <a:bodyPr wrap="square" rtlCol="0">
            <a:spAutoFit/>
          </a:bodyPr>
          <a:lstStyle/>
          <a:p>
            <a:r>
              <a:rPr lang="en-GB" dirty="0">
                <a:solidFill>
                  <a:schemeClr val="bg1"/>
                </a:solidFill>
              </a:rPr>
              <a:t>1</a:t>
            </a:r>
          </a:p>
        </p:txBody>
      </p:sp>
      <p:sp>
        <p:nvSpPr>
          <p:cNvPr id="7" name="TextBox 6">
            <a:extLst>
              <a:ext uri="{FF2B5EF4-FFF2-40B4-BE49-F238E27FC236}">
                <a16:creationId xmlns:a16="http://schemas.microsoft.com/office/drawing/2014/main" xmlns="" id="{E86D396C-C9C3-4EB3-BB11-4C43D6DA5CB4}"/>
              </a:ext>
            </a:extLst>
          </p:cNvPr>
          <p:cNvSpPr txBox="1"/>
          <p:nvPr/>
        </p:nvSpPr>
        <p:spPr>
          <a:xfrm>
            <a:off x="0" y="2813765"/>
            <a:ext cx="3096260" cy="369332"/>
          </a:xfrm>
          <a:prstGeom prst="rect">
            <a:avLst/>
          </a:prstGeom>
          <a:solidFill>
            <a:srgbClr val="F2BD1F"/>
          </a:solidFill>
        </p:spPr>
        <p:txBody>
          <a:bodyPr wrap="square" rtlCol="0">
            <a:spAutoFit/>
          </a:bodyPr>
          <a:lstStyle/>
          <a:p>
            <a:r>
              <a:rPr lang="en-GB" dirty="0">
                <a:solidFill>
                  <a:schemeClr val="bg1"/>
                </a:solidFill>
              </a:rPr>
              <a:t>2</a:t>
            </a:r>
          </a:p>
        </p:txBody>
      </p:sp>
      <p:sp>
        <p:nvSpPr>
          <p:cNvPr id="8" name="TextBox 7">
            <a:extLst>
              <a:ext uri="{FF2B5EF4-FFF2-40B4-BE49-F238E27FC236}">
                <a16:creationId xmlns:a16="http://schemas.microsoft.com/office/drawing/2014/main" xmlns="" id="{B69428C6-6F44-4765-8277-7725A431A52A}"/>
              </a:ext>
            </a:extLst>
          </p:cNvPr>
          <p:cNvSpPr txBox="1"/>
          <p:nvPr/>
        </p:nvSpPr>
        <p:spPr>
          <a:xfrm>
            <a:off x="0" y="4177032"/>
            <a:ext cx="3096260" cy="369332"/>
          </a:xfrm>
          <a:prstGeom prst="rect">
            <a:avLst/>
          </a:prstGeom>
          <a:solidFill>
            <a:srgbClr val="F2BD1F"/>
          </a:solidFill>
        </p:spPr>
        <p:txBody>
          <a:bodyPr wrap="square" rtlCol="0">
            <a:spAutoFit/>
          </a:bodyPr>
          <a:lstStyle/>
          <a:p>
            <a:r>
              <a:rPr lang="en-GB" dirty="0">
                <a:solidFill>
                  <a:schemeClr val="bg1"/>
                </a:solidFill>
              </a:rPr>
              <a:t>3</a:t>
            </a:r>
          </a:p>
        </p:txBody>
      </p:sp>
    </p:spTree>
    <p:extLst>
      <p:ext uri="{BB962C8B-B14F-4D97-AF65-F5344CB8AC3E}">
        <p14:creationId xmlns:p14="http://schemas.microsoft.com/office/powerpoint/2010/main" val="107408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xmlns="" id="{DF46294A-8341-4EB6-9684-ABC0FEBB3864}"/>
              </a:ext>
            </a:extLst>
          </p:cNvPr>
          <p:cNvSpPr txBox="1">
            <a:spLocks/>
          </p:cNvSpPr>
          <p:nvPr/>
        </p:nvSpPr>
        <p:spPr>
          <a:xfrm>
            <a:off x="266355" y="1387589"/>
            <a:ext cx="4934295" cy="19271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100000"/>
              </a:lnSpc>
              <a:spcAft>
                <a:spcPts val="1000"/>
              </a:spcAft>
            </a:pPr>
            <a:r>
              <a:rPr lang="en-GB" sz="2800" dirty="0">
                <a:solidFill>
                  <a:schemeClr val="bg1"/>
                </a:solidFill>
                <a:latin typeface="+mn-lt"/>
                <a:ea typeface="+mn-ea"/>
                <a:cs typeface="+mn-cs"/>
              </a:rPr>
              <a:t>2.4 The factors influencing change in the classroom</a:t>
            </a:r>
          </a:p>
        </p:txBody>
      </p:sp>
    </p:spTree>
    <p:extLst>
      <p:ext uri="{BB962C8B-B14F-4D97-AF65-F5344CB8AC3E}">
        <p14:creationId xmlns:p14="http://schemas.microsoft.com/office/powerpoint/2010/main" val="326101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BEF1AD35-12D5-4BCF-97A3-79A12AE91646}"/>
              </a:ext>
            </a:extLst>
          </p:cNvPr>
          <p:cNvSpPr/>
          <p:nvPr/>
        </p:nvSpPr>
        <p:spPr>
          <a:xfrm>
            <a:off x="175777" y="1262380"/>
            <a:ext cx="5161280" cy="4729480"/>
          </a:xfrm>
          <a:prstGeom prst="ellipse">
            <a:avLst/>
          </a:prstGeom>
          <a:solidFill>
            <a:srgbClr val="378FCD"/>
          </a:solidFill>
          <a:ln>
            <a:solidFill>
              <a:srgbClr val="37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5759E2B3-3215-4C6B-8F8B-E352FEBCD425}"/>
              </a:ext>
            </a:extLst>
          </p:cNvPr>
          <p:cNvSpPr>
            <a:spLocks noGrp="1"/>
          </p:cNvSpPr>
          <p:nvPr>
            <p:ph type="title"/>
          </p:nvPr>
        </p:nvSpPr>
        <p:spPr>
          <a:xfrm>
            <a:off x="141105" y="-309563"/>
            <a:ext cx="13690600" cy="1325563"/>
          </a:xfrm>
        </p:spPr>
        <p:txBody>
          <a:bodyPr>
            <a:normAutofit/>
          </a:bodyPr>
          <a:lstStyle/>
          <a:p>
            <a:r>
              <a:rPr lang="en-GB" sz="4000" dirty="0">
                <a:solidFill>
                  <a:srgbClr val="378FCD"/>
                </a:solidFill>
                <a:latin typeface="+mn-lt"/>
              </a:rPr>
              <a:t>What factor influence change in the classroom?</a:t>
            </a:r>
            <a:endParaRPr lang="nl-NL" sz="4000" dirty="0">
              <a:solidFill>
                <a:srgbClr val="378FCD"/>
              </a:solidFill>
              <a:latin typeface="+mn-lt"/>
            </a:endParaRPr>
          </a:p>
        </p:txBody>
      </p:sp>
      <p:sp>
        <p:nvSpPr>
          <p:cNvPr id="3" name="Content Placeholder 2">
            <a:extLst>
              <a:ext uri="{FF2B5EF4-FFF2-40B4-BE49-F238E27FC236}">
                <a16:creationId xmlns:a16="http://schemas.microsoft.com/office/drawing/2014/main" xmlns="" id="{D3707263-D2BA-411A-9A9C-630FC40FB01B}"/>
              </a:ext>
            </a:extLst>
          </p:cNvPr>
          <p:cNvSpPr>
            <a:spLocks noGrp="1"/>
          </p:cNvSpPr>
          <p:nvPr>
            <p:ph idx="1"/>
          </p:nvPr>
        </p:nvSpPr>
        <p:spPr>
          <a:xfrm>
            <a:off x="6096000" y="1100455"/>
            <a:ext cx="5847080" cy="5053330"/>
          </a:xfrm>
        </p:spPr>
        <p:txBody>
          <a:bodyPr>
            <a:normAutofit/>
          </a:bodyPr>
          <a:lstStyle/>
          <a:p>
            <a:pPr marL="0" indent="0">
              <a:buNone/>
            </a:pPr>
            <a:endParaRPr lang="en-GB" sz="1600" dirty="0"/>
          </a:p>
          <a:p>
            <a:pPr marL="0" indent="0" algn="just">
              <a:buNone/>
            </a:pPr>
            <a:r>
              <a:rPr lang="en-GB" sz="1600" dirty="0"/>
              <a:t>Standard-based classrooms: targeted expectations set by districts, states, and nations</a:t>
            </a:r>
          </a:p>
          <a:p>
            <a:pPr marL="0" indent="0" algn="just">
              <a:buNone/>
            </a:pPr>
            <a:endParaRPr lang="en-GB" sz="1600" dirty="0"/>
          </a:p>
          <a:p>
            <a:pPr marL="0" indent="0" algn="just">
              <a:buNone/>
            </a:pPr>
            <a:r>
              <a:rPr lang="en-GB" sz="1600" dirty="0"/>
              <a:t>Multicultural diversity: continuous influx of immigrant learners with little or no communication skills or competencies in English</a:t>
            </a:r>
          </a:p>
          <a:p>
            <a:pPr algn="just"/>
            <a:endParaRPr lang="en-GB" sz="1600" dirty="0"/>
          </a:p>
          <a:p>
            <a:pPr marL="0" indent="0" algn="just">
              <a:buNone/>
            </a:pPr>
            <a:r>
              <a:rPr lang="en-GB" sz="1600" dirty="0"/>
              <a:t>Student diversity: unique learning styles and different levels of multiple intelligences</a:t>
            </a:r>
          </a:p>
          <a:p>
            <a:pPr marL="0" indent="0" algn="just">
              <a:buNone/>
            </a:pPr>
            <a:endParaRPr lang="en-GB" sz="1600" dirty="0"/>
          </a:p>
          <a:p>
            <a:pPr marL="0" indent="0" algn="just">
              <a:buNone/>
            </a:pPr>
            <a:r>
              <a:rPr lang="en-GB" sz="1600" dirty="0"/>
              <a:t>New cognitive research on human learning: knowledge of the brain and how it processes memory and makes meaning</a:t>
            </a:r>
          </a:p>
          <a:p>
            <a:pPr algn="just"/>
            <a:endParaRPr lang="en-GB" sz="1600" dirty="0"/>
          </a:p>
          <a:p>
            <a:pPr marL="0" indent="0" algn="just">
              <a:buNone/>
            </a:pPr>
            <a:r>
              <a:rPr lang="en-GB" sz="1600" dirty="0"/>
              <a:t>Rapid societal and technological change: political and economic revolutions that influence what and how learning takes place</a:t>
            </a:r>
            <a:endParaRPr lang="nl-NL" sz="1600" dirty="0"/>
          </a:p>
        </p:txBody>
      </p:sp>
      <p:sp>
        <p:nvSpPr>
          <p:cNvPr id="4" name="Content Placeholder 2">
            <a:extLst>
              <a:ext uri="{FF2B5EF4-FFF2-40B4-BE49-F238E27FC236}">
                <a16:creationId xmlns:a16="http://schemas.microsoft.com/office/drawing/2014/main" xmlns="" id="{FCE66E94-DC83-4BC4-881A-B6FB683C6D6C}"/>
              </a:ext>
            </a:extLst>
          </p:cNvPr>
          <p:cNvSpPr txBox="1">
            <a:spLocks/>
          </p:cNvSpPr>
          <p:nvPr/>
        </p:nvSpPr>
        <p:spPr>
          <a:xfrm>
            <a:off x="710017" y="2450148"/>
            <a:ext cx="4287520" cy="3541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800" dirty="0">
                <a:solidFill>
                  <a:srgbClr val="FFFFFF"/>
                </a:solidFill>
              </a:rPr>
              <a:t>We have been faced with more change than ever before in education. Several decades ago, teachers came into the profession with a desire to work with learners, a knowledge base, and good intentions. Today, educators face a challenging landscape that is in constant flux. Many factors influence the constantly changing classroom:</a:t>
            </a:r>
          </a:p>
        </p:txBody>
      </p:sp>
      <p:sp>
        <p:nvSpPr>
          <p:cNvPr id="6" name="Title 1">
            <a:extLst>
              <a:ext uri="{FF2B5EF4-FFF2-40B4-BE49-F238E27FC236}">
                <a16:creationId xmlns:a16="http://schemas.microsoft.com/office/drawing/2014/main" xmlns="" id="{59BFC70E-28E9-4FE5-A477-CF2AE5DAF5A9}"/>
              </a:ext>
            </a:extLst>
          </p:cNvPr>
          <p:cNvSpPr txBox="1">
            <a:spLocks/>
          </p:cNvSpPr>
          <p:nvPr/>
        </p:nvSpPr>
        <p:spPr>
          <a:xfrm>
            <a:off x="5547360" y="935989"/>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1.</a:t>
            </a:r>
            <a:endParaRPr lang="nl-NL" dirty="0">
              <a:solidFill>
                <a:srgbClr val="378FCD"/>
              </a:solidFill>
            </a:endParaRPr>
          </a:p>
        </p:txBody>
      </p:sp>
      <p:sp>
        <p:nvSpPr>
          <p:cNvPr id="7" name="Title 1">
            <a:extLst>
              <a:ext uri="{FF2B5EF4-FFF2-40B4-BE49-F238E27FC236}">
                <a16:creationId xmlns:a16="http://schemas.microsoft.com/office/drawing/2014/main" xmlns="" id="{71C0AEFD-73F7-4FAB-B46A-61D0E7DB85B6}"/>
              </a:ext>
            </a:extLst>
          </p:cNvPr>
          <p:cNvSpPr txBox="1">
            <a:spLocks/>
          </p:cNvSpPr>
          <p:nvPr/>
        </p:nvSpPr>
        <p:spPr>
          <a:xfrm>
            <a:off x="5547360" y="1854041"/>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2.</a:t>
            </a:r>
            <a:endParaRPr lang="nl-NL" dirty="0">
              <a:solidFill>
                <a:srgbClr val="378FCD"/>
              </a:solidFill>
            </a:endParaRPr>
          </a:p>
        </p:txBody>
      </p:sp>
      <p:sp>
        <p:nvSpPr>
          <p:cNvPr id="8" name="Title 1">
            <a:extLst>
              <a:ext uri="{FF2B5EF4-FFF2-40B4-BE49-F238E27FC236}">
                <a16:creationId xmlns:a16="http://schemas.microsoft.com/office/drawing/2014/main" xmlns="" id="{FD49373C-C83A-42AA-AE11-F25AB1717B72}"/>
              </a:ext>
            </a:extLst>
          </p:cNvPr>
          <p:cNvSpPr txBox="1">
            <a:spLocks/>
          </p:cNvSpPr>
          <p:nvPr/>
        </p:nvSpPr>
        <p:spPr>
          <a:xfrm>
            <a:off x="5537200" y="3627120"/>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4.</a:t>
            </a:r>
            <a:endParaRPr lang="nl-NL" dirty="0">
              <a:solidFill>
                <a:srgbClr val="378FCD"/>
              </a:solidFill>
            </a:endParaRPr>
          </a:p>
        </p:txBody>
      </p:sp>
      <p:sp>
        <p:nvSpPr>
          <p:cNvPr id="9" name="Title 1">
            <a:extLst>
              <a:ext uri="{FF2B5EF4-FFF2-40B4-BE49-F238E27FC236}">
                <a16:creationId xmlns:a16="http://schemas.microsoft.com/office/drawing/2014/main" xmlns="" id="{55AB3055-247E-4589-A7E2-6AF9CBA459A0}"/>
              </a:ext>
            </a:extLst>
          </p:cNvPr>
          <p:cNvSpPr txBox="1">
            <a:spLocks/>
          </p:cNvSpPr>
          <p:nvPr/>
        </p:nvSpPr>
        <p:spPr>
          <a:xfrm>
            <a:off x="5537200" y="2703987"/>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3.</a:t>
            </a:r>
            <a:endParaRPr lang="nl-NL" dirty="0">
              <a:solidFill>
                <a:srgbClr val="378FCD"/>
              </a:solidFill>
            </a:endParaRPr>
          </a:p>
        </p:txBody>
      </p:sp>
      <p:sp>
        <p:nvSpPr>
          <p:cNvPr id="10" name="Title 1">
            <a:extLst>
              <a:ext uri="{FF2B5EF4-FFF2-40B4-BE49-F238E27FC236}">
                <a16:creationId xmlns:a16="http://schemas.microsoft.com/office/drawing/2014/main" xmlns="" id="{9DF39C2C-BBC5-4466-A3D9-5C2016C64D1C}"/>
              </a:ext>
            </a:extLst>
          </p:cNvPr>
          <p:cNvSpPr txBox="1">
            <a:spLocks/>
          </p:cNvSpPr>
          <p:nvPr/>
        </p:nvSpPr>
        <p:spPr>
          <a:xfrm>
            <a:off x="5491480" y="4712334"/>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5.</a:t>
            </a:r>
            <a:endParaRPr lang="nl-NL" dirty="0">
              <a:solidFill>
                <a:srgbClr val="378FCD"/>
              </a:solidFill>
            </a:endParaRPr>
          </a:p>
        </p:txBody>
      </p:sp>
      <p:sp>
        <p:nvSpPr>
          <p:cNvPr id="11" name="Title 1">
            <a:extLst>
              <a:ext uri="{FF2B5EF4-FFF2-40B4-BE49-F238E27FC236}">
                <a16:creationId xmlns:a16="http://schemas.microsoft.com/office/drawing/2014/main" xmlns="" id="{47A0C9DC-0D86-42E3-B7B3-75E7447E7880}"/>
              </a:ext>
            </a:extLst>
          </p:cNvPr>
          <p:cNvSpPr txBox="1">
            <a:spLocks/>
          </p:cNvSpPr>
          <p:nvPr/>
        </p:nvSpPr>
        <p:spPr>
          <a:xfrm>
            <a:off x="175777" y="341313"/>
            <a:ext cx="1369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4000" dirty="0">
                <a:solidFill>
                  <a:srgbClr val="378FCD"/>
                </a:solidFill>
              </a:rPr>
              <a:t>2.4 Background</a:t>
            </a:r>
          </a:p>
        </p:txBody>
      </p:sp>
    </p:spTree>
    <p:extLst>
      <p:ext uri="{BB962C8B-B14F-4D97-AF65-F5344CB8AC3E}">
        <p14:creationId xmlns:p14="http://schemas.microsoft.com/office/powerpoint/2010/main" val="3481863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47A0C9DC-0D86-42E3-B7B3-75E7447E7880}"/>
              </a:ext>
            </a:extLst>
          </p:cNvPr>
          <p:cNvSpPr txBox="1">
            <a:spLocks/>
          </p:cNvSpPr>
          <p:nvPr/>
        </p:nvSpPr>
        <p:spPr>
          <a:xfrm>
            <a:off x="2132847" y="61835"/>
            <a:ext cx="61488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4000" dirty="0">
                <a:solidFill>
                  <a:srgbClr val="378FCD"/>
                </a:solidFill>
              </a:rPr>
              <a:t>Time for Self Reflection</a:t>
            </a:r>
          </a:p>
        </p:txBody>
      </p:sp>
      <p:sp>
        <p:nvSpPr>
          <p:cNvPr id="12" name="Thought Bubble: Cloud 11">
            <a:extLst>
              <a:ext uri="{FF2B5EF4-FFF2-40B4-BE49-F238E27FC236}">
                <a16:creationId xmlns:a16="http://schemas.microsoft.com/office/drawing/2014/main" xmlns="" id="{CA9F39EF-0748-41C6-AD9B-F59A4E5EAFCF}"/>
              </a:ext>
            </a:extLst>
          </p:cNvPr>
          <p:cNvSpPr/>
          <p:nvPr/>
        </p:nvSpPr>
        <p:spPr>
          <a:xfrm rot="1667474">
            <a:off x="739054" y="84382"/>
            <a:ext cx="1404292" cy="1083559"/>
          </a:xfrm>
          <a:prstGeom prst="cloudCallout">
            <a:avLst>
              <a:gd name="adj1" fmla="val -30856"/>
              <a:gd name="adj2" fmla="val 76985"/>
            </a:avLst>
          </a:prstGeom>
          <a:solidFill>
            <a:schemeClr val="bg1"/>
          </a:solidFill>
          <a:ln>
            <a:solidFill>
              <a:srgbClr val="37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87406CDB-8DA5-4171-9428-4C99314941D5}"/>
              </a:ext>
            </a:extLst>
          </p:cNvPr>
          <p:cNvSpPr txBox="1"/>
          <p:nvPr/>
        </p:nvSpPr>
        <p:spPr>
          <a:xfrm>
            <a:off x="0" y="1832875"/>
            <a:ext cx="6324600" cy="646331"/>
          </a:xfrm>
          <a:prstGeom prst="rect">
            <a:avLst/>
          </a:prstGeom>
          <a:solidFill>
            <a:srgbClr val="378FCD"/>
          </a:solidFill>
          <a:ln>
            <a:solidFill>
              <a:srgbClr val="378FCD"/>
            </a:solidFill>
          </a:ln>
        </p:spPr>
        <p:txBody>
          <a:bodyPr wrap="square">
            <a:spAutoFit/>
          </a:bodyPr>
          <a:lstStyle/>
          <a:p>
            <a:pPr algn="l"/>
            <a:r>
              <a:rPr lang="en-GB" b="1" dirty="0">
                <a:solidFill>
                  <a:srgbClr val="FFFFFF"/>
                </a:solidFill>
                <a:effectLst/>
              </a:rPr>
              <a:t>2.4 Can you find any of these factors in your classroom? Please share with us your examples</a:t>
            </a:r>
          </a:p>
        </p:txBody>
      </p:sp>
      <p:cxnSp>
        <p:nvCxnSpPr>
          <p:cNvPr id="17" name="Straight Connector 16">
            <a:extLst>
              <a:ext uri="{FF2B5EF4-FFF2-40B4-BE49-F238E27FC236}">
                <a16:creationId xmlns:a16="http://schemas.microsoft.com/office/drawing/2014/main" xmlns="" id="{17A49CF0-8437-4101-A903-5C1A23BEB341}"/>
              </a:ext>
            </a:extLst>
          </p:cNvPr>
          <p:cNvCxnSpPr/>
          <p:nvPr/>
        </p:nvCxnSpPr>
        <p:spPr>
          <a:xfrm>
            <a:off x="3162300" y="384810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1C7E51D3-F281-4961-8605-F88917178A38}"/>
              </a:ext>
            </a:extLst>
          </p:cNvPr>
          <p:cNvCxnSpPr/>
          <p:nvPr/>
        </p:nvCxnSpPr>
        <p:spPr>
          <a:xfrm>
            <a:off x="3162300" y="481965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5798DC6B-573F-46E6-A876-77513E83F0F3}"/>
              </a:ext>
            </a:extLst>
          </p:cNvPr>
          <p:cNvCxnSpPr/>
          <p:nvPr/>
        </p:nvCxnSpPr>
        <p:spPr>
          <a:xfrm>
            <a:off x="3162300" y="5343525"/>
            <a:ext cx="6477000"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A9B11D59-E918-4591-ADB9-C1B12A5683B7}"/>
              </a:ext>
            </a:extLst>
          </p:cNvPr>
          <p:cNvSpPr txBox="1"/>
          <p:nvPr/>
        </p:nvSpPr>
        <p:spPr>
          <a:xfrm>
            <a:off x="4195762" y="1787995"/>
            <a:ext cx="7477125" cy="2600325"/>
          </a:xfrm>
          <a:prstGeom prst="rect">
            <a:avLst/>
          </a:prstGeom>
          <a:noFill/>
        </p:spPr>
        <p:txBody>
          <a:bodyPr wrap="square" rtlCol="0">
            <a:spAutoFit/>
          </a:bodyPr>
          <a:lstStyle/>
          <a:p>
            <a:endParaRPr lang="en-GB" dirty="0"/>
          </a:p>
        </p:txBody>
      </p:sp>
      <p:cxnSp>
        <p:nvCxnSpPr>
          <p:cNvPr id="23" name="Straight Connector 22">
            <a:extLst>
              <a:ext uri="{FF2B5EF4-FFF2-40B4-BE49-F238E27FC236}">
                <a16:creationId xmlns:a16="http://schemas.microsoft.com/office/drawing/2014/main" xmlns="" id="{870F97F9-CDA4-4903-82D9-A930F615C24E}"/>
              </a:ext>
            </a:extLst>
          </p:cNvPr>
          <p:cNvCxnSpPr/>
          <p:nvPr/>
        </p:nvCxnSpPr>
        <p:spPr>
          <a:xfrm>
            <a:off x="3162300" y="4314825"/>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3F9C43BE-00AC-4286-897C-5A11C717CBA6}"/>
              </a:ext>
            </a:extLst>
          </p:cNvPr>
          <p:cNvCxnSpPr/>
          <p:nvPr/>
        </p:nvCxnSpPr>
        <p:spPr>
          <a:xfrm>
            <a:off x="3162300" y="333375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4A1B3B48-81DC-4D3B-A0E5-8C3FDDDBCFE3}"/>
              </a:ext>
            </a:extLst>
          </p:cNvPr>
          <p:cNvCxnSpPr/>
          <p:nvPr/>
        </p:nvCxnSpPr>
        <p:spPr>
          <a:xfrm>
            <a:off x="3162300" y="5876925"/>
            <a:ext cx="6477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0797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FED3E-30FA-41C7-BD1B-3AB0EE5FFFCC}"/>
              </a:ext>
            </a:extLst>
          </p:cNvPr>
          <p:cNvSpPr>
            <a:spLocks noGrp="1"/>
          </p:cNvSpPr>
          <p:nvPr>
            <p:ph type="title"/>
          </p:nvPr>
        </p:nvSpPr>
        <p:spPr/>
        <p:txBody>
          <a:bodyPr/>
          <a:lstStyle/>
          <a:p>
            <a:r>
              <a:rPr lang="en-GB" dirty="0"/>
              <a:t>List of references and further reading</a:t>
            </a:r>
            <a:endParaRPr lang="nl-NL" dirty="0"/>
          </a:p>
        </p:txBody>
      </p:sp>
      <p:sp>
        <p:nvSpPr>
          <p:cNvPr id="3" name="Content Placeholder 2">
            <a:extLst>
              <a:ext uri="{FF2B5EF4-FFF2-40B4-BE49-F238E27FC236}">
                <a16:creationId xmlns:a16="http://schemas.microsoft.com/office/drawing/2014/main" xmlns="" id="{EB77659D-2AD8-4529-B848-2CC222CA124E}"/>
              </a:ext>
            </a:extLst>
          </p:cNvPr>
          <p:cNvSpPr>
            <a:spLocks noGrp="1"/>
          </p:cNvSpPr>
          <p:nvPr>
            <p:ph idx="1"/>
          </p:nvPr>
        </p:nvSpPr>
        <p:spPr>
          <a:xfrm>
            <a:off x="645391" y="1690688"/>
            <a:ext cx="10901218" cy="4630593"/>
          </a:xfrm>
        </p:spPr>
        <p:txBody>
          <a:bodyPr>
            <a:normAutofit lnSpcReduction="10000"/>
          </a:bodyPr>
          <a:lstStyle/>
          <a:p>
            <a:pPr marL="457200" lvl="1" indent="0">
              <a:lnSpc>
                <a:spcPct val="115000"/>
              </a:lnSpc>
              <a:buNone/>
            </a:pPr>
            <a:r>
              <a:rPr lang="en-GB" sz="1000" dirty="0">
                <a:solidFill>
                  <a:schemeClr val="bg1"/>
                </a:solidFill>
                <a:ea typeface="Corbel" panose="020B0503020204020204" pitchFamily="34" charset="0"/>
                <a:cs typeface="Calibri Light" panose="020F0302020204030204" pitchFamily="34" charset="0"/>
              </a:rPr>
              <a:t>L. Mei </a:t>
            </a:r>
            <a:r>
              <a:rPr lang="en-GB" sz="1000" dirty="0" err="1">
                <a:solidFill>
                  <a:schemeClr val="bg1"/>
                </a:solidFill>
                <a:ea typeface="Corbel" panose="020B0503020204020204" pitchFamily="34" charset="0"/>
                <a:cs typeface="Calibri Light" panose="020F0302020204030204" pitchFamily="34" charset="0"/>
              </a:rPr>
              <a:t>Ph’ng</a:t>
            </a:r>
            <a:r>
              <a:rPr lang="en-GB" sz="1000" dirty="0">
                <a:solidFill>
                  <a:schemeClr val="bg1"/>
                </a:solidFill>
                <a:ea typeface="Corbel" panose="020B0503020204020204" pitchFamily="34" charset="0"/>
                <a:cs typeface="Calibri Light" panose="020F0302020204030204" pitchFamily="34" charset="0"/>
              </a:rPr>
              <a:t>, "Teaching Styles, Learning Styles and the ESP Classroom," MATEC Web Conf., vol. 150, pp. 5082, 2018</a:t>
            </a:r>
          </a:p>
          <a:p>
            <a:pPr marL="457200" lvl="1" indent="0">
              <a:lnSpc>
                <a:spcPct val="115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5000"/>
              </a:lnSpc>
              <a:buNone/>
            </a:pPr>
            <a:r>
              <a:rPr lang="en-GB" sz="1000" dirty="0">
                <a:solidFill>
                  <a:schemeClr val="bg1"/>
                </a:solidFill>
                <a:ea typeface="Corbel" panose="020B0503020204020204" pitchFamily="34" charset="0"/>
                <a:cs typeface="Calibri Light" panose="020F0302020204030204" pitchFamily="34" charset="0"/>
              </a:rPr>
              <a:t>Chetty, Nithya &amp; </a:t>
            </a:r>
            <a:r>
              <a:rPr lang="en-GB" sz="1000" dirty="0" err="1">
                <a:solidFill>
                  <a:schemeClr val="bg1"/>
                </a:solidFill>
                <a:ea typeface="Corbel" panose="020B0503020204020204" pitchFamily="34" charset="0"/>
                <a:cs typeface="Calibri Light" panose="020F0302020204030204" pitchFamily="34" charset="0"/>
              </a:rPr>
              <a:t>Handayani</a:t>
            </a:r>
            <a:r>
              <a:rPr lang="en-GB" sz="1000" dirty="0">
                <a:solidFill>
                  <a:schemeClr val="bg1"/>
                </a:solidFill>
                <a:ea typeface="Corbel" panose="020B0503020204020204" pitchFamily="34" charset="0"/>
                <a:cs typeface="Calibri Light" panose="020F0302020204030204" pitchFamily="34" charset="0"/>
              </a:rPr>
              <a:t>, Lina &amp; </a:t>
            </a:r>
            <a:r>
              <a:rPr lang="en-GB" sz="1000" dirty="0" err="1">
                <a:solidFill>
                  <a:schemeClr val="bg1"/>
                </a:solidFill>
                <a:ea typeface="Corbel" panose="020B0503020204020204" pitchFamily="34" charset="0"/>
                <a:cs typeface="Calibri Light" panose="020F0302020204030204" pitchFamily="34" charset="0"/>
              </a:rPr>
              <a:t>Sahabudin</a:t>
            </a:r>
            <a:r>
              <a:rPr lang="en-GB" sz="1000" dirty="0">
                <a:solidFill>
                  <a:schemeClr val="bg1"/>
                </a:solidFill>
                <a:ea typeface="Corbel" panose="020B0503020204020204" pitchFamily="34" charset="0"/>
                <a:cs typeface="Calibri Light" panose="020F0302020204030204" pitchFamily="34" charset="0"/>
              </a:rPr>
              <a:t>, Noor &amp; Ali, </a:t>
            </a:r>
            <a:r>
              <a:rPr lang="en-GB" sz="1000" dirty="0" err="1">
                <a:solidFill>
                  <a:schemeClr val="bg1"/>
                </a:solidFill>
                <a:ea typeface="Corbel" panose="020B0503020204020204" pitchFamily="34" charset="0"/>
                <a:cs typeface="Calibri Light" panose="020F0302020204030204" pitchFamily="34" charset="0"/>
              </a:rPr>
              <a:t>Zuraina</a:t>
            </a:r>
            <a:r>
              <a:rPr lang="en-GB" sz="1000" dirty="0">
                <a:solidFill>
                  <a:schemeClr val="bg1"/>
                </a:solidFill>
                <a:ea typeface="Corbel" panose="020B0503020204020204" pitchFamily="34" charset="0"/>
                <a:cs typeface="Calibri Light" panose="020F0302020204030204" pitchFamily="34" charset="0"/>
              </a:rPr>
              <a:t> &amp; Hamzah, </a:t>
            </a:r>
            <a:r>
              <a:rPr lang="en-GB" sz="1000" dirty="0" err="1">
                <a:solidFill>
                  <a:schemeClr val="bg1"/>
                </a:solidFill>
                <a:ea typeface="Corbel" panose="020B0503020204020204" pitchFamily="34" charset="0"/>
                <a:cs typeface="Calibri Light" panose="020F0302020204030204" pitchFamily="34" charset="0"/>
              </a:rPr>
              <a:t>Norhasyimah</a:t>
            </a:r>
            <a:r>
              <a:rPr lang="en-GB" sz="1000" dirty="0">
                <a:solidFill>
                  <a:schemeClr val="bg1"/>
                </a:solidFill>
                <a:ea typeface="Corbel" panose="020B0503020204020204" pitchFamily="34" charset="0"/>
                <a:cs typeface="Calibri Light" panose="020F0302020204030204" pitchFamily="34" charset="0"/>
              </a:rPr>
              <a:t> &amp; Kasim, </a:t>
            </a:r>
            <a:r>
              <a:rPr lang="en-GB" sz="1000" dirty="0" err="1">
                <a:solidFill>
                  <a:schemeClr val="bg1"/>
                </a:solidFill>
                <a:ea typeface="Corbel" panose="020B0503020204020204" pitchFamily="34" charset="0"/>
                <a:cs typeface="Calibri Light" panose="020F0302020204030204" pitchFamily="34" charset="0"/>
              </a:rPr>
              <a:t>Shahreen</a:t>
            </a:r>
            <a:r>
              <a:rPr lang="en-GB" sz="1000" dirty="0">
                <a:solidFill>
                  <a:schemeClr val="bg1"/>
                </a:solidFill>
                <a:ea typeface="Corbel" panose="020B0503020204020204" pitchFamily="34" charset="0"/>
                <a:cs typeface="Calibri Light" panose="020F0302020204030204" pitchFamily="34" charset="0"/>
              </a:rPr>
              <a:t>. (2019). Learning styles and teaching styles determine students’ academic performances. International Journal of Evaluation and Research in Education (IJERE). 8. 610.10.11591/ijere.v8i4.20345. </a:t>
            </a:r>
            <a:r>
              <a:rPr lang="en-GB" sz="1000" dirty="0">
                <a:solidFill>
                  <a:schemeClr val="bg1"/>
                </a:solidFill>
                <a:ea typeface="Corbel" panose="020B0503020204020204" pitchFamily="34" charset="0"/>
                <a:cs typeface="Times New Roman" panose="02020603050405020304" pitchFamily="18" charset="0"/>
              </a:rPr>
              <a:t>Retrieved </a:t>
            </a:r>
            <a:r>
              <a:rPr lang="en-GB" sz="1000" dirty="0" smtClean="0">
                <a:solidFill>
                  <a:schemeClr val="bg1"/>
                </a:solidFill>
                <a:ea typeface="Corbel" panose="020B0503020204020204" pitchFamily="34" charset="0"/>
                <a:cs typeface="Times New Roman" panose="02020603050405020304" pitchFamily="18" charset="0"/>
              </a:rPr>
              <a:t>fro</a:t>
            </a:r>
            <a:r>
              <a:rPr lang="en-US" sz="1000" dirty="0" smtClean="0">
                <a:solidFill>
                  <a:schemeClr val="bg1"/>
                </a:solidFill>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m</a:t>
            </a:r>
            <a:r>
              <a:rPr lang="en-US" sz="1000" dirty="0" smtClean="0">
                <a:solidFill>
                  <a:schemeClr val="bg1"/>
                </a:solidFill>
                <a:ea typeface="Corbel" panose="020B0503020204020204" pitchFamily="34" charset="0"/>
                <a:cs typeface="Times New Roman" panose="02020603050405020304" pitchFamily="18" charset="0"/>
              </a:rPr>
              <a:t>: </a:t>
            </a:r>
            <a:r>
              <a:rPr lang="en-GB" sz="1000" u="sng" dirty="0" smtClean="0">
                <a:solidFill>
                  <a:schemeClr val="bg1"/>
                </a:solidFill>
                <a:ea typeface="Corbel" panose="020B0503020204020204" pitchFamily="34" charset="0"/>
                <a:cs typeface="Calibri Light" panose="020F0302020204030204" pitchFamily="34" charset="0"/>
                <a:hlinkClick r:id="rId2">
                  <a:extLst>
                    <a:ext uri="{A12FA001-AC4F-418D-AE19-62706E023703}">
                      <ahyp:hlinkClr xmlns:ahyp="http://schemas.microsoft.com/office/drawing/2018/hyperlinkcolor" xmlns="" val="tx"/>
                    </a:ext>
                  </a:extLst>
                </a:hlinkClick>
              </a:rPr>
              <a:t>https</a:t>
            </a:r>
            <a:r>
              <a:rPr lang="en-GB" sz="1000" u="sng" dirty="0">
                <a:solidFill>
                  <a:schemeClr val="bg1"/>
                </a:solidFill>
                <a:ea typeface="Corbel" panose="020B0503020204020204" pitchFamily="34" charset="0"/>
                <a:cs typeface="Calibri Light" panose="020F0302020204030204" pitchFamily="34" charset="0"/>
                <a:hlinkClick r:id="rId2">
                  <a:extLst>
                    <a:ext uri="{A12FA001-AC4F-418D-AE19-62706E023703}">
                      <ahyp:hlinkClr xmlns:ahyp="http://schemas.microsoft.com/office/drawing/2018/hyperlinkcolor" xmlns="" val="tx"/>
                    </a:ext>
                  </a:extLst>
                </a:hlinkClick>
              </a:rPr>
              <a:t>://files.eric.ed.gov/fulltext/EJ1238274.pdf</a:t>
            </a:r>
            <a:r>
              <a:rPr lang="en-GB" sz="1000" dirty="0">
                <a:solidFill>
                  <a:schemeClr val="bg1"/>
                </a:solidFill>
                <a:ea typeface="Corbel" panose="020B0503020204020204" pitchFamily="34" charset="0"/>
                <a:cs typeface="Calibri Light" panose="020F0302020204030204" pitchFamily="34" charset="0"/>
              </a:rPr>
              <a:t> </a:t>
            </a:r>
          </a:p>
          <a:p>
            <a:pPr marL="457200" lvl="1" indent="0">
              <a:lnSpc>
                <a:spcPct val="115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5000"/>
              </a:lnSpc>
              <a:buNone/>
            </a:pPr>
            <a:r>
              <a:rPr lang="en-US" sz="1000" dirty="0">
                <a:solidFill>
                  <a:schemeClr val="bg1"/>
                </a:solidFill>
                <a:cs typeface="Calibri Light" panose="020F0302020204030204" pitchFamily="34" charset="0"/>
              </a:rPr>
              <a:t>View Sonic, The 8 Learning Styles, (2020), </a:t>
            </a:r>
            <a:r>
              <a:rPr lang="en-GB" sz="1000" dirty="0">
                <a:solidFill>
                  <a:schemeClr val="bg1"/>
                </a:solidFill>
                <a:ea typeface="Corbel" panose="020B0503020204020204" pitchFamily="34" charset="0"/>
                <a:cs typeface="Times New Roman" panose="02020603050405020304" pitchFamily="18" charset="0"/>
              </a:rPr>
              <a:t>Retrieved </a:t>
            </a:r>
            <a:r>
              <a:rPr lang="en-GB" sz="1000" dirty="0" smtClean="0">
                <a:solidFill>
                  <a:schemeClr val="bg1"/>
                </a:solidFill>
                <a:ea typeface="Corbel" panose="020B0503020204020204" pitchFamily="34" charset="0"/>
                <a:cs typeface="Times New Roman" panose="02020603050405020304" pitchFamily="18" charset="0"/>
              </a:rPr>
              <a:t>from: </a:t>
            </a:r>
            <a:r>
              <a:rPr lang="nl-NL" sz="1000" dirty="0" smtClean="0">
                <a:solidFill>
                  <a:schemeClr val="bg1"/>
                </a:solidFill>
                <a:cs typeface="Calibri Light" panose="020F0302020204030204" pitchFamily="34" charset="0"/>
                <a:hlinkClick r:id="rId3">
                  <a:extLst>
                    <a:ext uri="{A12FA001-AC4F-418D-AE19-62706E023703}">
                      <ahyp:hlinkClr xmlns:ahyp="http://schemas.microsoft.com/office/drawing/2018/hyperlinkcolor" xmlns="" val="tx"/>
                    </a:ext>
                  </a:extLst>
                </a:hlinkClick>
              </a:rPr>
              <a:t>https</a:t>
            </a:r>
            <a:r>
              <a:rPr lang="nl-NL" sz="1000" dirty="0">
                <a:solidFill>
                  <a:schemeClr val="bg1"/>
                </a:solidFill>
                <a:cs typeface="Calibri Light" panose="020F0302020204030204" pitchFamily="34" charset="0"/>
                <a:hlinkClick r:id="rId3">
                  <a:extLst>
                    <a:ext uri="{A12FA001-AC4F-418D-AE19-62706E023703}">
                      <ahyp:hlinkClr xmlns:ahyp="http://schemas.microsoft.com/office/drawing/2018/hyperlinkcolor" xmlns="" val="tx"/>
                    </a:ext>
                  </a:extLst>
                </a:hlinkClick>
              </a:rPr>
              <a:t>://www.viewsonic.com/library/education/the-8-learning-styles/</a:t>
            </a:r>
            <a:r>
              <a:rPr lang="nl-NL" sz="1000" dirty="0">
                <a:solidFill>
                  <a:schemeClr val="bg1"/>
                </a:solidFill>
                <a:cs typeface="Calibri Light" panose="020F0302020204030204" pitchFamily="34" charset="0"/>
              </a:rPr>
              <a:t> </a:t>
            </a:r>
          </a:p>
          <a:p>
            <a:pPr marL="457200" lvl="1" indent="0">
              <a:lnSpc>
                <a:spcPct val="115000"/>
              </a:lnSpc>
              <a:buNone/>
            </a:pPr>
            <a:endParaRPr lang="nl-NL" sz="1000" dirty="0">
              <a:solidFill>
                <a:schemeClr val="bg1"/>
              </a:solidFill>
              <a:effectLst/>
              <a:ea typeface="Corbel" panose="020B0503020204020204" pitchFamily="34" charset="0"/>
              <a:cs typeface="Calibri Light" panose="020F0302020204030204" pitchFamily="34" charset="0"/>
            </a:endParaRPr>
          </a:p>
          <a:p>
            <a:pPr marL="457200" lvl="1" indent="0">
              <a:lnSpc>
                <a:spcPct val="115000"/>
              </a:lnSpc>
              <a:buNone/>
            </a:pPr>
            <a:r>
              <a:rPr lang="en-GB" sz="1000" dirty="0">
                <a:solidFill>
                  <a:schemeClr val="bg1"/>
                </a:solidFill>
                <a:effectLst/>
                <a:ea typeface="Corbel" panose="020B0503020204020204" pitchFamily="34" charset="0"/>
                <a:cs typeface="Calibri Light" panose="020F0302020204030204" pitchFamily="34" charset="0"/>
              </a:rPr>
              <a:t>Deb Peterson, The Learning Styles Controversy - Arguments For and Against, </a:t>
            </a:r>
            <a:r>
              <a:rPr lang="en-GB" sz="1000" dirty="0" err="1">
                <a:solidFill>
                  <a:schemeClr val="bg1"/>
                </a:solidFill>
                <a:effectLst/>
                <a:ea typeface="Corbel" panose="020B0503020204020204" pitchFamily="34" charset="0"/>
                <a:cs typeface="Calibri Light" panose="020F0302020204030204" pitchFamily="34" charset="0"/>
              </a:rPr>
              <a:t>Thought.Co</a:t>
            </a:r>
            <a:r>
              <a:rPr lang="en-GB" sz="1000" dirty="0">
                <a:solidFill>
                  <a:schemeClr val="bg1"/>
                </a:solidFill>
                <a:effectLst/>
                <a:ea typeface="Corbel" panose="020B0503020204020204" pitchFamily="34" charset="0"/>
                <a:cs typeface="Calibri Light" panose="020F0302020204030204" pitchFamily="34" charset="0"/>
              </a:rPr>
              <a:t>, (2020) </a:t>
            </a:r>
            <a:r>
              <a:rPr lang="en-GB" sz="1000" dirty="0">
                <a:solidFill>
                  <a:schemeClr val="bg1"/>
                </a:solidFill>
                <a:ea typeface="Corbel" panose="020B0503020204020204" pitchFamily="34" charset="0"/>
                <a:cs typeface="Times New Roman" panose="02020603050405020304" pitchFamily="18" charset="0"/>
              </a:rPr>
              <a:t>Retrieved from: </a:t>
            </a:r>
            <a:r>
              <a:rPr lang="en-GB" sz="1000" dirty="0" smtClean="0">
                <a:solidFill>
                  <a:schemeClr val="bg1"/>
                </a:solidFill>
                <a:effectLst/>
                <a:ea typeface="Corbel" panose="020B0503020204020204" pitchFamily="34" charset="0"/>
                <a:cs typeface="Calibri Light" panose="020F0302020204030204" pitchFamily="34" charset="0"/>
                <a:hlinkClick r:id="rId4">
                  <a:extLst>
                    <a:ext uri="{A12FA001-AC4F-418D-AE19-62706E023703}">
                      <ahyp:hlinkClr xmlns:ahyp="http://schemas.microsoft.com/office/drawing/2018/hyperlinkcolor" xmlns="" val="tx"/>
                    </a:ext>
                  </a:extLst>
                </a:hlinkClick>
              </a:rPr>
              <a:t>https</a:t>
            </a:r>
            <a:r>
              <a:rPr lang="en-GB" sz="1000" dirty="0">
                <a:solidFill>
                  <a:schemeClr val="bg1"/>
                </a:solidFill>
                <a:effectLst/>
                <a:ea typeface="Corbel" panose="020B0503020204020204" pitchFamily="34" charset="0"/>
                <a:cs typeface="Calibri Light" panose="020F0302020204030204" pitchFamily="34" charset="0"/>
                <a:hlinkClick r:id="rId4">
                  <a:extLst>
                    <a:ext uri="{A12FA001-AC4F-418D-AE19-62706E023703}">
                      <ahyp:hlinkClr xmlns:ahyp="http://schemas.microsoft.com/office/drawing/2018/hyperlinkcolor" xmlns="" val="tx"/>
                    </a:ext>
                  </a:extLst>
                </a:hlinkClick>
              </a:rPr>
              <a:t>://www.thoughtco.com/learning-styles-controversy-31153</a:t>
            </a:r>
            <a:r>
              <a:rPr lang="en-GB" sz="1000" dirty="0">
                <a:solidFill>
                  <a:schemeClr val="bg1"/>
                </a:solidFill>
                <a:effectLst/>
                <a:ea typeface="Corbel" panose="020B0503020204020204" pitchFamily="34" charset="0"/>
                <a:cs typeface="Calibri Light" panose="020F0302020204030204" pitchFamily="34" charset="0"/>
              </a:rPr>
              <a:t> </a:t>
            </a:r>
          </a:p>
          <a:p>
            <a:pPr marL="457200" lvl="1" indent="0">
              <a:lnSpc>
                <a:spcPct val="115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5000"/>
              </a:lnSpc>
              <a:buNone/>
            </a:pPr>
            <a:r>
              <a:rPr lang="en-GB" sz="1000" dirty="0">
                <a:solidFill>
                  <a:schemeClr val="bg1"/>
                </a:solidFill>
                <a:effectLst/>
                <a:ea typeface="Corbel" panose="020B0503020204020204" pitchFamily="34" charset="0"/>
                <a:cs typeface="Calibri Light" panose="020F0302020204030204" pitchFamily="34" charset="0"/>
              </a:rPr>
              <a:t>Carol Ann Tomlinson, What Is Differentiated Instruction</a:t>
            </a:r>
            <a:r>
              <a:rPr lang="en-GB" sz="1000" dirty="0" smtClean="0">
                <a:solidFill>
                  <a:schemeClr val="bg1"/>
                </a:solidFill>
                <a:effectLst/>
                <a:ea typeface="Corbel" panose="020B0503020204020204" pitchFamily="34" charset="0"/>
                <a:cs typeface="Calibri Light" panose="020F0302020204030204" pitchFamily="34" charset="0"/>
              </a:rPr>
              <a:t>? </a:t>
            </a:r>
            <a:r>
              <a:rPr lang="en-GB" sz="1000" dirty="0">
                <a:solidFill>
                  <a:schemeClr val="bg1"/>
                </a:solidFill>
                <a:ea typeface="Corbel" panose="020B0503020204020204" pitchFamily="34" charset="0"/>
                <a:cs typeface="Times New Roman" panose="02020603050405020304" pitchFamily="18" charset="0"/>
              </a:rPr>
              <a:t>Retrieved from: </a:t>
            </a:r>
            <a:r>
              <a:rPr lang="en-GB" sz="1000" u="sng" dirty="0" smtClean="0">
                <a:solidFill>
                  <a:schemeClr val="bg1"/>
                </a:solidFill>
                <a:effectLst/>
                <a:ea typeface="Corbel" panose="020B0503020204020204" pitchFamily="34" charset="0"/>
                <a:cs typeface="Calibri Light" panose="020F0302020204030204" pitchFamily="34" charset="0"/>
                <a:hlinkClick r:id="rId5">
                  <a:extLst>
                    <a:ext uri="{A12FA001-AC4F-418D-AE19-62706E023703}">
                      <ahyp:hlinkClr xmlns:ahyp="http://schemas.microsoft.com/office/drawing/2018/hyperlinkcolor" xmlns="" val="tx"/>
                    </a:ext>
                  </a:extLst>
                </a:hlinkClick>
              </a:rPr>
              <a:t>https</a:t>
            </a:r>
            <a:r>
              <a:rPr lang="en-GB" sz="1000" u="sng" dirty="0">
                <a:solidFill>
                  <a:schemeClr val="bg1"/>
                </a:solidFill>
                <a:effectLst/>
                <a:ea typeface="Corbel" panose="020B0503020204020204" pitchFamily="34" charset="0"/>
                <a:cs typeface="Calibri Light" panose="020F0302020204030204" pitchFamily="34" charset="0"/>
                <a:hlinkClick r:id="rId5">
                  <a:extLst>
                    <a:ext uri="{A12FA001-AC4F-418D-AE19-62706E023703}">
                      <ahyp:hlinkClr xmlns:ahyp="http://schemas.microsoft.com/office/drawing/2018/hyperlinkcolor" xmlns="" val="tx"/>
                    </a:ext>
                  </a:extLst>
                </a:hlinkClick>
              </a:rPr>
              <a:t>://www.readingrockets.org/article/what-differentiated-instruction</a:t>
            </a:r>
            <a:r>
              <a:rPr lang="en-GB" sz="1000" dirty="0">
                <a:solidFill>
                  <a:schemeClr val="bg1"/>
                </a:solidFill>
                <a:effectLst/>
                <a:ea typeface="Corbel" panose="020B0503020204020204" pitchFamily="34" charset="0"/>
                <a:cs typeface="Calibri Light" panose="020F0302020204030204" pitchFamily="34" charset="0"/>
              </a:rPr>
              <a:t> </a:t>
            </a:r>
          </a:p>
          <a:p>
            <a:pPr marL="457200" lvl="1" indent="0">
              <a:lnSpc>
                <a:spcPct val="115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5000"/>
              </a:lnSpc>
              <a:buNone/>
            </a:pPr>
            <a:r>
              <a:rPr lang="en-GB" sz="1000" dirty="0">
                <a:solidFill>
                  <a:schemeClr val="bg1"/>
                </a:solidFill>
                <a:ea typeface="Corbel" panose="020B0503020204020204" pitchFamily="34" charset="0"/>
                <a:cs typeface="Calibri Light" panose="020F0302020204030204" pitchFamily="34" charset="0"/>
              </a:rPr>
              <a:t>Sarah Mead, Differentiated Learning: Why "One Size Fits All" Doesn't Work In Education, Whitby, </a:t>
            </a:r>
            <a:r>
              <a:rPr lang="en-GB" sz="1000" dirty="0">
                <a:solidFill>
                  <a:schemeClr val="bg1"/>
                </a:solidFill>
                <a:ea typeface="Corbel" panose="020B0503020204020204" pitchFamily="34" charset="0"/>
                <a:cs typeface="Times New Roman" panose="02020603050405020304" pitchFamily="18" charset="0"/>
              </a:rPr>
              <a:t>Retrieved from:</a:t>
            </a:r>
            <a:r>
              <a:rPr lang="en-GB" sz="1000" dirty="0" smtClean="0">
                <a:solidFill>
                  <a:schemeClr val="bg1"/>
                </a:solidFill>
                <a:ea typeface="Corbel" panose="020B0503020204020204" pitchFamily="34" charset="0"/>
                <a:cs typeface="Calibri Light" panose="020F0302020204030204" pitchFamily="34" charset="0"/>
              </a:rPr>
              <a:t> </a:t>
            </a:r>
            <a:r>
              <a:rPr lang="nl-NL" sz="1000" dirty="0">
                <a:solidFill>
                  <a:schemeClr val="bg1"/>
                </a:solidFill>
                <a:cs typeface="Calibri Light" panose="020F0302020204030204" pitchFamily="34" charset="0"/>
                <a:hlinkClick r:id="rId6">
                  <a:extLst>
                    <a:ext uri="{A12FA001-AC4F-418D-AE19-62706E023703}">
                      <ahyp:hlinkClr xmlns:ahyp="http://schemas.microsoft.com/office/drawing/2018/hyperlinkcolor" xmlns="" val="tx"/>
                    </a:ext>
                  </a:extLst>
                </a:hlinkClick>
              </a:rPr>
              <a:t>https://www.whitbyschool.org/passionforlearning/differentiated-learning-why-one-size-fits-all-doesnt-work-in-education#:~:text=Research%20finds%20that%20students%20immersed,size%2Dfits%2Dall%20lecture</a:t>
            </a:r>
            <a:r>
              <a:rPr lang="nl-NL" sz="1000" dirty="0">
                <a:solidFill>
                  <a:schemeClr val="bg1"/>
                </a:solidFill>
                <a:cs typeface="Calibri Light" panose="020F0302020204030204" pitchFamily="34" charset="0"/>
              </a:rPr>
              <a:t>.</a:t>
            </a:r>
          </a:p>
          <a:p>
            <a:pPr marL="457200" lvl="1" indent="0">
              <a:lnSpc>
                <a:spcPct val="115000"/>
              </a:lnSpc>
              <a:buNone/>
            </a:pPr>
            <a:endParaRPr lang="nl-NL" sz="1000" dirty="0">
              <a:solidFill>
                <a:schemeClr val="bg1"/>
              </a:solidFill>
              <a:cs typeface="Calibri Light" panose="020F0302020204030204" pitchFamily="34" charset="0"/>
            </a:endParaRPr>
          </a:p>
          <a:p>
            <a:pPr marL="457200" lvl="1" indent="0">
              <a:lnSpc>
                <a:spcPct val="115000"/>
              </a:lnSpc>
              <a:buNone/>
            </a:pPr>
            <a:r>
              <a:rPr lang="nl-NL" sz="1000" dirty="0">
                <a:solidFill>
                  <a:schemeClr val="bg1"/>
                </a:solidFill>
                <a:cs typeface="Calibri Light" panose="020F0302020204030204" pitchFamily="34" charset="0"/>
              </a:rPr>
              <a:t>Sabriye Şener, Ayten Çokçalışkan, </a:t>
            </a:r>
            <a:r>
              <a:rPr lang="en-GB" sz="1000" dirty="0">
                <a:solidFill>
                  <a:schemeClr val="bg1"/>
                </a:solidFill>
                <a:cs typeface="Calibri Light" panose="020F0302020204030204" pitchFamily="34" charset="0"/>
              </a:rPr>
              <a:t>An Investigation between Multiple Intelligences and Learning Styles, Journal of Education and Training Studies, Vol. 6, No. 2; February 2018 </a:t>
            </a:r>
            <a:r>
              <a:rPr lang="en-GB" sz="1000" dirty="0">
                <a:solidFill>
                  <a:schemeClr val="bg1"/>
                </a:solidFill>
                <a:ea typeface="Corbel" panose="020B0503020204020204" pitchFamily="34" charset="0"/>
                <a:cs typeface="Times New Roman" panose="02020603050405020304" pitchFamily="18" charset="0"/>
              </a:rPr>
              <a:t>Retrieved from: </a:t>
            </a:r>
            <a:r>
              <a:rPr lang="en-GB" sz="1000" u="sng" dirty="0" smtClean="0">
                <a:solidFill>
                  <a:schemeClr val="bg1"/>
                </a:solidFill>
                <a:effectLst/>
                <a:ea typeface="Corbel" panose="020B0503020204020204" pitchFamily="34" charset="0"/>
                <a:cs typeface="Times New Roman" panose="02020603050405020304" pitchFamily="18" charset="0"/>
                <a:hlinkClick r:id="rId7">
                  <a:extLst>
                    <a:ext uri="{A12FA001-AC4F-418D-AE19-62706E023703}">
                      <ahyp:hlinkClr xmlns:ahyp="http://schemas.microsoft.com/office/drawing/2018/hyperlinkcolor" xmlns="" val="tx"/>
                    </a:ext>
                  </a:extLst>
                </a:hlinkClick>
              </a:rPr>
              <a:t>https</a:t>
            </a:r>
            <a:r>
              <a:rPr lang="en-GB" sz="1000" u="sng" dirty="0">
                <a:solidFill>
                  <a:schemeClr val="bg1"/>
                </a:solidFill>
                <a:effectLst/>
                <a:ea typeface="Corbel" panose="020B0503020204020204" pitchFamily="34" charset="0"/>
                <a:cs typeface="Times New Roman" panose="02020603050405020304" pitchFamily="18" charset="0"/>
                <a:hlinkClick r:id="rId7">
                  <a:extLst>
                    <a:ext uri="{A12FA001-AC4F-418D-AE19-62706E023703}">
                      <ahyp:hlinkClr xmlns:ahyp="http://schemas.microsoft.com/office/drawing/2018/hyperlinkcolor" xmlns="" val="tx"/>
                    </a:ext>
                  </a:extLst>
                </a:hlinkClick>
              </a:rPr>
              <a:t>://files.eric.ed.gov/fulltext/EJ1170867.pdf</a:t>
            </a:r>
            <a:r>
              <a:rPr lang="en-GB" sz="1000" dirty="0">
                <a:solidFill>
                  <a:schemeClr val="bg1"/>
                </a:solidFill>
                <a:effectLst/>
                <a:ea typeface="Corbel" panose="020B0503020204020204" pitchFamily="34" charset="0"/>
                <a:cs typeface="Times New Roman" panose="02020603050405020304" pitchFamily="18" charset="0"/>
              </a:rPr>
              <a:t> </a:t>
            </a:r>
          </a:p>
          <a:p>
            <a:pPr marL="457200" lvl="1" indent="0">
              <a:lnSpc>
                <a:spcPct val="115000"/>
              </a:lnSpc>
              <a:buNone/>
            </a:pPr>
            <a:endParaRPr lang="en-GB" sz="1000" dirty="0">
              <a:solidFill>
                <a:schemeClr val="bg1"/>
              </a:solidFill>
              <a:ea typeface="Corbel" panose="020B0503020204020204" pitchFamily="34" charset="0"/>
              <a:cs typeface="Times New Roman" panose="02020603050405020304" pitchFamily="18" charset="0"/>
            </a:endParaRPr>
          </a:p>
          <a:p>
            <a:pPr marL="457200" lvl="1" indent="0">
              <a:lnSpc>
                <a:spcPct val="115000"/>
              </a:lnSpc>
              <a:buNone/>
            </a:pPr>
            <a:r>
              <a:rPr lang="en-GB" sz="1000" dirty="0">
                <a:solidFill>
                  <a:schemeClr val="bg1"/>
                </a:solidFill>
                <a:effectLst/>
                <a:ea typeface="Corbel" panose="020B0503020204020204" pitchFamily="34" charset="0"/>
                <a:cs typeface="Times New Roman" panose="02020603050405020304" pitchFamily="18" charset="0"/>
              </a:rPr>
              <a:t>Northern Illinois University </a:t>
            </a:r>
            <a:r>
              <a:rPr lang="en-GB" sz="1000" dirty="0" err="1">
                <a:solidFill>
                  <a:schemeClr val="bg1"/>
                </a:solidFill>
                <a:effectLst/>
                <a:ea typeface="Corbel" panose="020B0503020204020204" pitchFamily="34" charset="0"/>
                <a:cs typeface="Times New Roman" panose="02020603050405020304" pitchFamily="18" charset="0"/>
              </a:rPr>
              <a:t>Center</a:t>
            </a:r>
            <a:r>
              <a:rPr lang="en-GB" sz="1000" dirty="0">
                <a:solidFill>
                  <a:schemeClr val="bg1"/>
                </a:solidFill>
                <a:effectLst/>
                <a:ea typeface="Corbel" panose="020B0503020204020204" pitchFamily="34" charset="0"/>
                <a:cs typeface="Times New Roman" panose="02020603050405020304" pitchFamily="18" charset="0"/>
              </a:rPr>
              <a:t> for Innovative Teaching and Learning. (2020). Howard Gardner’s theory of multiple intelligences. In Instructional guide for university faculty and teaching assistants. Retrieved from </a:t>
            </a:r>
            <a:r>
              <a:rPr lang="en-GB" sz="1000" dirty="0">
                <a:solidFill>
                  <a:schemeClr val="bg1"/>
                </a:solidFill>
                <a:effectLst/>
                <a:ea typeface="Corbel" panose="020B0503020204020204" pitchFamily="34" charset="0"/>
                <a:cs typeface="Times New Roman" panose="02020603050405020304" pitchFamily="18" charset="0"/>
                <a:hlinkClick r:id="rId8"/>
              </a:rPr>
              <a:t>https://www.niu.edu/citl/resources/guides/instructional-guide</a:t>
            </a:r>
            <a:endParaRPr lang="en-GB" sz="1000" dirty="0">
              <a:solidFill>
                <a:schemeClr val="bg1"/>
              </a:solidFill>
              <a:effectLst/>
              <a:ea typeface="Corbel" panose="020B0503020204020204" pitchFamily="34" charset="0"/>
              <a:cs typeface="Times New Roman" panose="02020603050405020304" pitchFamily="18" charset="0"/>
            </a:endParaRPr>
          </a:p>
          <a:p>
            <a:pPr marL="457200" lvl="1" indent="0">
              <a:lnSpc>
                <a:spcPct val="115000"/>
              </a:lnSpc>
              <a:buNone/>
            </a:pPr>
            <a:endParaRPr lang="en-GB" sz="1000" dirty="0">
              <a:solidFill>
                <a:schemeClr val="bg1"/>
              </a:solidFill>
              <a:effectLst/>
              <a:ea typeface="Corbel" panose="020B0503020204020204" pitchFamily="34" charset="0"/>
              <a:cs typeface="Times New Roman" panose="02020603050405020304" pitchFamily="18" charset="0"/>
            </a:endParaRPr>
          </a:p>
          <a:p>
            <a:pPr marL="457200" lvl="1" indent="0">
              <a:lnSpc>
                <a:spcPct val="115000"/>
              </a:lnSpc>
              <a:buNone/>
            </a:pPr>
            <a:r>
              <a:rPr lang="en-GB" sz="1000" dirty="0">
                <a:solidFill>
                  <a:schemeClr val="bg1"/>
                </a:solidFill>
                <a:effectLst/>
                <a:ea typeface="Corbel" panose="020B0503020204020204" pitchFamily="34" charset="0"/>
                <a:cs typeface="Times New Roman" panose="02020603050405020304" pitchFamily="18" charset="0"/>
              </a:rPr>
              <a:t>Rima </a:t>
            </a:r>
            <a:r>
              <a:rPr lang="en-GB" sz="1000" dirty="0" err="1">
                <a:solidFill>
                  <a:schemeClr val="bg1"/>
                </a:solidFill>
                <a:effectLst/>
                <a:ea typeface="Corbel" panose="020B0503020204020204" pitchFamily="34" charset="0"/>
                <a:cs typeface="Times New Roman" panose="02020603050405020304" pitchFamily="18" charset="0"/>
              </a:rPr>
              <a:t>Amacha</a:t>
            </a:r>
            <a:r>
              <a:rPr lang="en-GB" sz="1000" dirty="0">
                <a:solidFill>
                  <a:schemeClr val="bg1"/>
                </a:solidFill>
                <a:effectLst/>
                <a:ea typeface="Corbel" panose="020B0503020204020204" pitchFamily="34" charset="0"/>
                <a:cs typeface="Times New Roman" panose="02020603050405020304" pitchFamily="18" charset="0"/>
              </a:rPr>
              <a:t>, </a:t>
            </a:r>
            <a:r>
              <a:rPr lang="en-GB" sz="1000" dirty="0" err="1">
                <a:solidFill>
                  <a:schemeClr val="bg1"/>
                </a:solidFill>
                <a:effectLst/>
                <a:ea typeface="Corbel" panose="020B0503020204020204" pitchFamily="34" charset="0"/>
                <a:cs typeface="Times New Roman" panose="02020603050405020304" pitchFamily="18" charset="0"/>
              </a:rPr>
              <a:t>Ahliah</a:t>
            </a:r>
            <a:r>
              <a:rPr lang="en-GB" sz="1000" dirty="0">
                <a:solidFill>
                  <a:schemeClr val="bg1"/>
                </a:solidFill>
                <a:effectLst/>
                <a:ea typeface="Corbel" panose="020B0503020204020204" pitchFamily="34" charset="0"/>
                <a:cs typeface="Times New Roman" panose="02020603050405020304" pitchFamily="18" charset="0"/>
              </a:rPr>
              <a:t> School, Using the Multiple Intelligences Theory in a Classroom, (2017) </a:t>
            </a:r>
            <a:r>
              <a:rPr lang="en-GB" sz="1000" dirty="0">
                <a:solidFill>
                  <a:schemeClr val="bg1"/>
                </a:solidFill>
                <a:ea typeface="Corbel" panose="020B0503020204020204" pitchFamily="34" charset="0"/>
                <a:cs typeface="Times New Roman" panose="02020603050405020304" pitchFamily="18" charset="0"/>
              </a:rPr>
              <a:t>Retrieved from: </a:t>
            </a:r>
            <a:r>
              <a:rPr lang="en-GB" sz="1000" dirty="0" smtClean="0">
                <a:solidFill>
                  <a:schemeClr val="bg1"/>
                </a:solidFill>
                <a:hlinkClick r:id="rId9">
                  <a:extLst>
                    <a:ext uri="{A12FA001-AC4F-418D-AE19-62706E023703}">
                      <ahyp:hlinkClr xmlns:ahyp="http://schemas.microsoft.com/office/drawing/2018/hyperlinkcolor" xmlns="" val="tx"/>
                    </a:ext>
                  </a:extLst>
                </a:hlinkClick>
              </a:rPr>
              <a:t>https</a:t>
            </a:r>
            <a:r>
              <a:rPr lang="en-GB" sz="1000" dirty="0">
                <a:solidFill>
                  <a:schemeClr val="bg1"/>
                </a:solidFill>
                <a:hlinkClick r:id="rId9">
                  <a:extLst>
                    <a:ext uri="{A12FA001-AC4F-418D-AE19-62706E023703}">
                      <ahyp:hlinkClr xmlns:ahyp="http://schemas.microsoft.com/office/drawing/2018/hyperlinkcolor" xmlns="" val="tx"/>
                    </a:ext>
                  </a:extLst>
                </a:hlinkClick>
              </a:rPr>
              <a:t>://www.onatlas.com/blog/multiple-intelligences-theory</a:t>
            </a:r>
            <a:endParaRPr lang="en-GB" sz="1000" b="1" dirty="0">
              <a:solidFill>
                <a:schemeClr val="bg1"/>
              </a:solidFill>
              <a:effectLst/>
              <a:ea typeface="Corbel" panose="020B0503020204020204" pitchFamily="34" charset="0"/>
              <a:cs typeface="Times New Roman" panose="02020603050405020304" pitchFamily="18" charset="0"/>
            </a:endParaRPr>
          </a:p>
          <a:p>
            <a:pPr marL="0" indent="0">
              <a:buNone/>
            </a:pPr>
            <a:endParaRPr lang="nl-NL" sz="2000" dirty="0">
              <a:solidFill>
                <a:schemeClr val="bg1"/>
              </a:solidFill>
            </a:endParaRPr>
          </a:p>
          <a:p>
            <a:pPr marL="0" indent="0">
              <a:buNone/>
            </a:pPr>
            <a:endParaRPr lang="en-US" sz="1900" dirty="0">
              <a:hlinkClick r:id="rId10"/>
            </a:endParaRPr>
          </a:p>
        </p:txBody>
      </p:sp>
    </p:spTree>
    <p:extLst>
      <p:ext uri="{BB962C8B-B14F-4D97-AF65-F5344CB8AC3E}">
        <p14:creationId xmlns:p14="http://schemas.microsoft.com/office/powerpoint/2010/main" val="286655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B68C1346-8A82-49C4-B5D6-F1C33B546FF7}"/>
              </a:ext>
            </a:extLst>
          </p:cNvPr>
          <p:cNvSpPr>
            <a:spLocks noGrp="1"/>
          </p:cNvSpPr>
          <p:nvPr>
            <p:ph type="title"/>
          </p:nvPr>
        </p:nvSpPr>
        <p:spPr/>
        <p:txBody>
          <a:bodyPr/>
          <a:lstStyle/>
          <a:p>
            <a:r>
              <a:rPr lang="nl-NL" dirty="0"/>
              <a:t>Learning </a:t>
            </a:r>
            <a:r>
              <a:rPr lang="nl-NL" dirty="0" err="1"/>
              <a:t>outcomes</a:t>
            </a:r>
            <a:endParaRPr lang="en-GB" dirty="0"/>
          </a:p>
        </p:txBody>
      </p:sp>
      <p:sp>
        <p:nvSpPr>
          <p:cNvPr id="6" name="Tijdelijke aanduiding voor inhoud 5">
            <a:extLst>
              <a:ext uri="{FF2B5EF4-FFF2-40B4-BE49-F238E27FC236}">
                <a16:creationId xmlns:a16="http://schemas.microsoft.com/office/drawing/2014/main" xmlns="" id="{23E1468E-DF45-45D1-8745-773959FC00FC}"/>
              </a:ext>
            </a:extLst>
          </p:cNvPr>
          <p:cNvSpPr>
            <a:spLocks noGrp="1"/>
          </p:cNvSpPr>
          <p:nvPr>
            <p:ph idx="1"/>
          </p:nvPr>
        </p:nvSpPr>
        <p:spPr>
          <a:xfrm>
            <a:off x="838200" y="1690688"/>
            <a:ext cx="10515600" cy="4351338"/>
          </a:xfrm>
        </p:spPr>
        <p:txBody>
          <a:bodyPr>
            <a:normAutofit fontScale="85000" lnSpcReduction="10000"/>
          </a:bodyPr>
          <a:lstStyle/>
          <a:p>
            <a:pPr marL="0" indent="0">
              <a:buNone/>
            </a:pPr>
            <a:r>
              <a:rPr lang="en-GB" dirty="0"/>
              <a:t>Upon completing this module, learners will be able to:</a:t>
            </a:r>
          </a:p>
          <a:p>
            <a:pPr marL="0" indent="0">
              <a:buNone/>
            </a:pPr>
            <a:endParaRPr lang="en-GB" dirty="0"/>
          </a:p>
          <a:p>
            <a:r>
              <a:rPr lang="en-GB" b="1" i="1" u="sng" dirty="0"/>
              <a:t>Understand</a:t>
            </a:r>
            <a:r>
              <a:rPr lang="en-GB" dirty="0"/>
              <a:t> what the theory of multiple intelligence is and the various components within it</a:t>
            </a:r>
          </a:p>
          <a:p>
            <a:endParaRPr lang="en-GB" dirty="0"/>
          </a:p>
          <a:p>
            <a:r>
              <a:rPr lang="en-GB" b="1" i="1" u="sng" dirty="0"/>
              <a:t>Recognise</a:t>
            </a:r>
            <a:r>
              <a:rPr lang="en-GB" dirty="0"/>
              <a:t> what the different learning styles are and why they are useful to consider in education</a:t>
            </a:r>
          </a:p>
          <a:p>
            <a:endParaRPr lang="en-GB" dirty="0"/>
          </a:p>
          <a:p>
            <a:r>
              <a:rPr lang="en-GB" b="1" i="1" u="sng" dirty="0"/>
              <a:t>Comprehend</a:t>
            </a:r>
            <a:r>
              <a:rPr lang="en-GB" dirty="0"/>
              <a:t> that “one size” does not fit all when it comes to education</a:t>
            </a:r>
          </a:p>
          <a:p>
            <a:endParaRPr lang="en-GB" dirty="0"/>
          </a:p>
          <a:p>
            <a:r>
              <a:rPr lang="en-GB" b="1" i="1" u="sng" dirty="0"/>
              <a:t>Identify</a:t>
            </a:r>
            <a:r>
              <a:rPr lang="en-GB" dirty="0"/>
              <a:t> the factors that influence the constantly changing classroom</a:t>
            </a:r>
          </a:p>
          <a:p>
            <a:pPr marL="0" indent="0">
              <a:buNone/>
            </a:pPr>
            <a:endParaRPr lang="nl-NL" dirty="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71682AE-D364-4DA8-A554-271AA4C02C56}"/>
              </a:ext>
            </a:extLst>
          </p:cNvPr>
          <p:cNvSpPr>
            <a:spLocks noGrp="1"/>
          </p:cNvSpPr>
          <p:nvPr>
            <p:ph type="title"/>
          </p:nvPr>
        </p:nvSpPr>
        <p:spPr/>
        <p:txBody>
          <a:bodyPr/>
          <a:lstStyle/>
          <a:p>
            <a:r>
              <a:rPr lang="nl-NL" dirty="0"/>
              <a:t>Thank-you for your attention</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94B90225-916D-48EE-AA0E-93FDBCC1A91E}"/>
              </a:ext>
            </a:extLst>
          </p:cNvPr>
          <p:cNvSpPr>
            <a:spLocks noGrp="1"/>
          </p:cNvSpPr>
          <p:nvPr>
            <p:ph type="title"/>
          </p:nvPr>
        </p:nvSpPr>
        <p:spPr/>
        <p:txBody>
          <a:bodyPr/>
          <a:lstStyle/>
          <a:p>
            <a:r>
              <a:rPr lang="nl-NL" dirty="0" err="1"/>
              <a:t>Keywords</a:t>
            </a:r>
            <a:endParaRPr lang="en-GB" dirty="0"/>
          </a:p>
        </p:txBody>
      </p:sp>
      <p:sp>
        <p:nvSpPr>
          <p:cNvPr id="5" name="Tijdelijke aanduiding voor inhoud 4">
            <a:extLst>
              <a:ext uri="{FF2B5EF4-FFF2-40B4-BE49-F238E27FC236}">
                <a16:creationId xmlns:a16="http://schemas.microsoft.com/office/drawing/2014/main" xmlns="" id="{4A7D3395-BB5E-4CB0-91D4-BEBFCD97D76C}"/>
              </a:ext>
            </a:extLst>
          </p:cNvPr>
          <p:cNvSpPr>
            <a:spLocks noGrp="1"/>
          </p:cNvSpPr>
          <p:nvPr>
            <p:ph idx="1"/>
          </p:nvPr>
        </p:nvSpPr>
        <p:spPr>
          <a:ln w="38100">
            <a:solidFill>
              <a:schemeClr val="bg1"/>
            </a:solidFill>
          </a:ln>
        </p:spPr>
        <p:txBody>
          <a:bodyPr/>
          <a:lstStyle/>
          <a:p>
            <a:r>
              <a:rPr lang="nl-NL" dirty="0"/>
              <a:t>Learning styles</a:t>
            </a:r>
          </a:p>
          <a:p>
            <a:r>
              <a:rPr lang="nl-NL" dirty="0"/>
              <a:t>Theory of multiple intelligences</a:t>
            </a:r>
          </a:p>
          <a:p>
            <a:r>
              <a:rPr lang="nl-NL" dirty="0"/>
              <a:t>Differentiated learning </a:t>
            </a:r>
          </a:p>
          <a:p>
            <a:r>
              <a:rPr lang="nl-NL" dirty="0"/>
              <a:t>Differentatied instruction </a:t>
            </a:r>
          </a:p>
          <a:p>
            <a:r>
              <a:rPr lang="nl-NL" dirty="0"/>
              <a:t>Education</a:t>
            </a:r>
          </a:p>
          <a:p>
            <a:r>
              <a:rPr lang="nl-NL" dirty="0"/>
              <a:t>Learner centred design</a:t>
            </a:r>
            <a:endParaRPr lang="en-GB" dirty="0"/>
          </a:p>
        </p:txBody>
      </p:sp>
    </p:spTree>
    <p:extLst>
      <p:ext uri="{BB962C8B-B14F-4D97-AF65-F5344CB8AC3E}">
        <p14:creationId xmlns:p14="http://schemas.microsoft.com/office/powerpoint/2010/main" val="11339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8B884FEB-1397-4CD6-9506-15CE0A3717CA}"/>
              </a:ext>
            </a:extLst>
          </p:cNvPr>
          <p:cNvSpPr>
            <a:spLocks noGrp="1"/>
          </p:cNvSpPr>
          <p:nvPr>
            <p:ph type="title"/>
          </p:nvPr>
        </p:nvSpPr>
        <p:spPr>
          <a:xfrm>
            <a:off x="722790" y="0"/>
            <a:ext cx="10515600" cy="1325563"/>
          </a:xfrm>
        </p:spPr>
        <p:txBody>
          <a:bodyPr/>
          <a:lstStyle/>
          <a:p>
            <a:r>
              <a:rPr lang="nl-NL" dirty="0" err="1"/>
              <a:t>Table</a:t>
            </a:r>
            <a:r>
              <a:rPr lang="nl-NL" dirty="0"/>
              <a:t> of contents</a:t>
            </a:r>
            <a:endParaRPr lang="en-GB" dirty="0"/>
          </a:p>
        </p:txBody>
      </p:sp>
      <p:sp>
        <p:nvSpPr>
          <p:cNvPr id="7" name="Tijdelijke aanduiding voor inhoud 6">
            <a:extLst>
              <a:ext uri="{FF2B5EF4-FFF2-40B4-BE49-F238E27FC236}">
                <a16:creationId xmlns:a16="http://schemas.microsoft.com/office/drawing/2014/main" xmlns="" id="{468FC1CB-C882-4A8D-8D26-400235D76757}"/>
              </a:ext>
            </a:extLst>
          </p:cNvPr>
          <p:cNvSpPr>
            <a:spLocks noGrp="1"/>
          </p:cNvSpPr>
          <p:nvPr>
            <p:ph idx="1"/>
          </p:nvPr>
        </p:nvSpPr>
        <p:spPr>
          <a:xfrm>
            <a:off x="722790" y="1171575"/>
            <a:ext cx="11335860" cy="5314950"/>
          </a:xfrm>
        </p:spPr>
        <p:txBody>
          <a:bodyPr>
            <a:normAutofit fontScale="55000" lnSpcReduction="20000"/>
          </a:bodyPr>
          <a:lstStyle/>
          <a:p>
            <a:pPr marL="0" indent="0">
              <a:buNone/>
            </a:pPr>
            <a:r>
              <a:rPr lang="en-GB" sz="3100" b="1" dirty="0"/>
              <a:t>UNIT 1 WHAT ARE THE LEARNING STYLES? </a:t>
            </a:r>
          </a:p>
          <a:p>
            <a:pPr marL="457200" lvl="1" indent="0">
              <a:buNone/>
            </a:pPr>
            <a:r>
              <a:rPr lang="en-GB" sz="2700" dirty="0"/>
              <a:t>2.1. Introduction</a:t>
            </a:r>
          </a:p>
          <a:p>
            <a:pPr marL="457200" lvl="1" indent="0">
              <a:buNone/>
            </a:pPr>
            <a:r>
              <a:rPr lang="nl-NL" sz="2700" dirty="0"/>
              <a:t>2.2. The learning Styles</a:t>
            </a:r>
          </a:p>
          <a:p>
            <a:pPr marL="457200" lvl="1" indent="0">
              <a:buNone/>
            </a:pPr>
            <a:r>
              <a:rPr lang="nl-NL" sz="2700" dirty="0"/>
              <a:t>2.3. The learning styles controversy </a:t>
            </a:r>
          </a:p>
          <a:p>
            <a:pPr marL="457200" lvl="1" indent="0">
              <a:buNone/>
            </a:pPr>
            <a:r>
              <a:rPr lang="nl-NL" sz="2700" dirty="0"/>
              <a:t>2.4. Learning style Assessment: 20 Questions</a:t>
            </a:r>
          </a:p>
          <a:p>
            <a:pPr marL="457200" lvl="1" indent="0">
              <a:buNone/>
            </a:pPr>
            <a:endParaRPr lang="en-GB" sz="3100" dirty="0"/>
          </a:p>
          <a:p>
            <a:pPr marL="0" indent="0">
              <a:buNone/>
            </a:pPr>
            <a:r>
              <a:rPr lang="nl-NL" sz="3100" b="1" dirty="0"/>
              <a:t>UNIT 2 ONE SIZE DOESN’T FIT ALL...</a:t>
            </a:r>
          </a:p>
          <a:p>
            <a:pPr marL="457200" lvl="1" indent="0">
              <a:buNone/>
            </a:pPr>
            <a:r>
              <a:rPr lang="nl-NL" sz="2700" dirty="0"/>
              <a:t>2.1. Background</a:t>
            </a:r>
          </a:p>
          <a:p>
            <a:pPr marL="457200" lvl="1" indent="0">
              <a:buNone/>
            </a:pPr>
            <a:r>
              <a:rPr lang="nl-NL" sz="2700" dirty="0"/>
              <a:t>2.2. </a:t>
            </a:r>
            <a:r>
              <a:rPr lang="nl-NL" sz="2700" dirty="0" err="1"/>
              <a:t>What</a:t>
            </a:r>
            <a:r>
              <a:rPr lang="nl-NL" sz="2700" dirty="0"/>
              <a:t> is differentiated instruction</a:t>
            </a:r>
          </a:p>
          <a:p>
            <a:pPr marL="457200" lvl="1" indent="0">
              <a:buNone/>
            </a:pPr>
            <a:r>
              <a:rPr lang="nl-NL" sz="2700" dirty="0"/>
              <a:t>2.3. </a:t>
            </a:r>
            <a:r>
              <a:rPr lang="nl-NL" sz="2700" dirty="0" err="1"/>
              <a:t>Why</a:t>
            </a:r>
            <a:r>
              <a:rPr lang="nl-NL" sz="2700" dirty="0"/>
              <a:t> does differentiated instruction matter </a:t>
            </a:r>
          </a:p>
          <a:p>
            <a:pPr marL="457200" lvl="1" indent="0">
              <a:buNone/>
            </a:pPr>
            <a:r>
              <a:rPr lang="nl-NL" sz="2700" dirty="0"/>
              <a:t>2.4. How does differentiated instruction better serve students</a:t>
            </a:r>
          </a:p>
          <a:p>
            <a:pPr marL="457200" lvl="1" indent="0">
              <a:buNone/>
            </a:pPr>
            <a:r>
              <a:rPr lang="nl-NL" sz="2700" dirty="0"/>
              <a:t>2.5. Extra reading Activity </a:t>
            </a:r>
          </a:p>
          <a:p>
            <a:pPr marL="457200" lvl="1" indent="0">
              <a:buNone/>
            </a:pPr>
            <a:r>
              <a:rPr lang="nl-NL" sz="2700" dirty="0"/>
              <a:t>2.6. </a:t>
            </a:r>
            <a:r>
              <a:rPr lang="nl-NL" sz="2700" dirty="0" err="1"/>
              <a:t>Why</a:t>
            </a:r>
            <a:r>
              <a:rPr lang="nl-NL" sz="2700" dirty="0"/>
              <a:t> now</a:t>
            </a:r>
          </a:p>
          <a:p>
            <a:pPr marL="457200" lvl="1" indent="0">
              <a:buNone/>
            </a:pPr>
            <a:endParaRPr lang="en-GB" sz="3100" dirty="0"/>
          </a:p>
          <a:p>
            <a:pPr marL="0" indent="0">
              <a:buNone/>
            </a:pPr>
            <a:r>
              <a:rPr lang="nl-NL" sz="3100" b="1" dirty="0"/>
              <a:t>UNIT 3 THE THEORY OF MULTIPLE INTELLIGENCES</a:t>
            </a:r>
          </a:p>
          <a:p>
            <a:pPr marL="457200" lvl="1" indent="0">
              <a:buNone/>
            </a:pPr>
            <a:r>
              <a:rPr lang="en-GB" sz="2700" dirty="0"/>
              <a:t>3.1. Introduction</a:t>
            </a:r>
          </a:p>
          <a:p>
            <a:pPr marL="457200" lvl="1" indent="0">
              <a:buNone/>
            </a:pPr>
            <a:r>
              <a:rPr lang="en-GB" sz="2700" dirty="0"/>
              <a:t>3.2.Time for self reflection </a:t>
            </a:r>
          </a:p>
          <a:p>
            <a:pPr marL="0" indent="0">
              <a:buNone/>
            </a:pPr>
            <a:endParaRPr lang="en-GB" sz="3100" dirty="0"/>
          </a:p>
          <a:p>
            <a:pPr marL="0" indent="0">
              <a:buNone/>
            </a:pPr>
            <a:r>
              <a:rPr lang="nl-NL" sz="3100" b="1" dirty="0"/>
              <a:t>UNIT 4 THE FACTORS INFLUENCING CHANGE IN THE CLASSROOM</a:t>
            </a:r>
          </a:p>
          <a:p>
            <a:pPr marL="457200" lvl="1" indent="0">
              <a:buNone/>
            </a:pPr>
            <a:r>
              <a:rPr lang="nl-NL" sz="3100" dirty="0"/>
              <a:t>4.1. Background</a:t>
            </a:r>
          </a:p>
          <a:p>
            <a:pPr marL="457200" lvl="1" indent="0">
              <a:buNone/>
            </a:pPr>
            <a:r>
              <a:rPr lang="nl-NL" sz="3100" dirty="0"/>
              <a:t>4.2. Time for self reflection</a:t>
            </a:r>
          </a:p>
          <a:p>
            <a:pPr marL="457200" lvl="1" indent="0">
              <a:buNone/>
            </a:pPr>
            <a:endParaRPr lang="nl-NL" dirty="0"/>
          </a:p>
          <a:p>
            <a:pPr marL="457200" lvl="1" indent="0">
              <a:buNone/>
            </a:pPr>
            <a:endParaRPr lang="nl-NL"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71A11D0-FBA5-428B-8E6A-DC4E8940EDA7}"/>
              </a:ext>
            </a:extLst>
          </p:cNvPr>
          <p:cNvSpPr>
            <a:spLocks noGrp="1"/>
          </p:cNvSpPr>
          <p:nvPr>
            <p:ph type="title"/>
          </p:nvPr>
        </p:nvSpPr>
        <p:spPr/>
        <p:txBody>
          <a:bodyPr>
            <a:normAutofit/>
          </a:bodyPr>
          <a:lstStyle/>
          <a:p>
            <a:pPr>
              <a:lnSpc>
                <a:spcPct val="115000"/>
              </a:lnSpc>
              <a:spcBef>
                <a:spcPts val="500"/>
              </a:spcBef>
              <a:spcAft>
                <a:spcPts val="1000"/>
              </a:spcAft>
            </a:pPr>
            <a:r>
              <a:rPr lang="en-GB" sz="2800" dirty="0">
                <a:solidFill>
                  <a:schemeClr val="bg1"/>
                </a:solidFill>
                <a:latin typeface="+mn-lt"/>
                <a:ea typeface="+mn-ea"/>
                <a:cs typeface="+mn-cs"/>
              </a:rPr>
              <a:t>2.1 WHAT ARE THE LEARNING STYLES? </a:t>
            </a:r>
          </a:p>
        </p:txBody>
      </p:sp>
      <p:sp>
        <p:nvSpPr>
          <p:cNvPr id="5" name="TextBox 4">
            <a:extLst>
              <a:ext uri="{FF2B5EF4-FFF2-40B4-BE49-F238E27FC236}">
                <a16:creationId xmlns:a16="http://schemas.microsoft.com/office/drawing/2014/main" xmlns="" id="{308B41E4-13E2-4ED8-971D-D8365451BCF2}"/>
              </a:ext>
            </a:extLst>
          </p:cNvPr>
          <p:cNvSpPr txBox="1"/>
          <p:nvPr/>
        </p:nvSpPr>
        <p:spPr>
          <a:xfrm>
            <a:off x="229455" y="4019637"/>
            <a:ext cx="5425621" cy="2083647"/>
          </a:xfrm>
          <a:prstGeom prst="rect">
            <a:avLst/>
          </a:prstGeom>
          <a:noFill/>
        </p:spPr>
        <p:txBody>
          <a:bodyPr wrap="square">
            <a:spAutoFit/>
          </a:bodyPr>
          <a:lstStyle/>
          <a:p>
            <a:pPr>
              <a:lnSpc>
                <a:spcPct val="150000"/>
              </a:lnSpc>
              <a:spcBef>
                <a:spcPts val="500"/>
              </a:spcBef>
              <a:spcAft>
                <a:spcPts val="1000"/>
              </a:spcAft>
            </a:pPr>
            <a:r>
              <a:rPr lang="en-GB" sz="2000" i="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“Everyone is a genius…but if you judge a fish by it’s ability to climb up a tree, it will live it’s whole life believing it is stupid”</a:t>
            </a:r>
          </a:p>
          <a:p>
            <a:pPr>
              <a:lnSpc>
                <a:spcPct val="150000"/>
              </a:lnSpc>
              <a:spcBef>
                <a:spcPts val="500"/>
              </a:spcBef>
              <a:spcAft>
                <a:spcPts val="1000"/>
              </a:spcAft>
            </a:pPr>
            <a:r>
              <a:rPr lang="en-GB" sz="2000" b="1" i="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a:t>
            </a:r>
            <a:r>
              <a:rPr lang="en-GB" sz="2000" b="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Albert Einstein </a:t>
            </a:r>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2D67A9A5-0E33-4966-8A16-91923FECE081}"/>
              </a:ext>
            </a:extLst>
          </p:cNvPr>
          <p:cNvSpPr>
            <a:spLocks noGrp="1"/>
          </p:cNvSpPr>
          <p:nvPr>
            <p:ph type="title"/>
          </p:nvPr>
        </p:nvSpPr>
        <p:spPr>
          <a:xfrm>
            <a:off x="246354" y="21463"/>
            <a:ext cx="11945646" cy="1325563"/>
          </a:xfrm>
        </p:spPr>
        <p:txBody>
          <a:bodyPr/>
          <a:lstStyle/>
          <a:p>
            <a:r>
              <a:rPr lang="nl-NL" dirty="0">
                <a:solidFill>
                  <a:srgbClr val="64B558"/>
                </a:solidFill>
                <a:latin typeface="+mn-lt"/>
              </a:rPr>
              <a:t>What are the learning styles?</a:t>
            </a:r>
            <a:r>
              <a:rPr lang="nl-NL" b="1" dirty="0">
                <a:solidFill>
                  <a:srgbClr val="64B558"/>
                </a:solidFill>
              </a:rPr>
              <a:t/>
            </a:r>
            <a:br>
              <a:rPr lang="nl-NL" b="1" dirty="0">
                <a:solidFill>
                  <a:srgbClr val="64B558"/>
                </a:solidFill>
              </a:rPr>
            </a:br>
            <a:r>
              <a:rPr lang="nl-NL" b="1" dirty="0">
                <a:solidFill>
                  <a:srgbClr val="64B558"/>
                </a:solidFill>
              </a:rPr>
              <a:t>2.1 </a:t>
            </a:r>
            <a:r>
              <a:rPr lang="nl-NL" sz="3600" dirty="0">
                <a:solidFill>
                  <a:srgbClr val="64B558"/>
                </a:solidFill>
              </a:rPr>
              <a:t>Introduction:</a:t>
            </a:r>
            <a:endParaRPr lang="en-GB" dirty="0">
              <a:solidFill>
                <a:srgbClr val="64B558"/>
              </a:solidFill>
            </a:endParaRPr>
          </a:p>
        </p:txBody>
      </p:sp>
      <p:sp>
        <p:nvSpPr>
          <p:cNvPr id="2" name="Content Placeholder 1">
            <a:extLst>
              <a:ext uri="{FF2B5EF4-FFF2-40B4-BE49-F238E27FC236}">
                <a16:creationId xmlns:a16="http://schemas.microsoft.com/office/drawing/2014/main" xmlns="" id="{605F5134-825F-40D6-8EF9-6FFA9298FB51}"/>
              </a:ext>
            </a:extLst>
          </p:cNvPr>
          <p:cNvSpPr>
            <a:spLocks noGrp="1"/>
          </p:cNvSpPr>
          <p:nvPr>
            <p:ph idx="1"/>
          </p:nvPr>
        </p:nvSpPr>
        <p:spPr>
          <a:xfrm>
            <a:off x="5907024" y="1521789"/>
            <a:ext cx="5961681" cy="4087789"/>
          </a:xfrm>
          <a:ln w="28575">
            <a:solidFill>
              <a:srgbClr val="64B558"/>
            </a:solidFill>
          </a:ln>
        </p:spPr>
        <p:txBody>
          <a:bodyPr>
            <a:normAutofit fontScale="62500" lnSpcReduction="20000"/>
          </a:bodyPr>
          <a:lstStyle/>
          <a:p>
            <a:pPr marL="457200" indent="0">
              <a:lnSpc>
                <a:spcPct val="124000"/>
              </a:lnSpc>
              <a:spcBef>
                <a:spcPts val="500"/>
              </a:spcBef>
              <a:spcAft>
                <a:spcPts val="1000"/>
              </a:spcAft>
              <a:buNone/>
            </a:pPr>
            <a:endParaRPr lang="en-GB" sz="2000" dirty="0">
              <a:solidFill>
                <a:srgbClr val="64B558"/>
              </a:solidFill>
            </a:endParaRPr>
          </a:p>
          <a:p>
            <a:pPr marL="457200" indent="0">
              <a:lnSpc>
                <a:spcPct val="124000"/>
              </a:lnSpc>
              <a:spcBef>
                <a:spcPts val="500"/>
              </a:spcBef>
              <a:spcAft>
                <a:spcPts val="1000"/>
              </a:spcAft>
              <a:buNone/>
            </a:pPr>
            <a:r>
              <a:rPr lang="en-GB" sz="2200" dirty="0">
                <a:solidFill>
                  <a:srgbClr val="676766"/>
                </a:solidFill>
              </a:rPr>
              <a:t>Learning style refers to students’ preferred learning approaches for all learning situations while teaching styles refer to the lecturers’ behaviour, beliefs and selected instructional methods used to present lessons to students. (1) Currently, there are many researches that are conducted on the concepts of students’ learning style and educators’ teaching style.</a:t>
            </a:r>
          </a:p>
          <a:p>
            <a:pPr marL="457200" indent="0">
              <a:lnSpc>
                <a:spcPct val="124000"/>
              </a:lnSpc>
              <a:spcBef>
                <a:spcPts val="500"/>
              </a:spcBef>
              <a:spcAft>
                <a:spcPts val="1000"/>
              </a:spcAft>
              <a:buNone/>
            </a:pPr>
            <a:r>
              <a:rPr lang="en-GB" sz="2200" dirty="0">
                <a:solidFill>
                  <a:srgbClr val="676766"/>
                </a:solidFill>
              </a:rPr>
              <a:t>In addition, students’ learning styles reflect genetic coding, personality development, and environmental adaptations (2). Research shows that students gain more knowledge, retain more information and perform better when the teachers’ teaching styles match with the students’ learning styles. (2)</a:t>
            </a:r>
          </a:p>
          <a:p>
            <a:pPr marL="457200" lvl="1" indent="0">
              <a:lnSpc>
                <a:spcPct val="115000"/>
              </a:lnSpc>
              <a:buNone/>
            </a:pPr>
            <a:endParaRPr lang="en-GB" sz="3400" dirty="0">
              <a:solidFill>
                <a:srgbClr val="64B558"/>
              </a:solidFill>
              <a:effectLst/>
              <a:ea typeface="Corbel" panose="020B0503020204020204" pitchFamily="34" charset="0"/>
              <a:cs typeface="Times New Roman" panose="02020603050405020304" pitchFamily="18" charset="0"/>
            </a:endParaRPr>
          </a:p>
          <a:p>
            <a:pPr lvl="1">
              <a:lnSpc>
                <a:spcPct val="115000"/>
              </a:lnSpc>
              <a:buAutoNum type="arabicParenBoth"/>
            </a:pPr>
            <a:r>
              <a:rPr lang="en-GB" sz="1400" u="sng" dirty="0">
                <a:solidFill>
                  <a:srgbClr val="FFFFFF"/>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.eric.ed.gov/fulltext/EJ1238274.pdf</a:t>
            </a:r>
            <a:r>
              <a:rPr lang="en-GB" sz="1400" dirty="0">
                <a:effectLst/>
                <a:latin typeface="Corbel" panose="020B0503020204020204" pitchFamily="34" charset="0"/>
                <a:ea typeface="Corbel" panose="020B0503020204020204" pitchFamily="34" charset="0"/>
                <a:cs typeface="Times New Roman" panose="02020603050405020304" pitchFamily="18" charset="0"/>
              </a:rPr>
              <a:t> </a:t>
            </a:r>
          </a:p>
          <a:p>
            <a:endParaRPr lang="en-GB" sz="2400" dirty="0"/>
          </a:p>
          <a:p>
            <a:endParaRPr lang="nl-NL" dirty="0"/>
          </a:p>
        </p:txBody>
      </p:sp>
      <p:pic>
        <p:nvPicPr>
          <p:cNvPr id="5" name="Picture 4">
            <a:extLst>
              <a:ext uri="{FF2B5EF4-FFF2-40B4-BE49-F238E27FC236}">
                <a16:creationId xmlns:a16="http://schemas.microsoft.com/office/drawing/2014/main" xmlns="" id="{301B2304-1CB0-4DFA-BEC1-1077163FE6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395"/>
          <a:stretch/>
        </p:blipFill>
        <p:spPr>
          <a:xfrm>
            <a:off x="752913" y="1521789"/>
            <a:ext cx="4500864" cy="4087790"/>
          </a:xfrm>
          <a:prstGeom prst="rect">
            <a:avLst/>
          </a:prstGeom>
        </p:spPr>
      </p:pic>
      <p:sp>
        <p:nvSpPr>
          <p:cNvPr id="6" name="Content Placeholder 1">
            <a:extLst>
              <a:ext uri="{FF2B5EF4-FFF2-40B4-BE49-F238E27FC236}">
                <a16:creationId xmlns:a16="http://schemas.microsoft.com/office/drawing/2014/main" xmlns="" id="{E31E6074-40D8-4E51-9919-502DFE062445}"/>
              </a:ext>
            </a:extLst>
          </p:cNvPr>
          <p:cNvSpPr txBox="1">
            <a:spLocks/>
          </p:cNvSpPr>
          <p:nvPr/>
        </p:nvSpPr>
        <p:spPr>
          <a:xfrm>
            <a:off x="-292460" y="6018016"/>
            <a:ext cx="9994244" cy="1169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5000"/>
              </a:lnSpc>
              <a:buFont typeface="Arial" panose="020B0604020202020204" pitchFamily="34" charset="0"/>
              <a:buNone/>
            </a:pPr>
            <a:endParaRPr lang="en-GB" sz="1000" dirty="0">
              <a:solidFill>
                <a:srgbClr val="64B558"/>
              </a:solidFill>
              <a:ea typeface="Corbel" panose="020B0503020204020204" pitchFamily="34" charset="0"/>
              <a:cs typeface="Times New Roman" panose="02020603050405020304" pitchFamily="18" charset="0"/>
            </a:endParaRPr>
          </a:p>
          <a:p>
            <a:pPr lvl="1">
              <a:lnSpc>
                <a:spcPct val="115000"/>
              </a:lnSpc>
              <a:buFont typeface="Arial" panose="020B0604020202020204" pitchFamily="34" charset="0"/>
              <a:buAutoNum type="arabicParenBoth"/>
            </a:pPr>
            <a:r>
              <a:rPr lang="en-GB" sz="700" dirty="0">
                <a:solidFill>
                  <a:srgbClr val="64B558"/>
                </a:solidFill>
                <a:ea typeface="Corbel" panose="020B0503020204020204" pitchFamily="34" charset="0"/>
                <a:cs typeface="Times New Roman" panose="02020603050405020304" pitchFamily="18" charset="0"/>
              </a:rPr>
              <a:t>L. Mei </a:t>
            </a:r>
            <a:r>
              <a:rPr lang="en-GB" sz="700" dirty="0" err="1">
                <a:solidFill>
                  <a:srgbClr val="64B558"/>
                </a:solidFill>
                <a:ea typeface="Corbel" panose="020B0503020204020204" pitchFamily="34" charset="0"/>
                <a:cs typeface="Times New Roman" panose="02020603050405020304" pitchFamily="18" charset="0"/>
              </a:rPr>
              <a:t>Ph’ng</a:t>
            </a:r>
            <a:r>
              <a:rPr lang="en-GB" sz="700" dirty="0">
                <a:solidFill>
                  <a:srgbClr val="64B558"/>
                </a:solidFill>
                <a:ea typeface="Corbel" panose="020B0503020204020204" pitchFamily="34" charset="0"/>
                <a:cs typeface="Times New Roman" panose="02020603050405020304" pitchFamily="18" charset="0"/>
              </a:rPr>
              <a:t>, "Teaching Styles, Learning Styles and the ESP Classroom," MATEC Web Conf., vol. 150, pp. 5082, 2018</a:t>
            </a:r>
          </a:p>
          <a:p>
            <a:pPr lvl="1">
              <a:lnSpc>
                <a:spcPct val="115000"/>
              </a:lnSpc>
              <a:buFont typeface="Arial" panose="020B0604020202020204" pitchFamily="34" charset="0"/>
              <a:buAutoNum type="arabicParenBoth"/>
            </a:pPr>
            <a:r>
              <a:rPr lang="en-GB" sz="700" dirty="0">
                <a:solidFill>
                  <a:srgbClr val="64B558"/>
                </a:solidFill>
                <a:ea typeface="Corbel" panose="020B0503020204020204" pitchFamily="34" charset="0"/>
                <a:cs typeface="Times New Roman" panose="02020603050405020304" pitchFamily="18" charset="0"/>
              </a:rPr>
              <a:t>Chetty, Nithya &amp; </a:t>
            </a:r>
            <a:r>
              <a:rPr lang="en-GB" sz="700" dirty="0" err="1">
                <a:solidFill>
                  <a:srgbClr val="64B558"/>
                </a:solidFill>
                <a:ea typeface="Corbel" panose="020B0503020204020204" pitchFamily="34" charset="0"/>
                <a:cs typeface="Times New Roman" panose="02020603050405020304" pitchFamily="18" charset="0"/>
              </a:rPr>
              <a:t>Handayani</a:t>
            </a:r>
            <a:r>
              <a:rPr lang="en-GB" sz="700" dirty="0">
                <a:solidFill>
                  <a:srgbClr val="64B558"/>
                </a:solidFill>
                <a:ea typeface="Corbel" panose="020B0503020204020204" pitchFamily="34" charset="0"/>
                <a:cs typeface="Times New Roman" panose="02020603050405020304" pitchFamily="18" charset="0"/>
              </a:rPr>
              <a:t>, Lina &amp; </a:t>
            </a:r>
            <a:r>
              <a:rPr lang="en-GB" sz="700" dirty="0" err="1">
                <a:solidFill>
                  <a:srgbClr val="64B558"/>
                </a:solidFill>
                <a:ea typeface="Corbel" panose="020B0503020204020204" pitchFamily="34" charset="0"/>
                <a:cs typeface="Times New Roman" panose="02020603050405020304" pitchFamily="18" charset="0"/>
              </a:rPr>
              <a:t>Sahabudin</a:t>
            </a:r>
            <a:r>
              <a:rPr lang="en-GB" sz="700" dirty="0">
                <a:solidFill>
                  <a:srgbClr val="64B558"/>
                </a:solidFill>
                <a:ea typeface="Corbel" panose="020B0503020204020204" pitchFamily="34" charset="0"/>
                <a:cs typeface="Times New Roman" panose="02020603050405020304" pitchFamily="18" charset="0"/>
              </a:rPr>
              <a:t>, Noor &amp; Ali, </a:t>
            </a:r>
            <a:r>
              <a:rPr lang="en-GB" sz="700" dirty="0" err="1">
                <a:solidFill>
                  <a:srgbClr val="64B558"/>
                </a:solidFill>
                <a:ea typeface="Corbel" panose="020B0503020204020204" pitchFamily="34" charset="0"/>
                <a:cs typeface="Times New Roman" panose="02020603050405020304" pitchFamily="18" charset="0"/>
              </a:rPr>
              <a:t>Zuraina</a:t>
            </a:r>
            <a:r>
              <a:rPr lang="en-GB" sz="700" dirty="0">
                <a:solidFill>
                  <a:srgbClr val="64B558"/>
                </a:solidFill>
                <a:ea typeface="Corbel" panose="020B0503020204020204" pitchFamily="34" charset="0"/>
                <a:cs typeface="Times New Roman" panose="02020603050405020304" pitchFamily="18" charset="0"/>
              </a:rPr>
              <a:t> &amp; Hamzah, </a:t>
            </a:r>
            <a:r>
              <a:rPr lang="en-GB" sz="700" dirty="0" err="1">
                <a:solidFill>
                  <a:srgbClr val="64B558"/>
                </a:solidFill>
                <a:ea typeface="Corbel" panose="020B0503020204020204" pitchFamily="34" charset="0"/>
                <a:cs typeface="Times New Roman" panose="02020603050405020304" pitchFamily="18" charset="0"/>
              </a:rPr>
              <a:t>Norhasyimah</a:t>
            </a:r>
            <a:r>
              <a:rPr lang="en-GB" sz="700" dirty="0">
                <a:solidFill>
                  <a:srgbClr val="64B558"/>
                </a:solidFill>
                <a:ea typeface="Corbel" panose="020B0503020204020204" pitchFamily="34" charset="0"/>
                <a:cs typeface="Times New Roman" panose="02020603050405020304" pitchFamily="18" charset="0"/>
              </a:rPr>
              <a:t> &amp; Kasim, </a:t>
            </a:r>
            <a:r>
              <a:rPr lang="en-GB" sz="700" dirty="0" err="1">
                <a:solidFill>
                  <a:srgbClr val="64B558"/>
                </a:solidFill>
                <a:ea typeface="Corbel" panose="020B0503020204020204" pitchFamily="34" charset="0"/>
                <a:cs typeface="Times New Roman" panose="02020603050405020304" pitchFamily="18" charset="0"/>
              </a:rPr>
              <a:t>Shahreen</a:t>
            </a:r>
            <a:r>
              <a:rPr lang="en-GB" sz="700" dirty="0">
                <a:solidFill>
                  <a:srgbClr val="64B558"/>
                </a:solidFill>
                <a:ea typeface="Corbel" panose="020B0503020204020204" pitchFamily="34" charset="0"/>
                <a:cs typeface="Times New Roman" panose="02020603050405020304" pitchFamily="18" charset="0"/>
              </a:rPr>
              <a:t>. (2019). Learning styles and teaching styles determine students’ academic performances. International Journal of Evaluation and Research in Education (IJERE). 8. 610.10.11591/ijere.v8i4.20345. </a:t>
            </a:r>
            <a:r>
              <a:rPr lang="en-GB" sz="700" u="sng" dirty="0">
                <a:solidFill>
                  <a:srgbClr val="64B558"/>
                </a:solidFill>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https://files.eric.ed.gov/fulltext/EJ1238274.pdf</a:t>
            </a:r>
            <a:r>
              <a:rPr lang="en-GB" sz="700" dirty="0">
                <a:solidFill>
                  <a:srgbClr val="64B558"/>
                </a:solidFill>
                <a:ea typeface="Corbel" panose="020B0503020204020204" pitchFamily="34" charset="0"/>
                <a:cs typeface="Times New Roman" panose="02020603050405020304" pitchFamily="18" charset="0"/>
              </a:rPr>
              <a:t> </a:t>
            </a:r>
          </a:p>
          <a:p>
            <a:endParaRPr lang="en-GB" sz="2400" dirty="0"/>
          </a:p>
          <a:p>
            <a:endParaRPr lang="nl-NL" dirty="0"/>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CF4B134-D2C0-41E4-9ED6-B3D83A90F84B}"/>
              </a:ext>
            </a:extLst>
          </p:cNvPr>
          <p:cNvSpPr>
            <a:spLocks noGrp="1"/>
          </p:cNvSpPr>
          <p:nvPr>
            <p:ph idx="1"/>
          </p:nvPr>
        </p:nvSpPr>
        <p:spPr>
          <a:xfrm>
            <a:off x="-3361" y="1047214"/>
            <a:ext cx="7545500" cy="5458795"/>
          </a:xfrm>
        </p:spPr>
        <p:txBody>
          <a:bodyPr>
            <a:normAutofit/>
          </a:bodyPr>
          <a:lstStyle/>
          <a:p>
            <a:pPr marL="0" indent="0" algn="just">
              <a:lnSpc>
                <a:spcPct val="115000"/>
              </a:lnSpc>
              <a:spcBef>
                <a:spcPts val="500"/>
              </a:spcBef>
              <a:spcAft>
                <a:spcPts val="1000"/>
              </a:spcAft>
              <a:buNone/>
            </a:pPr>
            <a:r>
              <a:rPr lang="en-GB" sz="1700" dirty="0">
                <a:effectLst/>
                <a:ea typeface="Corbel" panose="020B0503020204020204" pitchFamily="34" charset="0"/>
                <a:cs typeface="Times New Roman" panose="02020603050405020304" pitchFamily="18" charset="0"/>
              </a:rPr>
              <a:t>While these are not hard scientific categories, they remain to serve as helpful guidelines. Research suggests there are various numbers of learning styles, but below lists those that are most well recognized and act as useful tools in tailoring lessons for learners (1):</a:t>
            </a:r>
          </a:p>
        </p:txBody>
      </p:sp>
      <p:sp>
        <p:nvSpPr>
          <p:cNvPr id="6" name="Titel 3">
            <a:extLst>
              <a:ext uri="{FF2B5EF4-FFF2-40B4-BE49-F238E27FC236}">
                <a16:creationId xmlns:a16="http://schemas.microsoft.com/office/drawing/2014/main" xmlns="" id="{5A4524AD-DBFA-4C2B-8C42-AE7F5C52B9D4}"/>
              </a:ext>
            </a:extLst>
          </p:cNvPr>
          <p:cNvSpPr txBox="1">
            <a:spLocks/>
          </p:cNvSpPr>
          <p:nvPr/>
        </p:nvSpPr>
        <p:spPr>
          <a:xfrm>
            <a:off x="0" y="-103912"/>
            <a:ext cx="132506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4000" dirty="0">
                <a:solidFill>
                  <a:srgbClr val="64B558"/>
                </a:solidFill>
                <a:latin typeface="+mn-lt"/>
              </a:rPr>
              <a:t>What are the learning styles? </a:t>
            </a:r>
          </a:p>
          <a:p>
            <a:r>
              <a:rPr lang="nl-NL" sz="2800" dirty="0">
                <a:solidFill>
                  <a:srgbClr val="64B558"/>
                </a:solidFill>
              </a:rPr>
              <a:t>2.1 The learning styles:</a:t>
            </a:r>
            <a:endParaRPr lang="en-GB" sz="3200" dirty="0">
              <a:solidFill>
                <a:srgbClr val="64B558"/>
              </a:solidFill>
            </a:endParaRPr>
          </a:p>
        </p:txBody>
      </p:sp>
      <p:pic>
        <p:nvPicPr>
          <p:cNvPr id="4" name="Picture 3">
            <a:extLst>
              <a:ext uri="{FF2B5EF4-FFF2-40B4-BE49-F238E27FC236}">
                <a16:creationId xmlns:a16="http://schemas.microsoft.com/office/drawing/2014/main" xmlns="" id="{271BE5FC-158E-4A67-830A-8568DB7558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14" r="23980"/>
          <a:stretch/>
        </p:blipFill>
        <p:spPr>
          <a:xfrm>
            <a:off x="7766984" y="3429000"/>
            <a:ext cx="4084705" cy="2989481"/>
          </a:xfrm>
          <a:prstGeom prst="rect">
            <a:avLst/>
          </a:prstGeom>
        </p:spPr>
      </p:pic>
      <p:pic>
        <p:nvPicPr>
          <p:cNvPr id="7" name="Picture 6">
            <a:extLst>
              <a:ext uri="{FF2B5EF4-FFF2-40B4-BE49-F238E27FC236}">
                <a16:creationId xmlns:a16="http://schemas.microsoft.com/office/drawing/2014/main" xmlns="" id="{F765EF1C-334A-4B80-9F02-8EEC9FCE6B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98" r="13010"/>
          <a:stretch/>
        </p:blipFill>
        <p:spPr>
          <a:xfrm>
            <a:off x="7876713" y="616265"/>
            <a:ext cx="4084704" cy="2989481"/>
          </a:xfrm>
          <a:prstGeom prst="rect">
            <a:avLst/>
          </a:prstGeom>
        </p:spPr>
      </p:pic>
      <p:sp>
        <p:nvSpPr>
          <p:cNvPr id="8" name="TextBox 7">
            <a:extLst>
              <a:ext uri="{FF2B5EF4-FFF2-40B4-BE49-F238E27FC236}">
                <a16:creationId xmlns:a16="http://schemas.microsoft.com/office/drawing/2014/main" xmlns="" id="{74C82378-62E3-423C-8FEF-756233B7D2AE}"/>
              </a:ext>
            </a:extLst>
          </p:cNvPr>
          <p:cNvSpPr txBox="1"/>
          <p:nvPr/>
        </p:nvSpPr>
        <p:spPr>
          <a:xfrm>
            <a:off x="0" y="2408040"/>
            <a:ext cx="5775478" cy="369332"/>
          </a:xfrm>
          <a:prstGeom prst="rect">
            <a:avLst/>
          </a:prstGeom>
          <a:solidFill>
            <a:srgbClr val="378FC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1. Visual (spatial) learners: </a:t>
            </a:r>
            <a:endParaRPr lang="en-GB" dirty="0">
              <a:solidFill>
                <a:schemeClr val="bg1"/>
              </a:solidFill>
            </a:endParaRPr>
          </a:p>
        </p:txBody>
      </p:sp>
      <p:sp>
        <p:nvSpPr>
          <p:cNvPr id="9" name="Content Placeholder 1">
            <a:extLst>
              <a:ext uri="{FF2B5EF4-FFF2-40B4-BE49-F238E27FC236}">
                <a16:creationId xmlns:a16="http://schemas.microsoft.com/office/drawing/2014/main" xmlns="" id="{A47D3423-0094-4FDC-ACF4-B518775F5966}"/>
              </a:ext>
            </a:extLst>
          </p:cNvPr>
          <p:cNvSpPr txBox="1">
            <a:spLocks/>
          </p:cNvSpPr>
          <p:nvPr/>
        </p:nvSpPr>
        <p:spPr>
          <a:xfrm>
            <a:off x="7644" y="2800223"/>
            <a:ext cx="7699633" cy="1512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en-GB" sz="1700" dirty="0">
                <a:ea typeface="Corbel" panose="020B0503020204020204" pitchFamily="34" charset="0"/>
                <a:cs typeface="Times New Roman" panose="02020603050405020304" pitchFamily="18" charset="0"/>
              </a:rPr>
              <a:t>These people prefer it when information is visually presented. Rather than detailed written or spoken information, such students respond better to charts, graphs, pictures and photographs. Visual aids, such as projectors and information that is organized visually is useful. </a:t>
            </a:r>
          </a:p>
          <a:p>
            <a:pPr marL="800100" lvl="1" indent="-342900">
              <a:lnSpc>
                <a:spcPct val="115000"/>
              </a:lnSpc>
              <a:spcAft>
                <a:spcPts val="1000"/>
              </a:spcAft>
              <a:buFont typeface="Arial" panose="020B0604020202020204" pitchFamily="34" charset="0"/>
              <a:buAutoNum type="arabicPeriod"/>
            </a:pPr>
            <a:endParaRPr lang="en-GB" sz="1700" dirty="0">
              <a:ea typeface="Corbel" panose="020B0503020204020204" pitchFamily="34" charset="0"/>
              <a:cs typeface="Times New Roman" panose="02020603050405020304" pitchFamily="18" charset="0"/>
            </a:endParaRPr>
          </a:p>
        </p:txBody>
      </p:sp>
      <p:sp>
        <p:nvSpPr>
          <p:cNvPr id="10" name="Content Placeholder 1">
            <a:extLst>
              <a:ext uri="{FF2B5EF4-FFF2-40B4-BE49-F238E27FC236}">
                <a16:creationId xmlns:a16="http://schemas.microsoft.com/office/drawing/2014/main" xmlns="" id="{AFDBC001-2A46-4D2D-9850-400B1B0082F8}"/>
              </a:ext>
            </a:extLst>
          </p:cNvPr>
          <p:cNvSpPr txBox="1">
            <a:spLocks/>
          </p:cNvSpPr>
          <p:nvPr/>
        </p:nvSpPr>
        <p:spPr>
          <a:xfrm>
            <a:off x="-75393" y="4597099"/>
            <a:ext cx="7831372" cy="5458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en-GB" sz="1700" dirty="0">
                <a:ea typeface="Corbel" panose="020B0503020204020204" pitchFamily="34" charset="0"/>
                <a:cs typeface="Times New Roman" panose="02020603050405020304" pitchFamily="18" charset="0"/>
              </a:rPr>
              <a:t>Auditory learners prefer processing information through listening and speaking. When reading, it often helps them to do it aloud. Some ideas to improve their learning experience include: Music (which may help by providing an emotional connection), Rhymes spoken out loud and Audiobooks when appropriate.</a:t>
            </a:r>
          </a:p>
          <a:p>
            <a:pPr marL="457200" lvl="1" indent="0">
              <a:lnSpc>
                <a:spcPct val="115000"/>
              </a:lnSpc>
              <a:spcAft>
                <a:spcPts val="1000"/>
              </a:spcAft>
              <a:buFont typeface="Arial" panose="020B0604020202020204" pitchFamily="34" charset="0"/>
              <a:buNone/>
            </a:pPr>
            <a:r>
              <a:rPr lang="nl-NL" sz="1500" dirty="0">
                <a:solidFill>
                  <a:srgbClr val="64B558"/>
                </a:solidFill>
              </a:rPr>
              <a:t>(1) </a:t>
            </a:r>
            <a:r>
              <a:rPr lang="nl-NL" sz="1500" dirty="0">
                <a:solidFill>
                  <a:srgbClr val="64B558"/>
                </a:solidFill>
                <a:hlinkClick r:id="rId4">
                  <a:extLst>
                    <a:ext uri="{A12FA001-AC4F-418D-AE19-62706E023703}">
                      <ahyp:hlinkClr xmlns:ahyp="http://schemas.microsoft.com/office/drawing/2018/hyperlinkcolor" xmlns="" val="tx"/>
                    </a:ext>
                  </a:extLst>
                </a:hlinkClick>
              </a:rPr>
              <a:t>https://www.viewsonic.com/library/education/the-8-learning-styles/</a:t>
            </a:r>
            <a:r>
              <a:rPr lang="nl-NL" sz="1500" dirty="0">
                <a:solidFill>
                  <a:srgbClr val="64B558"/>
                </a:solidFill>
              </a:rPr>
              <a:t> </a:t>
            </a:r>
          </a:p>
          <a:p>
            <a:pPr marL="800100" lvl="1" indent="-342900">
              <a:lnSpc>
                <a:spcPct val="115000"/>
              </a:lnSpc>
              <a:spcAft>
                <a:spcPts val="1000"/>
              </a:spcAft>
              <a:buFont typeface="Arial" panose="020B0604020202020204" pitchFamily="34" charset="0"/>
              <a:buAutoNum type="arabicPeriod"/>
            </a:pPr>
            <a:endParaRPr lang="en-GB" sz="1700" dirty="0">
              <a:ea typeface="Corbel" panose="020B0503020204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7849BE66-EE97-4B8C-9C3E-F8748A1492D9}"/>
              </a:ext>
            </a:extLst>
          </p:cNvPr>
          <p:cNvSpPr txBox="1"/>
          <p:nvPr/>
        </p:nvSpPr>
        <p:spPr>
          <a:xfrm>
            <a:off x="0" y="4150714"/>
            <a:ext cx="5775478" cy="369332"/>
          </a:xfrm>
          <a:prstGeom prst="rect">
            <a:avLst/>
          </a:prstGeom>
          <a:solidFill>
            <a:srgbClr val="F2BD1F"/>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2. Auditory learners: </a:t>
            </a:r>
            <a:endParaRPr lang="en-GB" dirty="0">
              <a:solidFill>
                <a:schemeClr val="bg1"/>
              </a:solidFill>
            </a:endParaRPr>
          </a:p>
        </p:txBody>
      </p:sp>
    </p:spTree>
    <p:extLst>
      <p:ext uri="{BB962C8B-B14F-4D97-AF65-F5344CB8AC3E}">
        <p14:creationId xmlns:p14="http://schemas.microsoft.com/office/powerpoint/2010/main" val="299329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CF4B134-D2C0-41E4-9ED6-B3D83A90F84B}"/>
              </a:ext>
            </a:extLst>
          </p:cNvPr>
          <p:cNvSpPr>
            <a:spLocks noGrp="1"/>
          </p:cNvSpPr>
          <p:nvPr>
            <p:ph idx="1"/>
          </p:nvPr>
        </p:nvSpPr>
        <p:spPr>
          <a:xfrm>
            <a:off x="465978" y="2794383"/>
            <a:ext cx="6948494" cy="5458795"/>
          </a:xfrm>
        </p:spPr>
        <p:txBody>
          <a:bodyPr>
            <a:normAutofit/>
          </a:bodyPr>
          <a:lstStyle/>
          <a:p>
            <a:pPr marL="457200" lvl="1" indent="0" algn="just">
              <a:lnSpc>
                <a:spcPct val="115000"/>
              </a:lnSpc>
              <a:spcAft>
                <a:spcPts val="1000"/>
              </a:spcAft>
              <a:buNone/>
            </a:pPr>
            <a:r>
              <a:rPr lang="en-GB" sz="1700" dirty="0">
                <a:effectLst/>
                <a:ea typeface="Corbel" panose="020B0503020204020204" pitchFamily="34" charset="0"/>
                <a:cs typeface="Times New Roman" panose="02020603050405020304" pitchFamily="18" charset="0"/>
              </a:rPr>
              <a:t>These students enjoy making use of the language itself. Like aural learners, verbal ones enjoy rhymes and wordplay. They would typically respond well to activities that encourage group discussions, assignments on class presentations ,  or role-plays with interesting scenarios.</a:t>
            </a:r>
          </a:p>
        </p:txBody>
      </p:sp>
      <p:sp>
        <p:nvSpPr>
          <p:cNvPr id="6" name="Titel 3">
            <a:extLst>
              <a:ext uri="{FF2B5EF4-FFF2-40B4-BE49-F238E27FC236}">
                <a16:creationId xmlns:a16="http://schemas.microsoft.com/office/drawing/2014/main" xmlns="" id="{5A4524AD-DBFA-4C2B-8C42-AE7F5C52B9D4}"/>
              </a:ext>
            </a:extLst>
          </p:cNvPr>
          <p:cNvSpPr txBox="1">
            <a:spLocks/>
          </p:cNvSpPr>
          <p:nvPr/>
        </p:nvSpPr>
        <p:spPr>
          <a:xfrm>
            <a:off x="298703" y="-164802"/>
            <a:ext cx="10515600" cy="991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3200" dirty="0">
                <a:solidFill>
                  <a:srgbClr val="64B558"/>
                </a:solidFill>
              </a:rPr>
              <a:t>2.1 The learning styles:</a:t>
            </a:r>
            <a:endParaRPr lang="en-GB" sz="3600" dirty="0">
              <a:solidFill>
                <a:srgbClr val="64B558"/>
              </a:solidFill>
            </a:endParaRPr>
          </a:p>
        </p:txBody>
      </p:sp>
      <p:pic>
        <p:nvPicPr>
          <p:cNvPr id="4" name="Picture 3">
            <a:extLst>
              <a:ext uri="{FF2B5EF4-FFF2-40B4-BE49-F238E27FC236}">
                <a16:creationId xmlns:a16="http://schemas.microsoft.com/office/drawing/2014/main" xmlns="" id="{EB3A8197-FA64-4C55-BBBD-4BFE215B8B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688"/>
          <a:stretch/>
        </p:blipFill>
        <p:spPr>
          <a:xfrm>
            <a:off x="8110122" y="899136"/>
            <a:ext cx="3510748" cy="2624883"/>
          </a:xfrm>
          <a:prstGeom prst="rect">
            <a:avLst/>
          </a:prstGeom>
        </p:spPr>
      </p:pic>
      <p:pic>
        <p:nvPicPr>
          <p:cNvPr id="7" name="Picture 6">
            <a:extLst>
              <a:ext uri="{FF2B5EF4-FFF2-40B4-BE49-F238E27FC236}">
                <a16:creationId xmlns:a16="http://schemas.microsoft.com/office/drawing/2014/main" xmlns="" id="{307D3D82-20D5-4020-B98F-19C238660D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52" t="-1520" r="12596" b="20307"/>
          <a:stretch/>
        </p:blipFill>
        <p:spPr>
          <a:xfrm>
            <a:off x="8110122" y="3494968"/>
            <a:ext cx="3510748" cy="2642514"/>
          </a:xfrm>
          <a:prstGeom prst="rect">
            <a:avLst/>
          </a:prstGeom>
        </p:spPr>
      </p:pic>
      <p:sp>
        <p:nvSpPr>
          <p:cNvPr id="8" name="TextBox 7">
            <a:extLst>
              <a:ext uri="{FF2B5EF4-FFF2-40B4-BE49-F238E27FC236}">
                <a16:creationId xmlns:a16="http://schemas.microsoft.com/office/drawing/2014/main" xmlns="" id="{E7A54A33-E467-4DEE-9356-74B736D05D09}"/>
              </a:ext>
            </a:extLst>
          </p:cNvPr>
          <p:cNvSpPr txBox="1"/>
          <p:nvPr/>
        </p:nvSpPr>
        <p:spPr>
          <a:xfrm>
            <a:off x="0" y="810074"/>
            <a:ext cx="5775478" cy="369332"/>
          </a:xfrm>
          <a:prstGeom prst="rect">
            <a:avLst/>
          </a:prstGeom>
          <a:solidFill>
            <a:srgbClr val="EC662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3. Tactile learners:</a:t>
            </a:r>
            <a:endParaRPr lang="en-GB" dirty="0">
              <a:solidFill>
                <a:schemeClr val="bg1"/>
              </a:solidFill>
            </a:endParaRPr>
          </a:p>
        </p:txBody>
      </p:sp>
      <p:sp>
        <p:nvSpPr>
          <p:cNvPr id="9" name="Content Placeholder 1">
            <a:extLst>
              <a:ext uri="{FF2B5EF4-FFF2-40B4-BE49-F238E27FC236}">
                <a16:creationId xmlns:a16="http://schemas.microsoft.com/office/drawing/2014/main" xmlns="" id="{B5C24BDF-D1B8-43F1-B607-40BFB2484B03}"/>
              </a:ext>
            </a:extLst>
          </p:cNvPr>
          <p:cNvSpPr txBox="1">
            <a:spLocks/>
          </p:cNvSpPr>
          <p:nvPr/>
        </p:nvSpPr>
        <p:spPr>
          <a:xfrm>
            <a:off x="461776" y="1148834"/>
            <a:ext cx="698749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Font typeface="Arial" panose="020B0604020202020204" pitchFamily="34" charset="0"/>
              <a:buNone/>
            </a:pPr>
            <a:r>
              <a:rPr lang="en-GB" sz="1700" dirty="0">
                <a:ea typeface="Corbel" panose="020B0503020204020204" pitchFamily="34" charset="0"/>
                <a:cs typeface="Times New Roman" panose="02020603050405020304" pitchFamily="18" charset="0"/>
              </a:rPr>
              <a:t>This type of learners learn best by using their hands. They prefer touching things to learn about them. They often underline what they read, take notes during listening, and keep their hands busy in other ways.</a:t>
            </a:r>
          </a:p>
        </p:txBody>
      </p:sp>
      <p:sp>
        <p:nvSpPr>
          <p:cNvPr id="10" name="Content Placeholder 1">
            <a:extLst>
              <a:ext uri="{FF2B5EF4-FFF2-40B4-BE49-F238E27FC236}">
                <a16:creationId xmlns:a16="http://schemas.microsoft.com/office/drawing/2014/main" xmlns="" id="{15536AA1-ADCB-46B5-860E-0C717BD3E454}"/>
              </a:ext>
            </a:extLst>
          </p:cNvPr>
          <p:cNvSpPr txBox="1">
            <a:spLocks/>
          </p:cNvSpPr>
          <p:nvPr/>
        </p:nvSpPr>
        <p:spPr>
          <a:xfrm>
            <a:off x="391419" y="4690126"/>
            <a:ext cx="7128205" cy="5458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Font typeface="Arial" panose="020B0604020202020204" pitchFamily="34" charset="0"/>
              <a:buNone/>
            </a:pPr>
            <a:r>
              <a:rPr lang="en-GB" sz="1700" dirty="0">
                <a:ea typeface="Corbel" panose="020B0503020204020204" pitchFamily="34" charset="0"/>
                <a:cs typeface="Times New Roman" panose="02020603050405020304" pitchFamily="18" charset="0"/>
              </a:rPr>
              <a:t>Logical learners look for patterns and trends in what they learn. They search for the connections, and the reasons and results. Teachers can best motivate them by using lessons that introduce questions that demand interpretation and inference, present material requiring problem-solving abilities or encourage them to reach conclusions based on facts and reasoning</a:t>
            </a:r>
          </a:p>
        </p:txBody>
      </p:sp>
      <p:sp>
        <p:nvSpPr>
          <p:cNvPr id="11" name="TextBox 10">
            <a:extLst>
              <a:ext uri="{FF2B5EF4-FFF2-40B4-BE49-F238E27FC236}">
                <a16:creationId xmlns:a16="http://schemas.microsoft.com/office/drawing/2014/main" xmlns="" id="{4617565A-C7A7-4B21-9AA3-86366B50B342}"/>
              </a:ext>
            </a:extLst>
          </p:cNvPr>
          <p:cNvSpPr txBox="1"/>
          <p:nvPr/>
        </p:nvSpPr>
        <p:spPr>
          <a:xfrm>
            <a:off x="0" y="2474397"/>
            <a:ext cx="5775478" cy="369332"/>
          </a:xfrm>
          <a:prstGeom prst="rect">
            <a:avLst/>
          </a:prstGeom>
          <a:solidFill>
            <a:srgbClr val="E61A52"/>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4. Verbal Learners: </a:t>
            </a:r>
            <a:endParaRPr lang="en-GB" dirty="0">
              <a:solidFill>
                <a:schemeClr val="bg1"/>
              </a:solidFill>
            </a:endParaRPr>
          </a:p>
        </p:txBody>
      </p:sp>
      <p:sp>
        <p:nvSpPr>
          <p:cNvPr id="12" name="TextBox 11">
            <a:extLst>
              <a:ext uri="{FF2B5EF4-FFF2-40B4-BE49-F238E27FC236}">
                <a16:creationId xmlns:a16="http://schemas.microsoft.com/office/drawing/2014/main" xmlns="" id="{4B6A6F11-DA18-461B-AFFE-1F7E0A780D0C}"/>
              </a:ext>
            </a:extLst>
          </p:cNvPr>
          <p:cNvSpPr txBox="1"/>
          <p:nvPr/>
        </p:nvSpPr>
        <p:spPr>
          <a:xfrm>
            <a:off x="0" y="4370140"/>
            <a:ext cx="5775478" cy="369332"/>
          </a:xfrm>
          <a:prstGeom prst="rect">
            <a:avLst/>
          </a:prstGeom>
          <a:solidFill>
            <a:srgbClr val="378FC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5. Logical Learners: </a:t>
            </a:r>
            <a:endParaRPr lang="en-GB" dirty="0">
              <a:solidFill>
                <a:schemeClr val="bg1"/>
              </a:solidFill>
            </a:endParaRPr>
          </a:p>
        </p:txBody>
      </p:sp>
    </p:spTree>
    <p:extLst>
      <p:ext uri="{BB962C8B-B14F-4D97-AF65-F5344CB8AC3E}">
        <p14:creationId xmlns:p14="http://schemas.microsoft.com/office/powerpoint/2010/main" val="2246244731"/>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3689</TotalTime>
  <Words>2881</Words>
  <Application>Microsoft Office PowerPoint</Application>
  <PresentationFormat>Widescreen</PresentationFormat>
  <Paragraphs>189</Paragraphs>
  <Slides>30</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 Light</vt:lpstr>
      <vt:lpstr>Corbel</vt:lpstr>
      <vt:lpstr>Open Sans</vt:lpstr>
      <vt:lpstr>Raleway</vt:lpstr>
      <vt:lpstr>Raleway bold</vt:lpstr>
      <vt:lpstr>Times New Roman</vt:lpstr>
      <vt:lpstr>Kantoorthema</vt:lpstr>
      <vt:lpstr>Module 2:What are the Learning styles in Differentiated Instruction?  </vt:lpstr>
      <vt:lpstr>Aims &amp; Objectives</vt:lpstr>
      <vt:lpstr>Learning outcomes</vt:lpstr>
      <vt:lpstr>Keywords</vt:lpstr>
      <vt:lpstr>Table of contents</vt:lpstr>
      <vt:lpstr>2.1 WHAT ARE THE LEARNING STYLES? </vt:lpstr>
      <vt:lpstr>What are the learning styles? 2.1 Introduction:</vt:lpstr>
      <vt:lpstr>PowerPoint Presentation</vt:lpstr>
      <vt:lpstr>PowerPoint Presentation</vt:lpstr>
      <vt:lpstr>PowerPoint Presentation</vt:lpstr>
      <vt:lpstr>What are the learning styles?  2.1 Learning styles controversey?</vt:lpstr>
      <vt:lpstr>Time for an Assessment </vt:lpstr>
      <vt:lpstr>2.2 One size doesn’t fit all.... </vt:lpstr>
      <vt:lpstr>One size doesn’t fit all... 2.2 Background</vt:lpstr>
      <vt:lpstr>One size doesn’t fit all…  2.2 What is differentiated Instruction?</vt:lpstr>
      <vt:lpstr>One size doesn’t fit all… 2.2 Why Does Differentiated Learning Matter? </vt:lpstr>
      <vt:lpstr>One size doesn’t fit all… 2.2 Extra Reading Activity </vt:lpstr>
      <vt:lpstr>One size doesn’t fit all… 2.2 How does differentiated learning better serve students?  </vt:lpstr>
      <vt:lpstr>One size doesn’t fit all… 2.2 Why now? </vt:lpstr>
      <vt:lpstr>2.3 The Theory of Multiple Intelligences</vt:lpstr>
      <vt:lpstr>The Theory of Multiple Intelligences 2.3 Introduction</vt:lpstr>
      <vt:lpstr>Time for Self-Reflection </vt:lpstr>
      <vt:lpstr>The Theory of Multiple Intelligences:</vt:lpstr>
      <vt:lpstr>Time for Additional Reading!</vt:lpstr>
      <vt:lpstr>The Theory of Multiple Intelligences  2.3 Challenges</vt:lpstr>
      <vt:lpstr>PowerPoint Presentation</vt:lpstr>
      <vt:lpstr>What factor influence change in the classroom?</vt:lpstr>
      <vt:lpstr>PowerPoint Presentation</vt:lpstr>
      <vt:lpstr>List of references and further reading</vt:lpstr>
      <vt:lpstr>Thank-you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Marievi Gretsi</cp:lastModifiedBy>
  <cp:revision>114</cp:revision>
  <dcterms:created xsi:type="dcterms:W3CDTF">2021-03-16T15:14:53Z</dcterms:created>
  <dcterms:modified xsi:type="dcterms:W3CDTF">2022-06-30T14:28:21Z</dcterms:modified>
</cp:coreProperties>
</file>