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289" r:id="rId3"/>
    <p:sldId id="259" r:id="rId4"/>
    <p:sldId id="258" r:id="rId5"/>
    <p:sldId id="260" r:id="rId6"/>
    <p:sldId id="418" r:id="rId7"/>
    <p:sldId id="414" r:id="rId8"/>
    <p:sldId id="262" r:id="rId9"/>
    <p:sldId id="291" r:id="rId10"/>
    <p:sldId id="302" r:id="rId11"/>
    <p:sldId id="303" r:id="rId12"/>
    <p:sldId id="309" r:id="rId13"/>
    <p:sldId id="304" r:id="rId14"/>
    <p:sldId id="305" r:id="rId15"/>
    <p:sldId id="306" r:id="rId16"/>
    <p:sldId id="311" r:id="rId17"/>
    <p:sldId id="308" r:id="rId18"/>
    <p:sldId id="307" r:id="rId19"/>
    <p:sldId id="265" r:id="rId20"/>
    <p:sldId id="292" r:id="rId21"/>
    <p:sldId id="300" r:id="rId22"/>
    <p:sldId id="316" r:id="rId23"/>
    <p:sldId id="344" r:id="rId24"/>
    <p:sldId id="310" r:id="rId25"/>
    <p:sldId id="320" r:id="rId26"/>
    <p:sldId id="321" r:id="rId27"/>
    <p:sldId id="322" r:id="rId28"/>
    <p:sldId id="319" r:id="rId29"/>
    <p:sldId id="413" r:id="rId30"/>
    <p:sldId id="298" r:id="rId31"/>
    <p:sldId id="299" r:id="rId32"/>
    <p:sldId id="269" r:id="rId33"/>
    <p:sldId id="331" r:id="rId34"/>
    <p:sldId id="326" r:id="rId35"/>
    <p:sldId id="327" r:id="rId36"/>
    <p:sldId id="333" r:id="rId37"/>
    <p:sldId id="334" r:id="rId38"/>
    <p:sldId id="336" r:id="rId39"/>
    <p:sldId id="273" r:id="rId40"/>
    <p:sldId id="294" r:id="rId41"/>
    <p:sldId id="317" r:id="rId42"/>
    <p:sldId id="337" r:id="rId43"/>
    <p:sldId id="338" r:id="rId44"/>
    <p:sldId id="288" r:id="rId45"/>
    <p:sldId id="295" r:id="rId46"/>
    <p:sldId id="340" r:id="rId47"/>
    <p:sldId id="342" r:id="rId48"/>
    <p:sldId id="341" r:id="rId49"/>
    <p:sldId id="343" r:id="rId50"/>
    <p:sldId id="296" r:id="rId51"/>
    <p:sldId id="348" r:id="rId52"/>
    <p:sldId id="415" r:id="rId53"/>
    <p:sldId id="345" r:id="rId54"/>
    <p:sldId id="347" r:id="rId55"/>
    <p:sldId id="346" r:id="rId56"/>
    <p:sldId id="416" r:id="rId57"/>
    <p:sldId id="417" r:id="rId58"/>
    <p:sldId id="275" r:id="rId59"/>
    <p:sldId id="27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7F7AF-DD60-ECDA-EDCD-D37545CDAE02}" name="Sanja Ivandic" initials="SI" userId="5aeb1d9e921380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D1F"/>
    <a:srgbClr val="64B558"/>
    <a:srgbClr val="E61A52"/>
    <a:srgbClr val="378FCD"/>
    <a:srgbClr val="676766"/>
    <a:srgbClr val="FFFFFF"/>
    <a:srgbClr val="000000"/>
    <a:srgbClr val="EC6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4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4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4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20.svg"/><Relationship Id="rId4" Type="http://schemas.openxmlformats.org/officeDocument/2006/relationships/image" Target="../media/image2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4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4.png"/><Relationship Id="rId1" Type="http://schemas.openxmlformats.org/officeDocument/2006/relationships/slideMaster" Target="../slideMasters/slideMaster2.xml"/><Relationship Id="rId5" Type="http://schemas.openxmlformats.org/officeDocument/2006/relationships/image" Target="../media/image24.svg"/><Relationship Id="rId4"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4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44.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21/12/2021</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21/12/2021</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21/12/2021</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21/12/2021</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21/12/2021</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7319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958336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03995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9087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Emphasis (quote or definition)">
    <p:bg>
      <p:bgPr>
        <a:solidFill>
          <a:srgbClr val="FFFFFF"/>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a:xfrm>
            <a:off x="838200" y="1652296"/>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11077"/>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0268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10628"/>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9" y="2505075"/>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7734300" y="2505075"/>
            <a:ext cx="3621088"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90" y="1681163"/>
            <a:ext cx="3427412"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7734300" y="1681163"/>
            <a:ext cx="36210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
        <p:nvSpPr>
          <p:cNvPr id="8" name="Tijdelijke aanduiding voor tekst 4">
            <a:extLst>
              <a:ext uri="{FF2B5EF4-FFF2-40B4-BE49-F238E27FC236}">
                <a16:creationId xmlns:a16="http://schemas.microsoft.com/office/drawing/2014/main" id="{8FD1195F-E4FE-4714-BCDA-E88943A9F2B3}"/>
              </a:ext>
            </a:extLst>
          </p:cNvPr>
          <p:cNvSpPr>
            <a:spLocks noGrp="1"/>
          </p:cNvSpPr>
          <p:nvPr>
            <p:ph type="body" sz="quarter" idx="10" hasCustomPrompt="1"/>
          </p:nvPr>
        </p:nvSpPr>
        <p:spPr>
          <a:xfrm>
            <a:off x="4267201" y="1698338"/>
            <a:ext cx="3467100" cy="823912"/>
          </a:xfrm>
          <a:prstGeom prst="rect">
            <a:avLst/>
          </a:prstGeom>
          <a:solidFill>
            <a:srgbClr val="E61A5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9" name="Tijdelijke aanduiding voor inhoud 5">
            <a:extLst>
              <a:ext uri="{FF2B5EF4-FFF2-40B4-BE49-F238E27FC236}">
                <a16:creationId xmlns:a16="http://schemas.microsoft.com/office/drawing/2014/main" id="{D320BEB1-40F4-4F75-B36B-CB0DDF2FC38A}"/>
              </a:ext>
            </a:extLst>
          </p:cNvPr>
          <p:cNvSpPr>
            <a:spLocks noGrp="1"/>
          </p:cNvSpPr>
          <p:nvPr>
            <p:ph sz="quarter" idx="11"/>
          </p:nvPr>
        </p:nvSpPr>
        <p:spPr>
          <a:xfrm>
            <a:off x="4267200" y="2496488"/>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2880890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5019676" y="1030288"/>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3342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5019675" y="28170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7340" y="-712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794887" y="858263"/>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68667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794886" y="271228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6568" y="-218723"/>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630934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7909DCD-905B-4FB1-87CA-20CCEAF525B1}"/>
              </a:ext>
            </a:extLst>
          </p:cNvPr>
          <p:cNvSpPr>
            <a:spLocks noGrp="1"/>
          </p:cNvSpPr>
          <p:nvPr>
            <p:ph type="dt" sz="half" idx="10"/>
          </p:nvPr>
        </p:nvSpPr>
        <p:spPr/>
        <p:txBody>
          <a:bodyPr/>
          <a:lstStyle/>
          <a:p>
            <a:fld id="{227B6E0C-D4E5-4995-B5ED-367675E79898}" type="datetimeFigureOut">
              <a:rPr lang="en-GB" smtClean="0"/>
              <a:t>21/12/2021</a:t>
            </a:fld>
            <a:endParaRPr lang="en-GB"/>
          </a:p>
        </p:txBody>
      </p:sp>
      <p:sp>
        <p:nvSpPr>
          <p:cNvPr id="5" name="Tijdelijke aanduiding voor voettekst 4">
            <a:extLst>
              <a:ext uri="{FF2B5EF4-FFF2-40B4-BE49-F238E27FC236}">
                <a16:creationId xmlns:a16="http://schemas.microsoft.com/office/drawing/2014/main" id="{DA9D70EF-06B1-4480-9C88-F1CB78A0521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53E09A2-9239-43FC-9BCA-BC3A030EEEC6}"/>
              </a:ext>
            </a:extLst>
          </p:cNvPr>
          <p:cNvSpPr>
            <a:spLocks noGrp="1"/>
          </p:cNvSpPr>
          <p:nvPr>
            <p:ph type="sldNum" sz="quarter" idx="12"/>
          </p:nvPr>
        </p:nvSpPr>
        <p:spPr/>
        <p:txBody>
          <a:bodyPr/>
          <a:lstStyle/>
          <a:p>
            <a:fld id="{8DA44471-F18B-49D2-B2D5-B5C55CED17BB}" type="slidenum">
              <a:rPr lang="en-GB" smtClean="0"/>
              <a:t>‹#›</a:t>
            </a:fld>
            <a:endParaRPr lang="en-GB"/>
          </a:p>
        </p:txBody>
      </p:sp>
      <p:pic>
        <p:nvPicPr>
          <p:cNvPr id="7" name="Picture 4" descr="People in classroom">
            <a:extLst>
              <a:ext uri="{FF2B5EF4-FFF2-40B4-BE49-F238E27FC236}">
                <a16:creationId xmlns:a16="http://schemas.microsoft.com/office/drawing/2014/main" id="{70EE40DD-61E4-47C3-941F-CA718B6ECFAA}"/>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742" y="-26766"/>
            <a:ext cx="12192000" cy="5923555"/>
          </a:xfrm>
          <a:prstGeom prst="rect">
            <a:avLst/>
          </a:prstGeom>
        </p:spPr>
      </p:pic>
      <p:sp>
        <p:nvSpPr>
          <p:cNvPr id="8" name="Rechthoek 7">
            <a:extLst>
              <a:ext uri="{FF2B5EF4-FFF2-40B4-BE49-F238E27FC236}">
                <a16:creationId xmlns:a16="http://schemas.microsoft.com/office/drawing/2014/main" id="{BC5E0C40-9A7E-4173-AD3C-B98E165E9F97}"/>
              </a:ext>
            </a:extLst>
          </p:cNvPr>
          <p:cNvSpPr/>
          <p:nvPr userDrawn="1"/>
        </p:nvSpPr>
        <p:spPr>
          <a:xfrm>
            <a:off x="7359588" y="3593225"/>
            <a:ext cx="4832412" cy="174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5">
            <a:extLst>
              <a:ext uri="{FF2B5EF4-FFF2-40B4-BE49-F238E27FC236}">
                <a16:creationId xmlns:a16="http://schemas.microsoft.com/office/drawing/2014/main" id="{E6D48783-C3AB-4643-9EE6-90A55251C0EA}"/>
              </a:ext>
            </a:extLst>
          </p:cNvPr>
          <p:cNvGrpSpPr/>
          <p:nvPr userDrawn="1"/>
        </p:nvGrpSpPr>
        <p:grpSpPr>
          <a:xfrm>
            <a:off x="-28742" y="6028229"/>
            <a:ext cx="12220742" cy="937311"/>
            <a:chOff x="-28742" y="5956540"/>
            <a:chExt cx="12220742" cy="937311"/>
          </a:xfrm>
          <a:solidFill>
            <a:schemeClr val="bg1"/>
          </a:solidFill>
        </p:grpSpPr>
        <p:sp>
          <p:nvSpPr>
            <p:cNvPr id="10" name="Rectangle 44">
              <a:extLst>
                <a:ext uri="{FF2B5EF4-FFF2-40B4-BE49-F238E27FC236}">
                  <a16:creationId xmlns:a16="http://schemas.microsoft.com/office/drawing/2014/main" id="{DE66D3EB-8181-4D7F-9DCB-44D0EE4595E3}"/>
                </a:ext>
              </a:extLst>
            </p:cNvPr>
            <p:cNvSpPr/>
            <p:nvPr/>
          </p:nvSpPr>
          <p:spPr>
            <a:xfrm>
              <a:off x="-28742" y="5956540"/>
              <a:ext cx="12220742" cy="937311"/>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pic>
          <p:nvPicPr>
            <p:cNvPr id="11" name="Picture 48">
              <a:extLst>
                <a:ext uri="{FF2B5EF4-FFF2-40B4-BE49-F238E27FC236}">
                  <a16:creationId xmlns:a16="http://schemas.microsoft.com/office/drawing/2014/main" id="{ED81B449-2054-4246-BFD6-6B31BCF472C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5208" y="6256047"/>
              <a:ext cx="1178241" cy="338296"/>
            </a:xfrm>
            <a:prstGeom prst="rect">
              <a:avLst/>
            </a:prstGeom>
            <a:grpFill/>
          </p:spPr>
        </p:pic>
        <p:pic>
          <p:nvPicPr>
            <p:cNvPr id="12" name="Picture 50">
              <a:extLst>
                <a:ext uri="{FF2B5EF4-FFF2-40B4-BE49-F238E27FC236}">
                  <a16:creationId xmlns:a16="http://schemas.microsoft.com/office/drawing/2014/main" id="{C847ECB3-2CBC-473E-8F64-E1E28A280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573" y="6250146"/>
              <a:ext cx="1736203" cy="350098"/>
            </a:xfrm>
            <a:prstGeom prst="rect">
              <a:avLst/>
            </a:prstGeom>
            <a:grpFill/>
          </p:spPr>
        </p:pic>
        <p:pic>
          <p:nvPicPr>
            <p:cNvPr id="13" name="Picture 54">
              <a:extLst>
                <a:ext uri="{FF2B5EF4-FFF2-40B4-BE49-F238E27FC236}">
                  <a16:creationId xmlns:a16="http://schemas.microsoft.com/office/drawing/2014/main" id="{F30AA6DB-B5FE-494C-92BA-1174B699A9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9503" y="6199535"/>
              <a:ext cx="2206481" cy="451320"/>
            </a:xfrm>
            <a:prstGeom prst="rect">
              <a:avLst/>
            </a:prstGeom>
            <a:grpFill/>
          </p:spPr>
        </p:pic>
        <p:pic>
          <p:nvPicPr>
            <p:cNvPr id="14" name="Picture 56">
              <a:extLst>
                <a:ext uri="{FF2B5EF4-FFF2-40B4-BE49-F238E27FC236}">
                  <a16:creationId xmlns:a16="http://schemas.microsoft.com/office/drawing/2014/main" id="{8852F862-95FD-45EE-86B8-94B622C3FF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86122" y="6251927"/>
              <a:ext cx="1442673" cy="346537"/>
            </a:xfrm>
            <a:prstGeom prst="rect">
              <a:avLst/>
            </a:prstGeom>
            <a:grpFill/>
          </p:spPr>
        </p:pic>
        <p:pic>
          <p:nvPicPr>
            <p:cNvPr id="15" name="Picture 2">
              <a:extLst>
                <a:ext uri="{FF2B5EF4-FFF2-40B4-BE49-F238E27FC236}">
                  <a16:creationId xmlns:a16="http://schemas.microsoft.com/office/drawing/2014/main" id="{A3B0AF93-2301-48EE-A267-FE7CF189D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39032" y="6219419"/>
              <a:ext cx="1887654" cy="411552"/>
            </a:xfrm>
            <a:prstGeom prst="rect">
              <a:avLst/>
            </a:prstGeom>
            <a:grpFill/>
          </p:spPr>
        </p:pic>
        <p:pic>
          <p:nvPicPr>
            <p:cNvPr id="16" name="Bild 1" descr="image001">
              <a:extLst>
                <a:ext uri="{FF2B5EF4-FFF2-40B4-BE49-F238E27FC236}">
                  <a16:creationId xmlns:a16="http://schemas.microsoft.com/office/drawing/2014/main" id="{8A61C458-AF21-4D0B-9CF5-947C6E3C596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8995" y="6232704"/>
              <a:ext cx="2031186" cy="384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8" name="Titel 1">
            <a:extLst>
              <a:ext uri="{FF2B5EF4-FFF2-40B4-BE49-F238E27FC236}">
                <a16:creationId xmlns:a16="http://schemas.microsoft.com/office/drawing/2014/main" id="{54CCD205-DA00-4790-85D6-5B2B89B0929F}"/>
              </a:ext>
            </a:extLst>
          </p:cNvPr>
          <p:cNvSpPr>
            <a:spLocks noGrp="1"/>
          </p:cNvSpPr>
          <p:nvPr>
            <p:ph type="ctrTitle" hasCustomPrompt="1"/>
          </p:nvPr>
        </p:nvSpPr>
        <p:spPr>
          <a:xfrm>
            <a:off x="7457243" y="3684233"/>
            <a:ext cx="3885460" cy="1537150"/>
          </a:xfrm>
          <a:prstGeom prst="rect">
            <a:avLst/>
          </a:prstGeom>
        </p:spPr>
        <p:txBody>
          <a:bodyPr anchor="b"/>
          <a:lstStyle>
            <a:lvl1pPr algn="ctr">
              <a:defRPr sz="6000">
                <a:solidFill>
                  <a:schemeClr val="bg2"/>
                </a:solidFill>
              </a:defRPr>
            </a:lvl1pPr>
          </a:lstStyle>
          <a:p>
            <a:pPr algn="r"/>
            <a:r>
              <a:rPr lang="en-US" sz="6000" b="1" spc="100" dirty="0">
                <a:latin typeface="+mj-lt"/>
                <a:ea typeface="+mj-ea"/>
                <a:cs typeface="+mj-cs"/>
              </a:rPr>
              <a:t>Title…</a:t>
            </a:r>
            <a:endParaRPr lang="el-GR" sz="6000" b="1" spc="100" dirty="0">
              <a:latin typeface="+mj-lt"/>
              <a:ea typeface="+mj-ea"/>
              <a:cs typeface="+mj-cs"/>
            </a:endParaRPr>
          </a:p>
        </p:txBody>
      </p:sp>
      <p:pic>
        <p:nvPicPr>
          <p:cNvPr id="17" name="Picture 7">
            <a:extLst>
              <a:ext uri="{FF2B5EF4-FFF2-40B4-BE49-F238E27FC236}">
                <a16:creationId xmlns:a16="http://schemas.microsoft.com/office/drawing/2014/main" id="{79C5131F-120E-4DB1-9362-632A1345CBA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21841" y="384979"/>
            <a:ext cx="5652116" cy="2111781"/>
          </a:xfrm>
          <a:prstGeom prst="rect">
            <a:avLst/>
          </a:prstGeom>
        </p:spPr>
      </p:pic>
    </p:spTree>
    <p:extLst>
      <p:ext uri="{BB962C8B-B14F-4D97-AF65-F5344CB8AC3E}">
        <p14:creationId xmlns:p14="http://schemas.microsoft.com/office/powerpoint/2010/main" val="237240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9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2775385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325024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21/12/2021</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26743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21/12/2021</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21/12/2021</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21/12/2021</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solidFill>
                  <a:srgbClr val="F2F2F2"/>
                </a:solidFill>
              </a:rPr>
              <a:t>Title</a:t>
            </a:r>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57555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21/12/2021</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558857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21/12/2021</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9430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962219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717394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21/12/2021</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975610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21/12/2021</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21/12/2021</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65747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21/12/2021</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28036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21/12/2021</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093753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231641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4D4114D-D467-4507-8469-3495A15884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id="{457E190C-A422-4012-BB3A-50DF305D41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rPr>
              <a:t>i</a:t>
            </a: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765865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148856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706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025899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220284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25320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7349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418968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2692685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1748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21/12/2021</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21/12/2021</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69531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a:defRPr/>
              </a:pPr>
              <a:r>
                <a:rPr lang="en-GB" sz="800" dirty="0">
                  <a:solidFill>
                    <a:srgbClr val="262626">
                      <a:lumMod val="75000"/>
                      <a:lumOff val="25000"/>
                    </a:srgbClr>
                  </a:solidFill>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rgbClr val="262626">
                    <a:lumMod val="75000"/>
                    <a:lumOff val="25000"/>
                  </a:srgbClr>
                </a:solidFill>
                <a:ea typeface="Times New Roman" panose="02020603050405020304" pitchFamily="18" charset="0"/>
                <a:cs typeface="Times New Roman" panose="02020603050405020304" pitchFamily="18" charset="0"/>
              </a:endParaRPr>
            </a:p>
            <a:p>
              <a:endParaRPr lang="nl-NL" sz="800" dirty="0">
                <a:solidFill>
                  <a:prstClr val="white"/>
                </a:solidFill>
              </a:endParaRPr>
            </a:p>
          </p:txBody>
        </p:sp>
      </p:grpSp>
    </p:spTree>
    <p:extLst>
      <p:ext uri="{BB962C8B-B14F-4D97-AF65-F5344CB8AC3E}">
        <p14:creationId xmlns:p14="http://schemas.microsoft.com/office/powerpoint/2010/main" val="235822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21/12/2021</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21/12/2021</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79" r:id="rId16"/>
    <p:sldLayoutId id="2147483680" r:id="rId17"/>
    <p:sldLayoutId id="2147483681" r:id="rId18"/>
    <p:sldLayoutId id="2147483682" r:id="rId19"/>
    <p:sldLayoutId id="2147483684" r:id="rId20"/>
    <p:sldLayoutId id="2147483651" r:id="rId21"/>
    <p:sldLayoutId id="2147483666" r:id="rId22"/>
    <p:sldLayoutId id="2147483667" r:id="rId23"/>
    <p:sldLayoutId id="2147483668" r:id="rId24"/>
    <p:sldLayoutId id="2147483669" r:id="rId25"/>
    <p:sldLayoutId id="2147483652" r:id="rId26"/>
    <p:sldLayoutId id="2147483653" r:id="rId27"/>
    <p:sldLayoutId id="2147483685" r:id="rId28"/>
    <p:sldLayoutId id="2147483654" r:id="rId29"/>
    <p:sldLayoutId id="2147483655" r:id="rId30"/>
    <p:sldLayoutId id="2147483656" r:id="rId31"/>
    <p:sldLayoutId id="2147483657" r:id="rId32"/>
    <p:sldLayoutId id="2147483683" r:id="rId33"/>
    <p:sldLayoutId id="2147483670" r:id="rId34"/>
    <p:sldLayoutId id="2147483678" r:id="rId3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21248403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ishtimes.com/news/health/mediating-between-cultures-1.609199" TargetMode="External"/><Relationship Id="rId2" Type="http://schemas.openxmlformats.org/officeDocument/2006/relationships/hyperlink" Target="http://www.irishexaminer.com/ireland/integrating-the-roma-41506.html"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8.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2.deloitte.com/us/en/insights/topics/talent/six-signature-traits-of-inclusive-leadership.html" TargetMode="External"/><Relationship Id="rId2" Type="http://schemas.openxmlformats.org/officeDocument/2006/relationships/image" Target="../media/image59.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 Id="rId4" Type="http://schemas.openxmlformats.org/officeDocument/2006/relationships/hyperlink" Target="https://files.eric.ed.gov/fulltext/ED579284.pdf#:~:text=1%20Unconscious%20bias%20is%20also%20known%20as%20implicit,school%2C%20and%20recursively%20influence%20their%20field%20of%20study%2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s://culturalq.com/blog/teaching-english-with-cultural-intelligence/#:~:text=Teaching%20English%20with%20Cultural%20Intelligence%20In%20most%20Western,and%20only%20speak%20when%20invited%20to%20do%20so." TargetMode="External"/><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 Id="rId5" Type="http://schemas.openxmlformats.org/officeDocument/2006/relationships/hyperlink" Target="https://www.a-speakers.com/topic/cultural-intelligence/" TargetMode="Externa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hyperlink" Target="http://mrkempnz.com/2015/01/1503.html" TargetMode="External"/><Relationship Id="rId7" Type="http://schemas.openxmlformats.org/officeDocument/2006/relationships/hyperlink" Target="http://mrkempnz.com/2015/06/demonstrating-leadership-in-the-classroom.html" TargetMode="External"/><Relationship Id="rId2" Type="http://schemas.openxmlformats.org/officeDocument/2006/relationships/image" Target="../media/image67.jpeg"/><Relationship Id="rId1" Type="http://schemas.openxmlformats.org/officeDocument/2006/relationships/slideLayout" Target="../slideLayouts/slideLayout32.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hyperlink" Target="http://mrkempnz.com/2014/05/ultimate-learning-environment-encouraging-student-voice-in-classroom-design-part-1.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mrkempnz.com/category/whatisschool" TargetMode="External"/><Relationship Id="rId7" Type="http://schemas.openxmlformats.org/officeDocument/2006/relationships/hyperlink" Target="https://www.fizzicseducation.com.au/podcast/fizzicsed/education-tech-with-craig-kemp/" TargetMode="External"/><Relationship Id="rId2" Type="http://schemas.openxmlformats.org/officeDocument/2006/relationships/hyperlink" Target="http://mrkempnz.com/2014/08/being-evaluated-by-my-students-an-inspirational-experience.html" TargetMode="External"/><Relationship Id="rId1" Type="http://schemas.openxmlformats.org/officeDocument/2006/relationships/slideLayout" Target="../slideLayouts/slideLayout32.xml"/><Relationship Id="rId6" Type="http://schemas.openxmlformats.org/officeDocument/2006/relationships/image" Target="../media/image70.jpeg"/><Relationship Id="rId5" Type="http://schemas.openxmlformats.org/officeDocument/2006/relationships/image" Target="../media/image69.sv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http://www.casenex.com/casenex/cecReadings/theImportanceOfTeacher.pdf"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zzicseducation.com.au/podcast/fizzicsed/education-tech-with-craig-kemp/" TargetMode="External"/><Relationship Id="rId2" Type="http://schemas.openxmlformats.org/officeDocument/2006/relationships/image" Target="../media/image73.jpeg"/><Relationship Id="rId1" Type="http://schemas.openxmlformats.org/officeDocument/2006/relationships/slideLayout" Target="../slideLayouts/slideLayout33.xml"/><Relationship Id="rId4" Type="http://schemas.openxmlformats.org/officeDocument/2006/relationships/hyperlink" Target="https://publications.jrc.ec.europa.eu/repository/handle/JRC10746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0.xml"/><Relationship Id="rId5" Type="http://schemas.openxmlformats.org/officeDocument/2006/relationships/hyperlink" Target="https://publications.jrc.ec.europa.eu/repository/handle/JRC107466" TargetMode="External"/><Relationship Id="rId4" Type="http://schemas.openxmlformats.org/officeDocument/2006/relationships/hyperlink" Target="https://www.fizzicseducation.com.au/podcast/fizzicsed/education-tech-with-craig-kemp/"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achthought.com/pedagogy/quick-guide-teaching-empathy-classroom/#:~:text=%203%20Tips%20For%20Teaching%20Empathy%20In%20The,are...%203%20Create%20real-life%20empathy%20opportunities%20More%20" TargetMode="External"/><Relationship Id="rId2" Type="http://schemas.openxmlformats.org/officeDocument/2006/relationships/hyperlink" Target="https://www.fizzicseducation.com.au/podcast/fizzicsed/education-tech-with-craig-kemp/"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image" Target="../media/image78.png"/><Relationship Id="rId1" Type="http://schemas.openxmlformats.org/officeDocument/2006/relationships/slideLayout" Target="../slideLayouts/slideLayout31.xml"/><Relationship Id="rId4" Type="http://schemas.openxmlformats.org/officeDocument/2006/relationships/hyperlink" Target="https://www.edutopia.org/article/how-simple-visual-tool-can-help-teachers-connect-students#:~:text=In%20education%2C%20an%20empathy%20map%20is%20a%20simple,takes%20into%20account%20a%20child%E2%80%99s%20interests%20and%20challeng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80.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81.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s://www.brown.edu/sheridan/inclusive-teaching-through-active-learning" TargetMode="External"/><Relationship Id="rId2" Type="http://schemas.openxmlformats.org/officeDocument/2006/relationships/image" Target="../media/image8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agepub.com/sites/default/files/upm-binaries/39528_Pages_from_Green_ch1.pdf" TargetMode="External"/><Relationship Id="rId2" Type="http://schemas.openxmlformats.org/officeDocument/2006/relationships/image" Target="../media/image83.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hyperlink" Target="https://elearningindustry.com/choosing-right-elearning-methods-factors-elements" TargetMode="External"/><Relationship Id="rId2" Type="http://schemas.openxmlformats.org/officeDocument/2006/relationships/image" Target="../media/image84.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hyperlink" Target="https://www.brown.edu/sheridan/inclusive-teaching-through-active-learn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balancecareers.com/teaching-skills-list-2062488" TargetMode="External"/><Relationship Id="rId2" Type="http://schemas.openxmlformats.org/officeDocument/2006/relationships/image" Target="../media/image46.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2" Type="http://schemas.openxmlformats.org/officeDocument/2006/relationships/image" Target="../media/image48.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85A6-E1D0-48BA-84DC-CA2CAE877BD8}"/>
              </a:ext>
            </a:extLst>
          </p:cNvPr>
          <p:cNvSpPr>
            <a:spLocks noGrp="1"/>
          </p:cNvSpPr>
          <p:nvPr>
            <p:ph type="ctrTitle"/>
          </p:nvPr>
        </p:nvSpPr>
        <p:spPr>
          <a:xfrm>
            <a:off x="2061713" y="3597215"/>
            <a:ext cx="10130287" cy="1733910"/>
          </a:xfrm>
          <a:solidFill>
            <a:srgbClr val="E61A52"/>
          </a:solidFill>
        </p:spPr>
        <p:txBody>
          <a:bodyPr>
            <a:normAutofit fontScale="90000"/>
          </a:bodyPr>
          <a:lstStyle/>
          <a:p>
            <a:r>
              <a:rPr lang="en-US" sz="4400" dirty="0"/>
              <a:t>MODULE 6: TOP TEACHER SKILLS </a:t>
            </a:r>
            <a:br>
              <a:rPr lang="en-US" sz="4400" dirty="0"/>
            </a:br>
            <a:r>
              <a:rPr lang="en-US" sz="4400" dirty="0"/>
              <a:t>FOR DIFFERENTIATED INSTRUCTION</a:t>
            </a:r>
            <a:endParaRPr lang="en-IE" sz="4400" dirty="0"/>
          </a:p>
        </p:txBody>
      </p:sp>
    </p:spTree>
    <p:extLst>
      <p:ext uri="{BB962C8B-B14F-4D97-AF65-F5344CB8AC3E}">
        <p14:creationId xmlns:p14="http://schemas.microsoft.com/office/powerpoint/2010/main" val="80091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07615" y="1349265"/>
            <a:ext cx="5010149" cy="579437"/>
          </a:xfrm>
        </p:spPr>
        <p:txBody>
          <a:bodyPr>
            <a:normAutofit fontScale="90000"/>
          </a:bodyPr>
          <a:lstStyle/>
          <a:p>
            <a:r>
              <a:rPr lang="en-IE" dirty="0"/>
              <a:t>INTERPERSONAL COMMUNICATION SKILLS</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7615" y="2092325"/>
            <a:ext cx="6734175" cy="3811588"/>
          </a:xfrm>
        </p:spPr>
        <p:txBody>
          <a:bodyPr>
            <a:noAutofit/>
          </a:bodyPr>
          <a:lstStyle/>
          <a:p>
            <a:pPr algn="just"/>
            <a:r>
              <a:rPr lang="en-US" sz="2400" b="0" i="0" dirty="0">
                <a:solidFill>
                  <a:srgbClr val="7A7A7A"/>
                </a:solidFill>
                <a:effectLst/>
              </a:rPr>
              <a:t>Interpersonal skills are those which help a person communicate well.</a:t>
            </a:r>
          </a:p>
          <a:p>
            <a:pPr algn="just"/>
            <a:r>
              <a:rPr lang="en-US" sz="2400" b="0" i="0" dirty="0">
                <a:solidFill>
                  <a:srgbClr val="7A7A7A"/>
                </a:solidFill>
                <a:effectLst/>
              </a:rPr>
              <a:t>As the name says interpersonal, it means when the communication takes place between two individuals, then the communication is said to be interpersonal.</a:t>
            </a:r>
          </a:p>
          <a:p>
            <a:pPr algn="just"/>
            <a:r>
              <a:rPr lang="en-US" sz="2400" b="0" i="0" dirty="0">
                <a:solidFill>
                  <a:srgbClr val="64B558"/>
                </a:solidFill>
                <a:effectLst/>
              </a:rPr>
              <a:t>As </a:t>
            </a:r>
            <a:r>
              <a:rPr lang="en-US" sz="2400" dirty="0">
                <a:solidFill>
                  <a:srgbClr val="64B558"/>
                </a:solidFill>
              </a:rPr>
              <a:t>e</a:t>
            </a:r>
            <a:r>
              <a:rPr lang="en-US" sz="2400" b="0" i="0" dirty="0">
                <a:solidFill>
                  <a:srgbClr val="64B558"/>
                </a:solidFill>
                <a:effectLst/>
              </a:rPr>
              <a:t>ducators, we </a:t>
            </a:r>
            <a:r>
              <a:rPr lang="en-US" sz="2400" dirty="0">
                <a:solidFill>
                  <a:srgbClr val="64B558"/>
                </a:solidFill>
              </a:rPr>
              <a:t>need to be mindful and remember that c</a:t>
            </a:r>
            <a:r>
              <a:rPr lang="en-US" sz="2400" b="0" i="0" dirty="0">
                <a:solidFill>
                  <a:srgbClr val="64B558"/>
                </a:solidFill>
                <a:effectLst/>
              </a:rPr>
              <a:t>ommunication can take place in any form like verbally, non-verbally, through gestures, through eye moments, different postures and so on.. </a:t>
            </a:r>
            <a:endParaRPr lang="en-IE" sz="2400" dirty="0">
              <a:solidFill>
                <a:srgbClr val="64B558"/>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pic>
        <p:nvPicPr>
          <p:cNvPr id="11" name="Picture Placeholder 10" descr="Empty speech bubbles">
            <a:extLst>
              <a:ext uri="{FF2B5EF4-FFF2-40B4-BE49-F238E27FC236}">
                <a16:creationId xmlns:a16="http://schemas.microsoft.com/office/drawing/2014/main" id="{DEAEF397-6212-492E-A0F0-0FF78326545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8" cy="4873625"/>
          </a:xfrm>
          <a:prstGeom prst="rect">
            <a:avLst/>
          </a:prstGeom>
        </p:spPr>
      </p:pic>
    </p:spTree>
    <p:extLst>
      <p:ext uri="{BB962C8B-B14F-4D97-AF65-F5344CB8AC3E}">
        <p14:creationId xmlns:p14="http://schemas.microsoft.com/office/powerpoint/2010/main" val="7115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729C-E239-4448-A2FA-AA323E86E85A}"/>
              </a:ext>
            </a:extLst>
          </p:cNvPr>
          <p:cNvSpPr>
            <a:spLocks noGrp="1"/>
          </p:cNvSpPr>
          <p:nvPr>
            <p:ph type="title"/>
          </p:nvPr>
        </p:nvSpPr>
        <p:spPr/>
        <p:txBody>
          <a:bodyPr>
            <a:normAutofit/>
          </a:bodyPr>
          <a:lstStyle/>
          <a:p>
            <a:r>
              <a:rPr lang="en-IE" sz="3600" dirty="0"/>
              <a:t>Communication Skills are key when addressing learning barriers like language..</a:t>
            </a:r>
          </a:p>
        </p:txBody>
      </p:sp>
      <p:sp>
        <p:nvSpPr>
          <p:cNvPr id="3" name="Content Placeholder 2">
            <a:extLst>
              <a:ext uri="{FF2B5EF4-FFF2-40B4-BE49-F238E27FC236}">
                <a16:creationId xmlns:a16="http://schemas.microsoft.com/office/drawing/2014/main" id="{A430EC2A-E83C-4A76-9AA7-56058C5BC2F1}"/>
              </a:ext>
            </a:extLst>
          </p:cNvPr>
          <p:cNvSpPr>
            <a:spLocks noGrp="1"/>
          </p:cNvSpPr>
          <p:nvPr>
            <p:ph idx="1"/>
          </p:nvPr>
        </p:nvSpPr>
        <p:spPr/>
        <p:txBody>
          <a:bodyPr>
            <a:normAutofit/>
          </a:bodyPr>
          <a:lstStyle/>
          <a:p>
            <a:pPr marL="0" indent="0" algn="ctr">
              <a:buNone/>
            </a:pPr>
            <a:endParaRPr lang="en-IE" sz="3600" dirty="0"/>
          </a:p>
          <a:p>
            <a:pPr marL="0" indent="0" algn="ctr">
              <a:buNone/>
            </a:pPr>
            <a:r>
              <a:rPr lang="en-IE" sz="3600" dirty="0"/>
              <a:t>“</a:t>
            </a:r>
            <a:r>
              <a:rPr lang="en-US" sz="3600" dirty="0"/>
              <a:t>When I came to Ireland, I didn’t speak English. I used to just answer all questions with “yes, yes, yes” but I didn’t understand anything, I just wanted to escape.” </a:t>
            </a:r>
          </a:p>
          <a:p>
            <a:pPr marL="0" indent="0" algn="ctr">
              <a:buNone/>
            </a:pPr>
            <a:endParaRPr lang="en-US" sz="3600" dirty="0"/>
          </a:p>
          <a:p>
            <a:pPr marL="0" indent="0" algn="ctr">
              <a:buNone/>
            </a:pPr>
            <a:r>
              <a:rPr kumimoji="0" lang="en-I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Rodica </a:t>
            </a:r>
            <a:r>
              <a:rPr kumimoji="0" lang="en-IE" sz="1800" b="0" i="0" u="none" strike="noStrike" kern="1200" cap="none" spc="0" normalizeH="0" baseline="0" noProof="0" dirty="0" err="1">
                <a:ln>
                  <a:noFill/>
                </a:ln>
                <a:solidFill>
                  <a:srgbClr val="E61A52"/>
                </a:solidFill>
                <a:effectLst/>
                <a:uLnTx/>
                <a:uFillTx/>
                <a:latin typeface="Calibri" panose="020F0502020204030204" pitchFamily="34" charset="0"/>
                <a:ea typeface="+mj-ea"/>
                <a:cs typeface="Calibri" panose="020F0502020204030204" pitchFamily="34" charset="0"/>
              </a:rPr>
              <a:t>Lunca</a:t>
            </a:r>
            <a:r>
              <a:rPr kumimoji="0" lang="en-I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 is Roma and came to Ireland from Romania in 2001</a:t>
            </a:r>
            <a:endParaRPr lang="en-US" sz="1800" dirty="0">
              <a:latin typeface="Calibri" panose="020F0502020204030204" pitchFamily="34" charset="0"/>
              <a:cs typeface="Calibri" panose="020F0502020204030204" pitchFamily="34" charset="0"/>
            </a:endParaRPr>
          </a:p>
          <a:p>
            <a:pPr marL="0" indent="0">
              <a:buNone/>
            </a:pPr>
            <a:endParaRPr lang="en-IE" dirty="0"/>
          </a:p>
        </p:txBody>
      </p:sp>
      <p:sp>
        <p:nvSpPr>
          <p:cNvPr id="4" name="TextBox 3">
            <a:extLst>
              <a:ext uri="{FF2B5EF4-FFF2-40B4-BE49-F238E27FC236}">
                <a16:creationId xmlns:a16="http://schemas.microsoft.com/office/drawing/2014/main" id="{329354C8-CF0F-4678-875B-89AC1826B5ED}"/>
              </a:ext>
            </a:extLst>
          </p:cNvPr>
          <p:cNvSpPr txBox="1"/>
          <p:nvPr/>
        </p:nvSpPr>
        <p:spPr>
          <a:xfrm>
            <a:off x="202019" y="6464595"/>
            <a:ext cx="2264734"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 1</a:t>
            </a:r>
            <a:r>
              <a:rPr lang="en-IE" dirty="0"/>
              <a:t>, </a:t>
            </a:r>
            <a:r>
              <a:rPr lang="en-IE" dirty="0">
                <a:solidFill>
                  <a:srgbClr val="378FCD"/>
                </a:solidFill>
                <a:hlinkClick r:id="rId3">
                  <a:extLst>
                    <a:ext uri="{A12FA001-AC4F-418D-AE19-62706E023703}">
                      <ahyp:hlinkClr xmlns:ahyp="http://schemas.microsoft.com/office/drawing/2018/hyperlinkcolor" val="tx"/>
                    </a:ext>
                  </a:extLst>
                </a:hlinkClick>
              </a:rPr>
              <a:t>Source 2</a:t>
            </a:r>
            <a:endParaRPr lang="en-IE" dirty="0">
              <a:solidFill>
                <a:srgbClr val="378FCD"/>
              </a:solidFill>
            </a:endParaRPr>
          </a:p>
        </p:txBody>
      </p:sp>
    </p:spTree>
    <p:extLst>
      <p:ext uri="{BB962C8B-B14F-4D97-AF65-F5344CB8AC3E}">
        <p14:creationId xmlns:p14="http://schemas.microsoft.com/office/powerpoint/2010/main" val="21605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019676" y="1220788"/>
            <a:ext cx="6165775" cy="579437"/>
          </a:xfrm>
        </p:spPr>
        <p:txBody>
          <a:bodyPr>
            <a:normAutofit fontScale="90000"/>
          </a:bodyPr>
          <a:lstStyle/>
          <a:p>
            <a:r>
              <a:rPr lang="en-IE" dirty="0"/>
              <a:t>COMMUNICATION COMPONENTS</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42392" y="2092325"/>
            <a:ext cx="6734175" cy="3811588"/>
          </a:xfrm>
        </p:spPr>
        <p:txBody>
          <a:bodyPr>
            <a:noAutofit/>
          </a:bodyPr>
          <a:lstStyle/>
          <a:p>
            <a:pPr algn="just"/>
            <a:r>
              <a:rPr lang="en-US" sz="2400" dirty="0">
                <a:solidFill>
                  <a:srgbClr val="7A7A7A"/>
                </a:solidFill>
                <a:effectLst/>
              </a:rPr>
              <a:t>Language is a very important component of the communication process. </a:t>
            </a:r>
            <a:r>
              <a:rPr lang="en-US" sz="2400" dirty="0">
                <a:solidFill>
                  <a:srgbClr val="7A7A7A"/>
                </a:solidFill>
              </a:rPr>
              <a:t>In a diverse classroom, </a:t>
            </a:r>
            <a:r>
              <a:rPr lang="en-US" sz="2400" dirty="0">
                <a:solidFill>
                  <a:srgbClr val="7A7A7A"/>
                </a:solidFill>
                <a:effectLst/>
              </a:rPr>
              <a:t>not everyone speaks the same language to the same level but that does not mean that we cannot communicate. </a:t>
            </a:r>
          </a:p>
          <a:p>
            <a:pPr algn="just"/>
            <a:r>
              <a:rPr lang="en-US" sz="2400" dirty="0">
                <a:solidFill>
                  <a:srgbClr val="7A7A7A"/>
                </a:solidFill>
                <a:effectLst/>
              </a:rPr>
              <a:t>Inclusive and innovative educators are mindful of other </a:t>
            </a:r>
            <a:r>
              <a:rPr lang="en-US" sz="2400" dirty="0">
                <a:solidFill>
                  <a:srgbClr val="7A7A7A"/>
                </a:solidFill>
              </a:rPr>
              <a:t>communication methods that </a:t>
            </a:r>
            <a:r>
              <a:rPr lang="en-US" sz="2400" dirty="0">
                <a:solidFill>
                  <a:srgbClr val="7A7A7A"/>
                </a:solidFill>
                <a:effectLst/>
              </a:rPr>
              <a:t>can be even more powerful than words. </a:t>
            </a:r>
          </a:p>
          <a:p>
            <a:pPr algn="just"/>
            <a:endParaRPr lang="en-US" sz="2400" dirty="0">
              <a:solidFill>
                <a:srgbClr val="7A7A7A"/>
              </a:solidFill>
            </a:endParaRPr>
          </a:p>
          <a:p>
            <a:pPr algn="just"/>
            <a:r>
              <a:rPr lang="en-US" sz="2400" dirty="0">
                <a:solidFill>
                  <a:srgbClr val="7A7A7A"/>
                </a:solidFill>
                <a:effectLst/>
              </a:rPr>
              <a:t>Let’s explore some of these..</a:t>
            </a:r>
          </a:p>
          <a:p>
            <a:pPr algn="just"/>
            <a:endParaRPr lang="en-IE" sz="2400" dirty="0">
              <a:latin typeface="+mj-lt"/>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pic>
        <p:nvPicPr>
          <p:cNvPr id="11" name="Picture Placeholder 10" descr="Teacher helping student with model wind turbine">
            <a:extLst>
              <a:ext uri="{FF2B5EF4-FFF2-40B4-BE49-F238E27FC236}">
                <a16:creationId xmlns:a16="http://schemas.microsoft.com/office/drawing/2014/main" id="{2344809B-B72B-4790-8A0D-D8CEE3BE84E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1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6646-1B34-4FBF-8D80-894ED72F72C5}"/>
              </a:ext>
            </a:extLst>
          </p:cNvPr>
          <p:cNvSpPr>
            <a:spLocks noGrp="1"/>
          </p:cNvSpPr>
          <p:nvPr>
            <p:ph type="title"/>
          </p:nvPr>
        </p:nvSpPr>
        <p:spPr>
          <a:xfrm>
            <a:off x="2794957" y="776377"/>
            <a:ext cx="8930317" cy="1056911"/>
          </a:xfrm>
        </p:spPr>
        <p:txBody>
          <a:bodyPr>
            <a:noAutofit/>
          </a:bodyPr>
          <a:lstStyle/>
          <a:p>
            <a:pPr algn="just"/>
            <a:r>
              <a:rPr lang="en-US" altLang="en-US" sz="3200" b="1" i="1" dirty="0"/>
              <a:t>Did you know that language-specific words account for only 10% of communication? </a:t>
            </a:r>
            <a:r>
              <a:rPr lang="en-US" altLang="en-US" sz="3200" i="1" dirty="0"/>
              <a:t>The communication process is actually 90% made up of non-verbal information in the forms of tone and body language. </a:t>
            </a:r>
            <a:endParaRPr lang="en-IE" sz="3200" i="1" dirty="0"/>
          </a:p>
        </p:txBody>
      </p:sp>
      <p:sp>
        <p:nvSpPr>
          <p:cNvPr id="3" name="Content Placeholder 2">
            <a:extLst>
              <a:ext uri="{FF2B5EF4-FFF2-40B4-BE49-F238E27FC236}">
                <a16:creationId xmlns:a16="http://schemas.microsoft.com/office/drawing/2014/main" id="{62BC1491-4CBF-4561-A474-3F8FD208455A}"/>
              </a:ext>
            </a:extLst>
          </p:cNvPr>
          <p:cNvSpPr>
            <a:spLocks noGrp="1"/>
          </p:cNvSpPr>
          <p:nvPr>
            <p:ph idx="13"/>
          </p:nvPr>
        </p:nvSpPr>
        <p:spPr>
          <a:xfrm>
            <a:off x="522665" y="2595472"/>
            <a:ext cx="6238043" cy="4003735"/>
          </a:xfrm>
        </p:spPr>
        <p:txBody>
          <a:bodyPr>
            <a:noAutofit/>
          </a:bodyPr>
          <a:lstStyle/>
          <a:p>
            <a:pPr marL="0" indent="0">
              <a:buNone/>
            </a:pPr>
            <a:r>
              <a:rPr lang="en-US" sz="2400" b="1" dirty="0"/>
              <a:t>Body language: our mannerisms and </a:t>
            </a:r>
            <a:r>
              <a:rPr lang="en-US" sz="2400" b="1" dirty="0" err="1"/>
              <a:t>demeanour</a:t>
            </a:r>
            <a:endParaRPr lang="en-US" sz="2400" b="1" dirty="0"/>
          </a:p>
          <a:p>
            <a:r>
              <a:rPr lang="en-US" sz="2400" dirty="0"/>
              <a:t>facial expressions</a:t>
            </a:r>
          </a:p>
          <a:p>
            <a:r>
              <a:rPr lang="en-US" sz="2400" dirty="0"/>
              <a:t>gaze—looking at the other person or away from them; paying attention or not</a:t>
            </a:r>
          </a:p>
          <a:p>
            <a:r>
              <a:rPr lang="en-US" sz="2400" dirty="0"/>
              <a:t>gestures—arm and hand movements</a:t>
            </a:r>
          </a:p>
          <a:p>
            <a:r>
              <a:rPr lang="en-US" sz="2400" dirty="0"/>
              <a:t>posture—leaning forward or back; relaxed or stiff </a:t>
            </a:r>
          </a:p>
          <a:p>
            <a:r>
              <a:rPr lang="en-US" sz="2400" dirty="0"/>
              <a:t>distance from the other person—too close or too far</a:t>
            </a:r>
          </a:p>
        </p:txBody>
      </p:sp>
      <p:sp>
        <p:nvSpPr>
          <p:cNvPr id="4" name="Content Placeholder 3">
            <a:extLst>
              <a:ext uri="{FF2B5EF4-FFF2-40B4-BE49-F238E27FC236}">
                <a16:creationId xmlns:a16="http://schemas.microsoft.com/office/drawing/2014/main" id="{D5CA7F17-47FF-4154-85DE-A8A3F6CBE4D8}"/>
              </a:ext>
            </a:extLst>
          </p:cNvPr>
          <p:cNvSpPr>
            <a:spLocks noGrp="1"/>
          </p:cNvSpPr>
          <p:nvPr>
            <p:ph idx="14"/>
          </p:nvPr>
        </p:nvSpPr>
        <p:spPr>
          <a:xfrm>
            <a:off x="6838346" y="2595472"/>
            <a:ext cx="5115757" cy="1831576"/>
          </a:xfrm>
        </p:spPr>
        <p:txBody>
          <a:bodyPr>
            <a:normAutofit/>
          </a:bodyPr>
          <a:lstStyle/>
          <a:p>
            <a:pPr marL="0" indent="0">
              <a:buNone/>
            </a:pPr>
            <a:r>
              <a:rPr lang="en-US" sz="2400" b="1" dirty="0"/>
              <a:t>Tone: the way we speak</a:t>
            </a:r>
          </a:p>
          <a:p>
            <a:pPr>
              <a:buFont typeface="Arial" panose="020B0604020202020204" pitchFamily="34" charset="0"/>
              <a:buChar char="•"/>
            </a:pPr>
            <a:r>
              <a:rPr lang="en-IE" sz="2400" dirty="0"/>
              <a:t>fast or slow</a:t>
            </a:r>
          </a:p>
          <a:p>
            <a:pPr marL="0" indent="0">
              <a:buFont typeface="Arial" panose="020B0604020202020204" pitchFamily="34" charset="0"/>
              <a:buChar char="•"/>
            </a:pPr>
            <a:r>
              <a:rPr lang="en-IE" sz="2400" dirty="0"/>
              <a:t> gentle or aggressive</a:t>
            </a:r>
          </a:p>
          <a:p>
            <a:pPr>
              <a:buFont typeface="Arial" panose="020B0604020202020204" pitchFamily="34" charset="0"/>
              <a:buChar char="•"/>
            </a:pPr>
            <a:r>
              <a:rPr lang="en-IE" sz="2400" dirty="0"/>
              <a:t>with or without pauses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2430" cy="2047276"/>
          </a:xfrm>
          <a:prstGeom prst="rect">
            <a:avLst/>
          </a:prstGeom>
        </p:spPr>
      </p:pic>
    </p:spTree>
    <p:extLst>
      <p:ext uri="{BB962C8B-B14F-4D97-AF65-F5344CB8AC3E}">
        <p14:creationId xmlns:p14="http://schemas.microsoft.com/office/powerpoint/2010/main" val="93152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BAF1-D9D6-43FE-80FB-9AD537134B03}"/>
              </a:ext>
            </a:extLst>
          </p:cNvPr>
          <p:cNvSpPr>
            <a:spLocks noGrp="1"/>
          </p:cNvSpPr>
          <p:nvPr>
            <p:ph type="title"/>
          </p:nvPr>
        </p:nvSpPr>
        <p:spPr>
          <a:xfrm>
            <a:off x="5039530" y="209593"/>
            <a:ext cx="6815072" cy="725020"/>
          </a:xfrm>
        </p:spPr>
        <p:txBody>
          <a:bodyPr>
            <a:noAutofit/>
          </a:bodyPr>
          <a:lstStyle/>
          <a:p>
            <a:br>
              <a:rPr lang="en-IE" sz="2400" dirty="0">
                <a:solidFill>
                  <a:srgbClr val="E61A52"/>
                </a:solidFill>
              </a:rPr>
            </a:br>
            <a:r>
              <a:rPr lang="en-IE" sz="2400" dirty="0">
                <a:solidFill>
                  <a:schemeClr val="tx1"/>
                </a:solidFill>
              </a:rPr>
              <a:t>Have a look at the body language of the educators in these pictures. </a:t>
            </a:r>
            <a:br>
              <a:rPr lang="en-IE" sz="2400" dirty="0">
                <a:solidFill>
                  <a:schemeClr val="tx1"/>
                </a:solidFill>
              </a:rPr>
            </a:br>
            <a:r>
              <a:rPr lang="en-IE" sz="2400" dirty="0">
                <a:solidFill>
                  <a:schemeClr val="tx1"/>
                </a:solidFill>
              </a:rPr>
              <a:t>Make some notes on their body language. </a:t>
            </a:r>
            <a:br>
              <a:rPr lang="en-IE" sz="2400" dirty="0">
                <a:solidFill>
                  <a:schemeClr val="tx1"/>
                </a:solidFill>
              </a:rPr>
            </a:br>
            <a:r>
              <a:rPr lang="en-IE" sz="2400" dirty="0">
                <a:solidFill>
                  <a:schemeClr val="tx1"/>
                </a:solidFill>
              </a:rPr>
              <a:t>Is it open, friendly, welcoming, negative?</a:t>
            </a:r>
          </a:p>
        </p:txBody>
      </p:sp>
      <p:pic>
        <p:nvPicPr>
          <p:cNvPr id="9" name="Picture 8" descr="Teacher and students in laboratory">
            <a:extLst>
              <a:ext uri="{FF2B5EF4-FFF2-40B4-BE49-F238E27FC236}">
                <a16:creationId xmlns:a16="http://schemas.microsoft.com/office/drawing/2014/main" id="{9605DC98-38C6-4505-ADC7-9A2C86502D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724" y="1374288"/>
            <a:ext cx="4276725" cy="2350264"/>
          </a:xfrm>
          <a:prstGeom prst="rect">
            <a:avLst/>
          </a:prstGeom>
        </p:spPr>
      </p:pic>
      <p:pic>
        <p:nvPicPr>
          <p:cNvPr id="11" name="Picture 10">
            <a:extLst>
              <a:ext uri="{FF2B5EF4-FFF2-40B4-BE49-F238E27FC236}">
                <a16:creationId xmlns:a16="http://schemas.microsoft.com/office/drawing/2014/main" id="{254B49E0-3890-44FC-ADE3-2BDA36694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8224" y="1394561"/>
            <a:ext cx="3200400" cy="4800600"/>
          </a:xfrm>
          <a:prstGeom prst="rect">
            <a:avLst/>
          </a:prstGeom>
        </p:spPr>
      </p:pic>
      <p:pic>
        <p:nvPicPr>
          <p:cNvPr id="14" name="Picture 13">
            <a:extLst>
              <a:ext uri="{FF2B5EF4-FFF2-40B4-BE49-F238E27FC236}">
                <a16:creationId xmlns:a16="http://schemas.microsoft.com/office/drawing/2014/main" id="{6D3FD6E7-3DF4-450B-AB66-6211332F14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3399" y="1394561"/>
            <a:ext cx="3755570" cy="2503713"/>
          </a:xfrm>
          <a:prstGeom prst="rect">
            <a:avLst/>
          </a:prstGeom>
        </p:spPr>
      </p:pic>
      <p:pic>
        <p:nvPicPr>
          <p:cNvPr id="15" name="Picture 14">
            <a:extLst>
              <a:ext uri="{FF2B5EF4-FFF2-40B4-BE49-F238E27FC236}">
                <a16:creationId xmlns:a16="http://schemas.microsoft.com/office/drawing/2014/main" id="{5D0FD1ED-8653-405F-9F50-1B8BE529C2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53399" y="3991258"/>
            <a:ext cx="3755570" cy="2198914"/>
          </a:xfrm>
          <a:prstGeom prst="rect">
            <a:avLst/>
          </a:prstGeom>
        </p:spPr>
      </p:pic>
      <p:pic>
        <p:nvPicPr>
          <p:cNvPr id="17" name="Picture 16" descr="Teacher pointing to whiteboard">
            <a:extLst>
              <a:ext uri="{FF2B5EF4-FFF2-40B4-BE49-F238E27FC236}">
                <a16:creationId xmlns:a16="http://schemas.microsoft.com/office/drawing/2014/main" id="{0817CF58-1E0F-4DB7-92B0-E22B14E3AF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4321" y="3869968"/>
            <a:ext cx="4276725" cy="2320204"/>
          </a:xfrm>
          <a:prstGeom prst="rect">
            <a:avLst/>
          </a:prstGeom>
        </p:spPr>
      </p:pic>
      <p:sp>
        <p:nvSpPr>
          <p:cNvPr id="19" name="TextBox 18">
            <a:extLst>
              <a:ext uri="{FF2B5EF4-FFF2-40B4-BE49-F238E27FC236}">
                <a16:creationId xmlns:a16="http://schemas.microsoft.com/office/drawing/2014/main" id="{3B743C3E-2D54-4163-A6A9-DCFB7EC5851A}"/>
              </a:ext>
            </a:extLst>
          </p:cNvPr>
          <p:cNvSpPr txBox="1"/>
          <p:nvPr/>
        </p:nvSpPr>
        <p:spPr>
          <a:xfrm>
            <a:off x="454321" y="6190172"/>
            <a:ext cx="11454647" cy="369332"/>
          </a:xfrm>
          <a:prstGeom prst="rect">
            <a:avLst/>
          </a:prstGeom>
          <a:noFill/>
        </p:spPr>
        <p:txBody>
          <a:bodyPr wrap="square">
            <a:spAutoFit/>
          </a:bodyPr>
          <a:lstStyle/>
          <a:p>
            <a:r>
              <a:rPr lang="en-IE" sz="1800" dirty="0"/>
              <a:t>Reflect on your own body language in the classroom, how open, welcoming, inclusive would you say it is..</a:t>
            </a:r>
            <a:endParaRPr lang="en-IE" dirty="0"/>
          </a:p>
        </p:txBody>
      </p:sp>
      <p:sp>
        <p:nvSpPr>
          <p:cNvPr id="3" name="Rectangle 2"/>
          <p:cNvSpPr/>
          <p:nvPr/>
        </p:nvSpPr>
        <p:spPr>
          <a:xfrm>
            <a:off x="594320" y="48883"/>
            <a:ext cx="3996728" cy="523220"/>
          </a:xfrm>
          <a:prstGeom prst="rect">
            <a:avLst/>
          </a:prstGeom>
        </p:spPr>
        <p:txBody>
          <a:bodyPr wrap="square">
            <a:spAutoFit/>
          </a:bodyPr>
          <a:lstStyle/>
          <a:p>
            <a:r>
              <a:rPr lang="en-US" sz="2800" b="1" i="1" dirty="0">
                <a:solidFill>
                  <a:schemeClr val="accent4">
                    <a:lumMod val="75000"/>
                  </a:schemeClr>
                </a:solidFill>
                <a:latin typeface="Ink Free" panose="03080402000500000000" pitchFamily="66" charset="0"/>
              </a:rPr>
              <a:t>Time for Self-Reflection </a:t>
            </a:r>
            <a:endParaRPr lang="en-US" sz="28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8331" y="451596"/>
            <a:ext cx="928705" cy="725020"/>
          </a:xfrm>
          <a:prstGeom prst="rect">
            <a:avLst/>
          </a:prstGeom>
        </p:spPr>
      </p:pic>
    </p:spTree>
    <p:extLst>
      <p:ext uri="{BB962C8B-B14F-4D97-AF65-F5344CB8AC3E}">
        <p14:creationId xmlns:p14="http://schemas.microsoft.com/office/powerpoint/2010/main" val="71062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3095625"/>
            <a:ext cx="5157787" cy="3397250"/>
          </a:xfrm>
        </p:spPr>
        <p:txBody>
          <a:bodyPr>
            <a:normAutofit lnSpcReduction="10000"/>
          </a:bodyPr>
          <a:lstStyle/>
          <a:p>
            <a:pPr marL="0" indent="0" algn="just">
              <a:buNone/>
            </a:pPr>
            <a:r>
              <a:rPr lang="en-US" sz="2400" dirty="0"/>
              <a:t>Some students with learning disabilities can misunderstand tone of voice, facial expression and gestures. Students who are learning English might also come from different cultures where a gesture has a different meaning. </a:t>
            </a:r>
          </a:p>
          <a:p>
            <a:pPr marL="0" indent="0" algn="just">
              <a:buNone/>
            </a:pPr>
            <a:r>
              <a:rPr lang="en-US" sz="2400" dirty="0"/>
              <a:t>Use words to reinforce your body language when you need the class to know how you feel.</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7"/>
            <a:ext cx="5183188" cy="3684588"/>
          </a:xfrm>
        </p:spPr>
        <p:txBody>
          <a:bodyPr>
            <a:normAutofit/>
          </a:bodyPr>
          <a:lstStyle/>
          <a:p>
            <a:pPr marL="0" indent="0" algn="just">
              <a:buNone/>
            </a:pPr>
            <a:r>
              <a:rPr lang="en-US" sz="2400" dirty="0"/>
              <a:t>Read information aloud that is presented visually. Give both oral and written instructions. </a:t>
            </a:r>
          </a:p>
          <a:p>
            <a:pPr marL="0" indent="0" algn="just">
              <a:buNone/>
            </a:pPr>
            <a:r>
              <a:rPr lang="en-US" sz="2400" dirty="0"/>
              <a:t>Suggest students record audio of your classes. It can be helpful for many students with language difficulties to listen to the words several times. </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en-IE" sz="3600" dirty="0">
                <a:solidFill>
                  <a:srgbClr val="378FCD"/>
                </a:solidFill>
              </a:rPr>
              <a:t>TIPS FOR BETTER COMMUNICATION IN A DIVERSE CLASSROOM</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6"/>
            <a:ext cx="5157787" cy="1070273"/>
          </a:xfrm>
          <a:solidFill>
            <a:srgbClr val="E61A52"/>
          </a:solidFill>
        </p:spPr>
        <p:txBody>
          <a:bodyPr>
            <a:normAutofit lnSpcReduction="10000"/>
          </a:bodyPr>
          <a:lstStyle/>
          <a:p>
            <a:r>
              <a:rPr lang="en-IE" dirty="0"/>
              <a:t>BE MINDFUL OF HOW YOUR BODY LANGUAGE IS INTERPRETED</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7"/>
            <a:ext cx="5183188" cy="823912"/>
          </a:xfrm>
          <a:solidFill>
            <a:srgbClr val="378FCD"/>
          </a:solidFill>
        </p:spPr>
        <p:txBody>
          <a:bodyPr/>
          <a:lstStyle/>
          <a:p>
            <a:r>
              <a:rPr lang="en-US" dirty="0"/>
              <a:t>DIFFERENTIATE YOUR COMMUNICATION METHODS</a:t>
            </a:r>
            <a:endParaRPr lang="en-IE" dirty="0"/>
          </a:p>
        </p:txBody>
      </p:sp>
    </p:spTree>
    <p:extLst>
      <p:ext uri="{BB962C8B-B14F-4D97-AF65-F5344CB8AC3E}">
        <p14:creationId xmlns:p14="http://schemas.microsoft.com/office/powerpoint/2010/main" val="117538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7"/>
            <a:ext cx="5157787" cy="3684588"/>
          </a:xfrm>
        </p:spPr>
        <p:txBody>
          <a:bodyPr>
            <a:normAutofit/>
          </a:bodyPr>
          <a:lstStyle/>
          <a:p>
            <a:pPr marL="0" indent="0" algn="just">
              <a:buNone/>
            </a:pPr>
            <a:r>
              <a:rPr lang="en-US" sz="2400" dirty="0"/>
              <a:t>Use body language that aids in communication. </a:t>
            </a:r>
          </a:p>
          <a:p>
            <a:pPr marL="0" indent="0" algn="just">
              <a:buNone/>
            </a:pPr>
            <a:r>
              <a:rPr lang="en-US" sz="2400" dirty="0"/>
              <a:t>Act it out. </a:t>
            </a:r>
          </a:p>
          <a:p>
            <a:pPr marL="0" indent="0" algn="just">
              <a:buNone/>
            </a:pPr>
            <a:r>
              <a:rPr lang="en-US" sz="2400" dirty="0"/>
              <a:t>Demonstrate using real objects. </a:t>
            </a:r>
          </a:p>
          <a:p>
            <a:pPr marL="0" indent="0" algn="just">
              <a:buNone/>
            </a:pPr>
            <a:r>
              <a:rPr lang="en-US" sz="2400" dirty="0"/>
              <a:t>Use visuals and reinforce with written material whenever possible. </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7"/>
            <a:ext cx="5183188" cy="3684588"/>
          </a:xfrm>
        </p:spPr>
        <p:txBody>
          <a:bodyPr>
            <a:normAutofit lnSpcReduction="10000"/>
          </a:bodyPr>
          <a:lstStyle/>
          <a:p>
            <a:pPr marL="0" indent="0" algn="just">
              <a:buNone/>
            </a:pPr>
            <a:r>
              <a:rPr lang="en-US" sz="2400" dirty="0"/>
              <a:t>No two students are the same and it is crucial that in our effort to become more inclusive educators we learn all that we can about any communication difficulties students in our classroom including but not limited to speech, language and sensory processing issues. The more informed we are, the better we can accommodate these with differentiated learning </a:t>
            </a:r>
          </a:p>
          <a:p>
            <a:pPr marL="0" indent="0" algn="just">
              <a:buNone/>
            </a:pPr>
            <a:endParaRPr lang="en-IE" sz="2400" dirty="0"/>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en-IE" sz="3600" dirty="0">
                <a:solidFill>
                  <a:srgbClr val="378FCD"/>
                </a:solidFill>
              </a:rPr>
              <a:t>TIPS FOR BETTER COMMUNICATION IN A DIVERSE CLASSROOM</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32148"/>
          </a:xfrm>
        </p:spPr>
        <p:txBody>
          <a:bodyPr/>
          <a:lstStyle/>
          <a:p>
            <a:r>
              <a:rPr lang="en-IE" dirty="0"/>
              <a:t>SHOW AND TELL</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7"/>
            <a:ext cx="5183188" cy="823912"/>
          </a:xfrm>
        </p:spPr>
        <p:txBody>
          <a:bodyPr>
            <a:normAutofit/>
          </a:bodyPr>
          <a:lstStyle/>
          <a:p>
            <a:r>
              <a:rPr lang="en-IE" dirty="0"/>
              <a:t>UNDERSTAND POTENTIAL COMMUNICATION ISSUES</a:t>
            </a:r>
          </a:p>
        </p:txBody>
      </p:sp>
    </p:spTree>
    <p:extLst>
      <p:ext uri="{BB962C8B-B14F-4D97-AF65-F5344CB8AC3E}">
        <p14:creationId xmlns:p14="http://schemas.microsoft.com/office/powerpoint/2010/main" val="202474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6"/>
            <a:ext cx="5157787" cy="4049713"/>
          </a:xfrm>
        </p:spPr>
        <p:txBody>
          <a:bodyPr>
            <a:normAutofit/>
          </a:bodyPr>
          <a:lstStyle/>
          <a:p>
            <a:pPr marL="0" indent="0" algn="just">
              <a:buNone/>
            </a:pPr>
            <a:r>
              <a:rPr lang="en-US" sz="2400" dirty="0"/>
              <a:t>Using gender-neutral language and respecting student’s pronouns goes a long way in making students feel a sense of belonging. As educators, it is crucial we suppress gender oppression and learn about and integrate gender inclusive language, practices, and general knowledge into classroom settings. </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6"/>
            <a:ext cx="5183188" cy="3340100"/>
          </a:xfrm>
        </p:spPr>
        <p:txBody>
          <a:bodyPr>
            <a:noAutofit/>
          </a:bodyPr>
          <a:lstStyle/>
          <a:p>
            <a:pPr marL="0" indent="0" algn="just">
              <a:buNone/>
            </a:pPr>
            <a:r>
              <a:rPr lang="en-US" sz="2400" dirty="0"/>
              <a:t>Establishing ground rules for conduct and dialogue in the classroom can be extremely helpful when trying to create a space for establishing an open and respectful dialogues. Open and respectful dialogues can increase a feeling of being safe and secure in school which is necessary for students' learning and development. </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en-IE" sz="3600" dirty="0">
                <a:solidFill>
                  <a:srgbClr val="378FCD"/>
                </a:solidFill>
              </a:rPr>
              <a:t>TIPS FOR BETTER COMMUNICATION IN A DIVERSE CLASSROOM</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23912"/>
          </a:xfrm>
        </p:spPr>
        <p:txBody>
          <a:bodyPr/>
          <a:lstStyle/>
          <a:p>
            <a:r>
              <a:rPr lang="en-IE" dirty="0"/>
              <a:t>BE MINDFUL OF AND USE GENDER-NEUTRAL LANGUAGE  </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6"/>
            <a:ext cx="5183188" cy="818773"/>
          </a:xfrm>
        </p:spPr>
        <p:txBody>
          <a:bodyPr>
            <a:normAutofit/>
          </a:bodyPr>
          <a:lstStyle/>
          <a:p>
            <a:r>
              <a:rPr lang="en-US" dirty="0"/>
              <a:t>CREATE OPEN AND RESPECTFUL DIALOGUES</a:t>
            </a:r>
            <a:endParaRPr lang="en-IE" dirty="0"/>
          </a:p>
        </p:txBody>
      </p:sp>
    </p:spTree>
    <p:extLst>
      <p:ext uri="{BB962C8B-B14F-4D97-AF65-F5344CB8AC3E}">
        <p14:creationId xmlns:p14="http://schemas.microsoft.com/office/powerpoint/2010/main" val="367043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pPr>
              <a:spcBef>
                <a:spcPts val="1000"/>
              </a:spcBef>
              <a:spcAft>
                <a:spcPts val="1000"/>
              </a:spcAft>
            </a:pPr>
            <a:r>
              <a:rPr lang="en-GB" sz="2800" dirty="0">
                <a:solidFill>
                  <a:schemeClr val="bg1"/>
                </a:solidFill>
                <a:latin typeface="+mn-lt"/>
                <a:ea typeface="+mn-ea"/>
                <a:cs typeface="+mn-cs"/>
              </a:rPr>
              <a:t>UNIT 2 LEADERSHIP SKILLS AND TRAITS</a:t>
            </a:r>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456854" y="3317359"/>
            <a:ext cx="5639147" cy="2817628"/>
          </a:xfrm>
        </p:spPr>
        <p:txBody>
          <a:bodyPr>
            <a:normAutofit/>
          </a:bodyPr>
          <a:lstStyle/>
          <a:p>
            <a:pPr algn="just"/>
            <a:r>
              <a:rPr lang="en-US" sz="2200" b="0" i="0" dirty="0">
                <a:effectLst/>
              </a:rPr>
              <a:t>As educators, we are role models every day for the students and learners that we teach. </a:t>
            </a:r>
          </a:p>
          <a:p>
            <a:pPr algn="just"/>
            <a:r>
              <a:rPr lang="en-US" sz="2200" dirty="0"/>
              <a:t>Our own </a:t>
            </a:r>
            <a:r>
              <a:rPr lang="en-US" sz="2200" dirty="0" err="1"/>
              <a:t>behaviour</a:t>
            </a:r>
            <a:r>
              <a:rPr lang="en-US" sz="2200" dirty="0"/>
              <a:t> and actions are</a:t>
            </a:r>
            <a:r>
              <a:rPr lang="en-US" sz="2200" b="0" i="0" dirty="0">
                <a:effectLst/>
              </a:rPr>
              <a:t> the single most important way that we demonstrate </a:t>
            </a:r>
            <a:r>
              <a:rPr lang="en-US" sz="2200" dirty="0"/>
              <a:t>inclusive </a:t>
            </a:r>
            <a:r>
              <a:rPr lang="en-US" sz="2200" b="0" i="0" dirty="0">
                <a:effectLst/>
              </a:rPr>
              <a:t>leadership in and outside the classroom. </a:t>
            </a:r>
          </a:p>
          <a:p>
            <a:pPr algn="just"/>
            <a:endParaRPr lang="en-GB" sz="2200" dirty="0"/>
          </a:p>
        </p:txBody>
      </p:sp>
      <p:pic>
        <p:nvPicPr>
          <p:cNvPr id="3" name="Picture 2" descr="Woman holding soccer ball">
            <a:extLst>
              <a:ext uri="{FF2B5EF4-FFF2-40B4-BE49-F238E27FC236}">
                <a16:creationId xmlns:a16="http://schemas.microsoft.com/office/drawing/2014/main" id="{6196580B-9217-4A6D-BED7-3933CAD821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34496" y="857103"/>
            <a:ext cx="5200650" cy="3949700"/>
          </a:xfrm>
          <a:prstGeom prst="rect">
            <a:avLst/>
          </a:prstGeom>
        </p:spPr>
      </p:pic>
    </p:spTree>
    <p:extLst>
      <p:ext uri="{BB962C8B-B14F-4D97-AF65-F5344CB8AC3E}">
        <p14:creationId xmlns:p14="http://schemas.microsoft.com/office/powerpoint/2010/main" val="219139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E187-B76A-4D53-B4FB-E898956AC046}"/>
              </a:ext>
            </a:extLst>
          </p:cNvPr>
          <p:cNvSpPr>
            <a:spLocks noGrp="1"/>
          </p:cNvSpPr>
          <p:nvPr>
            <p:ph type="title"/>
          </p:nvPr>
        </p:nvSpPr>
        <p:spPr/>
        <p:txBody>
          <a:bodyPr>
            <a:normAutofit/>
          </a:bodyPr>
          <a:lstStyle/>
          <a:p>
            <a:r>
              <a:rPr lang="en-IE" sz="3600" dirty="0"/>
              <a:t>WHY ARE INCLUSIVE LEADERSHIP SKILLS IMPORTANT?</a:t>
            </a:r>
          </a:p>
        </p:txBody>
      </p:sp>
      <p:sp>
        <p:nvSpPr>
          <p:cNvPr id="3" name="Content Placeholder 2">
            <a:extLst>
              <a:ext uri="{FF2B5EF4-FFF2-40B4-BE49-F238E27FC236}">
                <a16:creationId xmlns:a16="http://schemas.microsoft.com/office/drawing/2014/main" id="{6B90B574-2A92-4101-8DDE-EDD78D0753A7}"/>
              </a:ext>
            </a:extLst>
          </p:cNvPr>
          <p:cNvSpPr>
            <a:spLocks noGrp="1"/>
          </p:cNvSpPr>
          <p:nvPr>
            <p:ph idx="1"/>
          </p:nvPr>
        </p:nvSpPr>
        <p:spPr/>
        <p:txBody>
          <a:bodyPr>
            <a:noAutofit/>
          </a:bodyPr>
          <a:lstStyle/>
          <a:p>
            <a:pPr marL="0" indent="0">
              <a:buNone/>
            </a:pPr>
            <a:r>
              <a:rPr lang="en-US" sz="2400" dirty="0">
                <a:solidFill>
                  <a:srgbClr val="E61A52"/>
                </a:solidFill>
              </a:rPr>
              <a:t>Inclusive leadership is about:</a:t>
            </a:r>
          </a:p>
          <a:p>
            <a:r>
              <a:rPr lang="en-US" sz="2400" dirty="0">
                <a:solidFill>
                  <a:srgbClr val="E61A52"/>
                </a:solidFill>
              </a:rPr>
              <a:t>Treating students and learners fairly—that is, based on their unique characteristics, rather than on stereotypes</a:t>
            </a:r>
          </a:p>
          <a:p>
            <a:r>
              <a:rPr lang="en-US" sz="2400" dirty="0">
                <a:solidFill>
                  <a:srgbClr val="E61A52"/>
                </a:solidFill>
              </a:rPr>
              <a:t>Personalizing individuals—that is, understanding and valuing the uniqueness of diverse others while also accepting them as members of the group</a:t>
            </a:r>
          </a:p>
          <a:p>
            <a:r>
              <a:rPr lang="en-US" sz="2400" dirty="0">
                <a:solidFill>
                  <a:srgbClr val="E61A52"/>
                </a:solidFill>
              </a:rPr>
              <a:t>Leveraging the thinking of diverse groups for smarter ideation and decision making that reduces the risk of being blindsided</a:t>
            </a:r>
            <a:endParaRPr lang="en-US" sz="2400" b="0" i="0" dirty="0">
              <a:solidFill>
                <a:srgbClr val="E61A52"/>
              </a:solidFill>
              <a:effectLst/>
            </a:endParaRPr>
          </a:p>
        </p:txBody>
      </p:sp>
    </p:spTree>
    <p:extLst>
      <p:ext uri="{BB962C8B-B14F-4D97-AF65-F5344CB8AC3E}">
        <p14:creationId xmlns:p14="http://schemas.microsoft.com/office/powerpoint/2010/main" val="33655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normAutofit/>
          </a:bodyPr>
          <a:lstStyle/>
          <a:p>
            <a:r>
              <a:rPr lang="nl-NL" sz="3600" dirty="0"/>
              <a:t>LEARNING OUTCOMES</a:t>
            </a:r>
            <a:endParaRPr lang="en-GB" sz="3600"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690688"/>
            <a:ext cx="10515600" cy="4351338"/>
          </a:xfrm>
        </p:spPr>
        <p:txBody>
          <a:bodyPr>
            <a:normAutofit lnSpcReduction="10000"/>
          </a:bodyPr>
          <a:lstStyle/>
          <a:p>
            <a:pPr marL="0" indent="0">
              <a:buNone/>
            </a:pPr>
            <a:r>
              <a:rPr lang="en-GB" dirty="0"/>
              <a:t>Upon completing this module, you will be able to:</a:t>
            </a:r>
          </a:p>
          <a:p>
            <a:pPr marL="0" indent="0">
              <a:buNone/>
            </a:pPr>
            <a:endParaRPr lang="en-GB" dirty="0"/>
          </a:p>
          <a:p>
            <a:r>
              <a:rPr lang="en-GB" b="1" i="1" u="sng" dirty="0"/>
              <a:t>Identify</a:t>
            </a:r>
            <a:r>
              <a:rPr lang="en-GB" dirty="0"/>
              <a:t> and give examples of at least 6 key skills for inclusive educators and differentiated instruction</a:t>
            </a:r>
          </a:p>
          <a:p>
            <a:pPr marL="0" indent="0">
              <a:buNone/>
            </a:pPr>
            <a:endParaRPr lang="en-GB" dirty="0"/>
          </a:p>
          <a:p>
            <a:r>
              <a:rPr lang="en-GB" b="1" i="1" u="sng" dirty="0"/>
              <a:t>Reflect</a:t>
            </a:r>
            <a:r>
              <a:rPr lang="en-GB" dirty="0"/>
              <a:t> on your own skills for differentiated instruction and inclusive teaching</a:t>
            </a:r>
          </a:p>
          <a:p>
            <a:pPr marL="0" indent="0">
              <a:buNone/>
            </a:pPr>
            <a:endParaRPr lang="en-GB" dirty="0"/>
          </a:p>
          <a:p>
            <a:r>
              <a:rPr lang="en-GB" b="1" i="1" u="sng" dirty="0">
                <a:cs typeface="Calibri" panose="020F0502020204030204" pitchFamily="34" charset="0"/>
              </a:rPr>
              <a:t>Apply</a:t>
            </a:r>
            <a:r>
              <a:rPr lang="en-GB" dirty="0">
                <a:cs typeface="Calibri" panose="020F0502020204030204" pitchFamily="34" charset="0"/>
              </a:rPr>
              <a:t> new strategies, techniques and exercises to put these skills to use and work in your differentiated, inclusive classroom.</a:t>
            </a:r>
          </a:p>
          <a:p>
            <a:endParaRPr lang="en-GB" dirty="0"/>
          </a:p>
          <a:p>
            <a:endParaRPr lang="en-GB" dirty="0"/>
          </a:p>
          <a:p>
            <a:pPr marL="0" indent="0">
              <a:buNone/>
            </a:pPr>
            <a:endParaRPr lang="nl-NL" dirty="0"/>
          </a:p>
        </p:txBody>
      </p:sp>
    </p:spTree>
    <p:extLst>
      <p:ext uri="{BB962C8B-B14F-4D97-AF65-F5344CB8AC3E}">
        <p14:creationId xmlns:p14="http://schemas.microsoft.com/office/powerpoint/2010/main" val="282448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R_3046_Fig.1">
            <a:extLst>
              <a:ext uri="{FF2B5EF4-FFF2-40B4-BE49-F238E27FC236}">
                <a16:creationId xmlns:a16="http://schemas.microsoft.com/office/drawing/2014/main" id="{9170CEEF-F142-4863-B40C-0C6383FE5C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18963" y="95949"/>
            <a:ext cx="6749072" cy="6762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20F565-4BB5-484F-8CDB-9B98FA9B104F}"/>
              </a:ext>
            </a:extLst>
          </p:cNvPr>
          <p:cNvSpPr txBox="1"/>
          <p:nvPr/>
        </p:nvSpPr>
        <p:spPr>
          <a:xfrm>
            <a:off x="789813" y="942558"/>
            <a:ext cx="4629150" cy="5262979"/>
          </a:xfrm>
          <a:prstGeom prst="rect">
            <a:avLst/>
          </a:prstGeom>
          <a:noFill/>
        </p:spPr>
        <p:txBody>
          <a:bodyPr wrap="square" rtlCol="0">
            <a:spAutoFit/>
          </a:bodyPr>
          <a:lstStyle/>
          <a:p>
            <a:r>
              <a:rPr lang="en-US" sz="3600" dirty="0">
                <a:solidFill>
                  <a:srgbClr val="E61A52"/>
                </a:solidFill>
                <a:latin typeface="+mj-lt"/>
              </a:rPr>
              <a:t>INCLUSIVE LEADERS HAVE RECOGNISABLE TRAITS. </a:t>
            </a:r>
          </a:p>
          <a:p>
            <a:endParaRPr lang="en-US" sz="2400" dirty="0">
              <a:solidFill>
                <a:srgbClr val="676766"/>
              </a:solidFill>
              <a:latin typeface="+mj-lt"/>
            </a:endParaRPr>
          </a:p>
          <a:p>
            <a:r>
              <a:rPr lang="en-US" sz="2400" dirty="0">
                <a:solidFill>
                  <a:srgbClr val="676766"/>
                </a:solidFill>
                <a:latin typeface="+mj-lt"/>
              </a:rPr>
              <a:t>Let’s explore each of these in the context of an inclusive and innovative classroom.</a:t>
            </a:r>
          </a:p>
          <a:p>
            <a:endParaRPr lang="en-US" sz="2400" dirty="0">
              <a:solidFill>
                <a:srgbClr val="676766"/>
              </a:solidFill>
              <a:latin typeface="+mj-lt"/>
            </a:endParaRPr>
          </a:p>
          <a:p>
            <a:endParaRPr lang="en-US" sz="3600" dirty="0">
              <a:solidFill>
                <a:srgbClr val="E61A52"/>
              </a:solidFill>
              <a:latin typeface="+mj-lt"/>
            </a:endParaRPr>
          </a:p>
          <a:p>
            <a:endParaRPr lang="en-IE" sz="3600" dirty="0">
              <a:solidFill>
                <a:srgbClr val="E61A52"/>
              </a:solidFill>
              <a:latin typeface="+mj-lt"/>
            </a:endParaRPr>
          </a:p>
        </p:txBody>
      </p:sp>
      <p:sp>
        <p:nvSpPr>
          <p:cNvPr id="6" name="TextBox 5">
            <a:extLst>
              <a:ext uri="{FF2B5EF4-FFF2-40B4-BE49-F238E27FC236}">
                <a16:creationId xmlns:a16="http://schemas.microsoft.com/office/drawing/2014/main" id="{7867B976-00F3-4086-B167-F45A8C14C019}"/>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281257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1. COMMITMENT </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400" dirty="0"/>
              <a:t>Highly inclusive leaders are committed to diversity and inclusion. As educators in the 21</a:t>
            </a:r>
            <a:r>
              <a:rPr lang="en-US" sz="2400" baseline="30000" dirty="0"/>
              <a:t>st</a:t>
            </a:r>
            <a:r>
              <a:rPr lang="en-US" sz="2400" dirty="0"/>
              <a:t> Century, it is imperative that we embrace diversity, including differences in ethnicity, culture, socioeconomic status, disability, and sexual orientation. </a:t>
            </a:r>
          </a:p>
          <a:p>
            <a:pPr algn="just"/>
            <a:r>
              <a:rPr lang="en-US" sz="2400" dirty="0">
                <a:solidFill>
                  <a:srgbClr val="E61A52"/>
                </a:solidFill>
              </a:rPr>
              <a:t>Highly inclusive educators take steps to ensure that they don’t marginalize or exclude any students because their beliefs differ from their own. They also commit to bridge the gap, not just with all their students, but also with their families and society too. </a:t>
            </a:r>
          </a:p>
          <a:p>
            <a:pPr algn="just"/>
            <a:endParaRPr lang="en-IE" sz="2400" dirty="0"/>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
        <p:nvSpPr>
          <p:cNvPr id="17" name="Picture Placeholder 16">
            <a:extLst>
              <a:ext uri="{FF2B5EF4-FFF2-40B4-BE49-F238E27FC236}">
                <a16:creationId xmlns:a16="http://schemas.microsoft.com/office/drawing/2014/main" id="{BA829037-4DDC-428E-B587-9EE8FA758605}"/>
              </a:ext>
            </a:extLst>
          </p:cNvPr>
          <p:cNvSpPr>
            <a:spLocks noGrp="1"/>
          </p:cNvSpPr>
          <p:nvPr>
            <p:ph type="pic" idx="1"/>
          </p:nvPr>
        </p:nvSpPr>
        <p:spPr/>
      </p:sp>
      <p:pic>
        <p:nvPicPr>
          <p:cNvPr id="18" name="Picture Placeholder 8" descr="Old woman holding books">
            <a:extLst>
              <a:ext uri="{FF2B5EF4-FFF2-40B4-BE49-F238E27FC236}">
                <a16:creationId xmlns:a16="http://schemas.microsoft.com/office/drawing/2014/main" id="{9B3E3E9D-7A36-44DE-A359-6886F604111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7" cy="4873625"/>
          </a:xfrm>
          <a:prstGeom prst="rect">
            <a:avLst/>
          </a:prstGeom>
        </p:spPr>
      </p:pic>
    </p:spTree>
    <p:extLst>
      <p:ext uri="{BB962C8B-B14F-4D97-AF65-F5344CB8AC3E}">
        <p14:creationId xmlns:p14="http://schemas.microsoft.com/office/powerpoint/2010/main" val="229773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a:t>Inclusive Educator Insight</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br>
              <a:rPr lang="en-US" sz="3600" dirty="0">
                <a:solidFill>
                  <a:srgbClr val="F2BD1F"/>
                </a:solidFill>
              </a:rPr>
            </a:br>
            <a:r>
              <a:rPr lang="en-US" sz="3600" dirty="0">
                <a:solidFill>
                  <a:srgbClr val="F2BD1F"/>
                </a:solidFill>
              </a:rPr>
              <a:t>“Diversity should not be a badge, it should be the core principle of the education </a:t>
            </a:r>
            <a:r>
              <a:rPr lang="en-US" sz="3600" dirty="0" err="1">
                <a:solidFill>
                  <a:srgbClr val="F2BD1F"/>
                </a:solidFill>
              </a:rPr>
              <a:t>programme</a:t>
            </a:r>
            <a:r>
              <a:rPr lang="en-US" sz="3600" dirty="0">
                <a:solidFill>
                  <a:srgbClr val="F2BD1F"/>
                </a:solidFill>
              </a:rPr>
              <a:t>, the </a:t>
            </a:r>
            <a:r>
              <a:rPr lang="en-US" sz="3600" dirty="0" err="1">
                <a:solidFill>
                  <a:srgbClr val="F2BD1F"/>
                </a:solidFill>
              </a:rPr>
              <a:t>organisation</a:t>
            </a:r>
            <a:r>
              <a:rPr lang="en-US" sz="3600" dirty="0">
                <a:solidFill>
                  <a:srgbClr val="F2BD1F"/>
                </a:solidFill>
              </a:rPr>
              <a:t> and the</a:t>
            </a:r>
          </a:p>
          <a:p>
            <a:pPr marL="0" indent="0" algn="ctr">
              <a:buNone/>
            </a:pPr>
            <a:r>
              <a:rPr lang="en-US" sz="3600" dirty="0">
                <a:solidFill>
                  <a:srgbClr val="F2BD1F"/>
                </a:solidFill>
              </a:rPr>
              <a:t>educator as a person.”</a:t>
            </a:r>
            <a:endParaRPr lang="en-IE" sz="36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5912644" y="5065405"/>
            <a:ext cx="6186486" cy="1200329"/>
          </a:xfrm>
          <a:prstGeom prst="rect">
            <a:avLst/>
          </a:prstGeom>
          <a:noFill/>
        </p:spPr>
        <p:txBody>
          <a:bodyPr wrap="square">
            <a:spAutoFit/>
          </a:bodyPr>
          <a:lstStyle/>
          <a:p>
            <a:pPr algn="ctr"/>
            <a:r>
              <a:rPr lang="en-US" sz="2400" dirty="0">
                <a:solidFill>
                  <a:srgbClr val="E61A52"/>
                </a:solidFill>
              </a:rPr>
              <a:t>Sanja Ivandić</a:t>
            </a:r>
            <a:br>
              <a:rPr lang="en-US" sz="2400" dirty="0">
                <a:solidFill>
                  <a:srgbClr val="E61A52"/>
                </a:solidFill>
              </a:rPr>
            </a:br>
            <a:r>
              <a:rPr lang="en-US" sz="2400" dirty="0">
                <a:solidFill>
                  <a:srgbClr val="E61A52"/>
                </a:solidFill>
              </a:rPr>
              <a:t>Intercultural Educator, founder of </a:t>
            </a:r>
            <a:br>
              <a:rPr lang="en-US" sz="2400" dirty="0">
                <a:solidFill>
                  <a:srgbClr val="E61A52"/>
                </a:solidFill>
              </a:rPr>
            </a:br>
            <a:r>
              <a:rPr lang="en-US" sz="2400" dirty="0">
                <a:solidFill>
                  <a:srgbClr val="E61A52"/>
                </a:solidFill>
              </a:rPr>
              <a:t>Outside Multicultural Magazine</a:t>
            </a:r>
            <a:endParaRPr lang="en-IE" sz="2400" dirty="0">
              <a:solidFill>
                <a:srgbClr val="E61A52"/>
              </a:solidFill>
            </a:endParaRPr>
          </a:p>
        </p:txBody>
      </p:sp>
      <p:pic>
        <p:nvPicPr>
          <p:cNvPr id="4098" name="Picture 2" descr="Profile photo of Sanja (Čolić) Ivandić">
            <a:extLst>
              <a:ext uri="{FF2B5EF4-FFF2-40B4-BE49-F238E27FC236}">
                <a16:creationId xmlns:a16="http://schemas.microsoft.com/office/drawing/2014/main" id="{37C9E4E8-2B24-4DBC-A3EF-5C084161F0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264783"/>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2. COGNIZANCE</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400" dirty="0"/>
              <a:t>Highly inclusive leaders are mindful of personal and organizational blind spots and self-regulate to help ensure “fair play.”</a:t>
            </a:r>
          </a:p>
          <a:p>
            <a:pPr algn="just"/>
            <a:r>
              <a:rPr lang="en-US" sz="2400" dirty="0"/>
              <a:t>Inclusive leaders are deeply aware that biases can narrow their field of vision and prevent them from making objective decisions.</a:t>
            </a:r>
          </a:p>
          <a:p>
            <a:pPr algn="just"/>
            <a:r>
              <a:rPr lang="en-US" sz="2400" dirty="0">
                <a:solidFill>
                  <a:srgbClr val="E61A52"/>
                </a:solidFill>
              </a:rPr>
              <a:t>Inclusive educators must a exert considerable effort to learn about their own biases, self-regulate, and develop corrective strategies. </a:t>
            </a:r>
            <a:endParaRPr lang="en-IE" sz="2400" dirty="0">
              <a:solidFill>
                <a:srgbClr val="E61A52"/>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pic>
        <p:nvPicPr>
          <p:cNvPr id="6" name="Picture Placeholder 5" descr="Man looking out a window">
            <a:extLst>
              <a:ext uri="{FF2B5EF4-FFF2-40B4-BE49-F238E27FC236}">
                <a16:creationId xmlns:a16="http://schemas.microsoft.com/office/drawing/2014/main" id="{48CFD393-1EB1-4D9F-8CA7-CE85739816D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6C330088-72A2-47F6-9123-A9A02F404D7A}"/>
              </a:ext>
            </a:extLst>
          </p:cNvPr>
          <p:cNvSpPr txBox="1"/>
          <p:nvPr/>
        </p:nvSpPr>
        <p:spPr>
          <a:xfrm>
            <a:off x="5241851" y="5252484"/>
            <a:ext cx="6475228" cy="1200329"/>
          </a:xfrm>
          <a:prstGeom prst="rect">
            <a:avLst/>
          </a:prstGeom>
          <a:solidFill>
            <a:srgbClr val="64B558"/>
          </a:solidFill>
        </p:spPr>
        <p:txBody>
          <a:bodyPr wrap="square" rtlCol="0">
            <a:spAutoFit/>
          </a:bodyPr>
          <a:lstStyle/>
          <a:p>
            <a:r>
              <a:rPr lang="en-IE" sz="2400" b="1" dirty="0">
                <a:solidFill>
                  <a:schemeClr val="bg1"/>
                </a:solidFill>
              </a:rPr>
              <a:t>ACTIVITY – Dig deeper into this topic, follow the link to learn more about </a:t>
            </a:r>
            <a:r>
              <a:rPr lang="en-US" sz="2400" b="1" dirty="0">
                <a:solidFill>
                  <a:schemeClr val="bg1"/>
                </a:solidFill>
                <a:hlinkClick r:id="rId4"/>
              </a:rPr>
              <a:t>Unconscious Bias in the Classroom</a:t>
            </a:r>
            <a:endParaRPr lang="en-IE" sz="2400" b="1" dirty="0">
              <a:solidFill>
                <a:schemeClr val="bg1"/>
              </a:solidFill>
            </a:endParaRPr>
          </a:p>
        </p:txBody>
      </p:sp>
    </p:spTree>
    <p:extLst>
      <p:ext uri="{BB962C8B-B14F-4D97-AF65-F5344CB8AC3E}">
        <p14:creationId xmlns:p14="http://schemas.microsoft.com/office/powerpoint/2010/main" val="64737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3. CURIOSITY </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400" dirty="0">
                <a:solidFill>
                  <a:srgbClr val="676766"/>
                </a:solidFill>
              </a:rPr>
              <a:t>Highly inclusive leaders have an open mindset, a desire to understand how others view and experience the world, and a tolerance for ambiguity. For inclusive leaders, openness also involves withholding fast judgment.</a:t>
            </a:r>
          </a:p>
          <a:p>
            <a:pPr algn="just"/>
            <a:r>
              <a:rPr lang="en-US" sz="2400" dirty="0">
                <a:solidFill>
                  <a:srgbClr val="676766"/>
                </a:solidFill>
              </a:rPr>
              <a:t>For inclusive leaders, asking curious questions and actively listening are core skills that are key to deepening their understanding of perspectives from diverse individuals.</a:t>
            </a:r>
          </a:p>
          <a:p>
            <a:pPr algn="just"/>
            <a:r>
              <a:rPr lang="en-US" sz="2400" dirty="0">
                <a:solidFill>
                  <a:srgbClr val="676766"/>
                </a:solidFill>
              </a:rPr>
              <a:t>Curiosity encourages connections with diverse others, which in turn promotes empathy and perspective-taking. </a:t>
            </a:r>
            <a:endParaRPr lang="en-IE" sz="2400" dirty="0">
              <a:solidFill>
                <a:srgbClr val="676766"/>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pic>
        <p:nvPicPr>
          <p:cNvPr id="8" name="Picture Placeholder 7" descr="Person working and looking out window smiling">
            <a:extLst>
              <a:ext uri="{FF2B5EF4-FFF2-40B4-BE49-F238E27FC236}">
                <a16:creationId xmlns:a16="http://schemas.microsoft.com/office/drawing/2014/main" id="{6468F75E-6F4F-4F63-9AF2-93D3F4DDB377}"/>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466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4. CULTURAL INTELLIGENCE</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400" dirty="0">
                <a:solidFill>
                  <a:srgbClr val="676766"/>
                </a:solidFill>
              </a:rPr>
              <a:t>Cultural intelligence is the capability to function effectively in a variety of national, ethnic, and organizational cultures. Highly inclusive leaders possess:</a:t>
            </a:r>
          </a:p>
          <a:p>
            <a:pPr marL="342900" indent="-342900" algn="just">
              <a:buFont typeface="Arial" panose="020B0604020202020204" pitchFamily="34" charset="0"/>
              <a:buChar char="•"/>
            </a:pPr>
            <a:r>
              <a:rPr lang="en-US" sz="2400" dirty="0">
                <a:solidFill>
                  <a:srgbClr val="E61A52"/>
                </a:solidFill>
              </a:rPr>
              <a:t>Drive - being motivated to learn about a new culture;</a:t>
            </a:r>
          </a:p>
          <a:p>
            <a:pPr marL="342900" indent="-342900" algn="just">
              <a:buFont typeface="Arial" panose="020B0604020202020204" pitchFamily="34" charset="0"/>
              <a:buChar char="•"/>
            </a:pPr>
            <a:r>
              <a:rPr lang="en-US" sz="2400" dirty="0">
                <a:solidFill>
                  <a:srgbClr val="E61A52"/>
                </a:solidFill>
              </a:rPr>
              <a:t>Knowledge - learning how culture shapes people’s </a:t>
            </a:r>
            <a:r>
              <a:rPr lang="en-US" sz="2400" dirty="0" err="1">
                <a:solidFill>
                  <a:srgbClr val="E61A52"/>
                </a:solidFill>
              </a:rPr>
              <a:t>behaviours</a:t>
            </a:r>
            <a:r>
              <a:rPr lang="en-US" sz="2400" dirty="0">
                <a:solidFill>
                  <a:srgbClr val="E61A52"/>
                </a:solidFill>
              </a:rPr>
              <a:t>, values, and beliefs;</a:t>
            </a:r>
          </a:p>
          <a:p>
            <a:pPr marL="342900" indent="-342900" algn="just">
              <a:buFont typeface="Arial" panose="020B0604020202020204" pitchFamily="34" charset="0"/>
              <a:buChar char="•"/>
            </a:pPr>
            <a:r>
              <a:rPr lang="en-US" sz="2400" dirty="0">
                <a:solidFill>
                  <a:srgbClr val="E61A52"/>
                </a:solidFill>
              </a:rPr>
              <a:t>Strategy - being able to factor culture into longer-term planning; and</a:t>
            </a:r>
          </a:p>
          <a:p>
            <a:pPr marL="342900" indent="-342900" algn="just">
              <a:buFont typeface="Arial" panose="020B0604020202020204" pitchFamily="34" charset="0"/>
              <a:buChar char="•"/>
            </a:pPr>
            <a:r>
              <a:rPr lang="en-US" sz="2400" dirty="0">
                <a:solidFill>
                  <a:srgbClr val="E61A52"/>
                </a:solidFill>
              </a:rPr>
              <a:t>Action - behaving in a culturally sensitive way</a:t>
            </a:r>
            <a:r>
              <a:rPr lang="en-US" sz="2400" dirty="0">
                <a:solidFill>
                  <a:srgbClr val="676766"/>
                </a:solidFill>
              </a:rPr>
              <a:t>.</a:t>
            </a:r>
          </a:p>
          <a:p>
            <a:pPr algn="just"/>
            <a:endParaRPr lang="en-US" sz="2400" dirty="0">
              <a:solidFill>
                <a:srgbClr val="676766"/>
              </a:solidFill>
            </a:endParaRPr>
          </a:p>
          <a:p>
            <a:pPr algn="just"/>
            <a:endParaRPr lang="en-US" sz="2400" dirty="0">
              <a:solidFill>
                <a:srgbClr val="676766"/>
              </a:solidFill>
            </a:endParaRPr>
          </a:p>
          <a:p>
            <a:pPr algn="just"/>
            <a:endParaRPr lang="en-US" sz="2400" dirty="0">
              <a:solidFill>
                <a:srgbClr val="676766"/>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381750"/>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 1</a:t>
            </a:r>
            <a:r>
              <a:rPr lang="en-IE" dirty="0">
                <a:solidFill>
                  <a:srgbClr val="378FCD"/>
                </a:solidFill>
              </a:rPr>
              <a:t> </a:t>
            </a:r>
            <a:r>
              <a:rPr lang="en-IE" dirty="0">
                <a:solidFill>
                  <a:srgbClr val="378FCD"/>
                </a:solidFill>
                <a:hlinkClick r:id="rId3">
                  <a:extLst>
                    <a:ext uri="{A12FA001-AC4F-418D-AE19-62706E023703}">
                      <ahyp:hlinkClr xmlns:ahyp="http://schemas.microsoft.com/office/drawing/2018/hyperlinkcolor" val="tx"/>
                    </a:ext>
                  </a:extLst>
                </a:hlinkClick>
              </a:rPr>
              <a:t>Source 2</a:t>
            </a:r>
            <a:endParaRPr lang="en-IE" dirty="0">
              <a:solidFill>
                <a:srgbClr val="378FCD"/>
              </a:solidFill>
            </a:endParaRPr>
          </a:p>
        </p:txBody>
      </p:sp>
      <p:pic>
        <p:nvPicPr>
          <p:cNvPr id="13" name="Picture Placeholder 12" descr="Map&#10;&#10;Description automatically generated">
            <a:extLst>
              <a:ext uri="{FF2B5EF4-FFF2-40B4-BE49-F238E27FC236}">
                <a16:creationId xmlns:a16="http://schemas.microsoft.com/office/drawing/2014/main" id="{C16FB2FA-1B1A-46A8-9312-DB673C9171BE}"/>
              </a:ext>
            </a:extLst>
          </p:cNvPr>
          <p:cNvPicPr>
            <a:picLocks noGrp="1" noChangeAspect="1"/>
          </p:cNvPicPr>
          <p:nvPr>
            <p:ph type="pic" idx="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l="22517" r="22517"/>
          <a:stretch>
            <a:fillRect/>
          </a:stretch>
        </p:blipFill>
        <p:spPr/>
      </p:pic>
    </p:spTree>
    <p:extLst>
      <p:ext uri="{BB962C8B-B14F-4D97-AF65-F5344CB8AC3E}">
        <p14:creationId xmlns:p14="http://schemas.microsoft.com/office/powerpoint/2010/main" val="320399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71F-B68C-46FB-ACBE-2BF403442D95}"/>
              </a:ext>
            </a:extLst>
          </p:cNvPr>
          <p:cNvSpPr>
            <a:spLocks noGrp="1"/>
          </p:cNvSpPr>
          <p:nvPr>
            <p:ph type="title"/>
          </p:nvPr>
        </p:nvSpPr>
        <p:spPr/>
        <p:txBody>
          <a:bodyPr>
            <a:normAutofit/>
          </a:bodyPr>
          <a:lstStyle/>
          <a:p>
            <a:r>
              <a:rPr lang="en-IE" sz="3600" dirty="0"/>
              <a:t>Cultural Intelligence in action..</a:t>
            </a:r>
          </a:p>
        </p:txBody>
      </p:sp>
      <p:sp>
        <p:nvSpPr>
          <p:cNvPr id="3" name="Content Placeholder 2">
            <a:extLst>
              <a:ext uri="{FF2B5EF4-FFF2-40B4-BE49-F238E27FC236}">
                <a16:creationId xmlns:a16="http://schemas.microsoft.com/office/drawing/2014/main" id="{34094CE1-1E61-4533-94F3-F02F8AC74B68}"/>
              </a:ext>
            </a:extLst>
          </p:cNvPr>
          <p:cNvSpPr>
            <a:spLocks noGrp="1"/>
          </p:cNvSpPr>
          <p:nvPr>
            <p:ph sz="half" idx="1"/>
          </p:nvPr>
        </p:nvSpPr>
        <p:spPr/>
        <p:txBody>
          <a:bodyPr/>
          <a:lstStyle/>
          <a:p>
            <a:pPr marL="0" indent="0" algn="ctr">
              <a:buNone/>
            </a:pPr>
            <a:endParaRPr lang="en-US" sz="2800" b="0" i="0" dirty="0">
              <a:effectLst/>
              <a:latin typeface="proxima-nova"/>
            </a:endParaRPr>
          </a:p>
          <a:p>
            <a:pPr marL="0" indent="0" algn="ctr">
              <a:buNone/>
            </a:pPr>
            <a:r>
              <a:rPr lang="en-US" sz="2800" b="0" i="0" dirty="0">
                <a:effectLst/>
                <a:latin typeface="proxima-nova"/>
              </a:rPr>
              <a:t>In some cultures</a:t>
            </a:r>
            <a:r>
              <a:rPr lang="en-US" dirty="0">
                <a:latin typeface="proxima-nova"/>
              </a:rPr>
              <a:t>, </a:t>
            </a:r>
            <a:r>
              <a:rPr lang="en-US" sz="2800" b="0" i="0" dirty="0">
                <a:effectLst/>
                <a:latin typeface="proxima-nova"/>
              </a:rPr>
              <a:t>students are rewarded for speaking up, asking questions, and participating in classroom discussions.</a:t>
            </a:r>
            <a:endParaRPr lang="en-IE" dirty="0"/>
          </a:p>
        </p:txBody>
      </p:sp>
      <p:sp>
        <p:nvSpPr>
          <p:cNvPr id="4" name="Content Placeholder 3">
            <a:extLst>
              <a:ext uri="{FF2B5EF4-FFF2-40B4-BE49-F238E27FC236}">
                <a16:creationId xmlns:a16="http://schemas.microsoft.com/office/drawing/2014/main" id="{1EF31CF9-9CD3-4755-B26D-0279DF2B0EDE}"/>
              </a:ext>
            </a:extLst>
          </p:cNvPr>
          <p:cNvSpPr>
            <a:spLocks noGrp="1"/>
          </p:cNvSpPr>
          <p:nvPr>
            <p:ph sz="half" idx="13"/>
          </p:nvPr>
        </p:nvSpPr>
        <p:spPr/>
        <p:txBody>
          <a:bodyPr/>
          <a:lstStyle/>
          <a:p>
            <a:pPr marL="0" indent="0">
              <a:buNone/>
            </a:pPr>
            <a:endParaRPr lang="en-US" sz="2800" b="0" i="0" dirty="0">
              <a:effectLst/>
              <a:latin typeface="proxima-nova"/>
            </a:endParaRPr>
          </a:p>
          <a:p>
            <a:pPr marL="0" indent="0" algn="ctr">
              <a:buNone/>
            </a:pPr>
            <a:r>
              <a:rPr lang="en-US" sz="2800" b="0" i="0" dirty="0">
                <a:effectLst/>
                <a:latin typeface="proxima-nova"/>
              </a:rPr>
              <a:t>In other cultures</a:t>
            </a:r>
            <a:r>
              <a:rPr lang="en-US" dirty="0">
                <a:latin typeface="proxima-nova"/>
              </a:rPr>
              <a:t>, </a:t>
            </a:r>
            <a:r>
              <a:rPr lang="en-US" sz="2800" b="0" i="0" dirty="0">
                <a:effectLst/>
                <a:latin typeface="proxima-nova"/>
              </a:rPr>
              <a:t>students are taught to listen carefully, respect the teacher, and only speak when invited to do so</a:t>
            </a:r>
            <a:endParaRPr lang="en-IE" dirty="0"/>
          </a:p>
        </p:txBody>
      </p:sp>
      <p:sp>
        <p:nvSpPr>
          <p:cNvPr id="5" name="TextBox 4">
            <a:extLst>
              <a:ext uri="{FF2B5EF4-FFF2-40B4-BE49-F238E27FC236}">
                <a16:creationId xmlns:a16="http://schemas.microsoft.com/office/drawing/2014/main" id="{542EDA0A-61BA-4660-83B6-465758C4485F}"/>
              </a:ext>
            </a:extLst>
          </p:cNvPr>
          <p:cNvSpPr txBox="1"/>
          <p:nvPr/>
        </p:nvSpPr>
        <p:spPr>
          <a:xfrm>
            <a:off x="1408772" y="6088559"/>
            <a:ext cx="9399181" cy="646331"/>
          </a:xfrm>
          <a:prstGeom prst="rect">
            <a:avLst/>
          </a:prstGeom>
          <a:noFill/>
        </p:spPr>
        <p:txBody>
          <a:bodyPr wrap="square" rtlCol="0">
            <a:spAutoFit/>
          </a:bodyPr>
          <a:lstStyle/>
          <a:p>
            <a:r>
              <a:rPr lang="en-IE" dirty="0">
                <a:solidFill>
                  <a:srgbClr val="E61A52"/>
                </a:solidFill>
              </a:rPr>
              <a:t>As inclusive educators, we must be mindful of the multifaceted reasons why some students are not as openly active in class as others.</a:t>
            </a:r>
          </a:p>
        </p:txBody>
      </p:sp>
    </p:spTree>
    <p:extLst>
      <p:ext uri="{BB962C8B-B14F-4D97-AF65-F5344CB8AC3E}">
        <p14:creationId xmlns:p14="http://schemas.microsoft.com/office/powerpoint/2010/main" val="337468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5. COLLABORATION </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400" dirty="0"/>
              <a:t>Highly inclusive leaders empower individuals as well as create and leverage the thinking of diverse groups. </a:t>
            </a:r>
          </a:p>
          <a:p>
            <a:pPr algn="just"/>
            <a:r>
              <a:rPr lang="en-US" sz="2400" dirty="0"/>
              <a:t>At its core, collaboration is about individuals working together, building on each other’s ideas to produce something new or solve something complex. But while collaboration among similar people is comfortable and easy, the challenge and opportunity thrown up by the foundational shifts is collaboration with diverse others.</a:t>
            </a:r>
          </a:p>
          <a:p>
            <a:pPr algn="just"/>
            <a:r>
              <a:rPr lang="en-US" sz="2400" dirty="0">
                <a:solidFill>
                  <a:srgbClr val="E61A52"/>
                </a:solidFill>
              </a:rPr>
              <a:t>In a diverse classroom, the teacher is the inclusive leader charged with fostering diverse collaborations.</a:t>
            </a:r>
            <a:endParaRPr lang="en-IE" sz="2400" dirty="0">
              <a:solidFill>
                <a:srgbClr val="E61A52"/>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pic>
        <p:nvPicPr>
          <p:cNvPr id="11" name="Picture Placeholder 10" descr="Person raising hand">
            <a:extLst>
              <a:ext uri="{FF2B5EF4-FFF2-40B4-BE49-F238E27FC236}">
                <a16:creationId xmlns:a16="http://schemas.microsoft.com/office/drawing/2014/main" id="{A1446F55-2A3F-4B18-A96A-A538067D3BB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31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6. COURAGE </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36191" y="1677651"/>
            <a:ext cx="6734175" cy="3811588"/>
          </a:xfrm>
        </p:spPr>
        <p:txBody>
          <a:bodyPr>
            <a:noAutofit/>
          </a:bodyPr>
          <a:lstStyle/>
          <a:p>
            <a:pPr algn="just"/>
            <a:r>
              <a:rPr lang="en-US" sz="2400" dirty="0"/>
              <a:t>There’s a vulnerability to being an inclusive leader, because confronting others and the status quo immediately invites the spotlight to turn on the speaker. </a:t>
            </a:r>
          </a:p>
          <a:p>
            <a:pPr algn="just"/>
            <a:r>
              <a:rPr lang="en-US" sz="2400" dirty="0"/>
              <a:t>BUT Inclusive leaders have the courage to speak out about themselves and to reveal, in a very personal way, their own limitations. Instead of shying away from the challenge of imperfection, highly inclusive leaders adopt an attitude of humility.</a:t>
            </a:r>
          </a:p>
          <a:p>
            <a:pPr algn="just"/>
            <a:r>
              <a:rPr lang="en-US" sz="2400" dirty="0">
                <a:solidFill>
                  <a:srgbClr val="E61A52"/>
                </a:solidFill>
              </a:rPr>
              <a:t>In diverse classrooms, educators must be courageous, willing to try new methods and adapt to their learners needs and requirements.</a:t>
            </a:r>
            <a:endParaRPr lang="en-IE" sz="2400" dirty="0">
              <a:solidFill>
                <a:srgbClr val="E61A52"/>
              </a:solidFill>
            </a:endParaRPr>
          </a:p>
          <a:p>
            <a:pPr algn="just"/>
            <a:endParaRPr lang="en-IE" sz="2400" dirty="0"/>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pic>
        <p:nvPicPr>
          <p:cNvPr id="14" name="Picture Placeholder 13" descr="Line of orange rubber ducks with one not in line">
            <a:extLst>
              <a:ext uri="{FF2B5EF4-FFF2-40B4-BE49-F238E27FC236}">
                <a16:creationId xmlns:a16="http://schemas.microsoft.com/office/drawing/2014/main" id="{3FC36E0E-79BA-48B9-9D71-B60636F999CD}"/>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904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E19B90-1F3D-4324-8C32-CAA7DC479EC3}"/>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3C939B-D4B9-43E3-BAEE-650638693B9C}"/>
              </a:ext>
            </a:extLst>
          </p:cNvPr>
          <p:cNvSpPr>
            <a:spLocks noGrp="1"/>
          </p:cNvSpPr>
          <p:nvPr>
            <p:ph type="title"/>
          </p:nvPr>
        </p:nvSpPr>
        <p:spPr>
          <a:xfrm>
            <a:off x="1438274" y="636499"/>
            <a:ext cx="7286625" cy="530225"/>
          </a:xfrm>
        </p:spPr>
        <p:txBody>
          <a:bodyPr>
            <a:normAutofit fontScale="90000"/>
          </a:bodyPr>
          <a:lstStyle/>
          <a:p>
            <a:r>
              <a:rPr lang="en-IE" dirty="0"/>
              <a:t>INCLUSIVE EDUCATOR SPOTLIGHT – </a:t>
            </a:r>
            <a:br>
              <a:rPr lang="en-IE" dirty="0"/>
            </a:br>
            <a:r>
              <a:rPr lang="en-IE" dirty="0">
                <a:solidFill>
                  <a:srgbClr val="000000"/>
                </a:solidFill>
              </a:rPr>
              <a:t>MEET CRAIG KEMP</a:t>
            </a:r>
          </a:p>
        </p:txBody>
      </p:sp>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53681" y="1236662"/>
            <a:ext cx="7871619" cy="3811588"/>
          </a:xfrm>
        </p:spPr>
        <p:txBody>
          <a:bodyPr>
            <a:noAutofit/>
          </a:bodyPr>
          <a:lstStyle/>
          <a:p>
            <a:r>
              <a:rPr lang="en-US" sz="2400" dirty="0">
                <a:solidFill>
                  <a:srgbClr val="E61A52"/>
                </a:solidFill>
              </a:rPr>
              <a:t>“As a classroom teacher I demonstrate leadership in the following ways:</a:t>
            </a:r>
          </a:p>
          <a:p>
            <a:r>
              <a:rPr lang="en-US" sz="2400" dirty="0"/>
              <a:t>I make it clear from day one that the classroom is ‘ours’ and not ‘mine’. Ownership of </a:t>
            </a:r>
            <a:r>
              <a:rPr lang="en-US" sz="2400" dirty="0">
                <a:solidFill>
                  <a:srgbClr val="378FCD"/>
                </a:solidFill>
                <a:hlinkClick r:id="rId3">
                  <a:extLst>
                    <a:ext uri="{A12FA001-AC4F-418D-AE19-62706E023703}">
                      <ahyp:hlinkClr xmlns:ahyp="http://schemas.microsoft.com/office/drawing/2018/hyperlinkcolor" val="tx"/>
                    </a:ext>
                  </a:extLst>
                </a:hlinkClick>
              </a:rPr>
              <a:t>learning space </a:t>
            </a:r>
            <a:r>
              <a:rPr lang="en-US" sz="2400" dirty="0"/>
              <a:t>is one of the most important aspects of developing a rapport with students. </a:t>
            </a:r>
          </a:p>
          <a:p>
            <a:r>
              <a:rPr lang="en-US" sz="2400" dirty="0"/>
              <a:t>I am an advocate for the students! I support them and I give them a </a:t>
            </a:r>
            <a:r>
              <a:rPr lang="en-US" sz="2400" dirty="0">
                <a:solidFill>
                  <a:srgbClr val="378FCD"/>
                </a:solidFill>
                <a:hlinkClick r:id="rId4">
                  <a:extLst>
                    <a:ext uri="{A12FA001-AC4F-418D-AE19-62706E023703}">
                      <ahyp:hlinkClr xmlns:ahyp="http://schemas.microsoft.com/office/drawing/2018/hyperlinkcolor" val="tx"/>
                    </a:ext>
                  </a:extLst>
                </a:hlinkClick>
              </a:rPr>
              <a:t>voice</a:t>
            </a:r>
            <a:r>
              <a:rPr lang="en-US" sz="2400" dirty="0"/>
              <a:t>!</a:t>
            </a:r>
          </a:p>
          <a:p>
            <a:r>
              <a:rPr lang="en-US" sz="2400" dirty="0"/>
              <a:t>I listen! (One of the most important qualities of a GREAT leader)</a:t>
            </a:r>
          </a:p>
          <a:p>
            <a:r>
              <a:rPr lang="en-US" sz="2400" dirty="0"/>
              <a:t>I encourage them. I am a box of positivity – I tell them they are great and they believe it! I encourage them to go above and beyond expectations; I demonstrate this by stepping outside my comfort zone and taking risks in my learning..”</a:t>
            </a:r>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3875" y="322262"/>
            <a:ext cx="914400" cy="914400"/>
          </a:xfrm>
          <a:prstGeom prst="rect">
            <a:avLst/>
          </a:prstGeom>
        </p:spPr>
      </p:pic>
      <p:sp>
        <p:nvSpPr>
          <p:cNvPr id="14" name="TextBox 13">
            <a:extLst>
              <a:ext uri="{FF2B5EF4-FFF2-40B4-BE49-F238E27FC236}">
                <a16:creationId xmlns:a16="http://schemas.microsoft.com/office/drawing/2014/main" id="{430E0375-BFBB-4AD8-BF80-F98768FAF8C5}"/>
              </a:ext>
            </a:extLst>
          </p:cNvPr>
          <p:cNvSpPr txBox="1"/>
          <p:nvPr/>
        </p:nvSpPr>
        <p:spPr>
          <a:xfrm>
            <a:off x="466725" y="5510122"/>
            <a:ext cx="3457575" cy="1200329"/>
          </a:xfrm>
          <a:prstGeom prst="rect">
            <a:avLst/>
          </a:prstGeom>
          <a:solidFill>
            <a:schemeClr val="accent1"/>
          </a:solidFill>
        </p:spPr>
        <p:txBody>
          <a:bodyPr wrap="square" rtlCol="0">
            <a:spAutoFit/>
          </a:bodyPr>
          <a:lstStyle/>
          <a:p>
            <a:pPr algn="ctr"/>
            <a:r>
              <a:rPr lang="en-IE" dirty="0">
                <a:solidFill>
                  <a:schemeClr val="bg1"/>
                </a:solidFill>
              </a:rPr>
              <a:t>Craig</a:t>
            </a:r>
            <a:r>
              <a:rPr lang="en-US" dirty="0">
                <a:solidFill>
                  <a:schemeClr val="bg1"/>
                </a:solidFill>
              </a:rPr>
              <a:t> has 15+ years of experience teaching, leading and now consulting in public and private schools</a:t>
            </a:r>
            <a:endParaRPr lang="en-IE" dirty="0">
              <a:solidFill>
                <a:schemeClr val="bg1"/>
              </a:solidFill>
            </a:endParaRPr>
          </a:p>
        </p:txBody>
      </p:sp>
      <p:sp>
        <p:nvSpPr>
          <p:cNvPr id="16" name="TextBox 15">
            <a:extLst>
              <a:ext uri="{FF2B5EF4-FFF2-40B4-BE49-F238E27FC236}">
                <a16:creationId xmlns:a16="http://schemas.microsoft.com/office/drawing/2014/main" id="{7DC1D2AC-3CF4-4D8F-9694-D3D286BC1729}"/>
              </a:ext>
            </a:extLst>
          </p:cNvPr>
          <p:cNvSpPr txBox="1"/>
          <p:nvPr/>
        </p:nvSpPr>
        <p:spPr>
          <a:xfrm>
            <a:off x="9944100" y="6488668"/>
            <a:ext cx="2247900" cy="369332"/>
          </a:xfrm>
          <a:prstGeom prst="rect">
            <a:avLst/>
          </a:prstGeom>
          <a:noFill/>
        </p:spPr>
        <p:txBody>
          <a:bodyPr wrap="square" rtlCol="0">
            <a:spAutoFit/>
          </a:bodyPr>
          <a:lstStyle/>
          <a:p>
            <a:pPr algn="r"/>
            <a:r>
              <a:rPr lang="en-IE" dirty="0">
                <a:solidFill>
                  <a:srgbClr val="378FCD"/>
                </a:solidFill>
                <a:hlinkClick r:id="rId7">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238817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Colored pencils arranged in a circle">
            <a:extLst>
              <a:ext uri="{FF2B5EF4-FFF2-40B4-BE49-F238E27FC236}">
                <a16:creationId xmlns:a16="http://schemas.microsoft.com/office/drawing/2014/main" id="{5FB9D67F-5AFB-4332-8CD0-0D94FAE1A752}"/>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3666226" y="10"/>
            <a:ext cx="8525774" cy="6857990"/>
          </a:xfrm>
          <a:prstGeom prst="rect">
            <a:avLst/>
          </a:prstGeom>
        </p:spPr>
      </p:pic>
      <p:sp>
        <p:nvSpPr>
          <p:cNvPr id="24" name="Rectangle 2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371094" y="1123950"/>
            <a:ext cx="3438144" cy="1162050"/>
          </a:xfrm>
          <a:ln>
            <a:noFill/>
          </a:ln>
        </p:spPr>
        <p:txBody>
          <a:bodyPr vert="horz" lIns="91440" tIns="45720" rIns="91440" bIns="45720" rtlCol="0" anchor="b">
            <a:normAutofit/>
          </a:bodyPr>
          <a:lstStyle/>
          <a:p>
            <a:r>
              <a:rPr lang="en-US" b="1" spc="100" dirty="0"/>
              <a:t>AIMS &amp; OBJECTIVES</a:t>
            </a:r>
          </a:p>
        </p:txBody>
      </p:sp>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371094" y="2286000"/>
            <a:ext cx="5724906" cy="3207258"/>
          </a:xfrm>
        </p:spPr>
        <p:txBody>
          <a:bodyPr vert="horz" lIns="91440" tIns="45720" rIns="91440" bIns="45720" rtlCol="0" anchor="t">
            <a:noAutofit/>
          </a:bodyPr>
          <a:lstStyle/>
          <a:p>
            <a:pPr>
              <a:lnSpc>
                <a:spcPct val="150000"/>
              </a:lnSpc>
              <a:spcAft>
                <a:spcPts val="600"/>
              </a:spcAft>
            </a:pPr>
            <a:r>
              <a:rPr lang="en-US" b="1" dirty="0">
                <a:solidFill>
                  <a:schemeClr val="tx1"/>
                </a:solidFill>
              </a:rPr>
              <a:t>By the end of this module, you will understand the importance of enhancing your soft skills for inclusive and innovative teaching. </a:t>
            </a:r>
          </a:p>
          <a:p>
            <a:pPr>
              <a:lnSpc>
                <a:spcPct val="150000"/>
              </a:lnSpc>
              <a:spcAft>
                <a:spcPts val="600"/>
              </a:spcAft>
            </a:pPr>
            <a:r>
              <a:rPr lang="en-US" b="1" dirty="0">
                <a:solidFill>
                  <a:schemeClr val="tx1"/>
                </a:solidFill>
              </a:rPr>
              <a:t>You will learn how to incorporate and apply your soft skills as an essential component(s) of your differentiated teaching/training delivery. </a:t>
            </a:r>
          </a:p>
        </p:txBody>
      </p:sp>
    </p:spTree>
    <p:extLst>
      <p:ext uri="{BB962C8B-B14F-4D97-AF65-F5344CB8AC3E}">
        <p14:creationId xmlns:p14="http://schemas.microsoft.com/office/powerpoint/2010/main" val="290897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34631" y="1236662"/>
            <a:ext cx="7871619" cy="3811588"/>
          </a:xfrm>
        </p:spPr>
        <p:txBody>
          <a:bodyPr>
            <a:noAutofit/>
          </a:bodyPr>
          <a:lstStyle/>
          <a:p>
            <a:r>
              <a:rPr lang="en-US" sz="2400" dirty="0"/>
              <a:t>“I ask for</a:t>
            </a:r>
            <a:r>
              <a:rPr lang="en-US" sz="2400" dirty="0">
                <a:solidFill>
                  <a:srgbClr val="378FCD"/>
                </a:solidFill>
              </a:rPr>
              <a:t> </a:t>
            </a:r>
            <a:r>
              <a:rPr lang="en-US" sz="2400" dirty="0">
                <a:solidFill>
                  <a:srgbClr val="378FCD"/>
                </a:solidFill>
                <a:hlinkClick r:id="rId2">
                  <a:extLst>
                    <a:ext uri="{A12FA001-AC4F-418D-AE19-62706E023703}">
                      <ahyp:hlinkClr xmlns:ahyp="http://schemas.microsoft.com/office/drawing/2018/hyperlinkcolor" val="tx"/>
                    </a:ext>
                  </a:extLst>
                </a:hlinkClick>
              </a:rPr>
              <a:t>feedback </a:t>
            </a:r>
            <a:r>
              <a:rPr lang="en-US" sz="2400" dirty="0"/>
              <a:t>– a great leader seeks feedback from their ‘crew’. I ask for opinions, and provide opportunities to share – I get students to evaluate me </a:t>
            </a:r>
          </a:p>
          <a:p>
            <a:r>
              <a:rPr lang="en-US" sz="2400" dirty="0"/>
              <a:t>I encourage questioning! Questioning allows the curious mind to flourish </a:t>
            </a:r>
          </a:p>
          <a:p>
            <a:r>
              <a:rPr lang="en-US" sz="2400" dirty="0"/>
              <a:t>I model mistakes and let the students know that mistakes happen and that is how we learn. I teach them how to bounce back</a:t>
            </a:r>
          </a:p>
          <a:p>
            <a:r>
              <a:rPr lang="en-US" sz="2400" dirty="0"/>
              <a:t>I encourage students to make a difference. I currently teach students who come from a privileged background and we aim to make a difference in someone else’s life with all learning that we do..”</a:t>
            </a:r>
            <a:br>
              <a:rPr lang="en-US" sz="2400" dirty="0"/>
            </a:br>
            <a:endParaRPr lang="en-US" sz="2400" dirty="0"/>
          </a:p>
          <a:p>
            <a:r>
              <a:rPr lang="en-US" sz="2400" b="1" dirty="0"/>
              <a:t>You can learn more about Craig on his approaches on his </a:t>
            </a:r>
            <a:r>
              <a:rPr lang="en-US" sz="2400" b="1" dirty="0">
                <a:solidFill>
                  <a:srgbClr val="378FCD"/>
                </a:solidFill>
                <a:hlinkClick r:id="rId3">
                  <a:extLst>
                    <a:ext uri="{A12FA001-AC4F-418D-AE19-62706E023703}">
                      <ahyp:hlinkClr xmlns:ahyp="http://schemas.microsoft.com/office/drawing/2018/hyperlinkcolor" val="tx"/>
                    </a:ext>
                  </a:extLst>
                </a:hlinkClick>
              </a:rPr>
              <a:t>#whatisschool </a:t>
            </a:r>
            <a:r>
              <a:rPr lang="en-US" sz="2400" b="1" dirty="0" err="1"/>
              <a:t>edchat</a:t>
            </a:r>
            <a:r>
              <a:rPr lang="en-US" sz="2400" b="1" dirty="0"/>
              <a:t> space</a:t>
            </a:r>
            <a:endParaRPr lang="en-IE" sz="2400" b="1" dirty="0"/>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3875" y="322262"/>
            <a:ext cx="914400" cy="914400"/>
          </a:xfrm>
          <a:prstGeom prst="rect">
            <a:avLst/>
          </a:prstGeom>
        </p:spPr>
      </p:pic>
      <p:pic>
        <p:nvPicPr>
          <p:cNvPr id="2052" name="Picture 4" descr="Craig Kemp teaching through an interactive whiteboard ">
            <a:extLst>
              <a:ext uri="{FF2B5EF4-FFF2-40B4-BE49-F238E27FC236}">
                <a16:creationId xmlns:a16="http://schemas.microsoft.com/office/drawing/2014/main" id="{183C76FC-479F-4D59-AD81-2A0E506DC7A2}"/>
              </a:ext>
            </a:extLst>
          </p:cNvPr>
          <p:cNvPicPr>
            <a:picLocks noGrp="1" noChangeAspect="1" noChangeArrowheads="1"/>
          </p:cNvPicPr>
          <p:nvPr>
            <p:ph type="pic" idx="1"/>
          </p:nvPr>
        </p:nvPicPr>
        <p:blipFill>
          <a:blip r:embed="rId6"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7"/>
            <a:extLst>
              <a:ext uri="{FF2B5EF4-FFF2-40B4-BE49-F238E27FC236}">
                <a16:creationId xmlns:a16="http://schemas.microsoft.com/office/drawing/2014/main" id="{6B75A5D5-A148-478D-BED9-54019E0AFBB4}"/>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7">
                  <a:extLst>
                    <a:ext uri="{A12FA001-AC4F-418D-AE19-62706E023703}">
                      <ahyp:hlinkClr xmlns:ahyp="http://schemas.microsoft.com/office/drawing/2018/hyperlinkcolor" val="tx"/>
                    </a:ext>
                  </a:extLst>
                </a:hlinkClick>
              </a:rPr>
              <a:t>Source</a:t>
            </a:r>
            <a:endParaRPr lang="en-IE" dirty="0">
              <a:solidFill>
                <a:srgbClr val="378FCD"/>
              </a:solidFill>
            </a:endParaRPr>
          </a:p>
        </p:txBody>
      </p:sp>
      <p:sp>
        <p:nvSpPr>
          <p:cNvPr id="14" name="Title 1">
            <a:extLst>
              <a:ext uri="{FF2B5EF4-FFF2-40B4-BE49-F238E27FC236}">
                <a16:creationId xmlns:a16="http://schemas.microsoft.com/office/drawing/2014/main" id="{767389E8-16D9-4522-81DE-BCBE51542BCB}"/>
              </a:ext>
            </a:extLst>
          </p:cNvPr>
          <p:cNvSpPr>
            <a:spLocks noGrp="1"/>
          </p:cNvSpPr>
          <p:nvPr>
            <p:ph type="title"/>
          </p:nvPr>
        </p:nvSpPr>
        <p:spPr>
          <a:xfrm>
            <a:off x="1438274" y="636499"/>
            <a:ext cx="7286625" cy="530225"/>
          </a:xfrm>
        </p:spPr>
        <p:txBody>
          <a:bodyPr>
            <a:normAutofit fontScale="90000"/>
          </a:bodyPr>
          <a:lstStyle/>
          <a:p>
            <a:r>
              <a:rPr lang="en-IE" dirty="0"/>
              <a:t>INCLUSIVE EDUCATOR SPOTLIGHT – </a:t>
            </a:r>
            <a:br>
              <a:rPr lang="en-IE" dirty="0"/>
            </a:br>
            <a:r>
              <a:rPr lang="en-IE" dirty="0">
                <a:solidFill>
                  <a:srgbClr val="000000"/>
                </a:solidFill>
              </a:rPr>
              <a:t>MEET CRAIG KEMP</a:t>
            </a:r>
          </a:p>
        </p:txBody>
      </p:sp>
    </p:spTree>
    <p:extLst>
      <p:ext uri="{BB962C8B-B14F-4D97-AF65-F5344CB8AC3E}">
        <p14:creationId xmlns:p14="http://schemas.microsoft.com/office/powerpoint/2010/main" val="135308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a:xfrm>
            <a:off x="180630" y="1073264"/>
            <a:ext cx="6096345" cy="1460386"/>
          </a:xfrm>
        </p:spPr>
        <p:txBody>
          <a:bodyPr>
            <a:noAutofit/>
          </a:bodyPr>
          <a:lstStyle/>
          <a:p>
            <a:pPr>
              <a:spcBef>
                <a:spcPts val="1000"/>
              </a:spcBef>
              <a:spcAft>
                <a:spcPts val="1000"/>
              </a:spcAft>
            </a:pPr>
            <a:r>
              <a:rPr lang="en-GB" sz="2800" dirty="0">
                <a:solidFill>
                  <a:schemeClr val="bg1"/>
                </a:solidFill>
                <a:latin typeface="+mn-lt"/>
                <a:ea typeface="+mn-ea"/>
                <a:cs typeface="+mn-cs"/>
              </a:rPr>
              <a:t>UNIT 3 INCLUSIVE DIGITAL SKILLS</a:t>
            </a:r>
          </a:p>
        </p:txBody>
      </p:sp>
      <p:pic>
        <p:nvPicPr>
          <p:cNvPr id="3" name="Content Placeholder 2" descr="Young man using smartphone on city street at night">
            <a:extLst>
              <a:ext uri="{FF2B5EF4-FFF2-40B4-BE49-F238E27FC236}">
                <a16:creationId xmlns:a16="http://schemas.microsoft.com/office/drawing/2014/main" id="{CB6BF15A-BB53-41DB-B607-C7924BC2C39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905624" y="811774"/>
            <a:ext cx="4665581" cy="4709437"/>
          </a:xfrm>
        </p:spPr>
      </p:pic>
      <p:sp>
        <p:nvSpPr>
          <p:cNvPr id="6" name="Tijdelijke aanduiding voor inhoud 8">
            <a:extLst>
              <a:ext uri="{FF2B5EF4-FFF2-40B4-BE49-F238E27FC236}">
                <a16:creationId xmlns:a16="http://schemas.microsoft.com/office/drawing/2014/main" id="{67F3300F-80F0-44F2-88F0-7AB8BD88EDE3}"/>
              </a:ext>
            </a:extLst>
          </p:cNvPr>
          <p:cNvSpPr txBox="1">
            <a:spLocks/>
          </p:cNvSpPr>
          <p:nvPr/>
        </p:nvSpPr>
        <p:spPr>
          <a:xfrm>
            <a:off x="436133" y="3317359"/>
            <a:ext cx="584084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Despite the advances in technology, many students across Europe still suffer from a lack of inclusion when it comes to digital education. </a:t>
            </a:r>
          </a:p>
          <a:p>
            <a:pPr algn="just"/>
            <a:r>
              <a:rPr lang="en-US" sz="2200" dirty="0"/>
              <a:t>As educators, we need to do more to slim the digital divide starting with making digital inclusion a right, not a privilege. In most cases this must start by deepening  our own understanding of digital inclusion and our own digital skills and competencies.</a:t>
            </a:r>
          </a:p>
          <a:p>
            <a:pPr algn="just"/>
            <a:endParaRPr lang="en-US" sz="2200" dirty="0"/>
          </a:p>
          <a:p>
            <a:pPr algn="just"/>
            <a:endParaRPr lang="en-GB" sz="2200" dirty="0"/>
          </a:p>
        </p:txBody>
      </p:sp>
    </p:spTree>
    <p:extLst>
      <p:ext uri="{BB962C8B-B14F-4D97-AF65-F5344CB8AC3E}">
        <p14:creationId xmlns:p14="http://schemas.microsoft.com/office/powerpoint/2010/main" val="151888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10428-74E4-4BD6-BCB8-C1E0E6ADD492}"/>
              </a:ext>
            </a:extLst>
          </p:cNvPr>
          <p:cNvSpPr>
            <a:spLocks noGrp="1"/>
          </p:cNvSpPr>
          <p:nvPr>
            <p:ph idx="1"/>
          </p:nvPr>
        </p:nvSpPr>
        <p:spPr/>
        <p:txBody>
          <a:bodyPr/>
          <a:lstStyle/>
          <a:p>
            <a:pPr marL="0" indent="0" algn="ctr">
              <a:buNone/>
            </a:pPr>
            <a:endParaRPr lang="en-IE" sz="3200" dirty="0">
              <a:solidFill>
                <a:schemeClr val="bg1"/>
              </a:solidFill>
            </a:endParaRPr>
          </a:p>
          <a:p>
            <a:pPr marL="0" indent="0" algn="ctr">
              <a:buNone/>
            </a:pPr>
            <a:r>
              <a:rPr lang="en-IE" sz="4000" dirty="0">
                <a:solidFill>
                  <a:schemeClr val="bg1"/>
                </a:solidFill>
              </a:rPr>
              <a:t>“</a:t>
            </a:r>
            <a:r>
              <a:rPr lang="en-US" sz="4000" dirty="0">
                <a:solidFill>
                  <a:schemeClr val="bg1"/>
                </a:solidFill>
              </a:rPr>
              <a:t>"We urgently need to address the growing digital gender gap and put digital technology to work for those who need it most: the vulnerable, the marginalized, those living in poverty, and people suffering from discrimination of all kinds.”</a:t>
            </a:r>
            <a:endParaRPr lang="en-IE" sz="4000" dirty="0">
              <a:solidFill>
                <a:schemeClr val="bg1"/>
              </a:solidFill>
            </a:endParaRPr>
          </a:p>
          <a:p>
            <a:endParaRPr lang="en-IE" b="1" dirty="0">
              <a:solidFill>
                <a:schemeClr val="bg1"/>
              </a:solidFill>
            </a:endParaRPr>
          </a:p>
        </p:txBody>
      </p:sp>
      <p:sp>
        <p:nvSpPr>
          <p:cNvPr id="3" name="TextBox 2">
            <a:extLst>
              <a:ext uri="{FF2B5EF4-FFF2-40B4-BE49-F238E27FC236}">
                <a16:creationId xmlns:a16="http://schemas.microsoft.com/office/drawing/2014/main" id="{68B09A07-0123-42AD-A453-1E63FDDC1F5E}"/>
              </a:ext>
            </a:extLst>
          </p:cNvPr>
          <p:cNvSpPr txBox="1"/>
          <p:nvPr/>
        </p:nvSpPr>
        <p:spPr>
          <a:xfrm>
            <a:off x="202019" y="6464595"/>
            <a:ext cx="2264734"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
        <p:nvSpPr>
          <p:cNvPr id="5" name="TextBox 4">
            <a:extLst>
              <a:ext uri="{FF2B5EF4-FFF2-40B4-BE49-F238E27FC236}">
                <a16:creationId xmlns:a16="http://schemas.microsoft.com/office/drawing/2014/main" id="{2724EEB8-7253-4CA6-9B28-03A86C72A33F}"/>
              </a:ext>
            </a:extLst>
          </p:cNvPr>
          <p:cNvSpPr txBox="1"/>
          <p:nvPr/>
        </p:nvSpPr>
        <p:spPr>
          <a:xfrm>
            <a:off x="3369469" y="5692259"/>
            <a:ext cx="6186486" cy="461665"/>
          </a:xfrm>
          <a:prstGeom prst="rect">
            <a:avLst/>
          </a:prstGeom>
          <a:noFill/>
        </p:spPr>
        <p:txBody>
          <a:bodyPr wrap="square">
            <a:spAutoFit/>
          </a:bodyPr>
          <a:lstStyle/>
          <a:p>
            <a:r>
              <a:rPr lang="en-IE" sz="2400" b="0" i="0">
                <a:solidFill>
                  <a:schemeClr val="bg1"/>
                </a:solidFill>
                <a:effectLst/>
              </a:rPr>
              <a:t>UN Secretary-General António Guterres</a:t>
            </a:r>
            <a:endParaRPr lang="en-IE" sz="2400">
              <a:solidFill>
                <a:schemeClr val="bg1"/>
              </a:solidFill>
            </a:endParaRPr>
          </a:p>
        </p:txBody>
      </p:sp>
      <p:sp>
        <p:nvSpPr>
          <p:cNvPr id="6" name="Title 1">
            <a:extLst>
              <a:ext uri="{FF2B5EF4-FFF2-40B4-BE49-F238E27FC236}">
                <a16:creationId xmlns:a16="http://schemas.microsoft.com/office/drawing/2014/main" id="{DD69CF13-CABF-408D-85DA-57F8D44CA09F}"/>
              </a:ext>
            </a:extLst>
          </p:cNvPr>
          <p:cNvSpPr txBox="1">
            <a:spLocks/>
          </p:cNvSpPr>
          <p:nvPr/>
        </p:nvSpPr>
        <p:spPr>
          <a:xfrm>
            <a:off x="628650" y="444709"/>
            <a:ext cx="11468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IE" sz="3600" dirty="0">
                <a:solidFill>
                  <a:srgbClr val="E61A52"/>
                </a:solidFill>
              </a:rPr>
              <a:t>WHY ARE INCLUSIVE DIGITAL </a:t>
            </a:r>
          </a:p>
          <a:p>
            <a:r>
              <a:rPr lang="en-IE" sz="3600" dirty="0">
                <a:solidFill>
                  <a:srgbClr val="E61A52"/>
                </a:solidFill>
              </a:rPr>
              <a:t>SKILLS IMPORTANT?</a:t>
            </a:r>
          </a:p>
        </p:txBody>
      </p:sp>
    </p:spTree>
    <p:extLst>
      <p:ext uri="{BB962C8B-B14F-4D97-AF65-F5344CB8AC3E}">
        <p14:creationId xmlns:p14="http://schemas.microsoft.com/office/powerpoint/2010/main" val="292590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4533E-23D8-41EA-8AAA-E7A2E953D526}"/>
              </a:ext>
            </a:extLst>
          </p:cNvPr>
          <p:cNvSpPr>
            <a:spLocks noGrp="1"/>
          </p:cNvSpPr>
          <p:nvPr>
            <p:ph idx="1"/>
          </p:nvPr>
        </p:nvSpPr>
        <p:spPr/>
        <p:txBody>
          <a:bodyPr>
            <a:normAutofit/>
          </a:bodyPr>
          <a:lstStyle/>
          <a:p>
            <a:pPr marL="0" indent="0" algn="ctr">
              <a:buNone/>
            </a:pPr>
            <a:endParaRPr lang="en-US" sz="3600" dirty="0">
              <a:solidFill>
                <a:schemeClr val="bg1"/>
              </a:solidFill>
            </a:endParaRPr>
          </a:p>
          <a:p>
            <a:pPr marL="0" indent="0" algn="ctr">
              <a:buNone/>
            </a:pPr>
            <a:endParaRPr lang="en-US" sz="3600" dirty="0">
              <a:solidFill>
                <a:schemeClr val="bg1"/>
              </a:solidFill>
            </a:endParaRPr>
          </a:p>
          <a:p>
            <a:pPr marL="0" indent="0" algn="ctr">
              <a:buNone/>
            </a:pPr>
            <a:r>
              <a:rPr lang="en-US" sz="3600" dirty="0">
                <a:solidFill>
                  <a:schemeClr val="bg1"/>
                </a:solidFill>
              </a:rPr>
              <a:t>Can something like gender impact on how a student learns online?</a:t>
            </a:r>
            <a:endParaRPr lang="en-IE" sz="3600" dirty="0">
              <a:solidFill>
                <a:schemeClr val="bg1"/>
              </a:solidFill>
            </a:endParaRPr>
          </a:p>
        </p:txBody>
      </p:sp>
      <p:sp>
        <p:nvSpPr>
          <p:cNvPr id="3" name="Title 3">
            <a:extLst>
              <a:ext uri="{FF2B5EF4-FFF2-40B4-BE49-F238E27FC236}">
                <a16:creationId xmlns:a16="http://schemas.microsoft.com/office/drawing/2014/main" id="{4F094EA8-F693-4DC6-8B0E-10EF2F6BC246}"/>
              </a:ext>
            </a:extLst>
          </p:cNvPr>
          <p:cNvSpPr txBox="1">
            <a:spLocks/>
          </p:cNvSpPr>
          <p:nvPr/>
        </p:nvSpPr>
        <p:spPr>
          <a:xfrm>
            <a:off x="838200" y="854366"/>
            <a:ext cx="8562569"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IE" dirty="0">
                <a:solidFill>
                  <a:srgbClr val="378FCD"/>
                </a:solidFill>
              </a:rPr>
              <a:t>A QUESTION FOR YOU..</a:t>
            </a:r>
          </a:p>
        </p:txBody>
      </p:sp>
    </p:spTree>
    <p:extLst>
      <p:ext uri="{BB962C8B-B14F-4D97-AF65-F5344CB8AC3E}">
        <p14:creationId xmlns:p14="http://schemas.microsoft.com/office/powerpoint/2010/main" val="71280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4DE4-C499-46C7-BF33-5D06510C88CD}"/>
              </a:ext>
            </a:extLst>
          </p:cNvPr>
          <p:cNvSpPr>
            <a:spLocks noGrp="1"/>
          </p:cNvSpPr>
          <p:nvPr>
            <p:ph type="title"/>
          </p:nvPr>
        </p:nvSpPr>
        <p:spPr/>
        <p:txBody>
          <a:bodyPr/>
          <a:lstStyle/>
          <a:p>
            <a:r>
              <a:rPr lang="en-IE" dirty="0"/>
              <a:t>Interesting findings…</a:t>
            </a:r>
          </a:p>
        </p:txBody>
      </p:sp>
      <p:sp>
        <p:nvSpPr>
          <p:cNvPr id="3" name="Content Placeholder 2">
            <a:extLst>
              <a:ext uri="{FF2B5EF4-FFF2-40B4-BE49-F238E27FC236}">
                <a16:creationId xmlns:a16="http://schemas.microsoft.com/office/drawing/2014/main" id="{61687580-A6FB-4973-9E6B-ACEC47F3908F}"/>
              </a:ext>
            </a:extLst>
          </p:cNvPr>
          <p:cNvSpPr>
            <a:spLocks noGrp="1"/>
          </p:cNvSpPr>
          <p:nvPr>
            <p:ph idx="1"/>
          </p:nvPr>
        </p:nvSpPr>
        <p:spPr/>
        <p:txBody>
          <a:bodyPr/>
          <a:lstStyle/>
          <a:p>
            <a:r>
              <a:rPr lang="en-US" dirty="0">
                <a:solidFill>
                  <a:srgbClr val="E61A52"/>
                </a:solidFill>
              </a:rPr>
              <a:t>Female students are less likely to speak out in a traditional face to face classroom environment yet in online course discussions are more likely to voice contributions</a:t>
            </a:r>
            <a:r>
              <a:rPr lang="en-US" dirty="0"/>
              <a:t>, in turn impacting on perceived deeper learning, (Anderson and Haddad, 2005)</a:t>
            </a:r>
            <a:br>
              <a:rPr lang="en-US" dirty="0"/>
            </a:br>
            <a:endParaRPr lang="en-US" dirty="0"/>
          </a:p>
          <a:p>
            <a:r>
              <a:rPr lang="en-US" dirty="0"/>
              <a:t>It has been found in many studies that gender can impact on how students learn (Bennet and Marsh, 2003; </a:t>
            </a:r>
            <a:r>
              <a:rPr lang="en-US" dirty="0" err="1"/>
              <a:t>Wehrwein</a:t>
            </a:r>
            <a:r>
              <a:rPr lang="en-US" dirty="0"/>
              <a:t> et al., 2006)</a:t>
            </a:r>
          </a:p>
          <a:p>
            <a:pPr marL="0" indent="0">
              <a:buNone/>
            </a:pPr>
            <a:endParaRPr lang="en-IE" dirty="0"/>
          </a:p>
        </p:txBody>
      </p:sp>
    </p:spTree>
    <p:extLst>
      <p:ext uri="{BB962C8B-B14F-4D97-AF65-F5344CB8AC3E}">
        <p14:creationId xmlns:p14="http://schemas.microsoft.com/office/powerpoint/2010/main" val="86712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800-20A1-4E8D-AD95-509EB9CADA0D}"/>
              </a:ext>
            </a:extLst>
          </p:cNvPr>
          <p:cNvSpPr>
            <a:spLocks noGrp="1"/>
          </p:cNvSpPr>
          <p:nvPr>
            <p:ph type="title"/>
          </p:nvPr>
        </p:nvSpPr>
        <p:spPr>
          <a:xfrm>
            <a:off x="5019675" y="449263"/>
            <a:ext cx="6105524" cy="1600200"/>
          </a:xfrm>
        </p:spPr>
        <p:txBody>
          <a:bodyPr>
            <a:normAutofit/>
          </a:bodyPr>
          <a:lstStyle/>
          <a:p>
            <a:r>
              <a:rPr lang="en-IE" sz="3600" dirty="0"/>
              <a:t>Digital Competence of Educators</a:t>
            </a:r>
          </a:p>
        </p:txBody>
      </p:sp>
      <p:pic>
        <p:nvPicPr>
          <p:cNvPr id="6" name="Picture Placeholder 5" descr="Older man in a video call">
            <a:extLst>
              <a:ext uri="{FF2B5EF4-FFF2-40B4-BE49-F238E27FC236}">
                <a16:creationId xmlns:a16="http://schemas.microsoft.com/office/drawing/2014/main" id="{8E9C8DA7-9D1B-49F1-AE41-7728229F14E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3776B87-C626-4CFF-8606-4A2A18D7B815}"/>
              </a:ext>
            </a:extLst>
          </p:cNvPr>
          <p:cNvSpPr>
            <a:spLocks noGrp="1"/>
          </p:cNvSpPr>
          <p:nvPr>
            <p:ph type="body" sz="half" idx="2"/>
          </p:nvPr>
        </p:nvSpPr>
        <p:spPr>
          <a:xfrm>
            <a:off x="5019675" y="2169363"/>
            <a:ext cx="6667500" cy="3811588"/>
          </a:xfrm>
        </p:spPr>
        <p:txBody>
          <a:bodyPr>
            <a:noAutofit/>
          </a:bodyPr>
          <a:lstStyle/>
          <a:p>
            <a:r>
              <a:rPr lang="en-US" sz="2400" dirty="0"/>
              <a:t>Our teaching profession faces rapidly changing demands and as educators we require an increasingly broad and more sophisticated set of competences than before. </a:t>
            </a:r>
          </a:p>
          <a:p>
            <a:r>
              <a:rPr lang="en-US" sz="2400" dirty="0"/>
              <a:t>In particular the ubiquity of digital devices and the duty to help students become digitally competent requires educators to develop their own digital competence.</a:t>
            </a:r>
          </a:p>
          <a:p>
            <a:r>
              <a:rPr lang="en-US" sz="2400" dirty="0">
                <a:solidFill>
                  <a:srgbClr val="E61A52"/>
                </a:solidFill>
              </a:rPr>
              <a:t>Did you know that there is a European Framework for Digital Competence of Educators ?</a:t>
            </a:r>
          </a:p>
          <a:p>
            <a:endParaRPr lang="en-IE" sz="2400" dirty="0"/>
          </a:p>
        </p:txBody>
      </p:sp>
    </p:spTree>
    <p:extLst>
      <p:ext uri="{BB962C8B-B14F-4D97-AF65-F5344CB8AC3E}">
        <p14:creationId xmlns:p14="http://schemas.microsoft.com/office/powerpoint/2010/main" val="232365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C717-948A-4A83-948E-75DBDB2F7E81}"/>
              </a:ext>
            </a:extLst>
          </p:cNvPr>
          <p:cNvSpPr>
            <a:spLocks noGrp="1"/>
          </p:cNvSpPr>
          <p:nvPr>
            <p:ph type="title"/>
          </p:nvPr>
        </p:nvSpPr>
        <p:spPr>
          <a:xfrm>
            <a:off x="794887" y="858263"/>
            <a:ext cx="6263138" cy="1600200"/>
          </a:xfrm>
        </p:spPr>
        <p:txBody>
          <a:bodyPr>
            <a:normAutofit/>
          </a:bodyPr>
          <a:lstStyle/>
          <a:p>
            <a:r>
              <a:rPr lang="en-US" dirty="0"/>
              <a:t>European Framework for the Digital Competence of Educators (</a:t>
            </a:r>
            <a:r>
              <a:rPr lang="en-US" dirty="0" err="1"/>
              <a:t>DigCompEdu</a:t>
            </a:r>
            <a:r>
              <a:rPr lang="en-US" dirty="0"/>
              <a:t>)</a:t>
            </a:r>
            <a:endParaRPr lang="en-IE" dirty="0"/>
          </a:p>
        </p:txBody>
      </p:sp>
      <p:sp>
        <p:nvSpPr>
          <p:cNvPr id="4" name="Text Placeholder 3">
            <a:extLst>
              <a:ext uri="{FF2B5EF4-FFF2-40B4-BE49-F238E27FC236}">
                <a16:creationId xmlns:a16="http://schemas.microsoft.com/office/drawing/2014/main" id="{A679C236-EDFC-4537-97FB-526C2B38E409}"/>
              </a:ext>
            </a:extLst>
          </p:cNvPr>
          <p:cNvSpPr>
            <a:spLocks noGrp="1"/>
          </p:cNvSpPr>
          <p:nvPr>
            <p:ph type="body" sz="half" idx="2"/>
          </p:nvPr>
        </p:nvSpPr>
        <p:spPr>
          <a:xfrm>
            <a:off x="794886" y="2712288"/>
            <a:ext cx="6472689" cy="3811588"/>
          </a:xfrm>
        </p:spPr>
        <p:txBody>
          <a:bodyPr>
            <a:normAutofit/>
          </a:bodyPr>
          <a:lstStyle/>
          <a:p>
            <a:r>
              <a:rPr lang="en-US" sz="2400" dirty="0"/>
              <a:t>The </a:t>
            </a:r>
            <a:r>
              <a:rPr lang="en-US" sz="2400" dirty="0" err="1"/>
              <a:t>DigCompEdu</a:t>
            </a:r>
            <a:r>
              <a:rPr lang="en-US" sz="2400" dirty="0"/>
              <a:t> framework is directed towards educators at all levels of education, </a:t>
            </a:r>
          </a:p>
          <a:p>
            <a:r>
              <a:rPr lang="en-US" sz="2400" dirty="0"/>
              <a:t>Of interest to INACT, 5.2 of </a:t>
            </a:r>
            <a:r>
              <a:rPr lang="en-US" sz="2400" dirty="0" err="1"/>
              <a:t>DigCompEdu</a:t>
            </a:r>
            <a:r>
              <a:rPr lang="en-US" sz="2400" dirty="0"/>
              <a:t> Differentiation and personalization:</a:t>
            </a:r>
          </a:p>
          <a:p>
            <a:pPr marL="342900" indent="-342900">
              <a:buFont typeface="Arial" panose="020B0604020202020204" pitchFamily="34" charset="0"/>
              <a:buChar char="•"/>
            </a:pPr>
            <a:r>
              <a:rPr lang="en-US" sz="2400" dirty="0">
                <a:solidFill>
                  <a:srgbClr val="E61A52"/>
                </a:solidFill>
              </a:rPr>
              <a:t>To use digital technologies to address learners’ diverse learning needs, by allowing learners to advance at different levels and speeds, and to follow individual learning pathways and objectives</a:t>
            </a:r>
            <a:r>
              <a:rPr lang="en-US" sz="2400" dirty="0"/>
              <a:t>.</a:t>
            </a:r>
          </a:p>
          <a:p>
            <a:endParaRPr lang="en-IE" sz="2400" dirty="0"/>
          </a:p>
        </p:txBody>
      </p:sp>
      <p:pic>
        <p:nvPicPr>
          <p:cNvPr id="3074" name="Picture 2" descr="cover">
            <a:extLst>
              <a:ext uri="{FF2B5EF4-FFF2-40B4-BE49-F238E27FC236}">
                <a16:creationId xmlns:a16="http://schemas.microsoft.com/office/drawing/2014/main" id="{7D88785A-AEC0-49EE-BB90-8DAC2FB6AD3E}"/>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A52EC7D0-21D3-4973-8477-51DEB6EC3B29}"/>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4">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1004759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5F815-BBAD-4AD9-BB9A-4A99E103C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3187" y="1507421"/>
            <a:ext cx="5657845" cy="4317401"/>
          </a:xfrm>
          <a:prstGeom prst="rect">
            <a:avLst/>
          </a:prstGeom>
        </p:spPr>
      </p:pic>
      <p:cxnSp>
        <p:nvCxnSpPr>
          <p:cNvPr id="10" name="Straight Connector 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99C5F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6A41BAD-B49B-47F7-82B8-8012769B33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99" y="1503333"/>
            <a:ext cx="5972175" cy="4107262"/>
          </a:xfrm>
          <a:prstGeom prst="rect">
            <a:avLst/>
          </a:prstGeom>
        </p:spPr>
      </p:pic>
      <p:sp>
        <p:nvSpPr>
          <p:cNvPr id="7" name="Title 1">
            <a:extLst>
              <a:ext uri="{FF2B5EF4-FFF2-40B4-BE49-F238E27FC236}">
                <a16:creationId xmlns:a16="http://schemas.microsoft.com/office/drawing/2014/main" id="{2CC35853-200E-436D-AB04-B85C5BB64B59}"/>
              </a:ext>
            </a:extLst>
          </p:cNvPr>
          <p:cNvSpPr txBox="1">
            <a:spLocks/>
          </p:cNvSpPr>
          <p:nvPr/>
        </p:nvSpPr>
        <p:spPr>
          <a:xfrm>
            <a:off x="271012" y="229613"/>
            <a:ext cx="10644638"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dirty="0" err="1"/>
              <a:t>DigCompEdu</a:t>
            </a:r>
            <a:r>
              <a:rPr lang="en-US" sz="3600" dirty="0"/>
              <a:t> - </a:t>
            </a:r>
            <a:r>
              <a:rPr lang="en-IE" sz="3600" dirty="0"/>
              <a:t>Differentiation and personalisation progression and proficiency</a:t>
            </a:r>
          </a:p>
        </p:txBody>
      </p:sp>
      <p:sp>
        <p:nvSpPr>
          <p:cNvPr id="8" name="TextBox 7">
            <a:hlinkClick r:id="rId4"/>
            <a:extLst>
              <a:ext uri="{FF2B5EF4-FFF2-40B4-BE49-F238E27FC236}">
                <a16:creationId xmlns:a16="http://schemas.microsoft.com/office/drawing/2014/main" id="{2CD10C75-C3C2-4B80-A0B1-CDEA910AB4D5}"/>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5">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356256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normAutofit/>
          </a:bodyPr>
          <a:lstStyle/>
          <a:p>
            <a:pPr>
              <a:spcBef>
                <a:spcPts val="1000"/>
              </a:spcBef>
              <a:spcAft>
                <a:spcPts val="1000"/>
              </a:spcAft>
            </a:pPr>
            <a:r>
              <a:rPr lang="en-GB" sz="2800" dirty="0">
                <a:solidFill>
                  <a:schemeClr val="bg1"/>
                </a:solidFill>
                <a:latin typeface="+mn-lt"/>
                <a:ea typeface="+mn-ea"/>
                <a:cs typeface="+mn-cs"/>
              </a:rPr>
              <a:t>UNIT 4 EMPATHY SKILLS</a:t>
            </a:r>
          </a:p>
        </p:txBody>
      </p:sp>
      <p:pic>
        <p:nvPicPr>
          <p:cNvPr id="3" name="Content Placeholder 2" descr="Woman comforting friend">
            <a:extLst>
              <a:ext uri="{FF2B5EF4-FFF2-40B4-BE49-F238E27FC236}">
                <a16:creationId xmlns:a16="http://schemas.microsoft.com/office/drawing/2014/main" id="{6D00E6C7-F760-46DB-BD9A-5C90B0A78680}"/>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816571" y="882764"/>
            <a:ext cx="4927755" cy="4546486"/>
          </a:xfrm>
        </p:spPr>
      </p:pic>
      <p:sp>
        <p:nvSpPr>
          <p:cNvPr id="8" name="Tijdelijke aanduiding voor inhoud 5">
            <a:extLst>
              <a:ext uri="{FF2B5EF4-FFF2-40B4-BE49-F238E27FC236}">
                <a16:creationId xmlns:a16="http://schemas.microsoft.com/office/drawing/2014/main" id="{E15FA87D-E932-4BC1-9F46-F5A10486ED70}"/>
              </a:ext>
            </a:extLst>
          </p:cNvPr>
          <p:cNvSpPr txBox="1">
            <a:spLocks/>
          </p:cNvSpPr>
          <p:nvPr/>
        </p:nvSpPr>
        <p:spPr>
          <a:xfrm>
            <a:off x="637830" y="3296093"/>
            <a:ext cx="5639146" cy="28614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In these times, more than ever, empathy is an important skill which can help individuals work towards better inclusion. </a:t>
            </a:r>
          </a:p>
          <a:p>
            <a:pPr algn="just"/>
            <a:r>
              <a:rPr lang="en-US" sz="2200" dirty="0"/>
              <a:t>Empathy is the ability to see the world through another’s perspective and it is a vital skill for differentiated learning in an inclusive classroom.</a:t>
            </a:r>
          </a:p>
          <a:p>
            <a:pPr algn="just"/>
            <a:endParaRPr lang="en-GB" sz="2200" dirty="0"/>
          </a:p>
        </p:txBody>
      </p:sp>
    </p:spTree>
    <p:extLst>
      <p:ext uri="{BB962C8B-B14F-4D97-AF65-F5344CB8AC3E}">
        <p14:creationId xmlns:p14="http://schemas.microsoft.com/office/powerpoint/2010/main" val="237598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04B8-F7CF-44A6-8ECC-65840CDAFEC6}"/>
              </a:ext>
            </a:extLst>
          </p:cNvPr>
          <p:cNvSpPr>
            <a:spLocks noGrp="1"/>
          </p:cNvSpPr>
          <p:nvPr>
            <p:ph type="title"/>
          </p:nvPr>
        </p:nvSpPr>
        <p:spPr/>
        <p:txBody>
          <a:bodyPr/>
          <a:lstStyle/>
          <a:p>
            <a:r>
              <a:rPr lang="en-IE" dirty="0">
                <a:solidFill>
                  <a:srgbClr val="F2BD1F"/>
                </a:solidFill>
              </a:rPr>
              <a:t>WHY IS EMPATHY IMPORTANT?</a:t>
            </a:r>
          </a:p>
        </p:txBody>
      </p:sp>
      <p:sp>
        <p:nvSpPr>
          <p:cNvPr id="3" name="Content Placeholder 2">
            <a:extLst>
              <a:ext uri="{FF2B5EF4-FFF2-40B4-BE49-F238E27FC236}">
                <a16:creationId xmlns:a16="http://schemas.microsoft.com/office/drawing/2014/main" id="{F1A5B674-07A9-4CAE-AFF0-2B23B190B9C6}"/>
              </a:ext>
            </a:extLst>
          </p:cNvPr>
          <p:cNvSpPr>
            <a:spLocks noGrp="1"/>
          </p:cNvSpPr>
          <p:nvPr>
            <p:ph idx="1"/>
          </p:nvPr>
        </p:nvSpPr>
        <p:spPr/>
        <p:txBody>
          <a:bodyPr/>
          <a:lstStyle/>
          <a:p>
            <a:pPr marL="0" indent="0">
              <a:buNone/>
            </a:pPr>
            <a:r>
              <a:rPr lang="en-US" dirty="0"/>
              <a:t>As educators, we have a great understanding of the bullying and violence problems plaguing students in school today. </a:t>
            </a:r>
          </a:p>
          <a:p>
            <a:pPr marL="0" indent="0">
              <a:buNone/>
            </a:pPr>
            <a:r>
              <a:rPr lang="en-US" dirty="0"/>
              <a:t>There is no single solution to these problems, but if we begin to engage students in empathy in the classroom, perhaps we can promote understanding, sensitivity, and awareness of those around us so that students may carry these skills into the world around them.</a:t>
            </a:r>
            <a:endParaRPr lang="en-IE" dirty="0"/>
          </a:p>
        </p:txBody>
      </p:sp>
      <p:sp>
        <p:nvSpPr>
          <p:cNvPr id="4" name="TextBox 3">
            <a:hlinkClick r:id="rId2"/>
            <a:extLst>
              <a:ext uri="{FF2B5EF4-FFF2-40B4-BE49-F238E27FC236}">
                <a16:creationId xmlns:a16="http://schemas.microsoft.com/office/drawing/2014/main" id="{59EB21E2-3213-4400-95E3-43255496D983}"/>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97612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err="1"/>
              <a:t>Keywords</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63725"/>
            <a:ext cx="10515600" cy="4351338"/>
          </a:xfrm>
        </p:spPr>
        <p:txBody>
          <a:bodyPr/>
          <a:lstStyle/>
          <a:p>
            <a:r>
              <a:rPr lang="nl-NL" dirty="0"/>
              <a:t>Teacher Skills</a:t>
            </a:r>
          </a:p>
          <a:p>
            <a:r>
              <a:rPr lang="nl-NL" dirty="0"/>
              <a:t>Soft Skills</a:t>
            </a:r>
          </a:p>
          <a:p>
            <a:r>
              <a:rPr lang="nl-NL" dirty="0"/>
              <a:t>Differentatied Instruction </a:t>
            </a:r>
          </a:p>
          <a:p>
            <a:r>
              <a:rPr lang="nl-NL" dirty="0"/>
              <a:t>Inclusive Teaching</a:t>
            </a:r>
          </a:p>
          <a:p>
            <a:r>
              <a:rPr lang="nl-NL" dirty="0"/>
              <a:t>Inclusive Leadership</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a:t>Inclusive Educator Insight</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br>
              <a:rPr lang="en-US" sz="3600" dirty="0">
                <a:solidFill>
                  <a:srgbClr val="F2BD1F"/>
                </a:solidFill>
              </a:rPr>
            </a:br>
            <a:r>
              <a:rPr lang="en-US" sz="3600" dirty="0">
                <a:solidFill>
                  <a:srgbClr val="F2BD1F"/>
                </a:solidFill>
              </a:rPr>
              <a:t>“Understanding each individual learner’s cultural background, hobbies, learning style is the first step in ensuring we are inclusive in our delivery.”</a:t>
            </a:r>
            <a:endParaRPr lang="en-IE" sz="36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5912644" y="5065405"/>
            <a:ext cx="6186486" cy="830997"/>
          </a:xfrm>
          <a:prstGeom prst="rect">
            <a:avLst/>
          </a:prstGeom>
          <a:noFill/>
        </p:spPr>
        <p:txBody>
          <a:bodyPr wrap="square">
            <a:spAutoFit/>
          </a:bodyPr>
          <a:lstStyle/>
          <a:p>
            <a:pPr algn="ctr"/>
            <a:r>
              <a:rPr lang="en-US" sz="2400" dirty="0">
                <a:solidFill>
                  <a:srgbClr val="E61A52"/>
                </a:solidFill>
              </a:rPr>
              <a:t>Yasmin Akhtar</a:t>
            </a:r>
          </a:p>
          <a:p>
            <a:pPr algn="ctr"/>
            <a:r>
              <a:rPr lang="en-US" sz="2400" dirty="0">
                <a:solidFill>
                  <a:srgbClr val="E61A52"/>
                </a:solidFill>
              </a:rPr>
              <a:t>Go-Woman! Alliance CIC</a:t>
            </a:r>
            <a:endParaRPr lang="en-IE" sz="2400" dirty="0">
              <a:solidFill>
                <a:srgbClr val="E61A52"/>
              </a:solidFill>
            </a:endParaRPr>
          </a:p>
        </p:txBody>
      </p:sp>
      <p:pic>
        <p:nvPicPr>
          <p:cNvPr id="1026" name="Picture 2" descr="See the source image">
            <a:extLst>
              <a:ext uri="{FF2B5EF4-FFF2-40B4-BE49-F238E27FC236}">
                <a16:creationId xmlns:a16="http://schemas.microsoft.com/office/drawing/2014/main" id="{BD57D5E1-75D5-4194-971F-1E2675B6F8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658100" y="1958989"/>
            <a:ext cx="2938463" cy="29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6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2FAF-48FE-4B2D-B61D-1B7657FFAE0A}"/>
              </a:ext>
            </a:extLst>
          </p:cNvPr>
          <p:cNvSpPr>
            <a:spLocks noGrp="1"/>
          </p:cNvSpPr>
          <p:nvPr>
            <p:ph type="title"/>
          </p:nvPr>
        </p:nvSpPr>
        <p:spPr>
          <a:xfrm>
            <a:off x="228598" y="-361949"/>
            <a:ext cx="8799072" cy="1600200"/>
          </a:xfrm>
        </p:spPr>
        <p:txBody>
          <a:bodyPr>
            <a:normAutofit/>
          </a:bodyPr>
          <a:lstStyle/>
          <a:p>
            <a:r>
              <a:rPr lang="en-IE" dirty="0"/>
              <a:t>RESOURCE SPOTLIGHT - EMPATHY MAP CANVAS</a:t>
            </a:r>
          </a:p>
        </p:txBody>
      </p:sp>
      <p:sp>
        <p:nvSpPr>
          <p:cNvPr id="4" name="Text Placeholder 3">
            <a:extLst>
              <a:ext uri="{FF2B5EF4-FFF2-40B4-BE49-F238E27FC236}">
                <a16:creationId xmlns:a16="http://schemas.microsoft.com/office/drawing/2014/main" id="{71FDBA7E-96D7-45DF-875C-0311EBC37CF0}"/>
              </a:ext>
            </a:extLst>
          </p:cNvPr>
          <p:cNvSpPr>
            <a:spLocks noGrp="1"/>
          </p:cNvSpPr>
          <p:nvPr>
            <p:ph type="body" sz="half" idx="2"/>
          </p:nvPr>
        </p:nvSpPr>
        <p:spPr>
          <a:xfrm>
            <a:off x="228598" y="1376417"/>
            <a:ext cx="4925666" cy="3811588"/>
          </a:xfrm>
        </p:spPr>
        <p:txBody>
          <a:bodyPr>
            <a:normAutofit fontScale="92500"/>
          </a:bodyPr>
          <a:lstStyle/>
          <a:p>
            <a:pPr algn="just"/>
            <a:r>
              <a:rPr lang="en-US" sz="2400" dirty="0"/>
              <a:t>Pulling together information about a student into what’s known as an empathy map can help teachers provide better instruction.</a:t>
            </a:r>
          </a:p>
          <a:p>
            <a:pPr algn="just"/>
            <a:r>
              <a:rPr lang="en-US" sz="2400" dirty="0"/>
              <a:t>In education, an empathy map is a simple visual that captures knowledge about the behaviors, attitudes, needs, strengths, struggles, emotional states, and other key attributes of a particular student or group of students. </a:t>
            </a:r>
            <a:endParaRPr lang="en-IE" sz="2400" dirty="0"/>
          </a:p>
        </p:txBody>
      </p:sp>
      <p:pic>
        <p:nvPicPr>
          <p:cNvPr id="5" name="Content Placeholder 4">
            <a:extLst>
              <a:ext uri="{FF2B5EF4-FFF2-40B4-BE49-F238E27FC236}">
                <a16:creationId xmlns:a16="http://schemas.microsoft.com/office/drawing/2014/main" id="{51E060BC-9025-4F92-9166-01AE95160CF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87009" y="1238251"/>
            <a:ext cx="6343648" cy="4095530"/>
          </a:xfrm>
          <a:prstGeom prst="rect">
            <a:avLst/>
          </a:prstGeom>
        </p:spPr>
      </p:pic>
      <p:sp>
        <p:nvSpPr>
          <p:cNvPr id="6" name="TextBox 5">
            <a:extLst>
              <a:ext uri="{FF2B5EF4-FFF2-40B4-BE49-F238E27FC236}">
                <a16:creationId xmlns:a16="http://schemas.microsoft.com/office/drawing/2014/main" id="{5731FBD4-2D1F-420A-9822-5ED2C7F46F9D}"/>
              </a:ext>
            </a:extLst>
          </p:cNvPr>
          <p:cNvSpPr txBox="1"/>
          <p:nvPr/>
        </p:nvSpPr>
        <p:spPr>
          <a:xfrm>
            <a:off x="285752" y="5188005"/>
            <a:ext cx="11677650" cy="1569660"/>
          </a:xfrm>
          <a:prstGeom prst="rect">
            <a:avLst/>
          </a:prstGeom>
          <a:solidFill>
            <a:srgbClr val="E61A52"/>
          </a:solidFill>
        </p:spPr>
        <p:txBody>
          <a:bodyPr wrap="square" rtlCol="0">
            <a:spAutoFit/>
          </a:bodyPr>
          <a:lstStyle/>
          <a:p>
            <a:r>
              <a:rPr lang="en-IE" sz="2400" dirty="0">
                <a:solidFill>
                  <a:schemeClr val="bg1"/>
                </a:solidFill>
              </a:rPr>
              <a:t>Activity – in the resources section will find a copy of this Empathy Map. Fill in an empathy map for each or as many students as possible in your class. Use the findings to </a:t>
            </a:r>
            <a:r>
              <a:rPr lang="en-US" sz="2400" dirty="0">
                <a:solidFill>
                  <a:schemeClr val="bg1"/>
                </a:solidFill>
              </a:rPr>
              <a:t>guide your instructional decisions and as a basis of support for your learners</a:t>
            </a:r>
            <a:endParaRPr lang="en-IE" sz="2400" dirty="0">
              <a:solidFill>
                <a:schemeClr val="bg1"/>
              </a:solidFill>
            </a:endParaRPr>
          </a:p>
        </p:txBody>
      </p:sp>
      <p:sp>
        <p:nvSpPr>
          <p:cNvPr id="7" name="TextBox 6">
            <a:extLst>
              <a:ext uri="{FF2B5EF4-FFF2-40B4-BE49-F238E27FC236}">
                <a16:creationId xmlns:a16="http://schemas.microsoft.com/office/drawing/2014/main" id="{3B7AFC44-6CC0-44A9-B5F8-51370D41803C}"/>
              </a:ext>
            </a:extLst>
          </p:cNvPr>
          <p:cNvSpPr txBox="1"/>
          <p:nvPr/>
        </p:nvSpPr>
        <p:spPr>
          <a:xfrm>
            <a:off x="9763125" y="6366539"/>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 1</a:t>
            </a:r>
            <a:r>
              <a:rPr lang="en-IE" dirty="0">
                <a:solidFill>
                  <a:srgbClr val="378FCD"/>
                </a:solidFill>
              </a:rPr>
              <a:t> </a:t>
            </a:r>
            <a:r>
              <a:rPr lang="en-IE" dirty="0">
                <a:solidFill>
                  <a:srgbClr val="378FCD"/>
                </a:solidFill>
                <a:hlinkClick r:id="rId4">
                  <a:extLst>
                    <a:ext uri="{A12FA001-AC4F-418D-AE19-62706E023703}">
                      <ahyp:hlinkClr xmlns:ahyp="http://schemas.microsoft.com/office/drawing/2018/hyperlinkcolor" val="tx"/>
                    </a:ext>
                  </a:extLst>
                </a:hlinkClick>
              </a:rPr>
              <a:t>Source 2</a:t>
            </a:r>
            <a:endParaRPr lang="en-IE" dirty="0">
              <a:solidFill>
                <a:srgbClr val="378FCD"/>
              </a:solidFill>
            </a:endParaRPr>
          </a:p>
        </p:txBody>
      </p:sp>
    </p:spTree>
    <p:extLst>
      <p:ext uri="{BB962C8B-B14F-4D97-AF65-F5344CB8AC3E}">
        <p14:creationId xmlns:p14="http://schemas.microsoft.com/office/powerpoint/2010/main" val="30489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8C8BE-849B-4A84-BBD0-D77EC305E1EB}"/>
              </a:ext>
            </a:extLst>
          </p:cNvPr>
          <p:cNvSpPr>
            <a:spLocks noGrp="1"/>
          </p:cNvSpPr>
          <p:nvPr>
            <p:ph sz="half" idx="2"/>
          </p:nvPr>
        </p:nvSpPr>
        <p:spPr/>
        <p:txBody>
          <a:bodyPr>
            <a:noAutofit/>
          </a:bodyPr>
          <a:lstStyle/>
          <a:p>
            <a:pPr marL="0" indent="0">
              <a:buNone/>
            </a:pPr>
            <a:r>
              <a:rPr lang="en-US" sz="2000" dirty="0"/>
              <a:t>An activity like this should encourage students to explore their similarities. Often empathy breaks down because students do not see how much they are alike. Have students get to know each other! This can be done in a low-risk way by:</a:t>
            </a:r>
          </a:p>
          <a:p>
            <a:r>
              <a:rPr lang="en-US" sz="2000" dirty="0"/>
              <a:t>Interviewing a classmate that you don’t know well</a:t>
            </a:r>
          </a:p>
          <a:p>
            <a:r>
              <a:rPr lang="en-US" sz="2000" dirty="0"/>
              <a:t>Partner with someone you don’t know</a:t>
            </a:r>
            <a:endParaRPr lang="en-IE" sz="2000" dirty="0"/>
          </a:p>
        </p:txBody>
      </p:sp>
      <p:sp>
        <p:nvSpPr>
          <p:cNvPr id="3" name="Content Placeholder 2">
            <a:extLst>
              <a:ext uri="{FF2B5EF4-FFF2-40B4-BE49-F238E27FC236}">
                <a16:creationId xmlns:a16="http://schemas.microsoft.com/office/drawing/2014/main" id="{CF8CAFFD-83CB-43A0-9C03-C1257FBE5931}"/>
              </a:ext>
            </a:extLst>
          </p:cNvPr>
          <p:cNvSpPr>
            <a:spLocks noGrp="1"/>
          </p:cNvSpPr>
          <p:nvPr>
            <p:ph sz="quarter" idx="4"/>
          </p:nvPr>
        </p:nvSpPr>
        <p:spPr/>
        <p:txBody>
          <a:bodyPr>
            <a:normAutofit/>
          </a:bodyPr>
          <a:lstStyle/>
          <a:p>
            <a:pPr marL="0" indent="0">
              <a:buNone/>
            </a:pPr>
            <a:r>
              <a:rPr lang="en-US" sz="2000" dirty="0"/>
              <a:t>Invite representatives from a charity to come to your classroom and explain what they do. Ask what your students can do to help the cause and organize a volunteer day. </a:t>
            </a:r>
          </a:p>
          <a:p>
            <a:pPr marL="0" indent="0">
              <a:buNone/>
            </a:pPr>
            <a:r>
              <a:rPr lang="en-US" sz="2000" dirty="0"/>
              <a:t>Getting students involved in charity work is a great way to build empathy–especially considering what’s going on in the world today.</a:t>
            </a:r>
            <a:endParaRPr lang="en-IE" sz="2000" dirty="0"/>
          </a:p>
        </p:txBody>
      </p:sp>
      <p:sp>
        <p:nvSpPr>
          <p:cNvPr id="4" name="Title 3">
            <a:extLst>
              <a:ext uri="{FF2B5EF4-FFF2-40B4-BE49-F238E27FC236}">
                <a16:creationId xmlns:a16="http://schemas.microsoft.com/office/drawing/2014/main" id="{0C6B68A7-E54F-4829-A15B-A28C652B05E1}"/>
              </a:ext>
            </a:extLst>
          </p:cNvPr>
          <p:cNvSpPr>
            <a:spLocks noGrp="1"/>
          </p:cNvSpPr>
          <p:nvPr>
            <p:ph type="title"/>
          </p:nvPr>
        </p:nvSpPr>
        <p:spPr>
          <a:xfrm>
            <a:off x="839788" y="365125"/>
            <a:ext cx="8551862" cy="1325563"/>
          </a:xfrm>
        </p:spPr>
        <p:txBody>
          <a:bodyPr>
            <a:normAutofit/>
          </a:bodyPr>
          <a:lstStyle/>
          <a:p>
            <a:r>
              <a:rPr lang="en-IE" sz="3600" dirty="0"/>
              <a:t>Three ways to bring empathy in to your classroom</a:t>
            </a:r>
          </a:p>
        </p:txBody>
      </p:sp>
      <p:sp>
        <p:nvSpPr>
          <p:cNvPr id="5" name="Text Placeholder 4">
            <a:extLst>
              <a:ext uri="{FF2B5EF4-FFF2-40B4-BE49-F238E27FC236}">
                <a16:creationId xmlns:a16="http://schemas.microsoft.com/office/drawing/2014/main" id="{C0633DDC-33A3-42DC-AD5B-BEA33FDAA06E}"/>
              </a:ext>
            </a:extLst>
          </p:cNvPr>
          <p:cNvSpPr>
            <a:spLocks noGrp="1"/>
          </p:cNvSpPr>
          <p:nvPr>
            <p:ph type="body" idx="1"/>
          </p:nvPr>
        </p:nvSpPr>
        <p:spPr/>
        <p:txBody>
          <a:bodyPr/>
          <a:lstStyle/>
          <a:p>
            <a:r>
              <a:rPr lang="en-IE" dirty="0"/>
              <a:t>Get to know your classmates activity</a:t>
            </a:r>
          </a:p>
        </p:txBody>
      </p:sp>
      <p:sp>
        <p:nvSpPr>
          <p:cNvPr id="6" name="Text Placeholder 5">
            <a:extLst>
              <a:ext uri="{FF2B5EF4-FFF2-40B4-BE49-F238E27FC236}">
                <a16:creationId xmlns:a16="http://schemas.microsoft.com/office/drawing/2014/main" id="{9BE46B76-9CFA-4D86-AB04-A52CE7F7FE30}"/>
              </a:ext>
            </a:extLst>
          </p:cNvPr>
          <p:cNvSpPr>
            <a:spLocks noGrp="1"/>
          </p:cNvSpPr>
          <p:nvPr>
            <p:ph type="body" sz="quarter" idx="3"/>
          </p:nvPr>
        </p:nvSpPr>
        <p:spPr/>
        <p:txBody>
          <a:bodyPr/>
          <a:lstStyle/>
          <a:p>
            <a:r>
              <a:rPr lang="en-US" dirty="0"/>
              <a:t>Get involved with a charity</a:t>
            </a:r>
            <a:endParaRPr lang="en-IE" dirty="0"/>
          </a:p>
        </p:txBody>
      </p:sp>
      <p:sp>
        <p:nvSpPr>
          <p:cNvPr id="7" name="Text Placeholder 6">
            <a:extLst>
              <a:ext uri="{FF2B5EF4-FFF2-40B4-BE49-F238E27FC236}">
                <a16:creationId xmlns:a16="http://schemas.microsoft.com/office/drawing/2014/main" id="{DC0F37B8-A967-4EF1-94EE-D0E1ED5B2CDC}"/>
              </a:ext>
            </a:extLst>
          </p:cNvPr>
          <p:cNvSpPr>
            <a:spLocks noGrp="1"/>
          </p:cNvSpPr>
          <p:nvPr>
            <p:ph type="body" sz="quarter" idx="10"/>
          </p:nvPr>
        </p:nvSpPr>
        <p:spPr/>
        <p:txBody>
          <a:bodyPr/>
          <a:lstStyle/>
          <a:p>
            <a:r>
              <a:rPr lang="en-US" dirty="0"/>
              <a:t>Random Acts of Kindness project</a:t>
            </a:r>
            <a:endParaRPr lang="en-IE" dirty="0"/>
          </a:p>
        </p:txBody>
      </p:sp>
      <p:sp>
        <p:nvSpPr>
          <p:cNvPr id="8" name="Content Placeholder 7">
            <a:extLst>
              <a:ext uri="{FF2B5EF4-FFF2-40B4-BE49-F238E27FC236}">
                <a16:creationId xmlns:a16="http://schemas.microsoft.com/office/drawing/2014/main" id="{0F251105-A042-40A9-971F-EFEB035F3B29}"/>
              </a:ext>
            </a:extLst>
          </p:cNvPr>
          <p:cNvSpPr>
            <a:spLocks noGrp="1"/>
          </p:cNvSpPr>
          <p:nvPr>
            <p:ph sz="quarter" idx="11"/>
          </p:nvPr>
        </p:nvSpPr>
        <p:spPr/>
        <p:txBody>
          <a:bodyPr>
            <a:noAutofit/>
          </a:bodyPr>
          <a:lstStyle/>
          <a:p>
            <a:pPr marL="0" indent="0">
              <a:buNone/>
            </a:pPr>
            <a:r>
              <a:rPr lang="en-US" sz="2000" dirty="0"/>
              <a:t>Have students show a random act of kindness for another person – a classmate, or someone else in the school. </a:t>
            </a:r>
          </a:p>
          <a:p>
            <a:pPr marL="0" indent="0">
              <a:buNone/>
            </a:pPr>
            <a:r>
              <a:rPr lang="en-US" sz="2000" dirty="0"/>
              <a:t>Use the reflective journal to have students reflect on how it made them feel to show, and how they feel their kindness impacted others. Simple but very effective!</a:t>
            </a:r>
            <a:endParaRPr lang="en-IE" sz="2000" dirty="0"/>
          </a:p>
        </p:txBody>
      </p:sp>
    </p:spTree>
    <p:extLst>
      <p:ext uri="{BB962C8B-B14F-4D97-AF65-F5344CB8AC3E}">
        <p14:creationId xmlns:p14="http://schemas.microsoft.com/office/powerpoint/2010/main" val="2402674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Bef>
                <a:spcPts val="1000"/>
              </a:spcBef>
              <a:spcAft>
                <a:spcPts val="1000"/>
              </a:spcAft>
            </a:pPr>
            <a:r>
              <a:rPr lang="en-GB" sz="2800" dirty="0">
                <a:solidFill>
                  <a:schemeClr val="bg1"/>
                </a:solidFill>
                <a:latin typeface="+mn-lt"/>
                <a:ea typeface="+mn-ea"/>
                <a:cs typeface="+mn-cs"/>
              </a:rPr>
              <a:t>UNIT 5 DIFFERENCIATED ASSESSMENT SKILLS</a:t>
            </a:r>
          </a:p>
        </p:txBody>
      </p:sp>
      <p:pic>
        <p:nvPicPr>
          <p:cNvPr id="4" name="Picture 3" descr="Classroom of students raising their hands in front of a teacher">
            <a:extLst>
              <a:ext uri="{FF2B5EF4-FFF2-40B4-BE49-F238E27FC236}">
                <a16:creationId xmlns:a16="http://schemas.microsoft.com/office/drawing/2014/main" id="{2D215B8E-61DC-4AE6-9523-E8948FD314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9275" y="1243361"/>
            <a:ext cx="6081866" cy="4142677"/>
          </a:xfrm>
          <a:prstGeom prst="rect">
            <a:avLst/>
          </a:prstGeom>
        </p:spPr>
      </p:pic>
      <p:sp>
        <p:nvSpPr>
          <p:cNvPr id="5" name="Tijdelijke aanduiding voor inhoud 8">
            <a:extLst>
              <a:ext uri="{FF2B5EF4-FFF2-40B4-BE49-F238E27FC236}">
                <a16:creationId xmlns:a16="http://schemas.microsoft.com/office/drawing/2014/main" id="{7B7556E8-6C63-4370-BEC1-05372E461C69}"/>
              </a:ext>
            </a:extLst>
          </p:cNvPr>
          <p:cNvSpPr txBox="1">
            <a:spLocks/>
          </p:cNvSpPr>
          <p:nvPr/>
        </p:nvSpPr>
        <p:spPr>
          <a:xfrm>
            <a:off x="365531" y="3333749"/>
            <a:ext cx="504943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Assessment skills are crucial in each and every classroom. While it is important to use classroom assessment results to monitor progress for your students, it is equally important to use the results to evaluate your own instructional practices so that you can continue to improve. In the context of INACT, we are now going to explore Differentiated Assessment Skills.</a:t>
            </a:r>
            <a:endParaRPr lang="en-GB" sz="2200" dirty="0"/>
          </a:p>
        </p:txBody>
      </p:sp>
    </p:spTree>
    <p:extLst>
      <p:ext uri="{BB962C8B-B14F-4D97-AF65-F5344CB8AC3E}">
        <p14:creationId xmlns:p14="http://schemas.microsoft.com/office/powerpoint/2010/main" val="326101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3711-7804-4E37-B48F-E83449614951}"/>
              </a:ext>
            </a:extLst>
          </p:cNvPr>
          <p:cNvSpPr>
            <a:spLocks noGrp="1"/>
          </p:cNvSpPr>
          <p:nvPr>
            <p:ph type="title"/>
          </p:nvPr>
        </p:nvSpPr>
        <p:spPr/>
        <p:txBody>
          <a:bodyPr/>
          <a:lstStyle/>
          <a:p>
            <a:r>
              <a:rPr lang="en-IE" dirty="0">
                <a:solidFill>
                  <a:srgbClr val="378FCD"/>
                </a:solidFill>
              </a:rPr>
              <a:t>WHY ARE ASSESSMENT AND EVALUATION SKILLS IMPORTANT?</a:t>
            </a:r>
          </a:p>
        </p:txBody>
      </p:sp>
      <p:sp>
        <p:nvSpPr>
          <p:cNvPr id="3" name="Content Placeholder 2">
            <a:extLst>
              <a:ext uri="{FF2B5EF4-FFF2-40B4-BE49-F238E27FC236}">
                <a16:creationId xmlns:a16="http://schemas.microsoft.com/office/drawing/2014/main" id="{9F873BD9-BCED-4057-937D-754F5810D5CA}"/>
              </a:ext>
            </a:extLst>
          </p:cNvPr>
          <p:cNvSpPr>
            <a:spLocks noGrp="1"/>
          </p:cNvSpPr>
          <p:nvPr>
            <p:ph idx="1"/>
          </p:nvPr>
        </p:nvSpPr>
        <p:spPr/>
        <p:txBody>
          <a:bodyPr>
            <a:normAutofit/>
          </a:bodyPr>
          <a:lstStyle/>
          <a:p>
            <a:pPr marL="0" indent="0" algn="just">
              <a:buNone/>
            </a:pPr>
            <a:r>
              <a:rPr lang="en-US" dirty="0"/>
              <a:t>Differentiated assessment is the way by which teachers modify and match assessment with the varied characteristics/profiles of students in order to meet the students’ individual needs, thereby enhancing their learning and boosting their ability to show what they have learned. </a:t>
            </a:r>
          </a:p>
          <a:p>
            <a:pPr marL="0" indent="0" algn="just">
              <a:buNone/>
            </a:pPr>
            <a:r>
              <a:rPr lang="en-US" dirty="0"/>
              <a:t>Students differ in their previous learning experiences, readiness, learning styles, preferences, academic standing, abilities, strengths and weaknesses, culture, race, and backgrounds. Teachers use differentiated assessment to match and respond to the varying learning needs of diverse students in a classroom.</a:t>
            </a:r>
            <a:endParaRPr lang="en-IE" dirty="0"/>
          </a:p>
          <a:p>
            <a:pPr marL="0" indent="0">
              <a:buNone/>
            </a:pPr>
            <a:endParaRPr lang="en-IE" dirty="0"/>
          </a:p>
        </p:txBody>
      </p:sp>
    </p:spTree>
    <p:extLst>
      <p:ext uri="{BB962C8B-B14F-4D97-AF65-F5344CB8AC3E}">
        <p14:creationId xmlns:p14="http://schemas.microsoft.com/office/powerpoint/2010/main" val="1654011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en-IE" sz="3600" dirty="0"/>
              <a:t>Formative Assessment </a:t>
            </a:r>
          </a:p>
        </p:txBody>
      </p:sp>
      <p:pic>
        <p:nvPicPr>
          <p:cNvPr id="6" name="Picture Placeholder 5" descr="People working on ideas">
            <a:extLst>
              <a:ext uri="{FF2B5EF4-FFF2-40B4-BE49-F238E27FC236}">
                <a16:creationId xmlns:a16="http://schemas.microsoft.com/office/drawing/2014/main" id="{9DA815B6-3A01-48AF-A0C4-168D13E4652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a:bodyPr>
          <a:lstStyle/>
          <a:p>
            <a:pPr marL="285750" indent="-285750">
              <a:buFont typeface="Arial" panose="020B0604020202020204" pitchFamily="34" charset="0"/>
              <a:buChar char="•"/>
            </a:pPr>
            <a:r>
              <a:rPr lang="en-US" sz="2400" dirty="0"/>
              <a:t>not for marks, but rather to help give the teacher a better idea on how to help the students move froward</a:t>
            </a:r>
          </a:p>
          <a:p>
            <a:pPr marL="285750" indent="-285750">
              <a:buFont typeface="Arial" panose="020B0604020202020204" pitchFamily="34" charset="0"/>
              <a:buChar char="•"/>
            </a:pPr>
            <a:r>
              <a:rPr lang="en-US" sz="2400" dirty="0"/>
              <a:t>teacher performs assessment before the learning takes place</a:t>
            </a:r>
          </a:p>
          <a:p>
            <a:pPr marL="285750" indent="-285750">
              <a:buFont typeface="Arial" panose="020B0604020202020204" pitchFamily="34" charset="0"/>
              <a:buChar char="•"/>
            </a:pPr>
            <a:r>
              <a:rPr lang="en-US" sz="2400" dirty="0"/>
              <a:t>ensures that the teacher plans the lesson to best meet the needs of the students</a:t>
            </a:r>
          </a:p>
          <a:p>
            <a:pPr marL="285750" indent="-285750">
              <a:buFont typeface="Arial" panose="020B0604020202020204" pitchFamily="34" charset="0"/>
              <a:buChar char="•"/>
            </a:pPr>
            <a:r>
              <a:rPr lang="en-US" sz="2400" dirty="0"/>
              <a:t>usually for setting goals</a:t>
            </a:r>
          </a:p>
          <a:p>
            <a:pPr marL="285750" indent="-285750">
              <a:buFont typeface="Arial" panose="020B0604020202020204" pitchFamily="34" charset="0"/>
              <a:buChar char="•"/>
            </a:pPr>
            <a:r>
              <a:rPr lang="en-US" sz="2400" dirty="0"/>
              <a:t>Ex. peer assessment, exit slips</a:t>
            </a:r>
            <a:endParaRPr lang="en-IE" sz="2400" dirty="0"/>
          </a:p>
        </p:txBody>
      </p:sp>
      <p:sp>
        <p:nvSpPr>
          <p:cNvPr id="7" name="TextBox 6">
            <a:extLst>
              <a:ext uri="{FF2B5EF4-FFF2-40B4-BE49-F238E27FC236}">
                <a16:creationId xmlns:a16="http://schemas.microsoft.com/office/drawing/2014/main" id="{D9F775A6-954A-43C3-A586-96169F471C65}"/>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20817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6308F-B868-494A-94A6-D791932A6B4B}"/>
              </a:ext>
            </a:extLst>
          </p:cNvPr>
          <p:cNvSpPr>
            <a:spLocks noGrp="1"/>
          </p:cNvSpPr>
          <p:nvPr>
            <p:ph sz="half" idx="2"/>
          </p:nvPr>
        </p:nvSpPr>
        <p:spPr/>
        <p:txBody>
          <a:bodyPr>
            <a:noAutofit/>
          </a:bodyPr>
          <a:lstStyle/>
          <a:p>
            <a:r>
              <a:rPr lang="en-US" sz="2200" dirty="0"/>
              <a:t>​On a chart, have the students write the facts they know on the given topic, information they want to learn, and questions they want to explore</a:t>
            </a:r>
          </a:p>
          <a:p>
            <a:r>
              <a:rPr lang="en-US" sz="2200" dirty="0"/>
              <a:t>The paper is the passed around the room to each student</a:t>
            </a:r>
            <a:endParaRPr lang="en-IE" sz="2200" dirty="0"/>
          </a:p>
        </p:txBody>
      </p:sp>
      <p:sp>
        <p:nvSpPr>
          <p:cNvPr id="3" name="Content Placeholder 2">
            <a:extLst>
              <a:ext uri="{FF2B5EF4-FFF2-40B4-BE49-F238E27FC236}">
                <a16:creationId xmlns:a16="http://schemas.microsoft.com/office/drawing/2014/main" id="{E3AFEC14-858C-4D78-8F58-046D5436C49D}"/>
              </a:ext>
            </a:extLst>
          </p:cNvPr>
          <p:cNvSpPr>
            <a:spLocks noGrp="1"/>
          </p:cNvSpPr>
          <p:nvPr>
            <p:ph sz="quarter" idx="4"/>
          </p:nvPr>
        </p:nvSpPr>
        <p:spPr/>
        <p:txBody>
          <a:bodyPr>
            <a:normAutofit lnSpcReduction="10000"/>
          </a:bodyPr>
          <a:lstStyle/>
          <a:p>
            <a:r>
              <a:rPr lang="en-US" sz="2200" dirty="0"/>
              <a:t>Brief, timed writing activity</a:t>
            </a:r>
          </a:p>
          <a:p>
            <a:r>
              <a:rPr lang="en-US" sz="2200" dirty="0"/>
              <a:t>Students have 2 or 3 minutes to reflect on and summarize what they have learned</a:t>
            </a:r>
          </a:p>
          <a:p>
            <a:r>
              <a:rPr lang="en-US" sz="2200" dirty="0"/>
              <a:t>Give students a sticky note during a lesson, advise them that they will have time to reflect on what they have just learned </a:t>
            </a:r>
          </a:p>
          <a:p>
            <a:endParaRPr lang="en-US" sz="2200" dirty="0"/>
          </a:p>
        </p:txBody>
      </p:sp>
      <p:sp>
        <p:nvSpPr>
          <p:cNvPr id="4" name="Title 3">
            <a:extLst>
              <a:ext uri="{FF2B5EF4-FFF2-40B4-BE49-F238E27FC236}">
                <a16:creationId xmlns:a16="http://schemas.microsoft.com/office/drawing/2014/main" id="{A0BC841F-1E2F-40F0-B591-45BB916B0FF1}"/>
              </a:ext>
            </a:extLst>
          </p:cNvPr>
          <p:cNvSpPr>
            <a:spLocks noGrp="1"/>
          </p:cNvSpPr>
          <p:nvPr>
            <p:ph type="title"/>
          </p:nvPr>
        </p:nvSpPr>
        <p:spPr/>
        <p:txBody>
          <a:bodyPr>
            <a:normAutofit/>
          </a:bodyPr>
          <a:lstStyle/>
          <a:p>
            <a:r>
              <a:rPr lang="en-US" sz="3600" dirty="0"/>
              <a:t>Formative Assessment Strategies </a:t>
            </a:r>
            <a:br>
              <a:rPr lang="en-US" sz="3600" dirty="0"/>
            </a:br>
            <a:r>
              <a:rPr lang="en-US" sz="3600" dirty="0"/>
              <a:t>to try in your Differentiated Classroom </a:t>
            </a:r>
            <a:endParaRPr lang="en-IE" sz="3600" dirty="0"/>
          </a:p>
        </p:txBody>
      </p:sp>
      <p:sp>
        <p:nvSpPr>
          <p:cNvPr id="5" name="Text Placeholder 4">
            <a:extLst>
              <a:ext uri="{FF2B5EF4-FFF2-40B4-BE49-F238E27FC236}">
                <a16:creationId xmlns:a16="http://schemas.microsoft.com/office/drawing/2014/main" id="{E7583F79-3183-4877-9AA4-1DB63AFFB9B9}"/>
              </a:ext>
            </a:extLst>
          </p:cNvPr>
          <p:cNvSpPr>
            <a:spLocks noGrp="1"/>
          </p:cNvSpPr>
          <p:nvPr>
            <p:ph type="body" idx="1"/>
          </p:nvPr>
        </p:nvSpPr>
        <p:spPr/>
        <p:txBody>
          <a:bodyPr/>
          <a:lstStyle/>
          <a:p>
            <a:r>
              <a:rPr lang="en-IE" dirty="0"/>
              <a:t>Ponder and Pass</a:t>
            </a:r>
          </a:p>
        </p:txBody>
      </p:sp>
      <p:sp>
        <p:nvSpPr>
          <p:cNvPr id="6" name="Text Placeholder 5">
            <a:extLst>
              <a:ext uri="{FF2B5EF4-FFF2-40B4-BE49-F238E27FC236}">
                <a16:creationId xmlns:a16="http://schemas.microsoft.com/office/drawing/2014/main" id="{627CDCF4-C6FA-4E91-9BB8-7DD75D5AB5DB}"/>
              </a:ext>
            </a:extLst>
          </p:cNvPr>
          <p:cNvSpPr>
            <a:spLocks noGrp="1"/>
          </p:cNvSpPr>
          <p:nvPr>
            <p:ph type="body" sz="quarter" idx="3"/>
          </p:nvPr>
        </p:nvSpPr>
        <p:spPr/>
        <p:txBody>
          <a:bodyPr/>
          <a:lstStyle/>
          <a:p>
            <a:r>
              <a:rPr lang="en-IE" dirty="0" err="1"/>
              <a:t>QuickWrite</a:t>
            </a:r>
            <a:endParaRPr lang="en-IE" dirty="0"/>
          </a:p>
        </p:txBody>
      </p:sp>
      <p:sp>
        <p:nvSpPr>
          <p:cNvPr id="7" name="Text Placeholder 6">
            <a:extLst>
              <a:ext uri="{FF2B5EF4-FFF2-40B4-BE49-F238E27FC236}">
                <a16:creationId xmlns:a16="http://schemas.microsoft.com/office/drawing/2014/main" id="{FCBC6D3C-072E-4993-A018-F49F2789A8E3}"/>
              </a:ext>
            </a:extLst>
          </p:cNvPr>
          <p:cNvSpPr>
            <a:spLocks noGrp="1"/>
          </p:cNvSpPr>
          <p:nvPr>
            <p:ph type="body" sz="quarter" idx="10"/>
          </p:nvPr>
        </p:nvSpPr>
        <p:spPr/>
        <p:txBody>
          <a:bodyPr/>
          <a:lstStyle/>
          <a:p>
            <a:r>
              <a:rPr lang="en-IE" dirty="0"/>
              <a:t>Signal and Action Response</a:t>
            </a:r>
          </a:p>
        </p:txBody>
      </p:sp>
      <p:sp>
        <p:nvSpPr>
          <p:cNvPr id="8" name="Content Placeholder 7">
            <a:extLst>
              <a:ext uri="{FF2B5EF4-FFF2-40B4-BE49-F238E27FC236}">
                <a16:creationId xmlns:a16="http://schemas.microsoft.com/office/drawing/2014/main" id="{18934BCC-29EF-4312-AECC-CBBFCC9F4928}"/>
              </a:ext>
            </a:extLst>
          </p:cNvPr>
          <p:cNvSpPr>
            <a:spLocks noGrp="1"/>
          </p:cNvSpPr>
          <p:nvPr>
            <p:ph sz="quarter" idx="11"/>
          </p:nvPr>
        </p:nvSpPr>
        <p:spPr/>
        <p:txBody>
          <a:bodyPr>
            <a:noAutofit/>
          </a:bodyPr>
          <a:lstStyle/>
          <a:p>
            <a:r>
              <a:rPr lang="en-US" sz="2200" dirty="0"/>
              <a:t>After a lesson, have the students perform an action which indicates their level of understanding</a:t>
            </a:r>
          </a:p>
          <a:p>
            <a:r>
              <a:rPr lang="en-US" sz="2200" dirty="0"/>
              <a:t>For example:</a:t>
            </a:r>
          </a:p>
          <a:p>
            <a:pPr marL="0" indent="0">
              <a:buNone/>
            </a:pPr>
            <a:r>
              <a:rPr lang="en-US" sz="2200" dirty="0"/>
              <a:t>Waving hands= I know it</a:t>
            </a:r>
          </a:p>
          <a:p>
            <a:pPr marL="0" indent="0">
              <a:buNone/>
            </a:pPr>
            <a:r>
              <a:rPr lang="en-US" sz="2200" dirty="0"/>
              <a:t>Shrug of shoulders= I have a hunch</a:t>
            </a:r>
          </a:p>
          <a:p>
            <a:pPr marL="0" indent="0">
              <a:buNone/>
            </a:pPr>
            <a:r>
              <a:rPr lang="en-US" sz="2200" dirty="0"/>
              <a:t>Thumbs down=I have no idea</a:t>
            </a:r>
            <a:endParaRPr lang="en-IE" sz="2200" dirty="0"/>
          </a:p>
        </p:txBody>
      </p:sp>
      <p:sp>
        <p:nvSpPr>
          <p:cNvPr id="9" name="TextBox 8">
            <a:extLst>
              <a:ext uri="{FF2B5EF4-FFF2-40B4-BE49-F238E27FC236}">
                <a16:creationId xmlns:a16="http://schemas.microsoft.com/office/drawing/2014/main" id="{0E6E1EA8-17A2-4A74-B9DE-61B657C302F7}"/>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1073844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en-IE" sz="3600" dirty="0"/>
              <a:t>Summative Assessment </a:t>
            </a:r>
          </a:p>
        </p:txBody>
      </p:sp>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a:bodyPr>
          <a:lstStyle/>
          <a:p>
            <a:pPr marL="285750" indent="-285750">
              <a:buFont typeface="Arial" panose="020B0604020202020204" pitchFamily="34" charset="0"/>
              <a:buChar char="•"/>
            </a:pPr>
            <a:r>
              <a:rPr lang="en-US" sz="2400" dirty="0"/>
              <a:t>takes place after the student learning occurs</a:t>
            </a:r>
          </a:p>
          <a:p>
            <a:pPr marL="285750" indent="-285750">
              <a:buFont typeface="Arial" panose="020B0604020202020204" pitchFamily="34" charset="0"/>
              <a:buChar char="•"/>
            </a:pPr>
            <a:r>
              <a:rPr lang="en-US" sz="2400" dirty="0"/>
              <a:t>used to see whether students have achieved initial goals</a:t>
            </a:r>
          </a:p>
          <a:p>
            <a:pPr marL="285750" indent="-285750">
              <a:buFont typeface="Arial" panose="020B0604020202020204" pitchFamily="34" charset="0"/>
              <a:buChar char="•"/>
            </a:pPr>
            <a:r>
              <a:rPr lang="en-US" sz="2400" dirty="0"/>
              <a:t>typically used for marks</a:t>
            </a:r>
          </a:p>
          <a:p>
            <a:pPr marL="285750" indent="-285750">
              <a:buFont typeface="Arial" panose="020B0604020202020204" pitchFamily="34" charset="0"/>
              <a:buChar char="•"/>
            </a:pPr>
            <a:r>
              <a:rPr lang="en-US" sz="2400" dirty="0"/>
              <a:t>it provides an end and final result</a:t>
            </a:r>
          </a:p>
          <a:p>
            <a:pPr marL="285750" indent="-285750">
              <a:buFont typeface="Arial" panose="020B0604020202020204" pitchFamily="34" charset="0"/>
              <a:buChar char="•"/>
            </a:pPr>
            <a:r>
              <a:rPr lang="en-US" sz="2400" dirty="0"/>
              <a:t>evaluate student learning at the end of a lesson or unit</a:t>
            </a:r>
          </a:p>
          <a:p>
            <a:pPr marL="285750" indent="-285750">
              <a:buFont typeface="Arial" panose="020B0604020202020204" pitchFamily="34" charset="0"/>
              <a:buChar char="•"/>
            </a:pPr>
            <a:r>
              <a:rPr lang="en-US" sz="2400" dirty="0"/>
              <a:t>Ex. midterm exam, final exam, final project, a paper</a:t>
            </a:r>
            <a:endParaRPr lang="en-IE" sz="2400" dirty="0"/>
          </a:p>
        </p:txBody>
      </p:sp>
      <p:pic>
        <p:nvPicPr>
          <p:cNvPr id="8" name="Picture Placeholder 7" descr="Notebook and pencil on desk">
            <a:extLst>
              <a:ext uri="{FF2B5EF4-FFF2-40B4-BE49-F238E27FC236}">
                <a16:creationId xmlns:a16="http://schemas.microsoft.com/office/drawing/2014/main" id="{76634216-F013-4CF2-8BEC-97AFEA69B48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1D99A521-D09C-43AC-AD25-A1918452B187}"/>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388464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A7C8F-51BC-48B6-A48D-41A3FB43BE05}"/>
              </a:ext>
            </a:extLst>
          </p:cNvPr>
          <p:cNvSpPr>
            <a:spLocks noGrp="1"/>
          </p:cNvSpPr>
          <p:nvPr>
            <p:ph sz="half" idx="2"/>
          </p:nvPr>
        </p:nvSpPr>
        <p:spPr>
          <a:xfrm>
            <a:off x="839788" y="2526341"/>
            <a:ext cx="5157787" cy="3684588"/>
          </a:xfrm>
        </p:spPr>
        <p:txBody>
          <a:bodyPr>
            <a:normAutofit fontScale="77500" lnSpcReduction="20000"/>
          </a:bodyPr>
          <a:lstStyle/>
          <a:p>
            <a:r>
              <a:rPr lang="en-US" dirty="0"/>
              <a:t>On a test, a teacher may allow students to chose how they want to show their understanding of a certain concept</a:t>
            </a:r>
          </a:p>
          <a:p>
            <a:r>
              <a:rPr lang="en-US" dirty="0"/>
              <a:t>For example, when asked about the water cycle, students may have the option to draw the process, label appropriate transitions and phases, or writing a descriptions</a:t>
            </a:r>
          </a:p>
          <a:p>
            <a:r>
              <a:rPr lang="en-US" dirty="0"/>
              <a:t>Gradually expand the kinds of assessment choices offered to students - Oral vs. Written, Practical etc.</a:t>
            </a:r>
            <a:endParaRPr lang="en-IE" dirty="0"/>
          </a:p>
        </p:txBody>
      </p:sp>
      <p:sp>
        <p:nvSpPr>
          <p:cNvPr id="3" name="Content Placeholder 2">
            <a:extLst>
              <a:ext uri="{FF2B5EF4-FFF2-40B4-BE49-F238E27FC236}">
                <a16:creationId xmlns:a16="http://schemas.microsoft.com/office/drawing/2014/main" id="{6BB9E1A4-DE73-496D-96B2-47E50569FECE}"/>
              </a:ext>
            </a:extLst>
          </p:cNvPr>
          <p:cNvSpPr>
            <a:spLocks noGrp="1"/>
          </p:cNvSpPr>
          <p:nvPr>
            <p:ph sz="quarter" idx="4"/>
          </p:nvPr>
        </p:nvSpPr>
        <p:spPr>
          <a:xfrm>
            <a:off x="6172200" y="2515708"/>
            <a:ext cx="5183188" cy="3684588"/>
          </a:xfrm>
        </p:spPr>
        <p:txBody>
          <a:bodyPr>
            <a:normAutofit/>
          </a:bodyPr>
          <a:lstStyle/>
          <a:p>
            <a:r>
              <a:rPr lang="en-US" sz="2200" dirty="0"/>
              <a:t>Give students the options to complete assignments in different ways </a:t>
            </a:r>
          </a:p>
          <a:p>
            <a:r>
              <a:rPr lang="en-US" sz="2200" dirty="0"/>
              <a:t>Ex. comic strip, story, presentation, video, poster, website </a:t>
            </a:r>
          </a:p>
          <a:p>
            <a:r>
              <a:rPr lang="en-US" sz="2200" dirty="0"/>
              <a:t>Can have a different rubric for each form, but still the same final goal</a:t>
            </a:r>
          </a:p>
          <a:p>
            <a:r>
              <a:rPr lang="en-US" sz="2200" dirty="0"/>
              <a:t>Individual &amp; Group Assignments </a:t>
            </a:r>
            <a:endParaRPr lang="en-IE" sz="2200" dirty="0"/>
          </a:p>
        </p:txBody>
      </p:sp>
      <p:sp>
        <p:nvSpPr>
          <p:cNvPr id="4" name="Title 3">
            <a:extLst>
              <a:ext uri="{FF2B5EF4-FFF2-40B4-BE49-F238E27FC236}">
                <a16:creationId xmlns:a16="http://schemas.microsoft.com/office/drawing/2014/main" id="{30149872-01F7-4766-8EC4-860654089460}"/>
              </a:ext>
            </a:extLst>
          </p:cNvPr>
          <p:cNvSpPr>
            <a:spLocks noGrp="1"/>
          </p:cNvSpPr>
          <p:nvPr>
            <p:ph type="title"/>
          </p:nvPr>
        </p:nvSpPr>
        <p:spPr/>
        <p:txBody>
          <a:bodyPr>
            <a:normAutofit/>
          </a:bodyPr>
          <a:lstStyle/>
          <a:p>
            <a:r>
              <a:rPr lang="en-US" sz="3600" dirty="0"/>
              <a:t>Summative Assessment Strategies </a:t>
            </a:r>
            <a:br>
              <a:rPr lang="en-US" sz="3600" dirty="0"/>
            </a:br>
            <a:r>
              <a:rPr lang="en-US" sz="3600" dirty="0"/>
              <a:t>to try in your Differentiated Classroom</a:t>
            </a:r>
            <a:endParaRPr lang="en-IE" sz="3600" dirty="0"/>
          </a:p>
        </p:txBody>
      </p:sp>
      <p:sp>
        <p:nvSpPr>
          <p:cNvPr id="5" name="Text Placeholder 4">
            <a:extLst>
              <a:ext uri="{FF2B5EF4-FFF2-40B4-BE49-F238E27FC236}">
                <a16:creationId xmlns:a16="http://schemas.microsoft.com/office/drawing/2014/main" id="{5EE9C34F-8C1B-4F08-B014-E612580E9047}"/>
              </a:ext>
            </a:extLst>
          </p:cNvPr>
          <p:cNvSpPr>
            <a:spLocks noGrp="1"/>
          </p:cNvSpPr>
          <p:nvPr>
            <p:ph type="body" idx="1"/>
          </p:nvPr>
        </p:nvSpPr>
        <p:spPr/>
        <p:txBody>
          <a:bodyPr/>
          <a:lstStyle/>
          <a:p>
            <a:r>
              <a:rPr lang="en-IE" dirty="0"/>
              <a:t>Different Ways of Testing</a:t>
            </a:r>
          </a:p>
        </p:txBody>
      </p:sp>
      <p:sp>
        <p:nvSpPr>
          <p:cNvPr id="6" name="Text Placeholder 5">
            <a:extLst>
              <a:ext uri="{FF2B5EF4-FFF2-40B4-BE49-F238E27FC236}">
                <a16:creationId xmlns:a16="http://schemas.microsoft.com/office/drawing/2014/main" id="{4C31C1A3-7F58-48E6-9801-F6E67A0683AF}"/>
              </a:ext>
            </a:extLst>
          </p:cNvPr>
          <p:cNvSpPr>
            <a:spLocks noGrp="1"/>
          </p:cNvSpPr>
          <p:nvPr>
            <p:ph type="body" sz="quarter" idx="3"/>
          </p:nvPr>
        </p:nvSpPr>
        <p:spPr/>
        <p:txBody>
          <a:bodyPr/>
          <a:lstStyle/>
          <a:p>
            <a:r>
              <a:rPr lang="en-US" dirty="0"/>
              <a:t>Options for Projects that are Evaluated Summatively</a:t>
            </a:r>
            <a:endParaRPr lang="en-IE" dirty="0"/>
          </a:p>
        </p:txBody>
      </p:sp>
      <p:sp>
        <p:nvSpPr>
          <p:cNvPr id="7" name="TextBox 6">
            <a:extLst>
              <a:ext uri="{FF2B5EF4-FFF2-40B4-BE49-F238E27FC236}">
                <a16:creationId xmlns:a16="http://schemas.microsoft.com/office/drawing/2014/main" id="{5191B327-9029-4A11-B03D-217C8169D868}"/>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1816970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55DE-F2B6-4AC2-9B1A-5B8700664961}"/>
              </a:ext>
            </a:extLst>
          </p:cNvPr>
          <p:cNvSpPr>
            <a:spLocks noGrp="1"/>
          </p:cNvSpPr>
          <p:nvPr>
            <p:ph type="title"/>
          </p:nvPr>
        </p:nvSpPr>
        <p:spPr>
          <a:xfrm>
            <a:off x="628305" y="1406639"/>
            <a:ext cx="5639146" cy="1325563"/>
          </a:xfrm>
        </p:spPr>
        <p:txBody>
          <a:bodyPr>
            <a:noAutofit/>
          </a:bodyPr>
          <a:lstStyle/>
          <a:p>
            <a:r>
              <a:rPr lang="en-IE" sz="2800" dirty="0">
                <a:solidFill>
                  <a:schemeClr val="bg1"/>
                </a:solidFill>
                <a:latin typeface="+mn-lt"/>
                <a:ea typeface="+mn-ea"/>
                <a:cs typeface="+mn-cs"/>
              </a:rPr>
              <a:t>UNIT 6 </a:t>
            </a:r>
            <a:r>
              <a:rPr lang="en-US" sz="2800" dirty="0">
                <a:solidFill>
                  <a:schemeClr val="bg1"/>
                </a:solidFill>
                <a:latin typeface="+mn-lt"/>
                <a:ea typeface="+mn-ea"/>
                <a:cs typeface="+mn-cs"/>
              </a:rPr>
              <a:t>TEACHING STUDENTS TO APPLY THE CONCEPT</a:t>
            </a:r>
            <a:br>
              <a:rPr lang="en-US" sz="3600" dirty="0"/>
            </a:br>
            <a:endParaRPr lang="en-IE" sz="3600" dirty="0"/>
          </a:p>
        </p:txBody>
      </p:sp>
      <p:pic>
        <p:nvPicPr>
          <p:cNvPr id="4" name="Picture 3" descr="Person creating a calendar with adhesive notes on a blackboard">
            <a:extLst>
              <a:ext uri="{FF2B5EF4-FFF2-40B4-BE49-F238E27FC236}">
                <a16:creationId xmlns:a16="http://schemas.microsoft.com/office/drawing/2014/main" id="{DD849B68-2574-4E4F-A3D2-44B488C0BD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9982" y="822151"/>
            <a:ext cx="5055163" cy="4673774"/>
          </a:xfrm>
          <a:prstGeom prst="rect">
            <a:avLst/>
          </a:prstGeom>
        </p:spPr>
      </p:pic>
      <p:sp>
        <p:nvSpPr>
          <p:cNvPr id="5" name="Tijdelijke aanduiding voor inhoud 8">
            <a:extLst>
              <a:ext uri="{FF2B5EF4-FFF2-40B4-BE49-F238E27FC236}">
                <a16:creationId xmlns:a16="http://schemas.microsoft.com/office/drawing/2014/main" id="{65741531-FE97-43E3-B646-80EA9E94711B}"/>
              </a:ext>
            </a:extLst>
          </p:cNvPr>
          <p:cNvSpPr txBox="1">
            <a:spLocks/>
          </p:cNvSpPr>
          <p:nvPr/>
        </p:nvSpPr>
        <p:spPr>
          <a:xfrm>
            <a:off x="365530" y="3333749"/>
            <a:ext cx="5978119"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dirty="0"/>
              <a:t>One of the best ways we can ensure student apply concepts and their learning is by encouraging and facilitating active learning.</a:t>
            </a:r>
          </a:p>
          <a:p>
            <a:pPr algn="just"/>
            <a:r>
              <a:rPr lang="en-US" sz="2200" dirty="0"/>
              <a:t>Active learning is an important component of inclusive teaching because it promotes multiple modes of engagement to reach all students. </a:t>
            </a:r>
            <a:endParaRPr lang="en-GB" sz="2200" dirty="0"/>
          </a:p>
        </p:txBody>
      </p:sp>
      <p:sp>
        <p:nvSpPr>
          <p:cNvPr id="6" name="TextBox 5">
            <a:extLst>
              <a:ext uri="{FF2B5EF4-FFF2-40B4-BE49-F238E27FC236}">
                <a16:creationId xmlns:a16="http://schemas.microsoft.com/office/drawing/2014/main" id="{A1BE0AE3-682A-472D-9BCD-CDDEC3937496}"/>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80611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err="1"/>
              <a:t>Table</a:t>
            </a:r>
            <a:r>
              <a:rPr lang="nl-NL" dirty="0"/>
              <a:t> of contents</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972274"/>
            <a:ext cx="10515600" cy="3177696"/>
          </a:xfrm>
        </p:spPr>
        <p:txBody>
          <a:bodyPr>
            <a:normAutofit/>
          </a:bodyPr>
          <a:lstStyle/>
          <a:p>
            <a:pPr marL="0" indent="0">
              <a:buNone/>
            </a:pPr>
            <a:r>
              <a:rPr lang="nl-NL" dirty="0"/>
              <a:t>UNIT1</a:t>
            </a:r>
            <a:r>
              <a:rPr lang="en-US" dirty="0"/>
              <a:t>: Inclusive Communication Skills</a:t>
            </a:r>
            <a:endParaRPr lang="en-GB" dirty="0"/>
          </a:p>
          <a:p>
            <a:pPr marL="0" indent="0">
              <a:buNone/>
            </a:pPr>
            <a:r>
              <a:rPr lang="nl-NL" dirty="0"/>
              <a:t>UNIT2: </a:t>
            </a:r>
            <a:r>
              <a:rPr lang="en-US" dirty="0"/>
              <a:t>Inclusive Leadership Skills</a:t>
            </a:r>
            <a:endParaRPr lang="en-GB" dirty="0"/>
          </a:p>
          <a:p>
            <a:pPr marL="0" indent="0">
              <a:buNone/>
            </a:pPr>
            <a:r>
              <a:rPr lang="nl-NL" dirty="0"/>
              <a:t>UNIT3: </a:t>
            </a:r>
            <a:r>
              <a:rPr lang="en-US" dirty="0"/>
              <a:t>Inclusive Digital Skills </a:t>
            </a:r>
          </a:p>
          <a:p>
            <a:pPr marL="0" indent="0">
              <a:buNone/>
            </a:pPr>
            <a:r>
              <a:rPr lang="nl-NL" dirty="0"/>
              <a:t>UNIT4: </a:t>
            </a:r>
            <a:r>
              <a:rPr lang="nl-NL" dirty="0" err="1"/>
              <a:t>Empathy</a:t>
            </a:r>
            <a:r>
              <a:rPr lang="nl-NL" dirty="0"/>
              <a:t> Skills </a:t>
            </a:r>
          </a:p>
          <a:p>
            <a:pPr marL="0" indent="0">
              <a:buNone/>
            </a:pPr>
            <a:r>
              <a:rPr lang="en-GB" dirty="0"/>
              <a:t>UNIT 5: Differentiated Assessment Skills </a:t>
            </a:r>
          </a:p>
          <a:p>
            <a:pPr marL="0" indent="0">
              <a:buNone/>
            </a:pPr>
            <a:r>
              <a:rPr lang="nl-NL" dirty="0"/>
              <a:t>UNIT 6: Teaching </a:t>
            </a:r>
            <a:r>
              <a:rPr lang="nl-NL" dirty="0" err="1"/>
              <a:t>students</a:t>
            </a:r>
            <a:r>
              <a:rPr lang="nl-NL" dirty="0"/>
              <a:t> </a:t>
            </a:r>
            <a:r>
              <a:rPr lang="nl-NL" dirty="0" err="1"/>
              <a:t>to</a:t>
            </a:r>
            <a:r>
              <a:rPr lang="nl-NL" dirty="0"/>
              <a:t> </a:t>
            </a:r>
            <a:r>
              <a:rPr lang="nl-NL" dirty="0" err="1"/>
              <a:t>apply</a:t>
            </a:r>
            <a:r>
              <a:rPr lang="nl-NL" dirty="0"/>
              <a:t> the concept</a:t>
            </a:r>
          </a:p>
          <a:p>
            <a:pPr marL="0" indent="0">
              <a:buNone/>
            </a:pPr>
            <a:endParaRPr lang="en-GB" dirty="0"/>
          </a:p>
          <a:p>
            <a:pPr marL="0"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3400897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2A9-946C-44EA-AC0E-BDEBCE162ABC}"/>
              </a:ext>
            </a:extLst>
          </p:cNvPr>
          <p:cNvSpPr>
            <a:spLocks noGrp="1"/>
          </p:cNvSpPr>
          <p:nvPr>
            <p:ph type="title"/>
          </p:nvPr>
        </p:nvSpPr>
        <p:spPr>
          <a:xfrm>
            <a:off x="5019676" y="1030288"/>
            <a:ext cx="6438899" cy="1027112"/>
          </a:xfrm>
        </p:spPr>
        <p:txBody>
          <a:bodyPr/>
          <a:lstStyle/>
          <a:p>
            <a:r>
              <a:rPr lang="en-IE" dirty="0"/>
              <a:t>What does active learning look like?</a:t>
            </a:r>
          </a:p>
        </p:txBody>
      </p:sp>
      <p:pic>
        <p:nvPicPr>
          <p:cNvPr id="10" name="Picture Placeholder 9" descr="Group of students working in library">
            <a:extLst>
              <a:ext uri="{FF2B5EF4-FFF2-40B4-BE49-F238E27FC236}">
                <a16:creationId xmlns:a16="http://schemas.microsoft.com/office/drawing/2014/main" id="{29A56BE9-0322-48FE-81CB-3E0DAA3DBAD2}"/>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957482F-61F8-4FBD-AF36-9275847537D2}"/>
              </a:ext>
            </a:extLst>
          </p:cNvPr>
          <p:cNvSpPr>
            <a:spLocks noGrp="1"/>
          </p:cNvSpPr>
          <p:nvPr>
            <p:ph type="body" sz="half" idx="2"/>
          </p:nvPr>
        </p:nvSpPr>
        <p:spPr>
          <a:xfrm>
            <a:off x="5019676" y="2159838"/>
            <a:ext cx="6610350" cy="3811588"/>
          </a:xfrm>
        </p:spPr>
        <p:txBody>
          <a:bodyPr>
            <a:noAutofit/>
          </a:bodyPr>
          <a:lstStyle/>
          <a:p>
            <a:pPr marL="342900" indent="-342900">
              <a:buFont typeface="Arial" panose="020B0604020202020204" pitchFamily="34" charset="0"/>
              <a:buChar char="•"/>
            </a:pPr>
            <a:r>
              <a:rPr lang="en-US" sz="2400" dirty="0"/>
              <a:t>Students are involved in more than listening.</a:t>
            </a:r>
          </a:p>
          <a:p>
            <a:pPr marL="342900" indent="-342900">
              <a:buFont typeface="Arial" panose="020B0604020202020204" pitchFamily="34" charset="0"/>
              <a:buChar char="•"/>
            </a:pPr>
            <a:r>
              <a:rPr lang="en-US" sz="2400" dirty="0"/>
              <a:t>Instruction emphasizes the development of students’ skill rather than just transmitting information.</a:t>
            </a:r>
          </a:p>
          <a:p>
            <a:pPr marL="342900" indent="-342900">
              <a:buFont typeface="Arial" panose="020B0604020202020204" pitchFamily="34" charset="0"/>
              <a:buChar char="•"/>
            </a:pPr>
            <a:r>
              <a:rPr lang="en-US" sz="2400" dirty="0"/>
              <a:t>Students develop higher-order thinking skills (analysis, synthesis, evaluation).</a:t>
            </a:r>
          </a:p>
          <a:p>
            <a:pPr marL="342900" indent="-342900">
              <a:buFont typeface="Arial" panose="020B0604020202020204" pitchFamily="34" charset="0"/>
              <a:buChar char="•"/>
            </a:pPr>
            <a:r>
              <a:rPr lang="en-US" sz="2400" dirty="0"/>
              <a:t>Students are engaged in activities (e.g., reading, discussing, writing).</a:t>
            </a:r>
          </a:p>
          <a:p>
            <a:pPr marL="342900" indent="-342900">
              <a:buFont typeface="Arial" panose="020B0604020202020204" pitchFamily="34" charset="0"/>
              <a:buChar char="•"/>
            </a:pPr>
            <a:r>
              <a:rPr lang="en-US" sz="2400" dirty="0"/>
              <a:t>Students explore their own attitudes and values.</a:t>
            </a:r>
            <a:endParaRPr lang="en-IE" sz="2400" dirty="0"/>
          </a:p>
        </p:txBody>
      </p:sp>
      <p:sp>
        <p:nvSpPr>
          <p:cNvPr id="6" name="TextBox 5">
            <a:extLst>
              <a:ext uri="{FF2B5EF4-FFF2-40B4-BE49-F238E27FC236}">
                <a16:creationId xmlns:a16="http://schemas.microsoft.com/office/drawing/2014/main" id="{390114BD-6736-4DF1-9B8B-0A10CF4A29FD}"/>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2059004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DC1B-3BB5-4DF6-903F-2F357D6C52D7}"/>
              </a:ext>
            </a:extLst>
          </p:cNvPr>
          <p:cNvSpPr>
            <a:spLocks noGrp="1"/>
          </p:cNvSpPr>
          <p:nvPr>
            <p:ph type="title"/>
          </p:nvPr>
        </p:nvSpPr>
        <p:spPr>
          <a:xfrm>
            <a:off x="350874" y="457200"/>
            <a:ext cx="4421151" cy="531812"/>
          </a:xfrm>
        </p:spPr>
        <p:txBody>
          <a:bodyPr/>
          <a:lstStyle/>
          <a:p>
            <a:r>
              <a:rPr lang="en-IE" dirty="0"/>
              <a:t>Let’s explore…</a:t>
            </a:r>
          </a:p>
        </p:txBody>
      </p:sp>
      <p:sp>
        <p:nvSpPr>
          <p:cNvPr id="4" name="Text Placeholder 3">
            <a:extLst>
              <a:ext uri="{FF2B5EF4-FFF2-40B4-BE49-F238E27FC236}">
                <a16:creationId xmlns:a16="http://schemas.microsoft.com/office/drawing/2014/main" id="{0F29E569-F4B3-4BAC-AE75-E363BEFB8AE8}"/>
              </a:ext>
            </a:extLst>
          </p:cNvPr>
          <p:cNvSpPr>
            <a:spLocks noGrp="1"/>
          </p:cNvSpPr>
          <p:nvPr>
            <p:ph type="body" sz="half" idx="2"/>
          </p:nvPr>
        </p:nvSpPr>
        <p:spPr>
          <a:xfrm>
            <a:off x="409432" y="1345019"/>
            <a:ext cx="4527476" cy="3811588"/>
          </a:xfrm>
        </p:spPr>
        <p:txBody>
          <a:bodyPr>
            <a:noAutofit/>
          </a:bodyPr>
          <a:lstStyle/>
          <a:p>
            <a:r>
              <a:rPr lang="en-US" sz="2200" dirty="0"/>
              <a:t>This Learning Pyramid illustrates the percentage of learner recall that is associated with various approaches. </a:t>
            </a:r>
          </a:p>
          <a:p>
            <a:r>
              <a:rPr lang="en-US" sz="2200" dirty="0"/>
              <a:t>The first four levels lecture, reading, audiovisual and demonstration are the passive learning methods.</a:t>
            </a:r>
          </a:p>
          <a:p>
            <a:r>
              <a:rPr lang="en-US" sz="2200" dirty="0"/>
              <a:t>In contrast, the bottom three levels discussion group, practice by doing and teach others are </a:t>
            </a:r>
            <a:r>
              <a:rPr lang="en-US" sz="2200" dirty="0">
                <a:solidFill>
                  <a:srgbClr val="E61A52"/>
                </a:solidFill>
              </a:rPr>
              <a:t>participatory/active </a:t>
            </a:r>
            <a:r>
              <a:rPr lang="en-US" sz="2200" dirty="0"/>
              <a:t>learning methods.</a:t>
            </a:r>
            <a:endParaRPr lang="en-IE" sz="2200" dirty="0"/>
          </a:p>
        </p:txBody>
      </p:sp>
      <p:pic>
        <p:nvPicPr>
          <p:cNvPr id="1026" name="Picture 2" descr="Learning Pyramid">
            <a:extLst>
              <a:ext uri="{FF2B5EF4-FFF2-40B4-BE49-F238E27FC236}">
                <a16:creationId xmlns:a16="http://schemas.microsoft.com/office/drawing/2014/main" id="{B610B9D2-C65A-4448-830E-089079CCE5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6908" y="1209334"/>
            <a:ext cx="7265023" cy="53615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F9C1BC-E870-4885-A571-B133300FB231}"/>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164220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a:t>Inclusive Educator Insight</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br>
              <a:rPr lang="en-US" sz="2600" dirty="0">
                <a:solidFill>
                  <a:srgbClr val="F2BD1F"/>
                </a:solidFill>
              </a:rPr>
            </a:br>
            <a:r>
              <a:rPr lang="en-US" sz="2600" dirty="0">
                <a:solidFill>
                  <a:srgbClr val="F2BD1F"/>
                </a:solidFill>
              </a:rPr>
              <a:t>“We focus a lot of</a:t>
            </a:r>
            <a:r>
              <a:rPr lang="en-US" sz="2600" dirty="0">
                <a:solidFill>
                  <a:srgbClr val="E61A52"/>
                </a:solidFill>
              </a:rPr>
              <a:t> reflection </a:t>
            </a:r>
            <a:r>
              <a:rPr lang="en-US" sz="2600" dirty="0">
                <a:solidFill>
                  <a:srgbClr val="F2BD1F"/>
                </a:solidFill>
              </a:rPr>
              <a:t>as a way to engage learners in their own learning practice - considering what a given project/task meant to them, what insights they gained from it, etc. while encouraging them to think about ‘next steps’ - how they might </a:t>
            </a:r>
            <a:r>
              <a:rPr lang="en-US" sz="2600" dirty="0">
                <a:solidFill>
                  <a:srgbClr val="E61A52"/>
                </a:solidFill>
              </a:rPr>
              <a:t>apply their learning going forwards</a:t>
            </a:r>
            <a:r>
              <a:rPr lang="en-US" sz="2600" dirty="0">
                <a:solidFill>
                  <a:srgbClr val="F2BD1F"/>
                </a:solidFill>
              </a:rPr>
              <a:t>. For me, it is important to acknowledge that in a class of say, 30 students, you will have 30 different ‘student journeys’ and </a:t>
            </a:r>
            <a:r>
              <a:rPr lang="en-US" sz="2600" dirty="0">
                <a:solidFill>
                  <a:srgbClr val="E61A52"/>
                </a:solidFill>
              </a:rPr>
              <a:t>it is important to actively work with students to help them figure out - and embrace - their own unique journey.”</a:t>
            </a:r>
            <a:endParaRPr lang="en-IE" sz="2600" dirty="0">
              <a:solidFill>
                <a:srgbClr val="E61A52"/>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en-US" sz="2400" dirty="0">
                <a:solidFill>
                  <a:srgbClr val="64B558"/>
                </a:solidFill>
              </a:rPr>
              <a:t>Eileen Diskin, </a:t>
            </a:r>
            <a:br>
              <a:rPr lang="en-US" sz="2400" dirty="0">
                <a:solidFill>
                  <a:srgbClr val="64B558"/>
                </a:solidFill>
              </a:rPr>
            </a:br>
            <a:r>
              <a:rPr lang="en-US" sz="2400" dirty="0">
                <a:solidFill>
                  <a:srgbClr val="64B558"/>
                </a:solidFill>
              </a:rPr>
              <a:t>UCD Innovation Academy</a:t>
            </a:r>
          </a:p>
          <a:p>
            <a:pPr algn="ctr"/>
            <a:endParaRPr lang="en-IE" sz="2400" dirty="0">
              <a:solidFill>
                <a:srgbClr val="E61A52"/>
              </a:solidFill>
            </a:endParaRPr>
          </a:p>
        </p:txBody>
      </p:sp>
    </p:spTree>
    <p:extLst>
      <p:ext uri="{BB962C8B-B14F-4D97-AF65-F5344CB8AC3E}">
        <p14:creationId xmlns:p14="http://schemas.microsoft.com/office/powerpoint/2010/main" val="3192357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9810-2E6F-449D-8CF7-213ABE1DAEF1}"/>
              </a:ext>
            </a:extLst>
          </p:cNvPr>
          <p:cNvSpPr>
            <a:spLocks noGrp="1"/>
          </p:cNvSpPr>
          <p:nvPr>
            <p:ph type="title"/>
          </p:nvPr>
        </p:nvSpPr>
        <p:spPr/>
        <p:txBody>
          <a:bodyPr>
            <a:normAutofit/>
          </a:bodyPr>
          <a:lstStyle/>
          <a:p>
            <a:r>
              <a:rPr lang="en-IE" sz="3600" dirty="0"/>
              <a:t>Tips and insights on introducing active learning in your classroom</a:t>
            </a:r>
          </a:p>
        </p:txBody>
      </p:sp>
      <p:sp>
        <p:nvSpPr>
          <p:cNvPr id="3" name="Content Placeholder 2">
            <a:extLst>
              <a:ext uri="{FF2B5EF4-FFF2-40B4-BE49-F238E27FC236}">
                <a16:creationId xmlns:a16="http://schemas.microsoft.com/office/drawing/2014/main" id="{C5D31E0B-8993-4089-A865-E4EA53F0800E}"/>
              </a:ext>
            </a:extLst>
          </p:cNvPr>
          <p:cNvSpPr>
            <a:spLocks noGrp="1"/>
          </p:cNvSpPr>
          <p:nvPr>
            <p:ph idx="1"/>
          </p:nvPr>
        </p:nvSpPr>
        <p:spPr/>
        <p:txBody>
          <a:bodyPr>
            <a:normAutofit/>
          </a:bodyPr>
          <a:lstStyle/>
          <a:p>
            <a:r>
              <a:rPr lang="en-US" sz="2400" dirty="0"/>
              <a:t>Using active learning techniques in your teaching requires only a willingness to try something new in the classroom, gather feedback, and plan an activity that furthers your course learning goals. </a:t>
            </a:r>
          </a:p>
          <a:p>
            <a:r>
              <a:rPr lang="en-US" sz="2400" dirty="0"/>
              <a:t>With any use of active learning, it is important that the activity be more than “busy work” or a “break from lecture.” </a:t>
            </a:r>
          </a:p>
          <a:p>
            <a:r>
              <a:rPr lang="en-US" sz="2400" dirty="0"/>
              <a:t>Rather, the approach should be intentionally selected to allow students to practice a key idea or skill with peer or instructor feedback. </a:t>
            </a:r>
          </a:p>
          <a:p>
            <a:r>
              <a:rPr lang="en-US" sz="2400" dirty="0"/>
              <a:t>Instructional approaches that promote student interaction are most likely to enhance student learning in a diverse classroom and active learning can be a powerful way to promote that exchange.</a:t>
            </a:r>
            <a:endParaRPr lang="en-IE" sz="2400" dirty="0"/>
          </a:p>
        </p:txBody>
      </p:sp>
      <p:sp>
        <p:nvSpPr>
          <p:cNvPr id="4" name="TextBox 3">
            <a:extLst>
              <a:ext uri="{FF2B5EF4-FFF2-40B4-BE49-F238E27FC236}">
                <a16:creationId xmlns:a16="http://schemas.microsoft.com/office/drawing/2014/main" id="{6543BA4A-BDCC-4750-A15B-42135312A990}"/>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1009171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a:t>Inclusive Educator Insight</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br>
              <a:rPr lang="en-US" sz="2400" dirty="0">
                <a:solidFill>
                  <a:srgbClr val="F2BD1F"/>
                </a:solidFill>
              </a:rPr>
            </a:br>
            <a:r>
              <a:rPr lang="en-US" sz="2400" dirty="0">
                <a:solidFill>
                  <a:srgbClr val="F2BD1F"/>
                </a:solidFill>
              </a:rPr>
              <a:t>“I recently introduced 'Greenhouse Project Time’. A Greenhouse project time gives students the opportunity to explore and grow a project - in an active, hands-on way - within an area of personal interest…as long as it in some way relates to the overall subject area of the course (sustainability). Essentially a ‘passion project’ or a ‘pet project’. This is timetabled for 4 hours each week - from learning about wildlife &amp; making </a:t>
            </a:r>
            <a:r>
              <a:rPr lang="en-US" sz="2400" dirty="0" err="1">
                <a:solidFill>
                  <a:srgbClr val="F2BD1F"/>
                </a:solidFill>
              </a:rPr>
              <a:t>watercolour</a:t>
            </a:r>
            <a:r>
              <a:rPr lang="en-US" sz="2400" dirty="0">
                <a:solidFill>
                  <a:srgbClr val="F2BD1F"/>
                </a:solidFill>
              </a:rPr>
              <a:t> paintings, planting a rooftop garden, up cycling, creation of a community greenspace etc., curation of sustainability-themed Instagram pages, each project came from the individual students own area of interest..”</a:t>
            </a:r>
            <a:endParaRPr lang="en-IE" sz="24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en-US" sz="2400" dirty="0">
                <a:solidFill>
                  <a:srgbClr val="E61A52"/>
                </a:solidFill>
              </a:rPr>
              <a:t>Eileen Diskin, </a:t>
            </a:r>
            <a:br>
              <a:rPr lang="en-US" sz="2400" dirty="0">
                <a:solidFill>
                  <a:srgbClr val="E61A52"/>
                </a:solidFill>
              </a:rPr>
            </a:br>
            <a:r>
              <a:rPr lang="en-US" sz="2400" dirty="0">
                <a:solidFill>
                  <a:srgbClr val="E61A52"/>
                </a:solidFill>
              </a:rPr>
              <a:t>UCD Innovation Academy</a:t>
            </a:r>
          </a:p>
          <a:p>
            <a:pPr algn="ctr"/>
            <a:endParaRPr lang="en-IE" sz="2400" dirty="0">
              <a:solidFill>
                <a:srgbClr val="E61A52"/>
              </a:solidFill>
            </a:endParaRPr>
          </a:p>
        </p:txBody>
      </p:sp>
    </p:spTree>
    <p:extLst>
      <p:ext uri="{BB962C8B-B14F-4D97-AF65-F5344CB8AC3E}">
        <p14:creationId xmlns:p14="http://schemas.microsoft.com/office/powerpoint/2010/main" val="3080298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a:xfrm>
            <a:off x="838200" y="365125"/>
            <a:ext cx="8475921" cy="1325563"/>
          </a:xfrm>
        </p:spPr>
        <p:txBody>
          <a:bodyPr>
            <a:normAutofit fontScale="90000"/>
          </a:bodyPr>
          <a:lstStyle/>
          <a:p>
            <a:r>
              <a:rPr lang="en-US" sz="3600" dirty="0"/>
              <a:t>ACTIVITY: 8 Active Learning Strategies and Techniques for you to introduce to your classroom</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buAutoNum type="arabicPeriod"/>
            </a:pPr>
            <a:r>
              <a:rPr lang="en-US" sz="2400" b="1" dirty="0">
                <a:solidFill>
                  <a:srgbClr val="64B558"/>
                </a:solidFill>
              </a:rPr>
              <a:t>Reciprocal questioning: </a:t>
            </a:r>
            <a:r>
              <a:rPr lang="en-US" sz="2400" dirty="0"/>
              <a:t>​Create an open dialogue in which students take on the role of the teacher and generate their own questions about a topic, reading section, or lesson. </a:t>
            </a:r>
          </a:p>
          <a:p>
            <a:pPr marL="457200" indent="-457200">
              <a:buAutoNum type="arabicPeriod"/>
            </a:pPr>
            <a:r>
              <a:rPr lang="en-US" sz="2400" b="1" dirty="0">
                <a:solidFill>
                  <a:srgbClr val="64B558"/>
                </a:solidFill>
              </a:rPr>
              <a:t>Three step interviews: </a:t>
            </a:r>
            <a:r>
              <a:rPr lang="en-US" sz="2400" dirty="0"/>
              <a:t>​Encourage students to develop active listening skills by quizzing one another, sharing their thoughts, and taking notes. </a:t>
            </a:r>
          </a:p>
          <a:p>
            <a:pPr marL="457200" indent="-457200">
              <a:buAutoNum type="arabicPeriod"/>
            </a:pPr>
            <a:r>
              <a:rPr lang="en-US" sz="2400" b="1" dirty="0">
                <a:solidFill>
                  <a:srgbClr val="64B558"/>
                </a:solidFill>
              </a:rPr>
              <a:t>The pause procedure: ​</a:t>
            </a:r>
            <a:r>
              <a:rPr lang="en-US" sz="2400" dirty="0"/>
              <a:t>Intersperse strategic pauses into your class lectures to enhance students' understanding of teaching materials. </a:t>
            </a:r>
          </a:p>
          <a:p>
            <a:pPr marL="457200" indent="-457200">
              <a:buAutoNum type="arabicPeriod"/>
            </a:pPr>
            <a:r>
              <a:rPr lang="en-US" sz="2400" b="1" dirty="0">
                <a:solidFill>
                  <a:srgbClr val="64B558"/>
                </a:solidFill>
              </a:rPr>
              <a:t>The muddiest point: </a:t>
            </a:r>
            <a:r>
              <a:rPr lang="en-US" sz="2400" dirty="0"/>
              <a:t>​Ask students to write notes on the most unclear or most confusing element of a given homework assignment, lecture, or class discussion. </a:t>
            </a:r>
            <a:endParaRPr lang="en-IE" sz="2400" dirty="0"/>
          </a:p>
        </p:txBody>
      </p:sp>
      <p:sp>
        <p:nvSpPr>
          <p:cNvPr id="4" name="TextBox 3">
            <a:extLst>
              <a:ext uri="{FF2B5EF4-FFF2-40B4-BE49-F238E27FC236}">
                <a16:creationId xmlns:a16="http://schemas.microsoft.com/office/drawing/2014/main" id="{FD6582E7-9469-4EFA-B3A6-A7A01221C326}"/>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1817314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p:txBody>
          <a:bodyPr>
            <a:normAutofit/>
          </a:bodyPr>
          <a:lstStyle/>
          <a:p>
            <a:r>
              <a:rPr lang="en-US" sz="3600" dirty="0"/>
              <a:t>8 Active Learning Strategies and </a:t>
            </a:r>
            <a:br>
              <a:rPr lang="en-US" sz="3600" dirty="0"/>
            </a:br>
            <a:r>
              <a:rPr lang="en-US" sz="3600" dirty="0"/>
              <a:t>Techniques</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buFont typeface="+mj-lt"/>
              <a:buAutoNum type="arabicPeriod" startAt="5"/>
            </a:pPr>
            <a:r>
              <a:rPr lang="en-US" sz="2400" b="1" dirty="0">
                <a:solidFill>
                  <a:srgbClr val="64B558"/>
                </a:solidFill>
              </a:rPr>
              <a:t>Peer teaching activities: </a:t>
            </a:r>
            <a:r>
              <a:rPr lang="en-US" sz="2400" dirty="0"/>
              <a:t>​Deploy a range of strategies that have students instruct skills or explain concepts to classmates. </a:t>
            </a:r>
          </a:p>
          <a:p>
            <a:pPr marL="457200" indent="-457200">
              <a:buFont typeface="+mj-lt"/>
              <a:buAutoNum type="arabicPeriod" startAt="5"/>
            </a:pPr>
            <a:r>
              <a:rPr lang="en-US" sz="2400" b="1" dirty="0">
                <a:solidFill>
                  <a:srgbClr val="64B558"/>
                </a:solidFill>
              </a:rPr>
              <a:t>Game-based learning platforms: ​</a:t>
            </a:r>
            <a:r>
              <a:rPr lang="en-US" sz="2400" dirty="0"/>
              <a:t>Use specialized games to add depth and differentiation to the educational process, helping students to achieve their learning objectives. Be sure that the technology you choose is accessible and suits your learner digital skills levels</a:t>
            </a:r>
          </a:p>
          <a:p>
            <a:pPr marL="457200" indent="-457200">
              <a:buFont typeface="+mj-lt"/>
              <a:buAutoNum type="arabicPeriod" startAt="5"/>
            </a:pPr>
            <a:r>
              <a:rPr lang="en-US" sz="2400" b="1" dirty="0">
                <a:solidFill>
                  <a:srgbClr val="64B558"/>
                </a:solidFill>
              </a:rPr>
              <a:t>Rotating chair group discussions​: ​</a:t>
            </a:r>
            <a:r>
              <a:rPr lang="en-US" sz="2400" dirty="0"/>
              <a:t>Encourage students to actively listen to selected speakers who follow a pattern of guiding class discussion and summarizing previous point</a:t>
            </a:r>
            <a:endParaRPr lang="en-IE" sz="2400" dirty="0"/>
          </a:p>
        </p:txBody>
      </p:sp>
      <p:sp>
        <p:nvSpPr>
          <p:cNvPr id="4" name="TextBox 3">
            <a:extLst>
              <a:ext uri="{FF2B5EF4-FFF2-40B4-BE49-F238E27FC236}">
                <a16:creationId xmlns:a16="http://schemas.microsoft.com/office/drawing/2014/main" id="{824F6D44-1848-4EA0-BE80-51132FD56B53}"/>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557438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a:t>Synopsis</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a:bodyPr>
          <a:lstStyle/>
          <a:p>
            <a:r>
              <a:rPr lang="en-GB" dirty="0">
                <a:cs typeface="Calibri" panose="020F0502020204030204" pitchFamily="34" charset="0"/>
              </a:rPr>
              <a:t>In this module, you have learned about some of what we deem to be the </a:t>
            </a:r>
            <a:r>
              <a:rPr lang="en-US" dirty="0">
                <a:cs typeface="Calibri" panose="020F0502020204030204" pitchFamily="34" charset="0"/>
              </a:rPr>
              <a:t>top teacher skills for differentiated instruction. </a:t>
            </a:r>
            <a:endParaRPr lang="en-GB" dirty="0">
              <a:cs typeface="Calibri" panose="020F0502020204030204" pitchFamily="34" charset="0"/>
            </a:endParaRPr>
          </a:p>
          <a:p>
            <a:r>
              <a:rPr lang="en-GB" dirty="0">
                <a:cs typeface="Calibri" panose="020F0502020204030204" pitchFamily="34" charset="0"/>
              </a:rPr>
              <a:t>You have gained insights from other educators on the importance of some of these skills and via the activities you have had the opportunity to delve deeper and/or reflect on your own skills levels. </a:t>
            </a:r>
          </a:p>
          <a:p>
            <a:r>
              <a:rPr lang="en-GB" dirty="0">
                <a:cs typeface="Calibri" panose="020F0502020204030204" pitchFamily="34" charset="0"/>
              </a:rPr>
              <a:t>As well as exploring skills, we have given you some strategies and insights on how to put these skills to use and work in your differentiated, inclusive classroom.</a:t>
            </a:r>
          </a:p>
        </p:txBody>
      </p:sp>
    </p:spTree>
    <p:extLst>
      <p:ext uri="{BB962C8B-B14F-4D97-AF65-F5344CB8AC3E}">
        <p14:creationId xmlns:p14="http://schemas.microsoft.com/office/powerpoint/2010/main" val="1742545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a:xfrm>
            <a:off x="627148" y="3116974"/>
            <a:ext cx="11660545" cy="1325563"/>
          </a:xfrm>
        </p:spPr>
        <p:txBody>
          <a:bodyPr>
            <a:normAutofit fontScale="90000"/>
          </a:bodyPr>
          <a:lstStyle/>
          <a:p>
            <a:pPr algn="ctr">
              <a:lnSpc>
                <a:spcPct val="150000"/>
              </a:lnSpc>
            </a:pPr>
            <a:br>
              <a:rPr lang="nl-NL" sz="2800" dirty="0"/>
            </a:br>
            <a:r>
              <a:rPr lang="nl-NL" sz="3600" dirty="0">
                <a:solidFill>
                  <a:srgbClr val="F2BD1F"/>
                </a:solidFill>
              </a:rPr>
              <a:t>www.inclusiveeducators.eu</a:t>
            </a:r>
            <a:endParaRPr lang="en-GB" sz="3600" dirty="0">
              <a:solidFill>
                <a:srgbClr val="F2BD1F"/>
              </a:solidFill>
            </a:endParaRPr>
          </a:p>
        </p:txBody>
      </p:sp>
      <p:sp>
        <p:nvSpPr>
          <p:cNvPr id="6" name="TextBox 5">
            <a:extLst>
              <a:ext uri="{FF2B5EF4-FFF2-40B4-BE49-F238E27FC236}">
                <a16:creationId xmlns:a16="http://schemas.microsoft.com/office/drawing/2014/main" id="{10449C13-A09A-4D75-9226-FB7F0ADD4498}"/>
              </a:ext>
            </a:extLst>
          </p:cNvPr>
          <p:cNvSpPr txBox="1"/>
          <p:nvPr/>
        </p:nvSpPr>
        <p:spPr>
          <a:xfrm>
            <a:off x="705206" y="3116974"/>
            <a:ext cx="11313042" cy="830997"/>
          </a:xfrm>
          <a:prstGeom prst="rect">
            <a:avLst/>
          </a:prstGeom>
          <a:noFill/>
        </p:spPr>
        <p:txBody>
          <a:bodyPr wrap="square">
            <a:spAutoFit/>
          </a:bodyPr>
          <a:lstStyle/>
          <a:p>
            <a:pPr algn="ctr"/>
            <a:r>
              <a:rPr kumimoji="0" lang="nl-NL" sz="2400" b="0" i="0" u="none" strike="noStrike" kern="1200" cap="none" spc="0" normalizeH="0" baseline="0" noProof="0" dirty="0">
                <a:ln>
                  <a:noFill/>
                </a:ln>
                <a:solidFill>
                  <a:srgbClr val="F2F2F2"/>
                </a:solidFill>
                <a:effectLst/>
                <a:uLnTx/>
                <a:uFillTx/>
                <a:latin typeface="Raleway bold"/>
                <a:ea typeface="+mj-ea"/>
                <a:cs typeface="+mj-cs"/>
              </a:rPr>
              <a:t>This in the final module in our course. For more learning opportunities, </a:t>
            </a:r>
          </a:p>
          <a:p>
            <a:pPr algn="ctr"/>
            <a:r>
              <a:rPr kumimoji="0" lang="nl-NL" sz="2400" b="0" i="0" u="none" strike="noStrike" kern="1200" cap="none" spc="0" normalizeH="0" baseline="0" noProof="0" dirty="0">
                <a:ln>
                  <a:noFill/>
                </a:ln>
                <a:solidFill>
                  <a:srgbClr val="F2F2F2"/>
                </a:solidFill>
                <a:effectLst/>
                <a:uLnTx/>
                <a:uFillTx/>
                <a:latin typeface="Raleway bold"/>
                <a:ea typeface="+mj-ea"/>
                <a:cs typeface="+mj-cs"/>
              </a:rPr>
              <a:t>we invite you to explore and engage with us on</a:t>
            </a:r>
            <a:endParaRPr lang="en-IE" sz="2400" dirty="0"/>
          </a:p>
        </p:txBody>
      </p:sp>
    </p:spTree>
    <p:extLst>
      <p:ext uri="{BB962C8B-B14F-4D97-AF65-F5344CB8AC3E}">
        <p14:creationId xmlns:p14="http://schemas.microsoft.com/office/powerpoint/2010/main" val="30382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1D12-E024-4C8B-87A6-48D6DC638FF7}"/>
              </a:ext>
            </a:extLst>
          </p:cNvPr>
          <p:cNvSpPr>
            <a:spLocks noGrp="1"/>
          </p:cNvSpPr>
          <p:nvPr>
            <p:ph type="title"/>
          </p:nvPr>
        </p:nvSpPr>
        <p:spPr>
          <a:xfrm>
            <a:off x="5019676" y="1030288"/>
            <a:ext cx="6038184" cy="660289"/>
          </a:xfrm>
        </p:spPr>
        <p:txBody>
          <a:bodyPr>
            <a:normAutofit/>
          </a:bodyPr>
          <a:lstStyle/>
          <a:p>
            <a:r>
              <a:rPr lang="en-IE" sz="3600" dirty="0"/>
              <a:t>MODULE INTRODUCTION</a:t>
            </a:r>
          </a:p>
        </p:txBody>
      </p:sp>
      <p:pic>
        <p:nvPicPr>
          <p:cNvPr id="6" name="Picture Placeholder 5" descr="A picture containing person, posing&#10;&#10;Description automatically generated">
            <a:extLst>
              <a:ext uri="{FF2B5EF4-FFF2-40B4-BE49-F238E27FC236}">
                <a16:creationId xmlns:a16="http://schemas.microsoft.com/office/drawing/2014/main" id="{805155D1-4F9A-49E2-BA44-B88239A3EC9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52" r="17252"/>
          <a:stretch>
            <a:fillRect/>
          </a:stretch>
        </p:blipFill>
        <p:spPr/>
      </p:pic>
      <p:sp>
        <p:nvSpPr>
          <p:cNvPr id="4" name="Text Placeholder 3">
            <a:extLst>
              <a:ext uri="{FF2B5EF4-FFF2-40B4-BE49-F238E27FC236}">
                <a16:creationId xmlns:a16="http://schemas.microsoft.com/office/drawing/2014/main" id="{C40F0ACC-75D6-4B4E-9CB0-106B1C6C64EC}"/>
              </a:ext>
            </a:extLst>
          </p:cNvPr>
          <p:cNvSpPr>
            <a:spLocks noGrp="1"/>
          </p:cNvSpPr>
          <p:nvPr>
            <p:ph type="body" sz="half" idx="2"/>
          </p:nvPr>
        </p:nvSpPr>
        <p:spPr>
          <a:xfrm>
            <a:off x="5072841" y="1733105"/>
            <a:ext cx="7027013" cy="4954772"/>
          </a:xfrm>
        </p:spPr>
        <p:txBody>
          <a:bodyPr>
            <a:normAutofit lnSpcReduction="10000"/>
          </a:bodyPr>
          <a:lstStyle/>
          <a:p>
            <a:pPr algn="just"/>
            <a:r>
              <a:rPr lang="en-US" sz="2400" dirty="0"/>
              <a:t>In this course, we have been learning about differentiated instruction and how educators can use it to actively plan for your students' differences so that all students regardless of their age, gender, ethnicity, sexual orientation… can learn to the best of their ability and in a safe, secure, inclusive manner. </a:t>
            </a:r>
          </a:p>
          <a:p>
            <a:pPr algn="just"/>
            <a:r>
              <a:rPr lang="en-US" sz="2400" dirty="0"/>
              <a:t>In a differentiated classroom, educators divide their time, resources, and efforts to effectively teach students who have various backgrounds, readiness/skill levels, and interests. To effectively differentiate, educators need certain skills. We will explore some of these skills in this module. We invite you to reflect and assess your own skills levels, making note of areas where you feel you can improve as we move through the  module.</a:t>
            </a:r>
            <a:endParaRPr lang="en-IE" sz="2400" dirty="0"/>
          </a:p>
        </p:txBody>
      </p:sp>
    </p:spTree>
    <p:extLst>
      <p:ext uri="{BB962C8B-B14F-4D97-AF65-F5344CB8AC3E}">
        <p14:creationId xmlns:p14="http://schemas.microsoft.com/office/powerpoint/2010/main" val="329189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0" y="1139939"/>
            <a:ext cx="5639146" cy="1571363"/>
          </a:xfrm>
        </p:spPr>
        <p:txBody>
          <a:bodyPr>
            <a:noAutofit/>
          </a:bodyPr>
          <a:lstStyle/>
          <a:p>
            <a:pPr>
              <a:spcBef>
                <a:spcPts val="1000"/>
              </a:spcBef>
              <a:spcAft>
                <a:spcPts val="1000"/>
              </a:spcAft>
            </a:pPr>
            <a:r>
              <a:rPr lang="en-GB" sz="2800" dirty="0">
                <a:solidFill>
                  <a:schemeClr val="bg1"/>
                </a:solidFill>
                <a:latin typeface="+mn-lt"/>
                <a:ea typeface="+mn-ea"/>
                <a:cs typeface="+mn-cs"/>
              </a:rPr>
              <a:t>UNIT 1: INCLUSIVE COMMUNICATION SKILLS</a:t>
            </a:r>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0" y="3296093"/>
            <a:ext cx="5639146" cy="2861410"/>
          </a:xfrm>
        </p:spPr>
        <p:txBody>
          <a:bodyPr>
            <a:noAutofit/>
          </a:bodyPr>
          <a:lstStyle/>
          <a:p>
            <a:pPr algn="just"/>
            <a:r>
              <a:rPr lang="en-US" sz="2200" dirty="0"/>
              <a:t>The idea of inclusive communication comes from an understanding that people communicate differently, and various techniques are needed to meet these different needs. </a:t>
            </a:r>
          </a:p>
          <a:p>
            <a:pPr algn="just"/>
            <a:r>
              <a:rPr lang="en-US" sz="2200" dirty="0"/>
              <a:t>Using inclusive communication techniques in the classroom is a key part of differentiated instruction which involves providing different levels or instructional techniques for different individual students. </a:t>
            </a:r>
          </a:p>
          <a:p>
            <a:pPr algn="just"/>
            <a:endParaRPr lang="en-GB" sz="2200" dirty="0"/>
          </a:p>
        </p:txBody>
      </p:sp>
      <p:pic>
        <p:nvPicPr>
          <p:cNvPr id="3" name="Picture 2" descr="Persons talking to each other">
            <a:extLst>
              <a:ext uri="{FF2B5EF4-FFF2-40B4-BE49-F238E27FC236}">
                <a16:creationId xmlns:a16="http://schemas.microsoft.com/office/drawing/2014/main" id="{69DF7837-F6AA-448B-856F-49A68862D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4596" y="839971"/>
            <a:ext cx="5278924" cy="4878089"/>
          </a:xfrm>
          <a:prstGeom prst="rect">
            <a:avLst/>
          </a:prstGeom>
        </p:spPr>
      </p:pic>
    </p:spTree>
    <p:extLst>
      <p:ext uri="{BB962C8B-B14F-4D97-AF65-F5344CB8AC3E}">
        <p14:creationId xmlns:p14="http://schemas.microsoft.com/office/powerpoint/2010/main" val="385558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093F-95F9-49F3-B443-386BB3557ADA}"/>
              </a:ext>
            </a:extLst>
          </p:cNvPr>
          <p:cNvSpPr>
            <a:spLocks noGrp="1"/>
          </p:cNvSpPr>
          <p:nvPr>
            <p:ph type="title"/>
          </p:nvPr>
        </p:nvSpPr>
        <p:spPr/>
        <p:txBody>
          <a:bodyPr>
            <a:normAutofit/>
          </a:bodyPr>
          <a:lstStyle/>
          <a:p>
            <a:r>
              <a:rPr lang="en-IE" sz="3600" dirty="0">
                <a:solidFill>
                  <a:srgbClr val="64B558"/>
                </a:solidFill>
              </a:rPr>
              <a:t>WHY ARE INCLUSIVE COMMUNICATION SKILLS IMPORTANT?</a:t>
            </a:r>
          </a:p>
        </p:txBody>
      </p:sp>
      <p:sp>
        <p:nvSpPr>
          <p:cNvPr id="3" name="Content Placeholder 2">
            <a:extLst>
              <a:ext uri="{FF2B5EF4-FFF2-40B4-BE49-F238E27FC236}">
                <a16:creationId xmlns:a16="http://schemas.microsoft.com/office/drawing/2014/main" id="{1987E3B1-F1B7-47A9-A163-702B35FFC5AF}"/>
              </a:ext>
            </a:extLst>
          </p:cNvPr>
          <p:cNvSpPr>
            <a:spLocks noGrp="1"/>
          </p:cNvSpPr>
          <p:nvPr>
            <p:ph idx="1"/>
          </p:nvPr>
        </p:nvSpPr>
        <p:spPr/>
        <p:txBody>
          <a:bodyPr>
            <a:normAutofit fontScale="85000" lnSpcReduction="20000"/>
          </a:bodyPr>
          <a:lstStyle/>
          <a:p>
            <a:pPr marL="0" indent="0" algn="l">
              <a:buNone/>
            </a:pPr>
            <a:r>
              <a:rPr lang="en-IE" sz="2800" dirty="0">
                <a:solidFill>
                  <a:srgbClr val="615F5D"/>
                </a:solidFill>
              </a:rPr>
              <a:t>The Council of Europe has defined a set of competences that teachers should acquire in order to effectively champion  diversity in the classroom. Communication and Relationships is a key focus. The </a:t>
            </a:r>
            <a:r>
              <a:rPr lang="en-IE" sz="2800" dirty="0" err="1">
                <a:solidFill>
                  <a:srgbClr val="615F5D"/>
                </a:solidFill>
              </a:rPr>
              <a:t>CoE</a:t>
            </a:r>
            <a:r>
              <a:rPr lang="en-IE" sz="2800" dirty="0">
                <a:solidFill>
                  <a:srgbClr val="615F5D"/>
                </a:solidFill>
              </a:rPr>
              <a:t> says, </a:t>
            </a:r>
            <a:r>
              <a:rPr lang="en-IE" b="1" dirty="0">
                <a:solidFill>
                  <a:srgbClr val="006852"/>
                </a:solidFill>
              </a:rPr>
              <a:t>Teachers should:</a:t>
            </a:r>
          </a:p>
          <a:p>
            <a:pPr algn="l"/>
            <a:r>
              <a:rPr lang="en-IE" dirty="0"/>
              <a:t>Initiate and sustain positive communication with learners and colleagues from diverse backgrounds</a:t>
            </a:r>
          </a:p>
          <a:p>
            <a:pPr algn="l"/>
            <a:r>
              <a:rPr lang="en-IE" dirty="0"/>
              <a:t>Create open mindedness and respect in their classrooms and school community</a:t>
            </a:r>
          </a:p>
          <a:p>
            <a:pPr algn="l"/>
            <a:r>
              <a:rPr lang="en-IE" dirty="0"/>
              <a:t>Motivate and engage students to engage in learning individually and in cooperation with others</a:t>
            </a:r>
          </a:p>
          <a:p>
            <a:pPr algn="l"/>
            <a:r>
              <a:rPr lang="en-IE" dirty="0"/>
              <a:t>Deal with discrimination and conflicts to prevent </a:t>
            </a:r>
            <a:r>
              <a:rPr lang="en-IE" dirty="0" err="1"/>
              <a:t>marginalistion</a:t>
            </a:r>
            <a:r>
              <a:rPr lang="en-IE" dirty="0"/>
              <a:t> and school failure</a:t>
            </a:r>
          </a:p>
          <a:p>
            <a:pPr marL="0" indent="0" algn="l">
              <a:buNone/>
            </a:pPr>
            <a:r>
              <a:rPr lang="en-IE" dirty="0"/>
              <a:t>In this section, we will explore some important communication skills need in order to be able to do these things. </a:t>
            </a:r>
          </a:p>
        </p:txBody>
      </p:sp>
    </p:spTree>
    <p:extLst>
      <p:ext uri="{BB962C8B-B14F-4D97-AF65-F5344CB8AC3E}">
        <p14:creationId xmlns:p14="http://schemas.microsoft.com/office/powerpoint/2010/main" val="227660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39512" y="1259874"/>
            <a:ext cx="6791326" cy="579437"/>
          </a:xfrm>
        </p:spPr>
        <p:txBody>
          <a:bodyPr>
            <a:normAutofit fontScale="90000"/>
          </a:bodyPr>
          <a:lstStyle/>
          <a:p>
            <a:r>
              <a:rPr lang="en-IE" dirty="0"/>
              <a:t>COMMUNICATION SKILLS IN EDUCATION</a:t>
            </a:r>
          </a:p>
        </p:txBody>
      </p:sp>
      <p:pic>
        <p:nvPicPr>
          <p:cNvPr id="6" name="Picture Placeholder 5" descr="People working together">
            <a:extLst>
              <a:ext uri="{FF2B5EF4-FFF2-40B4-BE49-F238E27FC236}">
                <a16:creationId xmlns:a16="http://schemas.microsoft.com/office/drawing/2014/main" id="{B85CE9D7-2FF8-4DD5-AF32-22B1E71FA2B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39512" y="2092325"/>
            <a:ext cx="6791326" cy="3811588"/>
          </a:xfrm>
        </p:spPr>
        <p:txBody>
          <a:bodyPr>
            <a:noAutofit/>
          </a:bodyPr>
          <a:lstStyle/>
          <a:p>
            <a:pPr algn="just"/>
            <a:r>
              <a:rPr lang="en-US" sz="2400" dirty="0"/>
              <a:t>Educators wear many hats every day while in the classroom: the organizer, instructor, speaker, facilitator, entertainer and sometimes dispute resolution specialist.</a:t>
            </a:r>
          </a:p>
          <a:p>
            <a:pPr algn="just"/>
            <a:r>
              <a:rPr lang="en-US" sz="2400" dirty="0"/>
              <a:t>Educators interact not only with students/learners, but with other educators, school administration staff and  depending on the level they teach sometimes parents too. </a:t>
            </a:r>
          </a:p>
          <a:p>
            <a:pPr algn="just"/>
            <a:r>
              <a:rPr lang="en-US" sz="3000" dirty="0">
                <a:solidFill>
                  <a:srgbClr val="F2BD1F"/>
                </a:solidFill>
              </a:rPr>
              <a:t>Strong interpersonal skills and communication are key for any inclusive/innovative educator.</a:t>
            </a:r>
            <a:endParaRPr lang="en-IE" sz="3000" dirty="0">
              <a:solidFill>
                <a:srgbClr val="F2BD1F"/>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ahyp="http://schemas.microsoft.com/office/drawing/2018/hyperlinkcolor" val="tx"/>
                    </a:ext>
                  </a:extLst>
                </a:hlinkClick>
              </a:rPr>
              <a:t>Source</a:t>
            </a:r>
            <a:endParaRPr lang="en-IE" dirty="0">
              <a:solidFill>
                <a:srgbClr val="378FCD"/>
              </a:solidFill>
            </a:endParaRPr>
          </a:p>
        </p:txBody>
      </p:sp>
    </p:spTree>
    <p:extLst>
      <p:ext uri="{BB962C8B-B14F-4D97-AF65-F5344CB8AC3E}">
        <p14:creationId xmlns:p14="http://schemas.microsoft.com/office/powerpoint/2010/main" val="2584365815"/>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D04BA2-D6EC-476C-8FF1-82D76D45CDA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12739</TotalTime>
  <Words>4654</Words>
  <Application>Microsoft Office PowerPoint</Application>
  <PresentationFormat>Widescreen</PresentationFormat>
  <Paragraphs>315</Paragraphs>
  <Slides>58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Calibri</vt:lpstr>
      <vt:lpstr>Ink Free</vt:lpstr>
      <vt:lpstr>proxima-nova</vt:lpstr>
      <vt:lpstr>Raleway</vt:lpstr>
      <vt:lpstr>Raleway bold</vt:lpstr>
      <vt:lpstr>Kantoorthema</vt:lpstr>
      <vt:lpstr>1_Kantoorthema</vt:lpstr>
      <vt:lpstr>MODULE 6: TOP TEACHER SKILLS  FOR DIFFERENTIATED INSTRUCTION</vt:lpstr>
      <vt:lpstr>LEARNING OUTCOMES</vt:lpstr>
      <vt:lpstr>AIMS &amp; OBJECTIVES</vt:lpstr>
      <vt:lpstr>Keywords</vt:lpstr>
      <vt:lpstr>Table of contents</vt:lpstr>
      <vt:lpstr>MODULE INTRODUCTION</vt:lpstr>
      <vt:lpstr>UNIT 1: INCLUSIVE COMMUNICATION SKILLS</vt:lpstr>
      <vt:lpstr>WHY ARE INCLUSIVE COMMUNICATION SKILLS IMPORTANT?</vt:lpstr>
      <vt:lpstr>COMMUNICATION SKILLS IN EDUCATION</vt:lpstr>
      <vt:lpstr>INTERPERSONAL COMMUNICATION SKILLS</vt:lpstr>
      <vt:lpstr>Communication Skills are key when addressing learning barriers like language..</vt:lpstr>
      <vt:lpstr>COMMUNICATION COMPONENTS</vt:lpstr>
      <vt:lpstr>Did you know that language-specific words account for only 10% of communication? The communication process is actually 90% made up of non-verbal information in the forms of tone and body language. </vt:lpstr>
      <vt:lpstr> Have a look at the body language of the educators in these pictures.  Make some notes on their body language.  Is it open, friendly, welcoming, negative?</vt:lpstr>
      <vt:lpstr>TIPS FOR BETTER COMMUNICATION IN A DIVERSE CLASSROOM</vt:lpstr>
      <vt:lpstr>TIPS FOR BETTER COMMUNICATION IN A DIVERSE CLASSROOM</vt:lpstr>
      <vt:lpstr>TIPS FOR BETTER COMMUNICATION IN A DIVERSE CLASSROOM</vt:lpstr>
      <vt:lpstr>UNIT 2 LEADERSHIP SKILLS AND TRAITS</vt:lpstr>
      <vt:lpstr>WHY ARE INCLUSIVE LEADERSHIP SKILLS IMPORTANT?</vt:lpstr>
      <vt:lpstr>PowerPoint Presentation</vt:lpstr>
      <vt:lpstr>1. COMMITMENT </vt:lpstr>
      <vt:lpstr>Inclusive Educator Insight</vt:lpstr>
      <vt:lpstr>2. COGNIZANCE</vt:lpstr>
      <vt:lpstr>3. CURIOSITY </vt:lpstr>
      <vt:lpstr>4. CULTURAL INTELLIGENCE</vt:lpstr>
      <vt:lpstr>Cultural Intelligence in action..</vt:lpstr>
      <vt:lpstr>5. COLLABORATION </vt:lpstr>
      <vt:lpstr>6. COURAGE </vt:lpstr>
      <vt:lpstr>INCLUSIVE EDUCATOR SPOTLIGHT –  MEET CRAIG KEMP</vt:lpstr>
      <vt:lpstr>INCLUSIVE EDUCATOR SPOTLIGHT –  MEET CRAIG KEMP</vt:lpstr>
      <vt:lpstr>UNIT 3 INCLUSIVE DIGITAL SKILLS</vt:lpstr>
      <vt:lpstr>PowerPoint Presentation</vt:lpstr>
      <vt:lpstr>PowerPoint Presentation</vt:lpstr>
      <vt:lpstr>Interesting findings…</vt:lpstr>
      <vt:lpstr>Digital Competence of Educators</vt:lpstr>
      <vt:lpstr>European Framework for the Digital Competence of Educators (DigCompEdu)</vt:lpstr>
      <vt:lpstr>PowerPoint Presentation</vt:lpstr>
      <vt:lpstr>UNIT 4 EMPATHY SKILLS</vt:lpstr>
      <vt:lpstr>WHY IS EMPATHY IMPORTANT?</vt:lpstr>
      <vt:lpstr>Inclusive Educator Insight</vt:lpstr>
      <vt:lpstr>RESOURCE SPOTLIGHT - EMPATHY MAP CANVAS</vt:lpstr>
      <vt:lpstr>Three ways to bring empathy in to your classroom</vt:lpstr>
      <vt:lpstr>PowerPoint Presentation</vt:lpstr>
      <vt:lpstr>WHY ARE ASSESSMENT AND EVALUATION SKILLS IMPORTANT?</vt:lpstr>
      <vt:lpstr>Formative Assessment </vt:lpstr>
      <vt:lpstr>Formative Assessment Strategies  to try in your Differentiated Classroom </vt:lpstr>
      <vt:lpstr>Summative Assessment </vt:lpstr>
      <vt:lpstr>Summative Assessment Strategies  to try in your Differentiated Classroom</vt:lpstr>
      <vt:lpstr>UNIT 6 TEACHING STUDENTS TO APPLY THE CONCEPT </vt:lpstr>
      <vt:lpstr>What does active learning look like?</vt:lpstr>
      <vt:lpstr>Let’s explore…</vt:lpstr>
      <vt:lpstr>Inclusive Educator Insight</vt:lpstr>
      <vt:lpstr>Tips and insights on introducing active learning in your classroom</vt:lpstr>
      <vt:lpstr>Inclusive Educator Insight</vt:lpstr>
      <vt:lpstr>ACTIVITY: 8 Active Learning Strategies and Techniques for you to introduce to your classroom</vt:lpstr>
      <vt:lpstr>8 Active Learning Strategies and  Techniques</vt:lpstr>
      <vt:lpstr>Synopsis</vt:lpstr>
      <vt:lpstr> www.inclusiveeducators.eu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Grace Roche</cp:lastModifiedBy>
  <cp:revision>90</cp:revision>
  <dcterms:created xsi:type="dcterms:W3CDTF">2021-03-16T15:14:53Z</dcterms:created>
  <dcterms:modified xsi:type="dcterms:W3CDTF">2021-12-21T23:54:36Z</dcterms:modified>
</cp:coreProperties>
</file>