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sldIdLst>
    <p:sldId id="289" r:id="rId3"/>
    <p:sldId id="259" r:id="rId4"/>
    <p:sldId id="258" r:id="rId5"/>
    <p:sldId id="260" r:id="rId6"/>
    <p:sldId id="418" r:id="rId7"/>
    <p:sldId id="414" r:id="rId8"/>
    <p:sldId id="262" r:id="rId9"/>
    <p:sldId id="291" r:id="rId10"/>
    <p:sldId id="302" r:id="rId11"/>
    <p:sldId id="303" r:id="rId12"/>
    <p:sldId id="309" r:id="rId13"/>
    <p:sldId id="304" r:id="rId14"/>
    <p:sldId id="305" r:id="rId15"/>
    <p:sldId id="306" r:id="rId16"/>
    <p:sldId id="311" r:id="rId17"/>
    <p:sldId id="308" r:id="rId18"/>
    <p:sldId id="307" r:id="rId19"/>
    <p:sldId id="265" r:id="rId20"/>
    <p:sldId id="292" r:id="rId21"/>
    <p:sldId id="300" r:id="rId22"/>
    <p:sldId id="316" r:id="rId23"/>
    <p:sldId id="344" r:id="rId24"/>
    <p:sldId id="310" r:id="rId25"/>
    <p:sldId id="320" r:id="rId26"/>
    <p:sldId id="321" r:id="rId27"/>
    <p:sldId id="322" r:id="rId28"/>
    <p:sldId id="319" r:id="rId29"/>
    <p:sldId id="413" r:id="rId30"/>
    <p:sldId id="298" r:id="rId31"/>
    <p:sldId id="299" r:id="rId32"/>
    <p:sldId id="269" r:id="rId33"/>
    <p:sldId id="331" r:id="rId34"/>
    <p:sldId id="326" r:id="rId35"/>
    <p:sldId id="327" r:id="rId36"/>
    <p:sldId id="333" r:id="rId37"/>
    <p:sldId id="334" r:id="rId38"/>
    <p:sldId id="336" r:id="rId39"/>
    <p:sldId id="273" r:id="rId40"/>
    <p:sldId id="294" r:id="rId41"/>
    <p:sldId id="317" r:id="rId42"/>
    <p:sldId id="337" r:id="rId43"/>
    <p:sldId id="338" r:id="rId44"/>
    <p:sldId id="288" r:id="rId45"/>
    <p:sldId id="295" r:id="rId46"/>
    <p:sldId id="340" r:id="rId47"/>
    <p:sldId id="342" r:id="rId48"/>
    <p:sldId id="341" r:id="rId49"/>
    <p:sldId id="343" r:id="rId50"/>
    <p:sldId id="296" r:id="rId51"/>
    <p:sldId id="348" r:id="rId52"/>
    <p:sldId id="415" r:id="rId53"/>
    <p:sldId id="345" r:id="rId54"/>
    <p:sldId id="347" r:id="rId55"/>
    <p:sldId id="346" r:id="rId56"/>
    <p:sldId id="416" r:id="rId57"/>
    <p:sldId id="417" r:id="rId58"/>
    <p:sldId id="275" r:id="rId59"/>
    <p:sldId id="278" r:id="rId60"/>
    <p:sldId id="419" r:id="rId61"/>
    <p:sldId id="276"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67F7AF-DD60-ECDA-EDCD-D37545CDAE02}" name="Sanja Ivandic" initials="SI" userId="5aeb1d9e921380a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62D"/>
    <a:srgbClr val="F2BD1F"/>
    <a:srgbClr val="64B558"/>
    <a:srgbClr val="E61A52"/>
    <a:srgbClr val="378FCD"/>
    <a:srgbClr val="676766"/>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43" y="-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8/10/relationships/authors" Targe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2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2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2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1212.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99.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77.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33.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41313.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88.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1010.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55.svg"/><Relationship Id="rId7" Type="http://schemas.openxmlformats.org/officeDocument/2006/relationships/image" Target="../media/image1144.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066.svg"/><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44.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44.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111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44.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4.svg"/><Relationship Id="rId4"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88.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44.svg"/><Relationship Id="rId4" Type="http://schemas.openxmlformats.org/officeDocument/2006/relationships/image" Target="../media/image2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3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22.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322.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322.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322.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88.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44.svg"/><Relationship Id="rId4" Type="http://schemas.openxmlformats.org/officeDocument/2006/relationships/image" Target="../media/image2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322.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322.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322.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322.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1212.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144.svg"/><Relationship Id="rId4" Type="http://schemas.openxmlformats.org/officeDocument/2006/relationships/image" Target="../media/image3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22.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99.svg"/><Relationship Id="rId7" Type="http://schemas.openxmlformats.org/officeDocument/2006/relationships/image" Target="../media/image1144.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31.png"/><Relationship Id="rId5" Type="http://schemas.openxmlformats.org/officeDocument/2006/relationships/image" Target="../media/image2077.svg"/><Relationship Id="rId4"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44.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33.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144.svg"/><Relationship Id="rId4" Type="http://schemas.openxmlformats.org/officeDocument/2006/relationships/image" Target="../media/image3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44.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241313.svg"/><Relationship Id="rId4" Type="http://schemas.openxmlformats.org/officeDocument/2006/relationships/image" Target="../media/image1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41313.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144.svg"/><Relationship Id="rId4" Type="http://schemas.openxmlformats.org/officeDocument/2006/relationships/image" Target="../media/image3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22.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41313.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144.svg"/><Relationship Id="rId4" Type="http://schemas.openxmlformats.org/officeDocument/2006/relationships/image" Target="../media/image31.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2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2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88.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44.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pPr/>
              <a:t>09/10/2022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pPr/>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rgbClr val="37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cstate="print">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pPr/>
              <a:t>09/10/2022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pPr/>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09/10/2022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rgbClr val="64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cstate="print">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pPr/>
              <a:t>09/10/2022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pPr/>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rgbClr val="F2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cstate="print">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pPr/>
              <a:t>09/10/2022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pPr/>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cstate="print">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1473190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958336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1039959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390879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Emphasis (quote or definition)">
    <p:bg>
      <p:bgPr>
        <a:solidFill>
          <a:srgbClr val="FFFFFF"/>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a:xfrm>
            <a:off x="838200" y="1652296"/>
            <a:ext cx="10515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707231" y="1611077"/>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1402681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10628"/>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cstate="print">
            <a:extLst>
              <a:ext uri="{96DAC541-7B7A-43D3-8B79-37D633B846F1}">
                <asvg:svgBlip xmlns=""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9" y="2505075"/>
            <a:ext cx="3427412"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7734300" y="2505075"/>
            <a:ext cx="3621088"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90" y="1681163"/>
            <a:ext cx="3427412"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7734300" y="1681163"/>
            <a:ext cx="36210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235390" y="-391871"/>
            <a:ext cx="2901340" cy="2050234"/>
          </a:xfrm>
          <a:prstGeom prst="rect">
            <a:avLst/>
          </a:prstGeom>
        </p:spPr>
      </p:pic>
      <p:sp>
        <p:nvSpPr>
          <p:cNvPr id="8" name="Tijdelijke aanduiding voor tekst 4">
            <a:extLst>
              <a:ext uri="{FF2B5EF4-FFF2-40B4-BE49-F238E27FC236}">
                <a16:creationId xmlns:a16="http://schemas.microsoft.com/office/drawing/2014/main" id="{8FD1195F-E4FE-4714-BCDA-E88943A9F2B3}"/>
              </a:ext>
            </a:extLst>
          </p:cNvPr>
          <p:cNvSpPr>
            <a:spLocks noGrp="1"/>
          </p:cNvSpPr>
          <p:nvPr>
            <p:ph type="body" sz="quarter" idx="10" hasCustomPrompt="1"/>
          </p:nvPr>
        </p:nvSpPr>
        <p:spPr>
          <a:xfrm>
            <a:off x="4267201" y="1698338"/>
            <a:ext cx="3467100" cy="823912"/>
          </a:xfrm>
          <a:prstGeom prst="rect">
            <a:avLst/>
          </a:prstGeom>
          <a:solidFill>
            <a:srgbClr val="E61A52"/>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9" name="Tijdelijke aanduiding voor inhoud 5">
            <a:extLst>
              <a:ext uri="{FF2B5EF4-FFF2-40B4-BE49-F238E27FC236}">
                <a16:creationId xmlns:a16="http://schemas.microsoft.com/office/drawing/2014/main" id="{D320BEB1-40F4-4F75-B36B-CB0DDF2FC38A}"/>
              </a:ext>
            </a:extLst>
          </p:cNvPr>
          <p:cNvSpPr>
            <a:spLocks noGrp="1"/>
          </p:cNvSpPr>
          <p:nvPr>
            <p:ph sz="quarter" idx="11"/>
          </p:nvPr>
        </p:nvSpPr>
        <p:spPr>
          <a:xfrm>
            <a:off x="4267200" y="2496488"/>
            <a:ext cx="3427412"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2880890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cstate="print">
            <a:extLst>
              <a:ext uri="{96DAC541-7B7A-43D3-8B79-37D633B846F1}">
                <asvg:svgBlip xmlns=""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5019676" y="1030288"/>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733425" y="1030288"/>
            <a:ext cx="393223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5019675" y="281706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1277340" y="-712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1_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794887" y="858263"/>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7686675" y="1030288"/>
            <a:ext cx="393223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794886" y="271228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5566568" y="-218723"/>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2630934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7909DCD-905B-4FB1-87CA-20CCEAF525B1}"/>
              </a:ext>
            </a:extLst>
          </p:cNvPr>
          <p:cNvSpPr>
            <a:spLocks noGrp="1"/>
          </p:cNvSpPr>
          <p:nvPr>
            <p:ph type="dt" sz="half" idx="10"/>
          </p:nvPr>
        </p:nvSpPr>
        <p:spPr/>
        <p:txBody>
          <a:bodyPr/>
          <a:lstStyle/>
          <a:p>
            <a:fld id="{227B6E0C-D4E5-4995-B5ED-367675E79898}" type="datetimeFigureOut">
              <a:rPr lang="en-GB" smtClean="0"/>
              <a:pPr/>
              <a:t>09/10/2022</a:t>
            </a:fld>
            <a:endParaRPr lang="en-GB"/>
          </a:p>
        </p:txBody>
      </p:sp>
      <p:sp>
        <p:nvSpPr>
          <p:cNvPr id="5" name="Tijdelijke aanduiding voor voettekst 4">
            <a:extLst>
              <a:ext uri="{FF2B5EF4-FFF2-40B4-BE49-F238E27FC236}">
                <a16:creationId xmlns:a16="http://schemas.microsoft.com/office/drawing/2014/main" id="{DA9D70EF-06B1-4480-9C88-F1CB78A05212}"/>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953E09A2-9239-43FC-9BCA-BC3A030EEEC6}"/>
              </a:ext>
            </a:extLst>
          </p:cNvPr>
          <p:cNvSpPr>
            <a:spLocks noGrp="1"/>
          </p:cNvSpPr>
          <p:nvPr>
            <p:ph type="sldNum" sz="quarter" idx="12"/>
          </p:nvPr>
        </p:nvSpPr>
        <p:spPr/>
        <p:txBody>
          <a:bodyPr/>
          <a:lstStyle/>
          <a:p>
            <a:fld id="{8DA44471-F18B-49D2-B2D5-B5C55CED17BB}" type="slidenum">
              <a:rPr lang="en-GB" smtClean="0"/>
              <a:pPr/>
              <a:t>‹#›</a:t>
            </a:fld>
            <a:endParaRPr lang="en-GB"/>
          </a:p>
        </p:txBody>
      </p:sp>
      <p:pic>
        <p:nvPicPr>
          <p:cNvPr id="7" name="Picture 4" descr="People in classroom">
            <a:extLst>
              <a:ext uri="{FF2B5EF4-FFF2-40B4-BE49-F238E27FC236}">
                <a16:creationId xmlns:a16="http://schemas.microsoft.com/office/drawing/2014/main" id="{70EE40DD-61E4-47C3-941F-CA718B6ECFAA}"/>
              </a:ext>
            </a:extLst>
          </p:cNvPr>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8742" y="-26766"/>
            <a:ext cx="12192000" cy="5923555"/>
          </a:xfrm>
          <a:prstGeom prst="rect">
            <a:avLst/>
          </a:prstGeom>
        </p:spPr>
      </p:pic>
      <p:sp>
        <p:nvSpPr>
          <p:cNvPr id="8" name="Rechthoek 7">
            <a:extLst>
              <a:ext uri="{FF2B5EF4-FFF2-40B4-BE49-F238E27FC236}">
                <a16:creationId xmlns:a16="http://schemas.microsoft.com/office/drawing/2014/main" id="{BC5E0C40-9A7E-4173-AD3C-B98E165E9F97}"/>
              </a:ext>
            </a:extLst>
          </p:cNvPr>
          <p:cNvSpPr/>
          <p:nvPr userDrawn="1"/>
        </p:nvSpPr>
        <p:spPr>
          <a:xfrm>
            <a:off x="7359588" y="3593225"/>
            <a:ext cx="4832412" cy="1740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5">
            <a:extLst>
              <a:ext uri="{FF2B5EF4-FFF2-40B4-BE49-F238E27FC236}">
                <a16:creationId xmlns:a16="http://schemas.microsoft.com/office/drawing/2014/main" id="{E6D48783-C3AB-4643-9EE6-90A55251C0EA}"/>
              </a:ext>
            </a:extLst>
          </p:cNvPr>
          <p:cNvGrpSpPr/>
          <p:nvPr userDrawn="1"/>
        </p:nvGrpSpPr>
        <p:grpSpPr>
          <a:xfrm>
            <a:off x="-28742" y="6028229"/>
            <a:ext cx="12220742" cy="937311"/>
            <a:chOff x="-28742" y="5956540"/>
            <a:chExt cx="12220742" cy="937311"/>
          </a:xfrm>
          <a:solidFill>
            <a:schemeClr val="bg1"/>
          </a:solidFill>
        </p:grpSpPr>
        <p:sp>
          <p:nvSpPr>
            <p:cNvPr id="10" name="Rectangle 44">
              <a:extLst>
                <a:ext uri="{FF2B5EF4-FFF2-40B4-BE49-F238E27FC236}">
                  <a16:creationId xmlns:a16="http://schemas.microsoft.com/office/drawing/2014/main" id="{DE66D3EB-8181-4D7F-9DCB-44D0EE4595E3}"/>
                </a:ext>
              </a:extLst>
            </p:cNvPr>
            <p:cNvSpPr/>
            <p:nvPr/>
          </p:nvSpPr>
          <p:spPr>
            <a:xfrm>
              <a:off x="-28742" y="5956540"/>
              <a:ext cx="12220742" cy="937311"/>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a:p>
          </p:txBody>
        </p:sp>
        <p:pic>
          <p:nvPicPr>
            <p:cNvPr id="11" name="Picture 48">
              <a:extLst>
                <a:ext uri="{FF2B5EF4-FFF2-40B4-BE49-F238E27FC236}">
                  <a16:creationId xmlns:a16="http://schemas.microsoft.com/office/drawing/2014/main" id="{ED81B449-2054-4246-BFD6-6B31BCF472C8}"/>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85208" y="6256047"/>
              <a:ext cx="1178241" cy="338296"/>
            </a:xfrm>
            <a:prstGeom prst="rect">
              <a:avLst/>
            </a:prstGeom>
            <a:grpFill/>
          </p:spPr>
        </p:pic>
        <p:pic>
          <p:nvPicPr>
            <p:cNvPr id="12" name="Picture 50">
              <a:extLst>
                <a:ext uri="{FF2B5EF4-FFF2-40B4-BE49-F238E27FC236}">
                  <a16:creationId xmlns:a16="http://schemas.microsoft.com/office/drawing/2014/main" id="{C847ECB3-2CBC-473E-8F64-E1E28A2808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4573" y="6250146"/>
              <a:ext cx="1736203" cy="350098"/>
            </a:xfrm>
            <a:prstGeom prst="rect">
              <a:avLst/>
            </a:prstGeom>
            <a:grpFill/>
          </p:spPr>
        </p:pic>
        <p:pic>
          <p:nvPicPr>
            <p:cNvPr id="13" name="Picture 54">
              <a:extLst>
                <a:ext uri="{FF2B5EF4-FFF2-40B4-BE49-F238E27FC236}">
                  <a16:creationId xmlns:a16="http://schemas.microsoft.com/office/drawing/2014/main" id="{F30AA6DB-B5FE-494C-92BA-1174B699A9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29503" y="6199535"/>
              <a:ext cx="2206481" cy="451320"/>
            </a:xfrm>
            <a:prstGeom prst="rect">
              <a:avLst/>
            </a:prstGeom>
            <a:grpFill/>
          </p:spPr>
        </p:pic>
        <p:pic>
          <p:nvPicPr>
            <p:cNvPr id="14" name="Picture 56">
              <a:extLst>
                <a:ext uri="{FF2B5EF4-FFF2-40B4-BE49-F238E27FC236}">
                  <a16:creationId xmlns:a16="http://schemas.microsoft.com/office/drawing/2014/main" id="{8852F862-95FD-45EE-86B8-94B622C3FFF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286122" y="6251927"/>
              <a:ext cx="1442673" cy="346537"/>
            </a:xfrm>
            <a:prstGeom prst="rect">
              <a:avLst/>
            </a:prstGeom>
            <a:grpFill/>
          </p:spPr>
        </p:pic>
        <p:pic>
          <p:nvPicPr>
            <p:cNvPr id="15" name="Picture 2">
              <a:extLst>
                <a:ext uri="{FF2B5EF4-FFF2-40B4-BE49-F238E27FC236}">
                  <a16:creationId xmlns:a16="http://schemas.microsoft.com/office/drawing/2014/main" id="{A3B0AF93-2301-48EE-A267-FE7CF189D0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39032" y="6219419"/>
              <a:ext cx="1887654" cy="411552"/>
            </a:xfrm>
            <a:prstGeom prst="rect">
              <a:avLst/>
            </a:prstGeom>
            <a:grpFill/>
          </p:spPr>
        </p:pic>
        <p:pic>
          <p:nvPicPr>
            <p:cNvPr id="16" name="Bild 1" descr="image001">
              <a:extLst>
                <a:ext uri="{FF2B5EF4-FFF2-40B4-BE49-F238E27FC236}">
                  <a16:creationId xmlns:a16="http://schemas.microsoft.com/office/drawing/2014/main" id="{8A61C458-AF21-4D0B-9CF5-947C6E3C596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08995" y="6232704"/>
              <a:ext cx="2031186" cy="3849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8" name="Titel 1">
            <a:extLst>
              <a:ext uri="{FF2B5EF4-FFF2-40B4-BE49-F238E27FC236}">
                <a16:creationId xmlns:a16="http://schemas.microsoft.com/office/drawing/2014/main" id="{54CCD205-DA00-4790-85D6-5B2B89B0929F}"/>
              </a:ext>
            </a:extLst>
          </p:cNvPr>
          <p:cNvSpPr>
            <a:spLocks noGrp="1"/>
          </p:cNvSpPr>
          <p:nvPr>
            <p:ph type="ctrTitle" hasCustomPrompt="1"/>
          </p:nvPr>
        </p:nvSpPr>
        <p:spPr>
          <a:xfrm>
            <a:off x="7457243" y="3684233"/>
            <a:ext cx="3885460" cy="1537150"/>
          </a:xfrm>
          <a:prstGeom prst="rect">
            <a:avLst/>
          </a:prstGeom>
        </p:spPr>
        <p:txBody>
          <a:bodyPr anchor="b"/>
          <a:lstStyle>
            <a:lvl1pPr algn="ctr">
              <a:defRPr sz="6000">
                <a:solidFill>
                  <a:schemeClr val="bg2"/>
                </a:solidFill>
              </a:defRPr>
            </a:lvl1pPr>
          </a:lstStyle>
          <a:p>
            <a:pPr algn="r"/>
            <a:r>
              <a:rPr lang="en-US" sz="6000" b="1" spc="100" dirty="0">
                <a:latin typeface="+mj-lt"/>
                <a:ea typeface="+mj-ea"/>
                <a:cs typeface="+mj-cs"/>
              </a:rPr>
              <a:t>Title…</a:t>
            </a:r>
            <a:endParaRPr lang="el-GR" sz="6000" b="1" spc="100" dirty="0">
              <a:latin typeface="+mj-lt"/>
              <a:ea typeface="+mj-ea"/>
              <a:cs typeface="+mj-cs"/>
            </a:endParaRPr>
          </a:p>
        </p:txBody>
      </p:sp>
      <p:pic>
        <p:nvPicPr>
          <p:cNvPr id="17" name="Picture 7">
            <a:extLst>
              <a:ext uri="{FF2B5EF4-FFF2-40B4-BE49-F238E27FC236}">
                <a16:creationId xmlns:a16="http://schemas.microsoft.com/office/drawing/2014/main" id="{79C5131F-120E-4DB1-9362-632A1345CBAC}"/>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521841" y="384979"/>
            <a:ext cx="5652116" cy="2111781"/>
          </a:xfrm>
          <a:prstGeom prst="rect">
            <a:avLst/>
          </a:prstGeom>
        </p:spPr>
      </p:pic>
    </p:spTree>
    <p:extLst>
      <p:ext uri="{BB962C8B-B14F-4D97-AF65-F5344CB8AC3E}">
        <p14:creationId xmlns:p14="http://schemas.microsoft.com/office/powerpoint/2010/main" val="2372403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094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2775385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325024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solidFill>
                  <a:srgbClr val="262626"/>
                </a:solidFill>
              </a:rPr>
              <a:pPr/>
              <a:t>09/10/2022</a:t>
            </a:fld>
            <a:endParaRPr lang="en-GB">
              <a:solidFill>
                <a:srgbClr val="262626"/>
              </a:solidFill>
            </a:endParaRPr>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solidFill>
                  <a:srgbClr val="262626"/>
                </a:solidFill>
              </a:rPr>
              <a:pPr/>
              <a:t>‹#›</a:t>
            </a:fld>
            <a:endParaRPr lang="en-GB">
              <a:solidFill>
                <a:srgbClr val="262626"/>
              </a:solidFill>
            </a:endParaRPr>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cstate="print">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267438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pPr/>
              <a:t>09/10/2022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pPr/>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cstate="print">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09/10/2022</a:t>
            </a:fld>
            <a:endParaRPr lang="en-GB">
              <a:solidFill>
                <a:srgbClr val="262626"/>
              </a:solidFill>
            </a:endParaRPr>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solidFill>
                  <a:srgbClr val="262626">
                    <a:tint val="75000"/>
                  </a:srgbClr>
                </a:solidFill>
              </a:rPr>
              <a:pPr/>
              <a:t>09/10/2022</a:t>
            </a:fld>
            <a:endParaRPr lang="en-GB">
              <a:solidFill>
                <a:srgbClr val="262626">
                  <a:tint val="75000"/>
                </a:srgbClr>
              </a:solidFill>
            </a:endParaRPr>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262626">
                  <a:tint val="75000"/>
                </a:srgbClr>
              </a:solidFill>
            </a:endParaRPr>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solidFill>
                  <a:srgbClr val="262626">
                    <a:tint val="75000"/>
                  </a:srgbClr>
                </a:solidFill>
              </a:rPr>
              <a:pPr/>
              <a:t>‹#›</a:t>
            </a:fld>
            <a:endParaRPr lang="en-GB">
              <a:solidFill>
                <a:srgbClr val="262626">
                  <a:tint val="75000"/>
                </a:srgbClr>
              </a:solidFill>
            </a:endParaRPr>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solidFill>
                  <a:srgbClr val="F2F2F2"/>
                </a:solidFill>
              </a:rPr>
              <a:t>Title</a:t>
            </a:r>
            <a:endParaRPr lang="en-GB" dirty="0">
              <a:solidFill>
                <a:srgbClr val="F2F2F2"/>
              </a:solidFill>
            </a:endParaRPr>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cstate="print">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575552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09/10/2022</a:t>
            </a:fld>
            <a:endParaRPr lang="en-GB">
              <a:solidFill>
                <a:srgbClr val="262626"/>
              </a:solidFill>
            </a:endParaRPr>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cstate="print">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5588575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09/10/2022</a:t>
            </a:fld>
            <a:endParaRPr lang="en-GB">
              <a:solidFill>
                <a:srgbClr val="262626"/>
              </a:solidFill>
            </a:endParaRPr>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cstate="print">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94300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29622198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27173945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solidFill>
                  <a:srgbClr val="262626"/>
                </a:solidFill>
              </a:rPr>
              <a:pPr/>
              <a:t>09/10/2022</a:t>
            </a:fld>
            <a:endParaRPr lang="en-GB">
              <a:solidFill>
                <a:srgbClr val="262626"/>
              </a:solidFill>
            </a:endParaRPr>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solidFill>
                  <a:srgbClr val="262626"/>
                </a:solidFill>
              </a:rPr>
              <a:pPr/>
              <a:t>‹#›</a:t>
            </a:fld>
            <a:endParaRPr lang="en-GB">
              <a:solidFill>
                <a:srgbClr val="262626"/>
              </a:solidFill>
            </a:endParaRPr>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cstate="print">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975610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09/10/2022</a:t>
            </a:fld>
            <a:endParaRPr lang="en-GB">
              <a:solidFill>
                <a:srgbClr val="262626"/>
              </a:solidFill>
            </a:endParaRPr>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solidFill>
                  <a:srgbClr val="262626">
                    <a:tint val="75000"/>
                  </a:srgbClr>
                </a:solidFill>
              </a:rPr>
              <a:pPr/>
              <a:t>09/10/2022</a:t>
            </a:fld>
            <a:endParaRPr lang="en-GB">
              <a:solidFill>
                <a:srgbClr val="262626">
                  <a:tint val="75000"/>
                </a:srgbClr>
              </a:solidFill>
            </a:endParaRPr>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262626">
                  <a:tint val="75000"/>
                </a:srgbClr>
              </a:solidFill>
            </a:endParaRPr>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solidFill>
                  <a:srgbClr val="262626">
                    <a:tint val="75000"/>
                  </a:srgbClr>
                </a:solidFill>
              </a:rPr>
              <a:pPr/>
              <a:t>‹#›</a:t>
            </a:fld>
            <a:endParaRPr lang="en-GB">
              <a:solidFill>
                <a:srgbClr val="262626">
                  <a:tint val="75000"/>
                </a:srgbClr>
              </a:solidFill>
            </a:endParaRPr>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solidFill>
                <a:srgbClr val="F2F2F2"/>
              </a:solidFill>
            </a:endParaRPr>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cstate="print">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3657470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09/10/2022</a:t>
            </a:fld>
            <a:endParaRPr lang="en-GB">
              <a:solidFill>
                <a:srgbClr val="262626"/>
              </a:solidFill>
            </a:endParaRPr>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cstate="print">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2803653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09/10/2022</a:t>
            </a:fld>
            <a:endParaRPr lang="en-GB">
              <a:solidFill>
                <a:srgbClr val="262626"/>
              </a:solidFill>
            </a:endParaRPr>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cstate="print">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20937530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231641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378FCD"/>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4D4114D-D467-4507-8469-3495A1588453}"/>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5886450" y="-101512"/>
            <a:ext cx="6462632" cy="7061024"/>
          </a:xfrm>
          <a:prstGeom prst="rect">
            <a:avLst/>
          </a:prstGeom>
        </p:spPr>
      </p:pic>
      <p:sp>
        <p:nvSpPr>
          <p:cNvPr id="4" name="Rectangle 3">
            <a:extLst>
              <a:ext uri="{FF2B5EF4-FFF2-40B4-BE49-F238E27FC236}">
                <a16:creationId xmlns:a16="http://schemas.microsoft.com/office/drawing/2014/main" id="{5D99E51B-1191-4C50-853A-EB1A20765181}"/>
              </a:ext>
            </a:extLst>
          </p:cNvPr>
          <p:cNvSpPr/>
          <p:nvPr userDrawn="1"/>
        </p:nvSpPr>
        <p:spPr>
          <a:xfrm>
            <a:off x="0" y="1238250"/>
            <a:ext cx="5076825" cy="203835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pic>
        <p:nvPicPr>
          <p:cNvPr id="5" name="Afbeelding 18">
            <a:extLst>
              <a:ext uri="{FF2B5EF4-FFF2-40B4-BE49-F238E27FC236}">
                <a16:creationId xmlns:a16="http://schemas.microsoft.com/office/drawing/2014/main" id="{457E190C-A422-4012-BB3A-50DF305D41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115116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prstClr val="white"/>
                </a:solidFill>
              </a:rPr>
              <a:t>i</a:t>
            </a:r>
            <a:endParaRPr lang="en-GB" dirty="0">
              <a:solidFill>
                <a:prstClr val="white"/>
              </a:solidFill>
            </a:endParaRPr>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7658659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1488566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1157061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025899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2202848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cstate="print">
            <a:extLst>
              <a:ext uri="{96DAC541-7B7A-43D3-8B79-37D633B846F1}">
                <asvg:svgBlip xmlns=""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253203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27734922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4189684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cstate="print">
            <a:extLst>
              <a:ext uri="{96DAC541-7B7A-43D3-8B79-37D633B846F1}">
                <asvg:svgBlip xmlns=""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26926858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271748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pPr/>
              <a:t>09/10/2022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pPr/>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09/10/2022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cstate="print">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695318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a:defRPr/>
              </a:pPr>
              <a:r>
                <a:rPr lang="en-GB" sz="800" dirty="0">
                  <a:solidFill>
                    <a:srgbClr val="262626">
                      <a:lumMod val="75000"/>
                      <a:lumOff val="25000"/>
                    </a:srgbClr>
                  </a:solidFill>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rgbClr val="262626">
                    <a:lumMod val="75000"/>
                    <a:lumOff val="25000"/>
                  </a:srgbClr>
                </a:solidFill>
                <a:ea typeface="Times New Roman" panose="02020603050405020304" pitchFamily="18" charset="0"/>
                <a:cs typeface="Times New Roman" panose="02020603050405020304" pitchFamily="18" charset="0"/>
              </a:endParaRPr>
            </a:p>
            <a:p>
              <a:endParaRPr lang="nl-NL" sz="800" dirty="0">
                <a:solidFill>
                  <a:prstClr val="white"/>
                </a:solidFill>
              </a:endParaRPr>
            </a:p>
          </p:txBody>
        </p:sp>
      </p:grpSp>
    </p:spTree>
    <p:extLst>
      <p:ext uri="{BB962C8B-B14F-4D97-AF65-F5344CB8AC3E}">
        <p14:creationId xmlns:p14="http://schemas.microsoft.com/office/powerpoint/2010/main" val="235822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pPr/>
              <a:t>09/10/2022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pPr/>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cstate="print">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pPr/>
              <a:t>09/10/2022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pPr/>
              <a:t>‹#›</a:t>
            </a:fld>
            <a:endParaRPr lang="en-GB"/>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cstate="print">
            <a:extLst>
              <a:ext uri="{96DAC541-7B7A-43D3-8B79-37D633B846F1}">
                <asvg:svgBlip xmlns="" xmlns:asvg="http://schemas.microsoft.com/office/drawing/2016/SVG/main" r:embed="rId4"/>
              </a:ext>
            </a:extLst>
          </a:blip>
          <a:stretch>
            <a:fillRect/>
          </a:stretch>
        </p:blipFill>
        <p:spPr>
          <a:xfrm>
            <a:off x="5939981"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Kliki, et saada teavet</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Klikki, et mudeli tekstid oleksid kättesaadavad.</a:t>
            </a:r>
          </a:p>
          <a:p>
            <a:pPr lvl="1"/>
            <a:r>
              <a:rPr lang="nl-NL" dirty="0"/>
              <a:t>Tweede niveau</a:t>
            </a:r>
          </a:p>
          <a:p>
            <a:pPr lvl="2"/>
            <a:r>
              <a:rPr lang="nl-NL" dirty="0"/>
              <a:t>Derde niveau</a:t>
            </a:r>
          </a:p>
          <a:p>
            <a:pPr lvl="3"/>
            <a:r>
              <a:rPr lang="nl-NL" dirty="0"/>
              <a:t>Neljas tase</a:t>
            </a:r>
          </a:p>
          <a:p>
            <a:pPr lvl="4"/>
            <a:r>
              <a:rPr lang="nl-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77" r:id="rId5"/>
    <p:sldLayoutId id="2147483663" r:id="rId6"/>
    <p:sldLayoutId id="2147483664" r:id="rId7"/>
    <p:sldLayoutId id="2147483665" r:id="rId8"/>
    <p:sldLayoutId id="2147483671" r:id="rId9"/>
    <p:sldLayoutId id="2147483672" r:id="rId10"/>
    <p:sldLayoutId id="2147483673" r:id="rId11"/>
    <p:sldLayoutId id="2147483674" r:id="rId12"/>
    <p:sldLayoutId id="2147483675" r:id="rId13"/>
    <p:sldLayoutId id="2147483676" r:id="rId14"/>
    <p:sldLayoutId id="2147483650" r:id="rId15"/>
    <p:sldLayoutId id="2147483679" r:id="rId16"/>
    <p:sldLayoutId id="2147483680" r:id="rId17"/>
    <p:sldLayoutId id="2147483681" r:id="rId18"/>
    <p:sldLayoutId id="2147483682" r:id="rId19"/>
    <p:sldLayoutId id="2147483684" r:id="rId20"/>
    <p:sldLayoutId id="2147483651" r:id="rId21"/>
    <p:sldLayoutId id="2147483666" r:id="rId22"/>
    <p:sldLayoutId id="2147483667" r:id="rId23"/>
    <p:sldLayoutId id="2147483668" r:id="rId24"/>
    <p:sldLayoutId id="2147483669" r:id="rId25"/>
    <p:sldLayoutId id="2147483652" r:id="rId26"/>
    <p:sldLayoutId id="2147483653" r:id="rId27"/>
    <p:sldLayoutId id="2147483685" r:id="rId28"/>
    <p:sldLayoutId id="2147483654" r:id="rId29"/>
    <p:sldLayoutId id="2147483655" r:id="rId30"/>
    <p:sldLayoutId id="2147483656" r:id="rId31"/>
    <p:sldLayoutId id="2147483657" r:id="rId32"/>
    <p:sldLayoutId id="2147483683" r:id="rId33"/>
    <p:sldLayoutId id="2147483670" r:id="rId34"/>
    <p:sldLayoutId id="2147483678" r:id="rId35"/>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Kliki, et saada teavet</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Klikake, et mudeli tekstid oleksid kättesaadavad.</a:t>
            </a:r>
          </a:p>
          <a:p>
            <a:pPr lvl="1"/>
            <a:r>
              <a:rPr lang="nl-NL" dirty="0"/>
              <a:t>Tweede niveau</a:t>
            </a:r>
          </a:p>
          <a:p>
            <a:pPr lvl="2"/>
            <a:r>
              <a:rPr lang="nl-NL" dirty="0"/>
              <a:t>Derde niveau</a:t>
            </a:r>
          </a:p>
          <a:p>
            <a:pPr lvl="3"/>
            <a:r>
              <a:rPr lang="nl-NL" dirty="0"/>
              <a:t>Neljas tase</a:t>
            </a:r>
          </a:p>
          <a:p>
            <a:pPr lvl="4"/>
            <a:r>
              <a:rPr lang="nl-NL" dirty="0"/>
              <a:t>Vijfde niveau</a:t>
            </a:r>
            <a:endParaRPr lang="en-GB" dirty="0"/>
          </a:p>
        </p:txBody>
      </p:sp>
    </p:spTree>
    <p:extLst>
      <p:ext uri="{BB962C8B-B14F-4D97-AF65-F5344CB8AC3E}">
        <p14:creationId xmlns:p14="http://schemas.microsoft.com/office/powerpoint/2010/main" val="21248403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content.wisestep.com/importance-interpersonal-skills-teachers-students-managers/" TargetMode="Externa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hyperlink" Target="http://www.irishtimes.com/news/health/mediating-between-cultures-1.609199" TargetMode="External"/><Relationship Id="rId2" Type="http://schemas.openxmlformats.org/officeDocument/2006/relationships/hyperlink" Target="http://www.irishexaminer.com/ireland/integrating-the-roma-41506.html"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content.wisestep.com/importance-interpersonal-skills-teachers-students-managers/" TargetMode="Externa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8.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2.deloitte.com/us/en/insights/topics/talent/six-signature-traits-of-inclusive-leadership.html" TargetMode="External"/><Relationship Id="rId2" Type="http://schemas.openxmlformats.org/officeDocument/2006/relationships/image" Target="../media/image46.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content.wisestep.com/importance-interpersonal-skills-teachers-students-managers/" TargetMode="External"/><Relationship Id="rId1" Type="http://schemas.openxmlformats.org/officeDocument/2006/relationships/slideLayout" Target="../slideLayouts/slideLayout32.xml"/><Relationship Id="rId4" Type="http://schemas.openxmlformats.org/officeDocument/2006/relationships/hyperlink" Target="https://files.eric.ed.gov/fulltext/ED579284.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hyperlink" Target="https://culturalq.com/blog/teaching-english-with-cultural-intelligence/" TargetMode="External"/><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 Id="rId5" Type="http://schemas.openxmlformats.org/officeDocument/2006/relationships/hyperlink" Target="https://www.a-speakers.com/topic/cultural-intelligence/" TargetMode="Externa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hyperlink" Target="http://mrkempnz.com/2015/06/demonstrating-leadership-in-the-classroom.html" TargetMode="External"/><Relationship Id="rId2" Type="http://schemas.openxmlformats.org/officeDocument/2006/relationships/image" Target="../media/image54.jpeg"/><Relationship Id="rId1" Type="http://schemas.openxmlformats.org/officeDocument/2006/relationships/slideLayout" Target="../slideLayouts/slideLayout32.xml"/><Relationship Id="rId6" Type="http://schemas.openxmlformats.org/officeDocument/2006/relationships/image" Target="../media/image671414.svg"/></Relationships>
</file>

<file path=ppt/slides/_rels/slide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hyperlink" Target="https://www.fizzicseducation.com.au/podcast/fizzicsed/education-tech-with-craig-kemp/" TargetMode="External"/><Relationship Id="rId2" Type="http://schemas.openxmlformats.org/officeDocument/2006/relationships/hyperlink" Target="http://mrkempnz.com/2014/08/being-evaluated-by-my-students-an-inspirational-experience.html" TargetMode="External"/><Relationship Id="rId1" Type="http://schemas.openxmlformats.org/officeDocument/2006/relationships/slideLayout" Target="../slideLayouts/slideLayout32.xml"/><Relationship Id="rId6" Type="http://schemas.openxmlformats.org/officeDocument/2006/relationships/image" Target="../media/image56.jpeg"/><Relationship Id="rId5" Type="http://schemas.openxmlformats.org/officeDocument/2006/relationships/image" Target="../media/image671414.svg"/></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hyperlink" Target="http://www.casenex.com/casenex/cecReadings/theImportanceOfTeacher.pdf" TargetMode="Externa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izzicseducation.com.au/podcast/fizzicsed/education-tech-with-craig-kemp/" TargetMode="External"/><Relationship Id="rId2" Type="http://schemas.openxmlformats.org/officeDocument/2006/relationships/image" Target="../media/image59.jpeg"/><Relationship Id="rId1" Type="http://schemas.openxmlformats.org/officeDocument/2006/relationships/slideLayout" Target="../slideLayouts/slideLayout33.xml"/><Relationship Id="rId4" Type="http://schemas.openxmlformats.org/officeDocument/2006/relationships/hyperlink" Target="https://publications.jrc.ec.europa.eu/repository/handle/JRC107466"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0.xml"/><Relationship Id="rId5" Type="http://schemas.openxmlformats.org/officeDocument/2006/relationships/hyperlink" Target="https://publications.jrc.ec.europa.eu/repository/handle/JRC107466" TargetMode="External"/><Relationship Id="rId4" Type="http://schemas.openxmlformats.org/officeDocument/2006/relationships/hyperlink" Target="https://www.fizzicseducation.com.au/podcast/fizzicsed/education-tech-with-craig-kemp/"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hyperlink" Target="https://www.teachthought.com/pedagogy/quick-guide-teaching-empathy-classroom/" TargetMode="External"/><Relationship Id="rId2" Type="http://schemas.openxmlformats.org/officeDocument/2006/relationships/hyperlink" Target="https://www.fizzicseducation.com.au/podcast/fizzicsed/education-tech-with-craig-kemp/"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hyperlink" Target="https://medium.com/the-xplane-collection/updated-empathy-map-canvas-46df22df3c8a" TargetMode="External"/><Relationship Id="rId2" Type="http://schemas.openxmlformats.org/officeDocument/2006/relationships/image" Target="../media/image64.png"/><Relationship Id="rId1" Type="http://schemas.openxmlformats.org/officeDocument/2006/relationships/slideLayout" Target="../slideLayouts/slideLayout31.xml"/><Relationship Id="rId4" Type="http://schemas.openxmlformats.org/officeDocument/2006/relationships/hyperlink" Target="https://www.edutopia.org/article/how-simple-visual-tool-can-help-teachers-connect-student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hyperlink" Target="https://differentiatedassessments.weebly.com/assessment-ideas.html" TargetMode="External"/><Relationship Id="rId2" Type="http://schemas.openxmlformats.org/officeDocument/2006/relationships/image" Target="../media/image66.jpeg"/><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hyperlink" Target="https://differentiatedassessments.weebly.com/assessment-ideas.html" TargetMode="Externa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hyperlink" Target="https://differentiatedassessments.weebly.com/assessment-ideas.html" TargetMode="External"/><Relationship Id="rId2" Type="http://schemas.openxmlformats.org/officeDocument/2006/relationships/image" Target="../media/image67.jpeg"/><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hyperlink" Target="https://differentiatedassessments.weebly.com/assessment-ideas.html" TargetMode="Externa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hyperlink" Target="https://www.brown.edu/sheridan/inclusive-teaching-through-active-learning" TargetMode="External"/><Relationship Id="rId2" Type="http://schemas.openxmlformats.org/officeDocument/2006/relationships/image" Target="../media/image68.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3" Type="http://schemas.openxmlformats.org/officeDocument/2006/relationships/hyperlink" Target="https://www.sagepub.com/sites/default/files/upm-binaries/39528_Pages_from_Green_ch1.pdf" TargetMode="External"/><Relationship Id="rId2" Type="http://schemas.openxmlformats.org/officeDocument/2006/relationships/image" Target="../media/image69.jpe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3" Type="http://schemas.openxmlformats.org/officeDocument/2006/relationships/hyperlink" Target="https://elearningindustry.com/choosing-right-elearning-methods-factors-elements" TargetMode="External"/><Relationship Id="rId2" Type="http://schemas.openxmlformats.org/officeDocument/2006/relationships/image" Target="../media/image70.jpeg"/><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hyperlink" Target="https://www.brown.edu/sheridan/inclusive-teaching-through-active-learnin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hyperlink" Target="https://prodigy-legacy-images.s3.us-east-2.amazonaws.com/legacy-images/8-Active-Learning-Strategies.pdf" TargetMode="Externa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hyperlink" Target="https://prodigy-legacy-images.s3.us-east-2.amazonaws.com/legacy-images/8-Active-Learning-Strategies.pdf" TargetMode="Externa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hyperlink" Target="http://interpersonalskillsonline.com/interpersonal-skills-for-teachers" TargetMode="External"/><Relationship Id="rId7" Type="http://schemas.openxmlformats.org/officeDocument/2006/relationships/hyperlink" Target="http://mrkempnz.com/2015/06/demonstrating-leadership-in-the-classroom.html" TargetMode="External"/><Relationship Id="rId2" Type="http://schemas.openxmlformats.org/officeDocument/2006/relationships/hyperlink" Target="https://www.coe.int/en/web/reference-framework-of-competences-for-democratic-culture/" TargetMode="External"/><Relationship Id="rId1" Type="http://schemas.openxmlformats.org/officeDocument/2006/relationships/slideLayout" Target="../slideLayouts/slideLayout4.xml"/><Relationship Id="rId6" Type="http://schemas.openxmlformats.org/officeDocument/2006/relationships/hyperlink" Target="https://www2.deloitte.com/us/en/insights/topics/talent/six-signature-traits-of-inclusive-leadership.html" TargetMode="External"/><Relationship Id="rId5" Type="http://schemas.openxmlformats.org/officeDocument/2006/relationships/hyperlink" Target="https://content.wisestep.com/importance-interpersonal-skills-teachers-students-managers/" TargetMode="External"/><Relationship Id="rId4" Type="http://schemas.openxmlformats.org/officeDocument/2006/relationships/hyperlink" Target="https://www.irishexaminer.com/news/arid-20041506.html"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medium.com/the-xplane-collection/updated-empathy-map-canvas-46df22df3c8a" TargetMode="External"/><Relationship Id="rId2" Type="http://schemas.openxmlformats.org/officeDocument/2006/relationships/hyperlink" Target="https://publications.jrc.ec.europa.eu/repository/handle/JRC107466" TargetMode="External"/><Relationship Id="rId1" Type="http://schemas.openxmlformats.org/officeDocument/2006/relationships/slideLayout" Target="../slideLayouts/slideLayout4.xml"/><Relationship Id="rId5" Type="http://schemas.openxmlformats.org/officeDocument/2006/relationships/hyperlink" Target="https://www.brown.edu/sheridan/inclusive-teaching-through-active-learning" TargetMode="External"/><Relationship Id="rId4" Type="http://schemas.openxmlformats.org/officeDocument/2006/relationships/hyperlink" Target="https://differentiatedassessments.weebly.com/assessment-ideas.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thebalancecareers.com/teaching-skills-list-2062488" TargetMode="External"/><Relationship Id="rId2" Type="http://schemas.openxmlformats.org/officeDocument/2006/relationships/image" Target="../media/image33.jpeg"/><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interpersonalskillsonline.com/interpersonal-skills-for-teachers" TargetMode="External"/><Relationship Id="rId2" Type="http://schemas.openxmlformats.org/officeDocument/2006/relationships/image" Target="../media/image35.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85A6-E1D0-48BA-84DC-CA2CAE877BD8}"/>
              </a:ext>
            </a:extLst>
          </p:cNvPr>
          <p:cNvSpPr>
            <a:spLocks noGrp="1"/>
          </p:cNvSpPr>
          <p:nvPr>
            <p:ph type="ctrTitle"/>
          </p:nvPr>
        </p:nvSpPr>
        <p:spPr>
          <a:xfrm>
            <a:off x="2061713" y="3597215"/>
            <a:ext cx="10130287" cy="1733910"/>
          </a:xfrm>
          <a:solidFill>
            <a:srgbClr val="E61A52"/>
          </a:solidFill>
        </p:spPr>
        <p:txBody>
          <a:bodyPr>
            <a:normAutofit fontScale="90000"/>
          </a:bodyPr>
          <a:lstStyle/>
          <a:p>
            <a:r>
              <a:rPr lang="en-US" sz="4400" dirty="0"/>
              <a:t>MOODUL 6: TIPPÕPETAJA OSKUSED </a:t>
            </a:r>
            <a:br>
              <a:rPr lang="en-US" sz="4400" dirty="0"/>
            </a:br>
            <a:r>
              <a:rPr lang="en-US" sz="4400" dirty="0"/>
              <a:t>DIFERENTSEERITUD </a:t>
            </a:r>
            <a:r>
              <a:rPr lang="en-US" sz="4400" dirty="0" smtClean="0"/>
              <a:t>JUHENDAMISEKS</a:t>
            </a:r>
            <a:endParaRPr lang="en-IE" sz="4400" dirty="0"/>
          </a:p>
        </p:txBody>
      </p:sp>
    </p:spTree>
    <p:extLst>
      <p:ext uri="{BB962C8B-B14F-4D97-AF65-F5344CB8AC3E}">
        <p14:creationId xmlns:p14="http://schemas.microsoft.com/office/powerpoint/2010/main" val="800911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07615" y="1349265"/>
            <a:ext cx="5010149" cy="579437"/>
          </a:xfrm>
        </p:spPr>
        <p:txBody>
          <a:bodyPr>
            <a:normAutofit/>
          </a:bodyPr>
          <a:lstStyle/>
          <a:p>
            <a:r>
              <a:rPr lang="en-IE" dirty="0"/>
              <a:t>SUHTLEMISOSKUS</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21683" y="2134528"/>
            <a:ext cx="6734175" cy="3811588"/>
          </a:xfrm>
        </p:spPr>
        <p:txBody>
          <a:bodyPr>
            <a:noAutofit/>
          </a:bodyPr>
          <a:lstStyle/>
          <a:p>
            <a:pPr algn="just"/>
            <a:r>
              <a:rPr lang="en-US" sz="2400" b="0" i="0" dirty="0" err="1" smtClean="0">
                <a:solidFill>
                  <a:srgbClr val="7A7A7A"/>
                </a:solidFill>
                <a:effectLst/>
              </a:rPr>
              <a:t>Interpersonaalsed</a:t>
            </a:r>
            <a:r>
              <a:rPr lang="en-US" sz="2400" b="0" i="0" dirty="0" smtClean="0">
                <a:solidFill>
                  <a:srgbClr val="7A7A7A"/>
                </a:solidFill>
                <a:effectLst/>
              </a:rPr>
              <a:t> </a:t>
            </a:r>
            <a:r>
              <a:rPr lang="en-US" sz="2400" b="0" i="0" dirty="0">
                <a:solidFill>
                  <a:srgbClr val="7A7A7A"/>
                </a:solidFill>
                <a:effectLst/>
              </a:rPr>
              <a:t>oskused on need, mis aitavad inimesel hästi suhelda.</a:t>
            </a:r>
          </a:p>
          <a:p>
            <a:pPr algn="just"/>
            <a:r>
              <a:rPr lang="en-US" sz="2400" b="0" i="0" dirty="0" err="1">
                <a:solidFill>
                  <a:srgbClr val="7A7A7A"/>
                </a:solidFill>
                <a:effectLst/>
              </a:rPr>
              <a:t>Nagu</a:t>
            </a:r>
            <a:r>
              <a:rPr lang="en-US" sz="2400" b="0" i="0" dirty="0">
                <a:solidFill>
                  <a:srgbClr val="7A7A7A"/>
                </a:solidFill>
                <a:effectLst/>
              </a:rPr>
              <a:t> </a:t>
            </a:r>
            <a:r>
              <a:rPr lang="en-US" sz="2400" b="0" i="0" dirty="0" err="1" smtClean="0">
                <a:solidFill>
                  <a:srgbClr val="7A7A7A"/>
                </a:solidFill>
                <a:effectLst/>
              </a:rPr>
              <a:t>nimetuski</a:t>
            </a:r>
            <a:r>
              <a:rPr lang="en-US" sz="2400" b="0" i="0" dirty="0" smtClean="0">
                <a:solidFill>
                  <a:srgbClr val="7A7A7A"/>
                </a:solidFill>
                <a:effectLst/>
              </a:rPr>
              <a:t> </a:t>
            </a:r>
            <a:r>
              <a:rPr lang="en-US" sz="2400" b="0" i="0" dirty="0" err="1" smtClean="0">
                <a:solidFill>
                  <a:srgbClr val="7A7A7A"/>
                </a:solidFill>
                <a:effectLst/>
              </a:rPr>
              <a:t>viitab</a:t>
            </a:r>
            <a:r>
              <a:rPr lang="en-US" sz="2400" b="0" i="0" dirty="0" smtClean="0">
                <a:solidFill>
                  <a:srgbClr val="7A7A7A"/>
                </a:solidFill>
                <a:effectLst/>
              </a:rPr>
              <a:t>, </a:t>
            </a:r>
            <a:r>
              <a:rPr lang="en-US" sz="2400" b="0" i="0" dirty="0">
                <a:solidFill>
                  <a:srgbClr val="7A7A7A"/>
                </a:solidFill>
                <a:effectLst/>
              </a:rPr>
              <a:t>tähendab see, et kui suhtlus toimub kahe inimese vahel, siis on tegemist inimestevahelise suhtlusega.</a:t>
            </a:r>
          </a:p>
          <a:p>
            <a:pPr algn="just"/>
            <a:r>
              <a:rPr lang="en-US" sz="2400" b="0" i="0" dirty="0">
                <a:solidFill>
                  <a:srgbClr val="64B558"/>
                </a:solidFill>
                <a:effectLst/>
              </a:rPr>
              <a:t>Pedagoogidena peame </a:t>
            </a:r>
            <a:r>
              <a:rPr lang="en-US" sz="2400" dirty="0">
                <a:solidFill>
                  <a:srgbClr val="64B558"/>
                </a:solidFill>
              </a:rPr>
              <a:t>olema tähelepanelikud ja meeles pidama, et </a:t>
            </a:r>
            <a:r>
              <a:rPr lang="en-US" sz="2400" b="0" i="0" dirty="0">
                <a:solidFill>
                  <a:srgbClr val="64B558"/>
                </a:solidFill>
                <a:effectLst/>
              </a:rPr>
              <a:t>suhtlemine võib toimuda mis tahes vormis, </a:t>
            </a:r>
            <a:r>
              <a:rPr lang="en-US" sz="2400" b="0" i="0" dirty="0" err="1">
                <a:solidFill>
                  <a:srgbClr val="64B558"/>
                </a:solidFill>
                <a:effectLst/>
              </a:rPr>
              <a:t>näiteks</a:t>
            </a:r>
            <a:r>
              <a:rPr lang="en-US" sz="2400" b="0" i="0" dirty="0">
                <a:solidFill>
                  <a:srgbClr val="64B558"/>
                </a:solidFill>
                <a:effectLst/>
              </a:rPr>
              <a:t> </a:t>
            </a:r>
            <a:r>
              <a:rPr lang="en-US" sz="2400" b="0" i="0" dirty="0" err="1" smtClean="0">
                <a:solidFill>
                  <a:srgbClr val="64B558"/>
                </a:solidFill>
                <a:effectLst/>
              </a:rPr>
              <a:t>verbaalselt</a:t>
            </a:r>
            <a:r>
              <a:rPr lang="en-US" sz="2400" b="0" i="0" dirty="0" smtClean="0">
                <a:solidFill>
                  <a:srgbClr val="64B558"/>
                </a:solidFill>
                <a:effectLst/>
              </a:rPr>
              <a:t>, </a:t>
            </a:r>
            <a:r>
              <a:rPr lang="en-US" sz="2400" b="0" i="0" dirty="0" err="1" smtClean="0">
                <a:solidFill>
                  <a:srgbClr val="64B558"/>
                </a:solidFill>
                <a:effectLst/>
              </a:rPr>
              <a:t>mitteverbaalselt</a:t>
            </a:r>
            <a:r>
              <a:rPr lang="en-US" sz="2400" b="0" i="0" dirty="0" smtClean="0">
                <a:solidFill>
                  <a:srgbClr val="64B558"/>
                </a:solidFill>
                <a:effectLst/>
              </a:rPr>
              <a:t>, </a:t>
            </a:r>
            <a:r>
              <a:rPr lang="en-US" sz="2400" b="0" i="0" dirty="0" err="1" smtClean="0">
                <a:solidFill>
                  <a:srgbClr val="64B558"/>
                </a:solidFill>
                <a:effectLst/>
              </a:rPr>
              <a:t>žestide</a:t>
            </a:r>
            <a:r>
              <a:rPr lang="en-US" sz="2400" b="0" i="0" dirty="0" smtClean="0">
                <a:solidFill>
                  <a:srgbClr val="64B558"/>
                </a:solidFill>
                <a:effectLst/>
              </a:rPr>
              <a:t>, </a:t>
            </a:r>
            <a:r>
              <a:rPr lang="en-US" sz="2400" b="0" i="0" dirty="0" err="1" smtClean="0">
                <a:solidFill>
                  <a:srgbClr val="64B558"/>
                </a:solidFill>
                <a:effectLst/>
              </a:rPr>
              <a:t>silmside</a:t>
            </a:r>
            <a:r>
              <a:rPr lang="en-US" sz="2400" b="0" i="0" dirty="0" smtClean="0">
                <a:solidFill>
                  <a:srgbClr val="64B558"/>
                </a:solidFill>
                <a:effectLst/>
              </a:rPr>
              <a:t>, </a:t>
            </a:r>
            <a:r>
              <a:rPr lang="en-US" sz="2400" b="0" i="0" dirty="0" err="1" smtClean="0">
                <a:solidFill>
                  <a:srgbClr val="64B558"/>
                </a:solidFill>
                <a:effectLst/>
              </a:rPr>
              <a:t>erinevate</a:t>
            </a:r>
            <a:r>
              <a:rPr lang="en-US" sz="2400" b="0" i="0" dirty="0" smtClean="0">
                <a:solidFill>
                  <a:srgbClr val="64B558"/>
                </a:solidFill>
                <a:effectLst/>
              </a:rPr>
              <a:t> </a:t>
            </a:r>
            <a:r>
              <a:rPr lang="en-US" sz="2400" b="0" i="0" dirty="0" err="1" smtClean="0">
                <a:solidFill>
                  <a:srgbClr val="64B558"/>
                </a:solidFill>
                <a:effectLst/>
              </a:rPr>
              <a:t>kehaasendite</a:t>
            </a:r>
            <a:r>
              <a:rPr lang="en-US" sz="2400" b="0" i="0" dirty="0" smtClean="0">
                <a:solidFill>
                  <a:srgbClr val="64B558"/>
                </a:solidFill>
                <a:effectLst/>
              </a:rPr>
              <a:t> </a:t>
            </a:r>
            <a:r>
              <a:rPr lang="en-US" sz="2400" b="0" i="0" dirty="0" err="1" smtClean="0">
                <a:solidFill>
                  <a:srgbClr val="64B558"/>
                </a:solidFill>
                <a:effectLst/>
              </a:rPr>
              <a:t>jne</a:t>
            </a:r>
            <a:r>
              <a:rPr lang="en-US" sz="2400" b="0" i="0" dirty="0" smtClean="0">
                <a:solidFill>
                  <a:srgbClr val="64B558"/>
                </a:solidFill>
                <a:effectLst/>
              </a:rPr>
              <a:t> </a:t>
            </a:r>
            <a:r>
              <a:rPr lang="en-US" sz="2400" b="0" i="0" dirty="0" err="1" smtClean="0">
                <a:solidFill>
                  <a:srgbClr val="64B558"/>
                </a:solidFill>
                <a:effectLst/>
              </a:rPr>
              <a:t>abil</a:t>
            </a:r>
            <a:r>
              <a:rPr lang="en-US" sz="2400" b="0" i="0" dirty="0" smtClean="0">
                <a:solidFill>
                  <a:srgbClr val="64B558"/>
                </a:solidFill>
                <a:effectLst/>
              </a:rPr>
              <a:t>. </a:t>
            </a:r>
            <a:endParaRPr lang="en-IE" sz="2400" dirty="0">
              <a:solidFill>
                <a:srgbClr val="64B558"/>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Allikas</a:t>
            </a:r>
            <a:endParaRPr lang="en-IE" dirty="0">
              <a:solidFill>
                <a:srgbClr val="378FCD"/>
              </a:solidFill>
            </a:endParaRPr>
          </a:p>
        </p:txBody>
      </p:sp>
      <p:pic>
        <p:nvPicPr>
          <p:cNvPr id="11" name="Picture Placeholder 10" descr="Empty speech bubbles">
            <a:extLst>
              <a:ext uri="{FF2B5EF4-FFF2-40B4-BE49-F238E27FC236}">
                <a16:creationId xmlns:a16="http://schemas.microsoft.com/office/drawing/2014/main" id="{DEAEF397-6212-492E-A0F0-0FF78326545A}"/>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733425" y="1030288"/>
            <a:ext cx="3932238" cy="4873625"/>
          </a:xfrm>
          <a:prstGeom prst="rect">
            <a:avLst/>
          </a:prstGeom>
        </p:spPr>
      </p:pic>
    </p:spTree>
    <p:extLst>
      <p:ext uri="{BB962C8B-B14F-4D97-AF65-F5344CB8AC3E}">
        <p14:creationId xmlns:p14="http://schemas.microsoft.com/office/powerpoint/2010/main" val="71157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E729C-E239-4448-A2FA-AA323E86E85A}"/>
              </a:ext>
            </a:extLst>
          </p:cNvPr>
          <p:cNvSpPr>
            <a:spLocks noGrp="1"/>
          </p:cNvSpPr>
          <p:nvPr>
            <p:ph type="title"/>
          </p:nvPr>
        </p:nvSpPr>
        <p:spPr/>
        <p:txBody>
          <a:bodyPr>
            <a:normAutofit fontScale="90000"/>
          </a:bodyPr>
          <a:lstStyle/>
          <a:p>
            <a:r>
              <a:rPr lang="en-IE" sz="3600" dirty="0"/>
              <a:t>Suhtlemisoskused on võtmetähtsusega, kui käsitletakse selliseid õppimise takistusi </a:t>
            </a:r>
            <a:r>
              <a:rPr lang="en-IE" sz="3600" dirty="0" err="1"/>
              <a:t>nagu</a:t>
            </a:r>
            <a:r>
              <a:rPr lang="en-IE" sz="3600" dirty="0"/>
              <a:t> </a:t>
            </a:r>
            <a:r>
              <a:rPr lang="en-IE" sz="3600" dirty="0" smtClean="0"/>
              <a:t>keel</a:t>
            </a:r>
            <a:endParaRPr lang="en-IE" sz="3600" dirty="0"/>
          </a:p>
        </p:txBody>
      </p:sp>
      <p:sp>
        <p:nvSpPr>
          <p:cNvPr id="3" name="Content Placeholder 2">
            <a:extLst>
              <a:ext uri="{FF2B5EF4-FFF2-40B4-BE49-F238E27FC236}">
                <a16:creationId xmlns:a16="http://schemas.microsoft.com/office/drawing/2014/main" id="{A430EC2A-E83C-4A76-9AA7-56058C5BC2F1}"/>
              </a:ext>
            </a:extLst>
          </p:cNvPr>
          <p:cNvSpPr>
            <a:spLocks noGrp="1"/>
          </p:cNvSpPr>
          <p:nvPr>
            <p:ph idx="1"/>
          </p:nvPr>
        </p:nvSpPr>
        <p:spPr/>
        <p:txBody>
          <a:bodyPr>
            <a:normAutofit/>
          </a:bodyPr>
          <a:lstStyle/>
          <a:p>
            <a:pPr marL="0" indent="0" algn="ctr">
              <a:buNone/>
            </a:pPr>
            <a:endParaRPr lang="en-IE" sz="3600" dirty="0"/>
          </a:p>
          <a:p>
            <a:pPr marL="0" indent="0" algn="ctr">
              <a:buNone/>
            </a:pPr>
            <a:r>
              <a:rPr lang="en-IE" sz="3600" dirty="0"/>
              <a:t>"</a:t>
            </a:r>
            <a:r>
              <a:rPr lang="en-US" sz="3600" dirty="0"/>
              <a:t>Kui ma Iirimaale tulin, ei rääkinud ma inglise keelt. Ma vastasin kõigile küsimustele lihtsalt "jah, jah, jah", aga ma ei mõistnud midagi, ma tahtsin lihtsalt põgeneda." </a:t>
            </a:r>
          </a:p>
          <a:p>
            <a:pPr marL="0" indent="0" algn="ctr">
              <a:buNone/>
            </a:pPr>
            <a:endParaRPr lang="en-US" sz="3600" dirty="0"/>
          </a:p>
          <a:p>
            <a:pPr marL="0" indent="0" algn="ctr">
              <a:buNone/>
            </a:pPr>
            <a:r>
              <a:rPr kumimoji="0" lang="en-IE" sz="1800" b="0" i="0" u="none" strike="noStrike" kern="1200" cap="none" spc="0" normalizeH="0" baseline="0" noProof="0" dirty="0">
                <a:ln>
                  <a:noFill/>
                </a:ln>
                <a:solidFill>
                  <a:srgbClr val="E61A52"/>
                </a:solidFill>
                <a:effectLst/>
                <a:uLnTx/>
                <a:uFillTx/>
                <a:latin typeface="Calibri" panose="020F0502020204030204" pitchFamily="34" charset="0"/>
                <a:ea typeface="+mj-ea"/>
                <a:cs typeface="Calibri" panose="020F0502020204030204" pitchFamily="34" charset="0"/>
              </a:rPr>
              <a:t>Rodica </a:t>
            </a:r>
            <a:r>
              <a:rPr kumimoji="0" lang="en-IE" sz="1800" b="0" i="0" u="none" strike="noStrike" kern="1200" cap="none" spc="0" normalizeH="0" baseline="0" noProof="0" dirty="0" err="1">
                <a:ln>
                  <a:noFill/>
                </a:ln>
                <a:solidFill>
                  <a:srgbClr val="E61A52"/>
                </a:solidFill>
                <a:effectLst/>
                <a:uLnTx/>
                <a:uFillTx/>
                <a:latin typeface="Calibri" panose="020F0502020204030204" pitchFamily="34" charset="0"/>
                <a:ea typeface="+mj-ea"/>
                <a:cs typeface="Calibri" panose="020F0502020204030204" pitchFamily="34" charset="0"/>
              </a:rPr>
              <a:t>Lunca </a:t>
            </a:r>
            <a:r>
              <a:rPr kumimoji="0" lang="en-IE" sz="1800" b="0" i="0" u="none" strike="noStrike" kern="1200" cap="none" spc="0" normalizeH="0" baseline="0" noProof="0" dirty="0">
                <a:ln>
                  <a:noFill/>
                </a:ln>
                <a:solidFill>
                  <a:srgbClr val="E61A52"/>
                </a:solidFill>
                <a:effectLst/>
                <a:uLnTx/>
                <a:uFillTx/>
                <a:latin typeface="Calibri" panose="020F0502020204030204" pitchFamily="34" charset="0"/>
                <a:ea typeface="+mj-ea"/>
                <a:cs typeface="Calibri" panose="020F0502020204030204" pitchFamily="34" charset="0"/>
              </a:rPr>
              <a:t>on romi ja tuli Iirimaale Rumeeniast 2001. aastal.</a:t>
            </a:r>
            <a:endParaRPr lang="en-US" sz="1800" dirty="0">
              <a:latin typeface="Calibri" panose="020F0502020204030204" pitchFamily="34" charset="0"/>
              <a:cs typeface="Calibri" panose="020F0502020204030204" pitchFamily="34" charset="0"/>
            </a:endParaRPr>
          </a:p>
          <a:p>
            <a:pPr marL="0" indent="0">
              <a:buNone/>
            </a:pPr>
            <a:endParaRPr lang="en-IE" dirty="0"/>
          </a:p>
        </p:txBody>
      </p:sp>
      <p:sp>
        <p:nvSpPr>
          <p:cNvPr id="4" name="TextBox 3">
            <a:extLst>
              <a:ext uri="{FF2B5EF4-FFF2-40B4-BE49-F238E27FC236}">
                <a16:creationId xmlns:a16="http://schemas.microsoft.com/office/drawing/2014/main" id="{329354C8-CF0F-4678-875B-89AC1826B5ED}"/>
              </a:ext>
            </a:extLst>
          </p:cNvPr>
          <p:cNvSpPr txBox="1"/>
          <p:nvPr/>
        </p:nvSpPr>
        <p:spPr>
          <a:xfrm>
            <a:off x="202019" y="6464595"/>
            <a:ext cx="2264734"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Allikas 1</a:t>
            </a:r>
            <a:r>
              <a:rPr lang="en-IE" dirty="0"/>
              <a:t>, </a:t>
            </a:r>
            <a:r>
              <a:rPr lang="en-IE" dirty="0">
                <a:solidFill>
                  <a:srgbClr val="378FCD"/>
                </a:solidFill>
                <a:hlinkClick r:id="rId3">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Allikas 2</a:t>
            </a:r>
            <a:endParaRPr lang="en-IE" dirty="0">
              <a:solidFill>
                <a:srgbClr val="378FCD"/>
              </a:solidFill>
            </a:endParaRPr>
          </a:p>
        </p:txBody>
      </p:sp>
    </p:spTree>
    <p:extLst>
      <p:ext uri="{BB962C8B-B14F-4D97-AF65-F5344CB8AC3E}">
        <p14:creationId xmlns:p14="http://schemas.microsoft.com/office/powerpoint/2010/main" val="216051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019676" y="1220788"/>
            <a:ext cx="6165775" cy="579437"/>
          </a:xfrm>
        </p:spPr>
        <p:txBody>
          <a:bodyPr>
            <a:normAutofit fontScale="90000"/>
          </a:bodyPr>
          <a:lstStyle/>
          <a:p>
            <a:r>
              <a:rPr lang="en-IE" dirty="0" smtClean="0"/>
              <a:t>KOMMUNIKATSIOONI KOMPONENDID</a:t>
            </a:r>
            <a:endParaRPr lang="en-IE" dirty="0"/>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42392" y="2092325"/>
            <a:ext cx="6734175" cy="3811588"/>
          </a:xfrm>
        </p:spPr>
        <p:txBody>
          <a:bodyPr>
            <a:noAutofit/>
          </a:bodyPr>
          <a:lstStyle/>
          <a:p>
            <a:pPr algn="just"/>
            <a:r>
              <a:rPr lang="en-US" sz="2400" dirty="0" err="1" smtClean="0">
                <a:solidFill>
                  <a:srgbClr val="7A7A7A"/>
                </a:solidFill>
                <a:effectLst/>
              </a:rPr>
              <a:t>Keelel</a:t>
            </a:r>
            <a:r>
              <a:rPr lang="en-US" sz="2400" dirty="0" smtClean="0">
                <a:solidFill>
                  <a:srgbClr val="7A7A7A"/>
                </a:solidFill>
                <a:effectLst/>
              </a:rPr>
              <a:t> </a:t>
            </a:r>
            <a:r>
              <a:rPr lang="en-US" sz="2400" dirty="0">
                <a:solidFill>
                  <a:srgbClr val="7A7A7A"/>
                </a:solidFill>
                <a:effectLst/>
              </a:rPr>
              <a:t>on </a:t>
            </a:r>
            <a:r>
              <a:rPr lang="en-US" sz="2400" dirty="0" err="1" smtClean="0">
                <a:solidFill>
                  <a:srgbClr val="7A7A7A"/>
                </a:solidFill>
                <a:effectLst/>
              </a:rPr>
              <a:t>suhtlusprotsessis</a:t>
            </a:r>
            <a:r>
              <a:rPr lang="en-US" sz="2400" dirty="0" smtClean="0">
                <a:solidFill>
                  <a:srgbClr val="7A7A7A"/>
                </a:solidFill>
              </a:rPr>
              <a:t> </a:t>
            </a:r>
            <a:r>
              <a:rPr lang="en-US" sz="2400" dirty="0" err="1" smtClean="0">
                <a:solidFill>
                  <a:srgbClr val="7A7A7A"/>
                </a:solidFill>
              </a:rPr>
              <a:t>väga</a:t>
            </a:r>
            <a:r>
              <a:rPr lang="en-US" sz="2400" dirty="0" smtClean="0">
                <a:solidFill>
                  <a:srgbClr val="7A7A7A"/>
                </a:solidFill>
              </a:rPr>
              <a:t> </a:t>
            </a:r>
            <a:r>
              <a:rPr lang="en-US" sz="2400" dirty="0" err="1" smtClean="0">
                <a:solidFill>
                  <a:srgbClr val="7A7A7A"/>
                </a:solidFill>
              </a:rPr>
              <a:t>oluline</a:t>
            </a:r>
            <a:r>
              <a:rPr lang="en-US" sz="2400" dirty="0" smtClean="0">
                <a:solidFill>
                  <a:srgbClr val="7A7A7A"/>
                </a:solidFill>
              </a:rPr>
              <a:t> </a:t>
            </a:r>
            <a:r>
              <a:rPr lang="en-US" sz="2400" dirty="0" err="1" smtClean="0">
                <a:solidFill>
                  <a:srgbClr val="7A7A7A"/>
                </a:solidFill>
              </a:rPr>
              <a:t>osa</a:t>
            </a:r>
            <a:r>
              <a:rPr lang="en-US" sz="2400" dirty="0" smtClean="0">
                <a:solidFill>
                  <a:srgbClr val="7A7A7A"/>
                </a:solidFill>
              </a:rPr>
              <a:t>. </a:t>
            </a:r>
            <a:r>
              <a:rPr lang="en-US" sz="2400" dirty="0">
                <a:solidFill>
                  <a:srgbClr val="7A7A7A"/>
                </a:solidFill>
              </a:rPr>
              <a:t>Mitmekesises klassiruumis </a:t>
            </a:r>
            <a:r>
              <a:rPr lang="en-US" sz="2400" dirty="0">
                <a:solidFill>
                  <a:srgbClr val="7A7A7A"/>
                </a:solidFill>
                <a:effectLst/>
              </a:rPr>
              <a:t>ei räägi kõik sama keelt samal tasemel, kuid see ei tähenda, et me ei saa suhelda. </a:t>
            </a:r>
          </a:p>
          <a:p>
            <a:pPr algn="just"/>
            <a:r>
              <a:rPr lang="en-US" sz="2400" dirty="0">
                <a:solidFill>
                  <a:srgbClr val="7A7A7A"/>
                </a:solidFill>
                <a:effectLst/>
              </a:rPr>
              <a:t>Kaasavad ja uuenduslikud pedagoogid on teadlikud teistest </a:t>
            </a:r>
            <a:r>
              <a:rPr lang="en-US" sz="2400" dirty="0">
                <a:solidFill>
                  <a:srgbClr val="7A7A7A"/>
                </a:solidFill>
              </a:rPr>
              <a:t>kommunikatsioonimeetoditest, mis </a:t>
            </a:r>
            <a:r>
              <a:rPr lang="en-US" sz="2400" dirty="0">
                <a:solidFill>
                  <a:srgbClr val="7A7A7A"/>
                </a:solidFill>
                <a:effectLst/>
              </a:rPr>
              <a:t>võivad olla isegi võimsamad kui sõnad. </a:t>
            </a:r>
          </a:p>
          <a:p>
            <a:pPr algn="just"/>
            <a:endParaRPr lang="en-US" sz="2400" dirty="0">
              <a:solidFill>
                <a:srgbClr val="7A7A7A"/>
              </a:solidFill>
            </a:endParaRPr>
          </a:p>
          <a:p>
            <a:pPr algn="just"/>
            <a:r>
              <a:rPr lang="en-US" sz="2400" dirty="0">
                <a:solidFill>
                  <a:srgbClr val="7A7A7A"/>
                </a:solidFill>
                <a:effectLst/>
              </a:rPr>
              <a:t>Uurime </a:t>
            </a:r>
            <a:r>
              <a:rPr lang="en-US" sz="2400" dirty="0" err="1">
                <a:solidFill>
                  <a:srgbClr val="7A7A7A"/>
                </a:solidFill>
                <a:effectLst/>
              </a:rPr>
              <a:t>mõningaid</a:t>
            </a:r>
            <a:r>
              <a:rPr lang="en-US" sz="2400" dirty="0">
                <a:solidFill>
                  <a:srgbClr val="7A7A7A"/>
                </a:solidFill>
                <a:effectLst/>
              </a:rPr>
              <a:t> </a:t>
            </a:r>
            <a:r>
              <a:rPr lang="en-US" sz="2400" dirty="0" err="1" smtClean="0">
                <a:solidFill>
                  <a:srgbClr val="7A7A7A"/>
                </a:solidFill>
                <a:effectLst/>
              </a:rPr>
              <a:t>neist</a:t>
            </a:r>
            <a:r>
              <a:rPr lang="en-US" sz="2400" dirty="0" smtClean="0">
                <a:solidFill>
                  <a:srgbClr val="7A7A7A"/>
                </a:solidFill>
                <a:effectLst/>
              </a:rPr>
              <a:t>.</a:t>
            </a:r>
            <a:endParaRPr lang="en-US" sz="2400" dirty="0">
              <a:solidFill>
                <a:srgbClr val="7A7A7A"/>
              </a:solidFill>
              <a:effectLst/>
            </a:endParaRPr>
          </a:p>
          <a:p>
            <a:pPr algn="just"/>
            <a:endParaRPr lang="en-IE" sz="2400" dirty="0">
              <a:latin typeface="+mj-lt"/>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Allikas</a:t>
            </a:r>
            <a:endParaRPr lang="en-IE" dirty="0">
              <a:solidFill>
                <a:srgbClr val="378FCD"/>
              </a:solidFill>
            </a:endParaRPr>
          </a:p>
        </p:txBody>
      </p:sp>
      <p:pic>
        <p:nvPicPr>
          <p:cNvPr id="11" name="Picture Placeholder 10" descr="Teacher helping student with model wind turbine">
            <a:extLst>
              <a:ext uri="{FF2B5EF4-FFF2-40B4-BE49-F238E27FC236}">
                <a16:creationId xmlns:a16="http://schemas.microsoft.com/office/drawing/2014/main" id="{2344809B-B72B-4790-8A0D-D8CEE3BE84EE}"/>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9218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86646-1B34-4FBF-8D80-894ED72F72C5}"/>
              </a:ext>
            </a:extLst>
          </p:cNvPr>
          <p:cNvSpPr>
            <a:spLocks noGrp="1"/>
          </p:cNvSpPr>
          <p:nvPr>
            <p:ph type="title"/>
          </p:nvPr>
        </p:nvSpPr>
        <p:spPr>
          <a:xfrm>
            <a:off x="2794957" y="776377"/>
            <a:ext cx="8930317" cy="1056911"/>
          </a:xfrm>
        </p:spPr>
        <p:txBody>
          <a:bodyPr>
            <a:noAutofit/>
          </a:bodyPr>
          <a:lstStyle/>
          <a:p>
            <a:pPr algn="just"/>
            <a:r>
              <a:rPr lang="en-US" altLang="en-US" sz="3200" b="1" i="1" dirty="0"/>
              <a:t>Kas teadsite, et keelekohased sõnad moodustavad vaid 10% suhtlusest? </a:t>
            </a:r>
            <a:r>
              <a:rPr lang="en-US" altLang="en-US" sz="3200" i="1" dirty="0"/>
              <a:t>Tegelikult koosneb suhtlusprotsess 90% ulatuses mitteverbaalsest teabest, mis </a:t>
            </a:r>
            <a:r>
              <a:rPr lang="en-US" altLang="en-US" sz="3200" i="1" dirty="0" err="1"/>
              <a:t>väljendub</a:t>
            </a:r>
            <a:r>
              <a:rPr lang="en-US" altLang="en-US" sz="3200" i="1" dirty="0"/>
              <a:t> </a:t>
            </a:r>
            <a:r>
              <a:rPr lang="en-US" altLang="en-US" sz="3200" i="1" dirty="0" err="1" smtClean="0"/>
              <a:t>hääletoonis</a:t>
            </a:r>
            <a:r>
              <a:rPr lang="en-US" altLang="en-US" sz="3200" i="1" dirty="0" smtClean="0"/>
              <a:t> </a:t>
            </a:r>
            <a:r>
              <a:rPr lang="en-US" altLang="en-US" sz="3200" i="1" dirty="0"/>
              <a:t>ja kehakeeles. </a:t>
            </a:r>
            <a:endParaRPr lang="en-IE" sz="3200" i="1" dirty="0"/>
          </a:p>
        </p:txBody>
      </p:sp>
      <p:sp>
        <p:nvSpPr>
          <p:cNvPr id="3" name="Content Placeholder 2">
            <a:extLst>
              <a:ext uri="{FF2B5EF4-FFF2-40B4-BE49-F238E27FC236}">
                <a16:creationId xmlns:a16="http://schemas.microsoft.com/office/drawing/2014/main" id="{62BC1491-4CBF-4561-A474-3F8FD208455A}"/>
              </a:ext>
            </a:extLst>
          </p:cNvPr>
          <p:cNvSpPr>
            <a:spLocks noGrp="1"/>
          </p:cNvSpPr>
          <p:nvPr>
            <p:ph idx="13"/>
          </p:nvPr>
        </p:nvSpPr>
        <p:spPr>
          <a:xfrm>
            <a:off x="522665" y="2475914"/>
            <a:ext cx="6238043" cy="4123293"/>
          </a:xfrm>
        </p:spPr>
        <p:txBody>
          <a:bodyPr>
            <a:noAutofit/>
          </a:bodyPr>
          <a:lstStyle/>
          <a:p>
            <a:pPr marL="0" indent="0">
              <a:buNone/>
            </a:pPr>
            <a:r>
              <a:rPr lang="en-US" sz="2400" b="1" dirty="0"/>
              <a:t>Kehakeel: </a:t>
            </a:r>
            <a:r>
              <a:rPr lang="en-US" sz="2400" b="1" dirty="0" err="1"/>
              <a:t>meie</a:t>
            </a:r>
            <a:r>
              <a:rPr lang="en-US" sz="2400" b="1" dirty="0"/>
              <a:t> </a:t>
            </a:r>
            <a:r>
              <a:rPr lang="en-US" sz="2400" b="1" dirty="0" err="1" smtClean="0"/>
              <a:t>kombed</a:t>
            </a:r>
            <a:r>
              <a:rPr lang="en-US" sz="2400" b="1" dirty="0" smtClean="0"/>
              <a:t> </a:t>
            </a:r>
            <a:r>
              <a:rPr lang="en-US" sz="2400" b="1" dirty="0"/>
              <a:t>ja </a:t>
            </a:r>
            <a:r>
              <a:rPr lang="en-US" sz="2400" b="1" dirty="0" err="1"/>
              <a:t>käitumine</a:t>
            </a:r>
            <a:endParaRPr lang="en-US" sz="2400" b="1" dirty="0"/>
          </a:p>
          <a:p>
            <a:r>
              <a:rPr lang="en-US" sz="2400" dirty="0"/>
              <a:t>näoilmed</a:t>
            </a:r>
          </a:p>
          <a:p>
            <a:r>
              <a:rPr lang="en-US" sz="2400" dirty="0"/>
              <a:t>pilk - teise inimese </a:t>
            </a:r>
            <a:r>
              <a:rPr lang="en-US" sz="2400" dirty="0" err="1"/>
              <a:t>poole</a:t>
            </a:r>
            <a:r>
              <a:rPr lang="en-US" sz="2400" dirty="0"/>
              <a:t> </a:t>
            </a:r>
            <a:r>
              <a:rPr lang="en-US" sz="2400" dirty="0" err="1" smtClean="0"/>
              <a:t>või</a:t>
            </a:r>
            <a:r>
              <a:rPr lang="en-US" sz="2400" dirty="0" smtClean="0"/>
              <a:t> </a:t>
            </a:r>
            <a:r>
              <a:rPr lang="en-US" sz="2400" dirty="0"/>
              <a:t>temast eemale vaatamine; tähelepanu pööramine või </a:t>
            </a:r>
            <a:r>
              <a:rPr lang="en-US" sz="2400" dirty="0" err="1"/>
              <a:t>mitte</a:t>
            </a:r>
            <a:r>
              <a:rPr lang="en-US" sz="2400" dirty="0"/>
              <a:t> </a:t>
            </a:r>
            <a:r>
              <a:rPr lang="en-US" sz="2400" dirty="0" err="1" smtClean="0"/>
              <a:t>pööramine</a:t>
            </a:r>
            <a:r>
              <a:rPr lang="en-US" sz="2400" dirty="0"/>
              <a:t>.</a:t>
            </a:r>
          </a:p>
          <a:p>
            <a:r>
              <a:rPr lang="en-US" sz="2400" dirty="0"/>
              <a:t>žestid - </a:t>
            </a:r>
            <a:r>
              <a:rPr lang="en-US" sz="2400" dirty="0" err="1" smtClean="0"/>
              <a:t>käevarte</a:t>
            </a:r>
            <a:r>
              <a:rPr lang="en-US" sz="2400" dirty="0" smtClean="0"/>
              <a:t> </a:t>
            </a:r>
            <a:r>
              <a:rPr lang="en-US" sz="2400" dirty="0" err="1"/>
              <a:t>ja</a:t>
            </a:r>
            <a:r>
              <a:rPr lang="en-US" sz="2400" dirty="0"/>
              <a:t> </a:t>
            </a:r>
            <a:r>
              <a:rPr lang="en-US" sz="2400" dirty="0" err="1" smtClean="0"/>
              <a:t>sõrmede</a:t>
            </a:r>
            <a:r>
              <a:rPr lang="en-US" sz="2400" dirty="0" smtClean="0"/>
              <a:t> </a:t>
            </a:r>
            <a:r>
              <a:rPr lang="en-US" sz="2400" dirty="0"/>
              <a:t>liigutused</a:t>
            </a:r>
          </a:p>
          <a:p>
            <a:r>
              <a:rPr lang="en-US" sz="2400" dirty="0" err="1" smtClean="0"/>
              <a:t>kehaasend</a:t>
            </a:r>
            <a:r>
              <a:rPr lang="en-US" sz="2400" dirty="0" smtClean="0"/>
              <a:t> </a:t>
            </a:r>
            <a:r>
              <a:rPr lang="en-US" sz="2400" dirty="0"/>
              <a:t>- ette- või tahapoole kallutatud; lõdvestunud </a:t>
            </a:r>
            <a:r>
              <a:rPr lang="en-US" sz="2400" dirty="0" err="1"/>
              <a:t>või</a:t>
            </a:r>
            <a:r>
              <a:rPr lang="en-US" sz="2400" dirty="0"/>
              <a:t> </a:t>
            </a:r>
            <a:r>
              <a:rPr lang="en-US" sz="2400" dirty="0" err="1" smtClean="0"/>
              <a:t>jäik</a:t>
            </a:r>
            <a:r>
              <a:rPr lang="en-US" sz="2400" dirty="0" smtClean="0"/>
              <a:t>. </a:t>
            </a:r>
            <a:endParaRPr lang="en-US" sz="2400" dirty="0"/>
          </a:p>
          <a:p>
            <a:r>
              <a:rPr lang="en-US" sz="2400" dirty="0" err="1" smtClean="0"/>
              <a:t>distants</a:t>
            </a:r>
            <a:r>
              <a:rPr lang="en-US" sz="2400" dirty="0" smtClean="0"/>
              <a:t> </a:t>
            </a:r>
            <a:r>
              <a:rPr lang="en-US" sz="2400" dirty="0" err="1" smtClean="0"/>
              <a:t>teise</a:t>
            </a:r>
            <a:r>
              <a:rPr lang="en-US" sz="2400" dirty="0" smtClean="0"/>
              <a:t> </a:t>
            </a:r>
            <a:r>
              <a:rPr lang="en-US" sz="2400" dirty="0" err="1" smtClean="0"/>
              <a:t>inimesega</a:t>
            </a:r>
            <a:r>
              <a:rPr lang="en-US" sz="2400" dirty="0" smtClean="0"/>
              <a:t> </a:t>
            </a:r>
            <a:r>
              <a:rPr lang="en-US" sz="2400" dirty="0"/>
              <a:t>- liiga lähedal või liiga kaugel</a:t>
            </a:r>
          </a:p>
        </p:txBody>
      </p:sp>
      <p:sp>
        <p:nvSpPr>
          <p:cNvPr id="4" name="Content Placeholder 3">
            <a:extLst>
              <a:ext uri="{FF2B5EF4-FFF2-40B4-BE49-F238E27FC236}">
                <a16:creationId xmlns:a16="http://schemas.microsoft.com/office/drawing/2014/main" id="{D5CA7F17-47FF-4154-85DE-A8A3F6CBE4D8}"/>
              </a:ext>
            </a:extLst>
          </p:cNvPr>
          <p:cNvSpPr>
            <a:spLocks noGrp="1"/>
          </p:cNvSpPr>
          <p:nvPr>
            <p:ph idx="14"/>
          </p:nvPr>
        </p:nvSpPr>
        <p:spPr>
          <a:xfrm>
            <a:off x="6838346" y="2595472"/>
            <a:ext cx="5115757" cy="1831576"/>
          </a:xfrm>
        </p:spPr>
        <p:txBody>
          <a:bodyPr>
            <a:normAutofit/>
          </a:bodyPr>
          <a:lstStyle/>
          <a:p>
            <a:pPr marL="0" indent="0">
              <a:buNone/>
            </a:pPr>
            <a:r>
              <a:rPr lang="en-US" sz="2400" b="1" dirty="0" err="1" smtClean="0"/>
              <a:t>Hääletoon</a:t>
            </a:r>
            <a:r>
              <a:rPr lang="en-US" sz="2400" b="1" dirty="0" smtClean="0"/>
              <a:t>: </a:t>
            </a:r>
            <a:r>
              <a:rPr lang="en-US" sz="2400" b="1" dirty="0" err="1" smtClean="0"/>
              <a:t>rääkimisviis</a:t>
            </a:r>
            <a:endParaRPr lang="en-US" sz="2400" b="1" dirty="0"/>
          </a:p>
          <a:p>
            <a:pPr>
              <a:buFont typeface="Arial" panose="020B0604020202020204" pitchFamily="34" charset="0"/>
              <a:buChar char="•"/>
            </a:pPr>
            <a:r>
              <a:rPr lang="en-IE" sz="2400" dirty="0"/>
              <a:t>kiire või aeglane</a:t>
            </a:r>
          </a:p>
          <a:p>
            <a:pPr marL="0" indent="0">
              <a:buFont typeface="Arial" panose="020B0604020202020204" pitchFamily="34" charset="0"/>
              <a:buChar char="•"/>
            </a:pPr>
            <a:r>
              <a:rPr lang="en-IE" sz="2400" dirty="0"/>
              <a:t> </a:t>
            </a:r>
            <a:r>
              <a:rPr lang="en-IE" sz="2400" dirty="0" err="1" smtClean="0"/>
              <a:t>pehme</a:t>
            </a:r>
            <a:r>
              <a:rPr lang="en-IE" sz="2400" dirty="0" smtClean="0"/>
              <a:t> </a:t>
            </a:r>
            <a:r>
              <a:rPr lang="en-IE" sz="2400" dirty="0"/>
              <a:t>või agressiivne</a:t>
            </a:r>
          </a:p>
          <a:p>
            <a:pPr>
              <a:buFont typeface="Arial" panose="020B0604020202020204" pitchFamily="34" charset="0"/>
              <a:buChar char="•"/>
            </a:pPr>
            <a:r>
              <a:rPr lang="en-IE" sz="2400" dirty="0"/>
              <a:t>pausidega või ilma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622430" cy="2047276"/>
          </a:xfrm>
          <a:prstGeom prst="rect">
            <a:avLst/>
          </a:prstGeom>
        </p:spPr>
      </p:pic>
    </p:spTree>
    <p:extLst>
      <p:ext uri="{BB962C8B-B14F-4D97-AF65-F5344CB8AC3E}">
        <p14:creationId xmlns:p14="http://schemas.microsoft.com/office/powerpoint/2010/main" val="93152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BAF1-D9D6-43FE-80FB-9AD537134B03}"/>
              </a:ext>
            </a:extLst>
          </p:cNvPr>
          <p:cNvSpPr>
            <a:spLocks noGrp="1"/>
          </p:cNvSpPr>
          <p:nvPr>
            <p:ph type="title"/>
          </p:nvPr>
        </p:nvSpPr>
        <p:spPr>
          <a:xfrm>
            <a:off x="5039530" y="209593"/>
            <a:ext cx="6815072" cy="725020"/>
          </a:xfrm>
        </p:spPr>
        <p:txBody>
          <a:bodyPr>
            <a:noAutofit/>
          </a:bodyPr>
          <a:lstStyle/>
          <a:p>
            <a:r>
              <a:rPr lang="en-IE" sz="2400" dirty="0">
                <a:solidFill>
                  <a:srgbClr val="E61A52"/>
                </a:solidFill>
              </a:rPr>
              <a:t/>
            </a:r>
            <a:br>
              <a:rPr lang="en-IE" sz="2400" dirty="0">
                <a:solidFill>
                  <a:srgbClr val="E61A52"/>
                </a:solidFill>
              </a:rPr>
            </a:br>
            <a:r>
              <a:rPr lang="en-IE" sz="2000" dirty="0">
                <a:solidFill>
                  <a:schemeClr val="tx1"/>
                </a:solidFill>
              </a:rPr>
              <a:t>Vaadake nendel piltidel olevate pedagoogide kehakeelt. </a:t>
            </a:r>
            <a:br>
              <a:rPr lang="en-IE" sz="2000" dirty="0">
                <a:solidFill>
                  <a:schemeClr val="tx1"/>
                </a:solidFill>
              </a:rPr>
            </a:br>
            <a:r>
              <a:rPr lang="en-IE" sz="2000" dirty="0">
                <a:solidFill>
                  <a:schemeClr val="tx1"/>
                </a:solidFill>
              </a:rPr>
              <a:t>Tehke märkmeid nende kehakeele kohta. </a:t>
            </a:r>
            <a:br>
              <a:rPr lang="en-IE" sz="2000" dirty="0">
                <a:solidFill>
                  <a:schemeClr val="tx1"/>
                </a:solidFill>
              </a:rPr>
            </a:br>
            <a:r>
              <a:rPr lang="en-IE" sz="2000" dirty="0">
                <a:solidFill>
                  <a:schemeClr val="tx1"/>
                </a:solidFill>
              </a:rPr>
              <a:t>Kas see on avatud, sõbralik, tervitatav, negatiivne?</a:t>
            </a:r>
          </a:p>
        </p:txBody>
      </p:sp>
      <p:pic>
        <p:nvPicPr>
          <p:cNvPr id="9" name="Picture 8" descr="Teacher and students in laboratory">
            <a:extLst>
              <a:ext uri="{FF2B5EF4-FFF2-40B4-BE49-F238E27FC236}">
                <a16:creationId xmlns:a16="http://schemas.microsoft.com/office/drawing/2014/main" id="{9605DC98-38C6-4505-ADC7-9A2C86502D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6724" y="1374288"/>
            <a:ext cx="4276725" cy="2350264"/>
          </a:xfrm>
          <a:prstGeom prst="rect">
            <a:avLst/>
          </a:prstGeom>
        </p:spPr>
      </p:pic>
      <p:pic>
        <p:nvPicPr>
          <p:cNvPr id="11" name="Picture 10">
            <a:extLst>
              <a:ext uri="{FF2B5EF4-FFF2-40B4-BE49-F238E27FC236}">
                <a16:creationId xmlns:a16="http://schemas.microsoft.com/office/drawing/2014/main" id="{254B49E0-3890-44FC-ADE3-2BDA366941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8224" y="1394561"/>
            <a:ext cx="3200400" cy="4800600"/>
          </a:xfrm>
          <a:prstGeom prst="rect">
            <a:avLst/>
          </a:prstGeom>
        </p:spPr>
      </p:pic>
      <p:pic>
        <p:nvPicPr>
          <p:cNvPr id="14" name="Picture 13">
            <a:extLst>
              <a:ext uri="{FF2B5EF4-FFF2-40B4-BE49-F238E27FC236}">
                <a16:creationId xmlns:a16="http://schemas.microsoft.com/office/drawing/2014/main" id="{6D3FD6E7-3DF4-450B-AB66-6211332F14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3399" y="1394561"/>
            <a:ext cx="3755570" cy="2503713"/>
          </a:xfrm>
          <a:prstGeom prst="rect">
            <a:avLst/>
          </a:prstGeom>
        </p:spPr>
      </p:pic>
      <p:pic>
        <p:nvPicPr>
          <p:cNvPr id="15" name="Picture 14">
            <a:extLst>
              <a:ext uri="{FF2B5EF4-FFF2-40B4-BE49-F238E27FC236}">
                <a16:creationId xmlns:a16="http://schemas.microsoft.com/office/drawing/2014/main" id="{5D0FD1ED-8653-405F-9F50-1B8BE529C2E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53399" y="3991258"/>
            <a:ext cx="3755570" cy="2198914"/>
          </a:xfrm>
          <a:prstGeom prst="rect">
            <a:avLst/>
          </a:prstGeom>
        </p:spPr>
      </p:pic>
      <p:pic>
        <p:nvPicPr>
          <p:cNvPr id="17" name="Picture 16" descr="Teacher pointing to whiteboard">
            <a:extLst>
              <a:ext uri="{FF2B5EF4-FFF2-40B4-BE49-F238E27FC236}">
                <a16:creationId xmlns:a16="http://schemas.microsoft.com/office/drawing/2014/main" id="{0817CF58-1E0F-4DB7-92B0-E22B14E3AFF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4321" y="3869968"/>
            <a:ext cx="4276725" cy="2320204"/>
          </a:xfrm>
          <a:prstGeom prst="rect">
            <a:avLst/>
          </a:prstGeom>
        </p:spPr>
      </p:pic>
      <p:sp>
        <p:nvSpPr>
          <p:cNvPr id="19" name="TextBox 18">
            <a:extLst>
              <a:ext uri="{FF2B5EF4-FFF2-40B4-BE49-F238E27FC236}">
                <a16:creationId xmlns:a16="http://schemas.microsoft.com/office/drawing/2014/main" id="{3B743C3E-2D54-4163-A6A9-DCFB7EC5851A}"/>
              </a:ext>
            </a:extLst>
          </p:cNvPr>
          <p:cNvSpPr txBox="1"/>
          <p:nvPr/>
        </p:nvSpPr>
        <p:spPr>
          <a:xfrm>
            <a:off x="454321" y="6190172"/>
            <a:ext cx="11454647" cy="369332"/>
          </a:xfrm>
          <a:prstGeom prst="rect">
            <a:avLst/>
          </a:prstGeom>
          <a:noFill/>
        </p:spPr>
        <p:txBody>
          <a:bodyPr wrap="square">
            <a:spAutoFit/>
          </a:bodyPr>
          <a:lstStyle/>
          <a:p>
            <a:r>
              <a:rPr lang="en-IE" sz="1800" dirty="0" err="1" smtClean="0"/>
              <a:t>Reflekteerige</a:t>
            </a:r>
            <a:r>
              <a:rPr lang="en-IE" sz="1800" dirty="0" smtClean="0"/>
              <a:t> </a:t>
            </a:r>
            <a:r>
              <a:rPr lang="en-IE" sz="1800" dirty="0" err="1" smtClean="0"/>
              <a:t>enda</a:t>
            </a:r>
            <a:r>
              <a:rPr lang="en-IE" sz="1800" dirty="0" smtClean="0"/>
              <a:t> </a:t>
            </a:r>
            <a:r>
              <a:rPr lang="en-IE" sz="1800" dirty="0" err="1" smtClean="0"/>
              <a:t>kehakeelt</a:t>
            </a:r>
            <a:r>
              <a:rPr lang="en-IE" sz="1800" dirty="0" smtClean="0"/>
              <a:t> </a:t>
            </a:r>
            <a:r>
              <a:rPr lang="en-IE" sz="1800" dirty="0" err="1" smtClean="0"/>
              <a:t>klassiruumis</a:t>
            </a:r>
            <a:r>
              <a:rPr lang="en-IE" sz="1800" dirty="0" smtClean="0"/>
              <a:t>. </a:t>
            </a:r>
            <a:r>
              <a:rPr lang="en-IE" sz="1800" dirty="0" err="1" smtClean="0"/>
              <a:t>Kui</a:t>
            </a:r>
            <a:r>
              <a:rPr lang="en-IE" sz="1800" dirty="0" smtClean="0"/>
              <a:t> </a:t>
            </a:r>
            <a:r>
              <a:rPr lang="en-IE" sz="1800" dirty="0"/>
              <a:t>avatud, külalislahke ja kaasav on see </a:t>
            </a:r>
            <a:r>
              <a:rPr lang="en-IE" sz="1800" dirty="0" err="1"/>
              <a:t>teie</a:t>
            </a:r>
            <a:r>
              <a:rPr lang="en-IE" sz="1800" dirty="0"/>
              <a:t> </a:t>
            </a:r>
            <a:r>
              <a:rPr lang="en-IE" sz="1800" dirty="0" err="1" smtClean="0"/>
              <a:t>arvates</a:t>
            </a:r>
            <a:r>
              <a:rPr lang="en-IE" sz="1800" dirty="0" smtClean="0"/>
              <a:t>?</a:t>
            </a:r>
            <a:endParaRPr lang="en-IE" dirty="0"/>
          </a:p>
        </p:txBody>
      </p:sp>
      <p:sp>
        <p:nvSpPr>
          <p:cNvPr id="3" name="Rectangle 2"/>
          <p:cNvSpPr/>
          <p:nvPr/>
        </p:nvSpPr>
        <p:spPr>
          <a:xfrm>
            <a:off x="594320" y="48883"/>
            <a:ext cx="3996728" cy="523220"/>
          </a:xfrm>
          <a:prstGeom prst="rect">
            <a:avLst/>
          </a:prstGeom>
        </p:spPr>
        <p:txBody>
          <a:bodyPr wrap="square">
            <a:spAutoFit/>
          </a:bodyPr>
          <a:lstStyle/>
          <a:p>
            <a:r>
              <a:rPr lang="en-US" sz="2800" b="1" i="1" dirty="0">
                <a:solidFill>
                  <a:schemeClr val="accent4">
                    <a:lumMod val="75000"/>
                  </a:schemeClr>
                </a:solidFill>
                <a:latin typeface="Ink Free" panose="03080402000500000000" pitchFamily="66" charset="0"/>
              </a:rPr>
              <a:t>Aeg eneserefleksiooniks </a:t>
            </a:r>
            <a:endParaRPr lang="en-US" sz="2800" dirty="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8331" y="451596"/>
            <a:ext cx="928705" cy="725020"/>
          </a:xfrm>
          <a:prstGeom prst="rect">
            <a:avLst/>
          </a:prstGeom>
        </p:spPr>
      </p:pic>
    </p:spTree>
    <p:extLst>
      <p:ext uri="{BB962C8B-B14F-4D97-AF65-F5344CB8AC3E}">
        <p14:creationId xmlns:p14="http://schemas.microsoft.com/office/powerpoint/2010/main" val="710622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70F0A-E9E8-40D3-B145-0EDA4B7E02D0}"/>
              </a:ext>
            </a:extLst>
          </p:cNvPr>
          <p:cNvSpPr>
            <a:spLocks noGrp="1"/>
          </p:cNvSpPr>
          <p:nvPr>
            <p:ph sz="half" idx="2"/>
          </p:nvPr>
        </p:nvSpPr>
        <p:spPr>
          <a:xfrm>
            <a:off x="839788" y="3095625"/>
            <a:ext cx="5157787" cy="3397250"/>
          </a:xfrm>
        </p:spPr>
        <p:txBody>
          <a:bodyPr>
            <a:normAutofit/>
          </a:bodyPr>
          <a:lstStyle/>
          <a:p>
            <a:pPr marL="0" indent="0" algn="just">
              <a:buNone/>
            </a:pPr>
            <a:r>
              <a:rPr lang="en-US" sz="2400" dirty="0"/>
              <a:t>Mõned õpiraskustega õpilased võivad valesti mõista hääletooni, näoilmet ja žeste. Inglise keelt õppivad õpilased võivad tulla ka erinevatest kultuuridest, kus žestidel on erinev tähendus. </a:t>
            </a:r>
          </a:p>
          <a:p>
            <a:pPr marL="0" indent="0" algn="just">
              <a:buNone/>
            </a:pPr>
            <a:r>
              <a:rPr lang="en-US" sz="2400" dirty="0" err="1" smtClean="0"/>
              <a:t>Kui</a:t>
            </a:r>
            <a:r>
              <a:rPr lang="en-US" sz="2400" dirty="0" smtClean="0"/>
              <a:t> on </a:t>
            </a:r>
            <a:r>
              <a:rPr lang="en-US" sz="2400" dirty="0" err="1" smtClean="0"/>
              <a:t>vaja</a:t>
            </a:r>
            <a:r>
              <a:rPr lang="en-US" sz="2400" dirty="0" smtClean="0"/>
              <a:t>, et </a:t>
            </a:r>
            <a:r>
              <a:rPr lang="en-US" sz="2400" dirty="0" err="1" smtClean="0"/>
              <a:t>klass</a:t>
            </a:r>
            <a:r>
              <a:rPr lang="en-US" sz="2400" dirty="0" smtClean="0"/>
              <a:t> teaks, </a:t>
            </a:r>
            <a:r>
              <a:rPr lang="en-US" sz="2400" dirty="0" err="1" smtClean="0"/>
              <a:t>mida</a:t>
            </a:r>
            <a:r>
              <a:rPr lang="en-US" sz="2400" dirty="0" smtClean="0"/>
              <a:t> </a:t>
            </a:r>
            <a:r>
              <a:rPr lang="en-US" sz="2400" dirty="0" err="1" smtClean="0"/>
              <a:t>sa</a:t>
            </a:r>
            <a:r>
              <a:rPr lang="en-US" sz="2400" dirty="0" smtClean="0"/>
              <a:t> </a:t>
            </a:r>
            <a:r>
              <a:rPr lang="en-US" sz="2400" dirty="0" err="1" smtClean="0"/>
              <a:t>tunned</a:t>
            </a:r>
            <a:r>
              <a:rPr lang="en-US" sz="2400" dirty="0" smtClean="0"/>
              <a:t>, </a:t>
            </a:r>
            <a:r>
              <a:rPr lang="en-US" sz="2400" dirty="0" err="1" smtClean="0"/>
              <a:t>kasuta</a:t>
            </a:r>
            <a:r>
              <a:rPr lang="en-US" sz="2400" dirty="0" smtClean="0"/>
              <a:t> </a:t>
            </a:r>
            <a:r>
              <a:rPr lang="en-US" sz="2400" dirty="0"/>
              <a:t>sõnu, et tugevdada </a:t>
            </a:r>
            <a:r>
              <a:rPr lang="en-US" sz="2400" dirty="0" err="1"/>
              <a:t>oma</a:t>
            </a:r>
            <a:r>
              <a:rPr lang="en-US" sz="2400" dirty="0"/>
              <a:t> </a:t>
            </a:r>
            <a:r>
              <a:rPr lang="en-US" sz="2400" dirty="0" err="1" smtClean="0"/>
              <a:t>kehakeelt</a:t>
            </a:r>
            <a:r>
              <a:rPr lang="en-US" sz="2400" dirty="0" smtClean="0"/>
              <a:t>.</a:t>
            </a:r>
            <a:endParaRPr lang="en-IE" sz="2400" dirty="0"/>
          </a:p>
        </p:txBody>
      </p:sp>
      <p:sp>
        <p:nvSpPr>
          <p:cNvPr id="3" name="Content Placeholder 2">
            <a:extLst>
              <a:ext uri="{FF2B5EF4-FFF2-40B4-BE49-F238E27FC236}">
                <a16:creationId xmlns:a16="http://schemas.microsoft.com/office/drawing/2014/main" id="{E93F13C9-AD1C-4B3C-9E2E-A818AC652F3C}"/>
              </a:ext>
            </a:extLst>
          </p:cNvPr>
          <p:cNvSpPr>
            <a:spLocks noGrp="1"/>
          </p:cNvSpPr>
          <p:nvPr>
            <p:ph sz="quarter" idx="4"/>
          </p:nvPr>
        </p:nvSpPr>
        <p:spPr>
          <a:xfrm>
            <a:off x="6169024" y="3036497"/>
            <a:ext cx="5183188" cy="3456377"/>
          </a:xfrm>
        </p:spPr>
        <p:txBody>
          <a:bodyPr>
            <a:normAutofit/>
          </a:bodyPr>
          <a:lstStyle/>
          <a:p>
            <a:pPr marL="0" indent="0" algn="just">
              <a:buNone/>
            </a:pPr>
            <a:r>
              <a:rPr lang="en-US" sz="2400" dirty="0" err="1" smtClean="0"/>
              <a:t>Loe</a:t>
            </a:r>
            <a:r>
              <a:rPr lang="en-US" sz="2400" dirty="0" smtClean="0"/>
              <a:t> </a:t>
            </a:r>
            <a:r>
              <a:rPr lang="en-US" sz="2400" dirty="0"/>
              <a:t>visuaalselt esitatud teavet valjusti ette. </a:t>
            </a:r>
            <a:r>
              <a:rPr lang="en-US" sz="2400" dirty="0" smtClean="0"/>
              <a:t>Anna </a:t>
            </a:r>
            <a:r>
              <a:rPr lang="en-US" sz="2400" dirty="0"/>
              <a:t>nii suulisi kui ka kirjalikke juhiseid. </a:t>
            </a:r>
          </a:p>
          <a:p>
            <a:pPr marL="0" indent="0" algn="just">
              <a:buNone/>
            </a:pPr>
            <a:r>
              <a:rPr lang="en-US" sz="2400" dirty="0" err="1" smtClean="0"/>
              <a:t>Soovita</a:t>
            </a:r>
            <a:r>
              <a:rPr lang="en-US" sz="2400" dirty="0" smtClean="0"/>
              <a:t> </a:t>
            </a:r>
            <a:r>
              <a:rPr lang="en-US" sz="2400" dirty="0" err="1" smtClean="0"/>
              <a:t>õpilastel</a:t>
            </a:r>
            <a:r>
              <a:rPr lang="en-US" sz="2400" dirty="0" smtClean="0"/>
              <a:t> </a:t>
            </a:r>
            <a:r>
              <a:rPr lang="en-US" sz="2400" dirty="0" err="1" smtClean="0"/>
              <a:t>oma</a:t>
            </a:r>
            <a:r>
              <a:rPr lang="en-US" sz="2400" dirty="0" smtClean="0"/>
              <a:t> </a:t>
            </a:r>
            <a:r>
              <a:rPr lang="en-US" sz="2400" dirty="0" err="1" smtClean="0"/>
              <a:t>tunde</a:t>
            </a:r>
            <a:r>
              <a:rPr lang="en-US" sz="2400" dirty="0" smtClean="0"/>
              <a:t> </a:t>
            </a:r>
            <a:r>
              <a:rPr lang="en-US" sz="2400" dirty="0" err="1" smtClean="0"/>
              <a:t>salvestada</a:t>
            </a:r>
            <a:r>
              <a:rPr lang="en-US" sz="2400" dirty="0" smtClean="0"/>
              <a:t>. </a:t>
            </a:r>
            <a:r>
              <a:rPr lang="en-US" sz="2400" dirty="0"/>
              <a:t>Paljude keeleraskustega õpilaste jaoks võib olla kasulik, kui nad kuulavad sõnu mitu korda. </a:t>
            </a:r>
          </a:p>
        </p:txBody>
      </p:sp>
      <p:sp>
        <p:nvSpPr>
          <p:cNvPr id="4" name="Title 3">
            <a:extLst>
              <a:ext uri="{FF2B5EF4-FFF2-40B4-BE49-F238E27FC236}">
                <a16:creationId xmlns:a16="http://schemas.microsoft.com/office/drawing/2014/main" id="{FE0EE01D-9D08-4DD0-BC16-025C343702ED}"/>
              </a:ext>
            </a:extLst>
          </p:cNvPr>
          <p:cNvSpPr>
            <a:spLocks noGrp="1"/>
          </p:cNvSpPr>
          <p:nvPr>
            <p:ph type="title"/>
          </p:nvPr>
        </p:nvSpPr>
        <p:spPr>
          <a:xfrm>
            <a:off x="836612" y="365125"/>
            <a:ext cx="8562569" cy="1325563"/>
          </a:xfrm>
        </p:spPr>
        <p:txBody>
          <a:bodyPr>
            <a:normAutofit fontScale="90000"/>
          </a:bodyPr>
          <a:lstStyle/>
          <a:p>
            <a:r>
              <a:rPr lang="en-IE" sz="3600" dirty="0">
                <a:solidFill>
                  <a:srgbClr val="378FCD"/>
                </a:solidFill>
              </a:rPr>
              <a:t>NÄPUNÄITEID PAREMAKS SUHTLEMISEKS MITMEKESISES KLASSIRUUMIS</a:t>
            </a:r>
          </a:p>
        </p:txBody>
      </p:sp>
      <p:sp>
        <p:nvSpPr>
          <p:cNvPr id="5" name="Text Placeholder 4">
            <a:extLst>
              <a:ext uri="{FF2B5EF4-FFF2-40B4-BE49-F238E27FC236}">
                <a16:creationId xmlns:a16="http://schemas.microsoft.com/office/drawing/2014/main" id="{4FA9550F-D9A3-44C8-B21B-63D5F12BBE48}"/>
              </a:ext>
            </a:extLst>
          </p:cNvPr>
          <p:cNvSpPr>
            <a:spLocks noGrp="1"/>
          </p:cNvSpPr>
          <p:nvPr>
            <p:ph type="body" idx="1"/>
          </p:nvPr>
        </p:nvSpPr>
        <p:spPr>
          <a:xfrm>
            <a:off x="836612" y="1920576"/>
            <a:ext cx="5157787" cy="1070273"/>
          </a:xfrm>
          <a:solidFill>
            <a:srgbClr val="E61A52"/>
          </a:solidFill>
        </p:spPr>
        <p:txBody>
          <a:bodyPr>
            <a:normAutofit/>
          </a:bodyPr>
          <a:lstStyle/>
          <a:p>
            <a:r>
              <a:rPr lang="en-IE" dirty="0" smtClean="0"/>
              <a:t>OLE TEADLIK, </a:t>
            </a:r>
            <a:r>
              <a:rPr lang="en-IE" dirty="0"/>
              <a:t>KUIDAS </a:t>
            </a:r>
            <a:r>
              <a:rPr lang="en-IE" dirty="0" smtClean="0"/>
              <a:t>SINU KEHAKEELT </a:t>
            </a:r>
            <a:r>
              <a:rPr lang="en-IE" dirty="0" smtClean="0"/>
              <a:t>TÕLGENDATAKSE</a:t>
            </a:r>
            <a:endParaRPr lang="en-IE" dirty="0"/>
          </a:p>
        </p:txBody>
      </p:sp>
      <p:sp>
        <p:nvSpPr>
          <p:cNvPr id="6" name="Text Placeholder 5">
            <a:extLst>
              <a:ext uri="{FF2B5EF4-FFF2-40B4-BE49-F238E27FC236}">
                <a16:creationId xmlns:a16="http://schemas.microsoft.com/office/drawing/2014/main" id="{1AEEB6CA-D8E8-4E47-BEE7-FF332ACFD10B}"/>
              </a:ext>
            </a:extLst>
          </p:cNvPr>
          <p:cNvSpPr>
            <a:spLocks noGrp="1"/>
          </p:cNvSpPr>
          <p:nvPr>
            <p:ph type="body" sz="quarter" idx="3"/>
          </p:nvPr>
        </p:nvSpPr>
        <p:spPr>
          <a:xfrm>
            <a:off x="6172200" y="1925716"/>
            <a:ext cx="5183188" cy="990011"/>
          </a:xfrm>
          <a:solidFill>
            <a:srgbClr val="378FCD"/>
          </a:solidFill>
        </p:spPr>
        <p:txBody>
          <a:bodyPr/>
          <a:lstStyle/>
          <a:p>
            <a:r>
              <a:rPr lang="en-US" dirty="0" smtClean="0"/>
              <a:t>DIFERENTSEERI </a:t>
            </a:r>
            <a:r>
              <a:rPr lang="en-US" dirty="0"/>
              <a:t>OMA KOMMUNIKATSIOONIMEETODEID</a:t>
            </a:r>
            <a:endParaRPr lang="en-IE" dirty="0"/>
          </a:p>
        </p:txBody>
      </p:sp>
    </p:spTree>
    <p:extLst>
      <p:ext uri="{BB962C8B-B14F-4D97-AF65-F5344CB8AC3E}">
        <p14:creationId xmlns:p14="http://schemas.microsoft.com/office/powerpoint/2010/main" val="117538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70F0A-E9E8-40D3-B145-0EDA4B7E02D0}"/>
              </a:ext>
            </a:extLst>
          </p:cNvPr>
          <p:cNvSpPr>
            <a:spLocks noGrp="1"/>
          </p:cNvSpPr>
          <p:nvPr>
            <p:ph sz="half" idx="2"/>
          </p:nvPr>
        </p:nvSpPr>
        <p:spPr>
          <a:xfrm>
            <a:off x="839788" y="2808287"/>
            <a:ext cx="5157787" cy="3684588"/>
          </a:xfrm>
        </p:spPr>
        <p:txBody>
          <a:bodyPr>
            <a:normAutofit/>
          </a:bodyPr>
          <a:lstStyle/>
          <a:p>
            <a:pPr marL="0" indent="0" algn="just">
              <a:buNone/>
            </a:pPr>
            <a:r>
              <a:rPr lang="en-US" sz="2400" dirty="0" err="1" smtClean="0"/>
              <a:t>Kasuta</a:t>
            </a:r>
            <a:r>
              <a:rPr lang="en-US" sz="2400" dirty="0" smtClean="0"/>
              <a:t> </a:t>
            </a:r>
            <a:r>
              <a:rPr lang="en-US" sz="2400" dirty="0"/>
              <a:t>suhtlemist toetavat kehakeelt. </a:t>
            </a:r>
          </a:p>
          <a:p>
            <a:pPr marL="0" indent="0" algn="just">
              <a:buNone/>
            </a:pPr>
            <a:r>
              <a:rPr lang="en-US" sz="2400" dirty="0" err="1" smtClean="0"/>
              <a:t>Näitlikusta</a:t>
            </a:r>
            <a:r>
              <a:rPr lang="en-US" sz="2400" dirty="0" smtClean="0"/>
              <a:t>. </a:t>
            </a:r>
            <a:endParaRPr lang="en-US" sz="2400" dirty="0"/>
          </a:p>
          <a:p>
            <a:pPr marL="0" indent="0" algn="just">
              <a:buNone/>
            </a:pPr>
            <a:r>
              <a:rPr lang="en-US" sz="2400" dirty="0" err="1" smtClean="0"/>
              <a:t>Demonstreeri</a:t>
            </a:r>
            <a:r>
              <a:rPr lang="en-US" sz="2400" dirty="0" smtClean="0"/>
              <a:t>, </a:t>
            </a:r>
            <a:r>
              <a:rPr lang="en-US" sz="2400" dirty="0"/>
              <a:t>kasutades reaalseid esemeid. </a:t>
            </a:r>
          </a:p>
          <a:p>
            <a:pPr marL="0" indent="0" algn="just">
              <a:buNone/>
            </a:pPr>
            <a:r>
              <a:rPr lang="en-US" sz="2400" dirty="0" err="1" smtClean="0"/>
              <a:t>Kasuta</a:t>
            </a:r>
            <a:r>
              <a:rPr lang="en-US" sz="2400" dirty="0" smtClean="0"/>
              <a:t> </a:t>
            </a:r>
            <a:r>
              <a:rPr lang="en-US" sz="2400" dirty="0"/>
              <a:t>võimalusel visuaalset materjali </a:t>
            </a:r>
            <a:r>
              <a:rPr lang="en-US" sz="2400" dirty="0" err="1"/>
              <a:t>ja</a:t>
            </a:r>
            <a:r>
              <a:rPr lang="en-US" sz="2400" dirty="0"/>
              <a:t> </a:t>
            </a:r>
            <a:r>
              <a:rPr lang="en-US" sz="2400" dirty="0" err="1" smtClean="0"/>
              <a:t>tugevda</a:t>
            </a:r>
            <a:r>
              <a:rPr lang="en-US" sz="2400" dirty="0" smtClean="0"/>
              <a:t> </a:t>
            </a:r>
            <a:r>
              <a:rPr lang="en-US" sz="2400" dirty="0"/>
              <a:t>seda kirjaliku materjaliga. </a:t>
            </a:r>
            <a:endParaRPr lang="en-IE" sz="2400" dirty="0"/>
          </a:p>
        </p:txBody>
      </p:sp>
      <p:sp>
        <p:nvSpPr>
          <p:cNvPr id="3" name="Content Placeholder 2">
            <a:extLst>
              <a:ext uri="{FF2B5EF4-FFF2-40B4-BE49-F238E27FC236}">
                <a16:creationId xmlns:a16="http://schemas.microsoft.com/office/drawing/2014/main" id="{E93F13C9-AD1C-4B3C-9E2E-A818AC652F3C}"/>
              </a:ext>
            </a:extLst>
          </p:cNvPr>
          <p:cNvSpPr>
            <a:spLocks noGrp="1"/>
          </p:cNvSpPr>
          <p:nvPr>
            <p:ph sz="quarter" idx="4"/>
          </p:nvPr>
        </p:nvSpPr>
        <p:spPr>
          <a:xfrm>
            <a:off x="6169024" y="2808287"/>
            <a:ext cx="5183188" cy="3684588"/>
          </a:xfrm>
        </p:spPr>
        <p:txBody>
          <a:bodyPr>
            <a:normAutofit fontScale="92500"/>
          </a:bodyPr>
          <a:lstStyle/>
          <a:p>
            <a:pPr marL="0" indent="0" algn="just">
              <a:buNone/>
            </a:pPr>
            <a:r>
              <a:rPr lang="en-US" sz="2400" dirty="0"/>
              <a:t>Ükski õpilane ei ole </a:t>
            </a:r>
            <a:r>
              <a:rPr lang="en-US" sz="2400" dirty="0" err="1" smtClean="0"/>
              <a:t>teisega</a:t>
            </a:r>
            <a:r>
              <a:rPr lang="en-US" sz="2400" dirty="0" smtClean="0"/>
              <a:t> </a:t>
            </a:r>
            <a:r>
              <a:rPr lang="en-US" sz="2400" dirty="0" err="1" smtClean="0"/>
              <a:t>sarnane</a:t>
            </a:r>
            <a:r>
              <a:rPr lang="en-US" sz="2400" dirty="0" smtClean="0"/>
              <a:t> </a:t>
            </a:r>
            <a:r>
              <a:rPr lang="en-US" sz="2400" dirty="0"/>
              <a:t>ja on väga oluline, et </a:t>
            </a:r>
            <a:r>
              <a:rPr lang="en-US" sz="2400" dirty="0" err="1" smtClean="0"/>
              <a:t>oma</a:t>
            </a:r>
            <a:r>
              <a:rPr lang="en-US" sz="2400" dirty="0" smtClean="0"/>
              <a:t> </a:t>
            </a:r>
            <a:r>
              <a:rPr lang="en-US" sz="2400" dirty="0"/>
              <a:t>püüdlustes </a:t>
            </a:r>
            <a:r>
              <a:rPr lang="en-US" sz="2400" dirty="0" err="1"/>
              <a:t>saada</a:t>
            </a:r>
            <a:r>
              <a:rPr lang="en-US" sz="2400" dirty="0"/>
              <a:t> </a:t>
            </a:r>
            <a:r>
              <a:rPr lang="en-US" sz="2400" dirty="0" err="1" smtClean="0"/>
              <a:t>kaasavavaks</a:t>
            </a:r>
            <a:r>
              <a:rPr lang="en-US" sz="2400" dirty="0" smtClean="0"/>
              <a:t> </a:t>
            </a:r>
            <a:r>
              <a:rPr lang="en-US" sz="2400" dirty="0" err="1"/>
              <a:t>õpetajaks</a:t>
            </a:r>
            <a:r>
              <a:rPr lang="en-US" sz="2400" dirty="0"/>
              <a:t> </a:t>
            </a:r>
            <a:r>
              <a:rPr lang="en-US" sz="2400" dirty="0" err="1" smtClean="0"/>
              <a:t>õpiksime</a:t>
            </a:r>
            <a:r>
              <a:rPr lang="en-US" sz="2400" dirty="0" smtClean="0"/>
              <a:t> </a:t>
            </a:r>
            <a:r>
              <a:rPr lang="en-US" sz="2400" dirty="0" err="1" smtClean="0"/>
              <a:t>tundma</a:t>
            </a:r>
            <a:r>
              <a:rPr lang="en-US" sz="2400" dirty="0" smtClean="0"/>
              <a:t> </a:t>
            </a:r>
            <a:r>
              <a:rPr lang="en-US" sz="2400" dirty="0" err="1" smtClean="0"/>
              <a:t>võimalikke</a:t>
            </a:r>
            <a:r>
              <a:rPr lang="en-US" sz="2400" dirty="0" smtClean="0"/>
              <a:t> </a:t>
            </a:r>
            <a:r>
              <a:rPr lang="en-US" sz="2400" dirty="0"/>
              <a:t>kommunikatsiooniraskusi, sealhulgas, </a:t>
            </a:r>
            <a:r>
              <a:rPr lang="en-US" sz="2400" dirty="0" err="1" smtClean="0"/>
              <a:t>mitte</a:t>
            </a:r>
            <a:r>
              <a:rPr lang="en-US" sz="2400" dirty="0" smtClean="0"/>
              <a:t> </a:t>
            </a:r>
            <a:r>
              <a:rPr lang="en-US" sz="2400" dirty="0"/>
              <a:t>ainult, kõne-, keele- ja sensoorsete protsesside probleeme, mis </a:t>
            </a:r>
            <a:r>
              <a:rPr lang="en-US" sz="2400" dirty="0" err="1"/>
              <a:t>meie</a:t>
            </a:r>
            <a:r>
              <a:rPr lang="en-US" sz="2400" dirty="0"/>
              <a:t> </a:t>
            </a:r>
            <a:r>
              <a:rPr lang="en-US" sz="2400" dirty="0" err="1" smtClean="0"/>
              <a:t>klassis</a:t>
            </a:r>
            <a:r>
              <a:rPr lang="en-US" sz="2400" dirty="0" smtClean="0"/>
              <a:t> </a:t>
            </a:r>
            <a:r>
              <a:rPr lang="en-US" sz="2400" dirty="0" err="1" smtClean="0"/>
              <a:t>võivad</a:t>
            </a:r>
            <a:r>
              <a:rPr lang="en-US" sz="2400" dirty="0" smtClean="0"/>
              <a:t> </a:t>
            </a:r>
            <a:r>
              <a:rPr lang="en-US" sz="2400" dirty="0" err="1" smtClean="0"/>
              <a:t>esineda</a:t>
            </a:r>
            <a:r>
              <a:rPr lang="en-US" sz="2400" dirty="0" smtClean="0"/>
              <a:t>. </a:t>
            </a:r>
            <a:r>
              <a:rPr lang="en-US" sz="2400" dirty="0"/>
              <a:t>Mida </a:t>
            </a:r>
            <a:r>
              <a:rPr lang="en-US" sz="2400" dirty="0" err="1"/>
              <a:t>rohkem</a:t>
            </a:r>
            <a:r>
              <a:rPr lang="en-US" sz="2400" dirty="0"/>
              <a:t> </a:t>
            </a:r>
            <a:r>
              <a:rPr lang="en-US" sz="2400" dirty="0" err="1" smtClean="0"/>
              <a:t>oleme</a:t>
            </a:r>
            <a:r>
              <a:rPr lang="en-US" sz="2400" dirty="0" smtClean="0"/>
              <a:t> </a:t>
            </a:r>
            <a:r>
              <a:rPr lang="en-US" sz="2400" dirty="0"/>
              <a:t>kursis, seda paremini saame neid </a:t>
            </a:r>
            <a:r>
              <a:rPr lang="en-US" sz="2400" dirty="0" err="1"/>
              <a:t>diferentseeritud</a:t>
            </a:r>
            <a:r>
              <a:rPr lang="en-US" sz="2400" dirty="0"/>
              <a:t> </a:t>
            </a:r>
            <a:r>
              <a:rPr lang="en-US" sz="2400" dirty="0" err="1" smtClean="0"/>
              <a:t>juhendamisel</a:t>
            </a:r>
            <a:r>
              <a:rPr lang="en-US" sz="2400" dirty="0" smtClean="0"/>
              <a:t> </a:t>
            </a:r>
            <a:r>
              <a:rPr lang="en-US" sz="2400" dirty="0"/>
              <a:t>arvestada. </a:t>
            </a:r>
          </a:p>
          <a:p>
            <a:pPr marL="0" indent="0" algn="just">
              <a:buNone/>
            </a:pPr>
            <a:endParaRPr lang="en-IE" sz="2400" dirty="0"/>
          </a:p>
        </p:txBody>
      </p:sp>
      <p:sp>
        <p:nvSpPr>
          <p:cNvPr id="4" name="Title 3">
            <a:extLst>
              <a:ext uri="{FF2B5EF4-FFF2-40B4-BE49-F238E27FC236}">
                <a16:creationId xmlns:a16="http://schemas.microsoft.com/office/drawing/2014/main" id="{FE0EE01D-9D08-4DD0-BC16-025C343702ED}"/>
              </a:ext>
            </a:extLst>
          </p:cNvPr>
          <p:cNvSpPr>
            <a:spLocks noGrp="1"/>
          </p:cNvSpPr>
          <p:nvPr>
            <p:ph type="title"/>
          </p:nvPr>
        </p:nvSpPr>
        <p:spPr>
          <a:xfrm>
            <a:off x="836612" y="365125"/>
            <a:ext cx="8562569" cy="1325563"/>
          </a:xfrm>
        </p:spPr>
        <p:txBody>
          <a:bodyPr>
            <a:normAutofit fontScale="90000"/>
          </a:bodyPr>
          <a:lstStyle/>
          <a:p>
            <a:r>
              <a:rPr lang="en-IE" sz="3600" dirty="0">
                <a:solidFill>
                  <a:srgbClr val="378FCD"/>
                </a:solidFill>
              </a:rPr>
              <a:t>NÄPUNÄITEID PAREMAKS SUHTLEMISEKS MITMEKESISES KLASSIRUUMIS</a:t>
            </a:r>
          </a:p>
        </p:txBody>
      </p:sp>
      <p:sp>
        <p:nvSpPr>
          <p:cNvPr id="5" name="Text Placeholder 4">
            <a:extLst>
              <a:ext uri="{FF2B5EF4-FFF2-40B4-BE49-F238E27FC236}">
                <a16:creationId xmlns:a16="http://schemas.microsoft.com/office/drawing/2014/main" id="{4FA9550F-D9A3-44C8-B21B-63D5F12BBE48}"/>
              </a:ext>
            </a:extLst>
          </p:cNvPr>
          <p:cNvSpPr>
            <a:spLocks noGrp="1"/>
          </p:cNvSpPr>
          <p:nvPr>
            <p:ph type="body" idx="1"/>
          </p:nvPr>
        </p:nvSpPr>
        <p:spPr>
          <a:xfrm>
            <a:off x="836612" y="1920577"/>
            <a:ext cx="5157787" cy="832148"/>
          </a:xfrm>
        </p:spPr>
        <p:txBody>
          <a:bodyPr/>
          <a:lstStyle/>
          <a:p>
            <a:r>
              <a:rPr lang="en-IE" dirty="0"/>
              <a:t>NÄITA JA </a:t>
            </a:r>
            <a:r>
              <a:rPr lang="en-IE" dirty="0" smtClean="0"/>
              <a:t>JUTUSTA</a:t>
            </a:r>
            <a:endParaRPr lang="en-IE" dirty="0"/>
          </a:p>
        </p:txBody>
      </p:sp>
      <p:sp>
        <p:nvSpPr>
          <p:cNvPr id="6" name="Text Placeholder 5">
            <a:extLst>
              <a:ext uri="{FF2B5EF4-FFF2-40B4-BE49-F238E27FC236}">
                <a16:creationId xmlns:a16="http://schemas.microsoft.com/office/drawing/2014/main" id="{1AEEB6CA-D8E8-4E47-BEE7-FF332ACFD10B}"/>
              </a:ext>
            </a:extLst>
          </p:cNvPr>
          <p:cNvSpPr>
            <a:spLocks noGrp="1"/>
          </p:cNvSpPr>
          <p:nvPr>
            <p:ph type="body" sz="quarter" idx="3"/>
          </p:nvPr>
        </p:nvSpPr>
        <p:spPr>
          <a:xfrm>
            <a:off x="6172200" y="1925717"/>
            <a:ext cx="5183188" cy="823912"/>
          </a:xfrm>
        </p:spPr>
        <p:txBody>
          <a:bodyPr>
            <a:normAutofit/>
          </a:bodyPr>
          <a:lstStyle/>
          <a:p>
            <a:r>
              <a:rPr lang="en-IE" dirty="0"/>
              <a:t>MÕISTA VÕIMALIKKE KOMMUNIKATSIOONIPROBLEEME</a:t>
            </a:r>
          </a:p>
        </p:txBody>
      </p:sp>
    </p:spTree>
    <p:extLst>
      <p:ext uri="{BB962C8B-B14F-4D97-AF65-F5344CB8AC3E}">
        <p14:creationId xmlns:p14="http://schemas.microsoft.com/office/powerpoint/2010/main" val="2024740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70F0A-E9E8-40D3-B145-0EDA4B7E02D0}"/>
              </a:ext>
            </a:extLst>
          </p:cNvPr>
          <p:cNvSpPr>
            <a:spLocks noGrp="1"/>
          </p:cNvSpPr>
          <p:nvPr>
            <p:ph sz="half" idx="2"/>
          </p:nvPr>
        </p:nvSpPr>
        <p:spPr>
          <a:xfrm>
            <a:off x="839788" y="2808286"/>
            <a:ext cx="5157787" cy="4049713"/>
          </a:xfrm>
        </p:spPr>
        <p:txBody>
          <a:bodyPr>
            <a:normAutofit/>
          </a:bodyPr>
          <a:lstStyle/>
          <a:p>
            <a:pPr marL="0" indent="0" algn="just">
              <a:buNone/>
            </a:pPr>
            <a:r>
              <a:rPr lang="en-US" sz="2400" dirty="0"/>
              <a:t>Sooliselt neutraalse keele kasutamine ja õpilaste pronoomenite austamine aitab oluliselt kaasa sellele, et </a:t>
            </a:r>
            <a:r>
              <a:rPr lang="en-US" sz="2400" dirty="0" err="1"/>
              <a:t>õpilased</a:t>
            </a:r>
            <a:r>
              <a:rPr lang="en-US" sz="2400" dirty="0"/>
              <a:t> </a:t>
            </a:r>
            <a:r>
              <a:rPr lang="en-US" sz="2400" dirty="0" err="1" smtClean="0"/>
              <a:t>kogeksid</a:t>
            </a:r>
            <a:r>
              <a:rPr lang="en-US" sz="2400" dirty="0" smtClean="0"/>
              <a:t> </a:t>
            </a:r>
            <a:r>
              <a:rPr lang="en-US" sz="2400" dirty="0"/>
              <a:t>ühtekuuluvustunnet. Pedagoogidena on väga oluline, et me suruksime </a:t>
            </a:r>
            <a:r>
              <a:rPr lang="en-US" sz="2400" dirty="0" err="1"/>
              <a:t>alla</a:t>
            </a:r>
            <a:r>
              <a:rPr lang="en-US" sz="2400" dirty="0"/>
              <a:t> </a:t>
            </a:r>
            <a:r>
              <a:rPr lang="en-US" sz="2400" dirty="0" err="1" smtClean="0"/>
              <a:t>soolist</a:t>
            </a:r>
            <a:r>
              <a:rPr lang="en-US" sz="2400" dirty="0" smtClean="0"/>
              <a:t> </a:t>
            </a:r>
            <a:r>
              <a:rPr lang="en-US" sz="2400" dirty="0" err="1" smtClean="0"/>
              <a:t>rõhumist</a:t>
            </a:r>
            <a:r>
              <a:rPr lang="en-US" sz="2400" dirty="0" smtClean="0"/>
              <a:t> </a:t>
            </a:r>
            <a:r>
              <a:rPr lang="en-US" sz="2400" dirty="0"/>
              <a:t>ning õpiksime </a:t>
            </a:r>
            <a:r>
              <a:rPr lang="en-US" sz="2400" dirty="0" err="1"/>
              <a:t>ja</a:t>
            </a:r>
            <a:r>
              <a:rPr lang="en-US" sz="2400" dirty="0"/>
              <a:t> </a:t>
            </a:r>
            <a:r>
              <a:rPr lang="en-US" sz="2400" dirty="0" err="1" smtClean="0"/>
              <a:t>rakendaksime</a:t>
            </a:r>
            <a:r>
              <a:rPr lang="en-US" sz="2400" dirty="0" smtClean="0"/>
              <a:t> </a:t>
            </a:r>
            <a:r>
              <a:rPr lang="en-US" sz="2400" dirty="0" err="1" smtClean="0"/>
              <a:t>klassiruumis</a:t>
            </a:r>
            <a:r>
              <a:rPr lang="en-US" sz="2400" dirty="0" smtClean="0"/>
              <a:t> </a:t>
            </a:r>
            <a:r>
              <a:rPr lang="en-US" sz="2400" dirty="0" err="1" smtClean="0"/>
              <a:t>sooliselt</a:t>
            </a:r>
            <a:r>
              <a:rPr lang="en-US" sz="2400" dirty="0" smtClean="0"/>
              <a:t> </a:t>
            </a:r>
            <a:r>
              <a:rPr lang="en-US" sz="2400" dirty="0"/>
              <a:t>kaasavat keelt, tavasid ja üldisi teadmisi. </a:t>
            </a:r>
            <a:endParaRPr lang="en-IE" sz="2400" dirty="0"/>
          </a:p>
        </p:txBody>
      </p:sp>
      <p:sp>
        <p:nvSpPr>
          <p:cNvPr id="3" name="Content Placeholder 2">
            <a:extLst>
              <a:ext uri="{FF2B5EF4-FFF2-40B4-BE49-F238E27FC236}">
                <a16:creationId xmlns:a16="http://schemas.microsoft.com/office/drawing/2014/main" id="{E93F13C9-AD1C-4B3C-9E2E-A818AC652F3C}"/>
              </a:ext>
            </a:extLst>
          </p:cNvPr>
          <p:cNvSpPr>
            <a:spLocks noGrp="1"/>
          </p:cNvSpPr>
          <p:nvPr>
            <p:ph sz="quarter" idx="4"/>
          </p:nvPr>
        </p:nvSpPr>
        <p:spPr>
          <a:xfrm>
            <a:off x="6169024" y="2808286"/>
            <a:ext cx="5183188" cy="3340100"/>
          </a:xfrm>
        </p:spPr>
        <p:txBody>
          <a:bodyPr>
            <a:noAutofit/>
          </a:bodyPr>
          <a:lstStyle/>
          <a:p>
            <a:pPr marL="0" indent="0" algn="just">
              <a:buNone/>
            </a:pPr>
            <a:r>
              <a:rPr lang="en-US" sz="2400" dirty="0"/>
              <a:t>Klassiruumis käitumise ja dialoogi põhireeglite kehtestamine võib olla äärmiselt kasulik, kui püütakse luua ruumi avatud ja lugupidava dialoogi pidamiseks. Avatud ja lugupidav dialoog võib suurendada turvatunnet koolis, mis on vajalik õpilaste õppimiseks ja arenguks. </a:t>
            </a:r>
          </a:p>
        </p:txBody>
      </p:sp>
      <p:sp>
        <p:nvSpPr>
          <p:cNvPr id="4" name="Title 3">
            <a:extLst>
              <a:ext uri="{FF2B5EF4-FFF2-40B4-BE49-F238E27FC236}">
                <a16:creationId xmlns:a16="http://schemas.microsoft.com/office/drawing/2014/main" id="{FE0EE01D-9D08-4DD0-BC16-025C343702ED}"/>
              </a:ext>
            </a:extLst>
          </p:cNvPr>
          <p:cNvSpPr>
            <a:spLocks noGrp="1"/>
          </p:cNvSpPr>
          <p:nvPr>
            <p:ph type="title"/>
          </p:nvPr>
        </p:nvSpPr>
        <p:spPr>
          <a:xfrm>
            <a:off x="836612" y="365125"/>
            <a:ext cx="8562569" cy="1325563"/>
          </a:xfrm>
        </p:spPr>
        <p:txBody>
          <a:bodyPr>
            <a:normAutofit fontScale="90000"/>
          </a:bodyPr>
          <a:lstStyle/>
          <a:p>
            <a:r>
              <a:rPr lang="en-IE" sz="3600" dirty="0">
                <a:solidFill>
                  <a:srgbClr val="378FCD"/>
                </a:solidFill>
              </a:rPr>
              <a:t>NÄPUNÄITEID PAREMAKS SUHTLEMISEKS MITMEKESISES KLASSIRUUMIS</a:t>
            </a:r>
          </a:p>
        </p:txBody>
      </p:sp>
      <p:sp>
        <p:nvSpPr>
          <p:cNvPr id="5" name="Text Placeholder 4">
            <a:extLst>
              <a:ext uri="{FF2B5EF4-FFF2-40B4-BE49-F238E27FC236}">
                <a16:creationId xmlns:a16="http://schemas.microsoft.com/office/drawing/2014/main" id="{4FA9550F-D9A3-44C8-B21B-63D5F12BBE48}"/>
              </a:ext>
            </a:extLst>
          </p:cNvPr>
          <p:cNvSpPr>
            <a:spLocks noGrp="1"/>
          </p:cNvSpPr>
          <p:nvPr>
            <p:ph type="body" idx="1"/>
          </p:nvPr>
        </p:nvSpPr>
        <p:spPr>
          <a:xfrm>
            <a:off x="836612" y="1920577"/>
            <a:ext cx="5157787" cy="823912"/>
          </a:xfrm>
        </p:spPr>
        <p:txBody>
          <a:bodyPr>
            <a:normAutofit fontScale="92500" lnSpcReduction="20000"/>
          </a:bodyPr>
          <a:lstStyle/>
          <a:p>
            <a:r>
              <a:rPr lang="en-IE" dirty="0" smtClean="0"/>
              <a:t>OLE </a:t>
            </a:r>
            <a:r>
              <a:rPr lang="en-IE" dirty="0"/>
              <a:t>TÄHELEPANELIK JA </a:t>
            </a:r>
            <a:r>
              <a:rPr lang="en-IE" dirty="0" smtClean="0"/>
              <a:t>KASUTA </a:t>
            </a:r>
            <a:r>
              <a:rPr lang="en-IE" dirty="0"/>
              <a:t>SOONEUTRAALSET KEELEKASUTUST  </a:t>
            </a:r>
          </a:p>
        </p:txBody>
      </p:sp>
      <p:sp>
        <p:nvSpPr>
          <p:cNvPr id="6" name="Text Placeholder 5">
            <a:extLst>
              <a:ext uri="{FF2B5EF4-FFF2-40B4-BE49-F238E27FC236}">
                <a16:creationId xmlns:a16="http://schemas.microsoft.com/office/drawing/2014/main" id="{1AEEB6CA-D8E8-4E47-BEE7-FF332ACFD10B}"/>
              </a:ext>
            </a:extLst>
          </p:cNvPr>
          <p:cNvSpPr>
            <a:spLocks noGrp="1"/>
          </p:cNvSpPr>
          <p:nvPr>
            <p:ph type="body" sz="quarter" idx="3"/>
          </p:nvPr>
        </p:nvSpPr>
        <p:spPr>
          <a:xfrm>
            <a:off x="6172200" y="1925716"/>
            <a:ext cx="5183188" cy="818773"/>
          </a:xfrm>
        </p:spPr>
        <p:txBody>
          <a:bodyPr>
            <a:normAutofit/>
          </a:bodyPr>
          <a:lstStyle/>
          <a:p>
            <a:r>
              <a:rPr lang="en-US" dirty="0" smtClean="0"/>
              <a:t>LOO </a:t>
            </a:r>
            <a:r>
              <a:rPr lang="en-US" dirty="0"/>
              <a:t>AVATUD JA LUGUPIDAVAID DIALOOGE</a:t>
            </a:r>
            <a:endParaRPr lang="en-IE" dirty="0"/>
          </a:p>
        </p:txBody>
      </p:sp>
    </p:spTree>
    <p:extLst>
      <p:ext uri="{BB962C8B-B14F-4D97-AF65-F5344CB8AC3E}">
        <p14:creationId xmlns:p14="http://schemas.microsoft.com/office/powerpoint/2010/main" val="3670438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a:xfrm>
            <a:off x="456854" y="1202083"/>
            <a:ext cx="5639146" cy="1325563"/>
          </a:xfrm>
        </p:spPr>
        <p:txBody>
          <a:bodyPr>
            <a:normAutofit/>
          </a:bodyPr>
          <a:lstStyle/>
          <a:p>
            <a:pPr>
              <a:spcBef>
                <a:spcPts val="1000"/>
              </a:spcBef>
              <a:spcAft>
                <a:spcPts val="1000"/>
              </a:spcAft>
            </a:pPr>
            <a:r>
              <a:rPr lang="en-GB" sz="2800" dirty="0" smtClean="0">
                <a:solidFill>
                  <a:schemeClr val="bg1"/>
                </a:solidFill>
                <a:latin typeface="+mn-lt"/>
                <a:ea typeface="+mn-ea"/>
                <a:cs typeface="+mn-cs"/>
              </a:rPr>
              <a:t>2. </a:t>
            </a:r>
            <a:r>
              <a:rPr lang="en-GB" sz="2800" dirty="0" err="1" smtClean="0">
                <a:solidFill>
                  <a:schemeClr val="bg1"/>
                </a:solidFill>
                <a:latin typeface="+mn-lt"/>
                <a:ea typeface="+mn-ea"/>
                <a:cs typeface="+mn-cs"/>
              </a:rPr>
              <a:t>Peatükk</a:t>
            </a:r>
            <a:r>
              <a:rPr lang="en-GB" sz="2800" dirty="0" smtClean="0">
                <a:solidFill>
                  <a:schemeClr val="bg1"/>
                </a:solidFill>
                <a:latin typeface="+mn-lt"/>
                <a:ea typeface="+mn-ea"/>
                <a:cs typeface="+mn-cs"/>
              </a:rPr>
              <a:t>: </a:t>
            </a:r>
            <a:r>
              <a:rPr lang="en-GB" sz="2800" dirty="0">
                <a:solidFill>
                  <a:schemeClr val="bg1"/>
                </a:solidFill>
                <a:latin typeface="+mn-lt"/>
                <a:ea typeface="+mn-ea"/>
                <a:cs typeface="+mn-cs"/>
              </a:rPr>
              <a:t>JUHTIMISOSKUSED JA </a:t>
            </a:r>
            <a:r>
              <a:rPr lang="en-GB" sz="2800" dirty="0" smtClean="0">
                <a:solidFill>
                  <a:schemeClr val="bg1"/>
                </a:solidFill>
                <a:latin typeface="+mn-lt"/>
                <a:ea typeface="+mn-ea"/>
                <a:cs typeface="+mn-cs"/>
              </a:rPr>
              <a:t>JUHI OMADUSED</a:t>
            </a:r>
            <a:endParaRPr lang="en-GB" sz="2800" dirty="0">
              <a:solidFill>
                <a:schemeClr val="bg1"/>
              </a:solidFill>
              <a:latin typeface="+mn-lt"/>
              <a:ea typeface="+mn-ea"/>
              <a:cs typeface="+mn-cs"/>
            </a:endParaRPr>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a:xfrm>
            <a:off x="456854" y="3317359"/>
            <a:ext cx="5639147" cy="2817628"/>
          </a:xfrm>
        </p:spPr>
        <p:txBody>
          <a:bodyPr>
            <a:normAutofit/>
          </a:bodyPr>
          <a:lstStyle/>
          <a:p>
            <a:pPr algn="just"/>
            <a:r>
              <a:rPr lang="en-US" sz="2200" b="0" i="0" dirty="0">
                <a:effectLst/>
              </a:rPr>
              <a:t>Pedagoogidena oleme </a:t>
            </a:r>
            <a:r>
              <a:rPr lang="en-US" sz="2200" b="0" i="0" dirty="0" err="1">
                <a:effectLst/>
              </a:rPr>
              <a:t>iga</a:t>
            </a:r>
            <a:r>
              <a:rPr lang="en-US" sz="2200" b="0" i="0" dirty="0">
                <a:effectLst/>
              </a:rPr>
              <a:t> </a:t>
            </a:r>
            <a:r>
              <a:rPr lang="en-US" sz="2200" b="0" i="0" dirty="0" err="1" smtClean="0">
                <a:effectLst/>
              </a:rPr>
              <a:t>päev</a:t>
            </a:r>
            <a:r>
              <a:rPr lang="en-US" sz="2200" b="0" i="0" dirty="0" smtClean="0">
                <a:effectLst/>
              </a:rPr>
              <a:t> </a:t>
            </a:r>
            <a:r>
              <a:rPr lang="en-US" sz="2200" b="0" i="0" dirty="0" err="1" smtClean="0">
                <a:effectLst/>
              </a:rPr>
              <a:t>eeskujuks</a:t>
            </a:r>
            <a:r>
              <a:rPr lang="en-US" sz="2200" b="0" i="0" dirty="0" smtClean="0">
                <a:effectLst/>
              </a:rPr>
              <a:t> </a:t>
            </a:r>
            <a:r>
              <a:rPr lang="en-US" sz="2200" b="0" i="0" dirty="0" err="1" smtClean="0">
                <a:effectLst/>
              </a:rPr>
              <a:t>õppijatele</a:t>
            </a:r>
            <a:r>
              <a:rPr lang="en-US" sz="2200" b="0" i="0" dirty="0">
                <a:effectLst/>
              </a:rPr>
              <a:t>, </a:t>
            </a:r>
            <a:r>
              <a:rPr lang="en-US" sz="2200" b="0" i="0" dirty="0" err="1">
                <a:effectLst/>
              </a:rPr>
              <a:t>keda</a:t>
            </a:r>
            <a:r>
              <a:rPr lang="en-US" sz="2200" b="0" i="0" dirty="0">
                <a:effectLst/>
              </a:rPr>
              <a:t> </a:t>
            </a:r>
            <a:r>
              <a:rPr lang="en-US" sz="2200" b="0" i="0" dirty="0" err="1" smtClean="0">
                <a:effectLst/>
              </a:rPr>
              <a:t>õpetame</a:t>
            </a:r>
            <a:r>
              <a:rPr lang="en-US" sz="2200" b="0" i="0" dirty="0">
                <a:effectLst/>
              </a:rPr>
              <a:t>. </a:t>
            </a:r>
          </a:p>
          <a:p>
            <a:pPr algn="just"/>
            <a:r>
              <a:rPr lang="en-US" sz="2200" dirty="0" err="1"/>
              <a:t>Meie</a:t>
            </a:r>
            <a:r>
              <a:rPr lang="en-US" sz="2200" dirty="0"/>
              <a:t> </a:t>
            </a:r>
            <a:r>
              <a:rPr lang="en-US" sz="2200" dirty="0" err="1" smtClean="0"/>
              <a:t>enda</a:t>
            </a:r>
            <a:r>
              <a:rPr lang="en-US" sz="2200" dirty="0" smtClean="0"/>
              <a:t> </a:t>
            </a:r>
            <a:r>
              <a:rPr lang="en-US" sz="2200" dirty="0" err="1" smtClean="0"/>
              <a:t>käitumine</a:t>
            </a:r>
            <a:r>
              <a:rPr lang="en-US" sz="2200" dirty="0" smtClean="0"/>
              <a:t> </a:t>
            </a:r>
            <a:r>
              <a:rPr lang="en-US" sz="2200" dirty="0"/>
              <a:t>ja tegevus on </a:t>
            </a:r>
            <a:r>
              <a:rPr lang="en-US" sz="2200" b="0" i="0" dirty="0">
                <a:effectLst/>
              </a:rPr>
              <a:t>kõige olulisem viis, kuidas me näitame </a:t>
            </a:r>
            <a:r>
              <a:rPr lang="en-US" sz="2200" dirty="0"/>
              <a:t>kaasavat </a:t>
            </a:r>
            <a:r>
              <a:rPr lang="en-US" sz="2200" b="0" i="0" dirty="0">
                <a:effectLst/>
              </a:rPr>
              <a:t>juhtimist nii klassiruumis kui ka väljaspool seda. </a:t>
            </a:r>
          </a:p>
          <a:p>
            <a:pPr algn="just"/>
            <a:endParaRPr lang="en-GB" sz="2200" dirty="0"/>
          </a:p>
        </p:txBody>
      </p:sp>
      <p:pic>
        <p:nvPicPr>
          <p:cNvPr id="3" name="Picture 2" descr="Woman holding soccer ball">
            <a:extLst>
              <a:ext uri="{FF2B5EF4-FFF2-40B4-BE49-F238E27FC236}">
                <a16:creationId xmlns:a16="http://schemas.microsoft.com/office/drawing/2014/main" id="{6196580B-9217-4A6D-BED7-3933CAD821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34496" y="857103"/>
            <a:ext cx="5200650" cy="3949700"/>
          </a:xfrm>
          <a:prstGeom prst="rect">
            <a:avLst/>
          </a:prstGeom>
        </p:spPr>
      </p:pic>
    </p:spTree>
    <p:extLst>
      <p:ext uri="{BB962C8B-B14F-4D97-AF65-F5344CB8AC3E}">
        <p14:creationId xmlns:p14="http://schemas.microsoft.com/office/powerpoint/2010/main" val="2191398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E187-B76A-4D53-B4FB-E898956AC046}"/>
              </a:ext>
            </a:extLst>
          </p:cNvPr>
          <p:cNvSpPr>
            <a:spLocks noGrp="1"/>
          </p:cNvSpPr>
          <p:nvPr>
            <p:ph type="title"/>
          </p:nvPr>
        </p:nvSpPr>
        <p:spPr/>
        <p:txBody>
          <a:bodyPr>
            <a:normAutofit/>
          </a:bodyPr>
          <a:lstStyle/>
          <a:p>
            <a:r>
              <a:rPr lang="en-IE" sz="3600" dirty="0"/>
              <a:t>MIKS ON KAASAVAD JUHTIMISOSKUSED OLULISED?</a:t>
            </a:r>
          </a:p>
        </p:txBody>
      </p:sp>
      <p:sp>
        <p:nvSpPr>
          <p:cNvPr id="3" name="Content Placeholder 2">
            <a:extLst>
              <a:ext uri="{FF2B5EF4-FFF2-40B4-BE49-F238E27FC236}">
                <a16:creationId xmlns:a16="http://schemas.microsoft.com/office/drawing/2014/main" id="{6B90B574-2A92-4101-8DDE-EDD78D0753A7}"/>
              </a:ext>
            </a:extLst>
          </p:cNvPr>
          <p:cNvSpPr>
            <a:spLocks noGrp="1"/>
          </p:cNvSpPr>
          <p:nvPr>
            <p:ph idx="1"/>
          </p:nvPr>
        </p:nvSpPr>
        <p:spPr/>
        <p:txBody>
          <a:bodyPr>
            <a:noAutofit/>
          </a:bodyPr>
          <a:lstStyle/>
          <a:p>
            <a:pPr marL="0" indent="0">
              <a:buNone/>
            </a:pPr>
            <a:r>
              <a:rPr lang="en-US" sz="2400" dirty="0">
                <a:solidFill>
                  <a:srgbClr val="E61A52"/>
                </a:solidFill>
              </a:rPr>
              <a:t>Kaasav juhtimine tähendab:</a:t>
            </a:r>
          </a:p>
          <a:p>
            <a:r>
              <a:rPr lang="en-US" sz="2400" dirty="0">
                <a:solidFill>
                  <a:srgbClr val="E61A52"/>
                </a:solidFill>
              </a:rPr>
              <a:t>Õpilaste ja </a:t>
            </a:r>
            <a:r>
              <a:rPr lang="en-US" sz="2400" dirty="0" err="1">
                <a:solidFill>
                  <a:srgbClr val="E61A52"/>
                </a:solidFill>
              </a:rPr>
              <a:t>õppijate</a:t>
            </a:r>
            <a:r>
              <a:rPr lang="en-US" sz="2400" dirty="0">
                <a:solidFill>
                  <a:srgbClr val="E61A52"/>
                </a:solidFill>
              </a:rPr>
              <a:t> </a:t>
            </a:r>
            <a:r>
              <a:rPr lang="en-US" sz="2400" dirty="0" err="1" smtClean="0">
                <a:solidFill>
                  <a:srgbClr val="E61A52"/>
                </a:solidFill>
              </a:rPr>
              <a:t>õiglast</a:t>
            </a:r>
            <a:r>
              <a:rPr lang="en-US" sz="2400" dirty="0" smtClean="0">
                <a:solidFill>
                  <a:srgbClr val="E61A52"/>
                </a:solidFill>
              </a:rPr>
              <a:t> </a:t>
            </a:r>
            <a:r>
              <a:rPr lang="en-US" sz="2400" dirty="0" err="1" smtClean="0">
                <a:solidFill>
                  <a:srgbClr val="E61A52"/>
                </a:solidFill>
              </a:rPr>
              <a:t>kohtlemist</a:t>
            </a:r>
            <a:r>
              <a:rPr lang="en-US" sz="2400" dirty="0" smtClean="0">
                <a:solidFill>
                  <a:srgbClr val="E61A52"/>
                </a:solidFill>
              </a:rPr>
              <a:t> - </a:t>
            </a:r>
            <a:r>
              <a:rPr lang="en-US" sz="2400" dirty="0">
                <a:solidFill>
                  <a:srgbClr val="E61A52"/>
                </a:solidFill>
              </a:rPr>
              <a:t>see tähendab, nende ainulaadsete omaduste, mitte stereotüüpide alusel.</a:t>
            </a:r>
          </a:p>
          <a:p>
            <a:r>
              <a:rPr lang="en-US" sz="2400" dirty="0" err="1" smtClean="0">
                <a:solidFill>
                  <a:srgbClr val="E61A52"/>
                </a:solidFill>
              </a:rPr>
              <a:t>Inimeste</a:t>
            </a:r>
            <a:r>
              <a:rPr lang="en-US" sz="2400" dirty="0" smtClean="0">
                <a:solidFill>
                  <a:srgbClr val="E61A52"/>
                </a:solidFill>
              </a:rPr>
              <a:t> </a:t>
            </a:r>
            <a:r>
              <a:rPr lang="en-US" sz="2400" dirty="0" err="1" smtClean="0">
                <a:solidFill>
                  <a:srgbClr val="E61A52"/>
                </a:solidFill>
              </a:rPr>
              <a:t>personaliseerimist</a:t>
            </a:r>
            <a:r>
              <a:rPr lang="en-US" sz="2400" dirty="0" smtClean="0">
                <a:solidFill>
                  <a:srgbClr val="E61A52"/>
                </a:solidFill>
              </a:rPr>
              <a:t> </a:t>
            </a:r>
            <a:r>
              <a:rPr lang="en-US" sz="2400" dirty="0">
                <a:solidFill>
                  <a:srgbClr val="E61A52"/>
                </a:solidFill>
              </a:rPr>
              <a:t>- see tähendab, et mõistame ja </a:t>
            </a:r>
            <a:r>
              <a:rPr lang="en-US" sz="2400" dirty="0" err="1">
                <a:solidFill>
                  <a:srgbClr val="E61A52"/>
                </a:solidFill>
              </a:rPr>
              <a:t>väärtustame</a:t>
            </a:r>
            <a:r>
              <a:rPr lang="en-US" sz="2400" dirty="0">
                <a:solidFill>
                  <a:srgbClr val="E61A52"/>
                </a:solidFill>
              </a:rPr>
              <a:t> </a:t>
            </a:r>
            <a:r>
              <a:rPr lang="en-US" sz="2400" dirty="0" err="1" smtClean="0">
                <a:solidFill>
                  <a:srgbClr val="E61A52"/>
                </a:solidFill>
              </a:rPr>
              <a:t>teiste</a:t>
            </a:r>
            <a:r>
              <a:rPr lang="en-US" sz="2400" dirty="0" smtClean="0">
                <a:solidFill>
                  <a:srgbClr val="E61A52"/>
                </a:solidFill>
              </a:rPr>
              <a:t> </a:t>
            </a:r>
            <a:r>
              <a:rPr lang="en-US" sz="2400" dirty="0">
                <a:solidFill>
                  <a:srgbClr val="E61A52"/>
                </a:solidFill>
              </a:rPr>
              <a:t>inimeste ainulaadsust, aktsepteerides samas neid kui grupi liikmeid.</a:t>
            </a:r>
          </a:p>
          <a:p>
            <a:r>
              <a:rPr lang="en-US" sz="2400" dirty="0">
                <a:solidFill>
                  <a:srgbClr val="E61A52"/>
                </a:solidFill>
              </a:rPr>
              <a:t>Erinevate rühmade </a:t>
            </a:r>
            <a:r>
              <a:rPr lang="en-US" sz="2400" dirty="0" err="1">
                <a:solidFill>
                  <a:srgbClr val="E61A52"/>
                </a:solidFill>
              </a:rPr>
              <a:t>mõtteviisi</a:t>
            </a:r>
            <a:r>
              <a:rPr lang="en-US" sz="2400" dirty="0">
                <a:solidFill>
                  <a:srgbClr val="E61A52"/>
                </a:solidFill>
              </a:rPr>
              <a:t> </a:t>
            </a:r>
            <a:r>
              <a:rPr lang="en-US" sz="2400" dirty="0" err="1" smtClean="0">
                <a:solidFill>
                  <a:srgbClr val="E61A52"/>
                </a:solidFill>
              </a:rPr>
              <a:t>kasutamist</a:t>
            </a:r>
            <a:r>
              <a:rPr lang="en-US" sz="2400" dirty="0" smtClean="0">
                <a:solidFill>
                  <a:srgbClr val="E61A52"/>
                </a:solidFill>
              </a:rPr>
              <a:t> </a:t>
            </a:r>
            <a:r>
              <a:rPr lang="en-US" sz="2400" dirty="0">
                <a:solidFill>
                  <a:srgbClr val="E61A52"/>
                </a:solidFill>
              </a:rPr>
              <a:t>arukamaks ideede väljatöötamiseks ja otsuste tegemiseks, </a:t>
            </a:r>
            <a:r>
              <a:rPr lang="en-US" sz="2400" dirty="0" err="1">
                <a:solidFill>
                  <a:srgbClr val="E61A52"/>
                </a:solidFill>
              </a:rPr>
              <a:t>mis</a:t>
            </a:r>
            <a:r>
              <a:rPr lang="en-US" sz="2400" dirty="0">
                <a:solidFill>
                  <a:srgbClr val="E61A52"/>
                </a:solidFill>
              </a:rPr>
              <a:t> </a:t>
            </a:r>
            <a:r>
              <a:rPr lang="en-US" sz="2400" dirty="0" err="1" smtClean="0">
                <a:solidFill>
                  <a:srgbClr val="E61A52"/>
                </a:solidFill>
              </a:rPr>
              <a:t>vähendab</a:t>
            </a:r>
            <a:r>
              <a:rPr lang="en-US" sz="2400" dirty="0" smtClean="0">
                <a:solidFill>
                  <a:srgbClr val="E61A52"/>
                </a:solidFill>
              </a:rPr>
              <a:t> </a:t>
            </a:r>
            <a:r>
              <a:rPr lang="en-US" sz="2400" dirty="0" err="1" smtClean="0">
                <a:solidFill>
                  <a:srgbClr val="E61A52"/>
                </a:solidFill>
              </a:rPr>
              <a:t>nende</a:t>
            </a:r>
            <a:r>
              <a:rPr lang="en-US" sz="2400" dirty="0" smtClean="0">
                <a:solidFill>
                  <a:srgbClr val="E61A52"/>
                </a:solidFill>
              </a:rPr>
              <a:t> </a:t>
            </a:r>
            <a:r>
              <a:rPr lang="en-US" sz="2400" dirty="0" err="1" smtClean="0">
                <a:solidFill>
                  <a:srgbClr val="E61A52"/>
                </a:solidFill>
              </a:rPr>
              <a:t>suhtes</a:t>
            </a:r>
            <a:r>
              <a:rPr lang="en-US" sz="2400" dirty="0" smtClean="0">
                <a:solidFill>
                  <a:srgbClr val="E61A52"/>
                </a:solidFill>
              </a:rPr>
              <a:t> </a:t>
            </a:r>
            <a:r>
              <a:rPr lang="en-US" sz="2400" dirty="0" err="1" smtClean="0">
                <a:solidFill>
                  <a:srgbClr val="E61A52"/>
                </a:solidFill>
              </a:rPr>
              <a:t>pimedaks</a:t>
            </a:r>
            <a:r>
              <a:rPr lang="en-US" sz="2400" dirty="0" smtClean="0">
                <a:solidFill>
                  <a:srgbClr val="E61A52"/>
                </a:solidFill>
              </a:rPr>
              <a:t> </a:t>
            </a:r>
            <a:r>
              <a:rPr lang="en-US" sz="2400" dirty="0" err="1" smtClean="0">
                <a:solidFill>
                  <a:srgbClr val="E61A52"/>
                </a:solidFill>
              </a:rPr>
              <a:t>jäämise</a:t>
            </a:r>
            <a:r>
              <a:rPr lang="en-US" sz="2400" dirty="0" smtClean="0">
                <a:solidFill>
                  <a:srgbClr val="E61A52"/>
                </a:solidFill>
              </a:rPr>
              <a:t> </a:t>
            </a:r>
            <a:r>
              <a:rPr lang="en-US" sz="2400" dirty="0" err="1" smtClean="0">
                <a:solidFill>
                  <a:srgbClr val="E61A52"/>
                </a:solidFill>
              </a:rPr>
              <a:t>ohtu</a:t>
            </a:r>
            <a:r>
              <a:rPr lang="en-US" sz="2400" dirty="0" smtClean="0">
                <a:solidFill>
                  <a:srgbClr val="E61A52"/>
                </a:solidFill>
              </a:rPr>
              <a:t>.</a:t>
            </a:r>
            <a:endParaRPr lang="en-US" sz="2400" b="0" i="0" dirty="0">
              <a:solidFill>
                <a:srgbClr val="E61A52"/>
              </a:solidFill>
              <a:effectLst/>
            </a:endParaRPr>
          </a:p>
        </p:txBody>
      </p:sp>
    </p:spTree>
    <p:extLst>
      <p:ext uri="{BB962C8B-B14F-4D97-AF65-F5344CB8AC3E}">
        <p14:creationId xmlns:p14="http://schemas.microsoft.com/office/powerpoint/2010/main" val="336551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68C1346-8A82-49C4-B5D6-F1C33B546FF7}"/>
              </a:ext>
            </a:extLst>
          </p:cNvPr>
          <p:cNvSpPr>
            <a:spLocks noGrp="1"/>
          </p:cNvSpPr>
          <p:nvPr>
            <p:ph type="title"/>
          </p:nvPr>
        </p:nvSpPr>
        <p:spPr/>
        <p:txBody>
          <a:bodyPr>
            <a:normAutofit/>
          </a:bodyPr>
          <a:lstStyle/>
          <a:p>
            <a:r>
              <a:rPr lang="nl-NL" sz="3600" dirty="0"/>
              <a:t>ÕPIVÄLJUNDID</a:t>
            </a:r>
            <a:endParaRPr lang="en-GB" sz="3600" dirty="0"/>
          </a:p>
        </p:txBody>
      </p:sp>
      <p:sp>
        <p:nvSpPr>
          <p:cNvPr id="6" name="Tijdelijke aanduiding voor inhoud 5">
            <a:extLst>
              <a:ext uri="{FF2B5EF4-FFF2-40B4-BE49-F238E27FC236}">
                <a16:creationId xmlns:a16="http://schemas.microsoft.com/office/drawing/2014/main" id="{23E1468E-DF45-45D1-8745-773959FC00FC}"/>
              </a:ext>
            </a:extLst>
          </p:cNvPr>
          <p:cNvSpPr>
            <a:spLocks noGrp="1"/>
          </p:cNvSpPr>
          <p:nvPr>
            <p:ph idx="1"/>
          </p:nvPr>
        </p:nvSpPr>
        <p:spPr>
          <a:xfrm>
            <a:off x="838200" y="1690688"/>
            <a:ext cx="10515600" cy="4351338"/>
          </a:xfrm>
        </p:spPr>
        <p:txBody>
          <a:bodyPr>
            <a:normAutofit fontScale="92500"/>
          </a:bodyPr>
          <a:lstStyle/>
          <a:p>
            <a:pPr marL="0" indent="0">
              <a:buNone/>
            </a:pPr>
            <a:r>
              <a:rPr lang="en-GB" dirty="0"/>
              <a:t>Pärast selle mooduli läbimist oskate:</a:t>
            </a:r>
          </a:p>
          <a:p>
            <a:pPr marL="0" indent="0">
              <a:buNone/>
            </a:pPr>
            <a:endParaRPr lang="en-GB" dirty="0"/>
          </a:p>
          <a:p>
            <a:r>
              <a:rPr lang="en-GB" b="1" i="1" u="sng" dirty="0" err="1" smtClean="0"/>
              <a:t>Nimetada</a:t>
            </a:r>
            <a:r>
              <a:rPr lang="en-GB" b="1" i="1" u="sng" dirty="0" smtClean="0"/>
              <a:t> </a:t>
            </a:r>
            <a:r>
              <a:rPr lang="en-GB" dirty="0" err="1"/>
              <a:t>ja</a:t>
            </a:r>
            <a:r>
              <a:rPr lang="en-GB" dirty="0"/>
              <a:t> </a:t>
            </a:r>
            <a:r>
              <a:rPr lang="en-GB" dirty="0" err="1" smtClean="0"/>
              <a:t>tuua</a:t>
            </a:r>
            <a:r>
              <a:rPr lang="en-GB" dirty="0" smtClean="0"/>
              <a:t> </a:t>
            </a:r>
            <a:r>
              <a:rPr lang="en-GB" dirty="0"/>
              <a:t>näiteid vähemalt 6 </a:t>
            </a:r>
            <a:r>
              <a:rPr lang="en-GB" dirty="0" err="1"/>
              <a:t>võtmeoskuse</a:t>
            </a:r>
            <a:r>
              <a:rPr lang="en-GB" dirty="0"/>
              <a:t> </a:t>
            </a:r>
            <a:r>
              <a:rPr lang="en-GB" dirty="0" err="1" smtClean="0"/>
              <a:t>kohta</a:t>
            </a:r>
            <a:r>
              <a:rPr lang="en-GB" dirty="0" smtClean="0"/>
              <a:t>, </a:t>
            </a:r>
            <a:r>
              <a:rPr lang="en-GB" dirty="0" err="1" smtClean="0"/>
              <a:t>mis</a:t>
            </a:r>
            <a:r>
              <a:rPr lang="en-GB" dirty="0" smtClean="0"/>
              <a:t> on </a:t>
            </a:r>
            <a:r>
              <a:rPr lang="en-GB" dirty="0" err="1" smtClean="0"/>
              <a:t>vajalikud</a:t>
            </a:r>
            <a:r>
              <a:rPr lang="en-GB" dirty="0" smtClean="0"/>
              <a:t> </a:t>
            </a:r>
            <a:r>
              <a:rPr lang="en-GB" dirty="0" err="1" smtClean="0"/>
              <a:t>kaasavale</a:t>
            </a:r>
            <a:r>
              <a:rPr lang="en-GB" dirty="0" smtClean="0"/>
              <a:t> </a:t>
            </a:r>
            <a:r>
              <a:rPr lang="en-GB" dirty="0"/>
              <a:t>õpetaja ja </a:t>
            </a:r>
            <a:r>
              <a:rPr lang="en-GB" dirty="0" err="1"/>
              <a:t>diferentseeritud</a:t>
            </a:r>
            <a:r>
              <a:rPr lang="en-GB" dirty="0"/>
              <a:t> </a:t>
            </a:r>
            <a:r>
              <a:rPr lang="en-GB" dirty="0" err="1" smtClean="0"/>
              <a:t>õppe</a:t>
            </a:r>
            <a:r>
              <a:rPr lang="en-GB" dirty="0" smtClean="0"/>
              <a:t> </a:t>
            </a:r>
            <a:r>
              <a:rPr lang="en-GB" dirty="0" err="1" smtClean="0"/>
              <a:t>läbiviimiseks</a:t>
            </a:r>
            <a:r>
              <a:rPr lang="en-GB" dirty="0" smtClean="0"/>
              <a:t>.</a:t>
            </a:r>
            <a:endParaRPr lang="en-GB" dirty="0"/>
          </a:p>
          <a:p>
            <a:pPr marL="0" indent="0">
              <a:buNone/>
            </a:pPr>
            <a:endParaRPr lang="en-GB" dirty="0"/>
          </a:p>
          <a:p>
            <a:r>
              <a:rPr lang="en-GB" b="1" i="1" u="sng" dirty="0"/>
              <a:t>Reflekteerida </a:t>
            </a:r>
            <a:r>
              <a:rPr lang="en-GB" dirty="0" err="1"/>
              <a:t>oma</a:t>
            </a:r>
            <a:r>
              <a:rPr lang="en-GB" dirty="0"/>
              <a:t> </a:t>
            </a:r>
            <a:r>
              <a:rPr lang="en-GB" dirty="0" err="1" smtClean="0"/>
              <a:t>diferentseeritud</a:t>
            </a:r>
            <a:r>
              <a:rPr lang="en-GB" dirty="0" smtClean="0"/>
              <a:t> </a:t>
            </a:r>
            <a:r>
              <a:rPr lang="en-GB" dirty="0" err="1" smtClean="0"/>
              <a:t>ja</a:t>
            </a:r>
            <a:r>
              <a:rPr lang="en-GB" dirty="0" smtClean="0"/>
              <a:t> </a:t>
            </a:r>
            <a:r>
              <a:rPr lang="en-GB" dirty="0" err="1" smtClean="0"/>
              <a:t>kaasava</a:t>
            </a:r>
            <a:r>
              <a:rPr lang="en-GB" dirty="0" smtClean="0"/>
              <a:t> </a:t>
            </a:r>
            <a:r>
              <a:rPr lang="en-GB" dirty="0" err="1" smtClean="0"/>
              <a:t>õpetamise</a:t>
            </a:r>
            <a:r>
              <a:rPr lang="en-GB" dirty="0" smtClean="0"/>
              <a:t> </a:t>
            </a:r>
            <a:r>
              <a:rPr lang="en-GB" dirty="0" err="1" smtClean="0"/>
              <a:t>oskusi</a:t>
            </a:r>
            <a:r>
              <a:rPr lang="en-GB" dirty="0" smtClean="0"/>
              <a:t>.</a:t>
            </a:r>
            <a:endParaRPr lang="en-GB" dirty="0"/>
          </a:p>
          <a:p>
            <a:pPr marL="0" indent="0">
              <a:buNone/>
            </a:pPr>
            <a:endParaRPr lang="en-GB" dirty="0"/>
          </a:p>
          <a:p>
            <a:r>
              <a:rPr lang="en-GB" b="1" i="1" u="sng" dirty="0" err="1" smtClean="0">
                <a:cs typeface="Calibri" panose="020F0502020204030204" pitchFamily="34" charset="0"/>
              </a:rPr>
              <a:t>Rakendada</a:t>
            </a:r>
            <a:r>
              <a:rPr lang="en-GB" b="1" i="1" u="sng" dirty="0" smtClean="0">
                <a:cs typeface="Calibri" panose="020F0502020204030204" pitchFamily="34" charset="0"/>
              </a:rPr>
              <a:t> </a:t>
            </a:r>
            <a:r>
              <a:rPr lang="en-GB" dirty="0">
                <a:cs typeface="Calibri" panose="020F0502020204030204" pitchFamily="34" charset="0"/>
              </a:rPr>
              <a:t>uusi strateegiaid, tehnikaid ja harjutusi, et neid oskusi kasutada ja </a:t>
            </a:r>
            <a:r>
              <a:rPr lang="en-GB" dirty="0" err="1">
                <a:cs typeface="Calibri" panose="020F0502020204030204" pitchFamily="34" charset="0"/>
              </a:rPr>
              <a:t>rakendada</a:t>
            </a:r>
            <a:r>
              <a:rPr lang="en-GB" dirty="0">
                <a:cs typeface="Calibri" panose="020F0502020204030204" pitchFamily="34" charset="0"/>
              </a:rPr>
              <a:t> </a:t>
            </a:r>
            <a:r>
              <a:rPr lang="en-GB" dirty="0" err="1" smtClean="0">
                <a:cs typeface="Calibri" panose="020F0502020204030204" pitchFamily="34" charset="0"/>
              </a:rPr>
              <a:t>diferentseeritud</a:t>
            </a:r>
            <a:r>
              <a:rPr lang="en-GB" dirty="0">
                <a:cs typeface="Calibri" panose="020F0502020204030204" pitchFamily="34" charset="0"/>
              </a:rPr>
              <a:t>, kaasavas klassiruumis.</a:t>
            </a:r>
          </a:p>
          <a:p>
            <a:endParaRPr lang="en-GB" dirty="0"/>
          </a:p>
          <a:p>
            <a:endParaRPr lang="en-GB" dirty="0"/>
          </a:p>
          <a:p>
            <a:pPr marL="0" indent="0">
              <a:buNone/>
            </a:pPr>
            <a:endParaRPr lang="nl-NL" dirty="0"/>
          </a:p>
        </p:txBody>
      </p:sp>
    </p:spTree>
    <p:extLst>
      <p:ext uri="{BB962C8B-B14F-4D97-AF65-F5344CB8AC3E}">
        <p14:creationId xmlns:p14="http://schemas.microsoft.com/office/powerpoint/2010/main" val="2824483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500B4A4-B1F1-41EA-886A-B8A210DBCA3B}"/>
              </a:ext>
              <a:ext uri="{C183D7F6-B498-43B3-948B-1728B52AA6E4}">
                <adec:decorative xmlns="" xmlns:a16="http://schemas.microsoft.com/office/drawing/2014/main" xmlns:p16="http://schemas.microsoft.com/office/powerpoint/2015/main" xmlns:a14="http://schemas.microsoft.com/office/drawing/2010/main" xmlns:ahyp="http://schemas.microsoft.com/office/drawing/2018/hyperlinkcolor"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5E55A99C-0BDC-4DBE-8E40-9FA66F629FA1}"/>
              </a:ext>
              <a:ext uri="{C183D7F6-B498-43B3-948B-1728B52AA6E4}">
                <adec:decorative xmlns="" xmlns:a16="http://schemas.microsoft.com/office/drawing/2014/main" xmlns:p16="http://schemas.microsoft.com/office/powerpoint/2015/main" xmlns:a14="http://schemas.microsoft.com/office/drawing/2010/main" xmlns:ahyp="http://schemas.microsoft.com/office/drawing/2018/hyperlinkcolor"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ER_3046_Fig.1">
            <a:extLst>
              <a:ext uri="{FF2B5EF4-FFF2-40B4-BE49-F238E27FC236}">
                <a16:creationId xmlns:a16="http://schemas.microsoft.com/office/drawing/2014/main" id="{9170CEEF-F142-4863-B40C-0C6383FE5CC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418963" y="95949"/>
            <a:ext cx="6749072" cy="67620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20F565-4BB5-484F-8CDB-9B98FA9B104F}"/>
              </a:ext>
            </a:extLst>
          </p:cNvPr>
          <p:cNvSpPr txBox="1"/>
          <p:nvPr/>
        </p:nvSpPr>
        <p:spPr>
          <a:xfrm>
            <a:off x="789813" y="942558"/>
            <a:ext cx="4629150" cy="5262979"/>
          </a:xfrm>
          <a:prstGeom prst="rect">
            <a:avLst/>
          </a:prstGeom>
          <a:noFill/>
        </p:spPr>
        <p:txBody>
          <a:bodyPr wrap="square" rtlCol="0">
            <a:spAutoFit/>
          </a:bodyPr>
          <a:lstStyle/>
          <a:p>
            <a:r>
              <a:rPr lang="en-US" sz="3600" dirty="0">
                <a:solidFill>
                  <a:srgbClr val="E61A52"/>
                </a:solidFill>
                <a:latin typeface="+mj-lt"/>
              </a:rPr>
              <a:t>KAASAVATEL JUHTIDEL ON ÄRATUNTAVAD </a:t>
            </a:r>
            <a:r>
              <a:rPr lang="en-US" sz="3600" dirty="0" smtClean="0">
                <a:solidFill>
                  <a:srgbClr val="E61A52"/>
                </a:solidFill>
                <a:latin typeface="+mj-lt"/>
              </a:rPr>
              <a:t>TUNNUSED </a:t>
            </a:r>
            <a:endParaRPr lang="en-US" sz="3600" dirty="0">
              <a:solidFill>
                <a:srgbClr val="E61A52"/>
              </a:solidFill>
              <a:latin typeface="+mj-lt"/>
            </a:endParaRPr>
          </a:p>
          <a:p>
            <a:endParaRPr lang="en-US" sz="2400" dirty="0">
              <a:solidFill>
                <a:srgbClr val="676766"/>
              </a:solidFill>
              <a:latin typeface="+mj-lt"/>
            </a:endParaRPr>
          </a:p>
          <a:p>
            <a:r>
              <a:rPr lang="en-US" sz="2400" dirty="0">
                <a:solidFill>
                  <a:srgbClr val="676766"/>
                </a:solidFill>
                <a:latin typeface="+mj-lt"/>
              </a:rPr>
              <a:t>Uurime igaüht neist kaasava ja uuendusliku klassiruumi kontekstis.</a:t>
            </a:r>
          </a:p>
          <a:p>
            <a:endParaRPr lang="en-US" sz="2400" dirty="0">
              <a:solidFill>
                <a:srgbClr val="676766"/>
              </a:solidFill>
              <a:latin typeface="+mj-lt"/>
            </a:endParaRPr>
          </a:p>
          <a:p>
            <a:endParaRPr lang="en-US" sz="3600" dirty="0">
              <a:solidFill>
                <a:srgbClr val="E61A52"/>
              </a:solidFill>
              <a:latin typeface="+mj-lt"/>
            </a:endParaRPr>
          </a:p>
          <a:p>
            <a:endParaRPr lang="en-IE" sz="3600" dirty="0">
              <a:solidFill>
                <a:srgbClr val="E61A52"/>
              </a:solidFill>
              <a:latin typeface="+mj-lt"/>
            </a:endParaRPr>
          </a:p>
        </p:txBody>
      </p:sp>
      <p:sp>
        <p:nvSpPr>
          <p:cNvPr id="6" name="TextBox 5">
            <a:extLst>
              <a:ext uri="{FF2B5EF4-FFF2-40B4-BE49-F238E27FC236}">
                <a16:creationId xmlns:a16="http://schemas.microsoft.com/office/drawing/2014/main" id="{7867B976-00F3-4086-B167-F45A8C14C019}"/>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 xmlns:a16="http://schemas.microsoft.com/office/drawing/2014/main" xmlns:adec="http://schemas.microsoft.com/office/drawing/2017/decorative" xmlns:p16="http://schemas.microsoft.com/office/powerpoint/2015/main" xmlns:a14="http://schemas.microsoft.com/office/drawing/2010/main" xmlns:ahyp="http://schemas.microsoft.com/office/drawing/2018/hyperlinkcolor" xmlns:p14="http://schemas.microsoft.com/office/powerpoint/2010/main" val="tx"/>
                    </a:ext>
                  </a:extLst>
                </a:hlinkClick>
              </a:rPr>
              <a:t>Allikas</a:t>
            </a:r>
            <a:endParaRPr lang="en-IE" dirty="0">
              <a:solidFill>
                <a:srgbClr val="378FCD"/>
              </a:solidFill>
            </a:endParaRPr>
          </a:p>
        </p:txBody>
      </p:sp>
    </p:spTree>
    <p:extLst>
      <p:ext uri="{BB962C8B-B14F-4D97-AF65-F5344CB8AC3E}">
        <p14:creationId xmlns:p14="http://schemas.microsoft.com/office/powerpoint/2010/main" val="2812579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en-IE" dirty="0"/>
              <a:t>1. </a:t>
            </a:r>
            <a:r>
              <a:rPr lang="en-IE" dirty="0" smtClean="0"/>
              <a:t>PÜHENDUMUS </a:t>
            </a:r>
            <a:endParaRPr lang="en-IE" dirty="0"/>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4292" y="1773347"/>
            <a:ext cx="6734175" cy="4478365"/>
          </a:xfrm>
        </p:spPr>
        <p:txBody>
          <a:bodyPr>
            <a:noAutofit/>
          </a:bodyPr>
          <a:lstStyle/>
          <a:p>
            <a:pPr algn="just"/>
            <a:r>
              <a:rPr lang="en-US" sz="2400" dirty="0"/>
              <a:t>Väga kaasavad juhid on pühendunud mitmekesisusele ja kaasamisele. 21. </a:t>
            </a:r>
            <a:r>
              <a:rPr lang="en-US" sz="2400" dirty="0" err="1"/>
              <a:t>sajandi</a:t>
            </a:r>
            <a:r>
              <a:rPr lang="en-US" sz="2400" dirty="0"/>
              <a:t> </a:t>
            </a:r>
            <a:r>
              <a:rPr lang="en-US" sz="2400" dirty="0" err="1" smtClean="0"/>
              <a:t>pedagoogidel</a:t>
            </a:r>
            <a:r>
              <a:rPr lang="en-US" sz="2400" dirty="0" smtClean="0"/>
              <a:t> </a:t>
            </a:r>
            <a:r>
              <a:rPr lang="en-US" sz="2400" dirty="0" smtClean="0"/>
              <a:t>on </a:t>
            </a:r>
            <a:r>
              <a:rPr lang="en-US" sz="2400" dirty="0" err="1" smtClean="0"/>
              <a:t>hädavajalik</a:t>
            </a:r>
            <a:r>
              <a:rPr lang="en-US" sz="2400" dirty="0" smtClean="0"/>
              <a:t> </a:t>
            </a:r>
            <a:r>
              <a:rPr lang="en-US" sz="2400" dirty="0" err="1" smtClean="0"/>
              <a:t>omaks</a:t>
            </a:r>
            <a:r>
              <a:rPr lang="en-US" sz="2400" dirty="0" smtClean="0"/>
              <a:t> </a:t>
            </a:r>
            <a:r>
              <a:rPr lang="en-US" sz="2400" dirty="0" err="1" smtClean="0"/>
              <a:t>võtta</a:t>
            </a:r>
            <a:r>
              <a:rPr lang="en-US" sz="2400" dirty="0" smtClean="0"/>
              <a:t> </a:t>
            </a:r>
            <a:r>
              <a:rPr lang="en-US" sz="2400" dirty="0" err="1" smtClean="0"/>
              <a:t>mitmekesisus</a:t>
            </a:r>
            <a:r>
              <a:rPr lang="en-US" sz="2400" dirty="0" smtClean="0"/>
              <a:t>, </a:t>
            </a:r>
            <a:r>
              <a:rPr lang="en-US" sz="2400" dirty="0"/>
              <a:t>sealhulgas erinevused etnilise kuuluvuse, kultuuri, sotsiaalmajandusliku staatuse, puude ja seksuaalse sättumuse osas. </a:t>
            </a:r>
          </a:p>
          <a:p>
            <a:pPr algn="just"/>
            <a:r>
              <a:rPr lang="en-US" sz="2400" dirty="0">
                <a:solidFill>
                  <a:srgbClr val="E61A52"/>
                </a:solidFill>
              </a:rPr>
              <a:t>Väga kaasavad </a:t>
            </a:r>
            <a:r>
              <a:rPr lang="en-US" sz="2400" dirty="0" err="1">
                <a:solidFill>
                  <a:srgbClr val="E61A52"/>
                </a:solidFill>
              </a:rPr>
              <a:t>pedagoogid</a:t>
            </a:r>
            <a:r>
              <a:rPr lang="en-US" sz="2400" dirty="0">
                <a:solidFill>
                  <a:srgbClr val="E61A52"/>
                </a:solidFill>
              </a:rPr>
              <a:t> </a:t>
            </a:r>
            <a:r>
              <a:rPr lang="en-US" sz="2400" dirty="0" err="1" smtClean="0">
                <a:solidFill>
                  <a:srgbClr val="E61A52"/>
                </a:solidFill>
              </a:rPr>
              <a:t>rakendavad</a:t>
            </a:r>
            <a:r>
              <a:rPr lang="en-US" sz="2400" dirty="0" smtClean="0">
                <a:solidFill>
                  <a:srgbClr val="E61A52"/>
                </a:solidFill>
              </a:rPr>
              <a:t> </a:t>
            </a:r>
            <a:r>
              <a:rPr lang="en-US" sz="2400" dirty="0">
                <a:solidFill>
                  <a:srgbClr val="E61A52"/>
                </a:solidFill>
              </a:rPr>
              <a:t>meetmeid, et </a:t>
            </a:r>
            <a:r>
              <a:rPr lang="en-US" sz="2400" dirty="0" err="1" smtClean="0">
                <a:solidFill>
                  <a:srgbClr val="E61A52"/>
                </a:solidFill>
              </a:rPr>
              <a:t>mitte</a:t>
            </a:r>
            <a:r>
              <a:rPr lang="en-US" sz="2400" dirty="0" smtClean="0">
                <a:solidFill>
                  <a:srgbClr val="E61A52"/>
                </a:solidFill>
              </a:rPr>
              <a:t> </a:t>
            </a:r>
            <a:r>
              <a:rPr lang="en-US" sz="2400" dirty="0" err="1" smtClean="0">
                <a:solidFill>
                  <a:srgbClr val="E61A52"/>
                </a:solidFill>
              </a:rPr>
              <a:t>tõrjuda</a:t>
            </a:r>
            <a:r>
              <a:rPr lang="en-US" sz="2400" dirty="0" smtClean="0">
                <a:solidFill>
                  <a:srgbClr val="E61A52"/>
                </a:solidFill>
              </a:rPr>
              <a:t> </a:t>
            </a:r>
            <a:r>
              <a:rPr lang="en-US" sz="2400" dirty="0" err="1">
                <a:solidFill>
                  <a:srgbClr val="E61A52"/>
                </a:solidFill>
              </a:rPr>
              <a:t>ega</a:t>
            </a:r>
            <a:r>
              <a:rPr lang="en-US" sz="2400" dirty="0">
                <a:solidFill>
                  <a:srgbClr val="E61A52"/>
                </a:solidFill>
              </a:rPr>
              <a:t> </a:t>
            </a:r>
            <a:r>
              <a:rPr lang="en-US" sz="2400" dirty="0" err="1" smtClean="0">
                <a:solidFill>
                  <a:srgbClr val="E61A52"/>
                </a:solidFill>
              </a:rPr>
              <a:t>välistada</a:t>
            </a:r>
            <a:r>
              <a:rPr lang="en-US" sz="2400" dirty="0" smtClean="0">
                <a:solidFill>
                  <a:srgbClr val="E61A52"/>
                </a:solidFill>
              </a:rPr>
              <a:t> </a:t>
            </a:r>
            <a:r>
              <a:rPr lang="en-US" sz="2400" dirty="0" err="1">
                <a:solidFill>
                  <a:srgbClr val="E61A52"/>
                </a:solidFill>
              </a:rPr>
              <a:t>ühtegi</a:t>
            </a:r>
            <a:r>
              <a:rPr lang="en-US" sz="2400" dirty="0">
                <a:solidFill>
                  <a:srgbClr val="E61A52"/>
                </a:solidFill>
              </a:rPr>
              <a:t> </a:t>
            </a:r>
            <a:r>
              <a:rPr lang="en-US" sz="2400" dirty="0" err="1" smtClean="0">
                <a:solidFill>
                  <a:srgbClr val="E61A52"/>
                </a:solidFill>
              </a:rPr>
              <a:t>õpilast</a:t>
            </a:r>
            <a:r>
              <a:rPr lang="en-US" sz="2400" dirty="0" smtClean="0">
                <a:solidFill>
                  <a:srgbClr val="E61A52"/>
                </a:solidFill>
              </a:rPr>
              <a:t> </a:t>
            </a:r>
            <a:r>
              <a:rPr lang="en-US" sz="2400" dirty="0" err="1" smtClean="0">
                <a:solidFill>
                  <a:srgbClr val="E61A52"/>
                </a:solidFill>
              </a:rPr>
              <a:t>seetõttu</a:t>
            </a:r>
            <a:r>
              <a:rPr lang="en-US" sz="2400" dirty="0" smtClean="0">
                <a:solidFill>
                  <a:srgbClr val="E61A52"/>
                </a:solidFill>
              </a:rPr>
              <a:t>, et </a:t>
            </a:r>
            <a:r>
              <a:rPr lang="en-US" sz="2400" dirty="0" err="1" smtClean="0">
                <a:solidFill>
                  <a:srgbClr val="E61A52"/>
                </a:solidFill>
              </a:rPr>
              <a:t>nende</a:t>
            </a:r>
            <a:r>
              <a:rPr lang="en-US" sz="2400" dirty="0" smtClean="0">
                <a:solidFill>
                  <a:srgbClr val="E61A52"/>
                </a:solidFill>
              </a:rPr>
              <a:t> </a:t>
            </a:r>
            <a:r>
              <a:rPr lang="en-US" sz="2400" dirty="0">
                <a:solidFill>
                  <a:srgbClr val="E61A52"/>
                </a:solidFill>
              </a:rPr>
              <a:t>uskumused </a:t>
            </a:r>
            <a:r>
              <a:rPr lang="en-US" sz="2400" dirty="0" err="1">
                <a:solidFill>
                  <a:srgbClr val="E61A52"/>
                </a:solidFill>
              </a:rPr>
              <a:t>erinevad</a:t>
            </a:r>
            <a:r>
              <a:rPr lang="en-US" sz="2400" dirty="0">
                <a:solidFill>
                  <a:srgbClr val="E61A52"/>
                </a:solidFill>
              </a:rPr>
              <a:t> </a:t>
            </a:r>
            <a:r>
              <a:rPr lang="en-US" sz="2400" dirty="0" err="1" smtClean="0">
                <a:solidFill>
                  <a:srgbClr val="E61A52"/>
                </a:solidFill>
              </a:rPr>
              <a:t>pedagoogi</a:t>
            </a:r>
            <a:r>
              <a:rPr lang="en-US" sz="2400" dirty="0" smtClean="0">
                <a:solidFill>
                  <a:srgbClr val="E61A52"/>
                </a:solidFill>
              </a:rPr>
              <a:t> </a:t>
            </a:r>
            <a:r>
              <a:rPr lang="en-US" sz="2400" dirty="0" err="1" smtClean="0">
                <a:solidFill>
                  <a:srgbClr val="E61A52"/>
                </a:solidFill>
              </a:rPr>
              <a:t>omadest</a:t>
            </a:r>
            <a:r>
              <a:rPr lang="en-US" sz="2400" dirty="0">
                <a:solidFill>
                  <a:srgbClr val="E61A52"/>
                </a:solidFill>
              </a:rPr>
              <a:t>. </a:t>
            </a:r>
            <a:r>
              <a:rPr lang="en-US" sz="2400" dirty="0" err="1">
                <a:solidFill>
                  <a:srgbClr val="E61A52"/>
                </a:solidFill>
              </a:rPr>
              <a:t>Samuti</a:t>
            </a:r>
            <a:r>
              <a:rPr lang="en-US" sz="2400" dirty="0">
                <a:solidFill>
                  <a:srgbClr val="E61A52"/>
                </a:solidFill>
              </a:rPr>
              <a:t> </a:t>
            </a:r>
            <a:r>
              <a:rPr lang="en-US" sz="2400" dirty="0" smtClean="0">
                <a:solidFill>
                  <a:srgbClr val="E61A52"/>
                </a:solidFill>
              </a:rPr>
              <a:t>on </a:t>
            </a:r>
            <a:r>
              <a:rPr lang="en-US" sz="2400" dirty="0" err="1" smtClean="0">
                <a:solidFill>
                  <a:srgbClr val="E61A52"/>
                </a:solidFill>
              </a:rPr>
              <a:t>nad</a:t>
            </a:r>
            <a:r>
              <a:rPr lang="en-US" sz="2400" dirty="0" smtClean="0">
                <a:solidFill>
                  <a:srgbClr val="E61A52"/>
                </a:solidFill>
              </a:rPr>
              <a:t> </a:t>
            </a:r>
            <a:r>
              <a:rPr lang="en-US" sz="2400" dirty="0" err="1" smtClean="0">
                <a:solidFill>
                  <a:srgbClr val="E61A52"/>
                </a:solidFill>
              </a:rPr>
              <a:t>pühendunud</a:t>
            </a:r>
            <a:r>
              <a:rPr lang="en-US" sz="2400" dirty="0" smtClean="0">
                <a:solidFill>
                  <a:srgbClr val="E61A52"/>
                </a:solidFill>
              </a:rPr>
              <a:t> </a:t>
            </a:r>
            <a:r>
              <a:rPr lang="en-US" sz="2400" dirty="0" err="1" smtClean="0">
                <a:solidFill>
                  <a:srgbClr val="E61A52"/>
                </a:solidFill>
              </a:rPr>
              <a:t>lõhe</a:t>
            </a:r>
            <a:r>
              <a:rPr lang="en-US" sz="2400" dirty="0" smtClean="0">
                <a:solidFill>
                  <a:srgbClr val="E61A52"/>
                </a:solidFill>
              </a:rPr>
              <a:t> </a:t>
            </a:r>
            <a:r>
              <a:rPr lang="en-US" sz="2400" dirty="0" err="1" smtClean="0">
                <a:solidFill>
                  <a:srgbClr val="E61A52"/>
                </a:solidFill>
              </a:rPr>
              <a:t>ületamisele</a:t>
            </a:r>
            <a:r>
              <a:rPr lang="en-US" sz="2400" dirty="0" smtClean="0">
                <a:solidFill>
                  <a:srgbClr val="E61A52"/>
                </a:solidFill>
              </a:rPr>
              <a:t> </a:t>
            </a:r>
            <a:r>
              <a:rPr lang="en-US" sz="2400" dirty="0" err="1" smtClean="0">
                <a:solidFill>
                  <a:srgbClr val="E61A52"/>
                </a:solidFill>
              </a:rPr>
              <a:t>mitte</a:t>
            </a:r>
            <a:r>
              <a:rPr lang="en-US" sz="2400" dirty="0" smtClean="0">
                <a:solidFill>
                  <a:srgbClr val="E61A52"/>
                </a:solidFill>
              </a:rPr>
              <a:t> </a:t>
            </a:r>
            <a:r>
              <a:rPr lang="en-US" sz="2400" dirty="0">
                <a:solidFill>
                  <a:srgbClr val="E61A52"/>
                </a:solidFill>
              </a:rPr>
              <a:t>ainult kõigi oma õpilastega, vaid ka nende perede ja ühiskonnaga. </a:t>
            </a:r>
          </a:p>
          <a:p>
            <a:pPr algn="just"/>
            <a:endParaRPr lang="en-IE" sz="2400" dirty="0"/>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Allikas</a:t>
            </a:r>
            <a:endParaRPr lang="en-IE" dirty="0">
              <a:solidFill>
                <a:srgbClr val="378FCD"/>
              </a:solidFill>
            </a:endParaRPr>
          </a:p>
        </p:txBody>
      </p:sp>
      <p:sp>
        <p:nvSpPr>
          <p:cNvPr id="17" name="Picture Placeholder 16">
            <a:extLst>
              <a:ext uri="{FF2B5EF4-FFF2-40B4-BE49-F238E27FC236}">
                <a16:creationId xmlns:a16="http://schemas.microsoft.com/office/drawing/2014/main" id="{BA829037-4DDC-428E-B587-9EE8FA758605}"/>
              </a:ext>
            </a:extLst>
          </p:cNvPr>
          <p:cNvSpPr>
            <a:spLocks noGrp="1"/>
          </p:cNvSpPr>
          <p:nvPr>
            <p:ph type="pic" idx="1"/>
          </p:nvPr>
        </p:nvSpPr>
        <p:spPr/>
      </p:sp>
      <p:pic>
        <p:nvPicPr>
          <p:cNvPr id="18" name="Picture Placeholder 8" descr="Old woman holding books">
            <a:extLst>
              <a:ext uri="{FF2B5EF4-FFF2-40B4-BE49-F238E27FC236}">
                <a16:creationId xmlns:a16="http://schemas.microsoft.com/office/drawing/2014/main" id="{9B3E3E9D-7A36-44DE-A359-6886F604111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3425" y="1030288"/>
            <a:ext cx="3932237" cy="4873625"/>
          </a:xfrm>
          <a:prstGeom prst="rect">
            <a:avLst/>
          </a:prstGeom>
        </p:spPr>
      </p:pic>
    </p:spTree>
    <p:extLst>
      <p:ext uri="{BB962C8B-B14F-4D97-AF65-F5344CB8AC3E}">
        <p14:creationId xmlns:p14="http://schemas.microsoft.com/office/powerpoint/2010/main" val="2297739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2F61-03EF-4AE9-B988-AA0C21F9AA78}"/>
              </a:ext>
            </a:extLst>
          </p:cNvPr>
          <p:cNvSpPr>
            <a:spLocks noGrp="1"/>
          </p:cNvSpPr>
          <p:nvPr>
            <p:ph type="title"/>
          </p:nvPr>
        </p:nvSpPr>
        <p:spPr/>
        <p:txBody>
          <a:bodyPr/>
          <a:lstStyle/>
          <a:p>
            <a:r>
              <a:rPr lang="en-IE" dirty="0" err="1"/>
              <a:t>Kaasav</a:t>
            </a:r>
            <a:r>
              <a:rPr lang="en-IE" dirty="0"/>
              <a:t> </a:t>
            </a:r>
            <a:r>
              <a:rPr lang="en-IE" dirty="0" err="1" smtClean="0"/>
              <a:t>pedagoog</a:t>
            </a:r>
            <a:endParaRPr lang="en-IE" dirty="0"/>
          </a:p>
        </p:txBody>
      </p:sp>
      <p:sp>
        <p:nvSpPr>
          <p:cNvPr id="3" name="Content Placeholder 2">
            <a:extLst>
              <a:ext uri="{FF2B5EF4-FFF2-40B4-BE49-F238E27FC236}">
                <a16:creationId xmlns:a16="http://schemas.microsoft.com/office/drawing/2014/main" id="{6D6CF01C-361C-45D5-A85F-47D67DDD461F}"/>
              </a:ext>
            </a:extLst>
          </p:cNvPr>
          <p:cNvSpPr>
            <a:spLocks noGrp="1"/>
          </p:cNvSpPr>
          <p:nvPr>
            <p:ph idx="1"/>
          </p:nvPr>
        </p:nvSpPr>
        <p:spPr>
          <a:xfrm>
            <a:off x="838200" y="1825625"/>
            <a:ext cx="5895975" cy="4351338"/>
          </a:xfrm>
        </p:spPr>
        <p:txBody>
          <a:bodyPr>
            <a:normAutofit/>
          </a:bodyPr>
          <a:lstStyle/>
          <a:p>
            <a:pPr marL="0" indent="0" algn="ctr">
              <a:buNone/>
            </a:pPr>
            <a:r>
              <a:rPr lang="en-US" sz="3600" dirty="0">
                <a:solidFill>
                  <a:srgbClr val="F2BD1F"/>
                </a:solidFill>
              </a:rPr>
              <a:t/>
            </a:r>
            <a:br>
              <a:rPr lang="en-US" sz="3600" dirty="0">
                <a:solidFill>
                  <a:srgbClr val="F2BD1F"/>
                </a:solidFill>
              </a:rPr>
            </a:br>
            <a:r>
              <a:rPr lang="en-US" sz="3600" dirty="0">
                <a:solidFill>
                  <a:srgbClr val="F2BD1F"/>
                </a:solidFill>
              </a:rPr>
              <a:t>"Mitmekesisus ei tohiks olla </a:t>
            </a:r>
            <a:r>
              <a:rPr lang="en-US" sz="3600" dirty="0" err="1" smtClean="0">
                <a:solidFill>
                  <a:srgbClr val="F2BD1F"/>
                </a:solidFill>
              </a:rPr>
              <a:t>loosung</a:t>
            </a:r>
            <a:r>
              <a:rPr lang="en-US" sz="3600" dirty="0" smtClean="0">
                <a:solidFill>
                  <a:srgbClr val="F2BD1F"/>
                </a:solidFill>
              </a:rPr>
              <a:t>, see </a:t>
            </a:r>
            <a:r>
              <a:rPr lang="en-US" sz="3600" dirty="0">
                <a:solidFill>
                  <a:srgbClr val="F2BD1F"/>
                </a:solidFill>
              </a:rPr>
              <a:t>peaks olema </a:t>
            </a:r>
            <a:r>
              <a:rPr lang="en-US" sz="3600" dirty="0" err="1">
                <a:solidFill>
                  <a:srgbClr val="F2BD1F"/>
                </a:solidFill>
              </a:rPr>
              <a:t>haridusprogrammi</a:t>
            </a:r>
            <a:r>
              <a:rPr lang="en-US" sz="3600" dirty="0">
                <a:solidFill>
                  <a:srgbClr val="F2BD1F"/>
                </a:solidFill>
              </a:rPr>
              <a:t>, </a:t>
            </a:r>
            <a:r>
              <a:rPr lang="en-US" sz="3600" dirty="0" err="1">
                <a:solidFill>
                  <a:srgbClr val="F2BD1F"/>
                </a:solidFill>
              </a:rPr>
              <a:t>organisatsiooni</a:t>
            </a:r>
            <a:r>
              <a:rPr lang="en-US" sz="3600" dirty="0">
                <a:solidFill>
                  <a:srgbClr val="F2BD1F"/>
                </a:solidFill>
              </a:rPr>
              <a:t> ja</a:t>
            </a:r>
          </a:p>
          <a:p>
            <a:pPr marL="0" indent="0" algn="ctr">
              <a:buNone/>
            </a:pPr>
            <a:r>
              <a:rPr lang="en-US" sz="3600" dirty="0" err="1" smtClean="0">
                <a:solidFill>
                  <a:srgbClr val="F2BD1F"/>
                </a:solidFill>
              </a:rPr>
              <a:t>pedagoogi</a:t>
            </a:r>
            <a:r>
              <a:rPr lang="en-US" sz="3600" dirty="0" smtClean="0">
                <a:solidFill>
                  <a:srgbClr val="F2BD1F"/>
                </a:solidFill>
              </a:rPr>
              <a:t> </a:t>
            </a:r>
            <a:r>
              <a:rPr lang="en-US" sz="3600" dirty="0" err="1">
                <a:solidFill>
                  <a:srgbClr val="F2BD1F"/>
                </a:solidFill>
              </a:rPr>
              <a:t>kui</a:t>
            </a:r>
            <a:r>
              <a:rPr lang="en-US" sz="3600" dirty="0">
                <a:solidFill>
                  <a:srgbClr val="F2BD1F"/>
                </a:solidFill>
              </a:rPr>
              <a:t> </a:t>
            </a:r>
            <a:r>
              <a:rPr lang="en-US" sz="3600" dirty="0" err="1" smtClean="0">
                <a:solidFill>
                  <a:srgbClr val="F2BD1F"/>
                </a:solidFill>
              </a:rPr>
              <a:t>isiksuse</a:t>
            </a:r>
            <a:r>
              <a:rPr lang="en-US" sz="3600" dirty="0" smtClean="0">
                <a:solidFill>
                  <a:srgbClr val="F2BD1F"/>
                </a:solidFill>
              </a:rPr>
              <a:t> </a:t>
            </a:r>
            <a:r>
              <a:rPr lang="en-US" sz="3600" dirty="0" err="1" smtClean="0">
                <a:solidFill>
                  <a:srgbClr val="F2BD1F"/>
                </a:solidFill>
              </a:rPr>
              <a:t>peamine</a:t>
            </a:r>
            <a:r>
              <a:rPr lang="en-US" sz="3600" dirty="0" smtClean="0">
                <a:solidFill>
                  <a:srgbClr val="F2BD1F"/>
                </a:solidFill>
              </a:rPr>
              <a:t> </a:t>
            </a:r>
            <a:r>
              <a:rPr lang="en-US" sz="3600" dirty="0" err="1" smtClean="0">
                <a:solidFill>
                  <a:srgbClr val="F2BD1F"/>
                </a:solidFill>
              </a:rPr>
              <a:t>põhimõte</a:t>
            </a:r>
            <a:r>
              <a:rPr lang="en-US" sz="3600" dirty="0" smtClean="0">
                <a:solidFill>
                  <a:srgbClr val="F2BD1F"/>
                </a:solidFill>
              </a:rPr>
              <a:t>."</a:t>
            </a:r>
            <a:endParaRPr lang="en-IE" sz="3600" dirty="0">
              <a:solidFill>
                <a:srgbClr val="F2BD1F"/>
              </a:solidFill>
            </a:endParaRPr>
          </a:p>
        </p:txBody>
      </p:sp>
      <p:sp>
        <p:nvSpPr>
          <p:cNvPr id="5" name="TextBox 4">
            <a:extLst>
              <a:ext uri="{FF2B5EF4-FFF2-40B4-BE49-F238E27FC236}">
                <a16:creationId xmlns:a16="http://schemas.microsoft.com/office/drawing/2014/main" id="{51F859ED-39C9-4B65-8AF1-7FC67A42DF23}"/>
              </a:ext>
            </a:extLst>
          </p:cNvPr>
          <p:cNvSpPr txBox="1"/>
          <p:nvPr/>
        </p:nvSpPr>
        <p:spPr>
          <a:xfrm>
            <a:off x="6685472" y="4884250"/>
            <a:ext cx="4692770" cy="1323439"/>
          </a:xfrm>
          <a:prstGeom prst="rect">
            <a:avLst/>
          </a:prstGeom>
          <a:noFill/>
        </p:spPr>
        <p:txBody>
          <a:bodyPr wrap="square">
            <a:spAutoFit/>
          </a:bodyPr>
          <a:lstStyle/>
          <a:p>
            <a:pPr algn="ctr"/>
            <a:r>
              <a:rPr lang="en-US" sz="2000" dirty="0">
                <a:solidFill>
                  <a:srgbClr val="E61A52"/>
                </a:solidFill>
              </a:rPr>
              <a:t>Sanja Ivandić</a:t>
            </a:r>
            <a:br>
              <a:rPr lang="en-US" sz="2000" dirty="0">
                <a:solidFill>
                  <a:srgbClr val="E61A52"/>
                </a:solidFill>
              </a:rPr>
            </a:br>
            <a:r>
              <a:rPr lang="en-US" sz="2000" dirty="0" err="1">
                <a:solidFill>
                  <a:srgbClr val="E61A52"/>
                </a:solidFill>
              </a:rPr>
              <a:t>Kultuuridevaheline</a:t>
            </a:r>
            <a:r>
              <a:rPr lang="en-US" sz="2000" dirty="0">
                <a:solidFill>
                  <a:srgbClr val="E61A52"/>
                </a:solidFill>
              </a:rPr>
              <a:t> </a:t>
            </a:r>
            <a:r>
              <a:rPr lang="en-US" sz="2000" dirty="0" err="1" smtClean="0">
                <a:solidFill>
                  <a:srgbClr val="E61A52"/>
                </a:solidFill>
              </a:rPr>
              <a:t>koolitaja</a:t>
            </a:r>
            <a:r>
              <a:rPr lang="en-US" sz="2000" dirty="0" smtClean="0">
                <a:solidFill>
                  <a:srgbClr val="E61A52"/>
                </a:solidFill>
              </a:rPr>
              <a:t>, </a:t>
            </a:r>
            <a:r>
              <a:rPr lang="en-US" sz="2000" dirty="0" err="1" smtClean="0">
                <a:solidFill>
                  <a:srgbClr val="E61A52"/>
                </a:solidFill>
              </a:rPr>
              <a:t>organisatsioonis</a:t>
            </a:r>
            <a:r>
              <a:rPr lang="en-US" sz="2000" dirty="0" smtClean="0">
                <a:solidFill>
                  <a:srgbClr val="E61A52"/>
                </a:solidFill>
              </a:rPr>
              <a:t> </a:t>
            </a:r>
            <a:r>
              <a:rPr lang="en-US" sz="2000" dirty="0">
                <a:solidFill>
                  <a:srgbClr val="E61A52"/>
                </a:solidFill>
              </a:rPr>
              <a:t/>
            </a:r>
            <a:br>
              <a:rPr lang="en-US" sz="2000" dirty="0">
                <a:solidFill>
                  <a:srgbClr val="E61A52"/>
                </a:solidFill>
              </a:rPr>
            </a:br>
            <a:r>
              <a:rPr lang="en-US" sz="2000" dirty="0">
                <a:solidFill>
                  <a:srgbClr val="E61A52"/>
                </a:solidFill>
              </a:rPr>
              <a:t>Väljaspool multikultuurset ajakirja</a:t>
            </a:r>
            <a:endParaRPr lang="en-IE" sz="2000" dirty="0">
              <a:solidFill>
                <a:srgbClr val="E61A52"/>
              </a:solidFill>
            </a:endParaRPr>
          </a:p>
        </p:txBody>
      </p:sp>
      <p:pic>
        <p:nvPicPr>
          <p:cNvPr id="4098" name="Picture 2" descr="Profile photo of Sanja (Čolić) Ivandić">
            <a:extLst>
              <a:ext uri="{FF2B5EF4-FFF2-40B4-BE49-F238E27FC236}">
                <a16:creationId xmlns:a16="http://schemas.microsoft.com/office/drawing/2014/main" id="{37C9E4E8-2B24-4DBC-A3EF-5C084161F01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00" y="2264783"/>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16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en-IE" dirty="0"/>
              <a:t>2. </a:t>
            </a:r>
            <a:r>
              <a:rPr lang="en-IE" dirty="0" smtClean="0"/>
              <a:t>TEADVUSTAMINE</a:t>
            </a:r>
            <a:endParaRPr lang="en-IE" dirty="0"/>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4292" y="1575582"/>
            <a:ext cx="6734175" cy="4009354"/>
          </a:xfrm>
        </p:spPr>
        <p:txBody>
          <a:bodyPr>
            <a:noAutofit/>
          </a:bodyPr>
          <a:lstStyle/>
          <a:p>
            <a:pPr algn="just"/>
            <a:r>
              <a:rPr lang="en-US" sz="2400" dirty="0"/>
              <a:t>Väga kaasavad juhid on teadlikud isiklikest ja </a:t>
            </a:r>
            <a:r>
              <a:rPr lang="en-US" sz="2400" dirty="0" err="1"/>
              <a:t>organisatsioonilistest</a:t>
            </a:r>
            <a:r>
              <a:rPr lang="en-US" sz="2400" dirty="0"/>
              <a:t> </a:t>
            </a:r>
            <a:r>
              <a:rPr lang="en-US" sz="2400" dirty="0" err="1" smtClean="0"/>
              <a:t>kitsaskohtadest</a:t>
            </a:r>
            <a:r>
              <a:rPr lang="en-US" sz="2400" dirty="0" smtClean="0"/>
              <a:t> </a:t>
            </a:r>
            <a:r>
              <a:rPr lang="en-US" sz="2400" dirty="0"/>
              <a:t>ning reguleerivad ennast ise, et aidata tagada "ausat mängu".</a:t>
            </a:r>
          </a:p>
          <a:p>
            <a:pPr algn="just"/>
            <a:r>
              <a:rPr lang="en-US" sz="2400" dirty="0"/>
              <a:t>Kaasavad juhid on sügavalt teadlikud sellest, et eelarvamused võivad kitsendada nende vaatevälja ja takistada objektiivsete otsuste tegemist.</a:t>
            </a:r>
          </a:p>
          <a:p>
            <a:pPr algn="just"/>
            <a:r>
              <a:rPr lang="en-US" sz="2400" dirty="0">
                <a:solidFill>
                  <a:srgbClr val="E61A52"/>
                </a:solidFill>
              </a:rPr>
              <a:t>Kaasavad pedagoogid peavad tegema märkimisväärseid jõupingutusi, et õppida tundma oma eelarvamusi, eneseregulatsiooni ja töötada </a:t>
            </a:r>
            <a:r>
              <a:rPr lang="en-US" sz="2400" dirty="0" err="1">
                <a:solidFill>
                  <a:srgbClr val="E61A52"/>
                </a:solidFill>
              </a:rPr>
              <a:t>välja</a:t>
            </a:r>
            <a:r>
              <a:rPr lang="en-US" sz="2400" dirty="0">
                <a:solidFill>
                  <a:srgbClr val="E61A52"/>
                </a:solidFill>
              </a:rPr>
              <a:t> </a:t>
            </a:r>
            <a:r>
              <a:rPr lang="en-US" sz="2400" dirty="0" err="1" smtClean="0">
                <a:solidFill>
                  <a:srgbClr val="E61A52"/>
                </a:solidFill>
              </a:rPr>
              <a:t>parendusstrateegiad</a:t>
            </a:r>
            <a:r>
              <a:rPr lang="en-US" sz="2400" dirty="0">
                <a:solidFill>
                  <a:srgbClr val="E61A52"/>
                </a:solidFill>
              </a:rPr>
              <a:t>. </a:t>
            </a:r>
            <a:endParaRPr lang="en-IE" sz="2400" dirty="0">
              <a:solidFill>
                <a:srgbClr val="E61A52"/>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Allikas</a:t>
            </a:r>
            <a:endParaRPr lang="en-IE" dirty="0">
              <a:solidFill>
                <a:srgbClr val="378FCD"/>
              </a:solidFill>
            </a:endParaRPr>
          </a:p>
        </p:txBody>
      </p:sp>
      <p:pic>
        <p:nvPicPr>
          <p:cNvPr id="6" name="Picture Placeholder 5" descr="Man looking out a window">
            <a:extLst>
              <a:ext uri="{FF2B5EF4-FFF2-40B4-BE49-F238E27FC236}">
                <a16:creationId xmlns:a16="http://schemas.microsoft.com/office/drawing/2014/main" id="{48CFD393-1EB1-4D9F-8CA7-CE85739816D1}"/>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Box 2">
            <a:extLst>
              <a:ext uri="{FF2B5EF4-FFF2-40B4-BE49-F238E27FC236}">
                <a16:creationId xmlns:a16="http://schemas.microsoft.com/office/drawing/2014/main" id="{6C330088-72A2-47F6-9123-A9A02F404D7A}"/>
              </a:ext>
            </a:extLst>
          </p:cNvPr>
          <p:cNvSpPr txBox="1"/>
          <p:nvPr/>
        </p:nvSpPr>
        <p:spPr>
          <a:xfrm>
            <a:off x="5101174" y="5849872"/>
            <a:ext cx="6475228" cy="954107"/>
          </a:xfrm>
          <a:prstGeom prst="rect">
            <a:avLst/>
          </a:prstGeom>
          <a:solidFill>
            <a:srgbClr val="64B558"/>
          </a:solidFill>
        </p:spPr>
        <p:txBody>
          <a:bodyPr wrap="square" rtlCol="0">
            <a:spAutoFit/>
          </a:bodyPr>
          <a:lstStyle/>
          <a:p>
            <a:r>
              <a:rPr lang="en-IE" b="1" dirty="0">
                <a:solidFill>
                  <a:schemeClr val="bg1"/>
                </a:solidFill>
              </a:rPr>
              <a:t>TEGEVUS - Süvenege sellesse teemasse, järgige linki, et saada rohkem teavet </a:t>
            </a:r>
            <a:r>
              <a:rPr lang="en-US" b="1" dirty="0">
                <a:solidFill>
                  <a:schemeClr val="bg1"/>
                </a:solidFill>
                <a:hlinkClick r:id="rId4"/>
              </a:rPr>
              <a:t>teadvustamata eelarvamuste kohta klassiruumis.</a:t>
            </a:r>
            <a:endParaRPr lang="en-IE" b="1" dirty="0">
              <a:solidFill>
                <a:schemeClr val="bg1"/>
              </a:solidFill>
            </a:endParaRPr>
          </a:p>
        </p:txBody>
      </p:sp>
    </p:spTree>
    <p:extLst>
      <p:ext uri="{BB962C8B-B14F-4D97-AF65-F5344CB8AC3E}">
        <p14:creationId xmlns:p14="http://schemas.microsoft.com/office/powerpoint/2010/main" val="647373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en-IE" dirty="0"/>
              <a:t>3. </a:t>
            </a:r>
            <a:r>
              <a:rPr lang="en-IE" dirty="0" smtClean="0"/>
              <a:t>UUDISHIMU</a:t>
            </a:r>
            <a:endParaRPr lang="en-IE" dirty="0"/>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4292" y="1773348"/>
            <a:ext cx="6734175" cy="3811588"/>
          </a:xfrm>
        </p:spPr>
        <p:txBody>
          <a:bodyPr>
            <a:noAutofit/>
          </a:bodyPr>
          <a:lstStyle/>
          <a:p>
            <a:pPr algn="just"/>
            <a:r>
              <a:rPr lang="en-US" sz="2400" dirty="0">
                <a:solidFill>
                  <a:srgbClr val="676766"/>
                </a:solidFill>
              </a:rPr>
              <a:t>Väga kaasavad juhid on avatud mõtteviisiga, soovivad mõista, kuidas teised maailma näevad </a:t>
            </a:r>
            <a:r>
              <a:rPr lang="en-US" sz="2400" dirty="0" err="1">
                <a:solidFill>
                  <a:srgbClr val="676766"/>
                </a:solidFill>
              </a:rPr>
              <a:t>ja</a:t>
            </a:r>
            <a:r>
              <a:rPr lang="en-US" sz="2400" dirty="0">
                <a:solidFill>
                  <a:srgbClr val="676766"/>
                </a:solidFill>
              </a:rPr>
              <a:t> </a:t>
            </a:r>
            <a:r>
              <a:rPr lang="en-US" sz="2400" dirty="0" err="1" smtClean="0">
                <a:solidFill>
                  <a:srgbClr val="676766"/>
                </a:solidFill>
              </a:rPr>
              <a:t>kogevad</a:t>
            </a:r>
            <a:r>
              <a:rPr lang="en-US" sz="2400" dirty="0" smtClean="0">
                <a:solidFill>
                  <a:srgbClr val="676766"/>
                </a:solidFill>
              </a:rPr>
              <a:t> </a:t>
            </a:r>
            <a:r>
              <a:rPr lang="en-US" sz="2400" dirty="0">
                <a:solidFill>
                  <a:srgbClr val="676766"/>
                </a:solidFill>
              </a:rPr>
              <a:t>ning taluvad mitmetähenduslikkust. Kaasavate juhtide puhul tähendab avatus ka kiirest otsustamisest hoidumist.</a:t>
            </a:r>
          </a:p>
          <a:p>
            <a:pPr algn="just"/>
            <a:r>
              <a:rPr lang="en-US" sz="2400" dirty="0">
                <a:solidFill>
                  <a:srgbClr val="676766"/>
                </a:solidFill>
              </a:rPr>
              <a:t>Kaasavate juhtide jaoks on uudishimulike küsimuste esitamine ja aktiivne kuulamine põhioskused, mis on võtmetähtsusega, et süvendada nende arusaamist erinevate inimeste vaatenurkadest.</a:t>
            </a:r>
          </a:p>
          <a:p>
            <a:pPr algn="just"/>
            <a:r>
              <a:rPr lang="en-US" sz="2400" dirty="0">
                <a:solidFill>
                  <a:srgbClr val="676766"/>
                </a:solidFill>
              </a:rPr>
              <a:t>Uudishimu soodustab sidemeid erinevate inimestega, mis omakorda soodustab empaatiat ja </a:t>
            </a:r>
            <a:r>
              <a:rPr lang="en-US" sz="2400" dirty="0" err="1">
                <a:solidFill>
                  <a:srgbClr val="676766"/>
                </a:solidFill>
              </a:rPr>
              <a:t>perspektiivi</a:t>
            </a:r>
            <a:r>
              <a:rPr lang="en-US" sz="2400" dirty="0">
                <a:solidFill>
                  <a:srgbClr val="676766"/>
                </a:solidFill>
              </a:rPr>
              <a:t> </a:t>
            </a:r>
            <a:r>
              <a:rPr lang="en-US" sz="2400" dirty="0" err="1" smtClean="0">
                <a:solidFill>
                  <a:srgbClr val="676766"/>
                </a:solidFill>
              </a:rPr>
              <a:t>nägemist</a:t>
            </a:r>
            <a:r>
              <a:rPr lang="en-US" sz="2400" dirty="0">
                <a:solidFill>
                  <a:srgbClr val="676766"/>
                </a:solidFill>
              </a:rPr>
              <a:t>. </a:t>
            </a:r>
            <a:endParaRPr lang="en-IE" sz="2400" dirty="0">
              <a:solidFill>
                <a:srgbClr val="676766"/>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Allikas</a:t>
            </a:r>
            <a:endParaRPr lang="en-IE" dirty="0">
              <a:solidFill>
                <a:srgbClr val="378FCD"/>
              </a:solidFill>
            </a:endParaRPr>
          </a:p>
        </p:txBody>
      </p:sp>
      <p:pic>
        <p:nvPicPr>
          <p:cNvPr id="8" name="Picture Placeholder 7" descr="Person working and looking out window smiling">
            <a:extLst>
              <a:ext uri="{FF2B5EF4-FFF2-40B4-BE49-F238E27FC236}">
                <a16:creationId xmlns:a16="http://schemas.microsoft.com/office/drawing/2014/main" id="{6468F75E-6F4F-4F63-9AF2-93D3F4DDB377}"/>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24664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fontScale="90000"/>
          </a:bodyPr>
          <a:lstStyle/>
          <a:p>
            <a:r>
              <a:rPr lang="en-IE" dirty="0"/>
              <a:t>4. KULTUURILINE INTELLIGENTSUS</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4292" y="1773347"/>
            <a:ext cx="6734175" cy="4229887"/>
          </a:xfrm>
        </p:spPr>
        <p:txBody>
          <a:bodyPr>
            <a:noAutofit/>
          </a:bodyPr>
          <a:lstStyle/>
          <a:p>
            <a:pPr algn="just"/>
            <a:r>
              <a:rPr lang="en-US" sz="2400" dirty="0">
                <a:solidFill>
                  <a:srgbClr val="676766"/>
                </a:solidFill>
              </a:rPr>
              <a:t>Kultuuriline intelligentsus on võime toimida tõhusalt erinevates rahvuslikes, etnilistes ja organisatsioonilistes kultuurides. </a:t>
            </a:r>
            <a:r>
              <a:rPr lang="en-US" sz="2400" dirty="0" err="1">
                <a:solidFill>
                  <a:srgbClr val="676766"/>
                </a:solidFill>
              </a:rPr>
              <a:t>Väga</a:t>
            </a:r>
            <a:r>
              <a:rPr lang="en-US" sz="2400" dirty="0">
                <a:solidFill>
                  <a:srgbClr val="676766"/>
                </a:solidFill>
              </a:rPr>
              <a:t> </a:t>
            </a:r>
            <a:r>
              <a:rPr lang="en-US" sz="2400" dirty="0" err="1" smtClean="0">
                <a:solidFill>
                  <a:srgbClr val="676766"/>
                </a:solidFill>
              </a:rPr>
              <a:t>kaasavatel</a:t>
            </a:r>
            <a:r>
              <a:rPr lang="en-US" sz="2400" dirty="0" smtClean="0">
                <a:solidFill>
                  <a:srgbClr val="676766"/>
                </a:solidFill>
              </a:rPr>
              <a:t> </a:t>
            </a:r>
            <a:r>
              <a:rPr lang="en-US" sz="2400" dirty="0" err="1" smtClean="0">
                <a:solidFill>
                  <a:srgbClr val="676766"/>
                </a:solidFill>
              </a:rPr>
              <a:t>juhtidel</a:t>
            </a:r>
            <a:r>
              <a:rPr lang="en-US" sz="2400" dirty="0" smtClean="0">
                <a:solidFill>
                  <a:srgbClr val="676766"/>
                </a:solidFill>
              </a:rPr>
              <a:t> on:</a:t>
            </a:r>
            <a:endParaRPr lang="en-US" sz="2400" dirty="0">
              <a:solidFill>
                <a:srgbClr val="676766"/>
              </a:solidFill>
            </a:endParaRPr>
          </a:p>
          <a:p>
            <a:pPr marL="342900" indent="-342900" algn="just">
              <a:buFont typeface="Arial" panose="020B0604020202020204" pitchFamily="34" charset="0"/>
              <a:buChar char="•"/>
            </a:pPr>
            <a:r>
              <a:rPr lang="en-US" sz="2400" dirty="0" err="1" smtClean="0">
                <a:solidFill>
                  <a:srgbClr val="E61A52"/>
                </a:solidFill>
              </a:rPr>
              <a:t>Motivatsioon</a:t>
            </a:r>
            <a:r>
              <a:rPr lang="en-US" sz="2400" dirty="0" smtClean="0">
                <a:solidFill>
                  <a:srgbClr val="E61A52"/>
                </a:solidFill>
              </a:rPr>
              <a:t> </a:t>
            </a:r>
            <a:r>
              <a:rPr lang="en-US" sz="2400" dirty="0" err="1" smtClean="0">
                <a:solidFill>
                  <a:srgbClr val="E61A52"/>
                </a:solidFill>
              </a:rPr>
              <a:t>õppida</a:t>
            </a:r>
            <a:r>
              <a:rPr lang="en-US" sz="2400" dirty="0" smtClean="0">
                <a:solidFill>
                  <a:srgbClr val="E61A52"/>
                </a:solidFill>
              </a:rPr>
              <a:t> </a:t>
            </a:r>
            <a:r>
              <a:rPr lang="en-US" sz="2400" dirty="0" err="1" smtClean="0">
                <a:solidFill>
                  <a:srgbClr val="E61A52"/>
                </a:solidFill>
              </a:rPr>
              <a:t>tundma</a:t>
            </a:r>
            <a:r>
              <a:rPr lang="en-US" sz="2400" dirty="0" smtClean="0">
                <a:solidFill>
                  <a:srgbClr val="E61A52"/>
                </a:solidFill>
              </a:rPr>
              <a:t> </a:t>
            </a:r>
            <a:r>
              <a:rPr lang="en-US" sz="2400" dirty="0" err="1" smtClean="0">
                <a:solidFill>
                  <a:srgbClr val="E61A52"/>
                </a:solidFill>
              </a:rPr>
              <a:t>uut</a:t>
            </a:r>
            <a:r>
              <a:rPr lang="en-US" sz="2400" dirty="0" smtClean="0">
                <a:solidFill>
                  <a:srgbClr val="E61A52"/>
                </a:solidFill>
              </a:rPr>
              <a:t> </a:t>
            </a:r>
            <a:r>
              <a:rPr lang="en-US" sz="2400" dirty="0" err="1" smtClean="0">
                <a:solidFill>
                  <a:srgbClr val="E61A52"/>
                </a:solidFill>
              </a:rPr>
              <a:t>kultuuri</a:t>
            </a:r>
            <a:r>
              <a:rPr lang="en-US" sz="2400" dirty="0" smtClean="0">
                <a:solidFill>
                  <a:srgbClr val="E61A52"/>
                </a:solidFill>
              </a:rPr>
              <a:t>;</a:t>
            </a:r>
            <a:endParaRPr lang="en-US" sz="2400" dirty="0">
              <a:solidFill>
                <a:srgbClr val="E61A52"/>
              </a:solidFill>
            </a:endParaRPr>
          </a:p>
          <a:p>
            <a:pPr marL="342900" indent="-342900" algn="just">
              <a:buFont typeface="Arial" panose="020B0604020202020204" pitchFamily="34" charset="0"/>
              <a:buChar char="•"/>
            </a:pPr>
            <a:r>
              <a:rPr lang="en-US" sz="2400" dirty="0" err="1" smtClean="0">
                <a:solidFill>
                  <a:srgbClr val="E61A52"/>
                </a:solidFill>
              </a:rPr>
              <a:t>Teadmised</a:t>
            </a:r>
            <a:r>
              <a:rPr lang="en-US" sz="2400" dirty="0" smtClean="0">
                <a:solidFill>
                  <a:srgbClr val="E61A52"/>
                </a:solidFill>
              </a:rPr>
              <a:t>, </a:t>
            </a:r>
            <a:r>
              <a:rPr lang="en-US" sz="2400" dirty="0">
                <a:solidFill>
                  <a:srgbClr val="E61A52"/>
                </a:solidFill>
              </a:rPr>
              <a:t>kuidas kultuur kujundab inimeste </a:t>
            </a:r>
            <a:r>
              <a:rPr lang="en-US" sz="2400" dirty="0" err="1">
                <a:solidFill>
                  <a:srgbClr val="E61A52"/>
                </a:solidFill>
              </a:rPr>
              <a:t>käitumist</a:t>
            </a:r>
            <a:r>
              <a:rPr lang="en-US" sz="2400" dirty="0">
                <a:solidFill>
                  <a:srgbClr val="E61A52"/>
                </a:solidFill>
              </a:rPr>
              <a:t>, väärtusi ja uskumusi;</a:t>
            </a:r>
          </a:p>
          <a:p>
            <a:pPr marL="342900" indent="-342900" algn="just">
              <a:buFont typeface="Arial" panose="020B0604020202020204" pitchFamily="34" charset="0"/>
              <a:buChar char="•"/>
            </a:pPr>
            <a:r>
              <a:rPr lang="en-US" sz="2400" dirty="0" err="1" smtClean="0">
                <a:solidFill>
                  <a:srgbClr val="E61A52"/>
                </a:solidFill>
              </a:rPr>
              <a:t>Strateegiaid</a:t>
            </a:r>
            <a:r>
              <a:rPr lang="en-US" sz="2400" dirty="0" smtClean="0">
                <a:solidFill>
                  <a:srgbClr val="E61A52"/>
                </a:solidFill>
              </a:rPr>
              <a:t> </a:t>
            </a:r>
            <a:r>
              <a:rPr lang="en-US" sz="2400" dirty="0" err="1" smtClean="0">
                <a:solidFill>
                  <a:srgbClr val="E61A52"/>
                </a:solidFill>
              </a:rPr>
              <a:t>ehk</a:t>
            </a:r>
            <a:r>
              <a:rPr lang="en-US" sz="2400" dirty="0" smtClean="0">
                <a:solidFill>
                  <a:srgbClr val="E61A52"/>
                </a:solidFill>
              </a:rPr>
              <a:t> </a:t>
            </a:r>
            <a:r>
              <a:rPr lang="en-US" sz="2400" dirty="0" err="1" smtClean="0">
                <a:solidFill>
                  <a:srgbClr val="E61A52"/>
                </a:solidFill>
              </a:rPr>
              <a:t>suutlikkus</a:t>
            </a:r>
            <a:r>
              <a:rPr lang="en-US" sz="2400" dirty="0" smtClean="0">
                <a:solidFill>
                  <a:srgbClr val="E61A52"/>
                </a:solidFill>
              </a:rPr>
              <a:t> </a:t>
            </a:r>
            <a:r>
              <a:rPr lang="en-US" sz="2400" dirty="0">
                <a:solidFill>
                  <a:srgbClr val="E61A52"/>
                </a:solidFill>
              </a:rPr>
              <a:t>arvestada kultuuri pikemaajalises planeerimises; ja</a:t>
            </a:r>
          </a:p>
          <a:p>
            <a:pPr marL="342900" indent="-342900" algn="just">
              <a:buFont typeface="Arial" panose="020B0604020202020204" pitchFamily="34" charset="0"/>
              <a:buChar char="•"/>
            </a:pPr>
            <a:r>
              <a:rPr lang="en-US" sz="2400" dirty="0" err="1" smtClean="0">
                <a:solidFill>
                  <a:srgbClr val="E61A52"/>
                </a:solidFill>
              </a:rPr>
              <a:t>Tegevused</a:t>
            </a:r>
            <a:r>
              <a:rPr lang="en-US" sz="2400" dirty="0" smtClean="0">
                <a:solidFill>
                  <a:srgbClr val="E61A52"/>
                </a:solidFill>
              </a:rPr>
              <a:t> </a:t>
            </a:r>
            <a:r>
              <a:rPr lang="en-US" sz="2400" dirty="0" err="1" smtClean="0">
                <a:solidFill>
                  <a:srgbClr val="E61A52"/>
                </a:solidFill>
              </a:rPr>
              <a:t>ehk</a:t>
            </a:r>
            <a:r>
              <a:rPr lang="en-US" sz="2400" dirty="0" smtClean="0">
                <a:solidFill>
                  <a:srgbClr val="E61A52"/>
                </a:solidFill>
              </a:rPr>
              <a:t> </a:t>
            </a:r>
            <a:r>
              <a:rPr lang="en-US" sz="2400" dirty="0" err="1" smtClean="0">
                <a:solidFill>
                  <a:srgbClr val="C00000"/>
                </a:solidFill>
              </a:rPr>
              <a:t>käitumine</a:t>
            </a:r>
            <a:r>
              <a:rPr lang="en-US" sz="2400" dirty="0" smtClean="0">
                <a:solidFill>
                  <a:srgbClr val="C00000"/>
                </a:solidFill>
              </a:rPr>
              <a:t> </a:t>
            </a:r>
            <a:r>
              <a:rPr lang="en-US" sz="2400" dirty="0" err="1" smtClean="0">
                <a:solidFill>
                  <a:srgbClr val="C00000"/>
                </a:solidFill>
              </a:rPr>
              <a:t>kultuuriliselt</a:t>
            </a:r>
            <a:r>
              <a:rPr lang="en-US" sz="2400" dirty="0" smtClean="0">
                <a:solidFill>
                  <a:srgbClr val="C00000"/>
                </a:solidFill>
              </a:rPr>
              <a:t> </a:t>
            </a:r>
            <a:r>
              <a:rPr lang="en-US" sz="2400" dirty="0" err="1" smtClean="0">
                <a:solidFill>
                  <a:srgbClr val="C00000"/>
                </a:solidFill>
              </a:rPr>
              <a:t>tundlikul</a:t>
            </a:r>
            <a:r>
              <a:rPr lang="en-US" sz="2400" dirty="0" smtClean="0">
                <a:solidFill>
                  <a:srgbClr val="C00000"/>
                </a:solidFill>
              </a:rPr>
              <a:t> </a:t>
            </a:r>
            <a:r>
              <a:rPr lang="en-US" sz="2400" dirty="0" err="1" smtClean="0">
                <a:solidFill>
                  <a:srgbClr val="C00000"/>
                </a:solidFill>
              </a:rPr>
              <a:t>viisil</a:t>
            </a:r>
            <a:r>
              <a:rPr lang="en-US" sz="2400" dirty="0" smtClean="0">
                <a:solidFill>
                  <a:srgbClr val="C00000"/>
                </a:solidFill>
              </a:rPr>
              <a:t>.</a:t>
            </a:r>
            <a:endParaRPr lang="en-US" sz="2400" dirty="0">
              <a:solidFill>
                <a:srgbClr val="C00000"/>
              </a:solidFill>
            </a:endParaRPr>
          </a:p>
          <a:p>
            <a:pPr algn="just"/>
            <a:endParaRPr lang="en-US" sz="2400" dirty="0">
              <a:solidFill>
                <a:srgbClr val="676766"/>
              </a:solidFill>
            </a:endParaRPr>
          </a:p>
          <a:p>
            <a:pPr algn="just"/>
            <a:endParaRPr lang="en-US" sz="2400" dirty="0">
              <a:solidFill>
                <a:srgbClr val="676766"/>
              </a:solidFill>
            </a:endParaRPr>
          </a:p>
          <a:p>
            <a:pPr algn="just"/>
            <a:endParaRPr lang="en-US" sz="2400" dirty="0">
              <a:solidFill>
                <a:srgbClr val="676766"/>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381750"/>
            <a:ext cx="24288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 xmlns:a16="http://schemas.microsoft.com/office/drawing/2014/main" xmlns:ahyp="http://schemas.microsoft.com/office/drawing/2018/hyperlinkcolor" xmlns:a14="http://schemas.microsoft.com/office/drawing/2010/main" xmlns:a1611="http://schemas.microsoft.com/office/drawing/2016/11/main" xmlns:p14="http://schemas.microsoft.com/office/powerpoint/2010/main" val="tx"/>
                    </a:ext>
                  </a:extLst>
                </a:hlinkClick>
              </a:rPr>
              <a:t>Allikas 1 </a:t>
            </a:r>
            <a:r>
              <a:rPr lang="en-IE" dirty="0">
                <a:solidFill>
                  <a:srgbClr val="378FCD"/>
                </a:solidFill>
                <a:hlinkClick r:id="rId3">
                  <a:extLst>
                    <a:ext uri="{A12FA001-AC4F-418D-AE19-62706E023703}">
                      <ahyp:hlinkClr xmlns="" xmlns:a16="http://schemas.microsoft.com/office/drawing/2014/main" xmlns:ahyp="http://schemas.microsoft.com/office/drawing/2018/hyperlinkcolor" xmlns:a14="http://schemas.microsoft.com/office/drawing/2010/main" xmlns:a1611="http://schemas.microsoft.com/office/drawing/2016/11/main" xmlns:p14="http://schemas.microsoft.com/office/powerpoint/2010/main" val="tx"/>
                    </a:ext>
                  </a:extLst>
                </a:hlinkClick>
              </a:rPr>
              <a:t>Allikas 2</a:t>
            </a:r>
            <a:endParaRPr lang="en-IE" dirty="0">
              <a:solidFill>
                <a:srgbClr val="378FCD"/>
              </a:solidFill>
            </a:endParaRPr>
          </a:p>
        </p:txBody>
      </p:sp>
      <p:pic>
        <p:nvPicPr>
          <p:cNvPr id="13" name="Picture Placeholder 12" descr="Map&#10;&#10;Description automatically generated">
            <a:extLst>
              <a:ext uri="{FF2B5EF4-FFF2-40B4-BE49-F238E27FC236}">
                <a16:creationId xmlns:a16="http://schemas.microsoft.com/office/drawing/2014/main" id="{C16FB2FA-1B1A-46A8-9312-DB673C9171BE}"/>
              </a:ext>
            </a:extLst>
          </p:cNvPr>
          <p:cNvPicPr>
            <a:picLocks noGrp="1" noChangeAspect="1"/>
          </p:cNvPicPr>
          <p:nvPr>
            <p:ph type="pic" idx="1"/>
          </p:nvPr>
        </p:nvPicPr>
        <p:blipFill>
          <a:blip r:embed="rId4" cstate="screen">
            <a:extLst>
              <a:ext uri="{28A0092B-C50C-407E-A947-70E740481C1C}">
                <a14:useLocalDpi xmlns:a14="http://schemas.microsoft.com/office/drawing/2010/main"/>
              </a:ext>
              <a:ext uri="{837473B0-CC2E-450A-ABE3-18F120FF3D39}">
                <a1611:picAttrSrcUrl xmlns="" xmlns:a16="http://schemas.microsoft.com/office/drawing/2014/main" xmlns:ahyp="http://schemas.microsoft.com/office/drawing/2018/hyperlinkcolor" xmlns:a14="http://schemas.microsoft.com/office/drawing/2010/main" xmlns:p14="http://schemas.microsoft.com/office/powerpoint/2010/main" xmlns:a1611="http://schemas.microsoft.com/office/drawing/2016/11/main" r:id="rId5"/>
              </a:ext>
            </a:extLst>
          </a:blip>
          <a:srcRect l="22517" r="22517"/>
          <a:stretch>
            <a:fillRect/>
          </a:stretch>
        </p:blipFill>
        <p:spPr/>
      </p:pic>
    </p:spTree>
    <p:extLst>
      <p:ext uri="{BB962C8B-B14F-4D97-AF65-F5344CB8AC3E}">
        <p14:creationId xmlns:p14="http://schemas.microsoft.com/office/powerpoint/2010/main" val="3203994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671F-B68C-46FB-ACBE-2BF403442D95}"/>
              </a:ext>
            </a:extLst>
          </p:cNvPr>
          <p:cNvSpPr>
            <a:spLocks noGrp="1"/>
          </p:cNvSpPr>
          <p:nvPr>
            <p:ph type="title"/>
          </p:nvPr>
        </p:nvSpPr>
        <p:spPr/>
        <p:txBody>
          <a:bodyPr>
            <a:normAutofit/>
          </a:bodyPr>
          <a:lstStyle/>
          <a:p>
            <a:r>
              <a:rPr lang="en-IE" sz="3600" dirty="0" err="1"/>
              <a:t>Kultuuriline</a:t>
            </a:r>
            <a:r>
              <a:rPr lang="en-IE" sz="3600" dirty="0"/>
              <a:t> </a:t>
            </a:r>
            <a:r>
              <a:rPr lang="en-IE" sz="3600" dirty="0" err="1" smtClean="0"/>
              <a:t>intelligentsus</a:t>
            </a:r>
            <a:endParaRPr lang="en-IE" sz="3600" dirty="0"/>
          </a:p>
        </p:txBody>
      </p:sp>
      <p:sp>
        <p:nvSpPr>
          <p:cNvPr id="3" name="Content Placeholder 2">
            <a:extLst>
              <a:ext uri="{FF2B5EF4-FFF2-40B4-BE49-F238E27FC236}">
                <a16:creationId xmlns:a16="http://schemas.microsoft.com/office/drawing/2014/main" id="{34094CE1-1E61-4533-94F3-F02F8AC74B68}"/>
              </a:ext>
            </a:extLst>
          </p:cNvPr>
          <p:cNvSpPr>
            <a:spLocks noGrp="1"/>
          </p:cNvSpPr>
          <p:nvPr>
            <p:ph sz="half" idx="1"/>
          </p:nvPr>
        </p:nvSpPr>
        <p:spPr/>
        <p:txBody>
          <a:bodyPr/>
          <a:lstStyle/>
          <a:p>
            <a:pPr marL="0" indent="0" algn="ctr">
              <a:buNone/>
            </a:pPr>
            <a:endParaRPr lang="en-US" sz="2800" b="0" i="0" dirty="0">
              <a:effectLst/>
              <a:latin typeface="proxima-nova"/>
            </a:endParaRPr>
          </a:p>
          <a:p>
            <a:pPr marL="0" indent="0" algn="ctr">
              <a:buNone/>
            </a:pPr>
            <a:r>
              <a:rPr lang="en-US" sz="2800" b="0" i="0" dirty="0">
                <a:effectLst/>
                <a:latin typeface="proxima-nova"/>
              </a:rPr>
              <a:t>Mõnes </a:t>
            </a:r>
            <a:r>
              <a:rPr lang="en-US" dirty="0">
                <a:latin typeface="proxima-nova"/>
              </a:rPr>
              <a:t>kultuuris </a:t>
            </a:r>
            <a:r>
              <a:rPr lang="en-US" sz="2800" b="0" i="0" dirty="0">
                <a:effectLst/>
                <a:latin typeface="proxima-nova"/>
              </a:rPr>
              <a:t>premeeritakse õpilasi selle eest, et nad räägivad, esitavad küsimusi ja osalevad klassis toimuvates aruteludes.</a:t>
            </a:r>
            <a:endParaRPr lang="en-IE" dirty="0"/>
          </a:p>
        </p:txBody>
      </p:sp>
      <p:sp>
        <p:nvSpPr>
          <p:cNvPr id="4" name="Content Placeholder 3">
            <a:extLst>
              <a:ext uri="{FF2B5EF4-FFF2-40B4-BE49-F238E27FC236}">
                <a16:creationId xmlns:a16="http://schemas.microsoft.com/office/drawing/2014/main" id="{1EF31CF9-9CD3-4755-B26D-0279DF2B0EDE}"/>
              </a:ext>
            </a:extLst>
          </p:cNvPr>
          <p:cNvSpPr>
            <a:spLocks noGrp="1"/>
          </p:cNvSpPr>
          <p:nvPr>
            <p:ph sz="half" idx="13"/>
          </p:nvPr>
        </p:nvSpPr>
        <p:spPr/>
        <p:txBody>
          <a:bodyPr/>
          <a:lstStyle/>
          <a:p>
            <a:pPr marL="0" indent="0">
              <a:buNone/>
            </a:pPr>
            <a:endParaRPr lang="en-US" sz="2800" b="0" i="0" dirty="0">
              <a:effectLst/>
              <a:latin typeface="proxima-nova"/>
            </a:endParaRPr>
          </a:p>
          <a:p>
            <a:pPr marL="0" indent="0" algn="ctr">
              <a:buNone/>
            </a:pPr>
            <a:r>
              <a:rPr lang="en-US" sz="2800" b="0" i="0" dirty="0">
                <a:effectLst/>
                <a:latin typeface="proxima-nova"/>
              </a:rPr>
              <a:t>Teistes </a:t>
            </a:r>
            <a:r>
              <a:rPr lang="en-US" dirty="0">
                <a:latin typeface="proxima-nova"/>
              </a:rPr>
              <a:t>kultuurides </a:t>
            </a:r>
            <a:r>
              <a:rPr lang="en-US" sz="2800" b="0" i="0" dirty="0">
                <a:effectLst/>
                <a:latin typeface="proxima-nova"/>
              </a:rPr>
              <a:t>õpetatakse õpilasi tähelepanelikult kuulama, austama õpetajat ja rääkima ainult siis, kui neid selleks kutsutakse.</a:t>
            </a:r>
            <a:endParaRPr lang="en-IE" dirty="0"/>
          </a:p>
        </p:txBody>
      </p:sp>
      <p:sp>
        <p:nvSpPr>
          <p:cNvPr id="5" name="TextBox 4">
            <a:extLst>
              <a:ext uri="{FF2B5EF4-FFF2-40B4-BE49-F238E27FC236}">
                <a16:creationId xmlns:a16="http://schemas.microsoft.com/office/drawing/2014/main" id="{542EDA0A-61BA-4660-83B6-465758C4485F}"/>
              </a:ext>
            </a:extLst>
          </p:cNvPr>
          <p:cNvSpPr txBox="1"/>
          <p:nvPr/>
        </p:nvSpPr>
        <p:spPr>
          <a:xfrm>
            <a:off x="1408772" y="6088559"/>
            <a:ext cx="9399181" cy="646331"/>
          </a:xfrm>
          <a:prstGeom prst="rect">
            <a:avLst/>
          </a:prstGeom>
          <a:noFill/>
        </p:spPr>
        <p:txBody>
          <a:bodyPr wrap="square" rtlCol="0">
            <a:spAutoFit/>
          </a:bodyPr>
          <a:lstStyle/>
          <a:p>
            <a:r>
              <a:rPr lang="en-IE" dirty="0">
                <a:solidFill>
                  <a:srgbClr val="E61A52"/>
                </a:solidFill>
              </a:rPr>
              <a:t>Kaasavate õpetajatena peame arvestama mitmetahuliste põhjustega, miks mõned õpilased ei ole tunnis nii avalikult aktiivsed kui teised.</a:t>
            </a:r>
          </a:p>
        </p:txBody>
      </p:sp>
    </p:spTree>
    <p:extLst>
      <p:ext uri="{BB962C8B-B14F-4D97-AF65-F5344CB8AC3E}">
        <p14:creationId xmlns:p14="http://schemas.microsoft.com/office/powerpoint/2010/main" val="3374685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en-IE" dirty="0"/>
              <a:t>5. KOOSTÖÖÖ </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4292" y="1773348"/>
            <a:ext cx="6734175" cy="3811588"/>
          </a:xfrm>
        </p:spPr>
        <p:txBody>
          <a:bodyPr>
            <a:noAutofit/>
          </a:bodyPr>
          <a:lstStyle/>
          <a:p>
            <a:pPr algn="just"/>
            <a:r>
              <a:rPr lang="en-US" sz="2400" dirty="0"/>
              <a:t>Väga kaasavad juhid </a:t>
            </a:r>
            <a:r>
              <a:rPr lang="en-US" sz="2400" dirty="0" err="1"/>
              <a:t>annavad</a:t>
            </a:r>
            <a:r>
              <a:rPr lang="en-US" sz="2400" dirty="0"/>
              <a:t> </a:t>
            </a:r>
            <a:r>
              <a:rPr lang="en-US" sz="2400" dirty="0" err="1" smtClean="0"/>
              <a:t>mõjuvõimu</a:t>
            </a:r>
            <a:r>
              <a:rPr lang="en-US" sz="2400" dirty="0" smtClean="0"/>
              <a:t> </a:t>
            </a:r>
            <a:r>
              <a:rPr lang="en-US" sz="2400" dirty="0" err="1" smtClean="0"/>
              <a:t>üksikisikutele</a:t>
            </a:r>
            <a:r>
              <a:rPr lang="en-US" sz="2400" dirty="0" smtClean="0"/>
              <a:t>, </a:t>
            </a:r>
            <a:r>
              <a:rPr lang="en-US" sz="2400" dirty="0" err="1" smtClean="0"/>
              <a:t>samas</a:t>
            </a:r>
            <a:r>
              <a:rPr lang="en-US" sz="2400" dirty="0" smtClean="0"/>
              <a:t> ka </a:t>
            </a:r>
            <a:r>
              <a:rPr lang="en-US" sz="2400" dirty="0"/>
              <a:t>loovad ja </a:t>
            </a:r>
            <a:r>
              <a:rPr lang="en-US" sz="2400" dirty="0" err="1"/>
              <a:t>kasutavad</a:t>
            </a:r>
            <a:r>
              <a:rPr lang="en-US" sz="2400" dirty="0"/>
              <a:t> </a:t>
            </a:r>
            <a:r>
              <a:rPr lang="en-US" sz="2400" dirty="0" err="1" smtClean="0"/>
              <a:t>erinevate</a:t>
            </a:r>
            <a:r>
              <a:rPr lang="en-US" sz="2400" dirty="0" smtClean="0"/>
              <a:t> </a:t>
            </a:r>
            <a:r>
              <a:rPr lang="en-US" sz="2400" dirty="0"/>
              <a:t>rühmade mõtlemist. </a:t>
            </a:r>
          </a:p>
          <a:p>
            <a:pPr algn="just"/>
            <a:r>
              <a:rPr lang="en-US" sz="2400" dirty="0"/>
              <a:t>Koostöö seisneb põhimõtteliselt selles, et üksikisikud teevad koostööd, tuginedes üksteise ideedele, et luua midagi uut või lahendada midagi keerulist. </a:t>
            </a:r>
            <a:r>
              <a:rPr lang="en-US" sz="2400" dirty="0" err="1" smtClean="0"/>
              <a:t>Kuid</a:t>
            </a:r>
            <a:r>
              <a:rPr lang="en-US" sz="2400" dirty="0" smtClean="0"/>
              <a:t> </a:t>
            </a:r>
            <a:r>
              <a:rPr lang="en-US" sz="2400" dirty="0" err="1" smtClean="0"/>
              <a:t>kuigi</a:t>
            </a:r>
            <a:r>
              <a:rPr lang="en-US" sz="2400" dirty="0" smtClean="0"/>
              <a:t> </a:t>
            </a:r>
            <a:r>
              <a:rPr lang="en-US" sz="2400" dirty="0" err="1" smtClean="0"/>
              <a:t>sarnaste</a:t>
            </a:r>
            <a:r>
              <a:rPr lang="en-US" sz="2400" dirty="0" smtClean="0"/>
              <a:t> </a:t>
            </a:r>
            <a:r>
              <a:rPr lang="en-US" sz="2400" dirty="0" err="1" smtClean="0"/>
              <a:t>inimeste</a:t>
            </a:r>
            <a:r>
              <a:rPr lang="en-US" sz="2400" dirty="0" smtClean="0"/>
              <a:t> </a:t>
            </a:r>
            <a:r>
              <a:rPr lang="en-US" sz="2400" dirty="0" err="1" smtClean="0"/>
              <a:t>vaheline</a:t>
            </a:r>
            <a:r>
              <a:rPr lang="en-US" sz="2400" dirty="0" smtClean="0"/>
              <a:t> </a:t>
            </a:r>
            <a:r>
              <a:rPr lang="en-US" sz="2400" dirty="0" err="1" smtClean="0"/>
              <a:t>koostöö</a:t>
            </a:r>
            <a:r>
              <a:rPr lang="en-US" sz="2400" dirty="0" smtClean="0"/>
              <a:t> on </a:t>
            </a:r>
            <a:r>
              <a:rPr lang="en-US" sz="2400" dirty="0" err="1" smtClean="0"/>
              <a:t>mugav</a:t>
            </a:r>
            <a:r>
              <a:rPr lang="en-US" sz="2400" dirty="0" smtClean="0"/>
              <a:t> </a:t>
            </a:r>
            <a:r>
              <a:rPr lang="en-US" sz="2400" dirty="0" err="1" smtClean="0"/>
              <a:t>ja</a:t>
            </a:r>
            <a:r>
              <a:rPr lang="en-US" sz="2400" dirty="0" smtClean="0"/>
              <a:t> </a:t>
            </a:r>
            <a:r>
              <a:rPr lang="en-US" sz="2400" dirty="0" err="1" smtClean="0"/>
              <a:t>lihtne</a:t>
            </a:r>
            <a:r>
              <a:rPr lang="en-US" sz="2400" dirty="0" smtClean="0"/>
              <a:t>, on </a:t>
            </a:r>
            <a:r>
              <a:rPr lang="en-US" sz="2400" dirty="0" err="1" smtClean="0"/>
              <a:t>suurte</a:t>
            </a:r>
            <a:r>
              <a:rPr lang="en-US" sz="2400" dirty="0" smtClean="0"/>
              <a:t> </a:t>
            </a:r>
            <a:r>
              <a:rPr lang="en-US" sz="2400" dirty="0" err="1" smtClean="0"/>
              <a:t>muutuste</a:t>
            </a:r>
            <a:r>
              <a:rPr lang="en-US" sz="2400" dirty="0" smtClean="0"/>
              <a:t> </a:t>
            </a:r>
            <a:r>
              <a:rPr lang="en-US" sz="2400" dirty="0" err="1" smtClean="0"/>
              <a:t>väljakutse</a:t>
            </a:r>
            <a:r>
              <a:rPr lang="en-US" sz="2400" dirty="0" smtClean="0"/>
              <a:t> </a:t>
            </a:r>
            <a:r>
              <a:rPr lang="en-US" sz="2400" dirty="0" err="1" smtClean="0"/>
              <a:t>ja</a:t>
            </a:r>
            <a:r>
              <a:rPr lang="en-US" sz="2400" dirty="0" smtClean="0"/>
              <a:t> </a:t>
            </a:r>
            <a:r>
              <a:rPr lang="en-US" sz="2400" dirty="0" err="1" smtClean="0"/>
              <a:t>võimalus</a:t>
            </a:r>
            <a:r>
              <a:rPr lang="en-US" sz="2400" dirty="0" smtClean="0"/>
              <a:t> </a:t>
            </a:r>
            <a:r>
              <a:rPr lang="en-US" sz="2400" dirty="0" err="1" smtClean="0"/>
              <a:t>koostöös</a:t>
            </a:r>
            <a:r>
              <a:rPr lang="en-US" sz="2400" dirty="0" smtClean="0"/>
              <a:t> </a:t>
            </a:r>
            <a:r>
              <a:rPr lang="en-US" sz="2400" dirty="0" err="1" smtClean="0"/>
              <a:t>erinevate</a:t>
            </a:r>
            <a:r>
              <a:rPr lang="en-US" sz="2400" dirty="0" smtClean="0"/>
              <a:t> </a:t>
            </a:r>
            <a:r>
              <a:rPr lang="en-US" sz="2400" dirty="0" err="1" smtClean="0"/>
              <a:t>teistega</a:t>
            </a:r>
            <a:r>
              <a:rPr lang="en-US" sz="2400" dirty="0" smtClean="0"/>
              <a:t>.  </a:t>
            </a:r>
            <a:endParaRPr lang="en-US" sz="2400" dirty="0"/>
          </a:p>
          <a:p>
            <a:pPr algn="just"/>
            <a:r>
              <a:rPr lang="en-US" sz="2400" dirty="0">
                <a:solidFill>
                  <a:srgbClr val="E61A52"/>
                </a:solidFill>
              </a:rPr>
              <a:t>Mitmekesises klassiruumis on õpetaja kaasav juht, kelle ülesanne on edendada mitmekülgset koostööd.</a:t>
            </a:r>
            <a:endParaRPr lang="en-IE" sz="2400" dirty="0">
              <a:solidFill>
                <a:srgbClr val="E61A52"/>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Allikas</a:t>
            </a:r>
            <a:endParaRPr lang="en-IE" dirty="0">
              <a:solidFill>
                <a:srgbClr val="378FCD"/>
              </a:solidFill>
            </a:endParaRPr>
          </a:p>
        </p:txBody>
      </p:sp>
      <p:pic>
        <p:nvPicPr>
          <p:cNvPr id="11" name="Picture Placeholder 10" descr="Person raising hand">
            <a:extLst>
              <a:ext uri="{FF2B5EF4-FFF2-40B4-BE49-F238E27FC236}">
                <a16:creationId xmlns:a16="http://schemas.microsoft.com/office/drawing/2014/main" id="{A1446F55-2A3F-4B18-A96A-A538067D3BBF}"/>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23116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en-IE" dirty="0"/>
              <a:t>6. JULGUS </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36191" y="1677651"/>
            <a:ext cx="6734175" cy="3811588"/>
          </a:xfrm>
        </p:spPr>
        <p:txBody>
          <a:bodyPr>
            <a:noAutofit/>
          </a:bodyPr>
          <a:lstStyle/>
          <a:p>
            <a:pPr algn="just"/>
            <a:r>
              <a:rPr lang="en-US" sz="2400" dirty="0"/>
              <a:t>Kaasavaks juhiks </a:t>
            </a:r>
            <a:r>
              <a:rPr lang="en-US" sz="2400" dirty="0" err="1"/>
              <a:t>olemises</a:t>
            </a:r>
            <a:r>
              <a:rPr lang="en-US" sz="2400" dirty="0"/>
              <a:t> </a:t>
            </a:r>
            <a:r>
              <a:rPr lang="en-US" sz="2400" dirty="0" err="1" smtClean="0"/>
              <a:t>peitub</a:t>
            </a:r>
            <a:r>
              <a:rPr lang="en-US" sz="2400" dirty="0" smtClean="0"/>
              <a:t> </a:t>
            </a:r>
            <a:r>
              <a:rPr lang="en-US" sz="2400" dirty="0"/>
              <a:t>haavatavus, sest teiste ja status quo vastu </a:t>
            </a:r>
            <a:r>
              <a:rPr lang="en-US" sz="2400" dirty="0" err="1"/>
              <a:t>astumine</a:t>
            </a:r>
            <a:r>
              <a:rPr lang="en-US" sz="2400" dirty="0"/>
              <a:t> </a:t>
            </a:r>
            <a:r>
              <a:rPr lang="en-US" sz="2400" dirty="0" err="1" smtClean="0"/>
              <a:t>seab</a:t>
            </a:r>
            <a:r>
              <a:rPr lang="en-US" sz="2400" dirty="0" smtClean="0"/>
              <a:t> </a:t>
            </a:r>
            <a:r>
              <a:rPr lang="en-US" sz="2400" dirty="0"/>
              <a:t>kohe </a:t>
            </a:r>
            <a:r>
              <a:rPr lang="en-US" sz="2400" dirty="0" err="1"/>
              <a:t>tähelepanu</a:t>
            </a:r>
            <a:r>
              <a:rPr lang="en-US" sz="2400" dirty="0"/>
              <a:t> </a:t>
            </a:r>
            <a:r>
              <a:rPr lang="en-US" sz="2400" dirty="0" err="1" smtClean="0"/>
              <a:t>keskpunkti</a:t>
            </a:r>
            <a:r>
              <a:rPr lang="en-US" sz="2400" dirty="0" smtClean="0"/>
              <a:t>.</a:t>
            </a:r>
            <a:endParaRPr lang="en-US" sz="2400" dirty="0"/>
          </a:p>
          <a:p>
            <a:pPr algn="just"/>
            <a:r>
              <a:rPr lang="en-US" sz="2400" dirty="0"/>
              <a:t>Aga kaasavad juhid julgevad endast rääkida ja paljastada väga isiklikul moel omaenda piiranguid. </a:t>
            </a:r>
            <a:r>
              <a:rPr lang="en-US" sz="2400" dirty="0" err="1" smtClean="0"/>
              <a:t>Selle</a:t>
            </a:r>
            <a:r>
              <a:rPr lang="en-US" sz="2400" dirty="0" smtClean="0"/>
              <a:t> </a:t>
            </a:r>
            <a:r>
              <a:rPr lang="en-US" sz="2400" dirty="0" err="1" smtClean="0"/>
              <a:t>asemel</a:t>
            </a:r>
            <a:r>
              <a:rPr lang="en-US" sz="2400" dirty="0" smtClean="0"/>
              <a:t>, et </a:t>
            </a:r>
            <a:r>
              <a:rPr lang="en-US" sz="2400" dirty="0" err="1" smtClean="0"/>
              <a:t>ebatäiuslikkuse</a:t>
            </a:r>
            <a:r>
              <a:rPr lang="en-US" sz="2400" dirty="0" smtClean="0"/>
              <a:t> </a:t>
            </a:r>
            <a:r>
              <a:rPr lang="en-US" sz="2400" dirty="0" err="1" smtClean="0"/>
              <a:t>väljakutsest</a:t>
            </a:r>
            <a:r>
              <a:rPr lang="en-US" sz="2400" dirty="0" smtClean="0"/>
              <a:t> </a:t>
            </a:r>
            <a:r>
              <a:rPr lang="en-US" sz="2400" dirty="0" err="1" smtClean="0"/>
              <a:t>kõrvale</a:t>
            </a:r>
            <a:r>
              <a:rPr lang="en-US" sz="2400" dirty="0" smtClean="0"/>
              <a:t> </a:t>
            </a:r>
            <a:r>
              <a:rPr lang="en-US" sz="2400" dirty="0" err="1" smtClean="0"/>
              <a:t>hiilida</a:t>
            </a:r>
            <a:r>
              <a:rPr lang="en-US" sz="2400" dirty="0" smtClean="0"/>
              <a:t>, </a:t>
            </a:r>
            <a:r>
              <a:rPr lang="en-US" sz="2400" dirty="0" err="1" smtClean="0"/>
              <a:t>võtavad</a:t>
            </a:r>
            <a:r>
              <a:rPr lang="en-US" sz="2400" dirty="0" smtClean="0"/>
              <a:t> </a:t>
            </a:r>
            <a:r>
              <a:rPr lang="en-US" sz="2400" dirty="0" err="1" smtClean="0"/>
              <a:t>väga</a:t>
            </a:r>
            <a:r>
              <a:rPr lang="en-US" sz="2400" dirty="0" smtClean="0"/>
              <a:t> </a:t>
            </a:r>
            <a:r>
              <a:rPr lang="en-US" sz="2400" dirty="0" err="1" smtClean="0"/>
              <a:t>kaasavad</a:t>
            </a:r>
            <a:r>
              <a:rPr lang="en-US" sz="2400" dirty="0" smtClean="0"/>
              <a:t> </a:t>
            </a:r>
            <a:r>
              <a:rPr lang="en-US" sz="2400" dirty="0" err="1" smtClean="0"/>
              <a:t>juhid</a:t>
            </a:r>
            <a:r>
              <a:rPr lang="en-US" sz="2400" dirty="0" smtClean="0"/>
              <a:t> </a:t>
            </a:r>
            <a:r>
              <a:rPr lang="en-US" sz="2400" dirty="0" err="1" smtClean="0"/>
              <a:t>omaks</a:t>
            </a:r>
            <a:r>
              <a:rPr lang="en-US" sz="2400" dirty="0" smtClean="0"/>
              <a:t> </a:t>
            </a:r>
            <a:r>
              <a:rPr lang="en-US" sz="2400" dirty="0" err="1" smtClean="0"/>
              <a:t>alandliku</a:t>
            </a:r>
            <a:r>
              <a:rPr lang="en-US" sz="2400" dirty="0" smtClean="0"/>
              <a:t> </a:t>
            </a:r>
            <a:r>
              <a:rPr lang="en-US" sz="2400" dirty="0" err="1" smtClean="0"/>
              <a:t>hoiaku</a:t>
            </a:r>
            <a:r>
              <a:rPr lang="en-US" sz="2400" dirty="0" smtClean="0"/>
              <a:t>.</a:t>
            </a:r>
            <a:endParaRPr lang="en-US" sz="2400" dirty="0"/>
          </a:p>
          <a:p>
            <a:pPr algn="just"/>
            <a:r>
              <a:rPr lang="en-US" sz="2400" dirty="0">
                <a:solidFill>
                  <a:srgbClr val="E61A52"/>
                </a:solidFill>
              </a:rPr>
              <a:t>Erinevates klassiruumides peavad õpetajad olema julged, valmis proovima uusi meetodeid ja kohanema õppijate vajaduste ja nõuetega.</a:t>
            </a:r>
            <a:endParaRPr lang="en-IE" sz="2400" dirty="0">
              <a:solidFill>
                <a:srgbClr val="E61A52"/>
              </a:solidFill>
            </a:endParaRPr>
          </a:p>
          <a:p>
            <a:pPr algn="just"/>
            <a:endParaRPr lang="en-IE" sz="2400" dirty="0"/>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Allikas</a:t>
            </a:r>
            <a:endParaRPr lang="en-IE" dirty="0">
              <a:solidFill>
                <a:srgbClr val="378FCD"/>
              </a:solidFill>
            </a:endParaRPr>
          </a:p>
        </p:txBody>
      </p:sp>
      <p:pic>
        <p:nvPicPr>
          <p:cNvPr id="14" name="Picture Placeholder 13" descr="Line of orange rubber ducks with one not in line">
            <a:extLst>
              <a:ext uri="{FF2B5EF4-FFF2-40B4-BE49-F238E27FC236}">
                <a16:creationId xmlns:a16="http://schemas.microsoft.com/office/drawing/2014/main" id="{3FC36E0E-79BA-48B9-9D71-B60636F999CD}"/>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59047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8E19B90-1F3D-4324-8C32-CAA7DC479EC3}"/>
              </a:ext>
            </a:extLst>
          </p:cNvPr>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xfrm>
            <a:off x="633413" y="1236663"/>
            <a:ext cx="3173412" cy="4873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F3C939B-D4B9-43E3-BAEE-650638693B9C}"/>
              </a:ext>
            </a:extLst>
          </p:cNvPr>
          <p:cNvSpPr>
            <a:spLocks noGrp="1"/>
          </p:cNvSpPr>
          <p:nvPr>
            <p:ph type="title"/>
          </p:nvPr>
        </p:nvSpPr>
        <p:spPr>
          <a:xfrm>
            <a:off x="1438274" y="636499"/>
            <a:ext cx="7286625" cy="530225"/>
          </a:xfrm>
        </p:spPr>
        <p:txBody>
          <a:bodyPr>
            <a:noAutofit/>
          </a:bodyPr>
          <a:lstStyle/>
          <a:p>
            <a:r>
              <a:rPr lang="en-IE" sz="2400" dirty="0" smtClean="0"/>
              <a:t>KAASAV PEDAGOOG </a:t>
            </a:r>
            <a:r>
              <a:rPr lang="en-IE" sz="2400" dirty="0"/>
              <a:t>TÄHELEPANU KESKPUNKTIS - </a:t>
            </a:r>
            <a:br>
              <a:rPr lang="en-IE" sz="2400" dirty="0"/>
            </a:br>
            <a:r>
              <a:rPr lang="en-IE" sz="2400" dirty="0">
                <a:solidFill>
                  <a:srgbClr val="000000"/>
                </a:solidFill>
              </a:rPr>
              <a:t>KOHTUMINE CRAIG KEMPIGA</a:t>
            </a:r>
          </a:p>
        </p:txBody>
      </p:sp>
      <p:sp>
        <p:nvSpPr>
          <p:cNvPr id="4" name="Text Placeholder 3">
            <a:extLst>
              <a:ext uri="{FF2B5EF4-FFF2-40B4-BE49-F238E27FC236}">
                <a16:creationId xmlns:a16="http://schemas.microsoft.com/office/drawing/2014/main" id="{138F2FD2-0504-47EF-A33D-3484D1A5613C}"/>
              </a:ext>
            </a:extLst>
          </p:cNvPr>
          <p:cNvSpPr>
            <a:spLocks noGrp="1"/>
          </p:cNvSpPr>
          <p:nvPr>
            <p:ph type="body" sz="half" idx="2"/>
          </p:nvPr>
        </p:nvSpPr>
        <p:spPr>
          <a:xfrm>
            <a:off x="4053681" y="1236662"/>
            <a:ext cx="7871619" cy="3811588"/>
          </a:xfrm>
        </p:spPr>
        <p:txBody>
          <a:bodyPr>
            <a:noAutofit/>
          </a:bodyPr>
          <a:lstStyle/>
          <a:p>
            <a:r>
              <a:rPr lang="en-US" sz="2400" dirty="0">
                <a:solidFill>
                  <a:srgbClr val="E61A52"/>
                </a:solidFill>
              </a:rPr>
              <a:t>"Klassiõpetajana demonstreerin juhtimist järgmistel viisidel:</a:t>
            </a:r>
          </a:p>
          <a:p>
            <a:r>
              <a:rPr lang="en-US" sz="2400" dirty="0"/>
              <a:t>Ma teen esimesest päevast alates selgeks, et klassiruum on "meie", mitte "minu". </a:t>
            </a:r>
            <a:r>
              <a:rPr lang="en-US" sz="2400" dirty="0" err="1" smtClean="0"/>
              <a:t>Õpiruumi</a:t>
            </a:r>
            <a:r>
              <a:rPr lang="en-US" sz="2400" dirty="0" smtClean="0"/>
              <a:t> </a:t>
            </a:r>
            <a:r>
              <a:rPr lang="en-US" sz="2400" dirty="0" err="1" smtClean="0"/>
              <a:t>omaniku</a:t>
            </a:r>
            <a:r>
              <a:rPr lang="en-US" sz="2400" dirty="0" smtClean="0"/>
              <a:t> </a:t>
            </a:r>
            <a:r>
              <a:rPr lang="en-US" sz="2400" dirty="0" err="1" smtClean="0"/>
              <a:t>tunne</a:t>
            </a:r>
            <a:r>
              <a:rPr lang="en-US" sz="2400" dirty="0" smtClean="0"/>
              <a:t> </a:t>
            </a:r>
            <a:r>
              <a:rPr lang="en-US" sz="2400" dirty="0"/>
              <a:t>on üks olulisemaid aspekte õpilastega suhtlemise arendamisel. </a:t>
            </a:r>
          </a:p>
          <a:p>
            <a:r>
              <a:rPr lang="en-US" sz="2400" dirty="0"/>
              <a:t>Ma olen õpilaste eestkõneleja! Ma toetan neid ja </a:t>
            </a:r>
            <a:r>
              <a:rPr lang="en-US" sz="2400" dirty="0" err="1"/>
              <a:t>annan</a:t>
            </a:r>
            <a:r>
              <a:rPr lang="en-US" sz="2400" dirty="0"/>
              <a:t> </a:t>
            </a:r>
            <a:r>
              <a:rPr lang="en-US" sz="2400" dirty="0" err="1" smtClean="0">
                <a:solidFill>
                  <a:schemeClr val="tx1"/>
                </a:solidFill>
              </a:rPr>
              <a:t>neile</a:t>
            </a:r>
            <a:r>
              <a:rPr lang="en-US" sz="2400" dirty="0" smtClean="0">
                <a:solidFill>
                  <a:schemeClr val="tx1"/>
                </a:solidFill>
              </a:rPr>
              <a:t> </a:t>
            </a:r>
            <a:r>
              <a:rPr lang="en-US" sz="2400" dirty="0" err="1" smtClean="0">
                <a:solidFill>
                  <a:schemeClr val="tx1"/>
                </a:solidFill>
              </a:rPr>
              <a:t>hääle</a:t>
            </a:r>
            <a:r>
              <a:rPr lang="en-US" sz="2400" dirty="0" smtClean="0">
                <a:solidFill>
                  <a:schemeClr val="tx1"/>
                </a:solidFill>
              </a:rPr>
              <a:t>!</a:t>
            </a:r>
            <a:endParaRPr lang="en-US" sz="2400" dirty="0"/>
          </a:p>
          <a:p>
            <a:r>
              <a:rPr lang="en-US" sz="2400" dirty="0"/>
              <a:t>Ma kuulan! (Üks tähtsamaid suure juhi omadusi)</a:t>
            </a:r>
          </a:p>
          <a:p>
            <a:r>
              <a:rPr lang="en-US" sz="2400" dirty="0"/>
              <a:t>Ma julgustan neid. Ma olen </a:t>
            </a:r>
            <a:r>
              <a:rPr lang="en-US" sz="2400" dirty="0" err="1"/>
              <a:t>positiivsuse</a:t>
            </a:r>
            <a:r>
              <a:rPr lang="en-US" sz="2400" dirty="0"/>
              <a:t> </a:t>
            </a:r>
            <a:r>
              <a:rPr lang="en-US" sz="2400" dirty="0" err="1" smtClean="0"/>
              <a:t>laegas</a:t>
            </a:r>
            <a:r>
              <a:rPr lang="en-US" sz="2400" dirty="0" smtClean="0"/>
              <a:t> </a:t>
            </a:r>
            <a:r>
              <a:rPr lang="en-US" sz="2400" dirty="0"/>
              <a:t>- ma ütlen neile, et nad on suurepärased ja nad usuvad seda! Ma julgustan </a:t>
            </a:r>
            <a:r>
              <a:rPr lang="en-US" sz="2400" dirty="0" err="1"/>
              <a:t>neid</a:t>
            </a:r>
            <a:r>
              <a:rPr lang="en-US" sz="2400" dirty="0"/>
              <a:t> </a:t>
            </a:r>
            <a:r>
              <a:rPr lang="en-US" sz="2400" dirty="0" err="1" smtClean="0"/>
              <a:t>ületma</a:t>
            </a:r>
            <a:r>
              <a:rPr lang="en-US" sz="2400" dirty="0" smtClean="0"/>
              <a:t> </a:t>
            </a:r>
            <a:r>
              <a:rPr lang="en-US" sz="2400" dirty="0" err="1" smtClean="0"/>
              <a:t>ootusi</a:t>
            </a:r>
            <a:r>
              <a:rPr lang="en-US" sz="2400" dirty="0" smtClean="0"/>
              <a:t>, ma </a:t>
            </a:r>
            <a:r>
              <a:rPr lang="en-US" sz="2400" dirty="0"/>
              <a:t>näitan seda sellega, et astun oma mugavustsoonist välja ja võtan õppimises riske.".</a:t>
            </a:r>
          </a:p>
        </p:txBody>
      </p:sp>
      <p:pic>
        <p:nvPicPr>
          <p:cNvPr id="12" name="Graphic 11" descr="Teacher with solid fill">
            <a:extLst>
              <a:ext uri="{FF2B5EF4-FFF2-40B4-BE49-F238E27FC236}">
                <a16:creationId xmlns:a16="http://schemas.microsoft.com/office/drawing/2014/main" id="{2EE5D1EA-1B33-422A-A08C-D488C43F966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ahyp="http://schemas.microsoft.com/office/drawing/2018/hyperlinkcolor" xmlns:p14="http://schemas.microsoft.com/office/powerpoint/2010/main" xmlns:asvg="http://schemas.microsoft.com/office/drawing/2016/SVG/main" r:embed="rId6"/>
              </a:ext>
            </a:extLst>
          </a:blip>
          <a:stretch>
            <a:fillRect/>
          </a:stretch>
        </p:blipFill>
        <p:spPr>
          <a:xfrm>
            <a:off x="523875" y="322262"/>
            <a:ext cx="914400" cy="914400"/>
          </a:xfrm>
          <a:prstGeom prst="rect">
            <a:avLst/>
          </a:prstGeom>
        </p:spPr>
      </p:pic>
      <p:sp>
        <p:nvSpPr>
          <p:cNvPr id="14" name="TextBox 13">
            <a:extLst>
              <a:ext uri="{FF2B5EF4-FFF2-40B4-BE49-F238E27FC236}">
                <a16:creationId xmlns:a16="http://schemas.microsoft.com/office/drawing/2014/main" id="{430E0375-BFBB-4AD8-BF80-F98768FAF8C5}"/>
              </a:ext>
            </a:extLst>
          </p:cNvPr>
          <p:cNvSpPr txBox="1"/>
          <p:nvPr/>
        </p:nvSpPr>
        <p:spPr>
          <a:xfrm>
            <a:off x="466725" y="5510122"/>
            <a:ext cx="3457575" cy="1200329"/>
          </a:xfrm>
          <a:prstGeom prst="rect">
            <a:avLst/>
          </a:prstGeom>
          <a:solidFill>
            <a:schemeClr val="accent1"/>
          </a:solidFill>
        </p:spPr>
        <p:txBody>
          <a:bodyPr wrap="square" rtlCol="0">
            <a:spAutoFit/>
          </a:bodyPr>
          <a:lstStyle/>
          <a:p>
            <a:pPr algn="ctr"/>
            <a:r>
              <a:rPr lang="en-US" dirty="0">
                <a:solidFill>
                  <a:schemeClr val="bg1"/>
                </a:solidFill>
              </a:rPr>
              <a:t>Craigil on üle 15 aasta kogemust õpetamise, juhtimise ja nüüd ka nõustamise alal riiklikes ja erakoolides.</a:t>
            </a:r>
            <a:endParaRPr lang="en-IE" dirty="0">
              <a:solidFill>
                <a:schemeClr val="bg1"/>
              </a:solidFill>
            </a:endParaRPr>
          </a:p>
        </p:txBody>
      </p:sp>
      <p:sp>
        <p:nvSpPr>
          <p:cNvPr id="16" name="TextBox 15">
            <a:extLst>
              <a:ext uri="{FF2B5EF4-FFF2-40B4-BE49-F238E27FC236}">
                <a16:creationId xmlns:a16="http://schemas.microsoft.com/office/drawing/2014/main" id="{7DC1D2AC-3CF4-4D8F-9694-D3D286BC1729}"/>
              </a:ext>
            </a:extLst>
          </p:cNvPr>
          <p:cNvSpPr txBox="1"/>
          <p:nvPr/>
        </p:nvSpPr>
        <p:spPr>
          <a:xfrm>
            <a:off x="9944100" y="6488668"/>
            <a:ext cx="2247900" cy="369332"/>
          </a:xfrm>
          <a:prstGeom prst="rect">
            <a:avLst/>
          </a:prstGeom>
          <a:noFill/>
        </p:spPr>
        <p:txBody>
          <a:bodyPr wrap="square" rtlCol="0">
            <a:spAutoFit/>
          </a:bodyPr>
          <a:lstStyle/>
          <a:p>
            <a:pPr algn="r"/>
            <a:r>
              <a:rPr lang="en-IE" dirty="0">
                <a:solidFill>
                  <a:srgbClr val="378FCD"/>
                </a:solidFill>
                <a:hlinkClick r:id="rId7">
                  <a:extLst>
                    <a:ext uri="{A12FA001-AC4F-418D-AE19-62706E023703}">
                      <ahyp:hlinkClr xmlns="" xmlns:a16="http://schemas.microsoft.com/office/drawing/2014/main" xmlns:a14="http://schemas.microsoft.com/office/drawing/2010/main" xmlns:ahyp="http://schemas.microsoft.com/office/drawing/2018/hyperlinkcolor" xmlns:asvg="http://schemas.microsoft.com/office/drawing/2016/SVG/main" xmlns:p14="http://schemas.microsoft.com/office/powerpoint/2010/main" val="tx"/>
                    </a:ext>
                  </a:extLst>
                </a:hlinkClick>
              </a:rPr>
              <a:t>Allikas</a:t>
            </a:r>
            <a:endParaRPr lang="en-IE" dirty="0">
              <a:solidFill>
                <a:srgbClr val="378FCD"/>
              </a:solidFill>
            </a:endParaRPr>
          </a:p>
        </p:txBody>
      </p:sp>
    </p:spTree>
    <p:extLst>
      <p:ext uri="{BB962C8B-B14F-4D97-AF65-F5344CB8AC3E}">
        <p14:creationId xmlns:p14="http://schemas.microsoft.com/office/powerpoint/2010/main" val="238817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FC9BE17-9A7B-462D-AE50-3D8777387304}"/>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Placeholder 16" descr="Colored pencils arranged in a circle">
            <a:extLst>
              <a:ext uri="{FF2B5EF4-FFF2-40B4-BE49-F238E27FC236}">
                <a16:creationId xmlns:a16="http://schemas.microsoft.com/office/drawing/2014/main" id="{5FB9D67F-5AFB-4332-8CD0-0D94FAE1A752}"/>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3666226" y="10"/>
            <a:ext cx="8525774" cy="6857990"/>
          </a:xfrm>
          <a:prstGeom prst="rect">
            <a:avLst/>
          </a:prstGeom>
        </p:spPr>
      </p:pic>
      <p:sp>
        <p:nvSpPr>
          <p:cNvPr id="24" name="Rectangle 23">
            <a:extLst>
              <a:ext uri="{FF2B5EF4-FFF2-40B4-BE49-F238E27FC236}">
                <a16:creationId xmlns:a16="http://schemas.microsoft.com/office/drawing/2014/main" id="{3EBE8569-6AEC-4B8C-8D53-2DE337CDBA65}"/>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el 3">
            <a:extLst>
              <a:ext uri="{FF2B5EF4-FFF2-40B4-BE49-F238E27FC236}">
                <a16:creationId xmlns:a16="http://schemas.microsoft.com/office/drawing/2014/main" id="{DB0440B0-8154-4FBA-BF5D-D7795764C27A}"/>
              </a:ext>
            </a:extLst>
          </p:cNvPr>
          <p:cNvSpPr>
            <a:spLocks noGrp="1"/>
          </p:cNvSpPr>
          <p:nvPr>
            <p:ph type="title"/>
          </p:nvPr>
        </p:nvSpPr>
        <p:spPr>
          <a:xfrm>
            <a:off x="371094" y="1123950"/>
            <a:ext cx="3438144" cy="864648"/>
          </a:xfrm>
          <a:ln>
            <a:noFill/>
          </a:ln>
        </p:spPr>
        <p:txBody>
          <a:bodyPr vert="horz" lIns="91440" tIns="45720" rIns="91440" bIns="45720" rtlCol="0" anchor="b">
            <a:normAutofit/>
          </a:bodyPr>
          <a:lstStyle/>
          <a:p>
            <a:r>
              <a:rPr lang="en-US" b="1" spc="100" dirty="0" smtClean="0"/>
              <a:t>EESMÄRGID</a:t>
            </a:r>
            <a:endParaRPr lang="en-US" b="1" spc="100" dirty="0"/>
          </a:p>
        </p:txBody>
      </p:sp>
      <p:sp>
        <p:nvSpPr>
          <p:cNvPr id="6" name="Tijdelijke aanduiding voor tekst 5">
            <a:extLst>
              <a:ext uri="{FF2B5EF4-FFF2-40B4-BE49-F238E27FC236}">
                <a16:creationId xmlns:a16="http://schemas.microsoft.com/office/drawing/2014/main" id="{D49DF9DC-C1D1-4CAD-A7EA-EE59ED159EFD}"/>
              </a:ext>
            </a:extLst>
          </p:cNvPr>
          <p:cNvSpPr>
            <a:spLocks noGrp="1"/>
          </p:cNvSpPr>
          <p:nvPr>
            <p:ph type="body" sz="half" idx="2"/>
          </p:nvPr>
        </p:nvSpPr>
        <p:spPr>
          <a:xfrm>
            <a:off x="371094" y="2286000"/>
            <a:ext cx="5724906" cy="3207258"/>
          </a:xfrm>
        </p:spPr>
        <p:txBody>
          <a:bodyPr vert="horz" lIns="91440" tIns="45720" rIns="91440" bIns="45720" rtlCol="0" anchor="t">
            <a:noAutofit/>
          </a:bodyPr>
          <a:lstStyle/>
          <a:p>
            <a:pPr>
              <a:lnSpc>
                <a:spcPct val="150000"/>
              </a:lnSpc>
              <a:spcAft>
                <a:spcPts val="600"/>
              </a:spcAft>
            </a:pPr>
            <a:r>
              <a:rPr lang="en-US" b="1" dirty="0">
                <a:solidFill>
                  <a:schemeClr val="tx1"/>
                </a:solidFill>
              </a:rPr>
              <a:t>Selle mooduli lõpuks mõistate, kui oluline on parandada oma pehmeid oskusi kaasava ja uuendusliku </a:t>
            </a:r>
            <a:r>
              <a:rPr lang="en-US" b="1" dirty="0" err="1">
                <a:solidFill>
                  <a:schemeClr val="tx1"/>
                </a:solidFill>
              </a:rPr>
              <a:t>õpetamise</a:t>
            </a:r>
            <a:r>
              <a:rPr lang="en-US" b="1" dirty="0">
                <a:solidFill>
                  <a:schemeClr val="tx1"/>
                </a:solidFill>
              </a:rPr>
              <a:t> </a:t>
            </a:r>
            <a:r>
              <a:rPr lang="en-US" b="1" dirty="0" err="1" smtClean="0">
                <a:solidFill>
                  <a:schemeClr val="tx1"/>
                </a:solidFill>
              </a:rPr>
              <a:t>läbiviimiseks</a:t>
            </a:r>
            <a:r>
              <a:rPr lang="en-US" b="1" dirty="0" smtClean="0">
                <a:solidFill>
                  <a:schemeClr val="tx1"/>
                </a:solidFill>
              </a:rPr>
              <a:t>. </a:t>
            </a:r>
            <a:endParaRPr lang="en-US" b="1" dirty="0">
              <a:solidFill>
                <a:schemeClr val="tx1"/>
              </a:solidFill>
            </a:endParaRPr>
          </a:p>
          <a:p>
            <a:pPr>
              <a:lnSpc>
                <a:spcPct val="150000"/>
              </a:lnSpc>
              <a:spcAft>
                <a:spcPts val="600"/>
              </a:spcAft>
            </a:pPr>
            <a:r>
              <a:rPr lang="en-US" b="1" dirty="0" err="1" smtClean="0">
                <a:solidFill>
                  <a:schemeClr val="tx1"/>
                </a:solidFill>
              </a:rPr>
              <a:t>Õpite</a:t>
            </a:r>
            <a:r>
              <a:rPr lang="en-US" b="1" dirty="0" smtClean="0">
                <a:solidFill>
                  <a:schemeClr val="tx1"/>
                </a:solidFill>
              </a:rPr>
              <a:t>, </a:t>
            </a:r>
            <a:r>
              <a:rPr lang="en-US" b="1" dirty="0" err="1">
                <a:solidFill>
                  <a:schemeClr val="tx1"/>
                </a:solidFill>
              </a:rPr>
              <a:t>kuidas</a:t>
            </a:r>
            <a:r>
              <a:rPr lang="en-US" b="1" dirty="0">
                <a:solidFill>
                  <a:schemeClr val="tx1"/>
                </a:solidFill>
              </a:rPr>
              <a:t> </a:t>
            </a:r>
            <a:r>
              <a:rPr lang="en-US" b="1" dirty="0" err="1" smtClean="0">
                <a:solidFill>
                  <a:schemeClr val="tx1"/>
                </a:solidFill>
              </a:rPr>
              <a:t>arendada</a:t>
            </a:r>
            <a:r>
              <a:rPr lang="en-US" b="1" dirty="0" smtClean="0">
                <a:solidFill>
                  <a:schemeClr val="tx1"/>
                </a:solidFill>
              </a:rPr>
              <a:t> </a:t>
            </a:r>
            <a:r>
              <a:rPr lang="en-US" b="1" dirty="0">
                <a:solidFill>
                  <a:schemeClr val="tx1"/>
                </a:solidFill>
              </a:rPr>
              <a:t>ja rakendada oma pehmeid oskusi </a:t>
            </a:r>
            <a:r>
              <a:rPr lang="en-US" b="1" dirty="0" err="1">
                <a:solidFill>
                  <a:schemeClr val="tx1"/>
                </a:solidFill>
              </a:rPr>
              <a:t>diferentseeritud</a:t>
            </a:r>
            <a:r>
              <a:rPr lang="en-US" b="1" dirty="0">
                <a:solidFill>
                  <a:schemeClr val="tx1"/>
                </a:solidFill>
              </a:rPr>
              <a:t> </a:t>
            </a:r>
            <a:r>
              <a:rPr lang="en-US" b="1" dirty="0" err="1" smtClean="0">
                <a:solidFill>
                  <a:schemeClr val="tx1"/>
                </a:solidFill>
              </a:rPr>
              <a:t>õpetamise</a:t>
            </a:r>
            <a:r>
              <a:rPr lang="en-US" b="1" dirty="0" smtClean="0">
                <a:solidFill>
                  <a:schemeClr val="tx1"/>
                </a:solidFill>
              </a:rPr>
              <a:t> </a:t>
            </a:r>
            <a:r>
              <a:rPr lang="en-US" b="1" dirty="0" err="1" smtClean="0">
                <a:solidFill>
                  <a:schemeClr val="tx1"/>
                </a:solidFill>
              </a:rPr>
              <a:t>ja</a:t>
            </a:r>
            <a:r>
              <a:rPr lang="en-US" b="1" dirty="0" smtClean="0">
                <a:solidFill>
                  <a:schemeClr val="tx1"/>
                </a:solidFill>
              </a:rPr>
              <a:t> </a:t>
            </a:r>
            <a:r>
              <a:rPr lang="en-US" b="1" dirty="0" err="1" smtClean="0">
                <a:solidFill>
                  <a:schemeClr val="tx1"/>
                </a:solidFill>
              </a:rPr>
              <a:t>õppimise</a:t>
            </a:r>
            <a:r>
              <a:rPr lang="en-US" b="1" dirty="0" smtClean="0">
                <a:solidFill>
                  <a:schemeClr val="tx1"/>
                </a:solidFill>
              </a:rPr>
              <a:t> </a:t>
            </a:r>
            <a:r>
              <a:rPr lang="en-US" b="1" dirty="0" err="1" smtClean="0">
                <a:solidFill>
                  <a:schemeClr val="tx1"/>
                </a:solidFill>
              </a:rPr>
              <a:t>olulise</a:t>
            </a:r>
            <a:r>
              <a:rPr lang="en-US" b="1" dirty="0" smtClean="0">
                <a:solidFill>
                  <a:schemeClr val="tx1"/>
                </a:solidFill>
              </a:rPr>
              <a:t> </a:t>
            </a:r>
            <a:r>
              <a:rPr lang="en-US" b="1" dirty="0" err="1" smtClean="0">
                <a:solidFill>
                  <a:schemeClr val="tx1"/>
                </a:solidFill>
              </a:rPr>
              <a:t>komponendina</a:t>
            </a:r>
            <a:r>
              <a:rPr lang="en-US" b="1" dirty="0">
                <a:solidFill>
                  <a:schemeClr val="tx1"/>
                </a:solidFill>
              </a:rPr>
              <a:t>. </a:t>
            </a:r>
          </a:p>
        </p:txBody>
      </p:sp>
    </p:spTree>
    <p:extLst>
      <p:ext uri="{BB962C8B-B14F-4D97-AF65-F5344CB8AC3E}">
        <p14:creationId xmlns:p14="http://schemas.microsoft.com/office/powerpoint/2010/main" val="2908978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38F2FD2-0504-47EF-A33D-3484D1A5613C}"/>
              </a:ext>
            </a:extLst>
          </p:cNvPr>
          <p:cNvSpPr>
            <a:spLocks noGrp="1"/>
          </p:cNvSpPr>
          <p:nvPr>
            <p:ph type="body" sz="half" idx="2"/>
          </p:nvPr>
        </p:nvSpPr>
        <p:spPr>
          <a:xfrm>
            <a:off x="4034631" y="1236662"/>
            <a:ext cx="7871619" cy="3811588"/>
          </a:xfrm>
        </p:spPr>
        <p:txBody>
          <a:bodyPr>
            <a:noAutofit/>
          </a:bodyPr>
          <a:lstStyle/>
          <a:p>
            <a:r>
              <a:rPr lang="en-US" sz="2400" dirty="0"/>
              <a:t>"Ma </a:t>
            </a:r>
            <a:r>
              <a:rPr lang="en-US" sz="2400" dirty="0" err="1" smtClean="0"/>
              <a:t>küsin</a:t>
            </a:r>
            <a:r>
              <a:rPr lang="en-US" sz="2400" dirty="0" smtClean="0"/>
              <a:t> </a:t>
            </a:r>
            <a:r>
              <a:rPr lang="en-US" sz="2400" dirty="0" err="1" smtClean="0"/>
              <a:t>tagasisidet</a:t>
            </a:r>
            <a:r>
              <a:rPr lang="en-US" sz="2400" dirty="0" smtClean="0">
                <a:solidFill>
                  <a:srgbClr val="378FCD"/>
                </a:solidFill>
                <a:hlinkClick r:id="rId2">
                  <a:extLst>
                    <a:ext uri="{A12FA001-AC4F-418D-AE19-62706E023703}">
                      <ahyp:hlinkClr xmlns="" xmlns:a16="http://schemas.microsoft.com/office/drawing/2014/main" xmlns:ahyp="http://schemas.microsoft.com/office/drawing/2018/hyperlinkcolor" xmlns:a14="http://schemas.microsoft.com/office/drawing/2010/main" xmlns:asvg="http://schemas.microsoft.com/office/drawing/2016/SVG/main" xmlns:p14="http://schemas.microsoft.com/office/powerpoint/2010/main" val="tx"/>
                    </a:ext>
                  </a:extLst>
                </a:hlinkClick>
              </a:rPr>
              <a:t> </a:t>
            </a:r>
            <a:r>
              <a:rPr lang="en-US" sz="2400" dirty="0"/>
              <a:t>- suurepärane juht otsib tagasisidet oma "</a:t>
            </a:r>
            <a:r>
              <a:rPr lang="en-US" sz="2400" dirty="0" err="1" smtClean="0"/>
              <a:t>meeskonnalt</a:t>
            </a:r>
            <a:r>
              <a:rPr lang="en-US" sz="2400" dirty="0" smtClean="0"/>
              <a:t>. </a:t>
            </a:r>
            <a:r>
              <a:rPr lang="en-US" sz="2400" dirty="0"/>
              <a:t>Ma küsin arvamusi ja annan võimaluse jagada - lasen õpilastel mind </a:t>
            </a:r>
            <a:r>
              <a:rPr lang="en-US" sz="2400" dirty="0" err="1" smtClean="0"/>
              <a:t>hinnata</a:t>
            </a:r>
            <a:r>
              <a:rPr lang="en-US" sz="2400" dirty="0" smtClean="0"/>
              <a:t>. </a:t>
            </a:r>
            <a:endParaRPr lang="en-US" sz="2400" dirty="0"/>
          </a:p>
          <a:p>
            <a:r>
              <a:rPr lang="en-US" sz="2400" dirty="0"/>
              <a:t>Ma julgustan küsitlema! Küsitlemine võimaldab uudishimulikul meelel areneda. </a:t>
            </a:r>
          </a:p>
          <a:p>
            <a:r>
              <a:rPr lang="en-US" sz="2400" dirty="0"/>
              <a:t>Ma </a:t>
            </a:r>
            <a:r>
              <a:rPr lang="en-US" sz="2400" dirty="0" err="1" smtClean="0"/>
              <a:t>mudeldan</a:t>
            </a:r>
            <a:r>
              <a:rPr lang="en-US" sz="2400" dirty="0" smtClean="0"/>
              <a:t> </a:t>
            </a:r>
            <a:r>
              <a:rPr lang="en-US" sz="2400" dirty="0"/>
              <a:t>vigu ja annan õpilastele teada, et vead juhtuvad ja nii me õpime. Õpetan neile, </a:t>
            </a:r>
            <a:r>
              <a:rPr lang="en-US" sz="2400" dirty="0" err="1"/>
              <a:t>kuidas</a:t>
            </a:r>
            <a:r>
              <a:rPr lang="en-US" sz="2400" dirty="0"/>
              <a:t> </a:t>
            </a:r>
            <a:r>
              <a:rPr lang="en-US" sz="2400" dirty="0" err="1" smtClean="0"/>
              <a:t>neid</a:t>
            </a:r>
            <a:r>
              <a:rPr lang="en-US" sz="2400" dirty="0" smtClean="0"/>
              <a:t> </a:t>
            </a:r>
            <a:r>
              <a:rPr lang="en-US" sz="2400" dirty="0" err="1" smtClean="0"/>
              <a:t>parandada</a:t>
            </a:r>
            <a:r>
              <a:rPr lang="en-US" sz="2400" dirty="0" smtClean="0"/>
              <a:t>.</a:t>
            </a:r>
            <a:endParaRPr lang="en-US" sz="2400" dirty="0"/>
          </a:p>
          <a:p>
            <a:r>
              <a:rPr lang="en-US" sz="2400" dirty="0"/>
              <a:t>Ma julgustan õpilasi muutusi tegema. Praegu </a:t>
            </a:r>
            <a:r>
              <a:rPr lang="en-US" sz="2400" dirty="0" err="1"/>
              <a:t>õpetan</a:t>
            </a:r>
            <a:r>
              <a:rPr lang="en-US" sz="2400" dirty="0"/>
              <a:t> </a:t>
            </a:r>
            <a:r>
              <a:rPr lang="en-US" sz="2400" dirty="0" err="1" smtClean="0"/>
              <a:t>privilegeeritud</a:t>
            </a:r>
            <a:r>
              <a:rPr lang="en-US" sz="2400" dirty="0" smtClean="0"/>
              <a:t> </a:t>
            </a:r>
            <a:r>
              <a:rPr lang="en-US" sz="2400" dirty="0" err="1" smtClean="0"/>
              <a:t>taustaga</a:t>
            </a:r>
            <a:r>
              <a:rPr lang="en-US" sz="2400" dirty="0" smtClean="0"/>
              <a:t> </a:t>
            </a:r>
            <a:r>
              <a:rPr lang="en-US" sz="2400" dirty="0" err="1" smtClean="0"/>
              <a:t>õpilasi</a:t>
            </a:r>
            <a:r>
              <a:rPr lang="en-US" sz="2400" dirty="0" smtClean="0"/>
              <a:t> </a:t>
            </a:r>
            <a:r>
              <a:rPr lang="en-US" sz="2400" dirty="0"/>
              <a:t>ja meie eesmärk on </a:t>
            </a:r>
            <a:r>
              <a:rPr lang="en-US" sz="2400" dirty="0" err="1" smtClean="0"/>
              <a:t>õppides</a:t>
            </a:r>
            <a:r>
              <a:rPr lang="en-US" sz="2400" dirty="0" smtClean="0"/>
              <a:t> </a:t>
            </a:r>
            <a:r>
              <a:rPr lang="en-US" sz="2400" dirty="0" err="1" smtClean="0"/>
              <a:t>muuta</a:t>
            </a:r>
            <a:r>
              <a:rPr lang="en-US" sz="2400" dirty="0" smtClean="0"/>
              <a:t> </a:t>
            </a:r>
            <a:r>
              <a:rPr lang="en-US" sz="2400" dirty="0" err="1" smtClean="0"/>
              <a:t>teiste</a:t>
            </a:r>
            <a:r>
              <a:rPr lang="en-US" sz="2400" dirty="0" smtClean="0"/>
              <a:t> </a:t>
            </a:r>
            <a:r>
              <a:rPr lang="en-US" sz="2400" dirty="0" err="1" smtClean="0"/>
              <a:t>elu</a:t>
            </a:r>
            <a:r>
              <a:rPr lang="en-US" sz="2400" dirty="0" smtClean="0"/>
              <a:t>.“</a:t>
            </a:r>
          </a:p>
          <a:p>
            <a:r>
              <a:rPr lang="en-US" sz="2400" dirty="0"/>
              <a:t/>
            </a:r>
            <a:br>
              <a:rPr lang="en-US" sz="2400" dirty="0"/>
            </a:br>
            <a:r>
              <a:rPr lang="en-US" sz="2400" b="1" dirty="0" err="1" smtClean="0"/>
              <a:t>Saate</a:t>
            </a:r>
            <a:r>
              <a:rPr lang="en-US" sz="2400" b="1" dirty="0" smtClean="0"/>
              <a:t> </a:t>
            </a:r>
            <a:r>
              <a:rPr lang="en-US" sz="2400" b="1" dirty="0"/>
              <a:t>rohkem teada Craig tema lähenemisviiside kohta </a:t>
            </a:r>
            <a:r>
              <a:rPr lang="en-US" sz="2400" b="1" dirty="0" err="1"/>
              <a:t>tema</a:t>
            </a:r>
            <a:r>
              <a:rPr lang="en-US" sz="2400" b="1" dirty="0"/>
              <a:t> </a:t>
            </a:r>
            <a:r>
              <a:rPr lang="en-US" sz="2400" b="1" dirty="0" err="1" smtClean="0"/>
              <a:t>edchat</a:t>
            </a:r>
            <a:r>
              <a:rPr lang="en-US" sz="2400" b="1" dirty="0" smtClean="0"/>
              <a:t> </a:t>
            </a:r>
            <a:r>
              <a:rPr lang="en-US" sz="2400" b="1" dirty="0"/>
              <a:t>ruumis</a:t>
            </a:r>
            <a:endParaRPr lang="en-IE" sz="2400" b="1" dirty="0"/>
          </a:p>
        </p:txBody>
      </p:sp>
      <p:pic>
        <p:nvPicPr>
          <p:cNvPr id="12" name="Graphic 11" descr="Teacher with solid fill">
            <a:extLst>
              <a:ext uri="{FF2B5EF4-FFF2-40B4-BE49-F238E27FC236}">
                <a16:creationId xmlns:a16="http://schemas.microsoft.com/office/drawing/2014/main" id="{2EE5D1EA-1B33-422A-A08C-D488C43F966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 xmlns:a16="http://schemas.microsoft.com/office/drawing/2014/main" xmlns:ahyp="http://schemas.microsoft.com/office/drawing/2018/hyperlinkcolor" xmlns:a14="http://schemas.microsoft.com/office/drawing/2010/main" xmlns:p14="http://schemas.microsoft.com/office/powerpoint/2010/main" xmlns:asvg="http://schemas.microsoft.com/office/drawing/2016/SVG/main" r:embed="rId5"/>
              </a:ext>
            </a:extLst>
          </a:blip>
          <a:stretch>
            <a:fillRect/>
          </a:stretch>
        </p:blipFill>
        <p:spPr>
          <a:xfrm>
            <a:off x="523875" y="322262"/>
            <a:ext cx="914400" cy="914400"/>
          </a:xfrm>
          <a:prstGeom prst="rect">
            <a:avLst/>
          </a:prstGeom>
        </p:spPr>
      </p:pic>
      <p:pic>
        <p:nvPicPr>
          <p:cNvPr id="2052" name="Picture 4" descr="Craig Kemp teaching through an interactive whiteboard ">
            <a:extLst>
              <a:ext uri="{FF2B5EF4-FFF2-40B4-BE49-F238E27FC236}">
                <a16:creationId xmlns:a16="http://schemas.microsoft.com/office/drawing/2014/main" id="{183C76FC-479F-4D59-AD81-2A0E506DC7A2}"/>
              </a:ext>
            </a:extLst>
          </p:cNvPr>
          <p:cNvPicPr>
            <a:picLocks noGrp="1" noChangeAspect="1" noChangeArrowheads="1"/>
          </p:cNvPicPr>
          <p:nvPr>
            <p:ph type="pic" idx="1"/>
          </p:nvPr>
        </p:nvPicPr>
        <p:blipFill>
          <a:blip r:embed="rId6" cstate="screen">
            <a:extLst>
              <a:ext uri="{28A0092B-C50C-407E-A947-70E740481C1C}">
                <a14:useLocalDpi xmlns:a14="http://schemas.microsoft.com/office/drawing/2010/main"/>
              </a:ext>
            </a:extLst>
          </a:blip>
          <a:srcRect/>
          <a:stretch>
            <a:fillRect/>
          </a:stretch>
        </p:blipFill>
        <p:spPr bwMode="auto">
          <a:xfrm>
            <a:off x="633413" y="1236663"/>
            <a:ext cx="3173412" cy="4873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rId7"/>
            <a:extLst>
              <a:ext uri="{FF2B5EF4-FFF2-40B4-BE49-F238E27FC236}">
                <a16:creationId xmlns:a16="http://schemas.microsoft.com/office/drawing/2014/main" id="{6B75A5D5-A148-478D-BED9-54019E0AFBB4}"/>
              </a:ext>
            </a:extLst>
          </p:cNvPr>
          <p:cNvSpPr txBox="1"/>
          <p:nvPr/>
        </p:nvSpPr>
        <p:spPr>
          <a:xfrm>
            <a:off x="633413" y="6452156"/>
            <a:ext cx="1462087" cy="369332"/>
          </a:xfrm>
          <a:prstGeom prst="rect">
            <a:avLst/>
          </a:prstGeom>
          <a:noFill/>
        </p:spPr>
        <p:txBody>
          <a:bodyPr wrap="square" rtlCol="0">
            <a:spAutoFit/>
          </a:bodyPr>
          <a:lstStyle/>
          <a:p>
            <a:r>
              <a:rPr lang="en-IE" dirty="0">
                <a:solidFill>
                  <a:srgbClr val="378FCD"/>
                </a:solidFill>
                <a:hlinkClick r:id="rId7">
                  <a:extLst>
                    <a:ext uri="{A12FA001-AC4F-418D-AE19-62706E023703}">
                      <ahyp:hlinkClr xmlns="" xmlns:a16="http://schemas.microsoft.com/office/drawing/2014/main" xmlns:ahyp="http://schemas.microsoft.com/office/drawing/2018/hyperlinkcolor" xmlns:a14="http://schemas.microsoft.com/office/drawing/2010/main" xmlns:asvg="http://schemas.microsoft.com/office/drawing/2016/SVG/main" xmlns:p14="http://schemas.microsoft.com/office/powerpoint/2010/main" val="tx"/>
                    </a:ext>
                  </a:extLst>
                </a:hlinkClick>
              </a:rPr>
              <a:t>Allikas</a:t>
            </a:r>
            <a:endParaRPr lang="en-IE" dirty="0">
              <a:solidFill>
                <a:srgbClr val="378FCD"/>
              </a:solidFill>
            </a:endParaRPr>
          </a:p>
        </p:txBody>
      </p:sp>
      <p:sp>
        <p:nvSpPr>
          <p:cNvPr id="14" name="Title 1">
            <a:extLst>
              <a:ext uri="{FF2B5EF4-FFF2-40B4-BE49-F238E27FC236}">
                <a16:creationId xmlns:a16="http://schemas.microsoft.com/office/drawing/2014/main" id="{767389E8-16D9-4522-81DE-BCBE51542BCB}"/>
              </a:ext>
            </a:extLst>
          </p:cNvPr>
          <p:cNvSpPr>
            <a:spLocks noGrp="1"/>
          </p:cNvSpPr>
          <p:nvPr>
            <p:ph type="title"/>
          </p:nvPr>
        </p:nvSpPr>
        <p:spPr>
          <a:xfrm>
            <a:off x="1438274" y="636499"/>
            <a:ext cx="7286625" cy="530225"/>
          </a:xfrm>
        </p:spPr>
        <p:txBody>
          <a:bodyPr>
            <a:noAutofit/>
          </a:bodyPr>
          <a:lstStyle/>
          <a:p>
            <a:r>
              <a:rPr lang="en-IE" sz="2400" dirty="0" smtClean="0"/>
              <a:t>KAASAV PEDAGOOG TÄHELEPANU </a:t>
            </a:r>
            <a:r>
              <a:rPr lang="en-IE" sz="2400" dirty="0"/>
              <a:t>KESKPUNKTIS - </a:t>
            </a:r>
            <a:br>
              <a:rPr lang="en-IE" sz="2400" dirty="0"/>
            </a:br>
            <a:r>
              <a:rPr lang="en-IE" sz="2400" dirty="0">
                <a:solidFill>
                  <a:srgbClr val="000000"/>
                </a:solidFill>
              </a:rPr>
              <a:t>KOHTUMINE CRAIG KEMPIGA</a:t>
            </a:r>
          </a:p>
        </p:txBody>
      </p:sp>
    </p:spTree>
    <p:extLst>
      <p:ext uri="{BB962C8B-B14F-4D97-AF65-F5344CB8AC3E}">
        <p14:creationId xmlns:p14="http://schemas.microsoft.com/office/powerpoint/2010/main" val="1353086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567F64A-BD42-4048-81EA-CD8035A97741}"/>
              </a:ext>
            </a:extLst>
          </p:cNvPr>
          <p:cNvSpPr>
            <a:spLocks noGrp="1"/>
          </p:cNvSpPr>
          <p:nvPr>
            <p:ph type="title"/>
          </p:nvPr>
        </p:nvSpPr>
        <p:spPr>
          <a:xfrm>
            <a:off x="180630" y="1073264"/>
            <a:ext cx="6096345" cy="1460386"/>
          </a:xfrm>
        </p:spPr>
        <p:txBody>
          <a:bodyPr>
            <a:noAutofit/>
          </a:bodyPr>
          <a:lstStyle/>
          <a:p>
            <a:pPr>
              <a:spcBef>
                <a:spcPts val="1000"/>
              </a:spcBef>
              <a:spcAft>
                <a:spcPts val="1000"/>
              </a:spcAft>
            </a:pPr>
            <a:r>
              <a:rPr lang="en-GB" sz="2800" dirty="0" smtClean="0">
                <a:solidFill>
                  <a:schemeClr val="bg1"/>
                </a:solidFill>
                <a:latin typeface="+mn-lt"/>
                <a:ea typeface="+mn-ea"/>
                <a:cs typeface="+mn-cs"/>
              </a:rPr>
              <a:t>3. </a:t>
            </a:r>
            <a:r>
              <a:rPr lang="en-GB" sz="2800" dirty="0" err="1" smtClean="0">
                <a:solidFill>
                  <a:schemeClr val="bg1"/>
                </a:solidFill>
                <a:latin typeface="+mn-lt"/>
                <a:ea typeface="+mn-ea"/>
                <a:cs typeface="+mn-cs"/>
              </a:rPr>
              <a:t>Peatükk</a:t>
            </a:r>
            <a:r>
              <a:rPr lang="en-GB" sz="2800" dirty="0" smtClean="0">
                <a:solidFill>
                  <a:schemeClr val="bg1"/>
                </a:solidFill>
                <a:latin typeface="+mn-lt"/>
                <a:ea typeface="+mn-ea"/>
                <a:cs typeface="+mn-cs"/>
              </a:rPr>
              <a:t>: </a:t>
            </a:r>
            <a:r>
              <a:rPr lang="en-GB" sz="2800" dirty="0">
                <a:solidFill>
                  <a:schemeClr val="bg1"/>
                </a:solidFill>
                <a:latin typeface="+mn-lt"/>
                <a:ea typeface="+mn-ea"/>
                <a:cs typeface="+mn-cs"/>
              </a:rPr>
              <a:t>KAASAVAD DIGIOSKUSED</a:t>
            </a:r>
          </a:p>
        </p:txBody>
      </p:sp>
      <p:pic>
        <p:nvPicPr>
          <p:cNvPr id="3" name="Content Placeholder 2" descr="Young man using smartphone on city street at night">
            <a:extLst>
              <a:ext uri="{FF2B5EF4-FFF2-40B4-BE49-F238E27FC236}">
                <a16:creationId xmlns:a16="http://schemas.microsoft.com/office/drawing/2014/main" id="{CB6BF15A-BB53-41DB-B607-C7924BC2C39F}"/>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6905624" y="811774"/>
            <a:ext cx="4665581" cy="4709437"/>
          </a:xfrm>
        </p:spPr>
      </p:pic>
      <p:sp>
        <p:nvSpPr>
          <p:cNvPr id="6" name="Tijdelijke aanduiding voor inhoud 8">
            <a:extLst>
              <a:ext uri="{FF2B5EF4-FFF2-40B4-BE49-F238E27FC236}">
                <a16:creationId xmlns:a16="http://schemas.microsoft.com/office/drawing/2014/main" id="{67F3300F-80F0-44F2-88F0-7AB8BD88EDE3}"/>
              </a:ext>
            </a:extLst>
          </p:cNvPr>
          <p:cNvSpPr txBox="1">
            <a:spLocks/>
          </p:cNvSpPr>
          <p:nvPr/>
        </p:nvSpPr>
        <p:spPr>
          <a:xfrm>
            <a:off x="436133" y="3317359"/>
            <a:ext cx="5840842" cy="28176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t>Hoolimata tehnoloogia arengust kannatavad paljud õpilased kogu Euroopas endiselt digitaalse hariduse puudumise all. </a:t>
            </a:r>
          </a:p>
          <a:p>
            <a:pPr algn="just"/>
            <a:r>
              <a:rPr lang="en-US" sz="2000" dirty="0"/>
              <a:t>Haridustöötajatena peame tegema rohkem, et vähendada digitaalset lõhet, alustades sellest, et digitaalne kaasamine oleks õigus, mitte privileeg. Enamasti peab see algama sellest, et süvendame oma arusaamist digitaalsest kaasamisest ning omaenda digitaalsete oskuste ja pädevuste arendamisest.</a:t>
            </a:r>
          </a:p>
          <a:p>
            <a:pPr algn="just"/>
            <a:endParaRPr lang="en-US" sz="2200" dirty="0"/>
          </a:p>
          <a:p>
            <a:pPr algn="just"/>
            <a:endParaRPr lang="en-GB" sz="2200" dirty="0"/>
          </a:p>
        </p:txBody>
      </p:sp>
    </p:spTree>
    <p:extLst>
      <p:ext uri="{BB962C8B-B14F-4D97-AF65-F5344CB8AC3E}">
        <p14:creationId xmlns:p14="http://schemas.microsoft.com/office/powerpoint/2010/main" val="1518887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A10428-74E4-4BD6-BCB8-C1E0E6ADD492}"/>
              </a:ext>
            </a:extLst>
          </p:cNvPr>
          <p:cNvSpPr>
            <a:spLocks noGrp="1"/>
          </p:cNvSpPr>
          <p:nvPr>
            <p:ph idx="1"/>
          </p:nvPr>
        </p:nvSpPr>
        <p:spPr/>
        <p:txBody>
          <a:bodyPr>
            <a:normAutofit lnSpcReduction="10000"/>
          </a:bodyPr>
          <a:lstStyle/>
          <a:p>
            <a:pPr marL="0" indent="0" algn="ctr">
              <a:buNone/>
            </a:pPr>
            <a:endParaRPr lang="en-IE" sz="3200" dirty="0">
              <a:solidFill>
                <a:schemeClr val="bg1"/>
              </a:solidFill>
            </a:endParaRPr>
          </a:p>
          <a:p>
            <a:pPr marL="0" indent="0" algn="ctr">
              <a:buNone/>
            </a:pPr>
            <a:r>
              <a:rPr lang="en-IE" sz="4000" dirty="0">
                <a:solidFill>
                  <a:schemeClr val="bg1"/>
                </a:solidFill>
              </a:rPr>
              <a:t>"</a:t>
            </a:r>
            <a:r>
              <a:rPr lang="en-US" sz="4000" dirty="0">
                <a:solidFill>
                  <a:schemeClr val="bg1"/>
                </a:solidFill>
              </a:rPr>
              <a:t>"Me peame kiiresti tegelema kasvava digitaalse </a:t>
            </a:r>
            <a:r>
              <a:rPr lang="en-US" sz="4000" dirty="0" err="1">
                <a:solidFill>
                  <a:schemeClr val="bg1"/>
                </a:solidFill>
              </a:rPr>
              <a:t>soolise</a:t>
            </a:r>
            <a:r>
              <a:rPr lang="en-US" sz="4000" dirty="0">
                <a:solidFill>
                  <a:schemeClr val="bg1"/>
                </a:solidFill>
              </a:rPr>
              <a:t> </a:t>
            </a:r>
            <a:r>
              <a:rPr lang="en-US" sz="4000" dirty="0" err="1" smtClean="0">
                <a:solidFill>
                  <a:schemeClr val="bg1"/>
                </a:solidFill>
              </a:rPr>
              <a:t>ebavõrdsusega</a:t>
            </a:r>
            <a:r>
              <a:rPr lang="en-US" sz="4000" dirty="0" smtClean="0">
                <a:solidFill>
                  <a:schemeClr val="bg1"/>
                </a:solidFill>
              </a:rPr>
              <a:t> </a:t>
            </a:r>
            <a:r>
              <a:rPr lang="en-US" sz="4000" dirty="0">
                <a:solidFill>
                  <a:schemeClr val="bg1"/>
                </a:solidFill>
              </a:rPr>
              <a:t>ja panema digitehnoloogia tööle nende heaks, kes seda kõige rohkem vajavad: haavatavad, tõrjutud, vaesuses elavad ja igasuguse diskrimineerimise all kannatavad inimesed.""</a:t>
            </a:r>
            <a:endParaRPr lang="en-IE" sz="4000" dirty="0">
              <a:solidFill>
                <a:schemeClr val="bg1"/>
              </a:solidFill>
            </a:endParaRPr>
          </a:p>
          <a:p>
            <a:endParaRPr lang="en-IE" b="1" dirty="0">
              <a:solidFill>
                <a:schemeClr val="bg1"/>
              </a:solidFill>
            </a:endParaRPr>
          </a:p>
        </p:txBody>
      </p:sp>
      <p:sp>
        <p:nvSpPr>
          <p:cNvPr id="3" name="TextBox 2">
            <a:extLst>
              <a:ext uri="{FF2B5EF4-FFF2-40B4-BE49-F238E27FC236}">
                <a16:creationId xmlns:a16="http://schemas.microsoft.com/office/drawing/2014/main" id="{68B09A07-0123-42AD-A453-1E63FDDC1F5E}"/>
              </a:ext>
            </a:extLst>
          </p:cNvPr>
          <p:cNvSpPr txBox="1"/>
          <p:nvPr/>
        </p:nvSpPr>
        <p:spPr>
          <a:xfrm>
            <a:off x="202019" y="6464595"/>
            <a:ext cx="2264734"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Allikas</a:t>
            </a:r>
            <a:endParaRPr lang="en-IE" dirty="0">
              <a:solidFill>
                <a:srgbClr val="378FCD"/>
              </a:solidFill>
            </a:endParaRPr>
          </a:p>
        </p:txBody>
      </p:sp>
      <p:sp>
        <p:nvSpPr>
          <p:cNvPr id="5" name="TextBox 4">
            <a:extLst>
              <a:ext uri="{FF2B5EF4-FFF2-40B4-BE49-F238E27FC236}">
                <a16:creationId xmlns:a16="http://schemas.microsoft.com/office/drawing/2014/main" id="{2724EEB8-7253-4CA6-9B28-03A86C72A33F}"/>
              </a:ext>
            </a:extLst>
          </p:cNvPr>
          <p:cNvSpPr txBox="1"/>
          <p:nvPr/>
        </p:nvSpPr>
        <p:spPr>
          <a:xfrm>
            <a:off x="3369469" y="5692259"/>
            <a:ext cx="6186486" cy="461665"/>
          </a:xfrm>
          <a:prstGeom prst="rect">
            <a:avLst/>
          </a:prstGeom>
          <a:noFill/>
        </p:spPr>
        <p:txBody>
          <a:bodyPr wrap="square">
            <a:spAutoFit/>
          </a:bodyPr>
          <a:lstStyle/>
          <a:p>
            <a:r>
              <a:rPr lang="en-IE" sz="2400" b="0" i="0">
                <a:solidFill>
                  <a:schemeClr val="bg1"/>
                </a:solidFill>
                <a:effectLst/>
              </a:rPr>
              <a:t>ÜRO peasekretär António Guterres</a:t>
            </a:r>
            <a:endParaRPr lang="en-IE" sz="2400">
              <a:solidFill>
                <a:schemeClr val="bg1"/>
              </a:solidFill>
            </a:endParaRPr>
          </a:p>
        </p:txBody>
      </p:sp>
      <p:sp>
        <p:nvSpPr>
          <p:cNvPr id="6" name="Title 1">
            <a:extLst>
              <a:ext uri="{FF2B5EF4-FFF2-40B4-BE49-F238E27FC236}">
                <a16:creationId xmlns:a16="http://schemas.microsoft.com/office/drawing/2014/main" id="{DD69CF13-CABF-408D-85DA-57F8D44CA09F}"/>
              </a:ext>
            </a:extLst>
          </p:cNvPr>
          <p:cNvSpPr txBox="1">
            <a:spLocks/>
          </p:cNvSpPr>
          <p:nvPr/>
        </p:nvSpPr>
        <p:spPr>
          <a:xfrm>
            <a:off x="628650" y="444709"/>
            <a:ext cx="114681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IE" sz="3600" dirty="0">
                <a:solidFill>
                  <a:srgbClr val="E61A52"/>
                </a:solidFill>
              </a:rPr>
              <a:t>MIKS ON </a:t>
            </a:r>
            <a:r>
              <a:rPr lang="en-IE" sz="3600" dirty="0" smtClean="0">
                <a:solidFill>
                  <a:srgbClr val="E61A52"/>
                </a:solidFill>
              </a:rPr>
              <a:t>KAASAVAD DIGITAALSED </a:t>
            </a:r>
            <a:endParaRPr lang="en-IE" sz="3600" dirty="0">
              <a:solidFill>
                <a:srgbClr val="E61A52"/>
              </a:solidFill>
            </a:endParaRPr>
          </a:p>
          <a:p>
            <a:r>
              <a:rPr lang="en-IE" sz="3600" dirty="0">
                <a:solidFill>
                  <a:srgbClr val="E61A52"/>
                </a:solidFill>
              </a:rPr>
              <a:t>OSKUSED </a:t>
            </a:r>
            <a:r>
              <a:rPr lang="en-IE" sz="3600" dirty="0" smtClean="0">
                <a:solidFill>
                  <a:srgbClr val="E61A52"/>
                </a:solidFill>
              </a:rPr>
              <a:t>OLULISED</a:t>
            </a:r>
            <a:r>
              <a:rPr lang="en-IE" sz="3600" dirty="0">
                <a:solidFill>
                  <a:srgbClr val="E61A52"/>
                </a:solidFill>
              </a:rPr>
              <a:t>?</a:t>
            </a:r>
          </a:p>
        </p:txBody>
      </p:sp>
    </p:spTree>
    <p:extLst>
      <p:ext uri="{BB962C8B-B14F-4D97-AF65-F5344CB8AC3E}">
        <p14:creationId xmlns:p14="http://schemas.microsoft.com/office/powerpoint/2010/main" val="2925908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34533E-23D8-41EA-8AAA-E7A2E953D526}"/>
              </a:ext>
            </a:extLst>
          </p:cNvPr>
          <p:cNvSpPr>
            <a:spLocks noGrp="1"/>
          </p:cNvSpPr>
          <p:nvPr>
            <p:ph idx="1"/>
          </p:nvPr>
        </p:nvSpPr>
        <p:spPr/>
        <p:txBody>
          <a:bodyPr>
            <a:normAutofit/>
          </a:bodyPr>
          <a:lstStyle/>
          <a:p>
            <a:pPr marL="0" indent="0" algn="ctr">
              <a:buNone/>
            </a:pPr>
            <a:endParaRPr lang="en-US" sz="3600" dirty="0">
              <a:solidFill>
                <a:schemeClr val="bg1"/>
              </a:solidFill>
            </a:endParaRPr>
          </a:p>
          <a:p>
            <a:pPr marL="0" indent="0" algn="ctr">
              <a:buNone/>
            </a:pPr>
            <a:endParaRPr lang="en-US" sz="3600" dirty="0">
              <a:solidFill>
                <a:schemeClr val="bg1"/>
              </a:solidFill>
            </a:endParaRPr>
          </a:p>
          <a:p>
            <a:pPr marL="0" indent="0" algn="ctr">
              <a:buNone/>
            </a:pPr>
            <a:r>
              <a:rPr lang="en-US" sz="3600" dirty="0">
                <a:solidFill>
                  <a:schemeClr val="bg1"/>
                </a:solidFill>
              </a:rPr>
              <a:t>Kas selline asi nagu sugu võib mõjutada seda, kuidas õpilane internetis õpib?</a:t>
            </a:r>
            <a:endParaRPr lang="en-IE" sz="3600" dirty="0">
              <a:solidFill>
                <a:schemeClr val="bg1"/>
              </a:solidFill>
            </a:endParaRPr>
          </a:p>
        </p:txBody>
      </p:sp>
      <p:sp>
        <p:nvSpPr>
          <p:cNvPr id="3" name="Title 3">
            <a:extLst>
              <a:ext uri="{FF2B5EF4-FFF2-40B4-BE49-F238E27FC236}">
                <a16:creationId xmlns:a16="http://schemas.microsoft.com/office/drawing/2014/main" id="{4F094EA8-F693-4DC6-8B0E-10EF2F6BC246}"/>
              </a:ext>
            </a:extLst>
          </p:cNvPr>
          <p:cNvSpPr txBox="1">
            <a:spLocks/>
          </p:cNvSpPr>
          <p:nvPr/>
        </p:nvSpPr>
        <p:spPr>
          <a:xfrm>
            <a:off x="838200" y="854366"/>
            <a:ext cx="8562569"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IE" dirty="0">
                <a:solidFill>
                  <a:srgbClr val="378FCD"/>
                </a:solidFill>
              </a:rPr>
              <a:t>KÜSIMUS </a:t>
            </a:r>
            <a:r>
              <a:rPr lang="en-IE" dirty="0" smtClean="0">
                <a:solidFill>
                  <a:srgbClr val="378FCD"/>
                </a:solidFill>
              </a:rPr>
              <a:t>TEILE</a:t>
            </a:r>
            <a:endParaRPr lang="en-IE" dirty="0">
              <a:solidFill>
                <a:srgbClr val="378FCD"/>
              </a:solidFill>
            </a:endParaRPr>
          </a:p>
        </p:txBody>
      </p:sp>
    </p:spTree>
    <p:extLst>
      <p:ext uri="{BB962C8B-B14F-4D97-AF65-F5344CB8AC3E}">
        <p14:creationId xmlns:p14="http://schemas.microsoft.com/office/powerpoint/2010/main" val="712801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F4DE4-C499-46C7-BF33-5D06510C88CD}"/>
              </a:ext>
            </a:extLst>
          </p:cNvPr>
          <p:cNvSpPr>
            <a:spLocks noGrp="1"/>
          </p:cNvSpPr>
          <p:nvPr>
            <p:ph type="title"/>
          </p:nvPr>
        </p:nvSpPr>
        <p:spPr/>
        <p:txBody>
          <a:bodyPr/>
          <a:lstStyle/>
          <a:p>
            <a:r>
              <a:rPr lang="en-IE" dirty="0" err="1"/>
              <a:t>Huvitavad</a:t>
            </a:r>
            <a:r>
              <a:rPr lang="en-IE" dirty="0"/>
              <a:t> </a:t>
            </a:r>
            <a:r>
              <a:rPr lang="en-IE" dirty="0" err="1" smtClean="0"/>
              <a:t>leiud</a:t>
            </a:r>
            <a:endParaRPr lang="en-IE" dirty="0"/>
          </a:p>
        </p:txBody>
      </p:sp>
      <p:sp>
        <p:nvSpPr>
          <p:cNvPr id="3" name="Content Placeholder 2">
            <a:extLst>
              <a:ext uri="{FF2B5EF4-FFF2-40B4-BE49-F238E27FC236}">
                <a16:creationId xmlns:a16="http://schemas.microsoft.com/office/drawing/2014/main" id="{61687580-A6FB-4973-9E6B-ACEC47F3908F}"/>
              </a:ext>
            </a:extLst>
          </p:cNvPr>
          <p:cNvSpPr>
            <a:spLocks noGrp="1"/>
          </p:cNvSpPr>
          <p:nvPr>
            <p:ph idx="1"/>
          </p:nvPr>
        </p:nvSpPr>
        <p:spPr/>
        <p:txBody>
          <a:bodyPr/>
          <a:lstStyle/>
          <a:p>
            <a:r>
              <a:rPr lang="en-US" dirty="0" err="1" smtClean="0">
                <a:solidFill>
                  <a:srgbClr val="E61A52"/>
                </a:solidFill>
              </a:rPr>
              <a:t>Naisõpilased</a:t>
            </a:r>
            <a:r>
              <a:rPr lang="en-US" dirty="0" smtClean="0">
                <a:solidFill>
                  <a:srgbClr val="E61A52"/>
                </a:solidFill>
              </a:rPr>
              <a:t> </a:t>
            </a:r>
            <a:r>
              <a:rPr lang="en-US" dirty="0" err="1">
                <a:solidFill>
                  <a:srgbClr val="E61A52"/>
                </a:solidFill>
              </a:rPr>
              <a:t>võtavad</a:t>
            </a:r>
            <a:r>
              <a:rPr lang="en-US" dirty="0">
                <a:solidFill>
                  <a:srgbClr val="E61A52"/>
                </a:solidFill>
              </a:rPr>
              <a:t> </a:t>
            </a:r>
            <a:r>
              <a:rPr lang="en-US" dirty="0" err="1" smtClean="0">
                <a:solidFill>
                  <a:srgbClr val="E61A52"/>
                </a:solidFill>
              </a:rPr>
              <a:t>traditsioonilises</a:t>
            </a:r>
            <a:r>
              <a:rPr lang="en-US" dirty="0" smtClean="0">
                <a:solidFill>
                  <a:srgbClr val="E61A52"/>
                </a:solidFill>
              </a:rPr>
              <a:t> </a:t>
            </a:r>
            <a:r>
              <a:rPr lang="en-US" dirty="0" err="1">
                <a:solidFill>
                  <a:srgbClr val="E61A52"/>
                </a:solidFill>
              </a:rPr>
              <a:t>klassiruumi</a:t>
            </a:r>
            <a:r>
              <a:rPr lang="en-US" dirty="0">
                <a:solidFill>
                  <a:srgbClr val="E61A52"/>
                </a:solidFill>
              </a:rPr>
              <a:t> </a:t>
            </a:r>
            <a:r>
              <a:rPr lang="en-US" dirty="0" err="1" smtClean="0">
                <a:solidFill>
                  <a:srgbClr val="E61A52"/>
                </a:solidFill>
              </a:rPr>
              <a:t>keskkonnas</a:t>
            </a:r>
            <a:r>
              <a:rPr lang="en-US" dirty="0" smtClean="0">
                <a:solidFill>
                  <a:srgbClr val="E61A52"/>
                </a:solidFill>
              </a:rPr>
              <a:t> </a:t>
            </a:r>
            <a:r>
              <a:rPr lang="en-US" dirty="0" err="1" smtClean="0">
                <a:solidFill>
                  <a:srgbClr val="E61A52"/>
                </a:solidFill>
              </a:rPr>
              <a:t>vähem</a:t>
            </a:r>
            <a:r>
              <a:rPr lang="en-US" dirty="0" smtClean="0">
                <a:solidFill>
                  <a:srgbClr val="E61A52"/>
                </a:solidFill>
              </a:rPr>
              <a:t> </a:t>
            </a:r>
            <a:r>
              <a:rPr lang="en-US" dirty="0" err="1" smtClean="0">
                <a:solidFill>
                  <a:srgbClr val="E61A52"/>
                </a:solidFill>
              </a:rPr>
              <a:t>sõna</a:t>
            </a:r>
            <a:r>
              <a:rPr lang="en-US" dirty="0" smtClean="0">
                <a:solidFill>
                  <a:srgbClr val="E61A52"/>
                </a:solidFill>
              </a:rPr>
              <a:t>, </a:t>
            </a:r>
            <a:r>
              <a:rPr lang="en-US" dirty="0" err="1">
                <a:solidFill>
                  <a:srgbClr val="E61A52"/>
                </a:solidFill>
              </a:rPr>
              <a:t>kuid</a:t>
            </a:r>
            <a:r>
              <a:rPr lang="en-US" dirty="0">
                <a:solidFill>
                  <a:srgbClr val="E61A52"/>
                </a:solidFill>
              </a:rPr>
              <a:t> </a:t>
            </a:r>
            <a:r>
              <a:rPr lang="en-US" dirty="0" err="1" smtClean="0">
                <a:solidFill>
                  <a:srgbClr val="E61A52"/>
                </a:solidFill>
              </a:rPr>
              <a:t>avaldavad</a:t>
            </a:r>
            <a:r>
              <a:rPr lang="en-US" dirty="0" smtClean="0">
                <a:solidFill>
                  <a:srgbClr val="E61A52"/>
                </a:solidFill>
              </a:rPr>
              <a:t> </a:t>
            </a:r>
            <a:r>
              <a:rPr lang="en-US" dirty="0" err="1" smtClean="0">
                <a:solidFill>
                  <a:srgbClr val="E61A52"/>
                </a:solidFill>
              </a:rPr>
              <a:t>tõenäolisemalt</a:t>
            </a:r>
            <a:r>
              <a:rPr lang="en-US" dirty="0" smtClean="0">
                <a:solidFill>
                  <a:srgbClr val="E61A52"/>
                </a:solidFill>
              </a:rPr>
              <a:t> </a:t>
            </a:r>
            <a:r>
              <a:rPr lang="en-US" dirty="0" err="1" smtClean="0">
                <a:solidFill>
                  <a:srgbClr val="E61A52"/>
                </a:solidFill>
              </a:rPr>
              <a:t>oma</a:t>
            </a:r>
            <a:r>
              <a:rPr lang="en-US" dirty="0" smtClean="0">
                <a:solidFill>
                  <a:srgbClr val="E61A52"/>
                </a:solidFill>
              </a:rPr>
              <a:t> </a:t>
            </a:r>
            <a:r>
              <a:rPr lang="en-US" dirty="0" err="1" smtClean="0">
                <a:solidFill>
                  <a:srgbClr val="E61A52"/>
                </a:solidFill>
              </a:rPr>
              <a:t>arvamust</a:t>
            </a:r>
            <a:r>
              <a:rPr lang="en-US" dirty="0" smtClean="0">
                <a:solidFill>
                  <a:srgbClr val="E61A52"/>
                </a:solidFill>
              </a:rPr>
              <a:t> </a:t>
            </a:r>
            <a:r>
              <a:rPr lang="en-US" dirty="0" err="1" smtClean="0">
                <a:solidFill>
                  <a:srgbClr val="E61A52"/>
                </a:solidFill>
              </a:rPr>
              <a:t>veebipõhistes</a:t>
            </a:r>
            <a:r>
              <a:rPr lang="en-US" dirty="0" smtClean="0">
                <a:solidFill>
                  <a:srgbClr val="E61A52"/>
                </a:solidFill>
              </a:rPr>
              <a:t> </a:t>
            </a:r>
            <a:r>
              <a:rPr lang="en-US" dirty="0" err="1" smtClean="0">
                <a:solidFill>
                  <a:srgbClr val="E61A52"/>
                </a:solidFill>
              </a:rPr>
              <a:t>aruteludes</a:t>
            </a:r>
            <a:r>
              <a:rPr lang="en-US" dirty="0" smtClean="0"/>
              <a:t>, </a:t>
            </a:r>
            <a:r>
              <a:rPr lang="en-US" dirty="0"/>
              <a:t>mis omakorda avaldab </a:t>
            </a:r>
            <a:r>
              <a:rPr lang="en-US" dirty="0" err="1"/>
              <a:t>mõju</a:t>
            </a:r>
            <a:r>
              <a:rPr lang="en-US" dirty="0"/>
              <a:t> </a:t>
            </a:r>
            <a:r>
              <a:rPr lang="en-US" dirty="0" err="1" smtClean="0"/>
              <a:t>sügavale</a:t>
            </a:r>
            <a:r>
              <a:rPr lang="en-US" dirty="0" smtClean="0"/>
              <a:t> </a:t>
            </a:r>
            <a:r>
              <a:rPr lang="en-US" dirty="0" err="1" smtClean="0"/>
              <a:t>õppimisele</a:t>
            </a:r>
            <a:r>
              <a:rPr lang="en-US" dirty="0" smtClean="0"/>
              <a:t> </a:t>
            </a:r>
            <a:r>
              <a:rPr lang="en-US" dirty="0"/>
              <a:t>(Anderson </a:t>
            </a:r>
            <a:r>
              <a:rPr lang="en-US" dirty="0"/>
              <a:t>&amp;</a:t>
            </a:r>
            <a:r>
              <a:rPr lang="en-US" dirty="0" smtClean="0"/>
              <a:t> </a:t>
            </a:r>
            <a:r>
              <a:rPr lang="en-US" dirty="0"/>
              <a:t>Haddad, 2005).</a:t>
            </a:r>
            <a:br>
              <a:rPr lang="en-US" dirty="0"/>
            </a:br>
            <a:endParaRPr lang="en-US" dirty="0"/>
          </a:p>
          <a:p>
            <a:r>
              <a:rPr lang="en-US" dirty="0"/>
              <a:t>Paljudes uuringutes on leitud, et sugu võib mõjutada seda, kuidas õpilased õpivad (Bennet </a:t>
            </a:r>
            <a:r>
              <a:rPr lang="en-US" dirty="0"/>
              <a:t>&amp;</a:t>
            </a:r>
            <a:r>
              <a:rPr lang="en-US" dirty="0" smtClean="0"/>
              <a:t> </a:t>
            </a:r>
            <a:r>
              <a:rPr lang="en-US" dirty="0"/>
              <a:t>Marsh, 2003; </a:t>
            </a:r>
            <a:r>
              <a:rPr lang="en-US" dirty="0" err="1"/>
              <a:t>Wehrwein</a:t>
            </a:r>
            <a:r>
              <a:rPr lang="en-US" dirty="0"/>
              <a:t> et al., 2006).</a:t>
            </a:r>
          </a:p>
          <a:p>
            <a:pPr marL="0" indent="0">
              <a:buNone/>
            </a:pPr>
            <a:endParaRPr lang="en-IE" dirty="0"/>
          </a:p>
        </p:txBody>
      </p:sp>
    </p:spTree>
    <p:extLst>
      <p:ext uri="{BB962C8B-B14F-4D97-AF65-F5344CB8AC3E}">
        <p14:creationId xmlns:p14="http://schemas.microsoft.com/office/powerpoint/2010/main" val="867122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1800-20A1-4E8D-AD95-509EB9CADA0D}"/>
              </a:ext>
            </a:extLst>
          </p:cNvPr>
          <p:cNvSpPr>
            <a:spLocks noGrp="1"/>
          </p:cNvSpPr>
          <p:nvPr>
            <p:ph type="title"/>
          </p:nvPr>
        </p:nvSpPr>
        <p:spPr>
          <a:xfrm>
            <a:off x="5019675" y="449263"/>
            <a:ext cx="6105524" cy="1600200"/>
          </a:xfrm>
        </p:spPr>
        <p:txBody>
          <a:bodyPr>
            <a:normAutofit/>
          </a:bodyPr>
          <a:lstStyle/>
          <a:p>
            <a:r>
              <a:rPr lang="en-IE" sz="3600" dirty="0"/>
              <a:t>Pedagoogide digitaalne pädevus</a:t>
            </a:r>
          </a:p>
        </p:txBody>
      </p:sp>
      <p:pic>
        <p:nvPicPr>
          <p:cNvPr id="6" name="Picture Placeholder 5" descr="Older man in a video call">
            <a:extLst>
              <a:ext uri="{FF2B5EF4-FFF2-40B4-BE49-F238E27FC236}">
                <a16:creationId xmlns:a16="http://schemas.microsoft.com/office/drawing/2014/main" id="{8E9C8DA7-9D1B-49F1-AE41-7728229F14EA}"/>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C3776B87-C626-4CFF-8606-4A2A18D7B815}"/>
              </a:ext>
            </a:extLst>
          </p:cNvPr>
          <p:cNvSpPr>
            <a:spLocks noGrp="1"/>
          </p:cNvSpPr>
          <p:nvPr>
            <p:ph type="body" sz="half" idx="2"/>
          </p:nvPr>
        </p:nvSpPr>
        <p:spPr>
          <a:xfrm>
            <a:off x="5019675" y="2169363"/>
            <a:ext cx="6667500" cy="3811588"/>
          </a:xfrm>
        </p:spPr>
        <p:txBody>
          <a:bodyPr>
            <a:noAutofit/>
          </a:bodyPr>
          <a:lstStyle/>
          <a:p>
            <a:r>
              <a:rPr lang="en-US" sz="2400" dirty="0" err="1" smtClean="0"/>
              <a:t>Õpetaja</a:t>
            </a:r>
            <a:r>
              <a:rPr lang="en-US" sz="2400" dirty="0" smtClean="0"/>
              <a:t> </a:t>
            </a:r>
            <a:r>
              <a:rPr lang="en-US" sz="2400" dirty="0" err="1" smtClean="0"/>
              <a:t>kutseala</a:t>
            </a:r>
            <a:r>
              <a:rPr lang="en-US" sz="2400" dirty="0" smtClean="0"/>
              <a:t> </a:t>
            </a:r>
            <a:r>
              <a:rPr lang="en-US" sz="2400" dirty="0"/>
              <a:t>seisab silmitsi kiiresti muutuvate nõudmistega ning pedagoogidena vajame üha laiemaid ja keerukamaid pädevusi kui varem. </a:t>
            </a:r>
          </a:p>
          <a:p>
            <a:r>
              <a:rPr lang="en-US" sz="2400" dirty="0"/>
              <a:t>Eelkõige nõuab </a:t>
            </a:r>
            <a:r>
              <a:rPr lang="en-US" sz="2400" dirty="0" err="1"/>
              <a:t>digiseadmete</a:t>
            </a:r>
            <a:r>
              <a:rPr lang="en-US" sz="2400" dirty="0"/>
              <a:t> </a:t>
            </a:r>
            <a:r>
              <a:rPr lang="en-US" sz="2400" dirty="0" err="1" smtClean="0"/>
              <a:t>laialdane</a:t>
            </a:r>
            <a:r>
              <a:rPr lang="en-US" sz="2400" dirty="0" smtClean="0"/>
              <a:t> </a:t>
            </a:r>
            <a:r>
              <a:rPr lang="en-US" sz="2400" dirty="0" err="1" smtClean="0"/>
              <a:t>levik</a:t>
            </a:r>
            <a:r>
              <a:rPr lang="en-US" sz="2400" dirty="0" smtClean="0"/>
              <a:t> </a:t>
            </a:r>
            <a:r>
              <a:rPr lang="en-US" sz="2400" dirty="0"/>
              <a:t>ja kohustus aidata õpilastel </a:t>
            </a:r>
            <a:r>
              <a:rPr lang="en-US" sz="2400" dirty="0" err="1"/>
              <a:t>omandada</a:t>
            </a:r>
            <a:r>
              <a:rPr lang="en-US" sz="2400" dirty="0"/>
              <a:t> </a:t>
            </a:r>
            <a:r>
              <a:rPr lang="en-US" sz="2400" dirty="0" err="1" smtClean="0"/>
              <a:t>digipädevus</a:t>
            </a:r>
            <a:r>
              <a:rPr lang="en-US" sz="2400" dirty="0" smtClean="0"/>
              <a:t>, et </a:t>
            </a:r>
            <a:r>
              <a:rPr lang="en-US" sz="2400" dirty="0" err="1" smtClean="0"/>
              <a:t>pedagoogid</a:t>
            </a:r>
            <a:r>
              <a:rPr lang="en-US" sz="2400" dirty="0" smtClean="0"/>
              <a:t> </a:t>
            </a:r>
            <a:r>
              <a:rPr lang="en-US" sz="2400" dirty="0"/>
              <a:t>arendaksid oma digipädevust.</a:t>
            </a:r>
          </a:p>
          <a:p>
            <a:r>
              <a:rPr lang="en-US" sz="2400" dirty="0">
                <a:solidFill>
                  <a:srgbClr val="E61A52"/>
                </a:solidFill>
              </a:rPr>
              <a:t>Kas teadsite, et on olemas Euroopa haridustöötajate digipädevuse raamistik ?</a:t>
            </a:r>
          </a:p>
          <a:p>
            <a:endParaRPr lang="en-IE" sz="2400" dirty="0"/>
          </a:p>
        </p:txBody>
      </p:sp>
    </p:spTree>
    <p:extLst>
      <p:ext uri="{BB962C8B-B14F-4D97-AF65-F5344CB8AC3E}">
        <p14:creationId xmlns:p14="http://schemas.microsoft.com/office/powerpoint/2010/main" val="232365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C717-948A-4A83-948E-75DBDB2F7E81}"/>
              </a:ext>
            </a:extLst>
          </p:cNvPr>
          <p:cNvSpPr>
            <a:spLocks noGrp="1"/>
          </p:cNvSpPr>
          <p:nvPr>
            <p:ph type="title"/>
          </p:nvPr>
        </p:nvSpPr>
        <p:spPr>
          <a:xfrm>
            <a:off x="794887" y="858263"/>
            <a:ext cx="6263138" cy="1600200"/>
          </a:xfrm>
        </p:spPr>
        <p:txBody>
          <a:bodyPr>
            <a:normAutofit/>
          </a:bodyPr>
          <a:lstStyle/>
          <a:p>
            <a:r>
              <a:rPr lang="en-US" dirty="0"/>
              <a:t>Euroopa haridustöötajate digipädevuse raamistik (</a:t>
            </a:r>
            <a:r>
              <a:rPr lang="en-US" dirty="0" err="1"/>
              <a:t>DigCompEdu</a:t>
            </a:r>
            <a:r>
              <a:rPr lang="en-US" dirty="0"/>
              <a:t>)</a:t>
            </a:r>
            <a:endParaRPr lang="en-IE" dirty="0"/>
          </a:p>
        </p:txBody>
      </p:sp>
      <p:sp>
        <p:nvSpPr>
          <p:cNvPr id="4" name="Text Placeholder 3">
            <a:extLst>
              <a:ext uri="{FF2B5EF4-FFF2-40B4-BE49-F238E27FC236}">
                <a16:creationId xmlns:a16="http://schemas.microsoft.com/office/drawing/2014/main" id="{A679C236-EDFC-4537-97FB-526C2B38E409}"/>
              </a:ext>
            </a:extLst>
          </p:cNvPr>
          <p:cNvSpPr>
            <a:spLocks noGrp="1"/>
          </p:cNvSpPr>
          <p:nvPr>
            <p:ph type="body" sz="half" idx="2"/>
          </p:nvPr>
        </p:nvSpPr>
        <p:spPr>
          <a:xfrm>
            <a:off x="794886" y="2712288"/>
            <a:ext cx="6472689" cy="3811588"/>
          </a:xfrm>
        </p:spPr>
        <p:txBody>
          <a:bodyPr>
            <a:normAutofit/>
          </a:bodyPr>
          <a:lstStyle/>
          <a:p>
            <a:r>
              <a:rPr lang="en-US" sz="2400" dirty="0" err="1"/>
              <a:t>DigCompEdu </a:t>
            </a:r>
            <a:r>
              <a:rPr lang="en-US" sz="2400" dirty="0"/>
              <a:t>raamistik on suunatud haridustöötajatele kõigil haridustasemetel, </a:t>
            </a:r>
          </a:p>
          <a:p>
            <a:r>
              <a:rPr lang="en-US" sz="2400" dirty="0" err="1"/>
              <a:t>INACTi</a:t>
            </a:r>
            <a:r>
              <a:rPr lang="en-US" sz="2400" dirty="0"/>
              <a:t> </a:t>
            </a:r>
            <a:r>
              <a:rPr lang="en-US" sz="2400" dirty="0" err="1" smtClean="0"/>
              <a:t>huvitab</a:t>
            </a:r>
            <a:r>
              <a:rPr lang="en-US" sz="2400" dirty="0" smtClean="0"/>
              <a:t> 5.2 </a:t>
            </a:r>
            <a:r>
              <a:rPr lang="en-US" sz="2400" dirty="0" err="1"/>
              <a:t>DigCompEdu</a:t>
            </a:r>
            <a:r>
              <a:rPr lang="en-US" sz="2400" dirty="0"/>
              <a:t> diferentseerimine ja isikupärastamine:</a:t>
            </a:r>
          </a:p>
          <a:p>
            <a:pPr marL="342900" indent="-342900">
              <a:buFont typeface="Arial" panose="020B0604020202020204" pitchFamily="34" charset="0"/>
              <a:buChar char="•"/>
            </a:pPr>
            <a:r>
              <a:rPr lang="en-US" sz="2400" dirty="0" smtClean="0">
                <a:solidFill>
                  <a:srgbClr val="E61A52"/>
                </a:solidFill>
              </a:rPr>
              <a:t>et </a:t>
            </a:r>
            <a:r>
              <a:rPr lang="en-US" sz="2400" dirty="0" err="1" smtClean="0">
                <a:solidFill>
                  <a:srgbClr val="E61A52"/>
                </a:solidFill>
              </a:rPr>
              <a:t>kasutada</a:t>
            </a:r>
            <a:r>
              <a:rPr lang="en-US" sz="2400" dirty="0" smtClean="0">
                <a:solidFill>
                  <a:srgbClr val="E61A52"/>
                </a:solidFill>
              </a:rPr>
              <a:t> </a:t>
            </a:r>
            <a:r>
              <a:rPr lang="en-US" sz="2400" dirty="0" err="1" smtClean="0">
                <a:solidFill>
                  <a:srgbClr val="E61A52"/>
                </a:solidFill>
              </a:rPr>
              <a:t>digitaaltehnoloogiaid</a:t>
            </a:r>
            <a:r>
              <a:rPr lang="en-US" sz="2400" dirty="0" smtClean="0">
                <a:solidFill>
                  <a:srgbClr val="E61A52"/>
                </a:solidFill>
              </a:rPr>
              <a:t> </a:t>
            </a:r>
            <a:r>
              <a:rPr lang="en-US" sz="2400" dirty="0" err="1" smtClean="0">
                <a:solidFill>
                  <a:srgbClr val="E61A52"/>
                </a:solidFill>
              </a:rPr>
              <a:t>rahuldamaks</a:t>
            </a:r>
            <a:r>
              <a:rPr lang="en-US" sz="2400" dirty="0" smtClean="0">
                <a:solidFill>
                  <a:srgbClr val="E61A52"/>
                </a:solidFill>
              </a:rPr>
              <a:t> </a:t>
            </a:r>
            <a:r>
              <a:rPr lang="en-US" sz="2400" dirty="0">
                <a:solidFill>
                  <a:srgbClr val="E61A52"/>
                </a:solidFill>
              </a:rPr>
              <a:t>õppijate erinevaid õpivajadusi, võimaldades õppijatel liikuda edasi eri tasemetel ja kiirusega ning järgida </a:t>
            </a:r>
            <a:r>
              <a:rPr lang="en-US" sz="2400" dirty="0" err="1">
                <a:solidFill>
                  <a:srgbClr val="E61A52"/>
                </a:solidFill>
              </a:rPr>
              <a:t>individuaalseid</a:t>
            </a:r>
            <a:r>
              <a:rPr lang="en-US" sz="2400" dirty="0">
                <a:solidFill>
                  <a:srgbClr val="E61A52"/>
                </a:solidFill>
              </a:rPr>
              <a:t> </a:t>
            </a:r>
            <a:r>
              <a:rPr lang="en-US" sz="2400" dirty="0" err="1" smtClean="0">
                <a:solidFill>
                  <a:srgbClr val="E61A52"/>
                </a:solidFill>
              </a:rPr>
              <a:t>õpiteid</a:t>
            </a:r>
            <a:r>
              <a:rPr lang="en-US" sz="2400" dirty="0" smtClean="0">
                <a:solidFill>
                  <a:srgbClr val="E61A52"/>
                </a:solidFill>
              </a:rPr>
              <a:t> </a:t>
            </a:r>
            <a:r>
              <a:rPr lang="en-US" sz="2400" dirty="0">
                <a:solidFill>
                  <a:srgbClr val="E61A52"/>
                </a:solidFill>
              </a:rPr>
              <a:t>ja -eesmärke</a:t>
            </a:r>
            <a:r>
              <a:rPr lang="en-US" sz="2400" dirty="0"/>
              <a:t>.</a:t>
            </a:r>
          </a:p>
          <a:p>
            <a:endParaRPr lang="en-IE" sz="2400" dirty="0"/>
          </a:p>
        </p:txBody>
      </p:sp>
      <p:pic>
        <p:nvPicPr>
          <p:cNvPr id="3074" name="Picture 2" descr="cover">
            <a:extLst>
              <a:ext uri="{FF2B5EF4-FFF2-40B4-BE49-F238E27FC236}">
                <a16:creationId xmlns:a16="http://schemas.microsoft.com/office/drawing/2014/main" id="{7D88785A-AEC0-49EE-BB90-8DAC2FB6AD3E}"/>
              </a:ext>
            </a:extLst>
          </p:cNvPr>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extLst>
              <a:ext uri="{FF2B5EF4-FFF2-40B4-BE49-F238E27FC236}">
                <a16:creationId xmlns:a16="http://schemas.microsoft.com/office/drawing/2014/main" id="{A52EC7D0-21D3-4973-8477-51DEB6EC3B29}"/>
              </a:ext>
            </a:extLst>
          </p:cNvPr>
          <p:cNvSpPr txBox="1"/>
          <p:nvPr/>
        </p:nvSpPr>
        <p:spPr>
          <a:xfrm>
            <a:off x="633413" y="6452156"/>
            <a:ext cx="1462087" cy="369332"/>
          </a:xfrm>
          <a:prstGeom prst="rect">
            <a:avLst/>
          </a:prstGeom>
          <a:noFill/>
        </p:spPr>
        <p:txBody>
          <a:bodyPr wrap="square" rtlCol="0">
            <a:spAutoFit/>
          </a:bodyPr>
          <a:lstStyle/>
          <a:p>
            <a:r>
              <a:rPr lang="en-IE" dirty="0">
                <a:solidFill>
                  <a:srgbClr val="378FCD"/>
                </a:solidFill>
                <a:hlinkClick r:id="rId4">
                  <a:extLst>
                    <a:ext uri="{A12FA001-AC4F-418D-AE19-62706E023703}">
                      <ahyp:hlinkClr xmlns="" xmlns:a16="http://schemas.microsoft.com/office/drawing/2014/main" xmlns:a14="http://schemas.microsoft.com/office/drawing/2010/main" xmlns:ahyp="http://schemas.microsoft.com/office/drawing/2018/hyperlinkcolor" xmlns:p14="http://schemas.microsoft.com/office/powerpoint/2010/main" val="tx"/>
                    </a:ext>
                  </a:extLst>
                </a:hlinkClick>
              </a:rPr>
              <a:t>Allikas</a:t>
            </a:r>
            <a:endParaRPr lang="en-IE" dirty="0">
              <a:solidFill>
                <a:srgbClr val="378FCD"/>
              </a:solidFill>
            </a:endParaRPr>
          </a:p>
        </p:txBody>
      </p:sp>
    </p:spTree>
    <p:extLst>
      <p:ext uri="{BB962C8B-B14F-4D97-AF65-F5344CB8AC3E}">
        <p14:creationId xmlns:p14="http://schemas.microsoft.com/office/powerpoint/2010/main" val="1004759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D5F815-BBAD-4AD9-BB9A-4A99E103CF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43187" y="1507421"/>
            <a:ext cx="5657845" cy="4317401"/>
          </a:xfrm>
          <a:prstGeom prst="rect">
            <a:avLst/>
          </a:prstGeom>
        </p:spPr>
      </p:pic>
      <p:cxnSp>
        <p:nvCxnSpPr>
          <p:cNvPr id="10" name="Straight Connector 9">
            <a:extLst>
              <a:ext uri="{FF2B5EF4-FFF2-40B4-BE49-F238E27FC236}">
                <a16:creationId xmlns:a16="http://schemas.microsoft.com/office/drawing/2014/main" id="{4D56677B-C0B7-4DAC-ACAD-8054FF1B599A}"/>
              </a:ext>
              <a:ext uri="{C183D7F6-B498-43B3-948B-1728B52AA6E4}">
                <adec:decorative xmlns="" xmlns:a16="http://schemas.microsoft.com/office/drawing/2014/main" xmlns:a14="http://schemas.microsoft.com/office/drawing/2010/main" xmlns:p16="http://schemas.microsoft.com/office/powerpoint/2015/main" xmlns:ahyp="http://schemas.microsoft.com/office/drawing/2018/hyperlinkcolor" xmlns:p14="http://schemas.microsoft.com/office/powerpoint/2010/main"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99C5F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6A41BAD-B49B-47F7-82B8-8012769B33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099" y="1503333"/>
            <a:ext cx="5972175" cy="4107262"/>
          </a:xfrm>
          <a:prstGeom prst="rect">
            <a:avLst/>
          </a:prstGeom>
        </p:spPr>
      </p:pic>
      <p:sp>
        <p:nvSpPr>
          <p:cNvPr id="7" name="Title 1">
            <a:extLst>
              <a:ext uri="{FF2B5EF4-FFF2-40B4-BE49-F238E27FC236}">
                <a16:creationId xmlns:a16="http://schemas.microsoft.com/office/drawing/2014/main" id="{2CC35853-200E-436D-AB04-B85C5BB64B59}"/>
              </a:ext>
            </a:extLst>
          </p:cNvPr>
          <p:cNvSpPr txBox="1">
            <a:spLocks/>
          </p:cNvSpPr>
          <p:nvPr/>
        </p:nvSpPr>
        <p:spPr>
          <a:xfrm>
            <a:off x="271012" y="229613"/>
            <a:ext cx="10644638" cy="16002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3600" dirty="0" err="1"/>
              <a:t>DigCompEdu </a:t>
            </a:r>
            <a:r>
              <a:rPr lang="en-US" sz="3600" dirty="0"/>
              <a:t>- </a:t>
            </a:r>
            <a:r>
              <a:rPr lang="en-IE" sz="3600" dirty="0"/>
              <a:t>diferentseerimine </a:t>
            </a:r>
            <a:r>
              <a:rPr lang="en-IE" sz="3600" dirty="0" err="1"/>
              <a:t>ja</a:t>
            </a:r>
            <a:r>
              <a:rPr lang="en-IE" sz="3600" dirty="0"/>
              <a:t> </a:t>
            </a:r>
            <a:r>
              <a:rPr lang="en-IE" sz="3600" dirty="0" err="1" smtClean="0"/>
              <a:t>isikupärastamine</a:t>
            </a:r>
            <a:r>
              <a:rPr lang="en-IE" sz="3600" dirty="0" smtClean="0"/>
              <a:t>, </a:t>
            </a:r>
            <a:r>
              <a:rPr lang="en-IE" sz="3600" dirty="0" err="1" smtClean="0"/>
              <a:t>edasijõudmine</a:t>
            </a:r>
            <a:r>
              <a:rPr lang="en-IE" sz="3600" dirty="0" smtClean="0"/>
              <a:t> </a:t>
            </a:r>
            <a:r>
              <a:rPr lang="en-IE" sz="3600" dirty="0"/>
              <a:t>ja pädevus</a:t>
            </a:r>
          </a:p>
        </p:txBody>
      </p:sp>
      <p:sp>
        <p:nvSpPr>
          <p:cNvPr id="8" name="TextBox 7">
            <a:hlinkClick r:id="rId4"/>
            <a:extLst>
              <a:ext uri="{FF2B5EF4-FFF2-40B4-BE49-F238E27FC236}">
                <a16:creationId xmlns:a16="http://schemas.microsoft.com/office/drawing/2014/main" id="{2CD10C75-C3C2-4B80-A0B1-CDEA910AB4D5}"/>
              </a:ext>
            </a:extLst>
          </p:cNvPr>
          <p:cNvSpPr txBox="1"/>
          <p:nvPr/>
        </p:nvSpPr>
        <p:spPr>
          <a:xfrm>
            <a:off x="633413" y="6452156"/>
            <a:ext cx="1462087" cy="369332"/>
          </a:xfrm>
          <a:prstGeom prst="rect">
            <a:avLst/>
          </a:prstGeom>
          <a:noFill/>
        </p:spPr>
        <p:txBody>
          <a:bodyPr wrap="square" rtlCol="0">
            <a:spAutoFit/>
          </a:bodyPr>
          <a:lstStyle/>
          <a:p>
            <a:r>
              <a:rPr lang="en-IE" dirty="0">
                <a:solidFill>
                  <a:srgbClr val="378FCD"/>
                </a:solidFill>
                <a:hlinkClick r:id="rId5">
                  <a:extLst>
                    <a:ext uri="{A12FA001-AC4F-418D-AE19-62706E023703}">
                      <ahyp:hlinkClr xmlns="" xmlns:a16="http://schemas.microsoft.com/office/drawing/2014/main" xmlns:a14="http://schemas.microsoft.com/office/drawing/2010/main" xmlns:adec="http://schemas.microsoft.com/office/drawing/2017/decorative" xmlns:p16="http://schemas.microsoft.com/office/powerpoint/2015/main" xmlns:ahyp="http://schemas.microsoft.com/office/drawing/2018/hyperlinkcolor" xmlns:p14="http://schemas.microsoft.com/office/powerpoint/2010/main" val="tx"/>
                    </a:ext>
                  </a:extLst>
                </a:hlinkClick>
              </a:rPr>
              <a:t>Allikas</a:t>
            </a:r>
            <a:endParaRPr lang="en-IE" dirty="0">
              <a:solidFill>
                <a:srgbClr val="378FCD"/>
              </a:solidFill>
            </a:endParaRPr>
          </a:p>
        </p:txBody>
      </p:sp>
    </p:spTree>
    <p:extLst>
      <p:ext uri="{BB962C8B-B14F-4D97-AF65-F5344CB8AC3E}">
        <p14:creationId xmlns:p14="http://schemas.microsoft.com/office/powerpoint/2010/main" val="3562564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12BA15E-4659-440B-9C84-66614085DDD7}"/>
              </a:ext>
            </a:extLst>
          </p:cNvPr>
          <p:cNvSpPr>
            <a:spLocks noGrp="1"/>
          </p:cNvSpPr>
          <p:nvPr>
            <p:ph type="title"/>
          </p:nvPr>
        </p:nvSpPr>
        <p:spPr/>
        <p:txBody>
          <a:bodyPr>
            <a:normAutofit/>
          </a:bodyPr>
          <a:lstStyle/>
          <a:p>
            <a:pPr>
              <a:spcBef>
                <a:spcPts val="1000"/>
              </a:spcBef>
              <a:spcAft>
                <a:spcPts val="1000"/>
              </a:spcAft>
            </a:pPr>
            <a:r>
              <a:rPr lang="en-GB" sz="2800" dirty="0" smtClean="0">
                <a:solidFill>
                  <a:schemeClr val="bg1"/>
                </a:solidFill>
                <a:latin typeface="+mn-lt"/>
                <a:ea typeface="+mn-ea"/>
                <a:cs typeface="+mn-cs"/>
              </a:rPr>
              <a:t>4. </a:t>
            </a:r>
            <a:r>
              <a:rPr lang="en-GB" sz="2800" dirty="0" err="1" smtClean="0">
                <a:solidFill>
                  <a:schemeClr val="bg1"/>
                </a:solidFill>
                <a:latin typeface="+mn-lt"/>
                <a:ea typeface="+mn-ea"/>
                <a:cs typeface="+mn-cs"/>
              </a:rPr>
              <a:t>Peatükk</a:t>
            </a:r>
            <a:r>
              <a:rPr lang="en-GB" sz="2800" dirty="0" smtClean="0">
                <a:solidFill>
                  <a:schemeClr val="bg1"/>
                </a:solidFill>
                <a:latin typeface="+mn-lt"/>
                <a:ea typeface="+mn-ea"/>
                <a:cs typeface="+mn-cs"/>
              </a:rPr>
              <a:t>: </a:t>
            </a:r>
            <a:r>
              <a:rPr lang="en-GB" sz="2800" dirty="0" smtClean="0">
                <a:solidFill>
                  <a:schemeClr val="bg1"/>
                </a:solidFill>
                <a:latin typeface="+mn-lt"/>
                <a:ea typeface="+mn-ea"/>
                <a:cs typeface="+mn-cs"/>
              </a:rPr>
              <a:t>EMPAATIA OSKUSED</a:t>
            </a:r>
            <a:endParaRPr lang="en-GB" sz="2800" dirty="0">
              <a:solidFill>
                <a:schemeClr val="bg1"/>
              </a:solidFill>
              <a:latin typeface="+mn-lt"/>
              <a:ea typeface="+mn-ea"/>
              <a:cs typeface="+mn-cs"/>
            </a:endParaRPr>
          </a:p>
        </p:txBody>
      </p:sp>
      <p:pic>
        <p:nvPicPr>
          <p:cNvPr id="3" name="Content Placeholder 2" descr="Woman comforting friend">
            <a:extLst>
              <a:ext uri="{FF2B5EF4-FFF2-40B4-BE49-F238E27FC236}">
                <a16:creationId xmlns:a16="http://schemas.microsoft.com/office/drawing/2014/main" id="{6D00E6C7-F760-46DB-BD9A-5C90B0A78680}"/>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6816571" y="882764"/>
            <a:ext cx="4927755" cy="4546486"/>
          </a:xfrm>
        </p:spPr>
      </p:pic>
      <p:sp>
        <p:nvSpPr>
          <p:cNvPr id="8" name="Tijdelijke aanduiding voor inhoud 5">
            <a:extLst>
              <a:ext uri="{FF2B5EF4-FFF2-40B4-BE49-F238E27FC236}">
                <a16:creationId xmlns:a16="http://schemas.microsoft.com/office/drawing/2014/main" id="{E15FA87D-E932-4BC1-9F46-F5A10486ED70}"/>
              </a:ext>
            </a:extLst>
          </p:cNvPr>
          <p:cNvSpPr txBox="1">
            <a:spLocks/>
          </p:cNvSpPr>
          <p:nvPr/>
        </p:nvSpPr>
        <p:spPr>
          <a:xfrm>
            <a:off x="637830" y="3296093"/>
            <a:ext cx="5639146" cy="28614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200" dirty="0"/>
              <a:t>Praegusel ajal on </a:t>
            </a:r>
            <a:r>
              <a:rPr lang="en-US" sz="2200" dirty="0" err="1" smtClean="0"/>
              <a:t>empaatia</a:t>
            </a:r>
            <a:r>
              <a:rPr lang="en-US" sz="2200" dirty="0" smtClean="0"/>
              <a:t> </a:t>
            </a:r>
            <a:r>
              <a:rPr lang="en-US" sz="2200" dirty="0"/>
              <a:t>tähtsam kui kunagi varem, </a:t>
            </a:r>
            <a:r>
              <a:rPr lang="en-US" sz="2200" dirty="0" err="1" smtClean="0"/>
              <a:t>sest</a:t>
            </a:r>
            <a:r>
              <a:rPr lang="en-US" sz="2200" dirty="0" smtClean="0"/>
              <a:t> </a:t>
            </a:r>
            <a:r>
              <a:rPr lang="en-US" sz="2200" dirty="0" err="1" smtClean="0"/>
              <a:t>aitab</a:t>
            </a:r>
            <a:r>
              <a:rPr lang="en-US" sz="2200" dirty="0" smtClean="0"/>
              <a:t> </a:t>
            </a:r>
            <a:r>
              <a:rPr lang="en-US" sz="2200" dirty="0" err="1"/>
              <a:t>inimestel</a:t>
            </a:r>
            <a:r>
              <a:rPr lang="en-US" sz="2200" dirty="0"/>
              <a:t> </a:t>
            </a:r>
            <a:r>
              <a:rPr lang="en-US" sz="2200" dirty="0" err="1" smtClean="0"/>
              <a:t>liikuda</a:t>
            </a:r>
            <a:r>
              <a:rPr lang="en-US" sz="2200" dirty="0" smtClean="0"/>
              <a:t> </a:t>
            </a:r>
            <a:r>
              <a:rPr lang="en-US" sz="2200" dirty="0" err="1" smtClean="0"/>
              <a:t>suurema</a:t>
            </a:r>
            <a:r>
              <a:rPr lang="en-US" sz="2200" dirty="0" smtClean="0"/>
              <a:t> </a:t>
            </a:r>
            <a:r>
              <a:rPr lang="en-US" sz="2200" dirty="0" err="1"/>
              <a:t>kaasatuse</a:t>
            </a:r>
            <a:r>
              <a:rPr lang="en-US" sz="2200" dirty="0"/>
              <a:t> </a:t>
            </a:r>
            <a:r>
              <a:rPr lang="en-US" sz="2200" dirty="0" err="1" smtClean="0"/>
              <a:t>poole</a:t>
            </a:r>
            <a:r>
              <a:rPr lang="en-US" sz="2200" dirty="0" smtClean="0"/>
              <a:t>. </a:t>
            </a:r>
            <a:endParaRPr lang="en-US" sz="2200" dirty="0"/>
          </a:p>
          <a:p>
            <a:pPr algn="just"/>
            <a:r>
              <a:rPr lang="en-US" sz="2200" dirty="0"/>
              <a:t>Empaatia on võime näha maailma teise inimese vaatenurgast ja see on oluline oskus diferentseeritud õppimiseks kaasavas klassiruumis.</a:t>
            </a:r>
          </a:p>
          <a:p>
            <a:pPr algn="just"/>
            <a:endParaRPr lang="en-GB" sz="2200" dirty="0"/>
          </a:p>
        </p:txBody>
      </p:sp>
    </p:spTree>
    <p:extLst>
      <p:ext uri="{BB962C8B-B14F-4D97-AF65-F5344CB8AC3E}">
        <p14:creationId xmlns:p14="http://schemas.microsoft.com/office/powerpoint/2010/main" val="2375989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04B8-F7CF-44A6-8ECC-65840CDAFEC6}"/>
              </a:ext>
            </a:extLst>
          </p:cNvPr>
          <p:cNvSpPr>
            <a:spLocks noGrp="1"/>
          </p:cNvSpPr>
          <p:nvPr>
            <p:ph type="title"/>
          </p:nvPr>
        </p:nvSpPr>
        <p:spPr/>
        <p:txBody>
          <a:bodyPr/>
          <a:lstStyle/>
          <a:p>
            <a:r>
              <a:rPr lang="en-IE" dirty="0">
                <a:solidFill>
                  <a:srgbClr val="F2BD1F"/>
                </a:solidFill>
              </a:rPr>
              <a:t>MIKS ON EMPAATIA OLULINE?</a:t>
            </a:r>
          </a:p>
        </p:txBody>
      </p:sp>
      <p:sp>
        <p:nvSpPr>
          <p:cNvPr id="3" name="Content Placeholder 2">
            <a:extLst>
              <a:ext uri="{FF2B5EF4-FFF2-40B4-BE49-F238E27FC236}">
                <a16:creationId xmlns:a16="http://schemas.microsoft.com/office/drawing/2014/main" id="{F1A5B674-07A9-4CAE-AFF0-2B23B190B9C6}"/>
              </a:ext>
            </a:extLst>
          </p:cNvPr>
          <p:cNvSpPr>
            <a:spLocks noGrp="1"/>
          </p:cNvSpPr>
          <p:nvPr>
            <p:ph idx="1"/>
          </p:nvPr>
        </p:nvSpPr>
        <p:spPr/>
        <p:txBody>
          <a:bodyPr/>
          <a:lstStyle/>
          <a:p>
            <a:pPr marL="0" indent="0">
              <a:buNone/>
            </a:pPr>
            <a:r>
              <a:rPr lang="en-US" dirty="0"/>
              <a:t>Pedagoogidena on </a:t>
            </a:r>
            <a:r>
              <a:rPr lang="en-US" dirty="0" err="1"/>
              <a:t>meil</a:t>
            </a:r>
            <a:r>
              <a:rPr lang="en-US" dirty="0"/>
              <a:t> </a:t>
            </a:r>
            <a:r>
              <a:rPr lang="en-US" dirty="0" err="1" smtClean="0"/>
              <a:t>sügav</a:t>
            </a:r>
            <a:r>
              <a:rPr lang="en-US" dirty="0" smtClean="0"/>
              <a:t> </a:t>
            </a:r>
            <a:r>
              <a:rPr lang="en-US" dirty="0"/>
              <a:t>arusaam kiusamise ja vägivalla probleemidest, mis tänapäeval õpilasi koolis vaevavad. </a:t>
            </a:r>
          </a:p>
          <a:p>
            <a:pPr marL="0" indent="0">
              <a:buNone/>
            </a:pPr>
            <a:r>
              <a:rPr lang="en-US" dirty="0" err="1" smtClean="0"/>
              <a:t>Nendele</a:t>
            </a:r>
            <a:r>
              <a:rPr lang="en-US" dirty="0" smtClean="0"/>
              <a:t> </a:t>
            </a:r>
            <a:r>
              <a:rPr lang="en-US" dirty="0" err="1" smtClean="0"/>
              <a:t>probleemidele</a:t>
            </a:r>
            <a:r>
              <a:rPr lang="en-US" dirty="0" smtClean="0"/>
              <a:t> </a:t>
            </a:r>
            <a:r>
              <a:rPr lang="en-US" dirty="0" err="1" smtClean="0"/>
              <a:t>ei</a:t>
            </a:r>
            <a:r>
              <a:rPr lang="en-US" dirty="0" smtClean="0"/>
              <a:t> ole </a:t>
            </a:r>
            <a:r>
              <a:rPr lang="en-US" dirty="0" err="1" smtClean="0"/>
              <a:t>ühtset</a:t>
            </a:r>
            <a:r>
              <a:rPr lang="en-US" dirty="0" smtClean="0"/>
              <a:t> </a:t>
            </a:r>
            <a:r>
              <a:rPr lang="en-US" dirty="0" err="1" smtClean="0"/>
              <a:t>lahendust</a:t>
            </a:r>
            <a:r>
              <a:rPr lang="en-US" dirty="0" smtClean="0"/>
              <a:t>, </a:t>
            </a:r>
            <a:r>
              <a:rPr lang="en-US" dirty="0" err="1" smtClean="0"/>
              <a:t>kuid</a:t>
            </a:r>
            <a:r>
              <a:rPr lang="en-US" dirty="0" smtClean="0"/>
              <a:t> </a:t>
            </a:r>
            <a:r>
              <a:rPr lang="en-US" dirty="0" err="1" smtClean="0"/>
              <a:t>kui</a:t>
            </a:r>
            <a:r>
              <a:rPr lang="en-US" dirty="0" smtClean="0"/>
              <a:t> </a:t>
            </a:r>
            <a:r>
              <a:rPr lang="en-US" dirty="0" err="1" smtClean="0"/>
              <a:t>hakkame</a:t>
            </a:r>
            <a:r>
              <a:rPr lang="en-US" dirty="0" smtClean="0"/>
              <a:t> </a:t>
            </a:r>
            <a:r>
              <a:rPr lang="en-US" dirty="0" err="1" smtClean="0"/>
              <a:t>õpilasi</a:t>
            </a:r>
            <a:r>
              <a:rPr lang="en-US" dirty="0" smtClean="0"/>
              <a:t> </a:t>
            </a:r>
            <a:r>
              <a:rPr lang="en-US" dirty="0" err="1" smtClean="0"/>
              <a:t>kaasama</a:t>
            </a:r>
            <a:r>
              <a:rPr lang="en-US" dirty="0" smtClean="0"/>
              <a:t> </a:t>
            </a:r>
            <a:r>
              <a:rPr lang="en-US" dirty="0" err="1" smtClean="0"/>
              <a:t>empaatiasse</a:t>
            </a:r>
            <a:r>
              <a:rPr lang="en-US" dirty="0" smtClean="0"/>
              <a:t> </a:t>
            </a:r>
            <a:r>
              <a:rPr lang="en-US" dirty="0" err="1" smtClean="0"/>
              <a:t>klassiruumis</a:t>
            </a:r>
            <a:r>
              <a:rPr lang="en-US" dirty="0" smtClean="0"/>
              <a:t>, </a:t>
            </a:r>
            <a:r>
              <a:rPr lang="en-US" dirty="0" err="1" smtClean="0"/>
              <a:t>saame</a:t>
            </a:r>
            <a:r>
              <a:rPr lang="en-US" dirty="0" smtClean="0"/>
              <a:t> </a:t>
            </a:r>
            <a:r>
              <a:rPr lang="en-US" dirty="0" err="1" smtClean="0"/>
              <a:t>ehk</a:t>
            </a:r>
            <a:r>
              <a:rPr lang="en-US" dirty="0" smtClean="0"/>
              <a:t> </a:t>
            </a:r>
            <a:r>
              <a:rPr lang="en-US" dirty="0" err="1" smtClean="0"/>
              <a:t>edendada</a:t>
            </a:r>
            <a:r>
              <a:rPr lang="en-US" dirty="0" smtClean="0"/>
              <a:t> </a:t>
            </a:r>
            <a:r>
              <a:rPr lang="en-US" dirty="0" err="1" smtClean="0"/>
              <a:t>enda</a:t>
            </a:r>
            <a:r>
              <a:rPr lang="en-US" dirty="0" smtClean="0"/>
              <a:t> </a:t>
            </a:r>
            <a:r>
              <a:rPr lang="en-US" dirty="0" err="1" smtClean="0"/>
              <a:t>ümber</a:t>
            </a:r>
            <a:r>
              <a:rPr lang="en-US" dirty="0" smtClean="0"/>
              <a:t> </a:t>
            </a:r>
            <a:r>
              <a:rPr lang="en-US" dirty="0" err="1" smtClean="0"/>
              <a:t>olevate</a:t>
            </a:r>
            <a:r>
              <a:rPr lang="en-US" dirty="0" smtClean="0"/>
              <a:t> </a:t>
            </a:r>
            <a:r>
              <a:rPr lang="en-US" dirty="0" err="1" smtClean="0"/>
              <a:t>inimeste</a:t>
            </a:r>
            <a:r>
              <a:rPr lang="en-US" dirty="0" smtClean="0"/>
              <a:t> </a:t>
            </a:r>
            <a:r>
              <a:rPr lang="en-US" dirty="0" err="1" smtClean="0"/>
              <a:t>mõistmist</a:t>
            </a:r>
            <a:r>
              <a:rPr lang="en-US" dirty="0" smtClean="0"/>
              <a:t>, </a:t>
            </a:r>
            <a:r>
              <a:rPr lang="en-US" dirty="0" err="1" smtClean="0"/>
              <a:t>tundlikkust</a:t>
            </a:r>
            <a:r>
              <a:rPr lang="en-US" dirty="0" smtClean="0"/>
              <a:t> </a:t>
            </a:r>
            <a:r>
              <a:rPr lang="en-US" dirty="0" err="1" smtClean="0"/>
              <a:t>ja</a:t>
            </a:r>
            <a:r>
              <a:rPr lang="en-US" dirty="0" smtClean="0"/>
              <a:t> </a:t>
            </a:r>
            <a:r>
              <a:rPr lang="en-US" dirty="0" err="1" smtClean="0"/>
              <a:t>teadlikkust</a:t>
            </a:r>
            <a:r>
              <a:rPr lang="en-US" dirty="0" smtClean="0"/>
              <a:t>, et </a:t>
            </a:r>
            <a:r>
              <a:rPr lang="en-US" dirty="0" err="1" smtClean="0"/>
              <a:t>õpilased</a:t>
            </a:r>
            <a:r>
              <a:rPr lang="en-US" dirty="0" smtClean="0"/>
              <a:t> </a:t>
            </a:r>
            <a:r>
              <a:rPr lang="en-US" dirty="0" err="1" smtClean="0"/>
              <a:t>saaksid</a:t>
            </a:r>
            <a:r>
              <a:rPr lang="en-US" dirty="0" smtClean="0"/>
              <a:t> </a:t>
            </a:r>
            <a:r>
              <a:rPr lang="en-US" dirty="0" err="1" smtClean="0"/>
              <a:t>neid</a:t>
            </a:r>
            <a:r>
              <a:rPr lang="en-US" dirty="0" smtClean="0"/>
              <a:t> </a:t>
            </a:r>
            <a:r>
              <a:rPr lang="en-US" dirty="0" err="1" smtClean="0"/>
              <a:t>oskusi</a:t>
            </a:r>
            <a:r>
              <a:rPr lang="en-US" dirty="0" smtClean="0"/>
              <a:t> </a:t>
            </a:r>
            <a:r>
              <a:rPr lang="en-US" dirty="0" err="1" smtClean="0"/>
              <a:t>edasi</a:t>
            </a:r>
            <a:r>
              <a:rPr lang="en-US" dirty="0" smtClean="0"/>
              <a:t> </a:t>
            </a:r>
            <a:r>
              <a:rPr lang="en-US" dirty="0" err="1" smtClean="0"/>
              <a:t>kanda</a:t>
            </a:r>
            <a:r>
              <a:rPr lang="en-US" dirty="0" smtClean="0"/>
              <a:t> ka </a:t>
            </a:r>
            <a:r>
              <a:rPr lang="en-US" dirty="0" err="1" smtClean="0"/>
              <a:t>ümbritsevasse</a:t>
            </a:r>
            <a:r>
              <a:rPr lang="en-US" dirty="0" smtClean="0"/>
              <a:t> </a:t>
            </a:r>
            <a:r>
              <a:rPr lang="en-US" dirty="0" err="1" smtClean="0"/>
              <a:t>maailma</a:t>
            </a:r>
            <a:r>
              <a:rPr lang="en-US" dirty="0" smtClean="0"/>
              <a:t>.</a:t>
            </a:r>
            <a:endParaRPr lang="en-IE" dirty="0"/>
          </a:p>
        </p:txBody>
      </p:sp>
      <p:sp>
        <p:nvSpPr>
          <p:cNvPr id="4" name="TextBox 3">
            <a:hlinkClick r:id="rId2"/>
            <a:extLst>
              <a:ext uri="{FF2B5EF4-FFF2-40B4-BE49-F238E27FC236}">
                <a16:creationId xmlns:a16="http://schemas.microsoft.com/office/drawing/2014/main" id="{59EB21E2-3213-4400-95E3-43255496D983}"/>
              </a:ext>
            </a:extLst>
          </p:cNvPr>
          <p:cNvSpPr txBox="1"/>
          <p:nvPr/>
        </p:nvSpPr>
        <p:spPr>
          <a:xfrm>
            <a:off x="633413" y="6452156"/>
            <a:ext cx="1462087"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Allikas</a:t>
            </a:r>
            <a:endParaRPr lang="en-IE" dirty="0">
              <a:solidFill>
                <a:srgbClr val="378FCD"/>
              </a:solidFill>
            </a:endParaRPr>
          </a:p>
        </p:txBody>
      </p:sp>
    </p:spTree>
    <p:extLst>
      <p:ext uri="{BB962C8B-B14F-4D97-AF65-F5344CB8AC3E}">
        <p14:creationId xmlns:p14="http://schemas.microsoft.com/office/powerpoint/2010/main" val="976123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B90225-916D-48EE-AA0E-93FDBCC1A91E}"/>
              </a:ext>
            </a:extLst>
          </p:cNvPr>
          <p:cNvSpPr>
            <a:spLocks noGrp="1"/>
          </p:cNvSpPr>
          <p:nvPr>
            <p:ph type="title"/>
          </p:nvPr>
        </p:nvSpPr>
        <p:spPr/>
        <p:txBody>
          <a:bodyPr/>
          <a:lstStyle/>
          <a:p>
            <a:r>
              <a:rPr lang="nl-NL" dirty="0" err="1"/>
              <a:t>Märksõnad</a:t>
            </a:r>
            <a:endParaRPr lang="en-GB" dirty="0"/>
          </a:p>
        </p:txBody>
      </p:sp>
      <p:sp>
        <p:nvSpPr>
          <p:cNvPr id="5" name="Tijdelijke aanduiding voor inhoud 4">
            <a:extLst>
              <a:ext uri="{FF2B5EF4-FFF2-40B4-BE49-F238E27FC236}">
                <a16:creationId xmlns:a16="http://schemas.microsoft.com/office/drawing/2014/main" id="{4A7D3395-BB5E-4CB0-91D4-BEBFCD97D76C}"/>
              </a:ext>
            </a:extLst>
          </p:cNvPr>
          <p:cNvSpPr>
            <a:spLocks noGrp="1"/>
          </p:cNvSpPr>
          <p:nvPr>
            <p:ph idx="1"/>
          </p:nvPr>
        </p:nvSpPr>
        <p:spPr>
          <a:xfrm>
            <a:off x="838200" y="1863725"/>
            <a:ext cx="10515600" cy="4351338"/>
          </a:xfrm>
        </p:spPr>
        <p:txBody>
          <a:bodyPr/>
          <a:lstStyle/>
          <a:p>
            <a:r>
              <a:rPr lang="nl-NL" dirty="0"/>
              <a:t>Õpetaja oskused</a:t>
            </a:r>
          </a:p>
          <a:p>
            <a:r>
              <a:rPr lang="nl-NL" dirty="0"/>
              <a:t>Pehmed oskused</a:t>
            </a:r>
          </a:p>
          <a:p>
            <a:r>
              <a:rPr lang="nl-NL" dirty="0" smtClean="0"/>
              <a:t>Diferentseeritud juhendamine </a:t>
            </a:r>
            <a:endParaRPr lang="nl-NL" dirty="0"/>
          </a:p>
          <a:p>
            <a:r>
              <a:rPr lang="nl-NL" dirty="0"/>
              <a:t>Kaasav õpetamine</a:t>
            </a:r>
          </a:p>
          <a:p>
            <a:r>
              <a:rPr lang="nl-NL" dirty="0"/>
              <a:t>Kaasav juhtimine</a:t>
            </a:r>
          </a:p>
        </p:txBody>
      </p:sp>
    </p:spTree>
    <p:extLst>
      <p:ext uri="{BB962C8B-B14F-4D97-AF65-F5344CB8AC3E}">
        <p14:creationId xmlns:p14="http://schemas.microsoft.com/office/powerpoint/2010/main" val="113399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2F61-03EF-4AE9-B988-AA0C21F9AA78}"/>
              </a:ext>
            </a:extLst>
          </p:cNvPr>
          <p:cNvSpPr>
            <a:spLocks noGrp="1"/>
          </p:cNvSpPr>
          <p:nvPr>
            <p:ph type="title"/>
          </p:nvPr>
        </p:nvSpPr>
        <p:spPr/>
        <p:txBody>
          <a:bodyPr/>
          <a:lstStyle/>
          <a:p>
            <a:r>
              <a:rPr lang="en-IE" dirty="0" err="1"/>
              <a:t>Kaasav</a:t>
            </a:r>
            <a:r>
              <a:rPr lang="en-IE" dirty="0"/>
              <a:t> </a:t>
            </a:r>
            <a:r>
              <a:rPr lang="en-IE" dirty="0" err="1" smtClean="0"/>
              <a:t>pedagoog</a:t>
            </a:r>
            <a:endParaRPr lang="en-IE" dirty="0"/>
          </a:p>
        </p:txBody>
      </p:sp>
      <p:sp>
        <p:nvSpPr>
          <p:cNvPr id="3" name="Content Placeholder 2">
            <a:extLst>
              <a:ext uri="{FF2B5EF4-FFF2-40B4-BE49-F238E27FC236}">
                <a16:creationId xmlns:a16="http://schemas.microsoft.com/office/drawing/2014/main" id="{6D6CF01C-361C-45D5-A85F-47D67DDD461F}"/>
              </a:ext>
            </a:extLst>
          </p:cNvPr>
          <p:cNvSpPr>
            <a:spLocks noGrp="1"/>
          </p:cNvSpPr>
          <p:nvPr>
            <p:ph idx="1"/>
          </p:nvPr>
        </p:nvSpPr>
        <p:spPr>
          <a:xfrm>
            <a:off x="838200" y="1825625"/>
            <a:ext cx="5895975" cy="4351338"/>
          </a:xfrm>
        </p:spPr>
        <p:txBody>
          <a:bodyPr>
            <a:normAutofit/>
          </a:bodyPr>
          <a:lstStyle/>
          <a:p>
            <a:pPr marL="0" indent="0" algn="ctr">
              <a:buNone/>
            </a:pPr>
            <a:r>
              <a:rPr lang="en-US" sz="3600" dirty="0">
                <a:solidFill>
                  <a:srgbClr val="F2BD1F"/>
                </a:solidFill>
              </a:rPr>
              <a:t/>
            </a:r>
            <a:br>
              <a:rPr lang="en-US" sz="3600" dirty="0">
                <a:solidFill>
                  <a:srgbClr val="F2BD1F"/>
                </a:solidFill>
              </a:rPr>
            </a:br>
            <a:r>
              <a:rPr lang="en-US" sz="3600" dirty="0">
                <a:solidFill>
                  <a:srgbClr val="F2BD1F"/>
                </a:solidFill>
              </a:rPr>
              <a:t>"Iga õppija kultuurilise tausta, hobide ja õppimisstiili mõistmine on esimene samm, et tagada, et meie õppetöö oleks kaasav."</a:t>
            </a:r>
            <a:endParaRPr lang="en-IE" sz="3600" dirty="0">
              <a:solidFill>
                <a:srgbClr val="F2BD1F"/>
              </a:solidFill>
            </a:endParaRPr>
          </a:p>
        </p:txBody>
      </p:sp>
      <p:sp>
        <p:nvSpPr>
          <p:cNvPr id="5" name="TextBox 4">
            <a:extLst>
              <a:ext uri="{FF2B5EF4-FFF2-40B4-BE49-F238E27FC236}">
                <a16:creationId xmlns:a16="http://schemas.microsoft.com/office/drawing/2014/main" id="{51F859ED-39C9-4B65-8AF1-7FC67A42DF23}"/>
              </a:ext>
            </a:extLst>
          </p:cNvPr>
          <p:cNvSpPr txBox="1"/>
          <p:nvPr/>
        </p:nvSpPr>
        <p:spPr>
          <a:xfrm>
            <a:off x="5912644" y="5065405"/>
            <a:ext cx="6186486" cy="830997"/>
          </a:xfrm>
          <a:prstGeom prst="rect">
            <a:avLst/>
          </a:prstGeom>
          <a:noFill/>
        </p:spPr>
        <p:txBody>
          <a:bodyPr wrap="square">
            <a:spAutoFit/>
          </a:bodyPr>
          <a:lstStyle/>
          <a:p>
            <a:pPr algn="ctr"/>
            <a:r>
              <a:rPr lang="en-US" sz="2400" dirty="0">
                <a:solidFill>
                  <a:srgbClr val="E61A52"/>
                </a:solidFill>
              </a:rPr>
              <a:t>Yasmin Akhtar</a:t>
            </a:r>
          </a:p>
          <a:p>
            <a:pPr algn="ctr"/>
            <a:r>
              <a:rPr lang="en-US" sz="2400" dirty="0">
                <a:solidFill>
                  <a:srgbClr val="E61A52"/>
                </a:solidFill>
              </a:rPr>
              <a:t>Go-Woman! Alliance CIC</a:t>
            </a:r>
            <a:endParaRPr lang="en-IE" sz="2400" dirty="0">
              <a:solidFill>
                <a:srgbClr val="E61A52"/>
              </a:solidFill>
            </a:endParaRPr>
          </a:p>
        </p:txBody>
      </p:sp>
      <p:pic>
        <p:nvPicPr>
          <p:cNvPr id="1026" name="Picture 2" descr="See the source image">
            <a:extLst>
              <a:ext uri="{FF2B5EF4-FFF2-40B4-BE49-F238E27FC236}">
                <a16:creationId xmlns:a16="http://schemas.microsoft.com/office/drawing/2014/main" id="{BD57D5E1-75D5-4194-971F-1E2675B6F89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658100" y="1958989"/>
            <a:ext cx="2938463" cy="297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60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2FAF-48FE-4B2D-B61D-1B7657FFAE0A}"/>
              </a:ext>
            </a:extLst>
          </p:cNvPr>
          <p:cNvSpPr>
            <a:spLocks noGrp="1"/>
          </p:cNvSpPr>
          <p:nvPr>
            <p:ph type="title"/>
          </p:nvPr>
        </p:nvSpPr>
        <p:spPr>
          <a:xfrm>
            <a:off x="228598" y="-361949"/>
            <a:ext cx="8799072" cy="1600200"/>
          </a:xfrm>
        </p:spPr>
        <p:txBody>
          <a:bodyPr>
            <a:normAutofit/>
          </a:bodyPr>
          <a:lstStyle/>
          <a:p>
            <a:r>
              <a:rPr lang="en-US" dirty="0" smtClean="0"/>
              <a:t>RESSURSID RAMBIVALGUSES – EMPAATIAKAARDI LÕUEND</a:t>
            </a:r>
            <a:endParaRPr lang="en-IE" dirty="0"/>
          </a:p>
        </p:txBody>
      </p:sp>
      <p:sp>
        <p:nvSpPr>
          <p:cNvPr id="4" name="Text Placeholder 3">
            <a:extLst>
              <a:ext uri="{FF2B5EF4-FFF2-40B4-BE49-F238E27FC236}">
                <a16:creationId xmlns:a16="http://schemas.microsoft.com/office/drawing/2014/main" id="{71FDBA7E-96D7-45DF-875C-0311EBC37CF0}"/>
              </a:ext>
            </a:extLst>
          </p:cNvPr>
          <p:cNvSpPr>
            <a:spLocks noGrp="1"/>
          </p:cNvSpPr>
          <p:nvPr>
            <p:ph type="body" sz="half" idx="2"/>
          </p:nvPr>
        </p:nvSpPr>
        <p:spPr>
          <a:xfrm>
            <a:off x="228598" y="1376417"/>
            <a:ext cx="4925666" cy="3811588"/>
          </a:xfrm>
        </p:spPr>
        <p:txBody>
          <a:bodyPr>
            <a:normAutofit fontScale="92500"/>
          </a:bodyPr>
          <a:lstStyle/>
          <a:p>
            <a:pPr algn="just"/>
            <a:r>
              <a:rPr lang="en-US" sz="2400" dirty="0"/>
              <a:t>Õpilase kohta käiva teabe koondamine nn empaatiakaardiks võib aidata õpetajatel pakkuda </a:t>
            </a:r>
            <a:r>
              <a:rPr lang="en-US" sz="2400" dirty="0" err="1"/>
              <a:t>paremat</a:t>
            </a:r>
            <a:r>
              <a:rPr lang="en-US" sz="2400" dirty="0"/>
              <a:t> </a:t>
            </a:r>
            <a:r>
              <a:rPr lang="en-US" sz="2400" dirty="0" err="1" smtClean="0"/>
              <a:t>õpetust</a:t>
            </a:r>
            <a:r>
              <a:rPr lang="en-US" sz="2400" dirty="0" smtClean="0"/>
              <a:t>.</a:t>
            </a:r>
            <a:endParaRPr lang="en-US" sz="2400" dirty="0"/>
          </a:p>
          <a:p>
            <a:pPr algn="just"/>
            <a:r>
              <a:rPr lang="en-US" sz="2400" dirty="0"/>
              <a:t>Hariduses on empaatiakaart lihtne visuaalne vahend, mis kajastab teadmisi konkreetse õpilase või õpilasrühma käitumise, hoiakute, vajaduste, tugevuste, probleemide, emotsionaalsete seisundite ja muude oluliste tunnuste kohta. </a:t>
            </a:r>
            <a:endParaRPr lang="en-IE" sz="2400" dirty="0"/>
          </a:p>
        </p:txBody>
      </p:sp>
      <p:pic>
        <p:nvPicPr>
          <p:cNvPr id="5" name="Content Placeholder 4">
            <a:extLst>
              <a:ext uri="{FF2B5EF4-FFF2-40B4-BE49-F238E27FC236}">
                <a16:creationId xmlns:a16="http://schemas.microsoft.com/office/drawing/2014/main" id="{51E060BC-9025-4F92-9166-01AE95160CF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387009" y="1238251"/>
            <a:ext cx="6343648" cy="4095530"/>
          </a:xfrm>
          <a:prstGeom prst="rect">
            <a:avLst/>
          </a:prstGeom>
        </p:spPr>
      </p:pic>
      <p:sp>
        <p:nvSpPr>
          <p:cNvPr id="6" name="TextBox 5">
            <a:extLst>
              <a:ext uri="{FF2B5EF4-FFF2-40B4-BE49-F238E27FC236}">
                <a16:creationId xmlns:a16="http://schemas.microsoft.com/office/drawing/2014/main" id="{5731FBD4-2D1F-420A-9822-5ED2C7F46F9D}"/>
              </a:ext>
            </a:extLst>
          </p:cNvPr>
          <p:cNvSpPr txBox="1"/>
          <p:nvPr/>
        </p:nvSpPr>
        <p:spPr>
          <a:xfrm>
            <a:off x="285752" y="5188005"/>
            <a:ext cx="11677650" cy="1200329"/>
          </a:xfrm>
          <a:prstGeom prst="rect">
            <a:avLst/>
          </a:prstGeom>
          <a:solidFill>
            <a:srgbClr val="E61A52"/>
          </a:solidFill>
        </p:spPr>
        <p:txBody>
          <a:bodyPr wrap="square" rtlCol="0">
            <a:spAutoFit/>
          </a:bodyPr>
          <a:lstStyle/>
          <a:p>
            <a:r>
              <a:rPr lang="en-IE" sz="2400" dirty="0">
                <a:solidFill>
                  <a:schemeClr val="bg1"/>
                </a:solidFill>
              </a:rPr>
              <a:t>Tegevus - ressursside rubriigis </a:t>
            </a:r>
            <a:r>
              <a:rPr lang="en-IE" sz="2400" dirty="0" err="1">
                <a:solidFill>
                  <a:schemeClr val="bg1"/>
                </a:solidFill>
              </a:rPr>
              <a:t>leiate</a:t>
            </a:r>
            <a:r>
              <a:rPr lang="en-IE" sz="2400" dirty="0">
                <a:solidFill>
                  <a:schemeClr val="bg1"/>
                </a:solidFill>
              </a:rPr>
              <a:t> </a:t>
            </a:r>
            <a:r>
              <a:rPr lang="en-IE" sz="2400" dirty="0" err="1" smtClean="0">
                <a:solidFill>
                  <a:schemeClr val="bg1"/>
                </a:solidFill>
              </a:rPr>
              <a:t>empaatiakaardi</a:t>
            </a:r>
            <a:r>
              <a:rPr lang="en-IE" sz="2400" dirty="0" smtClean="0">
                <a:solidFill>
                  <a:schemeClr val="bg1"/>
                </a:solidFill>
              </a:rPr>
              <a:t> </a:t>
            </a:r>
            <a:r>
              <a:rPr lang="en-IE" sz="2400" dirty="0">
                <a:solidFill>
                  <a:schemeClr val="bg1"/>
                </a:solidFill>
              </a:rPr>
              <a:t>koopia. Täitke empaatiakaart iga või võimalikult paljude õpilaste jaoks oma klassis. Kasutage tulemusi </a:t>
            </a:r>
            <a:r>
              <a:rPr lang="en-US" sz="2400" dirty="0">
                <a:solidFill>
                  <a:schemeClr val="bg1"/>
                </a:solidFill>
              </a:rPr>
              <a:t>oma õpetamisotsuste tegemisel ja </a:t>
            </a:r>
            <a:r>
              <a:rPr lang="en-US" sz="2400" dirty="0" err="1">
                <a:solidFill>
                  <a:schemeClr val="bg1"/>
                </a:solidFill>
              </a:rPr>
              <a:t>õppijate</a:t>
            </a:r>
            <a:r>
              <a:rPr lang="en-US" sz="2400" dirty="0">
                <a:solidFill>
                  <a:schemeClr val="bg1"/>
                </a:solidFill>
              </a:rPr>
              <a:t> </a:t>
            </a:r>
            <a:r>
              <a:rPr lang="en-US" sz="2400" dirty="0" err="1" smtClean="0">
                <a:solidFill>
                  <a:schemeClr val="bg1"/>
                </a:solidFill>
              </a:rPr>
              <a:t>toetamisel</a:t>
            </a:r>
            <a:r>
              <a:rPr lang="en-US" sz="2400" dirty="0" smtClean="0">
                <a:solidFill>
                  <a:schemeClr val="bg1"/>
                </a:solidFill>
              </a:rPr>
              <a:t>.</a:t>
            </a:r>
            <a:endParaRPr lang="en-IE" sz="2400" dirty="0">
              <a:solidFill>
                <a:schemeClr val="bg1"/>
              </a:solidFill>
            </a:endParaRPr>
          </a:p>
        </p:txBody>
      </p:sp>
      <p:sp>
        <p:nvSpPr>
          <p:cNvPr id="7" name="TextBox 6">
            <a:extLst>
              <a:ext uri="{FF2B5EF4-FFF2-40B4-BE49-F238E27FC236}">
                <a16:creationId xmlns:a16="http://schemas.microsoft.com/office/drawing/2014/main" id="{3B7AFC44-6CC0-44A9-B5F8-51370D41803C}"/>
              </a:ext>
            </a:extLst>
          </p:cNvPr>
          <p:cNvSpPr txBox="1"/>
          <p:nvPr/>
        </p:nvSpPr>
        <p:spPr>
          <a:xfrm>
            <a:off x="9763125" y="6366539"/>
            <a:ext cx="24288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 xmlns:a16="http://schemas.microsoft.com/office/drawing/2014/main" xmlns:a14="http://schemas.microsoft.com/office/drawing/2010/main" xmlns:ahyp="http://schemas.microsoft.com/office/drawing/2018/hyperlinkcolor" xmlns:p14="http://schemas.microsoft.com/office/powerpoint/2010/main" val="tx"/>
                    </a:ext>
                  </a:extLst>
                </a:hlinkClick>
              </a:rPr>
              <a:t>Allikas 1 </a:t>
            </a:r>
            <a:r>
              <a:rPr lang="en-IE" dirty="0">
                <a:solidFill>
                  <a:srgbClr val="378FCD"/>
                </a:solidFill>
                <a:hlinkClick r:id="rId4">
                  <a:extLst>
                    <a:ext uri="{A12FA001-AC4F-418D-AE19-62706E023703}">
                      <ahyp:hlinkClr xmlns="" xmlns:a16="http://schemas.microsoft.com/office/drawing/2014/main" xmlns:a14="http://schemas.microsoft.com/office/drawing/2010/main" xmlns:ahyp="http://schemas.microsoft.com/office/drawing/2018/hyperlinkcolor" xmlns:p14="http://schemas.microsoft.com/office/powerpoint/2010/main" val="tx"/>
                    </a:ext>
                  </a:extLst>
                </a:hlinkClick>
              </a:rPr>
              <a:t>Allikas 2</a:t>
            </a:r>
            <a:endParaRPr lang="en-IE" dirty="0">
              <a:solidFill>
                <a:srgbClr val="378FCD"/>
              </a:solidFill>
            </a:endParaRPr>
          </a:p>
        </p:txBody>
      </p:sp>
    </p:spTree>
    <p:extLst>
      <p:ext uri="{BB962C8B-B14F-4D97-AF65-F5344CB8AC3E}">
        <p14:creationId xmlns:p14="http://schemas.microsoft.com/office/powerpoint/2010/main" val="304893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B8C8BE-849B-4A84-BBD0-D77EC305E1EB}"/>
              </a:ext>
            </a:extLst>
          </p:cNvPr>
          <p:cNvSpPr>
            <a:spLocks noGrp="1"/>
          </p:cNvSpPr>
          <p:nvPr>
            <p:ph sz="half" idx="2"/>
          </p:nvPr>
        </p:nvSpPr>
        <p:spPr/>
        <p:txBody>
          <a:bodyPr>
            <a:noAutofit/>
          </a:bodyPr>
          <a:lstStyle/>
          <a:p>
            <a:pPr marL="0" indent="0">
              <a:buNone/>
            </a:pPr>
            <a:r>
              <a:rPr lang="en-US" sz="2000" dirty="0"/>
              <a:t>Selline tegevus peaks julgustama õpilasi </a:t>
            </a:r>
            <a:r>
              <a:rPr lang="en-US" sz="2000" dirty="0" err="1"/>
              <a:t>uurima</a:t>
            </a:r>
            <a:r>
              <a:rPr lang="en-US" sz="2000" dirty="0"/>
              <a:t> </a:t>
            </a:r>
            <a:r>
              <a:rPr lang="en-US" sz="2000" dirty="0" err="1" smtClean="0"/>
              <a:t>nendevahelisi</a:t>
            </a:r>
            <a:r>
              <a:rPr lang="en-US" sz="2000" dirty="0" smtClean="0"/>
              <a:t> </a:t>
            </a:r>
            <a:r>
              <a:rPr lang="en-US" sz="2000" dirty="0" err="1" smtClean="0"/>
              <a:t>sarnasusi</a:t>
            </a:r>
            <a:r>
              <a:rPr lang="en-US" sz="2000" dirty="0"/>
              <a:t>. </a:t>
            </a:r>
            <a:r>
              <a:rPr lang="en-US" sz="2000" dirty="0" err="1"/>
              <a:t>Sageli</a:t>
            </a:r>
            <a:r>
              <a:rPr lang="en-US" sz="2000" dirty="0"/>
              <a:t> </a:t>
            </a:r>
            <a:r>
              <a:rPr lang="en-US" sz="2000" dirty="0" err="1" smtClean="0"/>
              <a:t>õpilased</a:t>
            </a:r>
            <a:r>
              <a:rPr lang="en-US" sz="2000" dirty="0" smtClean="0"/>
              <a:t> </a:t>
            </a:r>
            <a:r>
              <a:rPr lang="en-US" sz="2000" dirty="0"/>
              <a:t>ei näe, </a:t>
            </a:r>
            <a:r>
              <a:rPr lang="en-US" sz="2000" dirty="0" err="1"/>
              <a:t>kui</a:t>
            </a:r>
            <a:r>
              <a:rPr lang="en-US" sz="2000" dirty="0"/>
              <a:t> </a:t>
            </a:r>
            <a:r>
              <a:rPr lang="en-US" sz="2000" dirty="0" err="1" smtClean="0"/>
              <a:t>paljus</a:t>
            </a:r>
            <a:r>
              <a:rPr lang="en-US" sz="2000" dirty="0" smtClean="0"/>
              <a:t> </a:t>
            </a:r>
            <a:r>
              <a:rPr lang="en-US" sz="2000" dirty="0" err="1"/>
              <a:t>nad</a:t>
            </a:r>
            <a:r>
              <a:rPr lang="en-US" sz="2000" dirty="0"/>
              <a:t> </a:t>
            </a:r>
            <a:r>
              <a:rPr lang="en-US" sz="2000" dirty="0" err="1" smtClean="0"/>
              <a:t>sarnased</a:t>
            </a:r>
            <a:r>
              <a:rPr lang="en-US" sz="2000" dirty="0" smtClean="0"/>
              <a:t> on. </a:t>
            </a:r>
            <a:r>
              <a:rPr lang="en-US" sz="2000" dirty="0"/>
              <a:t>Paluge õpilastel üksteist tundma õppida! Seda saab </a:t>
            </a:r>
            <a:r>
              <a:rPr lang="en-US" sz="2000" dirty="0" err="1"/>
              <a:t>teha</a:t>
            </a:r>
            <a:r>
              <a:rPr lang="en-US" sz="2000" dirty="0"/>
              <a:t> </a:t>
            </a:r>
            <a:r>
              <a:rPr lang="en-US" sz="2000" dirty="0" err="1" smtClean="0"/>
              <a:t>madala</a:t>
            </a:r>
            <a:r>
              <a:rPr lang="en-US" sz="2000" dirty="0" smtClean="0"/>
              <a:t> </a:t>
            </a:r>
            <a:r>
              <a:rPr lang="en-US" sz="2000" dirty="0" err="1" smtClean="0"/>
              <a:t>riskiga</a:t>
            </a:r>
            <a:r>
              <a:rPr lang="en-US" sz="2000" dirty="0" smtClean="0"/>
              <a:t> </a:t>
            </a:r>
            <a:r>
              <a:rPr lang="en-US" sz="2000" dirty="0" err="1" smtClean="0"/>
              <a:t>järgnevate</a:t>
            </a:r>
            <a:r>
              <a:rPr lang="en-US" sz="2000" dirty="0" smtClean="0"/>
              <a:t> </a:t>
            </a:r>
            <a:r>
              <a:rPr lang="en-US" sz="2000" dirty="0" err="1" smtClean="0"/>
              <a:t>tegevuste</a:t>
            </a:r>
            <a:r>
              <a:rPr lang="en-US" sz="2000" dirty="0" smtClean="0"/>
              <a:t> </a:t>
            </a:r>
            <a:r>
              <a:rPr lang="en-US" sz="2000" dirty="0" err="1" smtClean="0"/>
              <a:t>abil</a:t>
            </a:r>
            <a:r>
              <a:rPr lang="en-US" sz="2000" dirty="0" smtClean="0"/>
              <a:t>:</a:t>
            </a:r>
            <a:endParaRPr lang="en-US" sz="2000" dirty="0"/>
          </a:p>
          <a:p>
            <a:r>
              <a:rPr lang="en-US" sz="2000" dirty="0" err="1" smtClean="0"/>
              <a:t>intervjueeri</a:t>
            </a:r>
            <a:r>
              <a:rPr lang="en-US" sz="2000" dirty="0" smtClean="0"/>
              <a:t> </a:t>
            </a:r>
            <a:r>
              <a:rPr lang="en-US" sz="2000" dirty="0"/>
              <a:t>klassikaaslast, keda sa ei tunne hästi</a:t>
            </a:r>
          </a:p>
          <a:p>
            <a:r>
              <a:rPr lang="en-US" sz="2000" dirty="0" smtClean="0"/>
              <a:t>tee </a:t>
            </a:r>
            <a:r>
              <a:rPr lang="en-US" sz="2000" dirty="0"/>
              <a:t>koostööd kellegagi, keda te ei tunne</a:t>
            </a:r>
            <a:endParaRPr lang="en-IE" sz="2000" dirty="0"/>
          </a:p>
        </p:txBody>
      </p:sp>
      <p:sp>
        <p:nvSpPr>
          <p:cNvPr id="3" name="Content Placeholder 2">
            <a:extLst>
              <a:ext uri="{FF2B5EF4-FFF2-40B4-BE49-F238E27FC236}">
                <a16:creationId xmlns:a16="http://schemas.microsoft.com/office/drawing/2014/main" id="{CF8CAFFD-83CB-43A0-9C03-C1257FBE5931}"/>
              </a:ext>
            </a:extLst>
          </p:cNvPr>
          <p:cNvSpPr>
            <a:spLocks noGrp="1"/>
          </p:cNvSpPr>
          <p:nvPr>
            <p:ph sz="quarter" idx="4"/>
          </p:nvPr>
        </p:nvSpPr>
        <p:spPr/>
        <p:txBody>
          <a:bodyPr>
            <a:normAutofit lnSpcReduction="10000"/>
          </a:bodyPr>
          <a:lstStyle/>
          <a:p>
            <a:pPr marL="0" indent="0">
              <a:buNone/>
            </a:pPr>
            <a:r>
              <a:rPr lang="en-US" sz="2000" dirty="0"/>
              <a:t>Kutsuge heategevusorganisatsiooni esindajaid oma klassi ja selgitage, millega nad tegelevad. Küsige, mida teie õpilased saavad teha, et </a:t>
            </a:r>
            <a:r>
              <a:rPr lang="en-US" sz="2000" dirty="0" err="1"/>
              <a:t>aidata</a:t>
            </a:r>
            <a:r>
              <a:rPr lang="en-US" sz="2000" dirty="0"/>
              <a:t> </a:t>
            </a:r>
            <a:r>
              <a:rPr lang="en-US" sz="2000" dirty="0" err="1" smtClean="0"/>
              <a:t>ja</a:t>
            </a:r>
            <a:r>
              <a:rPr lang="en-US" sz="2000" dirty="0" smtClean="0"/>
              <a:t> </a:t>
            </a:r>
            <a:r>
              <a:rPr lang="en-US" sz="2000" dirty="0" err="1" smtClean="0"/>
              <a:t>korraldage</a:t>
            </a:r>
            <a:r>
              <a:rPr lang="en-US" sz="2000" dirty="0" smtClean="0"/>
              <a:t> </a:t>
            </a:r>
            <a:r>
              <a:rPr lang="en-US" sz="2000" dirty="0" err="1" smtClean="0"/>
              <a:t>vabatahtlike</a:t>
            </a:r>
            <a:r>
              <a:rPr lang="en-US" sz="2000" dirty="0" smtClean="0"/>
              <a:t> </a:t>
            </a:r>
            <a:r>
              <a:rPr lang="en-US" sz="2000" dirty="0"/>
              <a:t>päev. </a:t>
            </a:r>
          </a:p>
          <a:p>
            <a:pPr marL="0" indent="0">
              <a:buNone/>
            </a:pPr>
            <a:r>
              <a:rPr lang="en-US" sz="2000" dirty="0"/>
              <a:t>Õpilaste kaasamine heategevusesse on suurepärane viis empaatia arendamiseks - eriti arvestades, mis tänapäeval maailmas toimub.</a:t>
            </a:r>
            <a:endParaRPr lang="en-IE" sz="2000" dirty="0"/>
          </a:p>
        </p:txBody>
      </p:sp>
      <p:sp>
        <p:nvSpPr>
          <p:cNvPr id="4" name="Title 3">
            <a:extLst>
              <a:ext uri="{FF2B5EF4-FFF2-40B4-BE49-F238E27FC236}">
                <a16:creationId xmlns:a16="http://schemas.microsoft.com/office/drawing/2014/main" id="{0C6B68A7-E54F-4829-A15B-A28C652B05E1}"/>
              </a:ext>
            </a:extLst>
          </p:cNvPr>
          <p:cNvSpPr>
            <a:spLocks noGrp="1"/>
          </p:cNvSpPr>
          <p:nvPr>
            <p:ph type="title"/>
          </p:nvPr>
        </p:nvSpPr>
        <p:spPr>
          <a:xfrm>
            <a:off x="839788" y="365125"/>
            <a:ext cx="8551862" cy="1325563"/>
          </a:xfrm>
        </p:spPr>
        <p:txBody>
          <a:bodyPr>
            <a:normAutofit/>
          </a:bodyPr>
          <a:lstStyle/>
          <a:p>
            <a:r>
              <a:rPr lang="en-IE" sz="3600" dirty="0"/>
              <a:t>Kolm võimalust, kuidas tuua empaatia oma klassiruumi</a:t>
            </a:r>
          </a:p>
        </p:txBody>
      </p:sp>
      <p:sp>
        <p:nvSpPr>
          <p:cNvPr id="5" name="Text Placeholder 4">
            <a:extLst>
              <a:ext uri="{FF2B5EF4-FFF2-40B4-BE49-F238E27FC236}">
                <a16:creationId xmlns:a16="http://schemas.microsoft.com/office/drawing/2014/main" id="{C0633DDC-33A3-42DC-AD5B-BEA33FDAA06E}"/>
              </a:ext>
            </a:extLst>
          </p:cNvPr>
          <p:cNvSpPr>
            <a:spLocks noGrp="1"/>
          </p:cNvSpPr>
          <p:nvPr>
            <p:ph type="body" idx="1"/>
          </p:nvPr>
        </p:nvSpPr>
        <p:spPr/>
        <p:txBody>
          <a:bodyPr/>
          <a:lstStyle/>
          <a:p>
            <a:r>
              <a:rPr lang="en-IE" dirty="0"/>
              <a:t>Tutvuge oma klassikaaslastega</a:t>
            </a:r>
          </a:p>
        </p:txBody>
      </p:sp>
      <p:sp>
        <p:nvSpPr>
          <p:cNvPr id="6" name="Text Placeholder 5">
            <a:extLst>
              <a:ext uri="{FF2B5EF4-FFF2-40B4-BE49-F238E27FC236}">
                <a16:creationId xmlns:a16="http://schemas.microsoft.com/office/drawing/2014/main" id="{9BE46B76-9CFA-4D86-AB04-A52CE7F7FE30}"/>
              </a:ext>
            </a:extLst>
          </p:cNvPr>
          <p:cNvSpPr>
            <a:spLocks noGrp="1"/>
          </p:cNvSpPr>
          <p:nvPr>
            <p:ph type="body" sz="quarter" idx="3"/>
          </p:nvPr>
        </p:nvSpPr>
        <p:spPr/>
        <p:txBody>
          <a:bodyPr/>
          <a:lstStyle/>
          <a:p>
            <a:r>
              <a:rPr lang="en-US" dirty="0"/>
              <a:t>Osalege heategevuses</a:t>
            </a:r>
            <a:endParaRPr lang="en-IE" dirty="0"/>
          </a:p>
        </p:txBody>
      </p:sp>
      <p:sp>
        <p:nvSpPr>
          <p:cNvPr id="7" name="Text Placeholder 6">
            <a:extLst>
              <a:ext uri="{FF2B5EF4-FFF2-40B4-BE49-F238E27FC236}">
                <a16:creationId xmlns:a16="http://schemas.microsoft.com/office/drawing/2014/main" id="{DC0F37B8-A967-4EF1-94EE-D0E1ED5B2CDC}"/>
              </a:ext>
            </a:extLst>
          </p:cNvPr>
          <p:cNvSpPr>
            <a:spLocks noGrp="1"/>
          </p:cNvSpPr>
          <p:nvPr>
            <p:ph type="body" sz="quarter" idx="10"/>
          </p:nvPr>
        </p:nvSpPr>
        <p:spPr/>
        <p:txBody>
          <a:bodyPr>
            <a:normAutofit/>
          </a:bodyPr>
          <a:lstStyle/>
          <a:p>
            <a:r>
              <a:rPr lang="en-US" dirty="0" err="1" smtClean="0"/>
              <a:t>Juhuslike</a:t>
            </a:r>
            <a:r>
              <a:rPr lang="en-US" dirty="0" smtClean="0"/>
              <a:t> </a:t>
            </a:r>
            <a:r>
              <a:rPr lang="en-US" dirty="0" err="1" smtClean="0"/>
              <a:t>heategude</a:t>
            </a:r>
            <a:r>
              <a:rPr lang="en-US" dirty="0" smtClean="0"/>
              <a:t> </a:t>
            </a:r>
            <a:r>
              <a:rPr lang="en-US" dirty="0" err="1" smtClean="0"/>
              <a:t>projekt</a:t>
            </a:r>
            <a:endParaRPr lang="en-IE" dirty="0"/>
          </a:p>
        </p:txBody>
      </p:sp>
      <p:sp>
        <p:nvSpPr>
          <p:cNvPr id="8" name="Content Placeholder 7">
            <a:extLst>
              <a:ext uri="{FF2B5EF4-FFF2-40B4-BE49-F238E27FC236}">
                <a16:creationId xmlns:a16="http://schemas.microsoft.com/office/drawing/2014/main" id="{0F251105-A042-40A9-971F-EFEB035F3B29}"/>
              </a:ext>
            </a:extLst>
          </p:cNvPr>
          <p:cNvSpPr>
            <a:spLocks noGrp="1"/>
          </p:cNvSpPr>
          <p:nvPr>
            <p:ph sz="quarter" idx="11"/>
          </p:nvPr>
        </p:nvSpPr>
        <p:spPr/>
        <p:txBody>
          <a:bodyPr>
            <a:noAutofit/>
          </a:bodyPr>
          <a:lstStyle/>
          <a:p>
            <a:pPr marL="0" indent="0">
              <a:buNone/>
            </a:pPr>
            <a:r>
              <a:rPr lang="en-US" sz="2000" dirty="0"/>
              <a:t>Paluge õpilastel teha juhuslik lahke tegu teise </a:t>
            </a:r>
            <a:r>
              <a:rPr lang="en-US" sz="2000" dirty="0" err="1"/>
              <a:t>inimese</a:t>
            </a:r>
            <a:r>
              <a:rPr lang="en-US" sz="2000" dirty="0"/>
              <a:t> </a:t>
            </a:r>
            <a:r>
              <a:rPr lang="en-US" sz="2000" dirty="0" err="1" smtClean="0"/>
              <a:t>klassikaaslase</a:t>
            </a:r>
            <a:r>
              <a:rPr lang="en-US" sz="2000" dirty="0" smtClean="0"/>
              <a:t> </a:t>
            </a:r>
            <a:r>
              <a:rPr lang="en-US" sz="2000" dirty="0" err="1"/>
              <a:t>või</a:t>
            </a:r>
            <a:r>
              <a:rPr lang="en-US" sz="2000" dirty="0"/>
              <a:t> </a:t>
            </a:r>
            <a:r>
              <a:rPr lang="en-US" sz="2000" dirty="0" err="1" smtClean="0"/>
              <a:t>mõne</a:t>
            </a:r>
            <a:r>
              <a:rPr lang="en-US" sz="2000" dirty="0" smtClean="0"/>
              <a:t> </a:t>
            </a:r>
            <a:r>
              <a:rPr lang="en-US" sz="2000" dirty="0" err="1"/>
              <a:t>teise</a:t>
            </a:r>
            <a:r>
              <a:rPr lang="en-US" sz="2000" dirty="0"/>
              <a:t> </a:t>
            </a:r>
            <a:r>
              <a:rPr lang="en-US" sz="2000" dirty="0" err="1" smtClean="0"/>
              <a:t>koolikaaslase</a:t>
            </a:r>
            <a:r>
              <a:rPr lang="en-US" sz="2000" dirty="0" smtClean="0"/>
              <a:t> </a:t>
            </a:r>
            <a:r>
              <a:rPr lang="en-US" sz="2000" dirty="0" err="1" smtClean="0"/>
              <a:t>heaks</a:t>
            </a:r>
            <a:r>
              <a:rPr lang="en-US" sz="2000" dirty="0"/>
              <a:t>. </a:t>
            </a:r>
          </a:p>
          <a:p>
            <a:pPr marL="0" indent="0">
              <a:buNone/>
            </a:pPr>
            <a:r>
              <a:rPr lang="en-US" sz="2000" dirty="0"/>
              <a:t>Kasutage refleksioonipäevikut, et õpilased mõtiskleksid selle üle, kuidas </a:t>
            </a:r>
            <a:r>
              <a:rPr lang="en-US" sz="2000" dirty="0" err="1"/>
              <a:t>nad</a:t>
            </a:r>
            <a:r>
              <a:rPr lang="en-US" sz="2000" dirty="0"/>
              <a:t> </a:t>
            </a:r>
            <a:r>
              <a:rPr lang="en-US" sz="2000" dirty="0" err="1" smtClean="0"/>
              <a:t>seda</a:t>
            </a:r>
            <a:r>
              <a:rPr lang="en-US" sz="2000" dirty="0" smtClean="0"/>
              <a:t> </a:t>
            </a:r>
            <a:r>
              <a:rPr lang="en-US" sz="2000" dirty="0" err="1" smtClean="0"/>
              <a:t>tegid</a:t>
            </a:r>
            <a:r>
              <a:rPr lang="en-US" sz="2000" dirty="0" smtClean="0"/>
              <a:t> </a:t>
            </a:r>
            <a:r>
              <a:rPr lang="en-US" sz="2000" dirty="0" err="1" smtClean="0"/>
              <a:t>ja</a:t>
            </a:r>
            <a:r>
              <a:rPr lang="en-US" sz="2000" dirty="0" smtClean="0"/>
              <a:t> </a:t>
            </a:r>
            <a:r>
              <a:rPr lang="en-US" sz="2000" dirty="0"/>
              <a:t>kuidas </a:t>
            </a:r>
            <a:r>
              <a:rPr lang="en-US" sz="2000" dirty="0" err="1"/>
              <a:t>nende</a:t>
            </a:r>
            <a:r>
              <a:rPr lang="en-US" sz="2000" dirty="0"/>
              <a:t> </a:t>
            </a:r>
            <a:r>
              <a:rPr lang="en-US" sz="2000" dirty="0" err="1" smtClean="0"/>
              <a:t>arvates</a:t>
            </a:r>
            <a:r>
              <a:rPr lang="en-US" sz="2000" dirty="0" smtClean="0"/>
              <a:t> </a:t>
            </a:r>
            <a:r>
              <a:rPr lang="en-US" sz="2000" dirty="0"/>
              <a:t>mõjutas </a:t>
            </a:r>
            <a:r>
              <a:rPr lang="en-US" sz="2000" dirty="0" err="1"/>
              <a:t>nende</a:t>
            </a:r>
            <a:r>
              <a:rPr lang="en-US" sz="2000" dirty="0"/>
              <a:t> </a:t>
            </a:r>
            <a:r>
              <a:rPr lang="en-US" sz="2000" dirty="0" err="1" smtClean="0"/>
              <a:t>heategu</a:t>
            </a:r>
            <a:r>
              <a:rPr lang="en-US" sz="2000" dirty="0" smtClean="0"/>
              <a:t> </a:t>
            </a:r>
            <a:r>
              <a:rPr lang="en-US" sz="2000" dirty="0"/>
              <a:t>teisi. </a:t>
            </a:r>
            <a:endParaRPr lang="en-US" sz="2000" dirty="0" smtClean="0"/>
          </a:p>
          <a:p>
            <a:pPr marL="0" indent="0">
              <a:buNone/>
            </a:pPr>
            <a:r>
              <a:rPr lang="en-US" sz="2000" dirty="0" err="1" smtClean="0"/>
              <a:t>Lihtne</a:t>
            </a:r>
            <a:r>
              <a:rPr lang="en-US" sz="2000" dirty="0"/>
              <a:t>, kuid väga tõhus!</a:t>
            </a:r>
            <a:endParaRPr lang="en-IE" sz="2000" dirty="0"/>
          </a:p>
        </p:txBody>
      </p:sp>
    </p:spTree>
    <p:extLst>
      <p:ext uri="{BB962C8B-B14F-4D97-AF65-F5344CB8AC3E}">
        <p14:creationId xmlns:p14="http://schemas.microsoft.com/office/powerpoint/2010/main" val="2402674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a:extLst>
              <a:ext uri="{FF2B5EF4-FFF2-40B4-BE49-F238E27FC236}">
                <a16:creationId xmlns:a16="http://schemas.microsoft.com/office/drawing/2014/main" id="{DF46294A-8341-4EB6-9684-ABC0FEBB3864}"/>
              </a:ext>
            </a:extLst>
          </p:cNvPr>
          <p:cNvSpPr txBox="1">
            <a:spLocks/>
          </p:cNvSpPr>
          <p:nvPr/>
        </p:nvSpPr>
        <p:spPr>
          <a:xfrm>
            <a:off x="266355" y="1387589"/>
            <a:ext cx="4934295" cy="19271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spcBef>
                <a:spcPts val="1000"/>
              </a:spcBef>
              <a:spcAft>
                <a:spcPts val="1000"/>
              </a:spcAft>
            </a:pPr>
            <a:r>
              <a:rPr lang="en-GB" sz="2800" dirty="0" smtClean="0">
                <a:solidFill>
                  <a:schemeClr val="bg1"/>
                </a:solidFill>
                <a:latin typeface="+mn-lt"/>
                <a:ea typeface="+mn-ea"/>
                <a:cs typeface="+mn-cs"/>
              </a:rPr>
              <a:t>5. </a:t>
            </a:r>
            <a:r>
              <a:rPr lang="en-GB" sz="2800" dirty="0" err="1" smtClean="0">
                <a:solidFill>
                  <a:schemeClr val="bg1"/>
                </a:solidFill>
                <a:latin typeface="+mn-lt"/>
                <a:ea typeface="+mn-ea"/>
                <a:cs typeface="+mn-cs"/>
              </a:rPr>
              <a:t>Peatükk</a:t>
            </a:r>
            <a:r>
              <a:rPr lang="en-GB" sz="2800" dirty="0" smtClean="0">
                <a:solidFill>
                  <a:schemeClr val="bg1"/>
                </a:solidFill>
                <a:latin typeface="+mn-lt"/>
                <a:ea typeface="+mn-ea"/>
                <a:cs typeface="+mn-cs"/>
              </a:rPr>
              <a:t>: </a:t>
            </a:r>
            <a:r>
              <a:rPr lang="en-GB" sz="2800" dirty="0">
                <a:solidFill>
                  <a:schemeClr val="bg1"/>
                </a:solidFill>
                <a:latin typeface="+mn-lt"/>
                <a:ea typeface="+mn-ea"/>
                <a:cs typeface="+mn-cs"/>
              </a:rPr>
              <a:t>DIFERENTSEERITUD HINDAMISOSKUSED</a:t>
            </a:r>
          </a:p>
        </p:txBody>
      </p:sp>
      <p:pic>
        <p:nvPicPr>
          <p:cNvPr id="4" name="Picture 3" descr="Classroom of students raising their hands in front of a teacher">
            <a:extLst>
              <a:ext uri="{FF2B5EF4-FFF2-40B4-BE49-F238E27FC236}">
                <a16:creationId xmlns:a16="http://schemas.microsoft.com/office/drawing/2014/main" id="{2D215B8E-61DC-4AE6-9523-E8948FD314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9275" y="1243361"/>
            <a:ext cx="6081866" cy="4142677"/>
          </a:xfrm>
          <a:prstGeom prst="rect">
            <a:avLst/>
          </a:prstGeom>
        </p:spPr>
      </p:pic>
      <p:sp>
        <p:nvSpPr>
          <p:cNvPr id="5" name="Tijdelijke aanduiding voor inhoud 8">
            <a:extLst>
              <a:ext uri="{FF2B5EF4-FFF2-40B4-BE49-F238E27FC236}">
                <a16:creationId xmlns:a16="http://schemas.microsoft.com/office/drawing/2014/main" id="{7B7556E8-6C63-4370-BEC1-05372E461C69}"/>
              </a:ext>
            </a:extLst>
          </p:cNvPr>
          <p:cNvSpPr txBox="1">
            <a:spLocks/>
          </p:cNvSpPr>
          <p:nvPr/>
        </p:nvSpPr>
        <p:spPr>
          <a:xfrm>
            <a:off x="365531" y="3333749"/>
            <a:ext cx="5049432" cy="28176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200" dirty="0"/>
              <a:t>Hindamisoskused on üliolulised igas klassiruumis. </a:t>
            </a:r>
            <a:r>
              <a:rPr lang="en-US" sz="2200" dirty="0" err="1"/>
              <a:t>Kuigi</a:t>
            </a:r>
            <a:r>
              <a:rPr lang="en-US" sz="2200" dirty="0"/>
              <a:t> </a:t>
            </a:r>
            <a:r>
              <a:rPr lang="en-US" sz="2200" dirty="0" err="1" smtClean="0"/>
              <a:t>hindamistulemuste</a:t>
            </a:r>
            <a:r>
              <a:rPr lang="en-US" sz="2200" dirty="0" smtClean="0"/>
              <a:t>, </a:t>
            </a:r>
            <a:r>
              <a:rPr lang="en-US" sz="2200" dirty="0" err="1" smtClean="0"/>
              <a:t>kasutamine</a:t>
            </a:r>
            <a:r>
              <a:rPr lang="en-US" sz="2200" dirty="0" smtClean="0"/>
              <a:t> </a:t>
            </a:r>
            <a:r>
              <a:rPr lang="en-US" sz="2200" dirty="0" err="1" smtClean="0"/>
              <a:t>õpilaste</a:t>
            </a:r>
            <a:r>
              <a:rPr lang="en-US" sz="2200" dirty="0" smtClean="0"/>
              <a:t> </a:t>
            </a:r>
            <a:r>
              <a:rPr lang="en-US" sz="2200" dirty="0" err="1" smtClean="0"/>
              <a:t>edusammude</a:t>
            </a:r>
            <a:r>
              <a:rPr lang="en-US" sz="2200" dirty="0" smtClean="0"/>
              <a:t> </a:t>
            </a:r>
            <a:r>
              <a:rPr lang="en-US" sz="2200" dirty="0" err="1" smtClean="0"/>
              <a:t>jälgimiseks</a:t>
            </a:r>
            <a:r>
              <a:rPr lang="en-US" sz="2200" dirty="0" smtClean="0"/>
              <a:t>, on </a:t>
            </a:r>
            <a:r>
              <a:rPr lang="en-US" sz="2200" dirty="0"/>
              <a:t>sama oluline kasutada tulemusi ka omaenda õpetamispraktikate hindamiseks, et saaksite end jätkuvalt täiustada. </a:t>
            </a:r>
            <a:r>
              <a:rPr lang="en-US" sz="2200" dirty="0" smtClean="0"/>
              <a:t>INACT </a:t>
            </a:r>
            <a:r>
              <a:rPr lang="en-US" sz="2200" dirty="0" err="1" smtClean="0"/>
              <a:t>projekti</a:t>
            </a:r>
            <a:r>
              <a:rPr lang="en-US" sz="2200" dirty="0" smtClean="0"/>
              <a:t> </a:t>
            </a:r>
            <a:r>
              <a:rPr lang="en-US" sz="2200" dirty="0"/>
              <a:t>raames </a:t>
            </a:r>
            <a:r>
              <a:rPr lang="en-US" sz="2200" dirty="0" err="1"/>
              <a:t>uurime</a:t>
            </a:r>
            <a:r>
              <a:rPr lang="en-US" sz="2200" dirty="0"/>
              <a:t> </a:t>
            </a:r>
            <a:r>
              <a:rPr lang="en-US" sz="2200" dirty="0" err="1" smtClean="0"/>
              <a:t>järgnevalt</a:t>
            </a:r>
            <a:r>
              <a:rPr lang="en-US" sz="2200" dirty="0" smtClean="0"/>
              <a:t> </a:t>
            </a:r>
            <a:r>
              <a:rPr lang="en-US" sz="2200" dirty="0" err="1" smtClean="0"/>
              <a:t>diferentseeritud</a:t>
            </a:r>
            <a:r>
              <a:rPr lang="en-US" sz="2200" dirty="0" smtClean="0"/>
              <a:t> </a:t>
            </a:r>
            <a:r>
              <a:rPr lang="en-US" sz="2200" dirty="0"/>
              <a:t>hindamisoskusi.</a:t>
            </a:r>
            <a:endParaRPr lang="en-GB" sz="2200" dirty="0"/>
          </a:p>
        </p:txBody>
      </p:sp>
    </p:spTree>
    <p:extLst>
      <p:ext uri="{BB962C8B-B14F-4D97-AF65-F5344CB8AC3E}">
        <p14:creationId xmlns:p14="http://schemas.microsoft.com/office/powerpoint/2010/main" val="3261012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03711-7804-4E37-B48F-E83449614951}"/>
              </a:ext>
            </a:extLst>
          </p:cNvPr>
          <p:cNvSpPr>
            <a:spLocks noGrp="1"/>
          </p:cNvSpPr>
          <p:nvPr>
            <p:ph type="title"/>
          </p:nvPr>
        </p:nvSpPr>
        <p:spPr/>
        <p:txBody>
          <a:bodyPr/>
          <a:lstStyle/>
          <a:p>
            <a:r>
              <a:rPr lang="en-IE" dirty="0">
                <a:solidFill>
                  <a:srgbClr val="378FCD"/>
                </a:solidFill>
              </a:rPr>
              <a:t>MIKS ON </a:t>
            </a:r>
            <a:r>
              <a:rPr lang="en-IE" dirty="0" smtClean="0">
                <a:solidFill>
                  <a:srgbClr val="378FCD"/>
                </a:solidFill>
              </a:rPr>
              <a:t>HINDAMISOSKUSED </a:t>
            </a:r>
            <a:r>
              <a:rPr lang="en-IE" dirty="0">
                <a:solidFill>
                  <a:srgbClr val="378FCD"/>
                </a:solidFill>
              </a:rPr>
              <a:t>OLULISED?</a:t>
            </a:r>
          </a:p>
        </p:txBody>
      </p:sp>
      <p:sp>
        <p:nvSpPr>
          <p:cNvPr id="3" name="Content Placeholder 2">
            <a:extLst>
              <a:ext uri="{FF2B5EF4-FFF2-40B4-BE49-F238E27FC236}">
                <a16:creationId xmlns:a16="http://schemas.microsoft.com/office/drawing/2014/main" id="{9F873BD9-BCED-4057-937D-754F5810D5CA}"/>
              </a:ext>
            </a:extLst>
          </p:cNvPr>
          <p:cNvSpPr>
            <a:spLocks noGrp="1"/>
          </p:cNvSpPr>
          <p:nvPr>
            <p:ph idx="1"/>
          </p:nvPr>
        </p:nvSpPr>
        <p:spPr/>
        <p:txBody>
          <a:bodyPr>
            <a:normAutofit lnSpcReduction="10000"/>
          </a:bodyPr>
          <a:lstStyle/>
          <a:p>
            <a:pPr marL="0" indent="0" algn="just">
              <a:buNone/>
            </a:pPr>
            <a:r>
              <a:rPr lang="en-US" dirty="0"/>
              <a:t>Diferentseeritud hindamine on viis, kuidas õpetajad muudavad ja sobitavad </a:t>
            </a:r>
            <a:r>
              <a:rPr lang="en-US" dirty="0" err="1"/>
              <a:t>hindamist</a:t>
            </a:r>
            <a:r>
              <a:rPr lang="en-US" dirty="0"/>
              <a:t> </a:t>
            </a:r>
            <a:r>
              <a:rPr lang="en-US" dirty="0" err="1" smtClean="0"/>
              <a:t>õpilaste</a:t>
            </a:r>
            <a:r>
              <a:rPr lang="en-US" dirty="0" smtClean="0"/>
              <a:t> </a:t>
            </a:r>
            <a:r>
              <a:rPr lang="en-US" dirty="0" err="1"/>
              <a:t>erinevate</a:t>
            </a:r>
            <a:r>
              <a:rPr lang="en-US" dirty="0"/>
              <a:t> </a:t>
            </a:r>
            <a:r>
              <a:rPr lang="en-US" dirty="0" err="1" smtClean="0"/>
              <a:t>omadustele</a:t>
            </a:r>
            <a:r>
              <a:rPr lang="en-US" dirty="0" smtClean="0"/>
              <a:t>/</a:t>
            </a:r>
            <a:r>
              <a:rPr lang="en-US" dirty="0" err="1" smtClean="0"/>
              <a:t>profiilidele</a:t>
            </a:r>
            <a:r>
              <a:rPr lang="en-US" dirty="0" smtClean="0"/>
              <a:t>, </a:t>
            </a:r>
            <a:r>
              <a:rPr lang="en-US" dirty="0"/>
              <a:t>et vastata õpilaste individuaalsetele vajadustele, parandades seeläbi nende õppimist ja suurendades </a:t>
            </a:r>
            <a:r>
              <a:rPr lang="en-US" dirty="0" err="1"/>
              <a:t>nende</a:t>
            </a:r>
            <a:r>
              <a:rPr lang="en-US" dirty="0"/>
              <a:t> </a:t>
            </a:r>
            <a:r>
              <a:rPr lang="en-US" dirty="0" err="1" smtClean="0"/>
              <a:t>võimalusi</a:t>
            </a:r>
            <a:r>
              <a:rPr lang="en-US" dirty="0" smtClean="0"/>
              <a:t> </a:t>
            </a:r>
            <a:r>
              <a:rPr lang="en-US" dirty="0" err="1" smtClean="0"/>
              <a:t>tõendada</a:t>
            </a:r>
            <a:r>
              <a:rPr lang="en-US" dirty="0" smtClean="0"/>
              <a:t>, </a:t>
            </a:r>
            <a:r>
              <a:rPr lang="en-US" dirty="0"/>
              <a:t>mida nad on õppinud. </a:t>
            </a:r>
          </a:p>
          <a:p>
            <a:pPr marL="0" indent="0" algn="just">
              <a:buNone/>
            </a:pPr>
            <a:r>
              <a:rPr lang="en-US" dirty="0"/>
              <a:t>Õpilased erinevad oma varasemate õpikogemuste, valmisoleku, õpistiili, eelistuste, </a:t>
            </a:r>
            <a:r>
              <a:rPr lang="en-US" dirty="0" err="1"/>
              <a:t>akadeemilise</a:t>
            </a:r>
            <a:r>
              <a:rPr lang="en-US" dirty="0"/>
              <a:t> </a:t>
            </a:r>
            <a:r>
              <a:rPr lang="en-US" dirty="0" err="1" smtClean="0"/>
              <a:t>edukuse</a:t>
            </a:r>
            <a:r>
              <a:rPr lang="en-US" dirty="0" smtClean="0"/>
              <a:t>, </a:t>
            </a:r>
            <a:r>
              <a:rPr lang="en-US" dirty="0"/>
              <a:t>võimete, tugevate ja nõrkade külgede, kultuuri, rassi ja tausta poolest. Õpetajad kasutavad diferentseeritud hindamist, et </a:t>
            </a:r>
            <a:r>
              <a:rPr lang="en-US" dirty="0" err="1"/>
              <a:t>sobitada</a:t>
            </a:r>
            <a:r>
              <a:rPr lang="en-US" dirty="0"/>
              <a:t> </a:t>
            </a:r>
            <a:r>
              <a:rPr lang="en-US" dirty="0" err="1" smtClean="0"/>
              <a:t>seda</a:t>
            </a:r>
            <a:r>
              <a:rPr lang="en-US" dirty="0" smtClean="0"/>
              <a:t> </a:t>
            </a:r>
            <a:r>
              <a:rPr lang="en-US" dirty="0" err="1" smtClean="0"/>
              <a:t>klassis</a:t>
            </a:r>
            <a:r>
              <a:rPr lang="en-US" dirty="0" smtClean="0"/>
              <a:t> </a:t>
            </a:r>
            <a:r>
              <a:rPr lang="en-US" dirty="0"/>
              <a:t>olevate erinevate õpilaste erinevatele õpivajadustele.</a:t>
            </a:r>
            <a:endParaRPr lang="en-IE" dirty="0"/>
          </a:p>
          <a:p>
            <a:pPr marL="0" indent="0">
              <a:buNone/>
            </a:pPr>
            <a:endParaRPr lang="en-IE" dirty="0"/>
          </a:p>
        </p:txBody>
      </p:sp>
    </p:spTree>
    <p:extLst>
      <p:ext uri="{BB962C8B-B14F-4D97-AF65-F5344CB8AC3E}">
        <p14:creationId xmlns:p14="http://schemas.microsoft.com/office/powerpoint/2010/main" val="1654011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28CE-6B3B-499C-A0C7-3E982B676DAA}"/>
              </a:ext>
            </a:extLst>
          </p:cNvPr>
          <p:cNvSpPr>
            <a:spLocks noGrp="1"/>
          </p:cNvSpPr>
          <p:nvPr>
            <p:ph type="title"/>
          </p:nvPr>
        </p:nvSpPr>
        <p:spPr>
          <a:xfrm>
            <a:off x="5019676" y="1030288"/>
            <a:ext cx="5781674" cy="617537"/>
          </a:xfrm>
        </p:spPr>
        <p:txBody>
          <a:bodyPr>
            <a:normAutofit/>
          </a:bodyPr>
          <a:lstStyle/>
          <a:p>
            <a:r>
              <a:rPr lang="en-IE" sz="3600" dirty="0"/>
              <a:t>Kujundav hindamine </a:t>
            </a:r>
          </a:p>
        </p:txBody>
      </p:sp>
      <p:pic>
        <p:nvPicPr>
          <p:cNvPr id="6" name="Picture Placeholder 5" descr="People working on ideas">
            <a:extLst>
              <a:ext uri="{FF2B5EF4-FFF2-40B4-BE49-F238E27FC236}">
                <a16:creationId xmlns:a16="http://schemas.microsoft.com/office/drawing/2014/main" id="{9DA815B6-3A01-48AF-A0C4-168D13E46524}"/>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CB27D3EB-3BD6-49C6-B8CE-B2BE1800386A}"/>
              </a:ext>
            </a:extLst>
          </p:cNvPr>
          <p:cNvSpPr>
            <a:spLocks noGrp="1"/>
          </p:cNvSpPr>
          <p:nvPr>
            <p:ph type="body" sz="half" idx="2"/>
          </p:nvPr>
        </p:nvSpPr>
        <p:spPr>
          <a:xfrm>
            <a:off x="5124450" y="1807413"/>
            <a:ext cx="6524625" cy="3811588"/>
          </a:xfrm>
        </p:spPr>
        <p:txBody>
          <a:bodyPr>
            <a:normAutofit fontScale="92500"/>
          </a:bodyPr>
          <a:lstStyle/>
          <a:p>
            <a:pPr marL="285750" indent="-285750">
              <a:buFont typeface="Arial" panose="020B0604020202020204" pitchFamily="34" charset="0"/>
              <a:buChar char="•"/>
            </a:pPr>
            <a:r>
              <a:rPr lang="en-US" sz="2400" dirty="0" smtClean="0"/>
              <a:t>on </a:t>
            </a:r>
            <a:r>
              <a:rPr lang="en-US" sz="2400" dirty="0" err="1" smtClean="0"/>
              <a:t>hindamine</a:t>
            </a:r>
            <a:r>
              <a:rPr lang="en-US" sz="2400" dirty="0" smtClean="0"/>
              <a:t> </a:t>
            </a:r>
            <a:r>
              <a:rPr lang="en-US" sz="2400" dirty="0" err="1" smtClean="0"/>
              <a:t>mitte</a:t>
            </a:r>
            <a:r>
              <a:rPr lang="en-US" sz="2400" dirty="0" smtClean="0"/>
              <a:t> </a:t>
            </a:r>
            <a:r>
              <a:rPr lang="en-US" sz="2400" dirty="0" err="1" smtClean="0"/>
              <a:t>hinnete</a:t>
            </a:r>
            <a:r>
              <a:rPr lang="en-US" sz="2400" dirty="0" smtClean="0"/>
              <a:t> </a:t>
            </a:r>
            <a:r>
              <a:rPr lang="en-US" sz="2400" dirty="0" err="1" smtClean="0"/>
              <a:t>pärast</a:t>
            </a:r>
            <a:r>
              <a:rPr lang="en-US" sz="2400" dirty="0" smtClean="0"/>
              <a:t>, </a:t>
            </a:r>
            <a:r>
              <a:rPr lang="en-US" sz="2400" dirty="0"/>
              <a:t>vaid pigem selleks, et õpetaja saaks parema ettekujutuse, kuidas aidata õpilastel </a:t>
            </a:r>
            <a:r>
              <a:rPr lang="en-US" sz="2400" dirty="0" err="1"/>
              <a:t>edasi</a:t>
            </a:r>
            <a:r>
              <a:rPr lang="en-US" sz="2400" dirty="0"/>
              <a:t> </a:t>
            </a:r>
            <a:r>
              <a:rPr lang="en-US" sz="2400" dirty="0" err="1" smtClean="0"/>
              <a:t>liikuda</a:t>
            </a:r>
            <a:endParaRPr lang="en-US" sz="2400" dirty="0"/>
          </a:p>
          <a:p>
            <a:pPr marL="285750" indent="-285750">
              <a:buFont typeface="Arial" panose="020B0604020202020204" pitchFamily="34" charset="0"/>
              <a:buChar char="•"/>
            </a:pPr>
            <a:r>
              <a:rPr lang="en-US" sz="2400" dirty="0"/>
              <a:t>õpetaja </a:t>
            </a:r>
            <a:r>
              <a:rPr lang="en-US" sz="2400" dirty="0" err="1"/>
              <a:t>teostab</a:t>
            </a:r>
            <a:r>
              <a:rPr lang="en-US" sz="2400" dirty="0"/>
              <a:t> </a:t>
            </a:r>
            <a:r>
              <a:rPr lang="en-US" sz="2400" dirty="0" err="1" smtClean="0"/>
              <a:t>eelhindamise</a:t>
            </a:r>
            <a:r>
              <a:rPr lang="en-US" sz="2400" dirty="0" smtClean="0"/>
              <a:t> - </a:t>
            </a:r>
            <a:r>
              <a:rPr lang="en-US" sz="2400" dirty="0" err="1" smtClean="0"/>
              <a:t>hindamise</a:t>
            </a:r>
            <a:r>
              <a:rPr lang="en-US" sz="2400" dirty="0" smtClean="0"/>
              <a:t> </a:t>
            </a:r>
            <a:r>
              <a:rPr lang="en-US" sz="2400" dirty="0"/>
              <a:t>enne õppimist</a:t>
            </a:r>
          </a:p>
          <a:p>
            <a:pPr marL="285750" indent="-285750">
              <a:buFont typeface="Arial" panose="020B0604020202020204" pitchFamily="34" charset="0"/>
              <a:buChar char="•"/>
            </a:pPr>
            <a:r>
              <a:rPr lang="en-US" sz="2400" dirty="0"/>
              <a:t>tagab, et õpetaja </a:t>
            </a:r>
            <a:r>
              <a:rPr lang="en-US" sz="2400" dirty="0" err="1"/>
              <a:t>kavandab</a:t>
            </a:r>
            <a:r>
              <a:rPr lang="en-US" sz="2400" dirty="0"/>
              <a:t> </a:t>
            </a:r>
            <a:r>
              <a:rPr lang="en-US" sz="2400" dirty="0" err="1" smtClean="0"/>
              <a:t>õpetuse</a:t>
            </a:r>
            <a:r>
              <a:rPr lang="en-US" sz="2400" dirty="0" smtClean="0"/>
              <a:t> </a:t>
            </a:r>
            <a:r>
              <a:rPr lang="en-US" sz="2400" dirty="0" err="1" smtClean="0"/>
              <a:t>selliselt</a:t>
            </a:r>
            <a:r>
              <a:rPr lang="en-US" sz="2400" dirty="0" smtClean="0"/>
              <a:t>, </a:t>
            </a:r>
            <a:r>
              <a:rPr lang="en-US" sz="2400" dirty="0"/>
              <a:t>et see vastaks kõige paremini õpilaste vajadustele.</a:t>
            </a:r>
          </a:p>
          <a:p>
            <a:pPr marL="285750" indent="-285750">
              <a:buFont typeface="Arial" panose="020B0604020202020204" pitchFamily="34" charset="0"/>
              <a:buChar char="•"/>
            </a:pPr>
            <a:r>
              <a:rPr lang="en-US" sz="2400" dirty="0" err="1"/>
              <a:t>tavaliselt</a:t>
            </a:r>
            <a:r>
              <a:rPr lang="en-US" sz="2400" dirty="0"/>
              <a:t> </a:t>
            </a:r>
            <a:r>
              <a:rPr lang="en-US" sz="2400" dirty="0" err="1" smtClean="0"/>
              <a:t>kasutatakse</a:t>
            </a:r>
            <a:r>
              <a:rPr lang="en-US" sz="2400" dirty="0" smtClean="0"/>
              <a:t> </a:t>
            </a:r>
            <a:r>
              <a:rPr lang="en-US" sz="2400" dirty="0" err="1" smtClean="0"/>
              <a:t>eesmärkide</a:t>
            </a:r>
            <a:r>
              <a:rPr lang="en-US" sz="2400" dirty="0" smtClean="0"/>
              <a:t> </a:t>
            </a:r>
            <a:r>
              <a:rPr lang="en-US" sz="2400" dirty="0"/>
              <a:t>seadmiseks</a:t>
            </a:r>
          </a:p>
          <a:p>
            <a:pPr marL="285750" indent="-285750"/>
            <a:r>
              <a:rPr lang="en-US" sz="2400" dirty="0"/>
              <a:t>Näiteks vastastikune hindamine, väljumislehed</a:t>
            </a:r>
            <a:endParaRPr lang="en-IE" sz="2400" dirty="0"/>
          </a:p>
        </p:txBody>
      </p:sp>
      <p:sp>
        <p:nvSpPr>
          <p:cNvPr id="7" name="TextBox 6">
            <a:extLst>
              <a:ext uri="{FF2B5EF4-FFF2-40B4-BE49-F238E27FC236}">
                <a16:creationId xmlns:a16="http://schemas.microsoft.com/office/drawing/2014/main" id="{D9F775A6-954A-43C3-A586-96169F471C65}"/>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 xmlns:a16="http://schemas.microsoft.com/office/drawing/2014/main" xmlns:a14="http://schemas.microsoft.com/office/drawing/2010/main" xmlns:ahyp="http://schemas.microsoft.com/office/drawing/2018/hyperlinkcolor" xmlns:p14="http://schemas.microsoft.com/office/powerpoint/2010/main" val="tx"/>
                    </a:ext>
                  </a:extLst>
                </a:hlinkClick>
              </a:rPr>
              <a:t>Allikas</a:t>
            </a:r>
            <a:endParaRPr lang="en-IE" dirty="0">
              <a:solidFill>
                <a:srgbClr val="378FCD"/>
              </a:solidFill>
            </a:endParaRPr>
          </a:p>
        </p:txBody>
      </p:sp>
    </p:spTree>
    <p:extLst>
      <p:ext uri="{BB962C8B-B14F-4D97-AF65-F5344CB8AC3E}">
        <p14:creationId xmlns:p14="http://schemas.microsoft.com/office/powerpoint/2010/main" val="208170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C6308F-B868-494A-94A6-D791932A6B4B}"/>
              </a:ext>
            </a:extLst>
          </p:cNvPr>
          <p:cNvSpPr>
            <a:spLocks noGrp="1"/>
          </p:cNvSpPr>
          <p:nvPr>
            <p:ph sz="half" idx="2"/>
          </p:nvPr>
        </p:nvSpPr>
        <p:spPr/>
        <p:txBody>
          <a:bodyPr>
            <a:noAutofit/>
          </a:bodyPr>
          <a:lstStyle/>
          <a:p>
            <a:r>
              <a:rPr lang="en-US" sz="2200" dirty="0" err="1" smtClean="0"/>
              <a:t>Palu</a:t>
            </a:r>
            <a:r>
              <a:rPr lang="en-US" sz="2200" dirty="0" smtClean="0"/>
              <a:t> </a:t>
            </a:r>
            <a:r>
              <a:rPr lang="en-US" sz="2200" dirty="0"/>
              <a:t>õpilastel kirjutada tabelisse faktid, mida nad antud teema kohta teavad, </a:t>
            </a:r>
            <a:r>
              <a:rPr lang="en-US" sz="2200" dirty="0" err="1" smtClean="0"/>
              <a:t>mida</a:t>
            </a:r>
            <a:r>
              <a:rPr lang="en-US" sz="2200" dirty="0" smtClean="0"/>
              <a:t> </a:t>
            </a:r>
            <a:r>
              <a:rPr lang="en-US" sz="2200" dirty="0"/>
              <a:t>nad </a:t>
            </a:r>
            <a:r>
              <a:rPr lang="en-US" sz="2200" dirty="0" err="1"/>
              <a:t>tahavad</a:t>
            </a:r>
            <a:r>
              <a:rPr lang="en-US" sz="2200" dirty="0"/>
              <a:t> </a:t>
            </a:r>
            <a:r>
              <a:rPr lang="en-US" sz="2200" dirty="0" err="1" smtClean="0"/>
              <a:t>õppida</a:t>
            </a:r>
            <a:r>
              <a:rPr lang="en-US" sz="2200" dirty="0" smtClean="0"/>
              <a:t> </a:t>
            </a:r>
            <a:r>
              <a:rPr lang="en-US" sz="2200" dirty="0"/>
              <a:t>ja küsimused, mida nad tahavad uurida.</a:t>
            </a:r>
          </a:p>
          <a:p>
            <a:r>
              <a:rPr lang="en-US" sz="2200" dirty="0"/>
              <a:t>Paber </a:t>
            </a:r>
            <a:r>
              <a:rPr lang="en-US" sz="2200" dirty="0" err="1"/>
              <a:t>antakse</a:t>
            </a:r>
            <a:r>
              <a:rPr lang="en-US" sz="2200" dirty="0"/>
              <a:t> </a:t>
            </a:r>
            <a:r>
              <a:rPr lang="en-US" sz="2200" dirty="0" err="1" smtClean="0"/>
              <a:t>edasi</a:t>
            </a:r>
            <a:r>
              <a:rPr lang="en-US" sz="2200" dirty="0" smtClean="0"/>
              <a:t> </a:t>
            </a:r>
            <a:r>
              <a:rPr lang="en-US" sz="2200" dirty="0" err="1" smtClean="0"/>
              <a:t>igale</a:t>
            </a:r>
            <a:r>
              <a:rPr lang="en-US" sz="2200" dirty="0" smtClean="0"/>
              <a:t> </a:t>
            </a:r>
            <a:r>
              <a:rPr lang="en-US" sz="2200" dirty="0" err="1" smtClean="0"/>
              <a:t>õpilasele</a:t>
            </a:r>
            <a:r>
              <a:rPr lang="en-US" sz="2200" dirty="0" smtClean="0"/>
              <a:t>.</a:t>
            </a:r>
            <a:endParaRPr lang="en-IE" sz="2200" dirty="0"/>
          </a:p>
        </p:txBody>
      </p:sp>
      <p:sp>
        <p:nvSpPr>
          <p:cNvPr id="3" name="Content Placeholder 2">
            <a:extLst>
              <a:ext uri="{FF2B5EF4-FFF2-40B4-BE49-F238E27FC236}">
                <a16:creationId xmlns:a16="http://schemas.microsoft.com/office/drawing/2014/main" id="{E3AFEC14-858C-4D78-8F58-046D5436C49D}"/>
              </a:ext>
            </a:extLst>
          </p:cNvPr>
          <p:cNvSpPr>
            <a:spLocks noGrp="1"/>
          </p:cNvSpPr>
          <p:nvPr>
            <p:ph sz="quarter" idx="4"/>
          </p:nvPr>
        </p:nvSpPr>
        <p:spPr/>
        <p:txBody>
          <a:bodyPr>
            <a:normAutofit/>
          </a:bodyPr>
          <a:lstStyle/>
          <a:p>
            <a:r>
              <a:rPr lang="en-US" sz="2200" dirty="0"/>
              <a:t>Lühike, </a:t>
            </a:r>
            <a:r>
              <a:rPr lang="en-US" sz="2200" dirty="0" err="1" smtClean="0"/>
              <a:t>kindla</a:t>
            </a:r>
            <a:r>
              <a:rPr lang="en-US" sz="2200" dirty="0" smtClean="0"/>
              <a:t> </a:t>
            </a:r>
            <a:r>
              <a:rPr lang="en-US" sz="2200" dirty="0" err="1" smtClean="0"/>
              <a:t>ajaga</a:t>
            </a:r>
            <a:r>
              <a:rPr lang="en-US" sz="2200" dirty="0" smtClean="0"/>
              <a:t> </a:t>
            </a:r>
            <a:r>
              <a:rPr lang="en-US" sz="2200" dirty="0"/>
              <a:t>kirjutamistegevus</a:t>
            </a:r>
          </a:p>
          <a:p>
            <a:r>
              <a:rPr lang="en-US" sz="2200" dirty="0"/>
              <a:t>Õpilastel on 2-3 minutit aega, et mõtiskleda ja teha kokkuvõte sellest, mida nad on õppinud.</a:t>
            </a:r>
          </a:p>
          <a:p>
            <a:r>
              <a:rPr lang="en-US" sz="2200" dirty="0"/>
              <a:t>Andke õpilastele </a:t>
            </a:r>
            <a:r>
              <a:rPr lang="en-US" sz="2200" dirty="0" err="1"/>
              <a:t>tunni</a:t>
            </a:r>
            <a:r>
              <a:rPr lang="en-US" sz="2200" dirty="0"/>
              <a:t> </a:t>
            </a:r>
            <a:r>
              <a:rPr lang="en-US" sz="2200" dirty="0" err="1" smtClean="0"/>
              <a:t>lõpus</a:t>
            </a:r>
            <a:r>
              <a:rPr lang="en-US" sz="2200" dirty="0" smtClean="0"/>
              <a:t> </a:t>
            </a:r>
            <a:r>
              <a:rPr lang="en-US" sz="2200" dirty="0" err="1" smtClean="0"/>
              <a:t>postitid</a:t>
            </a:r>
            <a:r>
              <a:rPr lang="en-US" sz="2200" dirty="0" smtClean="0"/>
              <a:t> </a:t>
            </a:r>
            <a:r>
              <a:rPr lang="en-US" sz="2200" dirty="0" err="1" smtClean="0"/>
              <a:t>ning</a:t>
            </a:r>
            <a:r>
              <a:rPr lang="en-US" sz="2200" dirty="0" smtClean="0"/>
              <a:t> </a:t>
            </a:r>
            <a:r>
              <a:rPr lang="en-US" sz="2200" dirty="0" err="1" smtClean="0"/>
              <a:t>teavitage</a:t>
            </a:r>
            <a:r>
              <a:rPr lang="en-US" sz="2200" dirty="0" smtClean="0"/>
              <a:t>, </a:t>
            </a:r>
            <a:r>
              <a:rPr lang="en-US" sz="2200" dirty="0"/>
              <a:t>et neil on aega mõtiskleda äsja õpitu üle. </a:t>
            </a:r>
          </a:p>
          <a:p>
            <a:endParaRPr lang="en-US" sz="2200" dirty="0"/>
          </a:p>
        </p:txBody>
      </p:sp>
      <p:sp>
        <p:nvSpPr>
          <p:cNvPr id="4" name="Title 3">
            <a:extLst>
              <a:ext uri="{FF2B5EF4-FFF2-40B4-BE49-F238E27FC236}">
                <a16:creationId xmlns:a16="http://schemas.microsoft.com/office/drawing/2014/main" id="{A0BC841F-1E2F-40F0-B591-45BB916B0FF1}"/>
              </a:ext>
            </a:extLst>
          </p:cNvPr>
          <p:cNvSpPr>
            <a:spLocks noGrp="1"/>
          </p:cNvSpPr>
          <p:nvPr>
            <p:ph type="title"/>
          </p:nvPr>
        </p:nvSpPr>
        <p:spPr/>
        <p:txBody>
          <a:bodyPr>
            <a:normAutofit fontScale="90000"/>
          </a:bodyPr>
          <a:lstStyle/>
          <a:p>
            <a:r>
              <a:rPr lang="en-US" sz="3600" dirty="0"/>
              <a:t>Kujundava hindamise strateegiad </a:t>
            </a:r>
            <a:br>
              <a:rPr lang="en-US" sz="3600" dirty="0"/>
            </a:br>
            <a:r>
              <a:rPr lang="en-US" sz="3600" dirty="0" err="1"/>
              <a:t>mida</a:t>
            </a:r>
            <a:r>
              <a:rPr lang="en-US" sz="3600" dirty="0"/>
              <a:t> </a:t>
            </a:r>
            <a:r>
              <a:rPr lang="en-US" sz="3600" dirty="0" err="1" smtClean="0"/>
              <a:t>võib</a:t>
            </a:r>
            <a:r>
              <a:rPr lang="en-US" sz="3600" dirty="0" smtClean="0"/>
              <a:t> </a:t>
            </a:r>
            <a:r>
              <a:rPr lang="en-US" sz="3600" dirty="0" err="1" smtClean="0"/>
              <a:t>kasutada</a:t>
            </a:r>
            <a:r>
              <a:rPr lang="en-US" sz="3600" dirty="0" smtClean="0"/>
              <a:t> </a:t>
            </a:r>
            <a:r>
              <a:rPr lang="en-US" sz="3600" dirty="0" err="1" smtClean="0"/>
              <a:t>diferentseeritud</a:t>
            </a:r>
            <a:r>
              <a:rPr lang="en-US" sz="3600" dirty="0" smtClean="0"/>
              <a:t> </a:t>
            </a:r>
            <a:r>
              <a:rPr lang="en-US" sz="3600" dirty="0"/>
              <a:t>klassiruumis </a:t>
            </a:r>
            <a:endParaRPr lang="en-IE" sz="3600" dirty="0"/>
          </a:p>
        </p:txBody>
      </p:sp>
      <p:sp>
        <p:nvSpPr>
          <p:cNvPr id="5" name="Text Placeholder 4">
            <a:extLst>
              <a:ext uri="{FF2B5EF4-FFF2-40B4-BE49-F238E27FC236}">
                <a16:creationId xmlns:a16="http://schemas.microsoft.com/office/drawing/2014/main" id="{E7583F79-3183-4877-9AA4-1DB63AFFB9B9}"/>
              </a:ext>
            </a:extLst>
          </p:cNvPr>
          <p:cNvSpPr>
            <a:spLocks noGrp="1"/>
          </p:cNvSpPr>
          <p:nvPr>
            <p:ph type="body" idx="1"/>
          </p:nvPr>
        </p:nvSpPr>
        <p:spPr/>
        <p:txBody>
          <a:bodyPr/>
          <a:lstStyle/>
          <a:p>
            <a:r>
              <a:rPr lang="en-IE" dirty="0"/>
              <a:t>Mõtiskle ja anna edasi</a:t>
            </a:r>
          </a:p>
        </p:txBody>
      </p:sp>
      <p:sp>
        <p:nvSpPr>
          <p:cNvPr id="6" name="Text Placeholder 5">
            <a:extLst>
              <a:ext uri="{FF2B5EF4-FFF2-40B4-BE49-F238E27FC236}">
                <a16:creationId xmlns:a16="http://schemas.microsoft.com/office/drawing/2014/main" id="{627CDCF4-C6FA-4E91-9BB8-7DD75D5AB5DB}"/>
              </a:ext>
            </a:extLst>
          </p:cNvPr>
          <p:cNvSpPr>
            <a:spLocks noGrp="1"/>
          </p:cNvSpPr>
          <p:nvPr>
            <p:ph type="body" sz="quarter" idx="3"/>
          </p:nvPr>
        </p:nvSpPr>
        <p:spPr/>
        <p:txBody>
          <a:bodyPr/>
          <a:lstStyle/>
          <a:p>
            <a:r>
              <a:rPr lang="en-IE" dirty="0" err="1" smtClean="0"/>
              <a:t>Kiire</a:t>
            </a:r>
            <a:r>
              <a:rPr lang="en-IE" dirty="0" smtClean="0"/>
              <a:t> </a:t>
            </a:r>
            <a:r>
              <a:rPr lang="en-IE" dirty="0" err="1" smtClean="0"/>
              <a:t>kirjutamine</a:t>
            </a:r>
            <a:endParaRPr lang="en-IE" dirty="0"/>
          </a:p>
        </p:txBody>
      </p:sp>
      <p:sp>
        <p:nvSpPr>
          <p:cNvPr id="7" name="Text Placeholder 6">
            <a:extLst>
              <a:ext uri="{FF2B5EF4-FFF2-40B4-BE49-F238E27FC236}">
                <a16:creationId xmlns:a16="http://schemas.microsoft.com/office/drawing/2014/main" id="{FCBC6D3C-072E-4993-A018-F49F2789A8E3}"/>
              </a:ext>
            </a:extLst>
          </p:cNvPr>
          <p:cNvSpPr>
            <a:spLocks noGrp="1"/>
          </p:cNvSpPr>
          <p:nvPr>
            <p:ph type="body" sz="quarter" idx="10"/>
          </p:nvPr>
        </p:nvSpPr>
        <p:spPr/>
        <p:txBody>
          <a:bodyPr>
            <a:normAutofit fontScale="92500"/>
          </a:bodyPr>
          <a:lstStyle/>
          <a:p>
            <a:r>
              <a:rPr lang="en-IE" dirty="0" err="1" smtClean="0"/>
              <a:t>Signaalid</a:t>
            </a:r>
            <a:r>
              <a:rPr lang="en-IE" dirty="0" smtClean="0"/>
              <a:t> </a:t>
            </a:r>
            <a:r>
              <a:rPr lang="en-IE" dirty="0" err="1" smtClean="0"/>
              <a:t>ja</a:t>
            </a:r>
            <a:r>
              <a:rPr lang="en-IE" dirty="0" smtClean="0"/>
              <a:t> </a:t>
            </a:r>
            <a:r>
              <a:rPr lang="en-IE" dirty="0" err="1" smtClean="0"/>
              <a:t>tegevusele</a:t>
            </a:r>
            <a:r>
              <a:rPr lang="en-IE" dirty="0" smtClean="0"/>
              <a:t> </a:t>
            </a:r>
            <a:r>
              <a:rPr lang="en-IE" dirty="0" err="1" smtClean="0"/>
              <a:t>reageerimine</a:t>
            </a:r>
            <a:endParaRPr lang="en-IE" dirty="0"/>
          </a:p>
        </p:txBody>
      </p:sp>
      <p:sp>
        <p:nvSpPr>
          <p:cNvPr id="8" name="Content Placeholder 7">
            <a:extLst>
              <a:ext uri="{FF2B5EF4-FFF2-40B4-BE49-F238E27FC236}">
                <a16:creationId xmlns:a16="http://schemas.microsoft.com/office/drawing/2014/main" id="{18934BCC-29EF-4312-AECC-CBBFCC9F4928}"/>
              </a:ext>
            </a:extLst>
          </p:cNvPr>
          <p:cNvSpPr>
            <a:spLocks noGrp="1"/>
          </p:cNvSpPr>
          <p:nvPr>
            <p:ph sz="quarter" idx="11"/>
          </p:nvPr>
        </p:nvSpPr>
        <p:spPr/>
        <p:txBody>
          <a:bodyPr>
            <a:noAutofit/>
          </a:bodyPr>
          <a:lstStyle/>
          <a:p>
            <a:r>
              <a:rPr lang="en-US" sz="2200" dirty="0" err="1" smtClean="0"/>
              <a:t>Lase</a:t>
            </a:r>
            <a:r>
              <a:rPr lang="en-US" sz="2200" dirty="0" smtClean="0"/>
              <a:t> </a:t>
            </a:r>
            <a:r>
              <a:rPr lang="en-US" sz="2200" dirty="0"/>
              <a:t>õpilastel </a:t>
            </a:r>
            <a:r>
              <a:rPr lang="en-US" sz="2200" dirty="0" err="1"/>
              <a:t>pärast</a:t>
            </a:r>
            <a:r>
              <a:rPr lang="en-US" sz="2200" dirty="0"/>
              <a:t> </a:t>
            </a:r>
            <a:r>
              <a:rPr lang="en-US" sz="2200" dirty="0" err="1" smtClean="0"/>
              <a:t>õppimist</a:t>
            </a:r>
            <a:r>
              <a:rPr lang="en-US" sz="2200" dirty="0" smtClean="0"/>
              <a:t> </a:t>
            </a:r>
            <a:r>
              <a:rPr lang="en-US" sz="2200" dirty="0" err="1"/>
              <a:t>sooritada</a:t>
            </a:r>
            <a:r>
              <a:rPr lang="en-US" sz="2200" dirty="0"/>
              <a:t> </a:t>
            </a:r>
            <a:r>
              <a:rPr lang="en-US" sz="2200" dirty="0" err="1" smtClean="0"/>
              <a:t>tegevus</a:t>
            </a:r>
            <a:r>
              <a:rPr lang="en-US" sz="2200" dirty="0" smtClean="0"/>
              <a:t>, </a:t>
            </a:r>
            <a:r>
              <a:rPr lang="en-US" sz="2200" dirty="0"/>
              <a:t>mis näitab nende arusaamise taset.</a:t>
            </a:r>
          </a:p>
          <a:p>
            <a:r>
              <a:rPr lang="en-US" sz="2200" dirty="0"/>
              <a:t>Näiteks:</a:t>
            </a:r>
          </a:p>
          <a:p>
            <a:pPr marL="0" indent="0">
              <a:buNone/>
            </a:pPr>
            <a:r>
              <a:rPr lang="en-US" sz="2000" dirty="0"/>
              <a:t>Kätega vehkimine = ma tean seda</a:t>
            </a:r>
          </a:p>
          <a:p>
            <a:pPr marL="0" indent="0">
              <a:buNone/>
            </a:pPr>
            <a:r>
              <a:rPr lang="en-US" sz="2000" dirty="0"/>
              <a:t>Õlgade kehitamine = mul on aimdus.</a:t>
            </a:r>
          </a:p>
          <a:p>
            <a:pPr marL="0" indent="0">
              <a:buNone/>
            </a:pPr>
            <a:r>
              <a:rPr lang="en-US" sz="2000" dirty="0"/>
              <a:t>Pöidlad alla = mul pole aimugi</a:t>
            </a:r>
            <a:endParaRPr lang="en-IE" sz="2000" dirty="0"/>
          </a:p>
        </p:txBody>
      </p:sp>
      <p:sp>
        <p:nvSpPr>
          <p:cNvPr id="9" name="TextBox 8">
            <a:extLst>
              <a:ext uri="{FF2B5EF4-FFF2-40B4-BE49-F238E27FC236}">
                <a16:creationId xmlns:a16="http://schemas.microsoft.com/office/drawing/2014/main" id="{0E6E1EA8-17A2-4A74-B9DE-61B657C302F7}"/>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Allikas</a:t>
            </a:r>
            <a:endParaRPr lang="en-IE" dirty="0">
              <a:solidFill>
                <a:srgbClr val="378FCD"/>
              </a:solidFill>
            </a:endParaRPr>
          </a:p>
        </p:txBody>
      </p:sp>
    </p:spTree>
    <p:extLst>
      <p:ext uri="{BB962C8B-B14F-4D97-AF65-F5344CB8AC3E}">
        <p14:creationId xmlns:p14="http://schemas.microsoft.com/office/powerpoint/2010/main" val="1073844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28CE-6B3B-499C-A0C7-3E982B676DAA}"/>
              </a:ext>
            </a:extLst>
          </p:cNvPr>
          <p:cNvSpPr>
            <a:spLocks noGrp="1"/>
          </p:cNvSpPr>
          <p:nvPr>
            <p:ph type="title"/>
          </p:nvPr>
        </p:nvSpPr>
        <p:spPr>
          <a:xfrm>
            <a:off x="5019676" y="1030288"/>
            <a:ext cx="5781674" cy="617537"/>
          </a:xfrm>
        </p:spPr>
        <p:txBody>
          <a:bodyPr>
            <a:normAutofit/>
          </a:bodyPr>
          <a:lstStyle/>
          <a:p>
            <a:r>
              <a:rPr lang="en-IE" sz="3600" dirty="0"/>
              <a:t>Kokkuvõttev hindamine </a:t>
            </a:r>
          </a:p>
        </p:txBody>
      </p:sp>
      <p:sp>
        <p:nvSpPr>
          <p:cNvPr id="4" name="Text Placeholder 3">
            <a:extLst>
              <a:ext uri="{FF2B5EF4-FFF2-40B4-BE49-F238E27FC236}">
                <a16:creationId xmlns:a16="http://schemas.microsoft.com/office/drawing/2014/main" id="{CB27D3EB-3BD6-49C6-B8CE-B2BE1800386A}"/>
              </a:ext>
            </a:extLst>
          </p:cNvPr>
          <p:cNvSpPr>
            <a:spLocks noGrp="1"/>
          </p:cNvSpPr>
          <p:nvPr>
            <p:ph type="body" sz="half" idx="2"/>
          </p:nvPr>
        </p:nvSpPr>
        <p:spPr>
          <a:xfrm>
            <a:off x="5124450" y="1807413"/>
            <a:ext cx="6524625" cy="3811588"/>
          </a:xfrm>
        </p:spPr>
        <p:txBody>
          <a:bodyPr>
            <a:normAutofit lnSpcReduction="10000"/>
          </a:bodyPr>
          <a:lstStyle/>
          <a:p>
            <a:pPr marL="285750" indent="-285750">
              <a:buFont typeface="Arial" panose="020B0604020202020204" pitchFamily="34" charset="0"/>
              <a:buChar char="•"/>
            </a:pPr>
            <a:r>
              <a:rPr lang="en-US" sz="2400" dirty="0" err="1"/>
              <a:t>T</a:t>
            </a:r>
            <a:r>
              <a:rPr lang="en-US" sz="2400" dirty="0" err="1" smtClean="0"/>
              <a:t>oimub</a:t>
            </a:r>
            <a:r>
              <a:rPr lang="en-US" sz="2400" dirty="0" smtClean="0"/>
              <a:t> </a:t>
            </a:r>
            <a:r>
              <a:rPr lang="en-US" sz="2400" dirty="0"/>
              <a:t>pärast seda, </a:t>
            </a:r>
            <a:r>
              <a:rPr lang="en-US" sz="2400" dirty="0" err="1"/>
              <a:t>kui</a:t>
            </a:r>
            <a:r>
              <a:rPr lang="en-US" sz="2400" dirty="0"/>
              <a:t> </a:t>
            </a:r>
            <a:r>
              <a:rPr lang="en-US" sz="2400" dirty="0" err="1" smtClean="0"/>
              <a:t>õpilased</a:t>
            </a:r>
            <a:r>
              <a:rPr lang="en-US" sz="2400" dirty="0" smtClean="0"/>
              <a:t> on </a:t>
            </a:r>
            <a:r>
              <a:rPr lang="en-US" sz="2400" dirty="0" err="1" smtClean="0"/>
              <a:t>õppinud</a:t>
            </a:r>
            <a:r>
              <a:rPr lang="en-US" sz="2400" dirty="0" smtClean="0"/>
              <a:t>.</a:t>
            </a:r>
            <a:endParaRPr lang="en-US" sz="2400" dirty="0"/>
          </a:p>
          <a:p>
            <a:pPr marL="285750" indent="-285750">
              <a:buFont typeface="Arial" panose="020B0604020202020204" pitchFamily="34" charset="0"/>
              <a:buChar char="•"/>
            </a:pPr>
            <a:r>
              <a:rPr lang="en-US" sz="2400" dirty="0" err="1"/>
              <a:t>K</a:t>
            </a:r>
            <a:r>
              <a:rPr lang="en-US" sz="2400" dirty="0" err="1" smtClean="0"/>
              <a:t>asutatakse</a:t>
            </a:r>
            <a:r>
              <a:rPr lang="en-US" sz="2400" dirty="0" smtClean="0"/>
              <a:t> </a:t>
            </a:r>
            <a:r>
              <a:rPr lang="en-US" sz="2400" dirty="0"/>
              <a:t>selleks, et näha, kas õpilased on saavutanud </a:t>
            </a:r>
            <a:r>
              <a:rPr lang="en-US" sz="2400" dirty="0" err="1"/>
              <a:t>esialgsed</a:t>
            </a:r>
            <a:r>
              <a:rPr lang="en-US" sz="2400" dirty="0"/>
              <a:t> </a:t>
            </a:r>
            <a:r>
              <a:rPr lang="en-US" sz="2400" dirty="0" err="1" smtClean="0"/>
              <a:t>eesmärgid</a:t>
            </a:r>
            <a:r>
              <a:rPr lang="en-US" sz="2400" dirty="0" smtClean="0"/>
              <a:t>.</a:t>
            </a:r>
            <a:endParaRPr lang="en-US" sz="2400" dirty="0"/>
          </a:p>
          <a:p>
            <a:pPr marL="285750" indent="-285750">
              <a:buFont typeface="Arial" panose="020B0604020202020204" pitchFamily="34" charset="0"/>
              <a:buChar char="•"/>
            </a:pPr>
            <a:r>
              <a:rPr lang="en-US" sz="2400" dirty="0" err="1"/>
              <a:t>T</a:t>
            </a:r>
            <a:r>
              <a:rPr lang="en-US" sz="2400" dirty="0" err="1" smtClean="0"/>
              <a:t>avaliselt</a:t>
            </a:r>
            <a:r>
              <a:rPr lang="en-US" sz="2400" dirty="0" smtClean="0"/>
              <a:t> </a:t>
            </a:r>
            <a:r>
              <a:rPr lang="en-US" sz="2400" dirty="0" err="1"/>
              <a:t>kasutatakse</a:t>
            </a:r>
            <a:r>
              <a:rPr lang="en-US" sz="2400" dirty="0"/>
              <a:t> </a:t>
            </a:r>
            <a:r>
              <a:rPr lang="en-US" sz="2400" dirty="0" err="1" smtClean="0"/>
              <a:t>hinnete</a:t>
            </a:r>
            <a:r>
              <a:rPr lang="en-US" sz="2400" dirty="0" smtClean="0"/>
              <a:t> </a:t>
            </a:r>
            <a:r>
              <a:rPr lang="en-US" sz="2400" dirty="0" err="1" smtClean="0"/>
              <a:t>puhul</a:t>
            </a:r>
            <a:r>
              <a:rPr lang="en-US" sz="2400" dirty="0" smtClean="0"/>
              <a:t>.</a:t>
            </a:r>
            <a:endParaRPr lang="en-US" sz="2400" dirty="0"/>
          </a:p>
          <a:p>
            <a:pPr marL="285750" indent="-285750">
              <a:buFont typeface="Arial" panose="020B0604020202020204" pitchFamily="34" charset="0"/>
              <a:buChar char="•"/>
            </a:pPr>
            <a:r>
              <a:rPr lang="en-US" sz="2400" dirty="0" err="1"/>
              <a:t>A</a:t>
            </a:r>
            <a:r>
              <a:rPr lang="en-US" sz="2400" dirty="0" err="1" smtClean="0"/>
              <a:t>nnab</a:t>
            </a:r>
            <a:r>
              <a:rPr lang="en-US" sz="2400" dirty="0" smtClean="0"/>
              <a:t> </a:t>
            </a:r>
            <a:r>
              <a:rPr lang="en-US" sz="2400" dirty="0" err="1" smtClean="0"/>
              <a:t>lõpptulemuse</a:t>
            </a:r>
            <a:r>
              <a:rPr lang="en-US" sz="2400" dirty="0" smtClean="0"/>
              <a:t>.</a:t>
            </a:r>
            <a:endParaRPr lang="en-US" sz="2400" dirty="0"/>
          </a:p>
          <a:p>
            <a:pPr marL="285750" indent="-285750">
              <a:buFont typeface="Arial" panose="020B0604020202020204" pitchFamily="34" charset="0"/>
              <a:buChar char="•"/>
            </a:pPr>
            <a:r>
              <a:rPr lang="en-US" sz="2400" dirty="0" err="1" smtClean="0"/>
              <a:t>Võimladab</a:t>
            </a:r>
            <a:r>
              <a:rPr lang="en-US" sz="2400" dirty="0" smtClean="0"/>
              <a:t> </a:t>
            </a:r>
            <a:r>
              <a:rPr lang="en-US" sz="2400" dirty="0" err="1" smtClean="0"/>
              <a:t>hinnata</a:t>
            </a:r>
            <a:r>
              <a:rPr lang="en-US" sz="2400" dirty="0" smtClean="0"/>
              <a:t> </a:t>
            </a:r>
            <a:r>
              <a:rPr lang="en-US" sz="2400" dirty="0" err="1"/>
              <a:t>õpilaste</a:t>
            </a:r>
            <a:r>
              <a:rPr lang="en-US" sz="2400" dirty="0"/>
              <a:t> </a:t>
            </a:r>
            <a:r>
              <a:rPr lang="en-US" sz="2400" dirty="0" err="1" smtClean="0"/>
              <a:t>õppimise</a:t>
            </a:r>
            <a:r>
              <a:rPr lang="en-US" sz="2400" dirty="0" smtClean="0"/>
              <a:t> </a:t>
            </a:r>
            <a:r>
              <a:rPr lang="en-US" sz="2400" dirty="0" err="1" smtClean="0"/>
              <a:t>tulemust</a:t>
            </a:r>
            <a:r>
              <a:rPr lang="en-US" sz="2400" dirty="0" smtClean="0"/>
              <a:t> </a:t>
            </a:r>
            <a:r>
              <a:rPr lang="en-US" sz="2400" dirty="0"/>
              <a:t>tunni </a:t>
            </a:r>
            <a:r>
              <a:rPr lang="en-US" sz="2400" dirty="0" err="1"/>
              <a:t>või</a:t>
            </a:r>
            <a:r>
              <a:rPr lang="en-US" sz="2400" dirty="0"/>
              <a:t> </a:t>
            </a:r>
            <a:r>
              <a:rPr lang="en-US" sz="2400" dirty="0" err="1" smtClean="0"/>
              <a:t>teema</a:t>
            </a:r>
            <a:r>
              <a:rPr lang="en-US" sz="2400" dirty="0" smtClean="0"/>
              <a:t> </a:t>
            </a:r>
            <a:r>
              <a:rPr lang="en-US" sz="2400" dirty="0" err="1" smtClean="0"/>
              <a:t>lõpus</a:t>
            </a:r>
            <a:r>
              <a:rPr lang="en-US" sz="2400" dirty="0" smtClean="0"/>
              <a:t>.</a:t>
            </a:r>
            <a:endParaRPr lang="en-US" sz="2400" dirty="0"/>
          </a:p>
          <a:p>
            <a:pPr marL="285750" indent="-285750">
              <a:buFont typeface="Arial" panose="020B0604020202020204" pitchFamily="34" charset="0"/>
              <a:buChar char="•"/>
            </a:pPr>
            <a:r>
              <a:rPr lang="en-US" sz="2400" dirty="0"/>
              <a:t>Nt. vaheeksam, lõpueksam, lõputöö, referaat.</a:t>
            </a:r>
            <a:endParaRPr lang="en-IE" sz="2400" dirty="0"/>
          </a:p>
        </p:txBody>
      </p:sp>
      <p:pic>
        <p:nvPicPr>
          <p:cNvPr id="8" name="Picture Placeholder 7" descr="Notebook and pencil on desk">
            <a:extLst>
              <a:ext uri="{FF2B5EF4-FFF2-40B4-BE49-F238E27FC236}">
                <a16:creationId xmlns:a16="http://schemas.microsoft.com/office/drawing/2014/main" id="{76634216-F013-4CF2-8BEC-97AFEA69B48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1D99A521-D09C-43AC-AD25-A1918452B187}"/>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 xmlns:a16="http://schemas.microsoft.com/office/drawing/2014/main" xmlns:a14="http://schemas.microsoft.com/office/drawing/2010/main" xmlns:ahyp="http://schemas.microsoft.com/office/drawing/2018/hyperlinkcolor" xmlns:p14="http://schemas.microsoft.com/office/powerpoint/2010/main" val="tx"/>
                    </a:ext>
                  </a:extLst>
                </a:hlinkClick>
              </a:rPr>
              <a:t>Allikas</a:t>
            </a:r>
            <a:endParaRPr lang="en-IE" dirty="0">
              <a:solidFill>
                <a:srgbClr val="378FCD"/>
              </a:solidFill>
            </a:endParaRPr>
          </a:p>
        </p:txBody>
      </p:sp>
    </p:spTree>
    <p:extLst>
      <p:ext uri="{BB962C8B-B14F-4D97-AF65-F5344CB8AC3E}">
        <p14:creationId xmlns:p14="http://schemas.microsoft.com/office/powerpoint/2010/main" val="3884640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2A7C8F-51BC-48B6-A48D-41A3FB43BE05}"/>
              </a:ext>
            </a:extLst>
          </p:cNvPr>
          <p:cNvSpPr>
            <a:spLocks noGrp="1"/>
          </p:cNvSpPr>
          <p:nvPr>
            <p:ph sz="half" idx="2"/>
          </p:nvPr>
        </p:nvSpPr>
        <p:spPr>
          <a:xfrm>
            <a:off x="839788" y="2526341"/>
            <a:ext cx="5157787" cy="3684588"/>
          </a:xfrm>
        </p:spPr>
        <p:txBody>
          <a:bodyPr>
            <a:normAutofit fontScale="85000" lnSpcReduction="20000"/>
          </a:bodyPr>
          <a:lstStyle/>
          <a:p>
            <a:r>
              <a:rPr lang="en-US" dirty="0"/>
              <a:t>Testis võib õpetaja lubada õpilastel valida, kuidas nad soovivad näidata oma arusaamist teatud mõistest.</a:t>
            </a:r>
          </a:p>
          <a:p>
            <a:r>
              <a:rPr lang="en-US" dirty="0"/>
              <a:t>Näiteks, kui õpilastel küsitakse veetsükli kohta, võib neil olla võimalus protsessi joonistada, märgistada sobivaid üleminekuid ja faase või kirjutada kirjeldusi.</a:t>
            </a:r>
          </a:p>
          <a:p>
            <a:r>
              <a:rPr lang="en-US" dirty="0"/>
              <a:t>Laiendage järk-järgult õpilastele pakutavaid hindamisvõimalusi - suuline vs. kirjalik, praktiline jne.</a:t>
            </a:r>
            <a:endParaRPr lang="en-IE" dirty="0"/>
          </a:p>
        </p:txBody>
      </p:sp>
      <p:sp>
        <p:nvSpPr>
          <p:cNvPr id="3" name="Content Placeholder 2">
            <a:extLst>
              <a:ext uri="{FF2B5EF4-FFF2-40B4-BE49-F238E27FC236}">
                <a16:creationId xmlns:a16="http://schemas.microsoft.com/office/drawing/2014/main" id="{6BB9E1A4-DE73-496D-96B2-47E50569FECE}"/>
              </a:ext>
            </a:extLst>
          </p:cNvPr>
          <p:cNvSpPr>
            <a:spLocks noGrp="1"/>
          </p:cNvSpPr>
          <p:nvPr>
            <p:ph sz="quarter" idx="4"/>
          </p:nvPr>
        </p:nvSpPr>
        <p:spPr>
          <a:xfrm>
            <a:off x="6172200" y="2515708"/>
            <a:ext cx="5183188" cy="3684588"/>
          </a:xfrm>
        </p:spPr>
        <p:txBody>
          <a:bodyPr>
            <a:normAutofit/>
          </a:bodyPr>
          <a:lstStyle/>
          <a:p>
            <a:r>
              <a:rPr lang="en-US" sz="2200" dirty="0" err="1" smtClean="0"/>
              <a:t>Andke</a:t>
            </a:r>
            <a:r>
              <a:rPr lang="en-US" sz="2200" dirty="0" smtClean="0"/>
              <a:t> </a:t>
            </a:r>
            <a:r>
              <a:rPr lang="en-US" sz="2200" dirty="0"/>
              <a:t>õpilastele võimalus täita </a:t>
            </a:r>
            <a:r>
              <a:rPr lang="en-US" sz="2200" dirty="0" err="1"/>
              <a:t>ülesandeid</a:t>
            </a:r>
            <a:r>
              <a:rPr lang="en-US" sz="2200" dirty="0"/>
              <a:t> </a:t>
            </a:r>
            <a:r>
              <a:rPr lang="en-US" sz="2200" dirty="0" err="1" smtClean="0"/>
              <a:t>erinevalt</a:t>
            </a:r>
            <a:r>
              <a:rPr lang="en-US" sz="2200" dirty="0" smtClean="0"/>
              <a:t>. </a:t>
            </a:r>
            <a:r>
              <a:rPr lang="en-US" sz="2200" dirty="0" err="1" smtClean="0"/>
              <a:t>Näiteks</a:t>
            </a:r>
            <a:r>
              <a:rPr lang="en-US" sz="2200" dirty="0"/>
              <a:t> </a:t>
            </a:r>
            <a:r>
              <a:rPr lang="en-US" sz="2200" dirty="0" err="1" smtClean="0"/>
              <a:t>koomiks</a:t>
            </a:r>
            <a:r>
              <a:rPr lang="en-US" sz="2200" dirty="0"/>
              <a:t>, lugu, esitlus, video, plakat, veebileht. </a:t>
            </a:r>
          </a:p>
          <a:p>
            <a:r>
              <a:rPr lang="en-US" sz="2200" dirty="0" err="1" smtClean="0"/>
              <a:t>Ülesanne</a:t>
            </a:r>
            <a:r>
              <a:rPr lang="en-US" sz="2200" dirty="0" smtClean="0"/>
              <a:t> </a:t>
            </a:r>
            <a:r>
              <a:rPr lang="en-US" sz="2200" dirty="0" err="1" smtClean="0"/>
              <a:t>võib</a:t>
            </a:r>
            <a:r>
              <a:rPr lang="en-US" sz="2200" dirty="0" smtClean="0"/>
              <a:t> olla </a:t>
            </a:r>
            <a:r>
              <a:rPr lang="en-US" sz="2200" dirty="0" err="1" smtClean="0"/>
              <a:t>täidetud</a:t>
            </a:r>
            <a:r>
              <a:rPr lang="en-US" sz="2200" dirty="0" smtClean="0"/>
              <a:t> </a:t>
            </a:r>
            <a:r>
              <a:rPr lang="en-US" sz="2200" dirty="0" err="1" smtClean="0"/>
              <a:t>erinvalt</a:t>
            </a:r>
            <a:r>
              <a:rPr lang="en-US" sz="2200" dirty="0" smtClean="0"/>
              <a:t>, </a:t>
            </a:r>
            <a:r>
              <a:rPr lang="en-US" sz="2200" dirty="0"/>
              <a:t>kuid lõppeesmärk on </a:t>
            </a:r>
            <a:r>
              <a:rPr lang="en-US" sz="2200" dirty="0" err="1" smtClean="0"/>
              <a:t>sama</a:t>
            </a:r>
            <a:r>
              <a:rPr lang="en-US" sz="2200" dirty="0"/>
              <a:t>.</a:t>
            </a:r>
          </a:p>
          <a:p>
            <a:r>
              <a:rPr lang="en-US" sz="2200" dirty="0"/>
              <a:t>Individuaalsed ja </a:t>
            </a:r>
            <a:r>
              <a:rPr lang="en-US" sz="2200" dirty="0" err="1" smtClean="0"/>
              <a:t>grupis</a:t>
            </a:r>
            <a:r>
              <a:rPr lang="en-US" sz="2200" dirty="0" smtClean="0"/>
              <a:t> </a:t>
            </a:r>
            <a:r>
              <a:rPr lang="en-US" sz="2200" dirty="0" err="1" smtClean="0"/>
              <a:t>sooritatavad</a:t>
            </a:r>
            <a:r>
              <a:rPr lang="en-US" sz="2200" dirty="0" smtClean="0"/>
              <a:t>  </a:t>
            </a:r>
            <a:r>
              <a:rPr lang="en-US" sz="2200" dirty="0" err="1" smtClean="0"/>
              <a:t>ülesanded</a:t>
            </a:r>
            <a:r>
              <a:rPr lang="en-US" sz="2200" dirty="0"/>
              <a:t>.</a:t>
            </a:r>
            <a:endParaRPr lang="en-IE" sz="2200" dirty="0"/>
          </a:p>
        </p:txBody>
      </p:sp>
      <p:sp>
        <p:nvSpPr>
          <p:cNvPr id="4" name="Title 3">
            <a:extLst>
              <a:ext uri="{FF2B5EF4-FFF2-40B4-BE49-F238E27FC236}">
                <a16:creationId xmlns:a16="http://schemas.microsoft.com/office/drawing/2014/main" id="{30149872-01F7-4766-8EC4-860654089460}"/>
              </a:ext>
            </a:extLst>
          </p:cNvPr>
          <p:cNvSpPr>
            <a:spLocks noGrp="1"/>
          </p:cNvSpPr>
          <p:nvPr>
            <p:ph type="title"/>
          </p:nvPr>
        </p:nvSpPr>
        <p:spPr/>
        <p:txBody>
          <a:bodyPr>
            <a:normAutofit fontScale="90000"/>
          </a:bodyPr>
          <a:lstStyle/>
          <a:p>
            <a:r>
              <a:rPr lang="en-US" sz="3600" dirty="0"/>
              <a:t>Kokkuvõtva hindamise strateegiad </a:t>
            </a:r>
            <a:br>
              <a:rPr lang="en-US" sz="3600" dirty="0"/>
            </a:br>
            <a:r>
              <a:rPr lang="en-US" sz="3600" dirty="0" err="1"/>
              <a:t>mida</a:t>
            </a:r>
            <a:r>
              <a:rPr lang="en-US" sz="3600" dirty="0"/>
              <a:t> </a:t>
            </a:r>
            <a:r>
              <a:rPr lang="en-US" sz="3600" dirty="0" err="1" smtClean="0"/>
              <a:t>võib</a:t>
            </a:r>
            <a:r>
              <a:rPr lang="en-US" sz="3600" dirty="0" smtClean="0"/>
              <a:t> </a:t>
            </a:r>
            <a:r>
              <a:rPr lang="en-US" sz="3600" dirty="0" err="1" smtClean="0"/>
              <a:t>kasutada</a:t>
            </a:r>
            <a:r>
              <a:rPr lang="en-US" sz="3600" dirty="0" smtClean="0"/>
              <a:t> </a:t>
            </a:r>
            <a:r>
              <a:rPr lang="en-US" sz="3600" dirty="0" err="1" smtClean="0"/>
              <a:t>diferentseeritud</a:t>
            </a:r>
            <a:r>
              <a:rPr lang="en-US" sz="3600" dirty="0" smtClean="0"/>
              <a:t> </a:t>
            </a:r>
            <a:r>
              <a:rPr lang="en-US" sz="3600" dirty="0"/>
              <a:t>klassiruumis</a:t>
            </a:r>
            <a:endParaRPr lang="en-IE" sz="3600" dirty="0"/>
          </a:p>
        </p:txBody>
      </p:sp>
      <p:sp>
        <p:nvSpPr>
          <p:cNvPr id="5" name="Text Placeholder 4">
            <a:extLst>
              <a:ext uri="{FF2B5EF4-FFF2-40B4-BE49-F238E27FC236}">
                <a16:creationId xmlns:a16="http://schemas.microsoft.com/office/drawing/2014/main" id="{5EE9C34F-8C1B-4F08-B014-E612580E9047}"/>
              </a:ext>
            </a:extLst>
          </p:cNvPr>
          <p:cNvSpPr>
            <a:spLocks noGrp="1"/>
          </p:cNvSpPr>
          <p:nvPr>
            <p:ph type="body" idx="1"/>
          </p:nvPr>
        </p:nvSpPr>
        <p:spPr/>
        <p:txBody>
          <a:bodyPr/>
          <a:lstStyle/>
          <a:p>
            <a:r>
              <a:rPr lang="en-IE" dirty="0"/>
              <a:t>Erinevad testimisviisid</a:t>
            </a:r>
          </a:p>
        </p:txBody>
      </p:sp>
      <p:sp>
        <p:nvSpPr>
          <p:cNvPr id="6" name="Text Placeholder 5">
            <a:extLst>
              <a:ext uri="{FF2B5EF4-FFF2-40B4-BE49-F238E27FC236}">
                <a16:creationId xmlns:a16="http://schemas.microsoft.com/office/drawing/2014/main" id="{4C31C1A3-7F58-48E6-9801-F6E67A0683AF}"/>
              </a:ext>
            </a:extLst>
          </p:cNvPr>
          <p:cNvSpPr>
            <a:spLocks noGrp="1"/>
          </p:cNvSpPr>
          <p:nvPr>
            <p:ph type="body" sz="quarter" idx="3"/>
          </p:nvPr>
        </p:nvSpPr>
        <p:spPr/>
        <p:txBody>
          <a:bodyPr/>
          <a:lstStyle/>
          <a:p>
            <a:r>
              <a:rPr lang="en-US" dirty="0"/>
              <a:t>Summatiivselt hinnatavate projektide valikud</a:t>
            </a:r>
            <a:endParaRPr lang="en-IE" dirty="0"/>
          </a:p>
        </p:txBody>
      </p:sp>
      <p:sp>
        <p:nvSpPr>
          <p:cNvPr id="7" name="TextBox 6">
            <a:extLst>
              <a:ext uri="{FF2B5EF4-FFF2-40B4-BE49-F238E27FC236}">
                <a16:creationId xmlns:a16="http://schemas.microsoft.com/office/drawing/2014/main" id="{5191B327-9029-4A11-B03D-217C8169D868}"/>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Allikas</a:t>
            </a:r>
            <a:endParaRPr lang="en-IE" dirty="0">
              <a:solidFill>
                <a:srgbClr val="378FCD"/>
              </a:solidFill>
            </a:endParaRPr>
          </a:p>
        </p:txBody>
      </p:sp>
    </p:spTree>
    <p:extLst>
      <p:ext uri="{BB962C8B-B14F-4D97-AF65-F5344CB8AC3E}">
        <p14:creationId xmlns:p14="http://schemas.microsoft.com/office/powerpoint/2010/main" val="1816970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55DE-F2B6-4AC2-9B1A-5B8700664961}"/>
              </a:ext>
            </a:extLst>
          </p:cNvPr>
          <p:cNvSpPr>
            <a:spLocks noGrp="1"/>
          </p:cNvSpPr>
          <p:nvPr>
            <p:ph type="title"/>
          </p:nvPr>
        </p:nvSpPr>
        <p:spPr>
          <a:xfrm>
            <a:off x="628305" y="1406639"/>
            <a:ext cx="5639146" cy="1325563"/>
          </a:xfrm>
        </p:spPr>
        <p:txBody>
          <a:bodyPr>
            <a:noAutofit/>
          </a:bodyPr>
          <a:lstStyle/>
          <a:p>
            <a:r>
              <a:rPr lang="en-IE" sz="2800" dirty="0">
                <a:solidFill>
                  <a:schemeClr val="bg1"/>
                </a:solidFill>
                <a:latin typeface="+mn-lt"/>
                <a:ea typeface="+mn-ea"/>
                <a:cs typeface="+mn-cs"/>
              </a:rPr>
              <a:t>6. </a:t>
            </a:r>
            <a:r>
              <a:rPr lang="en-IE" sz="2800" dirty="0" err="1" smtClean="0">
                <a:solidFill>
                  <a:schemeClr val="bg1"/>
                </a:solidFill>
                <a:latin typeface="+mn-lt"/>
                <a:ea typeface="+mn-ea"/>
                <a:cs typeface="+mn-cs"/>
              </a:rPr>
              <a:t>Peatükk</a:t>
            </a:r>
            <a:r>
              <a:rPr lang="en-IE" sz="2800" dirty="0" smtClean="0">
                <a:solidFill>
                  <a:schemeClr val="bg1"/>
                </a:solidFill>
                <a:latin typeface="+mn-lt"/>
                <a:ea typeface="+mn-ea"/>
                <a:cs typeface="+mn-cs"/>
              </a:rPr>
              <a:t>: </a:t>
            </a:r>
            <a:r>
              <a:rPr lang="en-US" sz="2800" dirty="0" smtClean="0">
                <a:solidFill>
                  <a:schemeClr val="bg1"/>
                </a:solidFill>
                <a:latin typeface="+mn-lt"/>
                <a:ea typeface="+mn-ea"/>
                <a:cs typeface="+mn-cs"/>
              </a:rPr>
              <a:t>ÕPILASTE ÕPETAMINE </a:t>
            </a:r>
            <a:r>
              <a:rPr lang="en-US" sz="2800" dirty="0">
                <a:solidFill>
                  <a:schemeClr val="bg1"/>
                </a:solidFill>
                <a:latin typeface="+mn-lt"/>
                <a:ea typeface="+mn-ea"/>
                <a:cs typeface="+mn-cs"/>
              </a:rPr>
              <a:t>KONTSEPTSIOONI </a:t>
            </a:r>
            <a:r>
              <a:rPr lang="en-US" sz="2800" dirty="0" smtClean="0">
                <a:solidFill>
                  <a:schemeClr val="bg1"/>
                </a:solidFill>
                <a:latin typeface="+mn-lt"/>
                <a:ea typeface="+mn-ea"/>
                <a:cs typeface="+mn-cs"/>
              </a:rPr>
              <a:t>RAKENDAMA</a:t>
            </a:r>
            <a:endParaRPr lang="en-IE" sz="3600" dirty="0"/>
          </a:p>
        </p:txBody>
      </p:sp>
      <p:pic>
        <p:nvPicPr>
          <p:cNvPr id="4" name="Picture 3" descr="Person creating a calendar with adhesive notes on a blackboard">
            <a:extLst>
              <a:ext uri="{FF2B5EF4-FFF2-40B4-BE49-F238E27FC236}">
                <a16:creationId xmlns:a16="http://schemas.microsoft.com/office/drawing/2014/main" id="{DD849B68-2574-4E4F-A3D2-44B488C0BD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79982" y="822151"/>
            <a:ext cx="5055163" cy="4673774"/>
          </a:xfrm>
          <a:prstGeom prst="rect">
            <a:avLst/>
          </a:prstGeom>
        </p:spPr>
      </p:pic>
      <p:sp>
        <p:nvSpPr>
          <p:cNvPr id="5" name="Tijdelijke aanduiding voor inhoud 8">
            <a:extLst>
              <a:ext uri="{FF2B5EF4-FFF2-40B4-BE49-F238E27FC236}">
                <a16:creationId xmlns:a16="http://schemas.microsoft.com/office/drawing/2014/main" id="{65741531-FE97-43E3-B646-80EA9E94711B}"/>
              </a:ext>
            </a:extLst>
          </p:cNvPr>
          <p:cNvSpPr txBox="1">
            <a:spLocks/>
          </p:cNvSpPr>
          <p:nvPr/>
        </p:nvSpPr>
        <p:spPr>
          <a:xfrm>
            <a:off x="365530" y="3333749"/>
            <a:ext cx="5978119" cy="28176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200" dirty="0"/>
              <a:t>Üks parimaid viise, </a:t>
            </a:r>
            <a:r>
              <a:rPr lang="en-GB" sz="2200" dirty="0" err="1"/>
              <a:t>kuidas</a:t>
            </a:r>
            <a:r>
              <a:rPr lang="en-GB" sz="2200" dirty="0"/>
              <a:t> </a:t>
            </a:r>
            <a:r>
              <a:rPr lang="en-GB" sz="2200" dirty="0" err="1" smtClean="0"/>
              <a:t>saame</a:t>
            </a:r>
            <a:r>
              <a:rPr lang="en-GB" sz="2200" dirty="0" smtClean="0"/>
              <a:t> </a:t>
            </a:r>
            <a:r>
              <a:rPr lang="en-GB" sz="2200" dirty="0"/>
              <a:t>tagada, et õpilased rakendavad mõisteid ja nende õppimist, on </a:t>
            </a:r>
            <a:r>
              <a:rPr lang="en-GB" sz="2200" dirty="0" err="1" smtClean="0"/>
              <a:t>julgustamine</a:t>
            </a:r>
            <a:r>
              <a:rPr lang="en-GB" sz="2200" dirty="0" smtClean="0"/>
              <a:t> </a:t>
            </a:r>
            <a:r>
              <a:rPr lang="en-GB" sz="2200" dirty="0" err="1" smtClean="0"/>
              <a:t>aktiivselt</a:t>
            </a:r>
            <a:r>
              <a:rPr lang="en-GB" sz="2200" dirty="0" smtClean="0"/>
              <a:t> </a:t>
            </a:r>
            <a:r>
              <a:rPr lang="en-GB" sz="2200" dirty="0" err="1" smtClean="0"/>
              <a:t>õppima</a:t>
            </a:r>
            <a:r>
              <a:rPr lang="en-GB" sz="2200" dirty="0" smtClean="0"/>
              <a:t> </a:t>
            </a:r>
            <a:r>
              <a:rPr lang="en-GB" sz="2200" dirty="0" err="1" smtClean="0"/>
              <a:t>ja</a:t>
            </a:r>
            <a:r>
              <a:rPr lang="en-GB" sz="2200" dirty="0" smtClean="0"/>
              <a:t> </a:t>
            </a:r>
            <a:r>
              <a:rPr lang="en-GB" sz="2200" dirty="0" err="1" smtClean="0"/>
              <a:t>selle</a:t>
            </a:r>
            <a:r>
              <a:rPr lang="en-GB" sz="2200" dirty="0" smtClean="0"/>
              <a:t> </a:t>
            </a:r>
            <a:r>
              <a:rPr lang="en-GB" sz="2200" dirty="0" err="1" smtClean="0"/>
              <a:t>hõlbustamine</a:t>
            </a:r>
            <a:r>
              <a:rPr lang="en-GB" sz="2200" dirty="0"/>
              <a:t>.</a:t>
            </a:r>
          </a:p>
          <a:p>
            <a:pPr algn="just"/>
            <a:r>
              <a:rPr lang="en-US" sz="2200" dirty="0"/>
              <a:t>Aktiivne õppimine on kaasava õpetamise oluline osa, sest see </a:t>
            </a:r>
            <a:r>
              <a:rPr lang="en-US" sz="2200" dirty="0" err="1" smtClean="0"/>
              <a:t>võimaldab</a:t>
            </a:r>
            <a:r>
              <a:rPr lang="en-US" sz="2200" dirty="0" smtClean="0"/>
              <a:t> </a:t>
            </a:r>
            <a:r>
              <a:rPr lang="en-US" sz="2200" dirty="0" err="1" smtClean="0"/>
              <a:t>mitmeid</a:t>
            </a:r>
            <a:r>
              <a:rPr lang="en-US" sz="2200" dirty="0" smtClean="0"/>
              <a:t> </a:t>
            </a:r>
            <a:r>
              <a:rPr lang="en-US" sz="2200" dirty="0"/>
              <a:t>kaasamisviise, et jõuda kõigi õpilasteni. </a:t>
            </a:r>
            <a:endParaRPr lang="en-GB" sz="2200" dirty="0"/>
          </a:p>
        </p:txBody>
      </p:sp>
      <p:sp>
        <p:nvSpPr>
          <p:cNvPr id="6" name="TextBox 5">
            <a:extLst>
              <a:ext uri="{FF2B5EF4-FFF2-40B4-BE49-F238E27FC236}">
                <a16:creationId xmlns:a16="http://schemas.microsoft.com/office/drawing/2014/main" id="{A1BE0AE3-682A-472D-9BCD-CDDEC3937496}"/>
              </a:ext>
            </a:extLst>
          </p:cNvPr>
          <p:cNvSpPr txBox="1"/>
          <p:nvPr/>
        </p:nvSpPr>
        <p:spPr>
          <a:xfrm>
            <a:off x="228598" y="6388334"/>
            <a:ext cx="3289854"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 xmlns:a16="http://schemas.microsoft.com/office/drawing/2014/main" xmlns:a14="http://schemas.microsoft.com/office/drawing/2010/main" xmlns:ahyp="http://schemas.microsoft.com/office/drawing/2018/hyperlinkcolor" xmlns:p14="http://schemas.microsoft.com/office/powerpoint/2010/main" val="tx"/>
                    </a:ext>
                  </a:extLst>
                </a:hlinkClick>
              </a:rPr>
              <a:t>Allikas</a:t>
            </a:r>
            <a:endParaRPr lang="en-IE" dirty="0">
              <a:solidFill>
                <a:srgbClr val="378FCD"/>
              </a:solidFill>
            </a:endParaRPr>
          </a:p>
        </p:txBody>
      </p:sp>
    </p:spTree>
    <p:extLst>
      <p:ext uri="{BB962C8B-B14F-4D97-AF65-F5344CB8AC3E}">
        <p14:creationId xmlns:p14="http://schemas.microsoft.com/office/powerpoint/2010/main" val="80611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B884FEB-1397-4CD6-9506-15CE0A3717CA}"/>
              </a:ext>
            </a:extLst>
          </p:cNvPr>
          <p:cNvSpPr>
            <a:spLocks noGrp="1"/>
          </p:cNvSpPr>
          <p:nvPr>
            <p:ph type="title"/>
          </p:nvPr>
        </p:nvSpPr>
        <p:spPr/>
        <p:txBody>
          <a:bodyPr/>
          <a:lstStyle/>
          <a:p>
            <a:r>
              <a:rPr lang="nl-NL" dirty="0"/>
              <a:t>Sisukord</a:t>
            </a:r>
            <a:endParaRPr lang="en-GB" dirty="0"/>
          </a:p>
        </p:txBody>
      </p:sp>
      <p:sp>
        <p:nvSpPr>
          <p:cNvPr id="7" name="Tijdelijke aanduiding voor inhoud 6">
            <a:extLst>
              <a:ext uri="{FF2B5EF4-FFF2-40B4-BE49-F238E27FC236}">
                <a16:creationId xmlns:a16="http://schemas.microsoft.com/office/drawing/2014/main" id="{468FC1CB-C882-4A8D-8D26-400235D76757}"/>
              </a:ext>
            </a:extLst>
          </p:cNvPr>
          <p:cNvSpPr>
            <a:spLocks noGrp="1"/>
          </p:cNvSpPr>
          <p:nvPr>
            <p:ph idx="1"/>
          </p:nvPr>
        </p:nvSpPr>
        <p:spPr>
          <a:xfrm>
            <a:off x="838200" y="1972274"/>
            <a:ext cx="10515600" cy="3177696"/>
          </a:xfrm>
        </p:spPr>
        <p:txBody>
          <a:bodyPr>
            <a:normAutofit/>
          </a:bodyPr>
          <a:lstStyle/>
          <a:p>
            <a:pPr marL="0" indent="0">
              <a:buNone/>
            </a:pPr>
            <a:r>
              <a:rPr lang="nl-NL" dirty="0" smtClean="0"/>
              <a:t>1. Peatükk</a:t>
            </a:r>
            <a:r>
              <a:rPr lang="en-US" dirty="0" smtClean="0"/>
              <a:t>: </a:t>
            </a:r>
            <a:r>
              <a:rPr lang="en-US" dirty="0"/>
              <a:t>Kaasavad suhtlemisoskused</a:t>
            </a:r>
            <a:endParaRPr lang="en-GB" dirty="0"/>
          </a:p>
          <a:p>
            <a:pPr marL="0" indent="0">
              <a:buNone/>
            </a:pPr>
            <a:r>
              <a:rPr lang="nl-NL" dirty="0" smtClean="0"/>
              <a:t>2. Peatükk: </a:t>
            </a:r>
            <a:r>
              <a:rPr lang="en-US" dirty="0"/>
              <a:t>Kaasavad juhtimisoskused</a:t>
            </a:r>
            <a:endParaRPr lang="en-GB" dirty="0"/>
          </a:p>
          <a:p>
            <a:pPr marL="0" indent="0">
              <a:buNone/>
            </a:pPr>
            <a:r>
              <a:rPr lang="nl-NL" dirty="0" smtClean="0"/>
              <a:t>3. Peatükk: </a:t>
            </a:r>
            <a:r>
              <a:rPr lang="en-US" dirty="0"/>
              <a:t>Kaasavad digitaalsed oskused </a:t>
            </a:r>
          </a:p>
          <a:p>
            <a:pPr marL="0" indent="0">
              <a:buNone/>
            </a:pPr>
            <a:r>
              <a:rPr lang="nl-NL" dirty="0" smtClean="0"/>
              <a:t>4. Peatükk: </a:t>
            </a:r>
            <a:r>
              <a:rPr lang="nl-NL" dirty="0" smtClean="0"/>
              <a:t>Empaatiaoskused</a:t>
            </a:r>
            <a:endParaRPr lang="nl-NL" dirty="0"/>
          </a:p>
          <a:p>
            <a:pPr marL="0" indent="0">
              <a:buNone/>
            </a:pPr>
            <a:r>
              <a:rPr lang="en-GB" dirty="0" smtClean="0"/>
              <a:t>5. </a:t>
            </a:r>
            <a:r>
              <a:rPr lang="en-GB" dirty="0" err="1" smtClean="0"/>
              <a:t>Peatükk</a:t>
            </a:r>
            <a:r>
              <a:rPr lang="en-GB" dirty="0" smtClean="0"/>
              <a:t>: </a:t>
            </a:r>
            <a:r>
              <a:rPr lang="en-GB" dirty="0" err="1" smtClean="0"/>
              <a:t>Diferentseeritud</a:t>
            </a:r>
            <a:r>
              <a:rPr lang="en-GB" dirty="0" smtClean="0"/>
              <a:t> </a:t>
            </a:r>
            <a:r>
              <a:rPr lang="en-GB" dirty="0" err="1" smtClean="0"/>
              <a:t>hindamise</a:t>
            </a:r>
            <a:r>
              <a:rPr lang="en-GB" dirty="0" smtClean="0"/>
              <a:t> </a:t>
            </a:r>
            <a:r>
              <a:rPr lang="en-GB" dirty="0" err="1" smtClean="0"/>
              <a:t>oskused</a:t>
            </a:r>
            <a:r>
              <a:rPr lang="en-GB" dirty="0" smtClean="0"/>
              <a:t> </a:t>
            </a:r>
            <a:endParaRPr lang="en-GB" dirty="0"/>
          </a:p>
          <a:p>
            <a:pPr marL="0" indent="0">
              <a:buNone/>
            </a:pPr>
            <a:r>
              <a:rPr lang="nl-NL" dirty="0" smtClean="0"/>
              <a:t>6. Peatükk: </a:t>
            </a:r>
            <a:r>
              <a:rPr lang="nl-NL" dirty="0"/>
              <a:t>Õpilaste õpetamine kontseptsiooni </a:t>
            </a:r>
            <a:r>
              <a:rPr lang="nl-NL" dirty="0" smtClean="0"/>
              <a:t>rakendama</a:t>
            </a:r>
            <a:endParaRPr lang="nl-NL" dirty="0"/>
          </a:p>
          <a:p>
            <a:pPr marL="0" indent="0">
              <a:buNone/>
            </a:pPr>
            <a:endParaRPr lang="en-GB" dirty="0"/>
          </a:p>
          <a:p>
            <a:pPr marL="0" indent="0">
              <a:buNone/>
            </a:pPr>
            <a:endParaRPr lang="nl-NL" dirty="0"/>
          </a:p>
          <a:p>
            <a:pPr marL="457200" lvl="1" indent="0">
              <a:buNone/>
            </a:pPr>
            <a:endParaRPr lang="nl-NL" dirty="0"/>
          </a:p>
          <a:p>
            <a:pPr lvl="1"/>
            <a:endParaRPr lang="en-GB" dirty="0"/>
          </a:p>
          <a:p>
            <a:pPr marL="457200" lvl="1" indent="0">
              <a:buNone/>
            </a:pPr>
            <a:endParaRPr lang="en-GB" dirty="0"/>
          </a:p>
        </p:txBody>
      </p:sp>
    </p:spTree>
    <p:extLst>
      <p:ext uri="{BB962C8B-B14F-4D97-AF65-F5344CB8AC3E}">
        <p14:creationId xmlns:p14="http://schemas.microsoft.com/office/powerpoint/2010/main" val="3400897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42A9-946C-44EA-AC0E-BDEBCE162ABC}"/>
              </a:ext>
            </a:extLst>
          </p:cNvPr>
          <p:cNvSpPr>
            <a:spLocks noGrp="1"/>
          </p:cNvSpPr>
          <p:nvPr>
            <p:ph type="title"/>
          </p:nvPr>
        </p:nvSpPr>
        <p:spPr>
          <a:xfrm>
            <a:off x="5019676" y="1030288"/>
            <a:ext cx="6438899" cy="1027112"/>
          </a:xfrm>
        </p:spPr>
        <p:txBody>
          <a:bodyPr/>
          <a:lstStyle/>
          <a:p>
            <a:r>
              <a:rPr lang="en-IE" dirty="0"/>
              <a:t>Kuidas </a:t>
            </a:r>
            <a:r>
              <a:rPr lang="en-IE" dirty="0" err="1"/>
              <a:t>näeb</a:t>
            </a:r>
            <a:r>
              <a:rPr lang="en-IE" dirty="0"/>
              <a:t> </a:t>
            </a:r>
            <a:r>
              <a:rPr lang="en-IE" dirty="0" err="1" smtClean="0"/>
              <a:t>välja</a:t>
            </a:r>
            <a:r>
              <a:rPr lang="en-IE" dirty="0" smtClean="0"/>
              <a:t> </a:t>
            </a:r>
            <a:r>
              <a:rPr lang="en-IE" dirty="0" err="1" smtClean="0"/>
              <a:t>aktiivne</a:t>
            </a:r>
            <a:r>
              <a:rPr lang="en-IE" dirty="0" smtClean="0"/>
              <a:t> </a:t>
            </a:r>
            <a:r>
              <a:rPr lang="en-IE" dirty="0" err="1" smtClean="0"/>
              <a:t>õppimine</a:t>
            </a:r>
            <a:r>
              <a:rPr lang="en-IE" dirty="0" smtClean="0"/>
              <a:t>?</a:t>
            </a:r>
            <a:endParaRPr lang="en-IE" dirty="0"/>
          </a:p>
        </p:txBody>
      </p:sp>
      <p:pic>
        <p:nvPicPr>
          <p:cNvPr id="10" name="Picture Placeholder 9" descr="Group of students working in library">
            <a:extLst>
              <a:ext uri="{FF2B5EF4-FFF2-40B4-BE49-F238E27FC236}">
                <a16:creationId xmlns:a16="http://schemas.microsoft.com/office/drawing/2014/main" id="{29A56BE9-0322-48FE-81CB-3E0DAA3DBAD2}"/>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957482F-61F8-4FBD-AF36-9275847537D2}"/>
              </a:ext>
            </a:extLst>
          </p:cNvPr>
          <p:cNvSpPr>
            <a:spLocks noGrp="1"/>
          </p:cNvSpPr>
          <p:nvPr>
            <p:ph type="body" sz="half" idx="2"/>
          </p:nvPr>
        </p:nvSpPr>
        <p:spPr>
          <a:xfrm>
            <a:off x="5019676" y="2159838"/>
            <a:ext cx="6610350" cy="3811588"/>
          </a:xfrm>
        </p:spPr>
        <p:txBody>
          <a:bodyPr>
            <a:noAutofit/>
          </a:bodyPr>
          <a:lstStyle/>
          <a:p>
            <a:pPr marL="342900" indent="-342900">
              <a:buFont typeface="Arial" panose="020B0604020202020204" pitchFamily="34" charset="0"/>
              <a:buChar char="•"/>
            </a:pPr>
            <a:r>
              <a:rPr lang="en-US" sz="2400" dirty="0"/>
              <a:t>Õpilased tegelevad rohkemaga kui ainult kuulamisega.</a:t>
            </a:r>
          </a:p>
          <a:p>
            <a:pPr marL="342900" indent="-342900">
              <a:buFont typeface="Arial" panose="020B0604020202020204" pitchFamily="34" charset="0"/>
              <a:buChar char="•"/>
            </a:pPr>
            <a:r>
              <a:rPr lang="en-US" sz="2400" dirty="0"/>
              <a:t>Õpetamisel rõhutatakse pigem õpilaste </a:t>
            </a:r>
            <a:r>
              <a:rPr lang="en-US" sz="2400" dirty="0" err="1"/>
              <a:t>oskuste</a:t>
            </a:r>
            <a:r>
              <a:rPr lang="en-US" sz="2400" dirty="0"/>
              <a:t> </a:t>
            </a:r>
            <a:r>
              <a:rPr lang="en-US" sz="2400" dirty="0" err="1" smtClean="0"/>
              <a:t>arendamisele</a:t>
            </a:r>
            <a:r>
              <a:rPr lang="en-US" sz="2400" dirty="0" smtClean="0"/>
              <a:t> </a:t>
            </a:r>
            <a:r>
              <a:rPr lang="en-US" sz="2400" dirty="0"/>
              <a:t>kui lihtsalt </a:t>
            </a:r>
            <a:r>
              <a:rPr lang="en-US" sz="2400" dirty="0" err="1"/>
              <a:t>teabe</a:t>
            </a:r>
            <a:r>
              <a:rPr lang="en-US" sz="2400" dirty="0"/>
              <a:t> </a:t>
            </a:r>
            <a:r>
              <a:rPr lang="en-US" sz="2400" dirty="0" err="1" smtClean="0"/>
              <a:t>edastamisele</a:t>
            </a:r>
            <a:r>
              <a:rPr lang="en-US" sz="2400" dirty="0" smtClean="0"/>
              <a:t>.</a:t>
            </a:r>
            <a:endParaRPr lang="en-US" sz="2400" dirty="0"/>
          </a:p>
          <a:p>
            <a:pPr marL="342900" indent="-342900">
              <a:buFont typeface="Arial" panose="020B0604020202020204" pitchFamily="34" charset="0"/>
              <a:buChar char="•"/>
            </a:pPr>
            <a:r>
              <a:rPr lang="en-US" sz="2400" dirty="0"/>
              <a:t>Õpilased arendavad kõrgema </a:t>
            </a:r>
            <a:r>
              <a:rPr lang="en-US" sz="2400" dirty="0" err="1"/>
              <a:t>astme</a:t>
            </a:r>
            <a:r>
              <a:rPr lang="en-US" sz="2400" dirty="0"/>
              <a:t> </a:t>
            </a:r>
            <a:r>
              <a:rPr lang="en-US" sz="2400" dirty="0" err="1" smtClean="0"/>
              <a:t>mõtlemisoskusi</a:t>
            </a:r>
            <a:r>
              <a:rPr lang="en-US" sz="2400" dirty="0" smtClean="0"/>
              <a:t> </a:t>
            </a:r>
            <a:r>
              <a:rPr lang="en-US" sz="2400" dirty="0"/>
              <a:t>(</a:t>
            </a:r>
            <a:r>
              <a:rPr lang="en-US" sz="2400" dirty="0" err="1" smtClean="0"/>
              <a:t>analüüsi</a:t>
            </a:r>
            <a:r>
              <a:rPr lang="en-US" sz="2400" dirty="0" smtClean="0"/>
              <a:t>-, </a:t>
            </a:r>
            <a:r>
              <a:rPr lang="en-US" sz="2400" dirty="0" err="1" smtClean="0"/>
              <a:t>sünteesi</a:t>
            </a:r>
            <a:r>
              <a:rPr lang="en-US" sz="2400" dirty="0" smtClean="0"/>
              <a:t>-, </a:t>
            </a:r>
            <a:r>
              <a:rPr lang="en-US" sz="2400" dirty="0" err="1" smtClean="0"/>
              <a:t>hindamisoskusi</a:t>
            </a:r>
            <a:r>
              <a:rPr lang="en-US" sz="2400" dirty="0" smtClean="0"/>
              <a:t>).</a:t>
            </a:r>
            <a:endParaRPr lang="en-US" sz="2400" dirty="0"/>
          </a:p>
          <a:p>
            <a:pPr marL="342900" indent="-342900">
              <a:buFont typeface="Arial" panose="020B0604020202020204" pitchFamily="34" charset="0"/>
              <a:buChar char="•"/>
            </a:pPr>
            <a:r>
              <a:rPr lang="en-US" sz="2400" dirty="0" err="1"/>
              <a:t>Õpilased</a:t>
            </a:r>
            <a:r>
              <a:rPr lang="en-US" sz="2400" dirty="0"/>
              <a:t> </a:t>
            </a:r>
            <a:r>
              <a:rPr lang="en-US" sz="2400" dirty="0" smtClean="0"/>
              <a:t>on </a:t>
            </a:r>
            <a:r>
              <a:rPr lang="en-US" sz="2400" dirty="0" err="1" smtClean="0"/>
              <a:t>aktiivselt</a:t>
            </a:r>
            <a:r>
              <a:rPr lang="en-US" sz="2400" dirty="0" smtClean="0"/>
              <a:t> </a:t>
            </a:r>
            <a:r>
              <a:rPr lang="en-US" sz="2400" dirty="0" err="1" smtClean="0"/>
              <a:t>seotud</a:t>
            </a:r>
            <a:r>
              <a:rPr lang="en-US" sz="2400" dirty="0" smtClean="0"/>
              <a:t> </a:t>
            </a:r>
            <a:r>
              <a:rPr lang="en-US" sz="2400" dirty="0"/>
              <a:t>tegevustega (nt lugemine, arutelu, kirjutamine).</a:t>
            </a:r>
          </a:p>
          <a:p>
            <a:pPr marL="342900" indent="-342900">
              <a:buFont typeface="Arial" panose="020B0604020202020204" pitchFamily="34" charset="0"/>
              <a:buChar char="•"/>
            </a:pPr>
            <a:r>
              <a:rPr lang="en-US" sz="2400" dirty="0"/>
              <a:t>Õpilased uurivad oma hoiakuid ja väärtusi.</a:t>
            </a:r>
            <a:endParaRPr lang="en-IE" sz="2400" dirty="0"/>
          </a:p>
        </p:txBody>
      </p:sp>
      <p:sp>
        <p:nvSpPr>
          <p:cNvPr id="6" name="TextBox 5">
            <a:extLst>
              <a:ext uri="{FF2B5EF4-FFF2-40B4-BE49-F238E27FC236}">
                <a16:creationId xmlns:a16="http://schemas.microsoft.com/office/drawing/2014/main" id="{390114BD-6736-4DF1-9B8B-0A10CF4A29FD}"/>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 xmlns:a16="http://schemas.microsoft.com/office/drawing/2014/main" xmlns:a14="http://schemas.microsoft.com/office/drawing/2010/main" xmlns:ahyp="http://schemas.microsoft.com/office/drawing/2018/hyperlinkcolor" xmlns:p14="http://schemas.microsoft.com/office/powerpoint/2010/main" val="tx"/>
                    </a:ext>
                  </a:extLst>
                </a:hlinkClick>
              </a:rPr>
              <a:t>Allikas</a:t>
            </a:r>
            <a:endParaRPr lang="en-IE" dirty="0">
              <a:solidFill>
                <a:srgbClr val="378FCD"/>
              </a:solidFill>
            </a:endParaRPr>
          </a:p>
        </p:txBody>
      </p:sp>
    </p:spTree>
    <p:extLst>
      <p:ext uri="{BB962C8B-B14F-4D97-AF65-F5344CB8AC3E}">
        <p14:creationId xmlns:p14="http://schemas.microsoft.com/office/powerpoint/2010/main" val="2059004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BDC1B-3BB5-4DF6-903F-2F357D6C52D7}"/>
              </a:ext>
            </a:extLst>
          </p:cNvPr>
          <p:cNvSpPr>
            <a:spLocks noGrp="1"/>
          </p:cNvSpPr>
          <p:nvPr>
            <p:ph type="title"/>
          </p:nvPr>
        </p:nvSpPr>
        <p:spPr>
          <a:xfrm>
            <a:off x="350874" y="457200"/>
            <a:ext cx="4421151" cy="531812"/>
          </a:xfrm>
        </p:spPr>
        <p:txBody>
          <a:bodyPr/>
          <a:lstStyle/>
          <a:p>
            <a:r>
              <a:rPr lang="en-IE" dirty="0" err="1" smtClean="0"/>
              <a:t>Uurime</a:t>
            </a:r>
            <a:r>
              <a:rPr lang="en-IE" dirty="0" smtClean="0"/>
              <a:t> </a:t>
            </a:r>
            <a:r>
              <a:rPr lang="en-IE" dirty="0" err="1" smtClean="0"/>
              <a:t>lähemalt</a:t>
            </a:r>
            <a:endParaRPr lang="en-IE" dirty="0"/>
          </a:p>
        </p:txBody>
      </p:sp>
      <p:sp>
        <p:nvSpPr>
          <p:cNvPr id="4" name="Text Placeholder 3">
            <a:extLst>
              <a:ext uri="{FF2B5EF4-FFF2-40B4-BE49-F238E27FC236}">
                <a16:creationId xmlns:a16="http://schemas.microsoft.com/office/drawing/2014/main" id="{0F29E569-F4B3-4BAC-AE75-E363BEFB8AE8}"/>
              </a:ext>
            </a:extLst>
          </p:cNvPr>
          <p:cNvSpPr>
            <a:spLocks noGrp="1"/>
          </p:cNvSpPr>
          <p:nvPr>
            <p:ph type="body" sz="half" idx="2"/>
          </p:nvPr>
        </p:nvSpPr>
        <p:spPr>
          <a:xfrm>
            <a:off x="409432" y="1345019"/>
            <a:ext cx="4527476" cy="3811588"/>
          </a:xfrm>
        </p:spPr>
        <p:txBody>
          <a:bodyPr>
            <a:noAutofit/>
          </a:bodyPr>
          <a:lstStyle/>
          <a:p>
            <a:r>
              <a:rPr lang="en-US" sz="2200" dirty="0" err="1" smtClean="0"/>
              <a:t>Õppimise</a:t>
            </a:r>
            <a:r>
              <a:rPr lang="en-US" sz="2200" dirty="0" smtClean="0"/>
              <a:t> </a:t>
            </a:r>
            <a:r>
              <a:rPr lang="en-US" sz="2200" dirty="0" err="1" smtClean="0"/>
              <a:t>püramiid</a:t>
            </a:r>
            <a:r>
              <a:rPr lang="en-US" sz="2200" dirty="0" smtClean="0"/>
              <a:t> </a:t>
            </a:r>
            <a:r>
              <a:rPr lang="en-US" sz="2200" dirty="0"/>
              <a:t>näitab, kui suur on </a:t>
            </a:r>
            <a:r>
              <a:rPr lang="en-US" sz="2200" dirty="0" err="1"/>
              <a:t>õppijate</a:t>
            </a:r>
            <a:r>
              <a:rPr lang="en-US" sz="2200" dirty="0"/>
              <a:t> </a:t>
            </a:r>
            <a:r>
              <a:rPr lang="en-US" sz="2200" dirty="0" err="1" smtClean="0"/>
              <a:t>õpitu</a:t>
            </a:r>
            <a:r>
              <a:rPr lang="en-US" sz="2200" dirty="0" smtClean="0"/>
              <a:t> </a:t>
            </a:r>
            <a:r>
              <a:rPr lang="en-US" sz="2200" dirty="0" err="1" smtClean="0"/>
              <a:t>mäletamise</a:t>
            </a:r>
            <a:r>
              <a:rPr lang="en-US" sz="2200" dirty="0" smtClean="0"/>
              <a:t> </a:t>
            </a:r>
            <a:r>
              <a:rPr lang="en-US" sz="2200" dirty="0" err="1" smtClean="0"/>
              <a:t>osakaalu</a:t>
            </a:r>
            <a:r>
              <a:rPr lang="en-US" sz="2200" dirty="0" smtClean="0"/>
              <a:t> </a:t>
            </a:r>
            <a:r>
              <a:rPr lang="en-US" sz="2200" dirty="0" err="1" smtClean="0"/>
              <a:t>seos</a:t>
            </a:r>
            <a:r>
              <a:rPr lang="en-US" sz="2200" dirty="0" smtClean="0"/>
              <a:t> </a:t>
            </a:r>
            <a:r>
              <a:rPr lang="en-US" sz="2200" dirty="0" err="1" smtClean="0"/>
              <a:t>erinevate</a:t>
            </a:r>
            <a:r>
              <a:rPr lang="en-US" sz="2200" dirty="0" smtClean="0"/>
              <a:t> </a:t>
            </a:r>
            <a:r>
              <a:rPr lang="en-US" sz="2200" dirty="0"/>
              <a:t>lähenemisviisidega. </a:t>
            </a:r>
          </a:p>
          <a:p>
            <a:r>
              <a:rPr lang="en-US" sz="2200" dirty="0" err="1" smtClean="0"/>
              <a:t>Ülemisel</a:t>
            </a:r>
            <a:r>
              <a:rPr lang="en-US" sz="2200" dirty="0" smtClean="0"/>
              <a:t> </a:t>
            </a:r>
            <a:r>
              <a:rPr lang="en-US" sz="2200" dirty="0" err="1" smtClean="0"/>
              <a:t>neljal</a:t>
            </a:r>
            <a:r>
              <a:rPr lang="en-US" sz="2200" dirty="0" smtClean="0"/>
              <a:t> </a:t>
            </a:r>
            <a:r>
              <a:rPr lang="en-US" sz="2200" dirty="0" err="1" smtClean="0"/>
              <a:t>tasandil</a:t>
            </a:r>
            <a:r>
              <a:rPr lang="en-US" sz="2200" dirty="0" smtClean="0"/>
              <a:t> </a:t>
            </a:r>
            <a:r>
              <a:rPr lang="en-US" sz="2200" dirty="0"/>
              <a:t>- loeng, lugemine, audiovisuaalsed vahendid ja demonstratsioon - on passiivsed õppemeetodid.</a:t>
            </a:r>
          </a:p>
          <a:p>
            <a:r>
              <a:rPr lang="en-US" sz="2200" dirty="0" err="1" smtClean="0"/>
              <a:t>Kolmel</a:t>
            </a:r>
            <a:r>
              <a:rPr lang="en-US" sz="2200" dirty="0" smtClean="0"/>
              <a:t> </a:t>
            </a:r>
            <a:r>
              <a:rPr lang="en-US" sz="2200" dirty="0" err="1" smtClean="0"/>
              <a:t>alumisel</a:t>
            </a:r>
            <a:r>
              <a:rPr lang="en-US" sz="2200" dirty="0" smtClean="0"/>
              <a:t> </a:t>
            </a:r>
            <a:r>
              <a:rPr lang="en-US" sz="2200" dirty="0" err="1" smtClean="0"/>
              <a:t>tasandil</a:t>
            </a:r>
            <a:r>
              <a:rPr lang="en-US" sz="2200" dirty="0" smtClean="0"/>
              <a:t> - </a:t>
            </a:r>
            <a:r>
              <a:rPr lang="en-US" sz="2200" dirty="0"/>
              <a:t>arutelurühm, harjutamine tegevuse kaudu ja teiste </a:t>
            </a:r>
            <a:r>
              <a:rPr lang="en-US" sz="2200" dirty="0" err="1"/>
              <a:t>õpetamine</a:t>
            </a:r>
            <a:r>
              <a:rPr lang="en-US" sz="2200" dirty="0"/>
              <a:t> </a:t>
            </a:r>
            <a:r>
              <a:rPr lang="en-US" sz="2200" dirty="0" smtClean="0"/>
              <a:t>– </a:t>
            </a:r>
            <a:r>
              <a:rPr lang="en-US" sz="2200" dirty="0"/>
              <a:t>on </a:t>
            </a:r>
            <a:r>
              <a:rPr lang="en-US" sz="2200" dirty="0" err="1" smtClean="0">
                <a:solidFill>
                  <a:srgbClr val="E61A52"/>
                </a:solidFill>
              </a:rPr>
              <a:t>aktiivsed</a:t>
            </a:r>
            <a:r>
              <a:rPr lang="en-US" sz="2200" dirty="0" smtClean="0">
                <a:solidFill>
                  <a:srgbClr val="E61A52"/>
                </a:solidFill>
              </a:rPr>
              <a:t> </a:t>
            </a:r>
            <a:r>
              <a:rPr lang="en-US" sz="2200" dirty="0"/>
              <a:t>õppemeetodid.</a:t>
            </a:r>
            <a:endParaRPr lang="en-IE" sz="2200" dirty="0"/>
          </a:p>
        </p:txBody>
      </p:sp>
      <p:pic>
        <p:nvPicPr>
          <p:cNvPr id="1026" name="Picture 2" descr="Learning Pyramid">
            <a:extLst>
              <a:ext uri="{FF2B5EF4-FFF2-40B4-BE49-F238E27FC236}">
                <a16:creationId xmlns:a16="http://schemas.microsoft.com/office/drawing/2014/main" id="{B610B9D2-C65A-4448-830E-089079CCE5D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36908" y="1209334"/>
            <a:ext cx="7265023" cy="53615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F9C1BC-E870-4885-A571-B133300FB231}"/>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 xmlns:a16="http://schemas.microsoft.com/office/drawing/2014/main" xmlns:a14="http://schemas.microsoft.com/office/drawing/2010/main" xmlns:ahyp="http://schemas.microsoft.com/office/drawing/2018/hyperlinkcolor" xmlns:p14="http://schemas.microsoft.com/office/powerpoint/2010/main" val="tx"/>
                    </a:ext>
                  </a:extLst>
                </a:hlinkClick>
              </a:rPr>
              <a:t>Allikas</a:t>
            </a:r>
            <a:endParaRPr lang="en-IE" dirty="0">
              <a:solidFill>
                <a:srgbClr val="378FCD"/>
              </a:solidFill>
            </a:endParaRPr>
          </a:p>
        </p:txBody>
      </p:sp>
    </p:spTree>
    <p:extLst>
      <p:ext uri="{BB962C8B-B14F-4D97-AF65-F5344CB8AC3E}">
        <p14:creationId xmlns:p14="http://schemas.microsoft.com/office/powerpoint/2010/main" val="1642205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2F61-03EF-4AE9-B988-AA0C21F9AA78}"/>
              </a:ext>
            </a:extLst>
          </p:cNvPr>
          <p:cNvSpPr>
            <a:spLocks noGrp="1"/>
          </p:cNvSpPr>
          <p:nvPr>
            <p:ph type="title"/>
          </p:nvPr>
        </p:nvSpPr>
        <p:spPr/>
        <p:txBody>
          <a:bodyPr/>
          <a:lstStyle/>
          <a:p>
            <a:r>
              <a:rPr lang="en-IE" dirty="0" err="1"/>
              <a:t>Kaasav</a:t>
            </a:r>
            <a:r>
              <a:rPr lang="en-IE" dirty="0"/>
              <a:t> </a:t>
            </a:r>
            <a:r>
              <a:rPr lang="en-IE" dirty="0" err="1" smtClean="0"/>
              <a:t>pedagoog</a:t>
            </a:r>
            <a:endParaRPr lang="en-IE" dirty="0"/>
          </a:p>
        </p:txBody>
      </p:sp>
      <p:sp>
        <p:nvSpPr>
          <p:cNvPr id="3" name="Content Placeholder 2">
            <a:extLst>
              <a:ext uri="{FF2B5EF4-FFF2-40B4-BE49-F238E27FC236}">
                <a16:creationId xmlns:a16="http://schemas.microsoft.com/office/drawing/2014/main" id="{6D6CF01C-361C-45D5-A85F-47D67DDD461F}"/>
              </a:ext>
            </a:extLst>
          </p:cNvPr>
          <p:cNvSpPr>
            <a:spLocks noGrp="1"/>
          </p:cNvSpPr>
          <p:nvPr>
            <p:ph idx="1"/>
          </p:nvPr>
        </p:nvSpPr>
        <p:spPr>
          <a:xfrm>
            <a:off x="838200" y="1638081"/>
            <a:ext cx="10296525" cy="4351338"/>
          </a:xfrm>
        </p:spPr>
        <p:txBody>
          <a:bodyPr>
            <a:normAutofit/>
          </a:bodyPr>
          <a:lstStyle/>
          <a:p>
            <a:pPr marL="0" indent="0" algn="ctr">
              <a:buNone/>
            </a:pPr>
            <a:r>
              <a:rPr lang="en-US" sz="2600" dirty="0">
                <a:solidFill>
                  <a:srgbClr val="F2BD1F"/>
                </a:solidFill>
              </a:rPr>
              <a:t/>
            </a:r>
            <a:br>
              <a:rPr lang="en-US" sz="2600" dirty="0">
                <a:solidFill>
                  <a:srgbClr val="F2BD1F"/>
                </a:solidFill>
              </a:rPr>
            </a:br>
            <a:r>
              <a:rPr lang="en-US" sz="2600" dirty="0">
                <a:solidFill>
                  <a:srgbClr val="F2BD1F"/>
                </a:solidFill>
              </a:rPr>
              <a:t>"Me keskendume palju </a:t>
            </a:r>
            <a:r>
              <a:rPr lang="en-US" sz="2600" dirty="0">
                <a:solidFill>
                  <a:srgbClr val="E61A52"/>
                </a:solidFill>
              </a:rPr>
              <a:t>refleksioonile</a:t>
            </a:r>
            <a:r>
              <a:rPr lang="en-US" sz="2600" dirty="0">
                <a:solidFill>
                  <a:srgbClr val="F2BD1F"/>
                </a:solidFill>
              </a:rPr>
              <a:t>, et kaasata õppijad oma õpipraktikasse - mõtleme, mida antud projekt/ülesanne nende jaoks tähendas, milliseid teadmisi nad sellest said jne, julgustades neid samal ajal mõtlema "järgmistele sammudele" - kuidas nad võiksid </a:t>
            </a:r>
            <a:r>
              <a:rPr lang="en-US" sz="2600" dirty="0">
                <a:solidFill>
                  <a:srgbClr val="E61A52"/>
                </a:solidFill>
              </a:rPr>
              <a:t>oma õpitut edaspidi rakendada</a:t>
            </a:r>
            <a:r>
              <a:rPr lang="en-US" sz="2600" dirty="0">
                <a:solidFill>
                  <a:srgbClr val="F2BD1F"/>
                </a:solidFill>
              </a:rPr>
              <a:t>. Minu jaoks on oluline tunnistada, et näiteks 30 õpilasest koosnevas klassis on 30 erinevat "õpilase teekonda" ning oluline on </a:t>
            </a:r>
            <a:r>
              <a:rPr lang="en-US" sz="2600" dirty="0">
                <a:solidFill>
                  <a:srgbClr val="E61A52"/>
                </a:solidFill>
              </a:rPr>
              <a:t>teha aktiivselt koostööd õpilastega, et aidata neil välja selgitada - ja omaks võtta - oma ainulaadne teekond."</a:t>
            </a:r>
            <a:endParaRPr lang="en-IE" sz="2600" dirty="0">
              <a:solidFill>
                <a:srgbClr val="E61A52"/>
              </a:solidFill>
            </a:endParaRPr>
          </a:p>
        </p:txBody>
      </p:sp>
      <p:sp>
        <p:nvSpPr>
          <p:cNvPr id="5" name="TextBox 4">
            <a:extLst>
              <a:ext uri="{FF2B5EF4-FFF2-40B4-BE49-F238E27FC236}">
                <a16:creationId xmlns:a16="http://schemas.microsoft.com/office/drawing/2014/main" id="{51F859ED-39C9-4B65-8AF1-7FC67A42DF23}"/>
              </a:ext>
            </a:extLst>
          </p:cNvPr>
          <p:cNvSpPr txBox="1"/>
          <p:nvPr/>
        </p:nvSpPr>
        <p:spPr>
          <a:xfrm>
            <a:off x="2893219" y="5389255"/>
            <a:ext cx="6186486" cy="1200329"/>
          </a:xfrm>
          <a:prstGeom prst="rect">
            <a:avLst/>
          </a:prstGeom>
          <a:noFill/>
        </p:spPr>
        <p:txBody>
          <a:bodyPr wrap="square">
            <a:spAutoFit/>
          </a:bodyPr>
          <a:lstStyle/>
          <a:p>
            <a:pPr algn="ctr"/>
            <a:r>
              <a:rPr lang="en-US" sz="2400" dirty="0">
                <a:solidFill>
                  <a:srgbClr val="64B558"/>
                </a:solidFill>
              </a:rPr>
              <a:t>Eileen Diskin, </a:t>
            </a:r>
            <a:br>
              <a:rPr lang="en-US" sz="2400" dirty="0">
                <a:solidFill>
                  <a:srgbClr val="64B558"/>
                </a:solidFill>
              </a:rPr>
            </a:br>
            <a:r>
              <a:rPr lang="en-US" sz="2400" dirty="0">
                <a:solidFill>
                  <a:srgbClr val="64B558"/>
                </a:solidFill>
              </a:rPr>
              <a:t>UCD Innovatsiooniakadeemia</a:t>
            </a:r>
          </a:p>
          <a:p>
            <a:pPr algn="ctr"/>
            <a:endParaRPr lang="en-IE" sz="2400" dirty="0">
              <a:solidFill>
                <a:srgbClr val="E61A52"/>
              </a:solidFill>
            </a:endParaRPr>
          </a:p>
        </p:txBody>
      </p:sp>
    </p:spTree>
    <p:extLst>
      <p:ext uri="{BB962C8B-B14F-4D97-AF65-F5344CB8AC3E}">
        <p14:creationId xmlns:p14="http://schemas.microsoft.com/office/powerpoint/2010/main" val="3192357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79810-2E6F-449D-8CF7-213ABE1DAEF1}"/>
              </a:ext>
            </a:extLst>
          </p:cNvPr>
          <p:cNvSpPr>
            <a:spLocks noGrp="1"/>
          </p:cNvSpPr>
          <p:nvPr>
            <p:ph type="title"/>
          </p:nvPr>
        </p:nvSpPr>
        <p:spPr>
          <a:xfrm>
            <a:off x="864833" y="338492"/>
            <a:ext cx="10515600" cy="1325563"/>
          </a:xfrm>
        </p:spPr>
        <p:txBody>
          <a:bodyPr>
            <a:normAutofit/>
          </a:bodyPr>
          <a:lstStyle/>
          <a:p>
            <a:r>
              <a:rPr lang="en-IE" sz="3600" dirty="0"/>
              <a:t>Näpunäiteid ja teadmisi aktiivse </a:t>
            </a:r>
            <a:r>
              <a:rPr lang="en-IE" sz="3600" dirty="0" err="1"/>
              <a:t>õppimise</a:t>
            </a:r>
            <a:r>
              <a:rPr lang="en-IE" sz="3600" dirty="0"/>
              <a:t> </a:t>
            </a:r>
            <a:r>
              <a:rPr lang="en-IE" sz="3600" dirty="0" err="1" smtClean="0"/>
              <a:t>rakendamiseks</a:t>
            </a:r>
            <a:r>
              <a:rPr lang="en-IE" sz="3600" dirty="0" smtClean="0"/>
              <a:t> </a:t>
            </a:r>
            <a:r>
              <a:rPr lang="en-IE" sz="3600" dirty="0"/>
              <a:t>klassiruumis</a:t>
            </a:r>
          </a:p>
        </p:txBody>
      </p:sp>
      <p:sp>
        <p:nvSpPr>
          <p:cNvPr id="3" name="Content Placeholder 2">
            <a:extLst>
              <a:ext uri="{FF2B5EF4-FFF2-40B4-BE49-F238E27FC236}">
                <a16:creationId xmlns:a16="http://schemas.microsoft.com/office/drawing/2014/main" id="{C5D31E0B-8993-4089-A865-E4EA53F0800E}"/>
              </a:ext>
            </a:extLst>
          </p:cNvPr>
          <p:cNvSpPr>
            <a:spLocks noGrp="1"/>
          </p:cNvSpPr>
          <p:nvPr>
            <p:ph idx="1"/>
          </p:nvPr>
        </p:nvSpPr>
        <p:spPr/>
        <p:txBody>
          <a:bodyPr>
            <a:normAutofit lnSpcReduction="10000"/>
          </a:bodyPr>
          <a:lstStyle/>
          <a:p>
            <a:r>
              <a:rPr lang="en-US" sz="2400" dirty="0"/>
              <a:t>Aktiivsete õppemeetodite kasutamine õppetöös </a:t>
            </a:r>
            <a:r>
              <a:rPr lang="en-US" sz="2400" dirty="0" err="1"/>
              <a:t>eeldab</a:t>
            </a:r>
            <a:r>
              <a:rPr lang="en-US" sz="2400" dirty="0"/>
              <a:t> </a:t>
            </a:r>
            <a:r>
              <a:rPr lang="en-US" sz="2400" dirty="0" err="1" smtClean="0"/>
              <a:t>valmisolekut</a:t>
            </a:r>
            <a:r>
              <a:rPr lang="en-US" sz="2400" dirty="0" smtClean="0"/>
              <a:t> </a:t>
            </a:r>
            <a:r>
              <a:rPr lang="en-US" sz="2400" dirty="0"/>
              <a:t>proovida klassiruumis midagi uut, koguda tagasisidet ja </a:t>
            </a:r>
            <a:r>
              <a:rPr lang="en-US" sz="2400" dirty="0" err="1"/>
              <a:t>kavandada</a:t>
            </a:r>
            <a:r>
              <a:rPr lang="en-US" sz="2400" dirty="0"/>
              <a:t> </a:t>
            </a:r>
            <a:r>
              <a:rPr lang="en-US" sz="2400" dirty="0" err="1" smtClean="0"/>
              <a:t>tegevusi</a:t>
            </a:r>
            <a:r>
              <a:rPr lang="en-US" sz="2400" dirty="0" smtClean="0"/>
              <a:t>, </a:t>
            </a:r>
            <a:r>
              <a:rPr lang="en-US" sz="2400" dirty="0" err="1"/>
              <a:t>mis</a:t>
            </a:r>
            <a:r>
              <a:rPr lang="en-US" sz="2400" dirty="0"/>
              <a:t> </a:t>
            </a:r>
            <a:r>
              <a:rPr lang="en-US" sz="2400" dirty="0" err="1" smtClean="0"/>
              <a:t>aitavad</a:t>
            </a:r>
            <a:r>
              <a:rPr lang="en-US" sz="2400" dirty="0" smtClean="0"/>
              <a:t> </a:t>
            </a:r>
            <a:r>
              <a:rPr lang="en-US" sz="2400" dirty="0" err="1" smtClean="0"/>
              <a:t>saavutada</a:t>
            </a:r>
            <a:r>
              <a:rPr lang="en-US" sz="2400" dirty="0" smtClean="0"/>
              <a:t> </a:t>
            </a:r>
            <a:r>
              <a:rPr lang="en-US" sz="2400" dirty="0" err="1" smtClean="0"/>
              <a:t>õpieesmärke</a:t>
            </a:r>
            <a:r>
              <a:rPr lang="en-US" sz="2400" dirty="0"/>
              <a:t>. </a:t>
            </a:r>
          </a:p>
          <a:p>
            <a:r>
              <a:rPr lang="en-US" sz="2400" dirty="0" err="1" smtClean="0"/>
              <a:t>Mistahes</a:t>
            </a:r>
            <a:r>
              <a:rPr lang="en-US" sz="2400" dirty="0" smtClean="0"/>
              <a:t> </a:t>
            </a:r>
            <a:r>
              <a:rPr lang="en-US" sz="2400" dirty="0"/>
              <a:t>aktiivõppe kasutamise puhul on oluline, et </a:t>
            </a:r>
            <a:r>
              <a:rPr lang="en-US" sz="2400" dirty="0" err="1" smtClean="0"/>
              <a:t>aktiviseerivad</a:t>
            </a:r>
            <a:r>
              <a:rPr lang="en-US" sz="2400" dirty="0" smtClean="0"/>
              <a:t> </a:t>
            </a:r>
            <a:r>
              <a:rPr lang="en-US" sz="2400" dirty="0" err="1" smtClean="0"/>
              <a:t>tegevused</a:t>
            </a:r>
            <a:r>
              <a:rPr lang="en-US" sz="2400" dirty="0" smtClean="0"/>
              <a:t> </a:t>
            </a:r>
            <a:r>
              <a:rPr lang="en-US" sz="2400" dirty="0" err="1" smtClean="0"/>
              <a:t>oleksid</a:t>
            </a:r>
            <a:r>
              <a:rPr lang="en-US" sz="2400" dirty="0" smtClean="0"/>
              <a:t> </a:t>
            </a:r>
            <a:r>
              <a:rPr lang="en-US" sz="2400" dirty="0"/>
              <a:t>midagi enamat </a:t>
            </a:r>
            <a:r>
              <a:rPr lang="en-US" sz="2400" dirty="0" err="1"/>
              <a:t>kui</a:t>
            </a:r>
            <a:r>
              <a:rPr lang="en-US" sz="2400" dirty="0"/>
              <a:t> </a:t>
            </a:r>
            <a:r>
              <a:rPr lang="en-US" sz="2400" dirty="0" smtClean="0"/>
              <a:t>“</a:t>
            </a:r>
            <a:r>
              <a:rPr lang="en-US" sz="2400" dirty="0" err="1" smtClean="0"/>
              <a:t>tegevusega</a:t>
            </a:r>
            <a:r>
              <a:rPr lang="en-US" sz="2400" dirty="0" smtClean="0"/>
              <a:t> </a:t>
            </a:r>
            <a:r>
              <a:rPr lang="en-US" sz="2400" dirty="0" err="1" smtClean="0"/>
              <a:t>hõivamine</a:t>
            </a:r>
            <a:r>
              <a:rPr lang="en-US" sz="2400" dirty="0" smtClean="0"/>
              <a:t>" </a:t>
            </a:r>
            <a:r>
              <a:rPr lang="en-US" sz="2400" dirty="0"/>
              <a:t>või "vaheaeg loengust". </a:t>
            </a:r>
          </a:p>
          <a:p>
            <a:r>
              <a:rPr lang="en-US" sz="2400" dirty="0" err="1" smtClean="0"/>
              <a:t>Pigem</a:t>
            </a:r>
            <a:r>
              <a:rPr lang="en-US" sz="2400" dirty="0" smtClean="0"/>
              <a:t> </a:t>
            </a:r>
            <a:r>
              <a:rPr lang="en-US" sz="2400" dirty="0" err="1" smtClean="0"/>
              <a:t>tuleks</a:t>
            </a:r>
            <a:r>
              <a:rPr lang="en-US" sz="2400" dirty="0" smtClean="0"/>
              <a:t> </a:t>
            </a:r>
            <a:r>
              <a:rPr lang="en-US" sz="2400" dirty="0" err="1" smtClean="0"/>
              <a:t>lähenemisviis</a:t>
            </a:r>
            <a:r>
              <a:rPr lang="en-US" sz="2400" dirty="0" smtClean="0"/>
              <a:t> </a:t>
            </a:r>
            <a:r>
              <a:rPr lang="en-US" sz="2400" dirty="0" err="1" smtClean="0"/>
              <a:t>valida</a:t>
            </a:r>
            <a:r>
              <a:rPr lang="en-US" sz="2400" dirty="0" smtClean="0"/>
              <a:t> </a:t>
            </a:r>
            <a:r>
              <a:rPr lang="en-US" sz="2400" dirty="0" err="1" smtClean="0"/>
              <a:t>teadlikultt</a:t>
            </a:r>
            <a:r>
              <a:rPr lang="en-US" sz="2400" dirty="0" smtClean="0"/>
              <a:t>, et </a:t>
            </a:r>
            <a:r>
              <a:rPr lang="en-US" sz="2400" dirty="0" err="1" smtClean="0"/>
              <a:t>õpilased</a:t>
            </a:r>
            <a:r>
              <a:rPr lang="en-US" sz="2400" dirty="0" smtClean="0"/>
              <a:t> </a:t>
            </a:r>
            <a:r>
              <a:rPr lang="en-US" sz="2400" dirty="0" err="1" smtClean="0"/>
              <a:t>saaksid</a:t>
            </a:r>
            <a:r>
              <a:rPr lang="en-US" sz="2400" dirty="0" smtClean="0"/>
              <a:t> </a:t>
            </a:r>
            <a:r>
              <a:rPr lang="en-US" sz="2400" dirty="0" err="1" smtClean="0"/>
              <a:t>praktiseerida</a:t>
            </a:r>
            <a:r>
              <a:rPr lang="en-US" sz="2400" dirty="0" smtClean="0"/>
              <a:t> </a:t>
            </a:r>
            <a:r>
              <a:rPr lang="en-US" sz="2400" dirty="0" err="1" smtClean="0"/>
              <a:t>olulist</a:t>
            </a:r>
            <a:r>
              <a:rPr lang="en-US" sz="2400" dirty="0" smtClean="0"/>
              <a:t> </a:t>
            </a:r>
            <a:r>
              <a:rPr lang="en-US" sz="2400" dirty="0" err="1" smtClean="0"/>
              <a:t>ideed</a:t>
            </a:r>
            <a:r>
              <a:rPr lang="en-US" sz="2400" dirty="0" smtClean="0"/>
              <a:t> </a:t>
            </a:r>
            <a:r>
              <a:rPr lang="en-US" sz="2400" dirty="0" err="1" smtClean="0"/>
              <a:t>või</a:t>
            </a:r>
            <a:r>
              <a:rPr lang="en-US" sz="2400" dirty="0" smtClean="0"/>
              <a:t> </a:t>
            </a:r>
            <a:r>
              <a:rPr lang="en-US" sz="2400" dirty="0" err="1" smtClean="0"/>
              <a:t>oskust</a:t>
            </a:r>
            <a:r>
              <a:rPr lang="en-US" sz="2400" dirty="0" smtClean="0"/>
              <a:t> </a:t>
            </a:r>
            <a:r>
              <a:rPr lang="en-US" sz="2400" dirty="0" err="1" smtClean="0"/>
              <a:t>koos</a:t>
            </a:r>
            <a:r>
              <a:rPr lang="en-US" sz="2400" dirty="0" smtClean="0"/>
              <a:t> </a:t>
            </a:r>
            <a:r>
              <a:rPr lang="en-US" sz="2400" dirty="0" err="1" smtClean="0"/>
              <a:t>kaaslaste</a:t>
            </a:r>
            <a:r>
              <a:rPr lang="en-US" sz="2400" dirty="0" smtClean="0"/>
              <a:t> </a:t>
            </a:r>
            <a:r>
              <a:rPr lang="en-US" sz="2400" dirty="0" err="1" smtClean="0"/>
              <a:t>või</a:t>
            </a:r>
            <a:r>
              <a:rPr lang="en-US" sz="2400" dirty="0" smtClean="0"/>
              <a:t> </a:t>
            </a:r>
            <a:r>
              <a:rPr lang="en-US" sz="2400" dirty="0" err="1" smtClean="0"/>
              <a:t>juhendaja</a:t>
            </a:r>
            <a:r>
              <a:rPr lang="en-US" sz="2400" dirty="0" smtClean="0"/>
              <a:t> </a:t>
            </a:r>
            <a:r>
              <a:rPr lang="en-US" sz="2400" dirty="0" err="1" smtClean="0"/>
              <a:t>tagasisidega</a:t>
            </a:r>
            <a:r>
              <a:rPr lang="en-US" sz="2400" dirty="0" smtClean="0"/>
              <a:t>. </a:t>
            </a:r>
          </a:p>
          <a:p>
            <a:r>
              <a:rPr lang="en-US" sz="2400" dirty="0" err="1" smtClean="0"/>
              <a:t>Õppemeetodid</a:t>
            </a:r>
            <a:r>
              <a:rPr lang="en-US" sz="2400" dirty="0"/>
              <a:t>, mis edendavad õpilaste suhtlemist, parandavad kõige tõenäolisemalt õpilaste õppimist mitmekesises klassiruumis ja aktiivne õppimine võib olla võimas viis </a:t>
            </a:r>
            <a:r>
              <a:rPr lang="en-US" sz="2400" dirty="0" err="1"/>
              <a:t>selle</a:t>
            </a:r>
            <a:r>
              <a:rPr lang="en-US" sz="2400" dirty="0"/>
              <a:t> </a:t>
            </a:r>
            <a:r>
              <a:rPr lang="en-US" sz="2400" dirty="0" err="1" smtClean="0"/>
              <a:t>edendamiseks</a:t>
            </a:r>
            <a:r>
              <a:rPr lang="en-US" sz="2400" dirty="0"/>
              <a:t>.</a:t>
            </a:r>
            <a:endParaRPr lang="en-IE" sz="2400" dirty="0"/>
          </a:p>
        </p:txBody>
      </p:sp>
      <p:sp>
        <p:nvSpPr>
          <p:cNvPr id="4" name="TextBox 3">
            <a:extLst>
              <a:ext uri="{FF2B5EF4-FFF2-40B4-BE49-F238E27FC236}">
                <a16:creationId xmlns:a16="http://schemas.microsoft.com/office/drawing/2014/main" id="{6543BA4A-BDCC-4750-A15B-42135312A990}"/>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Allikas</a:t>
            </a:r>
            <a:endParaRPr lang="en-IE" dirty="0">
              <a:solidFill>
                <a:srgbClr val="378FCD"/>
              </a:solidFill>
            </a:endParaRPr>
          </a:p>
        </p:txBody>
      </p:sp>
    </p:spTree>
    <p:extLst>
      <p:ext uri="{BB962C8B-B14F-4D97-AF65-F5344CB8AC3E}">
        <p14:creationId xmlns:p14="http://schemas.microsoft.com/office/powerpoint/2010/main" val="1009171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2F61-03EF-4AE9-B988-AA0C21F9AA78}"/>
              </a:ext>
            </a:extLst>
          </p:cNvPr>
          <p:cNvSpPr>
            <a:spLocks noGrp="1"/>
          </p:cNvSpPr>
          <p:nvPr>
            <p:ph type="title"/>
          </p:nvPr>
        </p:nvSpPr>
        <p:spPr/>
        <p:txBody>
          <a:bodyPr/>
          <a:lstStyle/>
          <a:p>
            <a:r>
              <a:rPr lang="en-IE" dirty="0" err="1"/>
              <a:t>Kaasav</a:t>
            </a:r>
            <a:r>
              <a:rPr lang="en-IE" dirty="0"/>
              <a:t> </a:t>
            </a:r>
            <a:r>
              <a:rPr lang="en-IE" dirty="0" err="1" smtClean="0"/>
              <a:t>pedagoog</a:t>
            </a:r>
            <a:endParaRPr lang="en-IE" dirty="0"/>
          </a:p>
        </p:txBody>
      </p:sp>
      <p:sp>
        <p:nvSpPr>
          <p:cNvPr id="3" name="Content Placeholder 2">
            <a:extLst>
              <a:ext uri="{FF2B5EF4-FFF2-40B4-BE49-F238E27FC236}">
                <a16:creationId xmlns:a16="http://schemas.microsoft.com/office/drawing/2014/main" id="{6D6CF01C-361C-45D5-A85F-47D67DDD461F}"/>
              </a:ext>
            </a:extLst>
          </p:cNvPr>
          <p:cNvSpPr>
            <a:spLocks noGrp="1"/>
          </p:cNvSpPr>
          <p:nvPr>
            <p:ph idx="1"/>
          </p:nvPr>
        </p:nvSpPr>
        <p:spPr>
          <a:xfrm>
            <a:off x="838200" y="1638081"/>
            <a:ext cx="10296525" cy="4351338"/>
          </a:xfrm>
        </p:spPr>
        <p:txBody>
          <a:bodyPr>
            <a:normAutofit/>
          </a:bodyPr>
          <a:lstStyle/>
          <a:p>
            <a:pPr marL="0" indent="0" algn="ctr">
              <a:buNone/>
            </a:pPr>
            <a:r>
              <a:rPr lang="en-US" sz="2400" dirty="0">
                <a:solidFill>
                  <a:srgbClr val="F2BD1F"/>
                </a:solidFill>
              </a:rPr>
              <a:t/>
            </a:r>
            <a:br>
              <a:rPr lang="en-US" sz="2400" dirty="0">
                <a:solidFill>
                  <a:srgbClr val="F2BD1F"/>
                </a:solidFill>
              </a:rPr>
            </a:br>
            <a:r>
              <a:rPr lang="en-US" sz="2400" dirty="0">
                <a:solidFill>
                  <a:srgbClr val="F2BD1F"/>
                </a:solidFill>
              </a:rPr>
              <a:t>"Hiljuti </a:t>
            </a:r>
            <a:r>
              <a:rPr lang="en-US" sz="2400" dirty="0" err="1">
                <a:solidFill>
                  <a:srgbClr val="F2BD1F"/>
                </a:solidFill>
              </a:rPr>
              <a:t>tutvustasin</a:t>
            </a:r>
            <a:r>
              <a:rPr lang="en-US" sz="2400" dirty="0">
                <a:solidFill>
                  <a:srgbClr val="F2BD1F"/>
                </a:solidFill>
              </a:rPr>
              <a:t> </a:t>
            </a:r>
            <a:r>
              <a:rPr lang="en-US" sz="2400" dirty="0" smtClean="0">
                <a:solidFill>
                  <a:srgbClr val="F2BD1F"/>
                </a:solidFill>
              </a:rPr>
              <a:t>"Greenhouse Project Time“, </a:t>
            </a:r>
            <a:r>
              <a:rPr lang="en-US" sz="2400" dirty="0" err="1" smtClean="0">
                <a:solidFill>
                  <a:srgbClr val="F2BD1F"/>
                </a:solidFill>
              </a:rPr>
              <a:t>mis</a:t>
            </a:r>
            <a:r>
              <a:rPr lang="en-US" sz="2400" dirty="0" smtClean="0">
                <a:solidFill>
                  <a:srgbClr val="F2BD1F"/>
                </a:solidFill>
              </a:rPr>
              <a:t> </a:t>
            </a:r>
            <a:r>
              <a:rPr lang="en-US" sz="2400" dirty="0" err="1" smtClean="0">
                <a:solidFill>
                  <a:srgbClr val="F2BD1F"/>
                </a:solidFill>
              </a:rPr>
              <a:t>annab</a:t>
            </a:r>
            <a:r>
              <a:rPr lang="en-US" sz="2400" dirty="0" smtClean="0">
                <a:solidFill>
                  <a:srgbClr val="F2BD1F"/>
                </a:solidFill>
              </a:rPr>
              <a:t> </a:t>
            </a:r>
            <a:r>
              <a:rPr lang="en-US" sz="2400" dirty="0">
                <a:solidFill>
                  <a:srgbClr val="F2BD1F"/>
                </a:solidFill>
              </a:rPr>
              <a:t>õpilastele võimaluse uurida </a:t>
            </a:r>
            <a:r>
              <a:rPr lang="en-US" sz="2400" dirty="0" err="1">
                <a:solidFill>
                  <a:srgbClr val="F2BD1F"/>
                </a:solidFill>
              </a:rPr>
              <a:t>ja</a:t>
            </a:r>
            <a:r>
              <a:rPr lang="en-US" sz="2400" dirty="0">
                <a:solidFill>
                  <a:srgbClr val="F2BD1F"/>
                </a:solidFill>
              </a:rPr>
              <a:t> </a:t>
            </a:r>
            <a:r>
              <a:rPr lang="en-US" sz="2400" dirty="0" err="1" smtClean="0">
                <a:solidFill>
                  <a:srgbClr val="F2BD1F"/>
                </a:solidFill>
              </a:rPr>
              <a:t>arendada</a:t>
            </a:r>
            <a:r>
              <a:rPr lang="en-US" sz="2400" dirty="0" smtClean="0">
                <a:solidFill>
                  <a:srgbClr val="F2BD1F"/>
                </a:solidFill>
              </a:rPr>
              <a:t> </a:t>
            </a:r>
            <a:r>
              <a:rPr lang="en-US" sz="2400" dirty="0">
                <a:solidFill>
                  <a:srgbClr val="F2BD1F"/>
                </a:solidFill>
              </a:rPr>
              <a:t>projekti - aktiivsel, praktilisel viisil - isiklike huvide valdkonnas... kui see on kuidagi seotud kursuse üldise teemavaldkonnaga (jätkusuutlikkus). Sisuliselt on tegemist "kireprojekti" või "lemmikprojektiga". See on ajakavas 4 tundi nädalas - alates eluslooduse tundmaõppimisest ja akvarellmaalide tegemisest, katuseaia istutamisest, jalgrattaga sõitmisest, kogukonna haljasala loomisest jne, jätkusuutlikkuse teemalise Instagrami lehekülje kureerimisest, iga </a:t>
            </a:r>
            <a:r>
              <a:rPr lang="en-US" sz="2400" dirty="0" err="1">
                <a:solidFill>
                  <a:srgbClr val="F2BD1F"/>
                </a:solidFill>
              </a:rPr>
              <a:t>projekt</a:t>
            </a:r>
            <a:r>
              <a:rPr lang="en-US" sz="2400" dirty="0">
                <a:solidFill>
                  <a:srgbClr val="F2BD1F"/>
                </a:solidFill>
              </a:rPr>
              <a:t> </a:t>
            </a:r>
            <a:r>
              <a:rPr lang="en-US" sz="2400" dirty="0" err="1" smtClean="0">
                <a:solidFill>
                  <a:srgbClr val="F2BD1F"/>
                </a:solidFill>
              </a:rPr>
              <a:t>tuli</a:t>
            </a:r>
            <a:r>
              <a:rPr lang="en-US" sz="2400" dirty="0" smtClean="0">
                <a:solidFill>
                  <a:srgbClr val="F2BD1F"/>
                </a:solidFill>
              </a:rPr>
              <a:t> </a:t>
            </a:r>
            <a:r>
              <a:rPr lang="en-US" sz="2400" dirty="0" err="1" smtClean="0">
                <a:solidFill>
                  <a:srgbClr val="F2BD1F"/>
                </a:solidFill>
              </a:rPr>
              <a:t>õpilase</a:t>
            </a:r>
            <a:r>
              <a:rPr lang="en-US" sz="2400" dirty="0" smtClean="0">
                <a:solidFill>
                  <a:srgbClr val="F2BD1F"/>
                </a:solidFill>
              </a:rPr>
              <a:t> </a:t>
            </a:r>
            <a:r>
              <a:rPr lang="en-US" sz="2400" dirty="0">
                <a:solidFill>
                  <a:srgbClr val="F2BD1F"/>
                </a:solidFill>
              </a:rPr>
              <a:t>enda huvialast...".</a:t>
            </a:r>
            <a:endParaRPr lang="en-IE" sz="2400" dirty="0">
              <a:solidFill>
                <a:srgbClr val="F2BD1F"/>
              </a:solidFill>
            </a:endParaRPr>
          </a:p>
        </p:txBody>
      </p:sp>
      <p:sp>
        <p:nvSpPr>
          <p:cNvPr id="5" name="TextBox 4">
            <a:extLst>
              <a:ext uri="{FF2B5EF4-FFF2-40B4-BE49-F238E27FC236}">
                <a16:creationId xmlns:a16="http://schemas.microsoft.com/office/drawing/2014/main" id="{51F859ED-39C9-4B65-8AF1-7FC67A42DF23}"/>
              </a:ext>
            </a:extLst>
          </p:cNvPr>
          <p:cNvSpPr txBox="1"/>
          <p:nvPr/>
        </p:nvSpPr>
        <p:spPr>
          <a:xfrm>
            <a:off x="2893219" y="5389255"/>
            <a:ext cx="6186486" cy="1200329"/>
          </a:xfrm>
          <a:prstGeom prst="rect">
            <a:avLst/>
          </a:prstGeom>
          <a:noFill/>
        </p:spPr>
        <p:txBody>
          <a:bodyPr wrap="square">
            <a:spAutoFit/>
          </a:bodyPr>
          <a:lstStyle/>
          <a:p>
            <a:pPr algn="ctr"/>
            <a:r>
              <a:rPr lang="en-US" sz="2400" dirty="0">
                <a:solidFill>
                  <a:srgbClr val="E61A52"/>
                </a:solidFill>
              </a:rPr>
              <a:t>Eileen Diskin, </a:t>
            </a:r>
            <a:br>
              <a:rPr lang="en-US" sz="2400" dirty="0">
                <a:solidFill>
                  <a:srgbClr val="E61A52"/>
                </a:solidFill>
              </a:rPr>
            </a:br>
            <a:r>
              <a:rPr lang="en-US" sz="2400" dirty="0">
                <a:solidFill>
                  <a:srgbClr val="E61A52"/>
                </a:solidFill>
              </a:rPr>
              <a:t>UCD Innovatsiooniakadeemia</a:t>
            </a:r>
          </a:p>
          <a:p>
            <a:pPr algn="ctr"/>
            <a:endParaRPr lang="en-IE" sz="2400" dirty="0">
              <a:solidFill>
                <a:srgbClr val="E61A52"/>
              </a:solidFill>
            </a:endParaRPr>
          </a:p>
        </p:txBody>
      </p:sp>
    </p:spTree>
    <p:extLst>
      <p:ext uri="{BB962C8B-B14F-4D97-AF65-F5344CB8AC3E}">
        <p14:creationId xmlns:p14="http://schemas.microsoft.com/office/powerpoint/2010/main" val="30802989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0DF5-9CE4-4A70-AD7F-B20804C77093}"/>
              </a:ext>
            </a:extLst>
          </p:cNvPr>
          <p:cNvSpPr>
            <a:spLocks noGrp="1"/>
          </p:cNvSpPr>
          <p:nvPr>
            <p:ph type="title"/>
          </p:nvPr>
        </p:nvSpPr>
        <p:spPr>
          <a:xfrm>
            <a:off x="838200" y="365125"/>
            <a:ext cx="8475921" cy="1325563"/>
          </a:xfrm>
        </p:spPr>
        <p:txBody>
          <a:bodyPr>
            <a:normAutofit fontScale="90000"/>
          </a:bodyPr>
          <a:lstStyle/>
          <a:p>
            <a:r>
              <a:rPr lang="en-US" sz="3600" dirty="0" err="1"/>
              <a:t>A</a:t>
            </a:r>
            <a:r>
              <a:rPr lang="en-US" sz="3600" dirty="0" err="1" smtClean="0"/>
              <a:t>ktiivse</a:t>
            </a:r>
            <a:r>
              <a:rPr lang="en-US" sz="3600" dirty="0" smtClean="0"/>
              <a:t> </a:t>
            </a:r>
            <a:r>
              <a:rPr lang="en-US" sz="3600" dirty="0" err="1"/>
              <a:t>õppimise</a:t>
            </a:r>
            <a:r>
              <a:rPr lang="en-US" sz="3600" dirty="0"/>
              <a:t> </a:t>
            </a:r>
            <a:r>
              <a:rPr lang="en-US" sz="3600" dirty="0" err="1" smtClean="0"/>
              <a:t>strateegiad</a:t>
            </a:r>
            <a:r>
              <a:rPr lang="en-US" sz="3600" dirty="0" smtClean="0"/>
              <a:t> </a:t>
            </a:r>
            <a:r>
              <a:rPr lang="en-US" sz="3600" dirty="0"/>
              <a:t>ja </a:t>
            </a:r>
            <a:r>
              <a:rPr lang="en-US" sz="3600" dirty="0" err="1" smtClean="0"/>
              <a:t>tehnikad</a:t>
            </a:r>
            <a:r>
              <a:rPr lang="en-US" sz="3600" dirty="0" smtClean="0"/>
              <a:t>, </a:t>
            </a:r>
            <a:r>
              <a:rPr lang="en-US" sz="3600" dirty="0"/>
              <a:t>mida saate oma klassis kasutusele võtta.</a:t>
            </a:r>
            <a:endParaRPr lang="en-IE" sz="3600" dirty="0"/>
          </a:p>
        </p:txBody>
      </p:sp>
      <p:sp>
        <p:nvSpPr>
          <p:cNvPr id="3" name="Content Placeholder 2">
            <a:extLst>
              <a:ext uri="{FF2B5EF4-FFF2-40B4-BE49-F238E27FC236}">
                <a16:creationId xmlns:a16="http://schemas.microsoft.com/office/drawing/2014/main" id="{9D7CD4BA-8E2E-43BE-9CC9-08EA057DAD3A}"/>
              </a:ext>
            </a:extLst>
          </p:cNvPr>
          <p:cNvSpPr>
            <a:spLocks noGrp="1"/>
          </p:cNvSpPr>
          <p:nvPr>
            <p:ph idx="1"/>
          </p:nvPr>
        </p:nvSpPr>
        <p:spPr/>
        <p:txBody>
          <a:bodyPr>
            <a:noAutofit/>
          </a:bodyPr>
          <a:lstStyle/>
          <a:p>
            <a:pPr marL="457200" indent="-457200">
              <a:buAutoNum type="arabicPeriod"/>
            </a:pPr>
            <a:r>
              <a:rPr lang="en-US" sz="2400" b="1" dirty="0">
                <a:solidFill>
                  <a:srgbClr val="64B558"/>
                </a:solidFill>
              </a:rPr>
              <a:t>Vastastikune küsitlemine: </a:t>
            </a:r>
            <a:r>
              <a:rPr lang="en-US" sz="2400" dirty="0"/>
              <a:t>Looge avatud dialoog, milles õpilased võtavad õpetaja rolli ja esitavad ise küsimusi teema, </a:t>
            </a:r>
            <a:r>
              <a:rPr lang="en-US" sz="2400" dirty="0" err="1" smtClean="0"/>
              <a:t>lugemismaterjali</a:t>
            </a:r>
            <a:r>
              <a:rPr lang="en-US" sz="2400" dirty="0" smtClean="0"/>
              <a:t> </a:t>
            </a:r>
            <a:r>
              <a:rPr lang="en-US" sz="2400" dirty="0"/>
              <a:t>või õppetüki kohta. </a:t>
            </a:r>
          </a:p>
          <a:p>
            <a:pPr marL="457200" indent="-457200">
              <a:buAutoNum type="arabicPeriod"/>
            </a:pPr>
            <a:r>
              <a:rPr lang="en-US" sz="2400" b="1" dirty="0">
                <a:solidFill>
                  <a:srgbClr val="64B558"/>
                </a:solidFill>
              </a:rPr>
              <a:t>Kolmeastmelised intervjuud: </a:t>
            </a:r>
            <a:r>
              <a:rPr lang="en-US" sz="2400" dirty="0"/>
              <a:t>Julgustage õpilasi arendama aktiivse kuulamise oskust, küsitledes üksteist, jagades oma mõtteid ja tehes märkmeid. </a:t>
            </a:r>
          </a:p>
          <a:p>
            <a:pPr marL="457200" indent="-457200">
              <a:buAutoNum type="arabicPeriod"/>
            </a:pPr>
            <a:r>
              <a:rPr lang="en-US" sz="2400" b="1" dirty="0">
                <a:solidFill>
                  <a:srgbClr val="64B558"/>
                </a:solidFill>
              </a:rPr>
              <a:t>Pausiprotseduur: </a:t>
            </a:r>
            <a:r>
              <a:rPr lang="en-US" sz="2400" dirty="0" err="1" smtClean="0"/>
              <a:t>Viige</a:t>
            </a:r>
            <a:r>
              <a:rPr lang="en-US" sz="2400" dirty="0" smtClean="0"/>
              <a:t> </a:t>
            </a:r>
            <a:r>
              <a:rPr lang="en-US" sz="2400" dirty="0" err="1" smtClean="0"/>
              <a:t>õppesse</a:t>
            </a:r>
            <a:r>
              <a:rPr lang="en-US" sz="2400" dirty="0" smtClean="0"/>
              <a:t> </a:t>
            </a:r>
            <a:r>
              <a:rPr lang="en-US" sz="2400" dirty="0" err="1" smtClean="0"/>
              <a:t>sisse</a:t>
            </a:r>
            <a:r>
              <a:rPr lang="en-US" sz="2400" dirty="0" smtClean="0"/>
              <a:t> </a:t>
            </a:r>
            <a:r>
              <a:rPr lang="en-US" sz="2400" dirty="0" err="1" smtClean="0"/>
              <a:t>strateegilised</a:t>
            </a:r>
            <a:r>
              <a:rPr lang="en-US" sz="2400" dirty="0" smtClean="0"/>
              <a:t> </a:t>
            </a:r>
            <a:r>
              <a:rPr lang="en-US" sz="2400" dirty="0"/>
              <a:t>pausid, et parandada õpilaste arusaamist õppematerjalist. </a:t>
            </a:r>
          </a:p>
          <a:p>
            <a:pPr marL="457200" indent="-457200">
              <a:buAutoNum type="arabicPeriod"/>
            </a:pPr>
            <a:r>
              <a:rPr lang="en-US" sz="2400" b="1" dirty="0" err="1">
                <a:solidFill>
                  <a:srgbClr val="64B558"/>
                </a:solidFill>
              </a:rPr>
              <a:t>Kõige</a:t>
            </a:r>
            <a:r>
              <a:rPr lang="en-US" sz="2400" b="1" dirty="0">
                <a:solidFill>
                  <a:srgbClr val="64B558"/>
                </a:solidFill>
              </a:rPr>
              <a:t> </a:t>
            </a:r>
            <a:r>
              <a:rPr lang="en-US" sz="2400" b="1" dirty="0" err="1" smtClean="0">
                <a:solidFill>
                  <a:srgbClr val="64B558"/>
                </a:solidFill>
              </a:rPr>
              <a:t>segasem</a:t>
            </a:r>
            <a:r>
              <a:rPr lang="en-US" sz="2400" b="1" dirty="0" smtClean="0">
                <a:solidFill>
                  <a:srgbClr val="64B558"/>
                </a:solidFill>
              </a:rPr>
              <a:t> </a:t>
            </a:r>
            <a:r>
              <a:rPr lang="en-US" sz="2400" b="1" dirty="0">
                <a:solidFill>
                  <a:srgbClr val="64B558"/>
                </a:solidFill>
              </a:rPr>
              <a:t>punkt: </a:t>
            </a:r>
            <a:r>
              <a:rPr lang="en-US" sz="2400" dirty="0"/>
              <a:t>Paluge õpilastel kirjutada märkmeid antud kodutöö, loengu või klassiarutelu kõige ebaselgemast või segasemast elemendist. </a:t>
            </a:r>
            <a:endParaRPr lang="en-IE" sz="2400" dirty="0"/>
          </a:p>
        </p:txBody>
      </p:sp>
      <p:sp>
        <p:nvSpPr>
          <p:cNvPr id="4" name="TextBox 3">
            <a:extLst>
              <a:ext uri="{FF2B5EF4-FFF2-40B4-BE49-F238E27FC236}">
                <a16:creationId xmlns:a16="http://schemas.microsoft.com/office/drawing/2014/main" id="{FD6582E7-9469-4EFA-B3A6-A7A01221C326}"/>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Allikas</a:t>
            </a:r>
            <a:endParaRPr lang="en-IE" dirty="0">
              <a:solidFill>
                <a:srgbClr val="378FCD"/>
              </a:solidFill>
            </a:endParaRPr>
          </a:p>
        </p:txBody>
      </p:sp>
    </p:spTree>
    <p:extLst>
      <p:ext uri="{BB962C8B-B14F-4D97-AF65-F5344CB8AC3E}">
        <p14:creationId xmlns:p14="http://schemas.microsoft.com/office/powerpoint/2010/main" val="18173142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0DF5-9CE4-4A70-AD7F-B20804C77093}"/>
              </a:ext>
            </a:extLst>
          </p:cNvPr>
          <p:cNvSpPr>
            <a:spLocks noGrp="1"/>
          </p:cNvSpPr>
          <p:nvPr>
            <p:ph type="title"/>
          </p:nvPr>
        </p:nvSpPr>
        <p:spPr/>
        <p:txBody>
          <a:bodyPr>
            <a:normAutofit/>
          </a:bodyPr>
          <a:lstStyle/>
          <a:p>
            <a:r>
              <a:rPr lang="fi-FI" sz="3600" dirty="0"/>
              <a:t>A</a:t>
            </a:r>
            <a:r>
              <a:rPr lang="fi-FI" sz="3600" dirty="0" smtClean="0"/>
              <a:t>ktiivse </a:t>
            </a:r>
            <a:r>
              <a:rPr lang="fi-FI" sz="3600" dirty="0"/>
              <a:t>õppimise </a:t>
            </a:r>
            <a:r>
              <a:rPr lang="fi-FI" sz="3600" dirty="0" smtClean="0"/>
              <a:t>strateegiad </a:t>
            </a:r>
            <a:r>
              <a:rPr lang="fi-FI" sz="3600" dirty="0"/>
              <a:t>ja </a:t>
            </a:r>
            <a:r>
              <a:rPr lang="fi-FI" sz="3600" dirty="0" smtClean="0"/>
              <a:t>tehnikad, </a:t>
            </a:r>
            <a:r>
              <a:rPr lang="fi-FI" sz="3600" dirty="0"/>
              <a:t>mida saate oma klassis kasutusele võtta (</a:t>
            </a:r>
            <a:r>
              <a:rPr lang="fi-FI" sz="3600" dirty="0" smtClean="0"/>
              <a:t>järg)</a:t>
            </a:r>
            <a:endParaRPr lang="en-IE" sz="3600" dirty="0"/>
          </a:p>
        </p:txBody>
      </p:sp>
      <p:sp>
        <p:nvSpPr>
          <p:cNvPr id="3" name="Content Placeholder 2">
            <a:extLst>
              <a:ext uri="{FF2B5EF4-FFF2-40B4-BE49-F238E27FC236}">
                <a16:creationId xmlns:a16="http://schemas.microsoft.com/office/drawing/2014/main" id="{9D7CD4BA-8E2E-43BE-9CC9-08EA057DAD3A}"/>
              </a:ext>
            </a:extLst>
          </p:cNvPr>
          <p:cNvSpPr>
            <a:spLocks noGrp="1"/>
          </p:cNvSpPr>
          <p:nvPr>
            <p:ph idx="1"/>
          </p:nvPr>
        </p:nvSpPr>
        <p:spPr/>
        <p:txBody>
          <a:bodyPr>
            <a:noAutofit/>
          </a:bodyPr>
          <a:lstStyle/>
          <a:p>
            <a:pPr marL="457200" indent="-457200">
              <a:buFont typeface="+mj-lt"/>
              <a:buAutoNum type="arabicPeriod" startAt="5"/>
            </a:pPr>
            <a:r>
              <a:rPr lang="en-US" sz="2400" b="1" dirty="0">
                <a:solidFill>
                  <a:srgbClr val="64B558"/>
                </a:solidFill>
              </a:rPr>
              <a:t>Vastastikune õpetamine: </a:t>
            </a:r>
            <a:r>
              <a:rPr lang="en-US" sz="2400" dirty="0"/>
              <a:t>Kasutage mitmesuguseid strateegiaid, mille abil õpilased </a:t>
            </a:r>
            <a:r>
              <a:rPr lang="en-US" sz="2400" dirty="0" err="1"/>
              <a:t>õpetavad</a:t>
            </a:r>
            <a:r>
              <a:rPr lang="en-US" sz="2400" dirty="0"/>
              <a:t> </a:t>
            </a:r>
            <a:r>
              <a:rPr lang="en-US" sz="2400" dirty="0" err="1" smtClean="0"/>
              <a:t>üksteisele</a:t>
            </a:r>
            <a:r>
              <a:rPr lang="en-US" sz="2400" dirty="0" smtClean="0"/>
              <a:t> </a:t>
            </a:r>
            <a:r>
              <a:rPr lang="en-US" sz="2400" dirty="0" err="1" smtClean="0"/>
              <a:t>oskusi</a:t>
            </a:r>
            <a:r>
              <a:rPr lang="en-US" sz="2400" dirty="0" smtClean="0"/>
              <a:t> </a:t>
            </a:r>
            <a:r>
              <a:rPr lang="en-US" sz="2400" dirty="0"/>
              <a:t>või </a:t>
            </a:r>
            <a:r>
              <a:rPr lang="en-US" sz="2400" dirty="0" err="1"/>
              <a:t>selgitavad</a:t>
            </a:r>
            <a:r>
              <a:rPr lang="en-US" sz="2400" dirty="0"/>
              <a:t> </a:t>
            </a:r>
            <a:r>
              <a:rPr lang="en-US" sz="2400" dirty="0" err="1" smtClean="0"/>
              <a:t>klassikaaslastele</a:t>
            </a:r>
            <a:r>
              <a:rPr lang="en-US" sz="2400" dirty="0" smtClean="0"/>
              <a:t> </a:t>
            </a:r>
            <a:r>
              <a:rPr lang="en-US" sz="2400" dirty="0" err="1" smtClean="0"/>
              <a:t>mõisteid</a:t>
            </a:r>
            <a:r>
              <a:rPr lang="en-US" sz="2400" dirty="0" smtClean="0"/>
              <a:t>. </a:t>
            </a:r>
            <a:endParaRPr lang="en-US" sz="2400" dirty="0"/>
          </a:p>
          <a:p>
            <a:pPr marL="457200" indent="-457200">
              <a:buFont typeface="+mj-lt"/>
              <a:buAutoNum type="arabicPeriod" startAt="5"/>
            </a:pPr>
            <a:r>
              <a:rPr lang="en-US" sz="2400" b="1" dirty="0">
                <a:solidFill>
                  <a:srgbClr val="64B558"/>
                </a:solidFill>
              </a:rPr>
              <a:t>Mängupõhised õppeplatvormid: </a:t>
            </a:r>
            <a:r>
              <a:rPr lang="en-US" sz="2400" dirty="0"/>
              <a:t>Kasutage spetsiaalseid mänge, et lisada õppeprotsessi sügavust ja diferentseeritust, aidates õpilastel saavutada oma õpieesmärke. Veenduge, et valitud tehnoloogia on kättesaadav ja vastab </a:t>
            </a:r>
            <a:r>
              <a:rPr lang="en-US" sz="2400" dirty="0" err="1"/>
              <a:t>õppijate</a:t>
            </a:r>
            <a:r>
              <a:rPr lang="en-US" sz="2400" dirty="0"/>
              <a:t> </a:t>
            </a:r>
            <a:r>
              <a:rPr lang="en-US" sz="2400" dirty="0" err="1" smtClean="0"/>
              <a:t>digioskuste</a:t>
            </a:r>
            <a:r>
              <a:rPr lang="en-US" sz="2400" dirty="0" smtClean="0"/>
              <a:t> </a:t>
            </a:r>
            <a:r>
              <a:rPr lang="en-US" sz="2400" dirty="0"/>
              <a:t>tasemele.</a:t>
            </a:r>
          </a:p>
          <a:p>
            <a:pPr marL="457200" indent="-457200">
              <a:buFont typeface="+mj-lt"/>
              <a:buAutoNum type="arabicPeriod" startAt="5"/>
            </a:pPr>
            <a:r>
              <a:rPr lang="en-US" sz="2400" b="1" dirty="0" err="1" smtClean="0">
                <a:solidFill>
                  <a:srgbClr val="64B558"/>
                </a:solidFill>
              </a:rPr>
              <a:t>Rotatsioonina</a:t>
            </a:r>
            <a:r>
              <a:rPr lang="en-US" sz="2400" b="1" dirty="0" smtClean="0">
                <a:solidFill>
                  <a:srgbClr val="64B558"/>
                </a:solidFill>
              </a:rPr>
              <a:t> </a:t>
            </a:r>
            <a:r>
              <a:rPr lang="en-US" sz="2400" b="1" dirty="0">
                <a:solidFill>
                  <a:srgbClr val="64B558"/>
                </a:solidFill>
              </a:rPr>
              <a:t>toimuvad rühmaarutelud: </a:t>
            </a:r>
            <a:r>
              <a:rPr lang="en-US" sz="2400" dirty="0"/>
              <a:t>Julgustage õpilasi aktiivselt kuulama valitud kõnelejaid, kes järgivad klassi arutelu suunamise </a:t>
            </a:r>
            <a:r>
              <a:rPr lang="en-US" sz="2400" dirty="0" err="1"/>
              <a:t>ja</a:t>
            </a:r>
            <a:r>
              <a:rPr lang="en-US" sz="2400" dirty="0"/>
              <a:t> </a:t>
            </a:r>
            <a:r>
              <a:rPr lang="en-US" sz="2400" dirty="0" err="1" smtClean="0"/>
              <a:t>eelmisest</a:t>
            </a:r>
            <a:r>
              <a:rPr lang="en-US" sz="2400" dirty="0" smtClean="0"/>
              <a:t> </a:t>
            </a:r>
            <a:r>
              <a:rPr lang="en-US" sz="2400" dirty="0" err="1" smtClean="0"/>
              <a:t>kõnest</a:t>
            </a:r>
            <a:r>
              <a:rPr lang="en-US" sz="2400" dirty="0" smtClean="0"/>
              <a:t> </a:t>
            </a:r>
            <a:r>
              <a:rPr lang="en-US" sz="2400" dirty="0" err="1" smtClean="0"/>
              <a:t>kokkuvõtte</a:t>
            </a:r>
            <a:r>
              <a:rPr lang="en-US" sz="2400" dirty="0" smtClean="0"/>
              <a:t> </a:t>
            </a:r>
            <a:r>
              <a:rPr lang="en-US" sz="2400" dirty="0"/>
              <a:t>tegemise mustrit.</a:t>
            </a:r>
            <a:endParaRPr lang="en-IE" sz="2400" dirty="0"/>
          </a:p>
        </p:txBody>
      </p:sp>
      <p:sp>
        <p:nvSpPr>
          <p:cNvPr id="4" name="TextBox 3">
            <a:extLst>
              <a:ext uri="{FF2B5EF4-FFF2-40B4-BE49-F238E27FC236}">
                <a16:creationId xmlns:a16="http://schemas.microsoft.com/office/drawing/2014/main" id="{824F6D44-1848-4EA0-BE80-51132FD56B53}"/>
              </a:ext>
            </a:extLst>
          </p:cNvPr>
          <p:cNvSpPr txBox="1"/>
          <p:nvPr/>
        </p:nvSpPr>
        <p:spPr>
          <a:xfrm>
            <a:off x="228598" y="6388334"/>
            <a:ext cx="24288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Allikas</a:t>
            </a:r>
            <a:endParaRPr lang="en-IE" dirty="0">
              <a:solidFill>
                <a:srgbClr val="378FCD"/>
              </a:solidFill>
            </a:endParaRPr>
          </a:p>
        </p:txBody>
      </p:sp>
    </p:spTree>
    <p:extLst>
      <p:ext uri="{BB962C8B-B14F-4D97-AF65-F5344CB8AC3E}">
        <p14:creationId xmlns:p14="http://schemas.microsoft.com/office/powerpoint/2010/main" val="5574380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FC30163-DDA5-4F82-AC1D-9979EA2FBD60}"/>
              </a:ext>
            </a:extLst>
          </p:cNvPr>
          <p:cNvSpPr>
            <a:spLocks noGrp="1"/>
          </p:cNvSpPr>
          <p:nvPr>
            <p:ph type="title"/>
          </p:nvPr>
        </p:nvSpPr>
        <p:spPr/>
        <p:txBody>
          <a:bodyPr/>
          <a:lstStyle/>
          <a:p>
            <a:r>
              <a:rPr lang="nl-NL" dirty="0" smtClean="0"/>
              <a:t>KOKKUVÕTE</a:t>
            </a:r>
            <a:endParaRPr lang="en-GB" dirty="0"/>
          </a:p>
        </p:txBody>
      </p:sp>
      <p:sp>
        <p:nvSpPr>
          <p:cNvPr id="6" name="Tijdelijke aanduiding voor inhoud 5">
            <a:extLst>
              <a:ext uri="{FF2B5EF4-FFF2-40B4-BE49-F238E27FC236}">
                <a16:creationId xmlns:a16="http://schemas.microsoft.com/office/drawing/2014/main" id="{B1A05FF6-6DF6-4F89-8DC1-4064BD7DA4BF}"/>
              </a:ext>
            </a:extLst>
          </p:cNvPr>
          <p:cNvSpPr>
            <a:spLocks noGrp="1"/>
          </p:cNvSpPr>
          <p:nvPr>
            <p:ph idx="1"/>
          </p:nvPr>
        </p:nvSpPr>
        <p:spPr/>
        <p:txBody>
          <a:bodyPr>
            <a:normAutofit/>
          </a:bodyPr>
          <a:lstStyle/>
          <a:p>
            <a:r>
              <a:rPr lang="en-GB" dirty="0">
                <a:cs typeface="Calibri" panose="020F0502020204030204" pitchFamily="34" charset="0"/>
              </a:rPr>
              <a:t>Selles moodulis õppisite tundma mõningaid meie arvates </a:t>
            </a:r>
            <a:r>
              <a:rPr lang="en-US" dirty="0">
                <a:cs typeface="Calibri" panose="020F0502020204030204" pitchFamily="34" charset="0"/>
              </a:rPr>
              <a:t>peamisi õpetaja oskusi </a:t>
            </a:r>
            <a:r>
              <a:rPr lang="en-US" dirty="0" err="1">
                <a:cs typeface="Calibri" panose="020F0502020204030204" pitchFamily="34" charset="0"/>
              </a:rPr>
              <a:t>diferentseeritud</a:t>
            </a:r>
            <a:r>
              <a:rPr lang="en-US" dirty="0">
                <a:cs typeface="Calibri" panose="020F0502020204030204" pitchFamily="34" charset="0"/>
              </a:rPr>
              <a:t> </a:t>
            </a:r>
            <a:r>
              <a:rPr lang="en-US" dirty="0" err="1" smtClean="0">
                <a:cs typeface="Calibri" panose="020F0502020204030204" pitchFamily="34" charset="0"/>
              </a:rPr>
              <a:t>õppe</a:t>
            </a:r>
            <a:r>
              <a:rPr lang="en-US" dirty="0" smtClean="0">
                <a:cs typeface="Calibri" panose="020F0502020204030204" pitchFamily="34" charset="0"/>
              </a:rPr>
              <a:t> </a:t>
            </a:r>
            <a:r>
              <a:rPr lang="en-US" dirty="0" err="1" smtClean="0">
                <a:cs typeface="Calibri" panose="020F0502020204030204" pitchFamily="34" charset="0"/>
              </a:rPr>
              <a:t>rakendamiseks</a:t>
            </a:r>
            <a:r>
              <a:rPr lang="en-US" dirty="0" smtClean="0">
                <a:cs typeface="Calibri" panose="020F0502020204030204" pitchFamily="34" charset="0"/>
              </a:rPr>
              <a:t>. </a:t>
            </a:r>
            <a:endParaRPr lang="en-GB" dirty="0">
              <a:cs typeface="Calibri" panose="020F0502020204030204" pitchFamily="34" charset="0"/>
            </a:endParaRPr>
          </a:p>
          <a:p>
            <a:r>
              <a:rPr lang="en-GB" dirty="0" err="1" smtClean="0">
                <a:cs typeface="Calibri" panose="020F0502020204030204" pitchFamily="34" charset="0"/>
              </a:rPr>
              <a:t>Olete</a:t>
            </a:r>
            <a:r>
              <a:rPr lang="en-GB" dirty="0" smtClean="0">
                <a:cs typeface="Calibri" panose="020F0502020204030204" pitchFamily="34" charset="0"/>
              </a:rPr>
              <a:t> </a:t>
            </a:r>
            <a:r>
              <a:rPr lang="en-GB" dirty="0">
                <a:cs typeface="Calibri" panose="020F0502020204030204" pitchFamily="34" charset="0"/>
              </a:rPr>
              <a:t>saanud teistelt pedagoogidelt teadmisi mõnede nende oskuste tähtsuse kohta ning tegevuste kaudu on teil olnud võimalus süveneda ja/või mõtiskleda oma oskuste taseme üle. </a:t>
            </a:r>
          </a:p>
          <a:p>
            <a:r>
              <a:rPr lang="en-GB" dirty="0">
                <a:cs typeface="Calibri" panose="020F0502020204030204" pitchFamily="34" charset="0"/>
              </a:rPr>
              <a:t>Lisaks oskuste uurimisele oleme andnud teile mõned strateegiad </a:t>
            </a:r>
            <a:r>
              <a:rPr lang="en-GB" dirty="0" err="1">
                <a:cs typeface="Calibri" panose="020F0502020204030204" pitchFamily="34" charset="0"/>
              </a:rPr>
              <a:t>ja</a:t>
            </a:r>
            <a:r>
              <a:rPr lang="en-GB" dirty="0">
                <a:cs typeface="Calibri" panose="020F0502020204030204" pitchFamily="34" charset="0"/>
              </a:rPr>
              <a:t> </a:t>
            </a:r>
            <a:r>
              <a:rPr lang="en-GB" dirty="0" err="1" smtClean="0">
                <a:cs typeface="Calibri" panose="020F0502020204030204" pitchFamily="34" charset="0"/>
              </a:rPr>
              <a:t>mõtteid</a:t>
            </a:r>
            <a:r>
              <a:rPr lang="en-GB" dirty="0" smtClean="0">
                <a:cs typeface="Calibri" panose="020F0502020204030204" pitchFamily="34" charset="0"/>
              </a:rPr>
              <a:t>, </a:t>
            </a:r>
            <a:r>
              <a:rPr lang="en-GB" dirty="0">
                <a:cs typeface="Calibri" panose="020F0502020204030204" pitchFamily="34" charset="0"/>
              </a:rPr>
              <a:t>kuidas neid oskusi kasutada ja </a:t>
            </a:r>
            <a:r>
              <a:rPr lang="en-GB" dirty="0" err="1">
                <a:cs typeface="Calibri" panose="020F0502020204030204" pitchFamily="34" charset="0"/>
              </a:rPr>
              <a:t>rakendada</a:t>
            </a:r>
            <a:r>
              <a:rPr lang="en-GB" dirty="0">
                <a:cs typeface="Calibri" panose="020F0502020204030204" pitchFamily="34" charset="0"/>
              </a:rPr>
              <a:t> </a:t>
            </a:r>
            <a:r>
              <a:rPr lang="en-GB" dirty="0" err="1" smtClean="0">
                <a:cs typeface="Calibri" panose="020F0502020204030204" pitchFamily="34" charset="0"/>
              </a:rPr>
              <a:t>diferentseeritud</a:t>
            </a:r>
            <a:r>
              <a:rPr lang="en-GB" dirty="0" smtClean="0">
                <a:cs typeface="Calibri" panose="020F0502020204030204" pitchFamily="34" charset="0"/>
              </a:rPr>
              <a:t> </a:t>
            </a:r>
            <a:r>
              <a:rPr lang="en-GB" dirty="0" err="1" smtClean="0">
                <a:cs typeface="Calibri" panose="020F0502020204030204" pitchFamily="34" charset="0"/>
              </a:rPr>
              <a:t>ja</a:t>
            </a:r>
            <a:r>
              <a:rPr lang="en-GB" dirty="0" smtClean="0">
                <a:cs typeface="Calibri" panose="020F0502020204030204" pitchFamily="34" charset="0"/>
              </a:rPr>
              <a:t> </a:t>
            </a:r>
            <a:r>
              <a:rPr lang="en-GB" dirty="0">
                <a:cs typeface="Calibri" panose="020F0502020204030204" pitchFamily="34" charset="0"/>
              </a:rPr>
              <a:t>kaasavas klassiruumis.</a:t>
            </a:r>
          </a:p>
        </p:txBody>
      </p:sp>
    </p:spTree>
    <p:extLst>
      <p:ext uri="{BB962C8B-B14F-4D97-AF65-F5344CB8AC3E}">
        <p14:creationId xmlns:p14="http://schemas.microsoft.com/office/powerpoint/2010/main" val="1742545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ED3E-30FA-41C7-BD1B-3AB0EE5FFFCC}"/>
              </a:ext>
            </a:extLst>
          </p:cNvPr>
          <p:cNvSpPr>
            <a:spLocks noGrp="1"/>
          </p:cNvSpPr>
          <p:nvPr>
            <p:ph type="title"/>
          </p:nvPr>
        </p:nvSpPr>
        <p:spPr/>
        <p:txBody>
          <a:bodyPr/>
          <a:lstStyle/>
          <a:p>
            <a:r>
              <a:rPr lang="en-GB" dirty="0"/>
              <a:t>Viited ja lisalugemine</a:t>
            </a:r>
            <a:endParaRPr lang="nl-NL" dirty="0"/>
          </a:p>
        </p:txBody>
      </p:sp>
      <p:sp>
        <p:nvSpPr>
          <p:cNvPr id="3" name="Content Placeholder 2">
            <a:extLst>
              <a:ext uri="{FF2B5EF4-FFF2-40B4-BE49-F238E27FC236}">
                <a16:creationId xmlns:a16="http://schemas.microsoft.com/office/drawing/2014/main" id="{EB77659D-2AD8-4529-B848-2CC222CA124E}"/>
              </a:ext>
            </a:extLst>
          </p:cNvPr>
          <p:cNvSpPr>
            <a:spLocks noGrp="1"/>
          </p:cNvSpPr>
          <p:nvPr>
            <p:ph idx="1"/>
          </p:nvPr>
        </p:nvSpPr>
        <p:spPr/>
        <p:txBody>
          <a:bodyPr>
            <a:normAutofit fontScale="77500" lnSpcReduction="20000"/>
          </a:bodyPr>
          <a:lstStyle/>
          <a:p>
            <a:r>
              <a:rPr lang="en-US" dirty="0" smtClean="0"/>
              <a:t>Council of Europe, Competencies for Democratic Culture Retrieved by: </a:t>
            </a:r>
            <a:r>
              <a:rPr lang="en-US" dirty="0" smtClean="0">
                <a:hlinkClick r:id="rId2"/>
              </a:rPr>
              <a:t>The Reference Framework of Competences for Democratic Culture (RFCDC) (coe.int)</a:t>
            </a:r>
            <a:endParaRPr lang="en-US" dirty="0" smtClean="0"/>
          </a:p>
          <a:p>
            <a:r>
              <a:rPr lang="en-US" dirty="0" err="1" smtClean="0"/>
              <a:t>Mellisa</a:t>
            </a:r>
            <a:r>
              <a:rPr lang="en-US" dirty="0" smtClean="0"/>
              <a:t> Contreras (</a:t>
            </a:r>
            <a:r>
              <a:rPr lang="en-US" dirty="0" err="1" smtClean="0"/>
              <a:t>n.d</a:t>
            </a:r>
            <a:r>
              <a:rPr lang="en-US" dirty="0" smtClean="0"/>
              <a:t>). What are Interpersonal Skills Retrieved by: </a:t>
            </a:r>
            <a:r>
              <a:rPr lang="en-IE" dirty="0" smtClean="0">
                <a:hlinkClick r:id="rId3"/>
              </a:rPr>
              <a:t>Interpersonal Skills for Teachers (interpersonalskillsonline.com)</a:t>
            </a:r>
            <a:endParaRPr lang="en-IE" dirty="0" smtClean="0"/>
          </a:p>
          <a:p>
            <a:r>
              <a:rPr lang="en-US" dirty="0" smtClean="0"/>
              <a:t>Caroline </a:t>
            </a:r>
            <a:r>
              <a:rPr lang="en-US" dirty="0" err="1" smtClean="0"/>
              <a:t>O’Doherty</a:t>
            </a:r>
            <a:r>
              <a:rPr lang="en-US" dirty="0" smtClean="0"/>
              <a:t>. (2007). Integrating the Roma. Retrieved by: </a:t>
            </a:r>
            <a:r>
              <a:rPr lang="en-US" dirty="0" smtClean="0">
                <a:hlinkClick r:id="rId4"/>
              </a:rPr>
              <a:t>https://www.irishexaminer.com/news/arid-20041506.html</a:t>
            </a:r>
            <a:r>
              <a:rPr lang="en-US" dirty="0" smtClean="0"/>
              <a:t> </a:t>
            </a:r>
          </a:p>
          <a:p>
            <a:r>
              <a:rPr lang="en-US" dirty="0" smtClean="0"/>
              <a:t>Krishna Reddy (</a:t>
            </a:r>
            <a:r>
              <a:rPr lang="en-US" dirty="0" err="1" smtClean="0"/>
              <a:t>n.d</a:t>
            </a:r>
            <a:r>
              <a:rPr lang="en-US" dirty="0" smtClean="0"/>
              <a:t>.). Interpersonal Skills Importance for Teachers, Students &amp; Managers. Retrieved by: </a:t>
            </a:r>
            <a:r>
              <a:rPr lang="en-US" dirty="0" smtClean="0">
                <a:hlinkClick r:id="rId5"/>
              </a:rPr>
              <a:t>Interpersonal Skills Importance for Teachers, Students &amp; Managers – </a:t>
            </a:r>
            <a:r>
              <a:rPr lang="en-US" dirty="0" err="1" smtClean="0">
                <a:hlinkClick r:id="rId5"/>
              </a:rPr>
              <a:t>Wisestep</a:t>
            </a:r>
            <a:endParaRPr lang="en-US" dirty="0" smtClean="0"/>
          </a:p>
          <a:p>
            <a:r>
              <a:rPr lang="en-US" dirty="0" smtClean="0"/>
              <a:t>Juliet Bourke (2016) The six signature traits of inclusive leadership. Retrieved by: </a:t>
            </a:r>
            <a:r>
              <a:rPr lang="en-US" dirty="0" smtClean="0">
                <a:hlinkClick r:id="rId6"/>
              </a:rPr>
              <a:t>Six signature traits of inclusive leadership | Deloitte Insights</a:t>
            </a:r>
            <a:endParaRPr lang="en-US" dirty="0" smtClean="0"/>
          </a:p>
          <a:p>
            <a:r>
              <a:rPr lang="en-US" dirty="0" err="1" smtClean="0"/>
              <a:t>Craog</a:t>
            </a:r>
            <a:r>
              <a:rPr lang="en-US" dirty="0" smtClean="0"/>
              <a:t> Kemp (2015). Demonstrating Leadership in the Classroom. Retrieved by: </a:t>
            </a:r>
            <a:r>
              <a:rPr lang="en-US" dirty="0" smtClean="0">
                <a:hlinkClick r:id="rId7"/>
              </a:rPr>
              <a:t>Demonstrating Leadership in the Classroom – </a:t>
            </a:r>
            <a:r>
              <a:rPr lang="en-US" dirty="0" err="1" smtClean="0">
                <a:hlinkClick r:id="rId7"/>
              </a:rPr>
              <a:t>Mr</a:t>
            </a:r>
            <a:r>
              <a:rPr lang="en-US" dirty="0" smtClean="0">
                <a:hlinkClick r:id="rId7"/>
              </a:rPr>
              <a:t> Kemp NZ</a:t>
            </a:r>
            <a:r>
              <a:rPr lang="en-US" dirty="0" smtClean="0"/>
              <a:t/>
            </a:r>
            <a:br>
              <a:rPr lang="en-US" dirty="0" smtClean="0"/>
            </a:br>
            <a:endParaRPr lang="nl-NL" dirty="0"/>
          </a:p>
        </p:txBody>
      </p:sp>
    </p:spTree>
    <p:extLst>
      <p:ext uri="{BB962C8B-B14F-4D97-AF65-F5344CB8AC3E}">
        <p14:creationId xmlns:p14="http://schemas.microsoft.com/office/powerpoint/2010/main" val="28665580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ED3E-30FA-41C7-BD1B-3AB0EE5FFFCC}"/>
              </a:ext>
            </a:extLst>
          </p:cNvPr>
          <p:cNvSpPr>
            <a:spLocks noGrp="1"/>
          </p:cNvSpPr>
          <p:nvPr>
            <p:ph type="title"/>
          </p:nvPr>
        </p:nvSpPr>
        <p:spPr/>
        <p:txBody>
          <a:bodyPr/>
          <a:lstStyle/>
          <a:p>
            <a:r>
              <a:rPr lang="en-GB" dirty="0"/>
              <a:t>Viited ja lisalugemine</a:t>
            </a:r>
            <a:endParaRPr lang="nl-NL" dirty="0"/>
          </a:p>
        </p:txBody>
      </p:sp>
      <p:sp>
        <p:nvSpPr>
          <p:cNvPr id="3" name="Content Placeholder 2">
            <a:extLst>
              <a:ext uri="{FF2B5EF4-FFF2-40B4-BE49-F238E27FC236}">
                <a16:creationId xmlns:a16="http://schemas.microsoft.com/office/drawing/2014/main" id="{EB77659D-2AD8-4529-B848-2CC222CA124E}"/>
              </a:ext>
            </a:extLst>
          </p:cNvPr>
          <p:cNvSpPr>
            <a:spLocks noGrp="1"/>
          </p:cNvSpPr>
          <p:nvPr>
            <p:ph idx="1"/>
          </p:nvPr>
        </p:nvSpPr>
        <p:spPr/>
        <p:txBody>
          <a:bodyPr>
            <a:normAutofit fontScale="92500"/>
          </a:bodyPr>
          <a:lstStyle/>
          <a:p>
            <a:r>
              <a:rPr lang="en-US" sz="2200" dirty="0" smtClean="0"/>
              <a:t>European Framework for the Digital Competence of Educators: </a:t>
            </a:r>
            <a:r>
              <a:rPr lang="en-US" sz="2200" dirty="0" err="1" smtClean="0"/>
              <a:t>DigCompEdu</a:t>
            </a:r>
            <a:r>
              <a:rPr lang="en-US" sz="2200" dirty="0" smtClean="0"/>
              <a:t> (2017). Retrieved by: </a:t>
            </a:r>
            <a:r>
              <a:rPr lang="en-US" sz="2200" dirty="0" smtClean="0">
                <a:hlinkClick r:id="rId2"/>
              </a:rPr>
              <a:t>JRC Publications Repository - European Framework for the Digital Competence of Educators: </a:t>
            </a:r>
            <a:r>
              <a:rPr lang="en-US" sz="2200" dirty="0" err="1" smtClean="0">
                <a:hlinkClick r:id="rId2"/>
              </a:rPr>
              <a:t>DigCompEdu</a:t>
            </a:r>
            <a:r>
              <a:rPr lang="en-US" sz="2200" dirty="0" smtClean="0">
                <a:hlinkClick r:id="rId2"/>
              </a:rPr>
              <a:t> (europa.eu)</a:t>
            </a:r>
            <a:endParaRPr lang="en-US" sz="2200" dirty="0" smtClean="0"/>
          </a:p>
          <a:p>
            <a:r>
              <a:rPr lang="en-US" sz="2200" dirty="0" smtClean="0"/>
              <a:t>Dave Gray (2017). Updated Empathy Map Retrieved by: </a:t>
            </a:r>
            <a:r>
              <a:rPr lang="en-US" sz="2200" dirty="0" smtClean="0">
                <a:hlinkClick r:id="rId3"/>
              </a:rPr>
              <a:t>Updated Empathy Map Canvas. We designed the Empathy Map at XPLANE… | by Dave Gray | The XPLANE Collection | Medium</a:t>
            </a:r>
            <a:endParaRPr lang="en-US" sz="2200" dirty="0" smtClean="0"/>
          </a:p>
          <a:p>
            <a:r>
              <a:rPr lang="en-US" sz="2200" dirty="0" smtClean="0"/>
              <a:t>Assessment Idea (</a:t>
            </a:r>
            <a:r>
              <a:rPr lang="en-US" sz="2200" dirty="0" err="1" smtClean="0"/>
              <a:t>n.d</a:t>
            </a:r>
            <a:r>
              <a:rPr lang="en-US" sz="2200" dirty="0" smtClean="0"/>
              <a:t>) Retrieved from: </a:t>
            </a:r>
            <a:r>
              <a:rPr lang="en-US" sz="2200" dirty="0" smtClean="0">
                <a:hlinkClick r:id="rId4"/>
              </a:rPr>
              <a:t>Assessment Ideas - Differentiated Assessment (weebly.com)</a:t>
            </a:r>
            <a:r>
              <a:rPr lang="en-US" sz="2200" dirty="0" smtClean="0"/>
              <a:t> </a:t>
            </a:r>
          </a:p>
          <a:p>
            <a:r>
              <a:rPr lang="en-US" sz="2200" dirty="0" smtClean="0"/>
              <a:t>The Harriet W. Sheridan Center for Teaching and Learning (</a:t>
            </a:r>
            <a:r>
              <a:rPr lang="en-US" sz="2200" dirty="0" err="1" smtClean="0"/>
              <a:t>n.d</a:t>
            </a:r>
            <a:r>
              <a:rPr lang="en-US" sz="2200" dirty="0" smtClean="0"/>
              <a:t>). Retrieved from: </a:t>
            </a:r>
            <a:r>
              <a:rPr lang="en-US" sz="2200" dirty="0" smtClean="0">
                <a:hlinkClick r:id="rId5"/>
              </a:rPr>
              <a:t>Inclusive Teaching Through Active Learning | Sheridan Center | Brown University</a:t>
            </a:r>
            <a:r>
              <a:rPr lang="en-US" sz="2200" dirty="0" smtClean="0"/>
              <a:t/>
            </a:r>
            <a:br>
              <a:rPr lang="en-US" sz="2200" dirty="0" smtClean="0"/>
            </a:br>
            <a:endParaRPr lang="nl-NL" sz="2200" dirty="0" smtClean="0"/>
          </a:p>
          <a:p>
            <a:r>
              <a:rPr lang="en-US" sz="2200" dirty="0"/>
              <a:t/>
            </a:r>
            <a:br>
              <a:rPr lang="en-US" sz="2200" dirty="0"/>
            </a:br>
            <a:endParaRPr lang="nl-NL" sz="2200" dirty="0"/>
          </a:p>
        </p:txBody>
      </p:sp>
    </p:spTree>
    <p:extLst>
      <p:ext uri="{BB962C8B-B14F-4D97-AF65-F5344CB8AC3E}">
        <p14:creationId xmlns:p14="http://schemas.microsoft.com/office/powerpoint/2010/main" val="2585293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71D12-E024-4C8B-87A6-48D6DC638FF7}"/>
              </a:ext>
            </a:extLst>
          </p:cNvPr>
          <p:cNvSpPr>
            <a:spLocks noGrp="1"/>
          </p:cNvSpPr>
          <p:nvPr>
            <p:ph type="title"/>
          </p:nvPr>
        </p:nvSpPr>
        <p:spPr>
          <a:xfrm>
            <a:off x="5019676" y="1030288"/>
            <a:ext cx="6038184" cy="660289"/>
          </a:xfrm>
        </p:spPr>
        <p:txBody>
          <a:bodyPr>
            <a:normAutofit/>
          </a:bodyPr>
          <a:lstStyle/>
          <a:p>
            <a:r>
              <a:rPr lang="en-IE" sz="3600" dirty="0"/>
              <a:t>MOODULI SISSEJUHATUS</a:t>
            </a:r>
          </a:p>
        </p:txBody>
      </p:sp>
      <p:pic>
        <p:nvPicPr>
          <p:cNvPr id="6" name="Picture Placeholder 5" descr="A picture containing person, posing&#10;&#10;Description automatically generated">
            <a:extLst>
              <a:ext uri="{FF2B5EF4-FFF2-40B4-BE49-F238E27FC236}">
                <a16:creationId xmlns:a16="http://schemas.microsoft.com/office/drawing/2014/main" id="{805155D1-4F9A-49E2-BA44-B88239A3EC99}"/>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 uri="{837473B0-CC2E-450A-ABE3-18F120FF3D39}">
                <a1611:picAttrSrcUrl xmlns="" xmlns:a16="http://schemas.microsoft.com/office/drawing/2014/main" xmlns:a14="http://schemas.microsoft.com/office/drawing/2010/main" xmlns:p14="http://schemas.microsoft.com/office/powerpoint/2010/main" xmlns:a1611="http://schemas.microsoft.com/office/drawing/2016/11/main" r:id="rId3"/>
              </a:ext>
            </a:extLst>
          </a:blip>
          <a:srcRect l="17252" r="17252"/>
          <a:stretch>
            <a:fillRect/>
          </a:stretch>
        </p:blipFill>
        <p:spPr/>
      </p:pic>
      <p:sp>
        <p:nvSpPr>
          <p:cNvPr id="4" name="Text Placeholder 3">
            <a:extLst>
              <a:ext uri="{FF2B5EF4-FFF2-40B4-BE49-F238E27FC236}">
                <a16:creationId xmlns:a16="http://schemas.microsoft.com/office/drawing/2014/main" id="{C40F0ACC-75D6-4B4E-9CB0-106B1C6C64EC}"/>
              </a:ext>
            </a:extLst>
          </p:cNvPr>
          <p:cNvSpPr>
            <a:spLocks noGrp="1"/>
          </p:cNvSpPr>
          <p:nvPr>
            <p:ph type="body" sz="half" idx="2"/>
          </p:nvPr>
        </p:nvSpPr>
        <p:spPr>
          <a:xfrm>
            <a:off x="5072841" y="1733105"/>
            <a:ext cx="7027013" cy="4954772"/>
          </a:xfrm>
        </p:spPr>
        <p:txBody>
          <a:bodyPr>
            <a:normAutofit fontScale="92500" lnSpcReduction="10000"/>
          </a:bodyPr>
          <a:lstStyle/>
          <a:p>
            <a:pPr algn="just"/>
            <a:r>
              <a:rPr lang="en-US" sz="2400" dirty="0"/>
              <a:t>Sellel kursusel oleme õppinud </a:t>
            </a:r>
            <a:r>
              <a:rPr lang="en-US" sz="2400" dirty="0" err="1"/>
              <a:t>diferentseeritud</a:t>
            </a:r>
            <a:r>
              <a:rPr lang="en-US" sz="2400" dirty="0"/>
              <a:t> </a:t>
            </a:r>
            <a:r>
              <a:rPr lang="en-US" sz="2400" dirty="0" err="1" smtClean="0"/>
              <a:t>juhendamist</a:t>
            </a:r>
            <a:r>
              <a:rPr lang="en-US" sz="2400" dirty="0" smtClean="0"/>
              <a:t> </a:t>
            </a:r>
            <a:r>
              <a:rPr lang="en-US" sz="2400" dirty="0" err="1"/>
              <a:t>ja</a:t>
            </a:r>
            <a:r>
              <a:rPr lang="en-US" sz="2400" dirty="0"/>
              <a:t> </a:t>
            </a:r>
            <a:r>
              <a:rPr lang="en-US" sz="2400" dirty="0" err="1" smtClean="0"/>
              <a:t>seda</a:t>
            </a:r>
            <a:r>
              <a:rPr lang="en-US" sz="2400" dirty="0" smtClean="0"/>
              <a:t>, </a:t>
            </a:r>
            <a:r>
              <a:rPr lang="en-US" sz="2400" dirty="0"/>
              <a:t>kuidas õpetajad saavad </a:t>
            </a:r>
            <a:r>
              <a:rPr lang="en-US" sz="2400" dirty="0" err="1"/>
              <a:t>seda</a:t>
            </a:r>
            <a:r>
              <a:rPr lang="en-US" sz="2400" dirty="0"/>
              <a:t> </a:t>
            </a:r>
            <a:r>
              <a:rPr lang="en-US" sz="2400" dirty="0" err="1" smtClean="0"/>
              <a:t>kasutada</a:t>
            </a:r>
            <a:r>
              <a:rPr lang="en-US" sz="2400" dirty="0" smtClean="0"/>
              <a:t>,  </a:t>
            </a:r>
            <a:r>
              <a:rPr lang="en-US" sz="2400" dirty="0" err="1" smtClean="0"/>
              <a:t>arvestades</a:t>
            </a:r>
            <a:r>
              <a:rPr lang="en-US" sz="2400" dirty="0" smtClean="0"/>
              <a:t> </a:t>
            </a:r>
            <a:r>
              <a:rPr lang="en-US" sz="2400" dirty="0" err="1" smtClean="0"/>
              <a:t>oma</a:t>
            </a:r>
            <a:r>
              <a:rPr lang="en-US" sz="2400" dirty="0" smtClean="0"/>
              <a:t> </a:t>
            </a:r>
            <a:r>
              <a:rPr lang="en-US" sz="2400" dirty="0"/>
              <a:t>õpilaste erinevusi, nii et kõik õpilased, olenemata nende vanusest, soost, etnilisest kuuluvusest, seksuaalsest orientatsioonist... saaksid õppida parimal võimalikul viisil ja turvaliselt, kaasavalt ja turvaliselt. </a:t>
            </a:r>
          </a:p>
          <a:p>
            <a:pPr algn="just"/>
            <a:r>
              <a:rPr lang="en-US" sz="2400" dirty="0"/>
              <a:t>Diferentseeritud klassiruumis jagavad õpetajad oma aega, ressursse ja jõupingutusi, et tõhusalt õpetada erineva tausta, </a:t>
            </a:r>
            <a:r>
              <a:rPr lang="en-US" sz="2400" dirty="0" err="1" smtClean="0"/>
              <a:t>valmisolekute</a:t>
            </a:r>
            <a:r>
              <a:rPr lang="en-US" sz="2400" dirty="0" smtClean="0"/>
              <a:t>/</a:t>
            </a:r>
            <a:r>
              <a:rPr lang="en-US" sz="2400" dirty="0" err="1" smtClean="0"/>
              <a:t>oskuste</a:t>
            </a:r>
            <a:r>
              <a:rPr lang="en-US" sz="2400" dirty="0" smtClean="0"/>
              <a:t> </a:t>
            </a:r>
            <a:r>
              <a:rPr lang="en-US" sz="2400" dirty="0"/>
              <a:t>taseme ja huvidega õpilasi. Tõhusaks diferentseerimiseks vajavad õpetajad teatud oskusi. Selles moodulis uurime mõningaid neist oskustest. Kutsume teid üles mõtlema ja hindama oma oskuste taset, märkides üles valdkonnad, kus te tunnete, et saate mooduli läbimise käigus areneda.</a:t>
            </a:r>
            <a:endParaRPr lang="en-IE" sz="2400" dirty="0"/>
          </a:p>
        </p:txBody>
      </p:sp>
    </p:spTree>
    <p:extLst>
      <p:ext uri="{BB962C8B-B14F-4D97-AF65-F5344CB8AC3E}">
        <p14:creationId xmlns:p14="http://schemas.microsoft.com/office/powerpoint/2010/main" val="3291897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682AE-D364-4DA8-A554-271AA4C02C56}"/>
              </a:ext>
            </a:extLst>
          </p:cNvPr>
          <p:cNvSpPr>
            <a:spLocks noGrp="1"/>
          </p:cNvSpPr>
          <p:nvPr>
            <p:ph type="title"/>
          </p:nvPr>
        </p:nvSpPr>
        <p:spPr>
          <a:xfrm>
            <a:off x="627148" y="3116974"/>
            <a:ext cx="11660545" cy="1325563"/>
          </a:xfrm>
        </p:spPr>
        <p:txBody>
          <a:bodyPr>
            <a:normAutofit fontScale="90000"/>
          </a:bodyPr>
          <a:lstStyle/>
          <a:p>
            <a:pPr algn="ctr">
              <a:lnSpc>
                <a:spcPct val="150000"/>
              </a:lnSpc>
            </a:pPr>
            <a:r>
              <a:rPr lang="nl-NL" sz="2800" dirty="0"/>
              <a:t/>
            </a:r>
            <a:br>
              <a:rPr lang="nl-NL" sz="2800" dirty="0"/>
            </a:br>
            <a:r>
              <a:rPr lang="nl-NL" sz="3600" dirty="0">
                <a:solidFill>
                  <a:srgbClr val="F2BD1F"/>
                </a:solidFill>
              </a:rPr>
              <a:t>www.inclusiveeducators.eu</a:t>
            </a:r>
            <a:endParaRPr lang="en-GB" sz="3600" dirty="0">
              <a:solidFill>
                <a:srgbClr val="F2BD1F"/>
              </a:solidFill>
            </a:endParaRPr>
          </a:p>
        </p:txBody>
      </p:sp>
      <p:sp>
        <p:nvSpPr>
          <p:cNvPr id="6" name="TextBox 5">
            <a:extLst>
              <a:ext uri="{FF2B5EF4-FFF2-40B4-BE49-F238E27FC236}">
                <a16:creationId xmlns:a16="http://schemas.microsoft.com/office/drawing/2014/main" id="{10449C13-A09A-4D75-9226-FB7F0ADD4498}"/>
              </a:ext>
            </a:extLst>
          </p:cNvPr>
          <p:cNvSpPr txBox="1"/>
          <p:nvPr/>
        </p:nvSpPr>
        <p:spPr>
          <a:xfrm>
            <a:off x="705206" y="2940147"/>
            <a:ext cx="11313042" cy="1446550"/>
          </a:xfrm>
          <a:prstGeom prst="rect">
            <a:avLst/>
          </a:prstGeom>
          <a:noFill/>
        </p:spPr>
        <p:txBody>
          <a:bodyPr wrap="square">
            <a:spAutoFit/>
          </a:bodyPr>
          <a:lstStyle/>
          <a:p>
            <a:pPr algn="ctr"/>
            <a:r>
              <a:rPr kumimoji="0" lang="nl-NL" sz="2000" b="0" i="0" u="none" strike="noStrike" kern="1200" cap="none" spc="0" normalizeH="0" baseline="0" noProof="0" dirty="0">
                <a:ln>
                  <a:noFill/>
                </a:ln>
                <a:solidFill>
                  <a:srgbClr val="F2F2F2"/>
                </a:solidFill>
                <a:effectLst/>
                <a:uLnTx/>
                <a:uFillTx/>
                <a:latin typeface="Raleway bold"/>
                <a:ea typeface="+mj-ea"/>
                <a:cs typeface="+mj-cs"/>
              </a:rPr>
              <a:t>See on meie kursuse viimane moodul. </a:t>
            </a:r>
          </a:p>
          <a:p>
            <a:pPr algn="ctr"/>
            <a:r>
              <a:rPr lang="nl-NL" sz="2000" dirty="0">
                <a:solidFill>
                  <a:srgbClr val="F2F2F2"/>
                </a:solidFill>
                <a:latin typeface="Raleway bold"/>
                <a:ea typeface="+mj-ea"/>
                <a:cs typeface="+mj-cs"/>
              </a:rPr>
              <a:t>K</a:t>
            </a:r>
            <a:r>
              <a:rPr kumimoji="0" lang="nl-NL" sz="2000" b="0" i="0" u="none" strike="noStrike" kern="1200" cap="none" spc="0" normalizeH="0" baseline="0" noProof="0" dirty="0" smtClean="0">
                <a:ln>
                  <a:noFill/>
                </a:ln>
                <a:solidFill>
                  <a:srgbClr val="F2F2F2"/>
                </a:solidFill>
                <a:effectLst/>
                <a:uLnTx/>
                <a:uFillTx/>
                <a:latin typeface="Raleway bold"/>
                <a:ea typeface="+mj-ea"/>
                <a:cs typeface="+mj-cs"/>
              </a:rPr>
              <a:t>utsume </a:t>
            </a:r>
            <a:r>
              <a:rPr kumimoji="0" lang="nl-NL" sz="2000" b="0" i="0" u="none" strike="noStrike" kern="1200" cap="none" spc="0" normalizeH="0" baseline="0" noProof="0" dirty="0">
                <a:ln>
                  <a:noFill/>
                </a:ln>
                <a:solidFill>
                  <a:srgbClr val="F2F2F2"/>
                </a:solidFill>
                <a:effectLst/>
                <a:uLnTx/>
                <a:uFillTx/>
                <a:latin typeface="Raleway bold"/>
                <a:ea typeface="+mj-ea"/>
                <a:cs typeface="+mj-cs"/>
              </a:rPr>
              <a:t>teid üles uurima </a:t>
            </a:r>
            <a:r>
              <a:rPr lang="nl-NL" sz="2000" dirty="0" smtClean="0">
                <a:solidFill>
                  <a:srgbClr val="F2F2F2"/>
                </a:solidFill>
                <a:latin typeface="Raleway bold"/>
              </a:rPr>
              <a:t>rohkem õppimisvõimalusi </a:t>
            </a:r>
            <a:r>
              <a:rPr kumimoji="0" lang="nl-NL" sz="2000" b="0" i="0" u="none" strike="noStrike" kern="1200" cap="none" spc="0" normalizeH="0" baseline="0" noProof="0" dirty="0" smtClean="0">
                <a:ln>
                  <a:noFill/>
                </a:ln>
                <a:solidFill>
                  <a:srgbClr val="F2F2F2"/>
                </a:solidFill>
                <a:effectLst/>
                <a:uLnTx/>
                <a:uFillTx/>
                <a:latin typeface="Raleway bold"/>
                <a:ea typeface="+mj-ea"/>
                <a:cs typeface="+mj-cs"/>
              </a:rPr>
              <a:t>ja </a:t>
            </a:r>
            <a:r>
              <a:rPr kumimoji="0" lang="nl-NL" sz="2000" b="0" i="0" u="none" strike="noStrike" kern="1200" cap="none" spc="0" normalizeH="0" baseline="0" noProof="0" dirty="0">
                <a:ln>
                  <a:noFill/>
                </a:ln>
                <a:solidFill>
                  <a:srgbClr val="F2F2F2"/>
                </a:solidFill>
                <a:effectLst/>
                <a:uLnTx/>
                <a:uFillTx/>
                <a:latin typeface="Raleway bold"/>
                <a:ea typeface="+mj-ea"/>
                <a:cs typeface="+mj-cs"/>
              </a:rPr>
              <a:t>meiega koostööd tegema </a:t>
            </a:r>
            <a:r>
              <a:rPr kumimoji="0" lang="nl-NL" sz="2000" b="0" i="0" u="none" strike="noStrike" kern="1200" cap="none" spc="0" normalizeH="0" baseline="0" noProof="0" dirty="0" smtClean="0">
                <a:ln>
                  <a:noFill/>
                </a:ln>
                <a:solidFill>
                  <a:srgbClr val="F2F2F2"/>
                </a:solidFill>
                <a:effectLst/>
                <a:uLnTx/>
                <a:uFillTx/>
                <a:latin typeface="Raleway bold"/>
                <a:ea typeface="+mj-ea"/>
                <a:cs typeface="+mj-cs"/>
              </a:rPr>
              <a:t>aadressil</a:t>
            </a:r>
          </a:p>
          <a:p>
            <a:pPr algn="ctr"/>
            <a:endParaRPr kumimoji="0" lang="nl-NL" sz="2400" b="0" i="0" u="none" strike="noStrike" kern="1200" cap="none" spc="0" normalizeH="0" baseline="0" noProof="0" dirty="0" smtClean="0">
              <a:ln>
                <a:noFill/>
              </a:ln>
              <a:solidFill>
                <a:srgbClr val="F2F2F2"/>
              </a:solidFill>
              <a:effectLst/>
              <a:uLnTx/>
              <a:uFillTx/>
              <a:latin typeface="Raleway bold"/>
              <a:ea typeface="+mj-ea"/>
              <a:cs typeface="+mj-cs"/>
            </a:endParaRPr>
          </a:p>
          <a:p>
            <a:pPr algn="ctr"/>
            <a:endParaRPr lang="en-IE" sz="2400" dirty="0"/>
          </a:p>
        </p:txBody>
      </p:sp>
    </p:spTree>
    <p:extLst>
      <p:ext uri="{BB962C8B-B14F-4D97-AF65-F5344CB8AC3E}">
        <p14:creationId xmlns:p14="http://schemas.microsoft.com/office/powerpoint/2010/main" val="303829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a:xfrm>
            <a:off x="637830" y="1139939"/>
            <a:ext cx="5639146" cy="1571363"/>
          </a:xfrm>
        </p:spPr>
        <p:txBody>
          <a:bodyPr>
            <a:noAutofit/>
          </a:bodyPr>
          <a:lstStyle/>
          <a:p>
            <a:pPr>
              <a:spcBef>
                <a:spcPts val="1000"/>
              </a:spcBef>
              <a:spcAft>
                <a:spcPts val="1000"/>
              </a:spcAft>
            </a:pPr>
            <a:r>
              <a:rPr lang="en-GB" sz="2800" dirty="0" smtClean="0">
                <a:solidFill>
                  <a:schemeClr val="bg1"/>
                </a:solidFill>
                <a:latin typeface="+mn-lt"/>
                <a:ea typeface="+mn-ea"/>
                <a:cs typeface="+mn-cs"/>
              </a:rPr>
              <a:t>1. </a:t>
            </a:r>
            <a:r>
              <a:rPr lang="en-GB" sz="2800" dirty="0" err="1" smtClean="0">
                <a:solidFill>
                  <a:schemeClr val="bg1"/>
                </a:solidFill>
                <a:latin typeface="+mn-lt"/>
                <a:ea typeface="+mn-ea"/>
                <a:cs typeface="+mn-cs"/>
              </a:rPr>
              <a:t>Peatükk</a:t>
            </a:r>
            <a:r>
              <a:rPr lang="en-GB" sz="2800" dirty="0" smtClean="0">
                <a:solidFill>
                  <a:schemeClr val="bg1"/>
                </a:solidFill>
                <a:latin typeface="+mn-lt"/>
                <a:ea typeface="+mn-ea"/>
                <a:cs typeface="+mn-cs"/>
              </a:rPr>
              <a:t>: </a:t>
            </a:r>
            <a:r>
              <a:rPr lang="en-GB" sz="2800" dirty="0">
                <a:solidFill>
                  <a:schemeClr val="bg1"/>
                </a:solidFill>
                <a:latin typeface="+mn-lt"/>
                <a:ea typeface="+mn-ea"/>
                <a:cs typeface="+mn-cs"/>
              </a:rPr>
              <a:t>KAASAVAD SUHTLEMISOSKUSED</a:t>
            </a:r>
          </a:p>
        </p:txBody>
      </p:sp>
      <p:sp>
        <p:nvSpPr>
          <p:cNvPr id="6" name="Tijdelijke aanduiding voor inhoud 5">
            <a:extLst>
              <a:ext uri="{FF2B5EF4-FFF2-40B4-BE49-F238E27FC236}">
                <a16:creationId xmlns:a16="http://schemas.microsoft.com/office/drawing/2014/main" id="{7B0949EB-B2B1-4904-9778-B5A55841C227}"/>
              </a:ext>
            </a:extLst>
          </p:cNvPr>
          <p:cNvSpPr>
            <a:spLocks noGrp="1"/>
          </p:cNvSpPr>
          <p:nvPr>
            <p:ph sz="half" idx="1"/>
          </p:nvPr>
        </p:nvSpPr>
        <p:spPr>
          <a:xfrm>
            <a:off x="637830" y="3296093"/>
            <a:ext cx="5639146" cy="2861410"/>
          </a:xfrm>
        </p:spPr>
        <p:txBody>
          <a:bodyPr>
            <a:noAutofit/>
          </a:bodyPr>
          <a:lstStyle/>
          <a:p>
            <a:pPr algn="just"/>
            <a:r>
              <a:rPr lang="en-US" sz="2200" dirty="0"/>
              <a:t>Kaasava kommunikatsiooni idee tuleneb arusaamast, et inimesed suhtlevad erinevalt ja nende erinevate vajaduste rahuldamiseks on vaja erinevaid tehnikaid. </a:t>
            </a:r>
          </a:p>
          <a:p>
            <a:pPr algn="just"/>
            <a:r>
              <a:rPr lang="en-US" sz="2200" dirty="0"/>
              <a:t>Kaasavate suhtlemistehnikate kasutamine klassiruumis on </a:t>
            </a:r>
            <a:r>
              <a:rPr lang="en-US" sz="2200" dirty="0" err="1"/>
              <a:t>diferentseeritud</a:t>
            </a:r>
            <a:r>
              <a:rPr lang="en-US" sz="2200" dirty="0"/>
              <a:t> </a:t>
            </a:r>
            <a:r>
              <a:rPr lang="en-US" sz="2200" dirty="0" err="1" smtClean="0"/>
              <a:t>juhendamise</a:t>
            </a:r>
            <a:r>
              <a:rPr lang="en-US" sz="2200" dirty="0" smtClean="0"/>
              <a:t> </a:t>
            </a:r>
            <a:r>
              <a:rPr lang="en-US" sz="2200" dirty="0" err="1" smtClean="0"/>
              <a:t>oluline</a:t>
            </a:r>
            <a:r>
              <a:rPr lang="en-US" sz="2200" dirty="0" smtClean="0"/>
              <a:t> </a:t>
            </a:r>
            <a:r>
              <a:rPr lang="en-US" sz="2200" dirty="0"/>
              <a:t>osa, mis hõlmab erinevate tasemete või õpetamismeetodite pakkumist erinevatele õpilastele. </a:t>
            </a:r>
          </a:p>
          <a:p>
            <a:pPr algn="just"/>
            <a:endParaRPr lang="en-GB" sz="2200" dirty="0"/>
          </a:p>
        </p:txBody>
      </p:sp>
      <p:pic>
        <p:nvPicPr>
          <p:cNvPr id="3" name="Picture 2" descr="Persons talking to each other">
            <a:extLst>
              <a:ext uri="{FF2B5EF4-FFF2-40B4-BE49-F238E27FC236}">
                <a16:creationId xmlns:a16="http://schemas.microsoft.com/office/drawing/2014/main" id="{69DF7837-F6AA-448B-856F-49A68862DD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64596" y="839971"/>
            <a:ext cx="5278924" cy="4878089"/>
          </a:xfrm>
          <a:prstGeom prst="rect">
            <a:avLst/>
          </a:prstGeom>
        </p:spPr>
      </p:pic>
    </p:spTree>
    <p:extLst>
      <p:ext uri="{BB962C8B-B14F-4D97-AF65-F5344CB8AC3E}">
        <p14:creationId xmlns:p14="http://schemas.microsoft.com/office/powerpoint/2010/main" val="385558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D093F-95F9-49F3-B443-386BB3557ADA}"/>
              </a:ext>
            </a:extLst>
          </p:cNvPr>
          <p:cNvSpPr>
            <a:spLocks noGrp="1"/>
          </p:cNvSpPr>
          <p:nvPr>
            <p:ph type="title"/>
          </p:nvPr>
        </p:nvSpPr>
        <p:spPr/>
        <p:txBody>
          <a:bodyPr>
            <a:normAutofit/>
          </a:bodyPr>
          <a:lstStyle/>
          <a:p>
            <a:r>
              <a:rPr lang="en-IE" sz="3600" dirty="0">
                <a:solidFill>
                  <a:srgbClr val="64B558"/>
                </a:solidFill>
              </a:rPr>
              <a:t>MIKS ON KAASAVAD SUHTLEMISOSKUSED OLULISED?</a:t>
            </a:r>
          </a:p>
        </p:txBody>
      </p:sp>
      <p:sp>
        <p:nvSpPr>
          <p:cNvPr id="3" name="Content Placeholder 2">
            <a:extLst>
              <a:ext uri="{FF2B5EF4-FFF2-40B4-BE49-F238E27FC236}">
                <a16:creationId xmlns:a16="http://schemas.microsoft.com/office/drawing/2014/main" id="{1987E3B1-F1B7-47A9-A163-702B35FFC5AF}"/>
              </a:ext>
            </a:extLst>
          </p:cNvPr>
          <p:cNvSpPr>
            <a:spLocks noGrp="1"/>
          </p:cNvSpPr>
          <p:nvPr>
            <p:ph idx="1"/>
          </p:nvPr>
        </p:nvSpPr>
        <p:spPr/>
        <p:txBody>
          <a:bodyPr>
            <a:normAutofit fontScale="85000" lnSpcReduction="20000"/>
          </a:bodyPr>
          <a:lstStyle/>
          <a:p>
            <a:pPr marL="0" indent="0" algn="l">
              <a:buNone/>
            </a:pPr>
            <a:r>
              <a:rPr lang="en-IE" sz="2800" dirty="0">
                <a:solidFill>
                  <a:srgbClr val="615F5D"/>
                </a:solidFill>
              </a:rPr>
              <a:t>Euroopa Nõukogu on määratlenud pädevused, mida õpetajad peaksid omandama, et tõhusalt edendada mitmekesisust klassiruumis. Põhirõhk on kommunikatsioonil ja suhetel. </a:t>
            </a:r>
            <a:r>
              <a:rPr lang="en-IE" sz="2800" dirty="0" err="1">
                <a:solidFill>
                  <a:srgbClr val="615F5D"/>
                </a:solidFill>
              </a:rPr>
              <a:t>Euroopa Nõukogu </a:t>
            </a:r>
            <a:r>
              <a:rPr lang="en-IE" sz="2800" dirty="0">
                <a:solidFill>
                  <a:srgbClr val="615F5D"/>
                </a:solidFill>
              </a:rPr>
              <a:t>ütleb, et </a:t>
            </a:r>
            <a:r>
              <a:rPr lang="en-IE" b="1" dirty="0">
                <a:solidFill>
                  <a:srgbClr val="006852"/>
                </a:solidFill>
              </a:rPr>
              <a:t>õpetajad peaksid:</a:t>
            </a:r>
          </a:p>
          <a:p>
            <a:pPr algn="l"/>
            <a:r>
              <a:rPr lang="en-IE" dirty="0" err="1" smtClean="0"/>
              <a:t>Algatama</a:t>
            </a:r>
            <a:r>
              <a:rPr lang="en-IE" dirty="0" smtClean="0"/>
              <a:t> </a:t>
            </a:r>
            <a:r>
              <a:rPr lang="en-IE" dirty="0" err="1"/>
              <a:t>ja</a:t>
            </a:r>
            <a:r>
              <a:rPr lang="en-IE" dirty="0"/>
              <a:t> </a:t>
            </a:r>
            <a:r>
              <a:rPr lang="en-IE" dirty="0" err="1" smtClean="0"/>
              <a:t>säilitama</a:t>
            </a:r>
            <a:r>
              <a:rPr lang="en-IE" dirty="0" smtClean="0"/>
              <a:t> </a:t>
            </a:r>
            <a:r>
              <a:rPr lang="en-IE" dirty="0"/>
              <a:t>positiivset suhtlemist erineva taustaga õppijate </a:t>
            </a:r>
            <a:r>
              <a:rPr lang="en-IE" dirty="0" err="1"/>
              <a:t>ja</a:t>
            </a:r>
            <a:r>
              <a:rPr lang="en-IE" dirty="0"/>
              <a:t> </a:t>
            </a:r>
            <a:r>
              <a:rPr lang="en-IE" dirty="0" err="1" smtClean="0"/>
              <a:t>kolleegidega</a:t>
            </a:r>
            <a:endParaRPr lang="en-IE" dirty="0"/>
          </a:p>
          <a:p>
            <a:pPr algn="l"/>
            <a:r>
              <a:rPr lang="en-IE" dirty="0" err="1" smtClean="0"/>
              <a:t>Looma</a:t>
            </a:r>
            <a:r>
              <a:rPr lang="en-IE" dirty="0" smtClean="0"/>
              <a:t> </a:t>
            </a:r>
            <a:r>
              <a:rPr lang="en-IE" dirty="0"/>
              <a:t>oma klassides ja koolikogukonnas avatust </a:t>
            </a:r>
            <a:r>
              <a:rPr lang="en-IE" dirty="0" err="1"/>
              <a:t>ja</a:t>
            </a:r>
            <a:r>
              <a:rPr lang="en-IE" dirty="0"/>
              <a:t> </a:t>
            </a:r>
            <a:r>
              <a:rPr lang="en-IE" dirty="0" err="1" smtClean="0"/>
              <a:t>austust</a:t>
            </a:r>
            <a:endParaRPr lang="en-IE" dirty="0"/>
          </a:p>
          <a:p>
            <a:pPr algn="l"/>
            <a:r>
              <a:rPr lang="en-IE" dirty="0" err="1" smtClean="0"/>
              <a:t>Motiveerima</a:t>
            </a:r>
            <a:r>
              <a:rPr lang="en-IE" dirty="0" smtClean="0"/>
              <a:t> </a:t>
            </a:r>
            <a:r>
              <a:rPr lang="en-IE" dirty="0" err="1"/>
              <a:t>ja</a:t>
            </a:r>
            <a:r>
              <a:rPr lang="en-IE" dirty="0"/>
              <a:t> </a:t>
            </a:r>
            <a:r>
              <a:rPr lang="en-IE" dirty="0" err="1" smtClean="0"/>
              <a:t>kaasama</a:t>
            </a:r>
            <a:r>
              <a:rPr lang="en-IE" dirty="0" smtClean="0"/>
              <a:t> </a:t>
            </a:r>
            <a:r>
              <a:rPr lang="en-IE" dirty="0"/>
              <a:t>õpilasi õppimisse individuaalselt ja </a:t>
            </a:r>
            <a:r>
              <a:rPr lang="en-IE" dirty="0" err="1"/>
              <a:t>koostöös</a:t>
            </a:r>
            <a:r>
              <a:rPr lang="en-IE" dirty="0"/>
              <a:t> </a:t>
            </a:r>
            <a:r>
              <a:rPr lang="en-IE" dirty="0" err="1" smtClean="0"/>
              <a:t>teistega</a:t>
            </a:r>
            <a:endParaRPr lang="en-IE" dirty="0"/>
          </a:p>
          <a:p>
            <a:pPr algn="l"/>
            <a:r>
              <a:rPr lang="en-IE" dirty="0" err="1" smtClean="0"/>
              <a:t>Tegelema</a:t>
            </a:r>
            <a:r>
              <a:rPr lang="en-IE" dirty="0" smtClean="0"/>
              <a:t> </a:t>
            </a:r>
            <a:r>
              <a:rPr lang="en-IE" dirty="0"/>
              <a:t>diskrimineerimise ja konfliktidega, et vältida </a:t>
            </a:r>
            <a:r>
              <a:rPr lang="en-IE" dirty="0" err="1"/>
              <a:t>marginaliseerumist</a:t>
            </a:r>
            <a:r>
              <a:rPr lang="en-IE" dirty="0"/>
              <a:t> ja </a:t>
            </a:r>
            <a:r>
              <a:rPr lang="en-IE" dirty="0" err="1"/>
              <a:t>koolist</a:t>
            </a:r>
            <a:r>
              <a:rPr lang="en-IE" dirty="0"/>
              <a:t> </a:t>
            </a:r>
            <a:r>
              <a:rPr lang="en-IE" dirty="0" err="1" smtClean="0"/>
              <a:t>väljalangemist</a:t>
            </a:r>
            <a:endParaRPr lang="en-IE" dirty="0"/>
          </a:p>
          <a:p>
            <a:pPr marL="0" indent="0" algn="l">
              <a:buNone/>
            </a:pPr>
            <a:r>
              <a:rPr lang="en-IE" dirty="0"/>
              <a:t>Selles osas uurime mõningaid olulisi suhtlemisoskusi, </a:t>
            </a:r>
            <a:r>
              <a:rPr lang="en-IE" dirty="0" err="1" smtClean="0"/>
              <a:t>mis</a:t>
            </a:r>
            <a:r>
              <a:rPr lang="en-IE" dirty="0" smtClean="0"/>
              <a:t> </a:t>
            </a:r>
            <a:r>
              <a:rPr lang="en-IE" dirty="0"/>
              <a:t>on </a:t>
            </a:r>
            <a:r>
              <a:rPr lang="en-IE" dirty="0" err="1" smtClean="0"/>
              <a:t>vajalikud</a:t>
            </a:r>
            <a:r>
              <a:rPr lang="en-IE" dirty="0" smtClean="0"/>
              <a:t> </a:t>
            </a:r>
            <a:r>
              <a:rPr lang="en-IE" dirty="0"/>
              <a:t>selleks, et neid asju teha. </a:t>
            </a:r>
          </a:p>
        </p:txBody>
      </p:sp>
    </p:spTree>
    <p:extLst>
      <p:ext uri="{BB962C8B-B14F-4D97-AF65-F5344CB8AC3E}">
        <p14:creationId xmlns:p14="http://schemas.microsoft.com/office/powerpoint/2010/main" val="2276601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39512" y="1259874"/>
            <a:ext cx="6791326" cy="579437"/>
          </a:xfrm>
        </p:spPr>
        <p:txBody>
          <a:bodyPr>
            <a:normAutofit fontScale="90000"/>
          </a:bodyPr>
          <a:lstStyle/>
          <a:p>
            <a:r>
              <a:rPr lang="en-IE" dirty="0"/>
              <a:t>SUHTLEMISOSKUSED HARIDUSES</a:t>
            </a:r>
          </a:p>
        </p:txBody>
      </p:sp>
      <p:pic>
        <p:nvPicPr>
          <p:cNvPr id="6" name="Picture Placeholder 5" descr="People working together">
            <a:extLst>
              <a:ext uri="{FF2B5EF4-FFF2-40B4-BE49-F238E27FC236}">
                <a16:creationId xmlns:a16="http://schemas.microsoft.com/office/drawing/2014/main" id="{B85CE9D7-2FF8-4DD5-AF32-22B1E71FA2B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81715" y="2092325"/>
            <a:ext cx="6791326" cy="3811588"/>
          </a:xfrm>
        </p:spPr>
        <p:txBody>
          <a:bodyPr>
            <a:noAutofit/>
          </a:bodyPr>
          <a:lstStyle/>
          <a:p>
            <a:pPr algn="just"/>
            <a:r>
              <a:rPr lang="en-US" sz="2400" dirty="0"/>
              <a:t>Pedagoogid kannavad klassiruumis olles iga päev palju mütse: korraldaja, juhendaja, kõneleja, moderaator, meelelahutaja ja mõnikord ka vaidluste </a:t>
            </a:r>
            <a:r>
              <a:rPr lang="en-US" sz="2400" dirty="0" err="1"/>
              <a:t>lahendamise</a:t>
            </a:r>
            <a:r>
              <a:rPr lang="en-US" sz="2400" dirty="0"/>
              <a:t> </a:t>
            </a:r>
            <a:r>
              <a:rPr lang="en-US" sz="2400" dirty="0" err="1" smtClean="0"/>
              <a:t>spetsialisti</a:t>
            </a:r>
            <a:r>
              <a:rPr lang="en-US" sz="2400" dirty="0" smtClean="0"/>
              <a:t> </a:t>
            </a:r>
            <a:r>
              <a:rPr lang="en-US" sz="2400" dirty="0" err="1" smtClean="0"/>
              <a:t>mütsi</a:t>
            </a:r>
            <a:r>
              <a:rPr lang="en-US" sz="2400" dirty="0" smtClean="0"/>
              <a:t>.</a:t>
            </a:r>
            <a:endParaRPr lang="en-US" sz="2400" dirty="0"/>
          </a:p>
          <a:p>
            <a:pPr algn="just"/>
            <a:r>
              <a:rPr lang="en-US" sz="2400" dirty="0"/>
              <a:t>Pedagoogid ei suhtle mitte ainult õpilastega/õppijatega, vaid ka teiste pedagoogidega, kooli juhtkonnaga ja </a:t>
            </a:r>
            <a:r>
              <a:rPr lang="en-US" sz="2400" dirty="0" err="1"/>
              <a:t>sõltuvalt</a:t>
            </a:r>
            <a:r>
              <a:rPr lang="en-US" sz="2400" dirty="0"/>
              <a:t> </a:t>
            </a:r>
            <a:r>
              <a:rPr lang="en-US" sz="2400" dirty="0" err="1" smtClean="0"/>
              <a:t>haridustasemest</a:t>
            </a:r>
            <a:r>
              <a:rPr lang="en-US" sz="2400" dirty="0" smtClean="0"/>
              <a:t> </a:t>
            </a:r>
            <a:r>
              <a:rPr lang="en-US" sz="2400" dirty="0"/>
              <a:t>mõnikord ka lapsevanematega. </a:t>
            </a:r>
          </a:p>
          <a:p>
            <a:r>
              <a:rPr lang="en-US" sz="2800" dirty="0" smtClean="0">
                <a:solidFill>
                  <a:srgbClr val="F2BD1F"/>
                </a:solidFill>
              </a:rPr>
              <a:t>Head </a:t>
            </a:r>
            <a:r>
              <a:rPr lang="en-US" sz="2800" dirty="0" err="1" smtClean="0">
                <a:solidFill>
                  <a:srgbClr val="F2BD1F"/>
                </a:solidFill>
              </a:rPr>
              <a:t>interpersonaalsed</a:t>
            </a:r>
            <a:r>
              <a:rPr lang="en-US" sz="2800" dirty="0" smtClean="0">
                <a:solidFill>
                  <a:srgbClr val="F2BD1F"/>
                </a:solidFill>
              </a:rPr>
              <a:t> </a:t>
            </a:r>
            <a:r>
              <a:rPr lang="en-US" sz="2800" dirty="0" err="1" smtClean="0">
                <a:solidFill>
                  <a:srgbClr val="F2BD1F"/>
                </a:solidFill>
              </a:rPr>
              <a:t>oskused</a:t>
            </a:r>
            <a:r>
              <a:rPr lang="en-US" sz="2800" dirty="0" smtClean="0">
                <a:solidFill>
                  <a:srgbClr val="F2BD1F"/>
                </a:solidFill>
              </a:rPr>
              <a:t> </a:t>
            </a:r>
            <a:r>
              <a:rPr lang="en-US" sz="2800" dirty="0" err="1">
                <a:solidFill>
                  <a:srgbClr val="F2BD1F"/>
                </a:solidFill>
              </a:rPr>
              <a:t>ja</a:t>
            </a:r>
            <a:r>
              <a:rPr lang="en-US" sz="2800" dirty="0">
                <a:solidFill>
                  <a:srgbClr val="F2BD1F"/>
                </a:solidFill>
              </a:rPr>
              <a:t> </a:t>
            </a:r>
            <a:r>
              <a:rPr lang="en-US" sz="2800" dirty="0" err="1" smtClean="0">
                <a:solidFill>
                  <a:srgbClr val="F2BD1F"/>
                </a:solidFill>
              </a:rPr>
              <a:t>suhtlemine</a:t>
            </a:r>
            <a:r>
              <a:rPr lang="en-US" sz="2800" dirty="0" smtClean="0">
                <a:solidFill>
                  <a:srgbClr val="F2BD1F"/>
                </a:solidFill>
              </a:rPr>
              <a:t> </a:t>
            </a:r>
            <a:r>
              <a:rPr lang="en-US" sz="2800" dirty="0">
                <a:solidFill>
                  <a:srgbClr val="F2BD1F"/>
                </a:solidFill>
              </a:rPr>
              <a:t>on </a:t>
            </a:r>
            <a:r>
              <a:rPr lang="en-US" sz="2800" dirty="0" err="1">
                <a:solidFill>
                  <a:srgbClr val="F2BD1F"/>
                </a:solidFill>
              </a:rPr>
              <a:t>iga</a:t>
            </a:r>
            <a:r>
              <a:rPr lang="en-US" sz="2800" dirty="0">
                <a:solidFill>
                  <a:srgbClr val="F2BD1F"/>
                </a:solidFill>
              </a:rPr>
              <a:t> </a:t>
            </a:r>
            <a:r>
              <a:rPr lang="en-US" sz="2800" dirty="0" err="1" smtClean="0">
                <a:solidFill>
                  <a:srgbClr val="F2BD1F"/>
                </a:solidFill>
              </a:rPr>
              <a:t>kaasava</a:t>
            </a:r>
            <a:r>
              <a:rPr lang="en-US" sz="2800" dirty="0" smtClean="0">
                <a:solidFill>
                  <a:srgbClr val="F2BD1F"/>
                </a:solidFill>
              </a:rPr>
              <a:t>/</a:t>
            </a:r>
            <a:r>
              <a:rPr lang="en-US" sz="2800" dirty="0" err="1" smtClean="0">
                <a:solidFill>
                  <a:srgbClr val="F2BD1F"/>
                </a:solidFill>
              </a:rPr>
              <a:t>innovaatilise</a:t>
            </a:r>
            <a:r>
              <a:rPr lang="en-US" sz="2800" dirty="0" smtClean="0">
                <a:solidFill>
                  <a:srgbClr val="F2BD1F"/>
                </a:solidFill>
              </a:rPr>
              <a:t> </a:t>
            </a:r>
            <a:r>
              <a:rPr lang="en-US" sz="2800" dirty="0">
                <a:solidFill>
                  <a:srgbClr val="F2BD1F"/>
                </a:solidFill>
              </a:rPr>
              <a:t>pedagoogi jaoks võtmetähtsusega</a:t>
            </a:r>
            <a:r>
              <a:rPr lang="en-US" sz="3000" dirty="0">
                <a:solidFill>
                  <a:srgbClr val="F2BD1F"/>
                </a:solidFill>
              </a:rPr>
              <a:t>.</a:t>
            </a:r>
            <a:endParaRPr lang="en-IE" sz="3000" dirty="0">
              <a:solidFill>
                <a:srgbClr val="F2BD1F"/>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3">
                  <a:extLst>
                    <a:ext uri="{A12FA001-AC4F-418D-AE19-62706E023703}">
                      <ahyp:hlinkClr xmlns="" xmlns:a16="http://schemas.microsoft.com/office/drawing/2014/main" xmlns:a14="http://schemas.microsoft.com/office/drawing/2010/main" xmlns:ahyp="http://schemas.microsoft.com/office/drawing/2018/hyperlinkcolor" xmlns:p14="http://schemas.microsoft.com/office/powerpoint/2010/main" val="tx"/>
                    </a:ext>
                  </a:extLst>
                </a:hlinkClick>
              </a:rPr>
              <a:t>Allikas</a:t>
            </a:r>
            <a:endParaRPr lang="en-IE" dirty="0">
              <a:solidFill>
                <a:srgbClr val="378FCD"/>
              </a:solidFill>
            </a:endParaRPr>
          </a:p>
        </p:txBody>
      </p:sp>
    </p:spTree>
    <p:extLst>
      <p:ext uri="{BB962C8B-B14F-4D97-AF65-F5344CB8AC3E}">
        <p14:creationId xmlns:p14="http://schemas.microsoft.com/office/powerpoint/2010/main" val="2584365815"/>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BD04BA2-D6EC-476C-8FF1-82D76D45CDA8}">
  <we:reference id="wa104379997" version="2.0.0.0" store="en-001"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13148</TotalTime>
  <Words>3717</Words>
  <Application>Microsoft Office PowerPoint</Application>
  <PresentationFormat>Widescreen</PresentationFormat>
  <Paragraphs>328</Paragraphs>
  <Slides>60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60</vt:i4>
      </vt:variant>
    </vt:vector>
  </HeadingPairs>
  <TitlesOfParts>
    <vt:vector size="69" baseType="lpstr">
      <vt:lpstr>Arial</vt:lpstr>
      <vt:lpstr>Calibri</vt:lpstr>
      <vt:lpstr>Ink Free</vt:lpstr>
      <vt:lpstr>proxima-nova</vt:lpstr>
      <vt:lpstr>Raleway</vt:lpstr>
      <vt:lpstr>Raleway bold</vt:lpstr>
      <vt:lpstr>Times New Roman</vt:lpstr>
      <vt:lpstr>Kantoorthema</vt:lpstr>
      <vt:lpstr>1_Kantoorthema</vt:lpstr>
      <vt:lpstr>MOODUL 6: TIPPÕPETAJA OSKUSED  DIFERENTSEERITUD JUHENDAMISEKS</vt:lpstr>
      <vt:lpstr>ÕPIVÄLJUNDID</vt:lpstr>
      <vt:lpstr>EESMÄRGID</vt:lpstr>
      <vt:lpstr>Märksõnad</vt:lpstr>
      <vt:lpstr>Sisukord</vt:lpstr>
      <vt:lpstr>MOODULI SISSEJUHATUS</vt:lpstr>
      <vt:lpstr>1. Peatükk: KAASAVAD SUHTLEMISOSKUSED</vt:lpstr>
      <vt:lpstr>MIKS ON KAASAVAD SUHTLEMISOSKUSED OLULISED?</vt:lpstr>
      <vt:lpstr>SUHTLEMISOSKUSED HARIDUSES</vt:lpstr>
      <vt:lpstr>SUHTLEMISOSKUS</vt:lpstr>
      <vt:lpstr>Suhtlemisoskused on võtmetähtsusega, kui käsitletakse selliseid õppimise takistusi nagu keel</vt:lpstr>
      <vt:lpstr>KOMMUNIKATSIOONI KOMPONENDID</vt:lpstr>
      <vt:lpstr>Kas teadsite, et keelekohased sõnad moodustavad vaid 10% suhtlusest? Tegelikult koosneb suhtlusprotsess 90% ulatuses mitteverbaalsest teabest, mis väljendub hääletoonis ja kehakeeles. </vt:lpstr>
      <vt:lpstr> Vaadake nendel piltidel olevate pedagoogide kehakeelt.  Tehke märkmeid nende kehakeele kohta.  Kas see on avatud, sõbralik, tervitatav, negatiivne?</vt:lpstr>
      <vt:lpstr>NÄPUNÄITEID PAREMAKS SUHTLEMISEKS MITMEKESISES KLASSIRUUMIS</vt:lpstr>
      <vt:lpstr>NÄPUNÄITEID PAREMAKS SUHTLEMISEKS MITMEKESISES KLASSIRUUMIS</vt:lpstr>
      <vt:lpstr>NÄPUNÄITEID PAREMAKS SUHTLEMISEKS MITMEKESISES KLASSIRUUMIS</vt:lpstr>
      <vt:lpstr>2. Peatükk: JUHTIMISOSKUSED JA JUHI OMADUSED</vt:lpstr>
      <vt:lpstr>MIKS ON KAASAVAD JUHTIMISOSKUSED OLULISED?</vt:lpstr>
      <vt:lpstr>PowerPoint Presentation</vt:lpstr>
      <vt:lpstr>1. PÜHENDUMUS </vt:lpstr>
      <vt:lpstr>Kaasav pedagoog</vt:lpstr>
      <vt:lpstr>2. TEADVUSTAMINE</vt:lpstr>
      <vt:lpstr>3. UUDISHIMU</vt:lpstr>
      <vt:lpstr>4. KULTUURILINE INTELLIGENTSUS</vt:lpstr>
      <vt:lpstr>Kultuuriline intelligentsus</vt:lpstr>
      <vt:lpstr>5. KOOSTÖÖÖ </vt:lpstr>
      <vt:lpstr>6. JULGUS </vt:lpstr>
      <vt:lpstr>KAASAV PEDAGOOG TÄHELEPANU KESKPUNKTIS -  KOHTUMINE CRAIG KEMPIGA</vt:lpstr>
      <vt:lpstr>KAASAV PEDAGOOG TÄHELEPANU KESKPUNKTIS -  KOHTUMINE CRAIG KEMPIGA</vt:lpstr>
      <vt:lpstr>3. Peatükk: KAASAVAD DIGIOSKUSED</vt:lpstr>
      <vt:lpstr>PowerPoint Presentation</vt:lpstr>
      <vt:lpstr>PowerPoint Presentation</vt:lpstr>
      <vt:lpstr>Huvitavad leiud</vt:lpstr>
      <vt:lpstr>Pedagoogide digitaalne pädevus</vt:lpstr>
      <vt:lpstr>Euroopa haridustöötajate digipädevuse raamistik (DigCompEdu)</vt:lpstr>
      <vt:lpstr>PowerPoint Presentation</vt:lpstr>
      <vt:lpstr>4. Peatükk: EMPAATIA OSKUSED</vt:lpstr>
      <vt:lpstr>MIKS ON EMPAATIA OLULINE?</vt:lpstr>
      <vt:lpstr>Kaasav pedagoog</vt:lpstr>
      <vt:lpstr>RESSURSID RAMBIVALGUSES – EMPAATIAKAARDI LÕUEND</vt:lpstr>
      <vt:lpstr>Kolm võimalust, kuidas tuua empaatia oma klassiruumi</vt:lpstr>
      <vt:lpstr>PowerPoint Presentation</vt:lpstr>
      <vt:lpstr>MIKS ON HINDAMISOSKUSED OLULISED?</vt:lpstr>
      <vt:lpstr>Kujundav hindamine </vt:lpstr>
      <vt:lpstr>Kujundava hindamise strateegiad  mida võib kasutada diferentseeritud klassiruumis </vt:lpstr>
      <vt:lpstr>Kokkuvõttev hindamine </vt:lpstr>
      <vt:lpstr>Kokkuvõtva hindamise strateegiad  mida võib kasutada diferentseeritud klassiruumis</vt:lpstr>
      <vt:lpstr>6. Peatükk: ÕPILASTE ÕPETAMINE KONTSEPTSIOONI RAKENDAMA</vt:lpstr>
      <vt:lpstr>Kuidas näeb välja aktiivne õppimine?</vt:lpstr>
      <vt:lpstr>Uurime lähemalt</vt:lpstr>
      <vt:lpstr>Kaasav pedagoog</vt:lpstr>
      <vt:lpstr>Näpunäiteid ja teadmisi aktiivse õppimise rakendamiseks klassiruumis</vt:lpstr>
      <vt:lpstr>Kaasav pedagoog</vt:lpstr>
      <vt:lpstr>Aktiivse õppimise strateegiad ja tehnikad, mida saate oma klassis kasutusele võtta.</vt:lpstr>
      <vt:lpstr>Aktiivse õppimise strateegiad ja tehnikad, mida saate oma klassis kasutusele võtta (järg)</vt:lpstr>
      <vt:lpstr>KOKKUVÕTE</vt:lpstr>
      <vt:lpstr>Viited ja lisalugemine</vt:lpstr>
      <vt:lpstr>Viited ja lisalugemine</vt:lpstr>
      <vt:lpstr> www.inclusiveeducators.eu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keywords>, docId:75B316F6D4A13DBE241E57163B3DC012</cp:keywords>
  <cp:lastModifiedBy>Windows User</cp:lastModifiedBy>
  <cp:revision>100</cp:revision>
  <dcterms:created xsi:type="dcterms:W3CDTF">2021-03-16T15:14:53Z</dcterms:created>
  <dcterms:modified xsi:type="dcterms:W3CDTF">2022-10-09T15:31:12Z</dcterms:modified>
</cp:coreProperties>
</file>