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9" r:id="rId2"/>
    <p:sldId id="280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62D"/>
    <a:srgbClr val="FAD3C2"/>
    <a:srgbClr val="64B558"/>
    <a:srgbClr val="D2E9CF"/>
    <a:srgbClr val="FAD2DD"/>
    <a:srgbClr val="F5A1B9"/>
    <a:srgbClr val="E61A52"/>
    <a:srgbClr val="F2BD1F"/>
    <a:srgbClr val="378FC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71" autoAdjust="0"/>
    <p:restoredTop sz="94660"/>
  </p:normalViewPr>
  <p:slideViewPr>
    <p:cSldViewPr snapToGrid="0">
      <p:cViewPr varScale="1">
        <p:scale>
          <a:sx n="55" d="100"/>
          <a:sy n="55" d="100"/>
        </p:scale>
        <p:origin x="235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13.svg"/><Relationship Id="rId4" Type="http://schemas.openxmlformats.org/officeDocument/2006/relationships/image" Target="../media/image8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7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5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EC66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369" y="945"/>
            <a:ext cx="5741998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BFA9B01E-A8E5-46E0-AACB-1EEE5026D8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84" y="7995328"/>
            <a:ext cx="22561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62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B11FB93-6DE9-40F3-80DF-78E5C1A9B8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06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58BB4E3D-47AD-4794-9C33-40B220BB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30/09/2022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75" dirty="0" err="1"/>
              <a:t>Title</a:t>
            </a:r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15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29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62B67B1-B800-4740-ADF6-E3B94A1190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68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3D58D4BB-0AF1-4CA7-9C9A-C6D8A4D5A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37992" y="-157967"/>
            <a:ext cx="3643313" cy="1022193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F63A8E9-0F8A-473D-A84C-CAFFD8D32D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4350" y="7962642"/>
            <a:ext cx="1305639" cy="23692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8606041-C5D1-4D18-994F-F9BF34758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22A9442-D3D3-4608-BEF7-DFF3714CE64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590B05B-6A8F-47E7-A0B0-98F634381A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46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C514876-4EE3-4C08-93DB-88998AE1A6A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ABD4C61-DEB4-4ACA-9218-0D357BC0002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892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CA44219-E56D-4855-9F35-DE415A3A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1362BEEA-E994-44C3-9F66-80728C7ADA37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9DBFF6A-CAFD-4F3B-B41E-78212552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95DFD2-6C0D-462A-84C1-F7385955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72CBA73-900A-4F0C-942E-66B23EAE3D8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D12650B-1D08-4752-A703-6A277BF7489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78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3F67BC8-AECB-495E-B5EC-9F860EEE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9C9B853-E3A0-41EC-8427-8B2A1F181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9A074A3-A961-4803-A4CB-D785069C90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6547F1F4-B863-43A9-9403-A3E5F5E320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CA742D40-C0E7-48EF-8A96-4507C1D218C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677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30/09/2022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rgbClr val="64B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20" name="Tijdelijke aanduiding voor inhoud 2">
            <a:extLst>
              <a:ext uri="{FF2B5EF4-FFF2-40B4-BE49-F238E27FC236}">
                <a16:creationId xmlns:a16="http://schemas.microsoft.com/office/drawing/2014/main" id="{68F156CA-D0B5-420D-9311-FC4C27DFE57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A8F546-3EDA-4461-BEAA-74B79564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20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2BD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D0CBCD47-3B88-4ADF-8009-C25586A533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993F2012-3980-4B27-92AF-248D2BB3E2A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2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datum 1">
            <a:extLst>
              <a:ext uri="{FF2B5EF4-FFF2-40B4-BE49-F238E27FC236}">
                <a16:creationId xmlns:a16="http://schemas.microsoft.com/office/drawing/2014/main" id="{8C87637E-4593-4B3C-BA26-A69DC56E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14" name="Tijdelijke aanduiding voor voettekst 2">
            <a:extLst>
              <a:ext uri="{FF2B5EF4-FFF2-40B4-BE49-F238E27FC236}">
                <a16:creationId xmlns:a16="http://schemas.microsoft.com/office/drawing/2014/main" id="{5E848633-AAFE-4C76-A63A-8BED7C69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5" name="Tijdelijke aanduiding voor dianummer 3">
            <a:extLst>
              <a:ext uri="{FF2B5EF4-FFF2-40B4-BE49-F238E27FC236}">
                <a16:creationId xmlns:a16="http://schemas.microsoft.com/office/drawing/2014/main" id="{EE3205BD-962E-4760-B6BD-6692ABE8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6F5C2098-F446-4466-948E-58A22A766AD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91E3243C-77C7-4B6A-8AE2-1E7299F6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923C0007-33D7-4D76-B419-1E6B07D09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6619D745-01FD-42AF-9C8E-DD873EDE16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9126557F-34FF-4798-A3B9-E8F9256993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D50FBF4F-FB3B-444D-A9B7-7B4226034E5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32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9E18894-0D9F-47A1-919A-F925F1256C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3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A186FF58-2B51-44B5-8274-7E4B3368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4" y="371051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D0A4BD4F-9ECA-4FC0-9E9C-63284B816B4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9427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39B778D4-1BA8-4E93-889C-606A95A5323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01431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2DCB080-EBE5-4FE4-8A8C-1517C542CB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73" y="2820459"/>
            <a:ext cx="2206326" cy="584809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916403C-BBCD-426C-8DED-8BAF4EAD5C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2134619" y="4620984"/>
            <a:ext cx="5848095" cy="224704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275DCAC6-8F76-4F3D-A05D-57BAD46608A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91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heading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537E3A-5E59-4B85-853F-AC181BDF9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1892466-3454-4982-9FF5-C2474F011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ADC41D1C-B056-4CCC-A2CF-97C8383A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AE5B7F71-A204-4985-97FC-8403469773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solidFill>
            <a:schemeClr val="accent5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sp>
        <p:nvSpPr>
          <p:cNvPr id="16" name="Tijdelijke aanduiding voor tekst 4">
            <a:extLst>
              <a:ext uri="{FF2B5EF4-FFF2-40B4-BE49-F238E27FC236}">
                <a16:creationId xmlns:a16="http://schemas.microsoft.com/office/drawing/2014/main" id="{AF716A0E-18D4-4A3D-A248-AB131D1589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solidFill>
            <a:schemeClr val="accent3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F636A01B-34E1-4217-8455-EBD7BC385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1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black and 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038D0-1D15-420B-982C-2B870F438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272EFC-A5C8-42C9-9583-46A3C9864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D13D90E-2AA7-47EA-86DE-1E960EBB1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7678" y="-283339"/>
            <a:ext cx="3631696" cy="1018933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F8FA5507-86D9-421B-9300-D6BF0082274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9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4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8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0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461CA75-AFE6-4198-BF78-DF99C0CC67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3480" y="8707272"/>
            <a:ext cx="2582457" cy="19411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6C597850-E501-4E9F-BF69-23C1B09663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77094" y="0"/>
            <a:ext cx="5581748" cy="10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0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8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3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0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8" r:id="rId12"/>
    <p:sldLayoutId id="2147483662" r:id="rId13"/>
    <p:sldLayoutId id="2147483663" r:id="rId14"/>
    <p:sldLayoutId id="2147483664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66" r:id="rId22"/>
    <p:sldLayoutId id="2147483652" r:id="rId23"/>
    <p:sldLayoutId id="2147483653" r:id="rId24"/>
    <p:sldLayoutId id="2147483654" r:id="rId2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plearning.com/blog/differentiated-instruction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9F36-C32B-4E96-9F50-80735072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55761"/>
            <a:ext cx="3471396" cy="21747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t-EE" sz="3600" b="1" dirty="0" smtClean="0">
                <a:solidFill>
                  <a:schemeClr val="bg1"/>
                </a:solidFill>
              </a:rPr>
              <a:t>KUIDAS</a:t>
            </a:r>
            <a:r>
              <a:rPr lang="et-EE" sz="3600" b="1" dirty="0">
                <a:solidFill>
                  <a:schemeClr val="bg1"/>
                </a:solidFill>
              </a:rPr>
              <a:t/>
            </a:r>
            <a:br>
              <a:rPr lang="et-EE" sz="3600" b="1" dirty="0">
                <a:solidFill>
                  <a:schemeClr val="bg1"/>
                </a:solidFill>
              </a:rPr>
            </a:br>
            <a:r>
              <a:rPr lang="et-EE" sz="3600" b="1" dirty="0" smtClean="0">
                <a:solidFill>
                  <a:schemeClr val="bg1"/>
                </a:solidFill>
              </a:rPr>
              <a:t>DIFERENTSEERIDA</a:t>
            </a:r>
            <a:r>
              <a:rPr lang="et-EE" sz="3600" b="1" dirty="0">
                <a:solidFill>
                  <a:schemeClr val="bg1"/>
                </a:solidFill>
              </a:rPr>
              <a:t/>
            </a:r>
            <a:br>
              <a:rPr lang="et-EE" sz="3600" b="1" dirty="0">
                <a:solidFill>
                  <a:schemeClr val="bg1"/>
                </a:solidFill>
              </a:rPr>
            </a:br>
            <a:r>
              <a:rPr lang="et-EE" sz="3600" b="1" dirty="0" smtClean="0">
                <a:solidFill>
                  <a:schemeClr val="bg1"/>
                </a:solidFill>
              </a:rPr>
              <a:t>ÕPPEVAHENDIT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E54C5-5F8D-4065-AA1B-EAFCDE10D475}"/>
              </a:ext>
            </a:extLst>
          </p:cNvPr>
          <p:cNvSpPr txBox="1"/>
          <p:nvPr/>
        </p:nvSpPr>
        <p:spPr>
          <a:xfrm>
            <a:off x="126243" y="8150239"/>
            <a:ext cx="2712491" cy="1558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dirty="0" smtClean="0">
                <a:solidFill>
                  <a:schemeClr val="bg1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Viide</a:t>
            </a:r>
            <a:r>
              <a:rPr lang="en-GB" sz="1800" dirty="0" smtClean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:</a:t>
            </a:r>
            <a:endParaRPr lang="en-GB" sz="1800" dirty="0">
              <a:solidFill>
                <a:schemeClr val="bg1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u="sng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https://www.3plearning.com/blog/differentiated-instruction/</a:t>
            </a:r>
            <a:r>
              <a:rPr lang="en-GB" sz="1800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199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89CF7D-3E1A-4371-A159-3E099CD8B035}"/>
              </a:ext>
            </a:extLst>
          </p:cNvPr>
          <p:cNvSpPr txBox="1"/>
          <p:nvPr/>
        </p:nvSpPr>
        <p:spPr>
          <a:xfrm>
            <a:off x="307074" y="798402"/>
            <a:ext cx="6052781" cy="2755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ANDKE ÕPPIJATELE VÕIMALUS VALIDA ÕPPEVAHEND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r>
              <a:rPr lang="et-EE" dirty="0" smtClean="0">
                <a:latin typeface="Corbel" panose="020B0503020204020204" pitchFamily="34" charset="0"/>
              </a:rPr>
              <a:t>Õpilased </a:t>
            </a:r>
            <a:r>
              <a:rPr lang="et-EE" dirty="0">
                <a:latin typeface="Corbel" panose="020B0503020204020204" pitchFamily="34" charset="0"/>
              </a:rPr>
              <a:t>võivad oma õppimist demonstreerida kirjaliku</a:t>
            </a:r>
          </a:p>
          <a:p>
            <a:r>
              <a:rPr lang="et-EE" dirty="0">
                <a:latin typeface="Corbel" panose="020B0503020204020204" pitchFamily="34" charset="0"/>
              </a:rPr>
              <a:t>töö, joonise, diagrammi, esitluse või multimeediaprojekti</a:t>
            </a:r>
          </a:p>
          <a:p>
            <a:r>
              <a:rPr lang="et-EE" dirty="0">
                <a:latin typeface="Corbel" panose="020B0503020204020204" pitchFamily="34" charset="0"/>
              </a:rPr>
              <a:t>vormis</a:t>
            </a:r>
            <a:r>
              <a:rPr lang="et-EE" dirty="0" smtClean="0">
                <a:latin typeface="Corbel" panose="020B0503020204020204" pitchFamily="34" charset="0"/>
              </a:rPr>
              <a:t>.</a:t>
            </a:r>
          </a:p>
          <a:p>
            <a:endParaRPr lang="et-EE" dirty="0" smtClean="0">
              <a:latin typeface="Corbel" panose="020B0503020204020204" pitchFamily="34" charset="0"/>
            </a:endParaRPr>
          </a:p>
          <a:p>
            <a:r>
              <a:rPr lang="et-EE" dirty="0" smtClean="0">
                <a:latin typeface="Corbel" panose="020B0503020204020204" pitchFamily="34" charset="0"/>
              </a:rPr>
              <a:t>Õpilastele </a:t>
            </a:r>
            <a:r>
              <a:rPr lang="fi-FI" dirty="0" err="1" smtClean="0">
                <a:latin typeface="Corbel" panose="020B0503020204020204" pitchFamily="34" charset="0"/>
              </a:rPr>
              <a:t>valikuvõimalus</a:t>
            </a:r>
            <a:r>
              <a:rPr lang="et-EE" dirty="0" smtClean="0">
                <a:latin typeface="Corbel" panose="020B0503020204020204" pitchFamily="34" charset="0"/>
              </a:rPr>
              <a:t>e andes</a:t>
            </a:r>
            <a:r>
              <a:rPr lang="fi-FI" dirty="0" smtClean="0">
                <a:latin typeface="Corbel" panose="020B0503020204020204" pitchFamily="34" charset="0"/>
              </a:rPr>
              <a:t>, </a:t>
            </a:r>
            <a:r>
              <a:rPr lang="fi-FI" dirty="0" err="1">
                <a:latin typeface="Corbel" panose="020B0503020204020204" pitchFamily="34" charset="0"/>
              </a:rPr>
              <a:t>pidage</a:t>
            </a:r>
            <a:r>
              <a:rPr lang="fi-FI" dirty="0">
                <a:latin typeface="Corbel" panose="020B0503020204020204" pitchFamily="34" charset="0"/>
              </a:rPr>
              <a:t> </a:t>
            </a:r>
            <a:r>
              <a:rPr lang="fi-FI" dirty="0" err="1">
                <a:latin typeface="Corbel" panose="020B0503020204020204" pitchFamily="34" charset="0"/>
              </a:rPr>
              <a:t>silmas</a:t>
            </a:r>
            <a:endParaRPr lang="fi-FI" dirty="0">
              <a:latin typeface="Corbel" panose="020B0503020204020204" pitchFamily="34" charset="0"/>
            </a:endParaRPr>
          </a:p>
          <a:p>
            <a:r>
              <a:rPr lang="et-EE" dirty="0">
                <a:latin typeface="Corbel" panose="020B0503020204020204" pitchFamily="34" charset="0"/>
              </a:rPr>
              <a:t>hindamiskriteeriume või õppimist, mida soovite näha.</a:t>
            </a:r>
          </a:p>
          <a:p>
            <a:r>
              <a:rPr lang="et-EE" dirty="0">
                <a:latin typeface="Corbel" panose="020B0503020204020204" pitchFamily="34" charset="0"/>
              </a:rPr>
              <a:t>Võimalik, et peate kitsendama </a:t>
            </a:r>
            <a:r>
              <a:rPr lang="et-EE" dirty="0" smtClean="0">
                <a:latin typeface="Corbel" panose="020B0503020204020204" pitchFamily="34" charset="0"/>
              </a:rPr>
              <a:t>tingimusi, </a:t>
            </a:r>
            <a:r>
              <a:rPr lang="et-EE" dirty="0">
                <a:latin typeface="Corbel" panose="020B0503020204020204" pitchFamily="34" charset="0"/>
              </a:rPr>
              <a:t>et tagada iga</a:t>
            </a:r>
          </a:p>
          <a:p>
            <a:r>
              <a:rPr lang="et-EE" dirty="0">
                <a:latin typeface="Corbel" panose="020B0503020204020204" pitchFamily="34" charset="0"/>
              </a:rPr>
              <a:t>õpilase </a:t>
            </a:r>
            <a:r>
              <a:rPr lang="et-EE" dirty="0" smtClean="0">
                <a:latin typeface="Corbel" panose="020B0503020204020204" pitchFamily="34" charset="0"/>
              </a:rPr>
              <a:t>kaasatus õppekava läbimisel.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84DFB5-56CB-4DBE-8113-BE7012161906}"/>
              </a:ext>
            </a:extLst>
          </p:cNvPr>
          <p:cNvSpPr txBox="1"/>
          <p:nvPr/>
        </p:nvSpPr>
        <p:spPr>
          <a:xfrm>
            <a:off x="246431" y="5586659"/>
            <a:ext cx="6365138" cy="1370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VÕIMALDA</a:t>
            </a:r>
            <a:r>
              <a:rPr lang="et-EE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GE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ÕPILASTEL ARENDADA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OMA</a:t>
            </a:r>
            <a:r>
              <a:rPr lang="et-EE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ÕPPEVAHENDIT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r>
              <a:rPr lang="en-GB" dirty="0" err="1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</a:t>
            </a:r>
            <a:r>
              <a:rPr lang="en-GB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</a:t>
            </a:r>
            <a:r>
              <a:rPr lang="en-GB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õpilased</a:t>
            </a:r>
            <a:r>
              <a:rPr lang="en-GB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on </a:t>
            </a:r>
            <a:r>
              <a:rPr lang="en-GB" dirty="0" err="1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vanemad</a:t>
            </a:r>
            <a:r>
              <a:rPr lang="en-GB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siis </a:t>
            </a:r>
            <a:r>
              <a:rPr lang="en-GB" dirty="0" err="1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laske</a:t>
            </a:r>
            <a:r>
              <a:rPr lang="en-GB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neil</a:t>
            </a:r>
            <a:r>
              <a:rPr lang="en-GB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õppevahend</a:t>
            </a:r>
            <a:r>
              <a:rPr lang="en-GB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iseseisvalt </a:t>
            </a:r>
            <a:r>
              <a:rPr lang="en-GB" dirty="0" err="1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välja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mõelda</a:t>
            </a:r>
            <a:r>
              <a:rPr lang="en-GB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 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Abiks on selge juhis või tulemuse konkreetne </a:t>
            </a:r>
            <a:r>
              <a:rPr lang="et-EE" dirty="0" err="1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kirjedus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mis </a:t>
            </a:r>
            <a:r>
              <a:rPr lang="et-EE" dirty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aitab tagada </a:t>
            </a:r>
            <a:r>
              <a:rPr lang="et-EE" dirty="0" smtClean="0"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 ootuste arusaadavust</a:t>
            </a:r>
            <a:r>
              <a:rPr lang="en-GB" sz="1800" dirty="0" smtClean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5939C-73ED-4A4E-8E48-EEC9F95EBCA6}"/>
              </a:ext>
            </a:extLst>
          </p:cNvPr>
          <p:cNvSpPr txBox="1"/>
          <p:nvPr/>
        </p:nvSpPr>
        <p:spPr>
          <a:xfrm>
            <a:off x="300252" y="241017"/>
            <a:ext cx="579347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t-EE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NÄITED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713C65-F023-40BD-BDCF-F74AE3F0D3EC}"/>
              </a:ext>
            </a:extLst>
          </p:cNvPr>
          <p:cNvSpPr/>
          <p:nvPr/>
        </p:nvSpPr>
        <p:spPr>
          <a:xfrm>
            <a:off x="307075" y="3944129"/>
            <a:ext cx="6052780" cy="1490074"/>
          </a:xfrm>
          <a:prstGeom prst="rect">
            <a:avLst/>
          </a:prstGeom>
          <a:solidFill>
            <a:srgbClr val="FAD3C2"/>
          </a:solidFill>
          <a:ln>
            <a:solidFill>
              <a:srgbClr val="EC6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862D1D-5170-4C8A-9E58-78018858BB2B}"/>
              </a:ext>
            </a:extLst>
          </p:cNvPr>
          <p:cNvSpPr/>
          <p:nvPr/>
        </p:nvSpPr>
        <p:spPr>
          <a:xfrm>
            <a:off x="307075" y="7109235"/>
            <a:ext cx="6052780" cy="1490074"/>
          </a:xfrm>
          <a:prstGeom prst="rect">
            <a:avLst/>
          </a:prstGeom>
          <a:solidFill>
            <a:srgbClr val="FAD3C2"/>
          </a:solidFill>
          <a:ln>
            <a:solidFill>
              <a:srgbClr val="EC6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614862-F8C9-4E70-83C8-982A70763BD1}"/>
              </a:ext>
            </a:extLst>
          </p:cNvPr>
          <p:cNvSpPr txBox="1"/>
          <p:nvPr/>
        </p:nvSpPr>
        <p:spPr>
          <a:xfrm>
            <a:off x="300252" y="4013764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</a:t>
            </a:r>
            <a:r>
              <a:rPr lang="fi-FI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kirjeldage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kuidas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see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võiks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klassiruumis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toimida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.....</a:t>
            </a:r>
            <a:endParaRPr lang="en-GB" sz="1800" dirty="0" smtClean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26FD77-52AB-44FC-BCC0-8412E1C7C579}"/>
              </a:ext>
            </a:extLst>
          </p:cNvPr>
          <p:cNvSpPr txBox="1"/>
          <p:nvPr/>
        </p:nvSpPr>
        <p:spPr>
          <a:xfrm>
            <a:off x="402610" y="7207941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Palun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kirjeldage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kuidas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see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võiks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teie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klassiruumis</a:t>
            </a:r>
            <a:r>
              <a:rPr lang="fi-FI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toimida</a:t>
            </a:r>
            <a:r>
              <a:rPr lang="fi-FI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.....</a:t>
            </a:r>
            <a:endParaRPr lang="en-GB" sz="1800" dirty="0">
              <a:solidFill>
                <a:srgbClr val="EC662D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9123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3440</TotalTime>
  <Words>116</Words>
  <Application>Microsoft Office PowerPoint</Application>
  <PresentationFormat>A4 Paper (210x297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Times New Roman</vt:lpstr>
      <vt:lpstr>Kantoorthema</vt:lpstr>
      <vt:lpstr>KUIDAS DIFERENTSEERIDA ÕPPEVAHENDIT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Jennifer van Elferen</dc:creator>
  <cp:lastModifiedBy>Windows User</cp:lastModifiedBy>
  <cp:revision>66</cp:revision>
  <dcterms:created xsi:type="dcterms:W3CDTF">2021-03-16T15:14:53Z</dcterms:created>
  <dcterms:modified xsi:type="dcterms:W3CDTF">2022-09-30T12:26:34Z</dcterms:modified>
</cp:coreProperties>
</file>