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80" r:id="rId12"/>
    <p:sldId id="310" r:id="rId13"/>
    <p:sldId id="269" r:id="rId14"/>
    <p:sldId id="271" r:id="rId15"/>
    <p:sldId id="281" r:id="rId16"/>
    <p:sldId id="284" r:id="rId17"/>
    <p:sldId id="301" r:id="rId18"/>
    <p:sldId id="302" r:id="rId19"/>
    <p:sldId id="309" r:id="rId20"/>
    <p:sldId id="308" r:id="rId21"/>
    <p:sldId id="272" r:id="rId22"/>
    <p:sldId id="285" r:id="rId23"/>
    <p:sldId id="317" r:id="rId24"/>
    <p:sldId id="291" r:id="rId25"/>
    <p:sldId id="286" r:id="rId26"/>
    <p:sldId id="292" r:id="rId27"/>
    <p:sldId id="287" r:id="rId28"/>
    <p:sldId id="293" r:id="rId29"/>
    <p:sldId id="290" r:id="rId30"/>
    <p:sldId id="294" r:id="rId31"/>
    <p:sldId id="283" r:id="rId32"/>
    <p:sldId id="288" r:id="rId33"/>
    <p:sldId id="289" r:id="rId34"/>
    <p:sldId id="315" r:id="rId35"/>
    <p:sldId id="273" r:id="rId36"/>
    <p:sldId id="277" r:id="rId37"/>
    <p:sldId id="312" r:id="rId38"/>
    <p:sldId id="274" r:id="rId39"/>
    <p:sldId id="316" r:id="rId40"/>
    <p:sldId id="313" r:id="rId41"/>
    <p:sldId id="314" r:id="rId42"/>
    <p:sldId id="318" r:id="rId43"/>
    <p:sldId id="275" r:id="rId44"/>
    <p:sldId id="278" r:id="rId45"/>
    <p:sldId id="27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3" clrIdx="0">
    <p:extLst>
      <p:ext uri="{19B8F6BF-5375-455C-9EA6-DF929625EA0E}">
        <p15:presenceInfo xmlns:p15="http://schemas.microsoft.com/office/powerpoint/2012/main" userId="Marievi Gret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676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660"/>
  </p:normalViewPr>
  <p:slideViewPr>
    <p:cSldViewPr snapToGrid="0">
      <p:cViewPr varScale="1">
        <p:scale>
          <a:sx n="47" d="100"/>
          <a:sy n="47" d="100"/>
        </p:scale>
        <p:origin x="29" y="7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77.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55.svg"/><Relationship Id="rId7" Type="http://schemas.openxmlformats.org/officeDocument/2006/relationships/image" Target="../media/image112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066.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88.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4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28/09/2022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28/09/2022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28/09/2022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28/09/2022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28/09/2022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Kliki, et saada teavet</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Klikake, et mudeli tekstid oleksid kättesaadavad.</a:t>
            </a:r>
          </a:p>
          <a:p>
            <a:pPr lvl="1"/>
            <a:r>
              <a:rPr lang="nl-NL" dirty="0"/>
              <a:t>Tweede niveau</a:t>
            </a:r>
          </a:p>
          <a:p>
            <a:pPr lvl="2"/>
            <a:r>
              <a:rPr lang="nl-NL" dirty="0"/>
              <a:t>Derde niveau</a:t>
            </a:r>
          </a:p>
          <a:p>
            <a:pPr lvl="3"/>
            <a:r>
              <a:rPr lang="nl-NL" dirty="0"/>
              <a:t>Neljas tase</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ZIPsPRaZP6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youtube.com/watch?v=NLH9yaHIIo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hyperlink" Target="https://www.youtube.com/watch?v=rumHfC1XQtc"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Yo7WvXjFHSA"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hyperlink" Target="https://resilienteducator.com/classroom-resources/examples-of-differentiated-instruction/" TargetMode="External"/><Relationship Id="rId3" Type="http://schemas.openxmlformats.org/officeDocument/2006/relationships/hyperlink" Target="https://ila.onlinelibrary.wiley.com/doi/10.1002/TRTR.01126" TargetMode="External"/><Relationship Id="rId7" Type="http://schemas.openxmlformats.org/officeDocument/2006/relationships/hyperlink" Target="http://edtheory.blogspot.com/2016/04/differentiated-instruction.html" TargetMode="External"/><Relationship Id="rId2" Type="http://schemas.openxmlformats.org/officeDocument/2006/relationships/hyperlink" Target="https://www.dr-hatfield.com/educ342/Differentiated_Instruction.pdf" TargetMode="External"/><Relationship Id="rId1" Type="http://schemas.openxmlformats.org/officeDocument/2006/relationships/slideLayout" Target="../slideLayouts/slideLayout4.xml"/><Relationship Id="rId6" Type="http://schemas.openxmlformats.org/officeDocument/2006/relationships/hyperlink" Target="https://www.solutiontree.com/blog/differentiated-reading-instruction/" TargetMode="External"/><Relationship Id="rId5" Type="http://schemas.openxmlformats.org/officeDocument/2006/relationships/hyperlink" Target="https://completeliterature.com/helpful-examples-of-differentiated-instruction/" TargetMode="External"/><Relationship Id="rId10" Type="http://schemas.openxmlformats.org/officeDocument/2006/relationships/hyperlink" Target="https://medium.com/tailor-ed/the-6-myths-of-differentiated-instruction-bcde6e202c73" TargetMode="External"/><Relationship Id="rId4" Type="http://schemas.openxmlformats.org/officeDocument/2006/relationships/hyperlink" Target="https://impactofspecialneeds.weebly.com/uploads/3/4/1/9/3419723/culturally_responsive_differientiated_instruction.pdf" TargetMode="External"/><Relationship Id="rId9" Type="http://schemas.openxmlformats.org/officeDocument/2006/relationships/hyperlink" Target="https://www.researchgate.net/publication/234737746_Differentiated_Instruction_in_the_Regular_Classroom_What_Does_It_Mean_How_Does_It_Loo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Moodul 1. </a:t>
            </a:r>
            <a:r>
              <a:rPr lang="en-US" b="1" dirty="0" smtClean="0"/>
              <a:t>Sissejuhatus </a:t>
            </a:r>
            <a:r>
              <a:rPr lang="en-US" b="1" dirty="0"/>
              <a:t>diferentseeritud õpetamisse</a:t>
            </a:r>
            <a:endParaRPr lang="en-GB" sz="48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a:t>Diferentseeritud </a:t>
            </a:r>
            <a:r>
              <a:rPr lang="en-US" b="1" dirty="0" smtClean="0"/>
              <a:t>õpetamise </a:t>
            </a:r>
            <a:r>
              <a:rPr lang="en-US" b="1" dirty="0"/>
              <a:t>ajalugu</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457200" y="1825625"/>
            <a:ext cx="10896600" cy="4351338"/>
          </a:xfrm>
        </p:spPr>
        <p:txBody>
          <a:bodyPr>
            <a:normAutofit/>
          </a:bodyPr>
          <a:lstStyle/>
          <a:p>
            <a:pPr algn="just" fontAlgn="base"/>
            <a:r>
              <a:rPr lang="en-US" dirty="0"/>
              <a:t>Kuigi diferentseeritud õpetamine näib olevat uus kontseptsioon hariduses, sai see tegelikult alguse juba </a:t>
            </a:r>
            <a:r>
              <a:rPr lang="en-US" dirty="0" smtClean="0"/>
              <a:t>1600. aastatel. </a:t>
            </a:r>
            <a:r>
              <a:rPr lang="en-US" dirty="0" err="1" smtClean="0"/>
              <a:t>Seda</a:t>
            </a:r>
            <a:r>
              <a:rPr lang="en-US" dirty="0" smtClean="0"/>
              <a:t> </a:t>
            </a:r>
            <a:r>
              <a:rPr lang="en-US" dirty="0" err="1" smtClean="0"/>
              <a:t>seetõttu</a:t>
            </a:r>
            <a:r>
              <a:rPr lang="en-US" dirty="0" smtClean="0"/>
              <a:t>, et </a:t>
            </a:r>
            <a:r>
              <a:rPr lang="en-US" dirty="0" err="1" smtClean="0"/>
              <a:t>klassiruumis</a:t>
            </a:r>
            <a:r>
              <a:rPr lang="en-US" dirty="0" smtClean="0"/>
              <a:t> </a:t>
            </a:r>
            <a:r>
              <a:rPr lang="en-US" dirty="0" err="1" smtClean="0"/>
              <a:t>toimus</a:t>
            </a:r>
            <a:r>
              <a:rPr lang="en-US" dirty="0" smtClean="0"/>
              <a:t> </a:t>
            </a:r>
            <a:r>
              <a:rPr lang="en-US" dirty="0" err="1" smtClean="0"/>
              <a:t>ühe</a:t>
            </a:r>
            <a:r>
              <a:rPr lang="en-US" dirty="0" smtClean="0"/>
              <a:t> </a:t>
            </a:r>
            <a:r>
              <a:rPr lang="en-US" dirty="0" err="1" smtClean="0"/>
              <a:t>õpetaja</a:t>
            </a:r>
            <a:r>
              <a:rPr lang="en-US" dirty="0" smtClean="0"/>
              <a:t> </a:t>
            </a:r>
            <a:r>
              <a:rPr lang="en-US" dirty="0" err="1" smtClean="0"/>
              <a:t>eri</a:t>
            </a:r>
            <a:r>
              <a:rPr lang="en-US" dirty="0" smtClean="0"/>
              <a:t> </a:t>
            </a:r>
            <a:r>
              <a:rPr lang="en-US" dirty="0" err="1" smtClean="0"/>
              <a:t>vanuses</a:t>
            </a:r>
            <a:r>
              <a:rPr lang="en-US" dirty="0" smtClean="0"/>
              <a:t> </a:t>
            </a:r>
            <a:r>
              <a:rPr lang="en-US" dirty="0" err="1" smtClean="0"/>
              <a:t>õpilaste</a:t>
            </a:r>
            <a:r>
              <a:rPr lang="en-US" dirty="0" smtClean="0"/>
              <a:t> </a:t>
            </a:r>
            <a:r>
              <a:rPr lang="en-US" dirty="0" err="1" smtClean="0"/>
              <a:t>õpetamine</a:t>
            </a:r>
            <a:r>
              <a:rPr lang="en-US" dirty="0"/>
              <a:t> </a:t>
            </a:r>
            <a:r>
              <a:rPr lang="en-US" dirty="0" err="1" smtClean="0"/>
              <a:t>piiratud</a:t>
            </a:r>
            <a:r>
              <a:rPr lang="en-US" dirty="0" smtClean="0"/>
              <a:t> </a:t>
            </a:r>
            <a:r>
              <a:rPr lang="en-US" dirty="0" err="1" smtClean="0"/>
              <a:t>ressurssidega</a:t>
            </a:r>
            <a:r>
              <a:rPr lang="en-US" dirty="0" smtClean="0"/>
              <a:t>. See </a:t>
            </a:r>
            <a:r>
              <a:rPr lang="en-US" dirty="0" err="1" smtClean="0"/>
              <a:t>olukord</a:t>
            </a:r>
            <a:r>
              <a:rPr lang="en-US" dirty="0" smtClean="0"/>
              <a:t> </a:t>
            </a:r>
            <a:r>
              <a:rPr lang="en-US" dirty="0" err="1" smtClean="0"/>
              <a:t>nõudis</a:t>
            </a:r>
            <a:r>
              <a:rPr lang="en-US" dirty="0" smtClean="0"/>
              <a:t> </a:t>
            </a:r>
            <a:r>
              <a:rPr lang="en-US" dirty="0" err="1" smtClean="0"/>
              <a:t>õpetajalt</a:t>
            </a:r>
            <a:r>
              <a:rPr lang="en-US" dirty="0" smtClean="0"/>
              <a:t> </a:t>
            </a:r>
            <a:r>
              <a:rPr lang="en-US" dirty="0" err="1" smtClean="0"/>
              <a:t>automaatselt</a:t>
            </a:r>
            <a:r>
              <a:rPr lang="en-US" dirty="0" smtClean="0"/>
              <a:t> </a:t>
            </a:r>
            <a:r>
              <a:rPr lang="en-US" dirty="0" err="1" smtClean="0"/>
              <a:t>improviseerimist</a:t>
            </a:r>
            <a:r>
              <a:rPr lang="en-US" dirty="0" smtClean="0"/>
              <a:t>.  </a:t>
            </a:r>
          </a:p>
          <a:p>
            <a:pPr algn="just"/>
            <a:r>
              <a:rPr lang="en-US" dirty="0"/>
              <a:t>Kui haridussüsteemis </a:t>
            </a:r>
            <a:r>
              <a:rPr lang="en-US" dirty="0" err="1"/>
              <a:t>mindi</a:t>
            </a:r>
            <a:r>
              <a:rPr lang="en-US" dirty="0"/>
              <a:t> </a:t>
            </a:r>
            <a:r>
              <a:rPr lang="en-US" dirty="0" err="1" smtClean="0"/>
              <a:t>üle</a:t>
            </a:r>
            <a:r>
              <a:rPr lang="en-US" dirty="0"/>
              <a:t> </a:t>
            </a:r>
            <a:r>
              <a:rPr lang="en-US" dirty="0" err="1" smtClean="0"/>
              <a:t>erinevate</a:t>
            </a:r>
            <a:r>
              <a:rPr lang="en-US" dirty="0" smtClean="0"/>
              <a:t> </a:t>
            </a:r>
            <a:r>
              <a:rPr lang="en-US" dirty="0" err="1" smtClean="0"/>
              <a:t>klasside</a:t>
            </a:r>
            <a:r>
              <a:rPr lang="en-US" dirty="0" smtClean="0"/>
              <a:t> </a:t>
            </a:r>
            <a:r>
              <a:rPr lang="en-US" dirty="0" err="1" smtClean="0"/>
              <a:t>tasemetele</a:t>
            </a:r>
            <a:r>
              <a:rPr lang="en-US" dirty="0" smtClean="0"/>
              <a:t> </a:t>
            </a:r>
            <a:r>
              <a:rPr lang="en-US" dirty="0" err="1" smtClean="0"/>
              <a:t>õpilaste</a:t>
            </a:r>
            <a:r>
              <a:rPr lang="en-US" dirty="0" smtClean="0"/>
              <a:t> </a:t>
            </a:r>
            <a:r>
              <a:rPr lang="en-US" dirty="0" err="1" smtClean="0"/>
              <a:t>vanuse</a:t>
            </a:r>
            <a:r>
              <a:rPr lang="en-US" dirty="0" smtClean="0"/>
              <a:t> </a:t>
            </a:r>
            <a:r>
              <a:rPr lang="en-US" dirty="0" err="1" smtClean="0"/>
              <a:t>alusel</a:t>
            </a:r>
            <a:r>
              <a:rPr lang="en-US" dirty="0" smtClean="0"/>
              <a:t>, </a:t>
            </a:r>
            <a:r>
              <a:rPr lang="en-US" dirty="0" err="1" smtClean="0"/>
              <a:t>siis</a:t>
            </a:r>
            <a:r>
              <a:rPr lang="en-US" dirty="0" smtClean="0"/>
              <a:t> </a:t>
            </a:r>
            <a:r>
              <a:rPr lang="en-US" dirty="0"/>
              <a:t>eeldati, et samaealised lapsed õpivad sarnaselt. Kuid 1912. </a:t>
            </a:r>
            <a:r>
              <a:rPr lang="en-US" dirty="0" err="1" smtClean="0"/>
              <a:t>aastal</a:t>
            </a:r>
            <a:r>
              <a:rPr lang="en-US" dirty="0" smtClean="0"/>
              <a:t> </a:t>
            </a:r>
            <a:r>
              <a:rPr lang="en-US" dirty="0" err="1"/>
              <a:t>kasutusele</a:t>
            </a:r>
            <a:r>
              <a:rPr lang="en-US" dirty="0"/>
              <a:t> </a:t>
            </a:r>
            <a:r>
              <a:rPr lang="en-US" dirty="0" err="1" smtClean="0"/>
              <a:t>võetud</a:t>
            </a:r>
            <a:r>
              <a:rPr lang="en-US" dirty="0" smtClean="0"/>
              <a:t> </a:t>
            </a:r>
            <a:r>
              <a:rPr lang="en-US" dirty="0" err="1" smtClean="0"/>
              <a:t>saavutustestide</a:t>
            </a:r>
            <a:r>
              <a:rPr lang="en-US" dirty="0" smtClean="0"/>
              <a:t> </a:t>
            </a:r>
            <a:r>
              <a:rPr lang="en-US" dirty="0" err="1"/>
              <a:t>tulemused</a:t>
            </a:r>
            <a:r>
              <a:rPr lang="en-US" dirty="0"/>
              <a:t> </a:t>
            </a:r>
            <a:r>
              <a:rPr lang="en-US" dirty="0" err="1" smtClean="0"/>
              <a:t>näitasid</a:t>
            </a:r>
            <a:r>
              <a:rPr lang="en-US" dirty="0" smtClean="0"/>
              <a:t>, et </a:t>
            </a:r>
            <a:r>
              <a:rPr lang="en-US" dirty="0" err="1"/>
              <a:t>õpilaste</a:t>
            </a:r>
            <a:r>
              <a:rPr lang="en-US" dirty="0"/>
              <a:t> </a:t>
            </a:r>
            <a:r>
              <a:rPr lang="en-US" dirty="0" err="1" smtClean="0"/>
              <a:t>võimetes</a:t>
            </a:r>
            <a:r>
              <a:rPr lang="en-US" dirty="0" smtClean="0"/>
              <a:t> on </a:t>
            </a:r>
            <a:r>
              <a:rPr lang="en-US" dirty="0" err="1" smtClean="0"/>
              <a:t>erinevused</a:t>
            </a:r>
            <a:r>
              <a:rPr lang="en-US" dirty="0" smtClean="0"/>
              <a:t> </a:t>
            </a:r>
            <a:r>
              <a:rPr lang="en-US" dirty="0" err="1" smtClean="0"/>
              <a:t>ühe</a:t>
            </a:r>
            <a:r>
              <a:rPr lang="en-US" dirty="0" smtClean="0"/>
              <a:t> </a:t>
            </a:r>
            <a:r>
              <a:rPr lang="en-US" dirty="0" err="1" smtClean="0"/>
              <a:t>klassi</a:t>
            </a:r>
            <a:r>
              <a:rPr lang="en-US" dirty="0" smtClean="0"/>
              <a:t> </a:t>
            </a:r>
            <a:r>
              <a:rPr lang="en-US" dirty="0"/>
              <a:t>lõikes</a:t>
            </a:r>
            <a:r>
              <a:rPr lang="en-US" dirty="0" smtClean="0"/>
              <a:t>.</a:t>
            </a:r>
            <a:endParaRPr lang="en-US" dirty="0"/>
          </a:p>
        </p:txBody>
      </p:sp>
    </p:spTree>
    <p:extLst>
      <p:ext uri="{BB962C8B-B14F-4D97-AF65-F5344CB8AC3E}">
        <p14:creationId xmlns:p14="http://schemas.microsoft.com/office/powerpoint/2010/main" val="30021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a:t>Diferentseeritud õpetamise ajalugu</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228600" y="1502228"/>
            <a:ext cx="11381014" cy="5061857"/>
          </a:xfrm>
        </p:spPr>
        <p:txBody>
          <a:bodyPr>
            <a:normAutofit/>
          </a:bodyPr>
          <a:lstStyle/>
          <a:p>
            <a:pPr algn="just"/>
            <a:r>
              <a:rPr lang="en-US" sz="2600" dirty="0"/>
              <a:t>1975. </a:t>
            </a:r>
            <a:r>
              <a:rPr lang="en-US" sz="2600" dirty="0" err="1"/>
              <a:t>aastal</a:t>
            </a:r>
            <a:r>
              <a:rPr lang="en-US" sz="2600" dirty="0"/>
              <a:t> </a:t>
            </a:r>
            <a:r>
              <a:rPr lang="en-US" sz="2600" dirty="0" err="1" smtClean="0"/>
              <a:t>Kongress</a:t>
            </a:r>
            <a:r>
              <a:rPr lang="en-US" sz="2600" dirty="0" smtClean="0"/>
              <a:t> </a:t>
            </a:r>
            <a:r>
              <a:rPr lang="en-US" sz="2600" dirty="0" err="1" smtClean="0"/>
              <a:t>võttis</a:t>
            </a:r>
            <a:r>
              <a:rPr lang="en-US" sz="2600" dirty="0" smtClean="0"/>
              <a:t> </a:t>
            </a:r>
            <a:r>
              <a:rPr lang="en-US" sz="2600" dirty="0" err="1" smtClean="0"/>
              <a:t>vastu</a:t>
            </a:r>
            <a:r>
              <a:rPr lang="en-US" sz="2600" dirty="0" smtClean="0"/>
              <a:t> </a:t>
            </a:r>
            <a:r>
              <a:rPr lang="en-US" sz="2600" dirty="0"/>
              <a:t>puuetega inimeste haridusseaduse (IDEA), millega tagati puuetega lastele võrdne juurdepääs </a:t>
            </a:r>
            <a:r>
              <a:rPr lang="en-US" sz="2600" dirty="0" err="1"/>
              <a:t>avalikule</a:t>
            </a:r>
            <a:r>
              <a:rPr lang="en-US" sz="2600" dirty="0"/>
              <a:t> </a:t>
            </a:r>
            <a:r>
              <a:rPr lang="en-US" sz="2600" dirty="0" err="1" smtClean="0"/>
              <a:t>haridusele</a:t>
            </a:r>
            <a:r>
              <a:rPr lang="en-US" sz="2600" dirty="0" smtClean="0"/>
              <a:t>. </a:t>
            </a:r>
            <a:r>
              <a:rPr lang="en-US" sz="2600" dirty="0" err="1" smtClean="0"/>
              <a:t>Selle</a:t>
            </a:r>
            <a:r>
              <a:rPr lang="en-US" sz="2600" dirty="0" smtClean="0"/>
              <a:t> </a:t>
            </a:r>
            <a:r>
              <a:rPr lang="en-US" sz="2600" dirty="0" err="1" smtClean="0"/>
              <a:t>õpilasrühmani</a:t>
            </a:r>
            <a:r>
              <a:rPr lang="en-US" sz="2600" dirty="0" smtClean="0"/>
              <a:t> </a:t>
            </a:r>
            <a:r>
              <a:rPr lang="en-US" sz="2600" dirty="0" err="1" smtClean="0"/>
              <a:t>jõudmiseks</a:t>
            </a:r>
            <a:r>
              <a:rPr lang="en-US" sz="2600" dirty="0" smtClean="0"/>
              <a:t> </a:t>
            </a:r>
            <a:r>
              <a:rPr lang="en-US" sz="2600" dirty="0"/>
              <a:t>kasutasid paljud õpetajad diferentseeritud </a:t>
            </a:r>
            <a:r>
              <a:rPr lang="en-US" sz="2600" dirty="0" err="1"/>
              <a:t>õpetamisstrateegiaid</a:t>
            </a:r>
            <a:r>
              <a:rPr lang="en-US" sz="2600" dirty="0" smtClean="0"/>
              <a:t>.</a:t>
            </a:r>
          </a:p>
          <a:p>
            <a:pPr algn="just"/>
            <a:r>
              <a:rPr lang="en-US" sz="2600" dirty="0" smtClean="0"/>
              <a:t> 2000</a:t>
            </a:r>
            <a:r>
              <a:rPr lang="en-US" sz="2600" dirty="0"/>
              <a:t>. </a:t>
            </a:r>
            <a:r>
              <a:rPr lang="en-US" sz="2600" dirty="0" err="1" smtClean="0"/>
              <a:t>aastal</a:t>
            </a:r>
            <a:r>
              <a:rPr lang="en-US" sz="2600" dirty="0" smtClean="0"/>
              <a:t> </a:t>
            </a:r>
            <a:r>
              <a:rPr lang="en-US" sz="2600" dirty="0" err="1" smtClean="0"/>
              <a:t>võeti</a:t>
            </a:r>
            <a:r>
              <a:rPr lang="en-US" sz="2600" dirty="0" smtClean="0"/>
              <a:t> </a:t>
            </a:r>
            <a:r>
              <a:rPr lang="en-US" sz="2600" dirty="0" err="1" smtClean="0"/>
              <a:t>vastu</a:t>
            </a:r>
            <a:r>
              <a:rPr lang="en-US" sz="2600" dirty="0" smtClean="0"/>
              <a:t> </a:t>
            </a:r>
            <a:r>
              <a:rPr lang="en-US" sz="2600" dirty="0"/>
              <a:t>seadus "</a:t>
            </a:r>
            <a:r>
              <a:rPr lang="en-US" sz="2600" i="1" u="sng" dirty="0"/>
              <a:t>No Child Left </a:t>
            </a:r>
            <a:r>
              <a:rPr lang="en-US" sz="2600" i="1" u="sng" dirty="0" smtClean="0"/>
              <a:t>Behind</a:t>
            </a:r>
            <a:r>
              <a:rPr lang="en-US" sz="2600" u="sng" dirty="0" smtClean="0"/>
              <a:t>"</a:t>
            </a:r>
            <a:r>
              <a:rPr lang="en-US" sz="2600" dirty="0"/>
              <a:t>, mis julgustas veelgi diferentseeritud ja </a:t>
            </a:r>
            <a:r>
              <a:rPr lang="en-US" sz="2600" dirty="0" err="1"/>
              <a:t>oskustepõhist</a:t>
            </a:r>
            <a:r>
              <a:rPr lang="en-US" sz="2600" dirty="0"/>
              <a:t> </a:t>
            </a:r>
            <a:r>
              <a:rPr lang="en-US" sz="2600" dirty="0" err="1" smtClean="0"/>
              <a:t>õpetamist</a:t>
            </a:r>
            <a:r>
              <a:rPr lang="en-US" sz="2600" dirty="0" smtClean="0"/>
              <a:t>, </a:t>
            </a:r>
            <a:r>
              <a:rPr lang="en-US" sz="2600" dirty="0" err="1" smtClean="0"/>
              <a:t>kuna</a:t>
            </a:r>
            <a:r>
              <a:rPr lang="en-US" sz="2600" dirty="0" smtClean="0"/>
              <a:t> </a:t>
            </a:r>
            <a:r>
              <a:rPr lang="en-US" sz="2600" dirty="0" err="1" smtClean="0"/>
              <a:t>leiti</a:t>
            </a:r>
            <a:r>
              <a:rPr lang="en-US" sz="2600" dirty="0" smtClean="0"/>
              <a:t>, et see </a:t>
            </a:r>
            <a:r>
              <a:rPr lang="en-US" sz="2600" dirty="0" err="1" smtClean="0"/>
              <a:t>toimib</a:t>
            </a:r>
            <a:r>
              <a:rPr lang="en-US" sz="2600" dirty="0"/>
              <a:t> </a:t>
            </a:r>
            <a:r>
              <a:rPr lang="en-US" sz="2600" dirty="0" err="1" smtClean="0"/>
              <a:t>kõige</a:t>
            </a:r>
            <a:r>
              <a:rPr lang="en-US" sz="2600" dirty="0" smtClean="0"/>
              <a:t> </a:t>
            </a:r>
            <a:r>
              <a:rPr lang="en-US" sz="2600" dirty="0" err="1" smtClean="0"/>
              <a:t>paremini</a:t>
            </a:r>
            <a:r>
              <a:rPr lang="en-US" sz="2600" dirty="0" smtClean="0"/>
              <a:t>.</a:t>
            </a:r>
          </a:p>
          <a:p>
            <a:pPr algn="just"/>
            <a:r>
              <a:rPr lang="en-US" sz="2600" dirty="0"/>
              <a:t>Pedagoog </a:t>
            </a:r>
            <a:r>
              <a:rPr lang="en-US" sz="2600" u="sng" dirty="0"/>
              <a:t>Leslie Owen </a:t>
            </a:r>
            <a:r>
              <a:rPr lang="en-US" sz="2600" u="sng" dirty="0" err="1" smtClean="0"/>
              <a:t>Wilsoni</a:t>
            </a:r>
            <a:r>
              <a:rPr lang="en-US" sz="2600" dirty="0" smtClean="0"/>
              <a:t> </a:t>
            </a:r>
            <a:r>
              <a:rPr lang="en-US" sz="2600" dirty="0" err="1" smtClean="0"/>
              <a:t>uurimus</a:t>
            </a:r>
            <a:r>
              <a:rPr lang="en-US" sz="2600" dirty="0" smtClean="0"/>
              <a:t> </a:t>
            </a:r>
            <a:r>
              <a:rPr lang="en-US" sz="2600" dirty="0" err="1" smtClean="0"/>
              <a:t>tähtsustab</a:t>
            </a:r>
            <a:r>
              <a:rPr lang="en-US" sz="2600" dirty="0" smtClean="0"/>
              <a:t> </a:t>
            </a:r>
            <a:r>
              <a:rPr lang="en-US" sz="2600" dirty="0" err="1" smtClean="0"/>
              <a:t>diferentseeritud</a:t>
            </a:r>
            <a:r>
              <a:rPr lang="en-US" sz="2600" dirty="0" smtClean="0"/>
              <a:t> </a:t>
            </a:r>
            <a:r>
              <a:rPr lang="en-US" sz="2600" dirty="0" err="1" smtClean="0"/>
              <a:t>õpetamist</a:t>
            </a:r>
            <a:r>
              <a:rPr lang="en-US" sz="2600" dirty="0" smtClean="0"/>
              <a:t> </a:t>
            </a:r>
            <a:r>
              <a:rPr lang="en-US" sz="2600" dirty="0" err="1" smtClean="0"/>
              <a:t>klassis</a:t>
            </a:r>
            <a:r>
              <a:rPr lang="en-US" sz="2600" dirty="0" smtClean="0"/>
              <a:t>. Ta </a:t>
            </a:r>
            <a:r>
              <a:rPr lang="en-US" sz="2600" dirty="0" err="1" smtClean="0"/>
              <a:t>toob</a:t>
            </a:r>
            <a:r>
              <a:rPr lang="en-US" sz="2600" dirty="0" smtClean="0"/>
              <a:t> </a:t>
            </a:r>
            <a:r>
              <a:rPr lang="en-US" sz="2600" dirty="0" err="1" smtClean="0"/>
              <a:t>esile</a:t>
            </a:r>
            <a:r>
              <a:rPr lang="en-US" sz="2600" dirty="0" smtClean="0"/>
              <a:t>, </a:t>
            </a:r>
            <a:r>
              <a:rPr lang="en-US" sz="2600" dirty="0"/>
              <a:t>et loeng on </a:t>
            </a:r>
            <a:r>
              <a:rPr lang="en-US" sz="2600" i="1" dirty="0"/>
              <a:t>kõige </a:t>
            </a:r>
            <a:r>
              <a:rPr lang="en-US" sz="2600" i="1" dirty="0" err="1"/>
              <a:t>vähem</a:t>
            </a:r>
            <a:r>
              <a:rPr lang="en-US" sz="2600" i="1" dirty="0"/>
              <a:t> </a:t>
            </a:r>
            <a:r>
              <a:rPr lang="en-US" sz="2600" dirty="0" err="1" smtClean="0"/>
              <a:t>tõhusam</a:t>
            </a:r>
            <a:r>
              <a:rPr lang="en-US" sz="2600" dirty="0" smtClean="0"/>
              <a:t> </a:t>
            </a:r>
            <a:r>
              <a:rPr lang="en-US" sz="2600" dirty="0" err="1" smtClean="0"/>
              <a:t>õpetamisstrateegia</a:t>
            </a:r>
            <a:r>
              <a:rPr lang="en-US" sz="2600" dirty="0" smtClean="0"/>
              <a:t>, </a:t>
            </a:r>
            <a:r>
              <a:rPr lang="en-US" sz="2600" dirty="0" err="1" smtClean="0"/>
              <a:t>sest</a:t>
            </a:r>
            <a:r>
              <a:rPr lang="en-US" sz="2600" dirty="0" smtClean="0"/>
              <a:t> </a:t>
            </a:r>
            <a:r>
              <a:rPr lang="en-US" sz="2600" dirty="0" err="1" smtClean="0"/>
              <a:t>peale</a:t>
            </a:r>
            <a:r>
              <a:rPr lang="en-US" sz="2600" dirty="0" smtClean="0"/>
              <a:t> </a:t>
            </a:r>
            <a:r>
              <a:rPr lang="en-US" sz="2600" dirty="0"/>
              <a:t>24 </a:t>
            </a:r>
            <a:r>
              <a:rPr lang="en-US" sz="2600" dirty="0" err="1"/>
              <a:t>tunni</a:t>
            </a:r>
            <a:r>
              <a:rPr lang="en-US" sz="2600" dirty="0"/>
              <a:t> </a:t>
            </a:r>
            <a:r>
              <a:rPr lang="en-US" sz="2600" dirty="0" err="1" smtClean="0"/>
              <a:t>möödumist</a:t>
            </a:r>
            <a:r>
              <a:rPr lang="en-US" sz="2600" dirty="0" smtClean="0"/>
              <a:t> on </a:t>
            </a:r>
            <a:r>
              <a:rPr lang="en-US" sz="2600" dirty="0" err="1" smtClean="0"/>
              <a:t>õpitavast</a:t>
            </a:r>
            <a:r>
              <a:rPr lang="en-US" sz="2600" dirty="0"/>
              <a:t> </a:t>
            </a:r>
            <a:r>
              <a:rPr lang="en-US" sz="2600" dirty="0" err="1" smtClean="0"/>
              <a:t>meeles</a:t>
            </a:r>
            <a:r>
              <a:rPr lang="en-US" sz="2600" dirty="0" smtClean="0"/>
              <a:t> </a:t>
            </a:r>
            <a:r>
              <a:rPr lang="en-US" sz="2600" dirty="0" err="1" smtClean="0"/>
              <a:t>ainult</a:t>
            </a:r>
            <a:r>
              <a:rPr lang="en-US" sz="2600" dirty="0" smtClean="0"/>
              <a:t> 5-10%. </a:t>
            </a:r>
            <a:r>
              <a:rPr lang="en-US" sz="2600" dirty="0"/>
              <a:t>Arutelus osalemine, harjutamine pärast sisuga kokkupuutumist ja teiste õpetamine on palju tõhusamad viisid, </a:t>
            </a:r>
            <a:r>
              <a:rPr lang="en-US" sz="2600" dirty="0" smtClean="0"/>
              <a:t>et </a:t>
            </a:r>
            <a:r>
              <a:rPr lang="en-US" sz="2600" dirty="0" err="1"/>
              <a:t>tagada</a:t>
            </a:r>
            <a:r>
              <a:rPr lang="en-US" sz="2600" dirty="0"/>
              <a:t> </a:t>
            </a:r>
            <a:r>
              <a:rPr lang="en-US" sz="2600" dirty="0" err="1" smtClean="0"/>
              <a:t>õpitava</a:t>
            </a:r>
            <a:r>
              <a:rPr lang="en-US" sz="2600" dirty="0" smtClean="0"/>
              <a:t> </a:t>
            </a:r>
            <a:r>
              <a:rPr lang="en-US" sz="2600" dirty="0" err="1" smtClean="0"/>
              <a:t>teadmise</a:t>
            </a:r>
            <a:r>
              <a:rPr lang="en-US" sz="2600" dirty="0" smtClean="0"/>
              <a:t> </a:t>
            </a:r>
            <a:r>
              <a:rPr lang="en-US" sz="2600" dirty="0" err="1" smtClean="0"/>
              <a:t>säilimine</a:t>
            </a:r>
            <a:r>
              <a:rPr lang="en-US" sz="2600" dirty="0" smtClean="0"/>
              <a:t>.</a:t>
            </a:r>
            <a:endParaRPr lang="en-US" sz="2600" dirty="0"/>
          </a:p>
          <a:p>
            <a:endParaRPr lang="nl-NL" dirty="0"/>
          </a:p>
        </p:txBody>
      </p:sp>
    </p:spTree>
    <p:extLst>
      <p:ext uri="{BB962C8B-B14F-4D97-AF65-F5344CB8AC3E}">
        <p14:creationId xmlns:p14="http://schemas.microsoft.com/office/powerpoint/2010/main" val="165103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a:xfrm>
            <a:off x="662354" y="365125"/>
            <a:ext cx="10515600" cy="803582"/>
          </a:xfrm>
        </p:spPr>
        <p:txBody>
          <a:bodyPr/>
          <a:lstStyle/>
          <a:p>
            <a:r>
              <a:rPr lang="en-US" b="1" dirty="0"/>
              <a:t>Diferentseeritud õpetamise ajalugu</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662354" y="1306287"/>
            <a:ext cx="10515600" cy="4219734"/>
          </a:xfrm>
        </p:spPr>
        <p:txBody>
          <a:bodyPr>
            <a:normAutofit lnSpcReduction="10000"/>
          </a:bodyPr>
          <a:lstStyle/>
          <a:p>
            <a:pPr marL="0" indent="0" algn="just">
              <a:buNone/>
            </a:pPr>
            <a:r>
              <a:rPr lang="en-US" dirty="0" err="1"/>
              <a:t>Traditsioonilistes</a:t>
            </a:r>
            <a:r>
              <a:rPr lang="en-US" dirty="0"/>
              <a:t> </a:t>
            </a:r>
            <a:r>
              <a:rPr lang="en-US" dirty="0" err="1" smtClean="0"/>
              <a:t>üheruumilistes</a:t>
            </a:r>
            <a:r>
              <a:rPr lang="en-US" dirty="0" smtClean="0"/>
              <a:t> </a:t>
            </a:r>
            <a:r>
              <a:rPr lang="en-US" dirty="0"/>
              <a:t>koolimajades pidid õpetajad leidma viisi, </a:t>
            </a:r>
            <a:r>
              <a:rPr lang="en-US" dirty="0" smtClean="0"/>
              <a:t>et </a:t>
            </a:r>
            <a:r>
              <a:rPr lang="en-US" dirty="0" err="1"/>
              <a:t>hoida</a:t>
            </a:r>
            <a:r>
              <a:rPr lang="en-US" dirty="0"/>
              <a:t> </a:t>
            </a:r>
            <a:r>
              <a:rPr lang="en-US" dirty="0" err="1" smtClean="0"/>
              <a:t>üheaegselt</a:t>
            </a:r>
            <a:r>
              <a:rPr lang="en-US" dirty="0" smtClean="0"/>
              <a:t> </a:t>
            </a:r>
            <a:r>
              <a:rPr lang="en-US" dirty="0" err="1" smtClean="0"/>
              <a:t>kõiki</a:t>
            </a:r>
            <a:r>
              <a:rPr lang="en-US" dirty="0" smtClean="0"/>
              <a:t> </a:t>
            </a:r>
            <a:r>
              <a:rPr lang="en-US" dirty="0"/>
              <a:t>õpilasi kogu päeva </a:t>
            </a:r>
            <a:r>
              <a:rPr lang="en-US" dirty="0" err="1"/>
              <a:t>jooksul</a:t>
            </a:r>
            <a:r>
              <a:rPr lang="en-US" dirty="0"/>
              <a:t> </a:t>
            </a:r>
            <a:r>
              <a:rPr lang="en-US" dirty="0" err="1" smtClean="0"/>
              <a:t>õpitegevustes</a:t>
            </a:r>
            <a:r>
              <a:rPr lang="en-US" dirty="0" smtClean="0"/>
              <a:t> ja </a:t>
            </a:r>
            <a:r>
              <a:rPr lang="en-US" dirty="0" err="1" smtClean="0"/>
              <a:t>pakkuma</a:t>
            </a:r>
            <a:r>
              <a:rPr lang="en-US" dirty="0" smtClean="0"/>
              <a:t> </a:t>
            </a:r>
            <a:r>
              <a:rPr lang="en-US" dirty="0" err="1" smtClean="0"/>
              <a:t>õppematerjale</a:t>
            </a:r>
            <a:r>
              <a:rPr lang="en-US" dirty="0" smtClean="0"/>
              <a:t>, </a:t>
            </a:r>
            <a:r>
              <a:rPr lang="en-US" dirty="0" err="1"/>
              <a:t>mis</a:t>
            </a:r>
            <a:r>
              <a:rPr lang="en-US" dirty="0"/>
              <a:t> </a:t>
            </a:r>
            <a:r>
              <a:rPr lang="en-US" dirty="0" err="1" smtClean="0"/>
              <a:t>olid</a:t>
            </a:r>
            <a:r>
              <a:rPr lang="en-US" dirty="0" smtClean="0"/>
              <a:t> </a:t>
            </a:r>
            <a:r>
              <a:rPr lang="en-US" dirty="0" err="1" smtClean="0"/>
              <a:t>kasulikud</a:t>
            </a:r>
            <a:r>
              <a:rPr lang="en-US" dirty="0" smtClean="0"/>
              <a:t> </a:t>
            </a:r>
            <a:r>
              <a:rPr lang="en-US" dirty="0"/>
              <a:t>kõigile </a:t>
            </a:r>
            <a:r>
              <a:rPr lang="en-US" dirty="0" err="1"/>
              <a:t>erinevatele</a:t>
            </a:r>
            <a:r>
              <a:rPr lang="en-US" dirty="0"/>
              <a:t> </a:t>
            </a:r>
            <a:r>
              <a:rPr lang="en-US" dirty="0" err="1" smtClean="0"/>
              <a:t>õppetasemetega</a:t>
            </a:r>
            <a:r>
              <a:rPr lang="en-US" dirty="0" smtClean="0"/>
              <a:t> </a:t>
            </a:r>
            <a:r>
              <a:rPr lang="en-US" dirty="0" err="1" smtClean="0"/>
              <a:t>õpilastele</a:t>
            </a:r>
            <a:r>
              <a:rPr lang="en-US" dirty="0" smtClean="0"/>
              <a:t>. Need </a:t>
            </a:r>
            <a:r>
              <a:rPr lang="en-US" dirty="0" err="1" smtClean="0"/>
              <a:t>õpetajad</a:t>
            </a:r>
            <a:r>
              <a:rPr lang="en-US" dirty="0" smtClean="0"/>
              <a:t> </a:t>
            </a:r>
            <a:r>
              <a:rPr lang="en-US" dirty="0"/>
              <a:t>pidid </a:t>
            </a:r>
            <a:r>
              <a:rPr lang="en-US" dirty="0" err="1"/>
              <a:t>seda</a:t>
            </a:r>
            <a:r>
              <a:rPr lang="en-US" dirty="0"/>
              <a:t> </a:t>
            </a:r>
            <a:r>
              <a:rPr lang="en-US" dirty="0" err="1" smtClean="0"/>
              <a:t>tegema</a:t>
            </a:r>
            <a:r>
              <a:rPr lang="en-US" dirty="0" smtClean="0"/>
              <a:t> </a:t>
            </a:r>
            <a:r>
              <a:rPr lang="en-US" dirty="0" err="1" smtClean="0"/>
              <a:t>ilma</a:t>
            </a:r>
            <a:r>
              <a:rPr lang="en-US" dirty="0" smtClean="0"/>
              <a:t>, </a:t>
            </a:r>
            <a:r>
              <a:rPr lang="en-US" dirty="0"/>
              <a:t>et neil oleks olnud võimalik uurida parimaid viise või vahendeid, mis muudaksid nende töö lihtsamaks. </a:t>
            </a:r>
            <a:r>
              <a:rPr lang="en-US" dirty="0" err="1" smtClean="0"/>
              <a:t>Seega</a:t>
            </a:r>
            <a:r>
              <a:rPr lang="en-US" dirty="0" smtClean="0"/>
              <a:t> </a:t>
            </a:r>
            <a:r>
              <a:rPr lang="en-US" dirty="0" err="1"/>
              <a:t>n</a:t>
            </a:r>
            <a:r>
              <a:rPr lang="en-US" dirty="0" err="1" smtClean="0"/>
              <a:t>ad</a:t>
            </a:r>
            <a:r>
              <a:rPr lang="en-US" dirty="0" smtClean="0"/>
              <a:t> </a:t>
            </a:r>
            <a:r>
              <a:rPr lang="en-US" dirty="0" err="1"/>
              <a:t>pidid</a:t>
            </a:r>
            <a:r>
              <a:rPr lang="en-US" dirty="0"/>
              <a:t> </a:t>
            </a:r>
            <a:r>
              <a:rPr lang="en-US" dirty="0" err="1" smtClean="0"/>
              <a:t>kõik</a:t>
            </a:r>
            <a:r>
              <a:rPr lang="en-US" dirty="0" smtClean="0"/>
              <a:t> </a:t>
            </a:r>
            <a:r>
              <a:rPr lang="en-US" dirty="0" err="1" smtClean="0"/>
              <a:t>selle</a:t>
            </a:r>
            <a:r>
              <a:rPr lang="en-US" dirty="0" smtClean="0"/>
              <a:t> </a:t>
            </a:r>
            <a:r>
              <a:rPr lang="en-US" dirty="0" err="1" smtClean="0"/>
              <a:t>diferentseeritud</a:t>
            </a:r>
            <a:r>
              <a:rPr lang="en-US" dirty="0" smtClean="0"/>
              <a:t> </a:t>
            </a:r>
            <a:r>
              <a:rPr lang="en-US" dirty="0" err="1" smtClean="0"/>
              <a:t>õpetamise</a:t>
            </a:r>
            <a:r>
              <a:rPr lang="en-US" dirty="0" smtClean="0"/>
              <a:t> </a:t>
            </a:r>
            <a:r>
              <a:rPr lang="en-US" dirty="0"/>
              <a:t>ise välja mõtlema. Kui me saaksime neid õpetajaid lihtsalt intervjueerida, </a:t>
            </a:r>
            <a:r>
              <a:rPr lang="en-US" dirty="0" err="1"/>
              <a:t>leiaksime</a:t>
            </a:r>
            <a:r>
              <a:rPr lang="en-US" dirty="0"/>
              <a:t> </a:t>
            </a:r>
            <a:r>
              <a:rPr lang="en-US" dirty="0" err="1" smtClean="0"/>
              <a:t>palju</a:t>
            </a:r>
            <a:r>
              <a:rPr lang="en-US" dirty="0" smtClean="0"/>
              <a:t> </a:t>
            </a:r>
            <a:r>
              <a:rPr lang="en-US" dirty="0"/>
              <a:t>kasulikke näiteid </a:t>
            </a:r>
            <a:r>
              <a:rPr lang="en-US" dirty="0" err="1"/>
              <a:t>diferentseeritud</a:t>
            </a:r>
            <a:r>
              <a:rPr lang="en-US" dirty="0"/>
              <a:t> </a:t>
            </a:r>
            <a:r>
              <a:rPr lang="en-US" dirty="0" err="1" smtClean="0"/>
              <a:t>õpetamisest</a:t>
            </a:r>
            <a:r>
              <a:rPr lang="en-US" dirty="0" smtClean="0"/>
              <a:t>. </a:t>
            </a:r>
            <a:r>
              <a:rPr lang="en-US" dirty="0" err="1" smtClean="0"/>
              <a:t>Kokkuvõttes</a:t>
            </a:r>
            <a:r>
              <a:rPr lang="en-US" dirty="0" smtClean="0"/>
              <a:t> need </a:t>
            </a:r>
            <a:r>
              <a:rPr lang="en-US" dirty="0" err="1" smtClean="0"/>
              <a:t>õpetajad</a:t>
            </a:r>
            <a:r>
              <a:rPr lang="en-US" dirty="0" smtClean="0"/>
              <a:t> </a:t>
            </a:r>
            <a:r>
              <a:rPr lang="en-US" dirty="0" err="1" smtClean="0"/>
              <a:t>püüdsid</a:t>
            </a:r>
            <a:r>
              <a:rPr lang="en-US" dirty="0" smtClean="0"/>
              <a:t> </a:t>
            </a:r>
            <a:r>
              <a:rPr lang="en-US" dirty="0" err="1"/>
              <a:t>oma</a:t>
            </a:r>
            <a:r>
              <a:rPr lang="en-US" dirty="0"/>
              <a:t> </a:t>
            </a:r>
            <a:r>
              <a:rPr lang="en-US" dirty="0" err="1" smtClean="0"/>
              <a:t>õpetamist</a:t>
            </a:r>
            <a:r>
              <a:rPr lang="en-US" dirty="0" smtClean="0"/>
              <a:t> </a:t>
            </a:r>
            <a:r>
              <a:rPr lang="en-US" dirty="0" err="1" smtClean="0"/>
              <a:t>klassiruumi</a:t>
            </a:r>
            <a:r>
              <a:rPr lang="en-US" dirty="0" smtClean="0"/>
              <a:t> </a:t>
            </a:r>
            <a:r>
              <a:rPr lang="en-US" dirty="0" err="1" smtClean="0"/>
              <a:t>planeerida</a:t>
            </a:r>
            <a:r>
              <a:rPr lang="en-US" dirty="0" smtClean="0"/>
              <a:t> </a:t>
            </a:r>
            <a:r>
              <a:rPr lang="en-US" dirty="0" err="1" smtClean="0"/>
              <a:t>nii</a:t>
            </a:r>
            <a:r>
              <a:rPr lang="en-US" dirty="0"/>
              <a:t>, et see </a:t>
            </a:r>
            <a:r>
              <a:rPr lang="en-US" dirty="0" err="1"/>
              <a:t>toimiks</a:t>
            </a:r>
            <a:r>
              <a:rPr lang="en-US" dirty="0"/>
              <a:t> </a:t>
            </a:r>
            <a:r>
              <a:rPr lang="en-US" dirty="0" err="1" smtClean="0"/>
              <a:t>kõigile</a:t>
            </a:r>
            <a:r>
              <a:rPr lang="en-US" dirty="0" smtClean="0"/>
              <a:t> </a:t>
            </a:r>
            <a:r>
              <a:rPr lang="en-US" dirty="0" err="1" smtClean="0"/>
              <a:t>õppijatele</a:t>
            </a:r>
            <a:r>
              <a:rPr lang="en-US" dirty="0" smtClean="0"/>
              <a:t> </a:t>
            </a:r>
            <a:r>
              <a:rPr lang="en-US" dirty="0"/>
              <a:t>parimal võimalikul viisil.</a:t>
            </a:r>
          </a:p>
          <a:p>
            <a:endParaRPr lang="nl-NL" dirty="0"/>
          </a:p>
        </p:txBody>
      </p:sp>
      <p:sp>
        <p:nvSpPr>
          <p:cNvPr id="4" name="TextBox 3"/>
          <p:cNvSpPr txBox="1"/>
          <p:nvPr/>
        </p:nvSpPr>
        <p:spPr>
          <a:xfrm>
            <a:off x="1979733" y="5608345"/>
            <a:ext cx="7285892" cy="646331"/>
          </a:xfrm>
          <a:prstGeom prst="rect">
            <a:avLst/>
          </a:prstGeom>
          <a:solidFill>
            <a:schemeClr val="accent4">
              <a:lumMod val="40000"/>
              <a:lumOff val="60000"/>
            </a:schemeClr>
          </a:solidFill>
        </p:spPr>
        <p:txBody>
          <a:bodyPr wrap="square" rtlCol="0">
            <a:spAutoFit/>
          </a:bodyPr>
          <a:lstStyle/>
          <a:p>
            <a:pPr algn="just"/>
            <a:r>
              <a:rPr lang="en-US" dirty="0" err="1" smtClean="0"/>
              <a:t>Kliki</a:t>
            </a:r>
            <a:r>
              <a:rPr lang="en-US" dirty="0" smtClean="0"/>
              <a:t>, et vaadata videot teemal "Kaasava hariduse jõud</a:t>
            </a:r>
            <a:r>
              <a:rPr lang="en-US" dirty="0"/>
              <a:t>": </a:t>
            </a:r>
            <a:r>
              <a:rPr lang="en-US" dirty="0">
                <a:hlinkClick r:id="rId2"/>
              </a:rPr>
              <a:t>https://</a:t>
            </a:r>
            <a:r>
              <a:rPr lang="en-US" dirty="0" smtClean="0">
                <a:hlinkClick r:id="rId2"/>
              </a:rPr>
              <a:t>www.youtube.com/watch?v=ZIPsPRaZP6M</a:t>
            </a:r>
            <a:endParaRPr lang="en-US"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492" t="10906" r="25189" b="12813"/>
          <a:stretch/>
        </p:blipFill>
        <p:spPr>
          <a:xfrm>
            <a:off x="662354" y="5526020"/>
            <a:ext cx="1141533" cy="1026099"/>
          </a:xfrm>
          <a:prstGeom prst="rect">
            <a:avLst/>
          </a:prstGeom>
        </p:spPr>
      </p:pic>
      <p:sp>
        <p:nvSpPr>
          <p:cNvPr id="6" name="Rectangle 5"/>
          <p:cNvSpPr/>
          <p:nvPr/>
        </p:nvSpPr>
        <p:spPr>
          <a:xfrm>
            <a:off x="3491171" y="6568694"/>
            <a:ext cx="1289135" cy="276999"/>
          </a:xfrm>
          <a:prstGeom prst="rect">
            <a:avLst/>
          </a:prstGeom>
        </p:spPr>
        <p:txBody>
          <a:bodyPr wrap="none">
            <a:spAutoFit/>
          </a:bodyPr>
          <a:lstStyle/>
          <a:p>
            <a:r>
              <a:rPr lang="en-US" sz="1200" i="1" dirty="0" smtClean="0"/>
              <a:t>Allikas: </a:t>
            </a:r>
            <a:r>
              <a:rPr lang="en-US" sz="1200" i="1" dirty="0" err="1" smtClean="0"/>
              <a:t>Youtube</a:t>
            </a:r>
            <a:endParaRPr lang="en-US" sz="1200" i="1" dirty="0"/>
          </a:p>
        </p:txBody>
      </p:sp>
    </p:spTree>
    <p:extLst>
      <p:ext uri="{BB962C8B-B14F-4D97-AF65-F5344CB8AC3E}">
        <p14:creationId xmlns:p14="http://schemas.microsoft.com/office/powerpoint/2010/main" val="28848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NL" dirty="0" smtClean="0"/>
              <a:t>3. Peatükk</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p:txBody>
          <a:bodyPr/>
          <a:lstStyle/>
          <a:p>
            <a:r>
              <a:rPr lang="en-US" dirty="0"/>
              <a:t>Omadused ja põhimõtted</a:t>
            </a:r>
            <a:endParaRPr lang="en-GB" dirty="0"/>
          </a:p>
        </p:txBody>
      </p:sp>
    </p:spTree>
    <p:extLst>
      <p:ext uri="{BB962C8B-B14F-4D97-AF65-F5344CB8AC3E}">
        <p14:creationId xmlns:p14="http://schemas.microsoft.com/office/powerpoint/2010/main" val="151888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a:t>D</a:t>
            </a:r>
            <a:r>
              <a:rPr lang="en-US" b="1" dirty="0" err="1" smtClean="0"/>
              <a:t>iferentseeritud</a:t>
            </a:r>
            <a:r>
              <a:rPr lang="en-US" b="1" dirty="0" smtClean="0"/>
              <a:t> </a:t>
            </a:r>
            <a:r>
              <a:rPr lang="en-US" b="1" dirty="0" err="1" smtClean="0"/>
              <a:t>õpetamise</a:t>
            </a:r>
            <a:r>
              <a:rPr lang="en-US" b="1" dirty="0" smtClean="0"/>
              <a:t> </a:t>
            </a:r>
            <a:r>
              <a:rPr lang="en-US" b="1" dirty="0" err="1" smtClean="0"/>
              <a:t>mõiste</a:t>
            </a:r>
            <a:r>
              <a:rPr lang="en-US" b="1" dirty="0" smtClean="0"/>
              <a:t> </a:t>
            </a:r>
            <a:r>
              <a:rPr lang="en-US" b="1" dirty="0" err="1" smtClean="0"/>
              <a:t>määratlemine</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391886" y="1845129"/>
            <a:ext cx="10768483" cy="4735285"/>
          </a:xfrm>
        </p:spPr>
        <p:txBody>
          <a:bodyPr>
            <a:normAutofit fontScale="70000" lnSpcReduction="20000"/>
          </a:bodyPr>
          <a:lstStyle/>
          <a:p>
            <a:pPr marL="0" indent="0" algn="just">
              <a:lnSpc>
                <a:spcPct val="170000"/>
              </a:lnSpc>
              <a:spcBef>
                <a:spcPts val="0"/>
              </a:spcBef>
              <a:spcAft>
                <a:spcPts val="1200"/>
              </a:spcAft>
              <a:buNone/>
            </a:pPr>
            <a:r>
              <a:rPr lang="en-US" dirty="0"/>
              <a:t>Õppetöö diferentseerimine võib tähendada, et </a:t>
            </a:r>
            <a:r>
              <a:rPr lang="en-US" b="1" dirty="0"/>
              <a:t>kõigile õpilastele </a:t>
            </a:r>
            <a:r>
              <a:rPr lang="en-US" dirty="0"/>
              <a:t>õpetatakse </a:t>
            </a:r>
            <a:r>
              <a:rPr lang="en-US" b="1" dirty="0" err="1"/>
              <a:t>sama</a:t>
            </a:r>
            <a:r>
              <a:rPr lang="en-US" b="1" dirty="0"/>
              <a:t> </a:t>
            </a:r>
            <a:r>
              <a:rPr lang="en-US" b="1" dirty="0" err="1" smtClean="0"/>
              <a:t>õppeteemat</a:t>
            </a:r>
            <a:r>
              <a:rPr lang="en-US" b="1" dirty="0" smtClean="0"/>
              <a:t>, </a:t>
            </a:r>
            <a:r>
              <a:rPr lang="en-US" b="1" dirty="0"/>
              <a:t>kasutades </a:t>
            </a:r>
            <a:r>
              <a:rPr lang="en-US" b="1" dirty="0" err="1"/>
              <a:t>erinevaid</a:t>
            </a:r>
            <a:r>
              <a:rPr lang="en-US" b="1" dirty="0"/>
              <a:t> </a:t>
            </a:r>
            <a:r>
              <a:rPr lang="en-US" b="1" dirty="0" err="1" smtClean="0"/>
              <a:t>õpetamisstrateegiaid</a:t>
            </a:r>
            <a:r>
              <a:rPr lang="en-US" b="1" dirty="0" smtClean="0"/>
              <a:t> </a:t>
            </a:r>
            <a:r>
              <a:rPr lang="en-US" dirty="0" err="1" smtClean="0"/>
              <a:t>või</a:t>
            </a:r>
            <a:r>
              <a:rPr lang="en-US" dirty="0"/>
              <a:t> </a:t>
            </a:r>
            <a:r>
              <a:rPr lang="en-US" dirty="0" smtClean="0"/>
              <a:t>et </a:t>
            </a:r>
            <a:r>
              <a:rPr lang="en-US" dirty="0" err="1" smtClean="0"/>
              <a:t>kutseõpetaja</a:t>
            </a:r>
            <a:r>
              <a:rPr lang="en-US" dirty="0" smtClean="0"/>
              <a:t> </a:t>
            </a:r>
            <a:r>
              <a:rPr lang="en-US" dirty="0" err="1" smtClean="0"/>
              <a:t>õpetab</a:t>
            </a:r>
            <a:r>
              <a:rPr lang="en-US" dirty="0" smtClean="0"/>
              <a:t> </a:t>
            </a:r>
            <a:r>
              <a:rPr lang="en-US" dirty="0" err="1" smtClean="0"/>
              <a:t>erineva</a:t>
            </a:r>
            <a:r>
              <a:rPr lang="en-US" dirty="0" smtClean="0"/>
              <a:t> </a:t>
            </a:r>
            <a:r>
              <a:rPr lang="en-US" dirty="0" err="1" smtClean="0"/>
              <a:t>raskusastmega</a:t>
            </a:r>
            <a:r>
              <a:rPr lang="en-US" dirty="0" smtClean="0"/>
              <a:t> </a:t>
            </a:r>
            <a:r>
              <a:rPr lang="en-US" dirty="0" err="1" smtClean="0"/>
              <a:t>teemasid</a:t>
            </a:r>
            <a:r>
              <a:rPr lang="en-US" dirty="0" smtClean="0"/>
              <a:t> </a:t>
            </a:r>
            <a:r>
              <a:rPr lang="en-US" dirty="0" err="1" smtClean="0"/>
              <a:t>eraldi</a:t>
            </a:r>
            <a:r>
              <a:rPr lang="en-US" dirty="0" smtClean="0"/>
              <a:t> </a:t>
            </a:r>
            <a:r>
              <a:rPr lang="en-US" dirty="0" err="1" smtClean="0"/>
              <a:t>õpilasrühmadele</a:t>
            </a:r>
            <a:r>
              <a:rPr lang="en-US" dirty="0" smtClean="0"/>
              <a:t> </a:t>
            </a:r>
            <a:r>
              <a:rPr lang="en-US" dirty="0" err="1" smtClean="0"/>
              <a:t>lähtuvalt</a:t>
            </a:r>
            <a:r>
              <a:rPr lang="en-US" dirty="0" smtClean="0"/>
              <a:t> </a:t>
            </a:r>
            <a:r>
              <a:rPr lang="en-US" dirty="0" err="1" smtClean="0"/>
              <a:t>õpilaste</a:t>
            </a:r>
            <a:r>
              <a:rPr lang="en-US" dirty="0" smtClean="0"/>
              <a:t> </a:t>
            </a:r>
            <a:r>
              <a:rPr lang="en-US" dirty="0" err="1" smtClean="0"/>
              <a:t>võimekusest</a:t>
            </a:r>
            <a:r>
              <a:rPr lang="en-US" dirty="0"/>
              <a:t> </a:t>
            </a:r>
            <a:r>
              <a:rPr lang="en-US" dirty="0" smtClean="0"/>
              <a:t>(</a:t>
            </a:r>
            <a:r>
              <a:rPr lang="en-US" dirty="0" err="1" smtClean="0"/>
              <a:t>st</a:t>
            </a:r>
            <a:r>
              <a:rPr lang="en-US" dirty="0"/>
              <a:t> </a:t>
            </a:r>
            <a:r>
              <a:rPr lang="en-US" dirty="0" err="1" smtClean="0"/>
              <a:t>sarnase</a:t>
            </a:r>
            <a:r>
              <a:rPr lang="en-US" dirty="0" smtClean="0"/>
              <a:t> </a:t>
            </a:r>
            <a:r>
              <a:rPr lang="en-US" dirty="0" err="1" smtClean="0"/>
              <a:t>võimekusega</a:t>
            </a:r>
            <a:r>
              <a:rPr lang="en-US" dirty="0" smtClean="0"/>
              <a:t> </a:t>
            </a:r>
            <a:r>
              <a:rPr lang="en-US" dirty="0" err="1" smtClean="0"/>
              <a:t>õpilased</a:t>
            </a:r>
            <a:r>
              <a:rPr lang="en-US" dirty="0" smtClean="0"/>
              <a:t> on </a:t>
            </a:r>
            <a:r>
              <a:rPr lang="en-US" dirty="0" err="1" smtClean="0"/>
              <a:t>koondatud</a:t>
            </a:r>
            <a:r>
              <a:rPr lang="en-US" dirty="0" smtClean="0"/>
              <a:t> </a:t>
            </a:r>
            <a:r>
              <a:rPr lang="en-US" dirty="0" err="1" smtClean="0"/>
              <a:t>ühte</a:t>
            </a:r>
            <a:r>
              <a:rPr lang="en-US" dirty="0" smtClean="0"/>
              <a:t> </a:t>
            </a:r>
            <a:r>
              <a:rPr lang="en-US" dirty="0" err="1" smtClean="0"/>
              <a:t>gruppi</a:t>
            </a:r>
            <a:r>
              <a:rPr lang="en-US" dirty="0" smtClean="0"/>
              <a:t>).</a:t>
            </a:r>
            <a:endParaRPr lang="en-US" dirty="0"/>
          </a:p>
          <a:p>
            <a:pPr marL="0" indent="0" algn="just">
              <a:buNone/>
            </a:pPr>
            <a:r>
              <a:rPr lang="en-US" dirty="0" err="1" smtClean="0"/>
              <a:t>Kutseõpetajad</a:t>
            </a:r>
            <a:r>
              <a:rPr lang="en-US" dirty="0" smtClean="0"/>
              <a:t>, </a:t>
            </a:r>
            <a:r>
              <a:rPr lang="en-US" dirty="0" err="1" smtClean="0"/>
              <a:t>kes</a:t>
            </a:r>
            <a:r>
              <a:rPr lang="en-US" dirty="0" smtClean="0"/>
              <a:t> </a:t>
            </a:r>
            <a:r>
              <a:rPr lang="en-US" dirty="0" err="1" smtClean="0"/>
              <a:t>rakendavad</a:t>
            </a:r>
            <a:r>
              <a:rPr lang="en-US" dirty="0" smtClean="0"/>
              <a:t> </a:t>
            </a:r>
            <a:r>
              <a:rPr lang="en-US" dirty="0" err="1" smtClean="0"/>
              <a:t>diferentseeritud</a:t>
            </a:r>
            <a:r>
              <a:rPr lang="en-US" dirty="0" smtClean="0"/>
              <a:t> </a:t>
            </a:r>
            <a:r>
              <a:rPr lang="en-US" dirty="0" err="1" smtClean="0"/>
              <a:t>õpetamist</a:t>
            </a:r>
            <a:r>
              <a:rPr lang="en-US" dirty="0" smtClean="0"/>
              <a:t>, </a:t>
            </a:r>
            <a:r>
              <a:rPr lang="en-US" dirty="0" err="1" smtClean="0"/>
              <a:t>võivad</a:t>
            </a:r>
            <a:r>
              <a:rPr lang="en-US" dirty="0"/>
              <a:t>:</a:t>
            </a:r>
          </a:p>
          <a:p>
            <a:pPr algn="just"/>
            <a:r>
              <a:rPr lang="en-US" b="1" dirty="0"/>
              <a:t>Kavandada õppetunde, mis </a:t>
            </a:r>
            <a:r>
              <a:rPr lang="en-US" dirty="0" err="1"/>
              <a:t>põhinevad</a:t>
            </a:r>
            <a:r>
              <a:rPr lang="en-US" dirty="0"/>
              <a:t> </a:t>
            </a:r>
            <a:r>
              <a:rPr lang="en-US" dirty="0" err="1" smtClean="0"/>
              <a:t>õpilaste</a:t>
            </a:r>
            <a:r>
              <a:rPr lang="en-US" dirty="0" smtClean="0"/>
              <a:t> </a:t>
            </a:r>
            <a:r>
              <a:rPr lang="en-US" dirty="0"/>
              <a:t>õpistiilidel.</a:t>
            </a:r>
          </a:p>
          <a:p>
            <a:pPr algn="just"/>
            <a:r>
              <a:rPr lang="en-US" b="1" dirty="0" err="1" smtClean="0"/>
              <a:t>Ülesannete</a:t>
            </a:r>
            <a:r>
              <a:rPr lang="en-US" b="1" dirty="0" smtClean="0"/>
              <a:t> </a:t>
            </a:r>
            <a:r>
              <a:rPr lang="en-US" b="1" dirty="0" err="1" smtClean="0"/>
              <a:t>andmisel</a:t>
            </a:r>
            <a:r>
              <a:rPr lang="en-US" b="1" dirty="0" smtClean="0"/>
              <a:t> </a:t>
            </a:r>
            <a:r>
              <a:rPr lang="en-US" b="1" dirty="0" err="1"/>
              <a:t>g</a:t>
            </a:r>
            <a:r>
              <a:rPr lang="en-US" b="1" dirty="0" err="1" smtClean="0"/>
              <a:t>rupeerida</a:t>
            </a:r>
            <a:r>
              <a:rPr lang="en-US" b="1" dirty="0" smtClean="0"/>
              <a:t> </a:t>
            </a:r>
            <a:r>
              <a:rPr lang="en-US" b="1" dirty="0" err="1" smtClean="0"/>
              <a:t>õpilasi</a:t>
            </a:r>
            <a:r>
              <a:rPr lang="en-US" b="1" dirty="0" smtClean="0"/>
              <a:t> </a:t>
            </a:r>
            <a:r>
              <a:rPr lang="en-US" dirty="0" err="1" smtClean="0"/>
              <a:t>ühiste</a:t>
            </a:r>
            <a:r>
              <a:rPr lang="en-US" dirty="0" smtClean="0"/>
              <a:t> </a:t>
            </a:r>
            <a:r>
              <a:rPr lang="en-US" dirty="0"/>
              <a:t>huvide, </a:t>
            </a:r>
            <a:r>
              <a:rPr lang="en-US" dirty="0" err="1" smtClean="0"/>
              <a:t>õpitavate</a:t>
            </a:r>
            <a:r>
              <a:rPr lang="en-US" dirty="0" smtClean="0"/>
              <a:t> </a:t>
            </a:r>
            <a:r>
              <a:rPr lang="en-US" dirty="0" err="1" smtClean="0"/>
              <a:t>teemade</a:t>
            </a:r>
            <a:r>
              <a:rPr lang="en-US" dirty="0" smtClean="0"/>
              <a:t> </a:t>
            </a:r>
            <a:r>
              <a:rPr lang="en-US" dirty="0"/>
              <a:t>või </a:t>
            </a:r>
            <a:r>
              <a:rPr lang="en-US" dirty="0" err="1"/>
              <a:t>võimete</a:t>
            </a:r>
            <a:r>
              <a:rPr lang="en-US" dirty="0"/>
              <a:t> </a:t>
            </a:r>
            <a:r>
              <a:rPr lang="en-US" dirty="0" err="1" smtClean="0"/>
              <a:t>alusel</a:t>
            </a:r>
            <a:r>
              <a:rPr lang="en-US" dirty="0" smtClean="0"/>
              <a:t>.</a:t>
            </a:r>
            <a:endParaRPr lang="en-US" dirty="0"/>
          </a:p>
          <a:p>
            <a:pPr algn="just"/>
            <a:r>
              <a:rPr lang="en-US" b="1" dirty="0" err="1" smtClean="0"/>
              <a:t>Hinnata</a:t>
            </a:r>
            <a:r>
              <a:rPr lang="en-US" b="1" dirty="0" smtClean="0"/>
              <a:t> õpilaste </a:t>
            </a:r>
            <a:r>
              <a:rPr lang="en-US" b="1" dirty="0"/>
              <a:t>õppimist </a:t>
            </a:r>
            <a:r>
              <a:rPr lang="en-US" dirty="0" err="1"/>
              <a:t>kujundava</a:t>
            </a:r>
            <a:r>
              <a:rPr lang="en-US" dirty="0"/>
              <a:t> </a:t>
            </a:r>
            <a:r>
              <a:rPr lang="en-US" dirty="0" err="1" smtClean="0"/>
              <a:t>hindamisega</a:t>
            </a:r>
            <a:r>
              <a:rPr lang="en-US" dirty="0" smtClean="0"/>
              <a:t>.</a:t>
            </a:r>
            <a:endParaRPr lang="en-US" dirty="0"/>
          </a:p>
          <a:p>
            <a:pPr algn="just"/>
            <a:r>
              <a:rPr lang="en-US" dirty="0"/>
              <a:t>Juhtida klassiruumi, et </a:t>
            </a:r>
            <a:r>
              <a:rPr lang="en-US" b="1" dirty="0"/>
              <a:t>luua turvaline ja </a:t>
            </a:r>
            <a:r>
              <a:rPr lang="en-US" b="1" dirty="0" err="1"/>
              <a:t>toetav</a:t>
            </a:r>
            <a:r>
              <a:rPr lang="en-US" b="1" dirty="0"/>
              <a:t> </a:t>
            </a:r>
            <a:r>
              <a:rPr lang="en-US" b="1" dirty="0" err="1" smtClean="0"/>
              <a:t>õpikeskkond</a:t>
            </a:r>
            <a:r>
              <a:rPr lang="en-US" dirty="0"/>
              <a:t>.</a:t>
            </a:r>
          </a:p>
          <a:p>
            <a:pPr algn="just"/>
            <a:r>
              <a:rPr lang="en-US" dirty="0" err="1" smtClean="0"/>
              <a:t>Hinnata</a:t>
            </a:r>
            <a:r>
              <a:rPr lang="en-US" dirty="0" smtClean="0"/>
              <a:t> </a:t>
            </a:r>
            <a:r>
              <a:rPr lang="en-US" dirty="0"/>
              <a:t>ja </a:t>
            </a:r>
            <a:r>
              <a:rPr lang="en-US" b="1" dirty="0" err="1" smtClean="0"/>
              <a:t>kohandada</a:t>
            </a:r>
            <a:r>
              <a:rPr lang="en-US" b="1" dirty="0" smtClean="0"/>
              <a:t> </a:t>
            </a:r>
            <a:r>
              <a:rPr lang="en-US" dirty="0" err="1" smtClean="0"/>
              <a:t>jooksvalt</a:t>
            </a:r>
            <a:r>
              <a:rPr lang="en-US" dirty="0" smtClean="0"/>
              <a:t> </a:t>
            </a:r>
            <a:r>
              <a:rPr lang="en-US" b="1" dirty="0"/>
              <a:t>õppetundide sisu, et see </a:t>
            </a:r>
            <a:r>
              <a:rPr lang="en-US" b="1" dirty="0" err="1"/>
              <a:t>vastaks</a:t>
            </a:r>
            <a:r>
              <a:rPr lang="en-US" b="1" dirty="0"/>
              <a:t> </a:t>
            </a:r>
            <a:r>
              <a:rPr lang="en-US" b="1" dirty="0" err="1" smtClean="0"/>
              <a:t>õpilaste</a:t>
            </a:r>
            <a:r>
              <a:rPr lang="en-US" b="1" dirty="0" smtClean="0"/>
              <a:t> </a:t>
            </a:r>
            <a:r>
              <a:rPr lang="en-US" b="1" dirty="0"/>
              <a:t>vajadustele</a:t>
            </a:r>
            <a:r>
              <a:rPr lang="en-US" dirty="0" smtClean="0"/>
              <a:t>.</a:t>
            </a:r>
            <a:endParaRPr lang="en-US" dirty="0"/>
          </a:p>
        </p:txBody>
      </p:sp>
    </p:spTree>
    <p:extLst>
      <p:ext uri="{BB962C8B-B14F-4D97-AF65-F5344CB8AC3E}">
        <p14:creationId xmlns:p14="http://schemas.microsoft.com/office/powerpoint/2010/main" val="180953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212271" y="279400"/>
            <a:ext cx="11979729" cy="1325563"/>
          </a:xfrm>
        </p:spPr>
        <p:txBody>
          <a:bodyPr>
            <a:normAutofit/>
          </a:bodyPr>
          <a:lstStyle/>
          <a:p>
            <a:r>
              <a:rPr lang="en-US" sz="3600" b="1" dirty="0"/>
              <a:t>Diferentseeritud </a:t>
            </a:r>
            <a:r>
              <a:rPr lang="en-US" sz="3600" b="1" dirty="0" smtClean="0"/>
              <a:t>õpetamise </a:t>
            </a:r>
            <a:r>
              <a:rPr lang="en-US" sz="3600" b="1" dirty="0"/>
              <a:t>omadused ja põhimõtted</a:t>
            </a:r>
            <a:endParaRPr lang="en-GB" sz="3600"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440871" y="1825625"/>
            <a:ext cx="10912929" cy="4526190"/>
          </a:xfrm>
        </p:spPr>
        <p:txBody>
          <a:bodyPr>
            <a:normAutofit/>
          </a:bodyPr>
          <a:lstStyle/>
          <a:p>
            <a:pPr algn="just"/>
            <a:r>
              <a:rPr lang="en-US" b="1" u="sng" dirty="0"/>
              <a:t>Diferentseerimine on </a:t>
            </a:r>
            <a:r>
              <a:rPr lang="en-US" b="1" u="sng" dirty="0" smtClean="0"/>
              <a:t>PROAKTIIVNE (</a:t>
            </a:r>
            <a:r>
              <a:rPr lang="en-US" b="1" u="sng" dirty="0" err="1" smtClean="0"/>
              <a:t>ennetav</a:t>
            </a:r>
            <a:r>
              <a:rPr lang="en-US" b="1" u="sng" dirty="0" smtClean="0"/>
              <a:t>): </a:t>
            </a:r>
            <a:endParaRPr lang="en-US" b="1" u="sng" dirty="0"/>
          </a:p>
          <a:p>
            <a:pPr marL="0" indent="0" algn="just">
              <a:buNone/>
            </a:pPr>
            <a:r>
              <a:rPr lang="en-US" dirty="0" smtClean="0"/>
              <a:t>Kutseõpetaja </a:t>
            </a:r>
            <a:r>
              <a:rPr lang="en-US" dirty="0"/>
              <a:t>eeldab, et </a:t>
            </a:r>
            <a:r>
              <a:rPr lang="en-US" dirty="0" err="1"/>
              <a:t>erinevatel</a:t>
            </a:r>
            <a:r>
              <a:rPr lang="en-US" dirty="0"/>
              <a:t> </a:t>
            </a:r>
            <a:r>
              <a:rPr lang="en-US" dirty="0" err="1" smtClean="0"/>
              <a:t>õpilastel</a:t>
            </a:r>
            <a:r>
              <a:rPr lang="en-US" dirty="0" smtClean="0"/>
              <a:t> </a:t>
            </a:r>
            <a:r>
              <a:rPr lang="en-US" dirty="0"/>
              <a:t>on erinevad vajadused. </a:t>
            </a:r>
            <a:r>
              <a:rPr lang="en-US" dirty="0" err="1"/>
              <a:t>Seetõttu</a:t>
            </a:r>
            <a:r>
              <a:rPr lang="en-US" dirty="0"/>
              <a:t> </a:t>
            </a:r>
            <a:r>
              <a:rPr lang="en-US" dirty="0" err="1" smtClean="0"/>
              <a:t>kutseõpetaja</a:t>
            </a:r>
            <a:r>
              <a:rPr lang="en-US" dirty="0" smtClean="0"/>
              <a:t> </a:t>
            </a:r>
            <a:r>
              <a:rPr lang="en-US" dirty="0" err="1" smtClean="0"/>
              <a:t>kavandab</a:t>
            </a:r>
            <a:r>
              <a:rPr lang="en-US" dirty="0" smtClean="0"/>
              <a:t> </a:t>
            </a:r>
            <a:r>
              <a:rPr lang="en-US" dirty="0" err="1" smtClean="0"/>
              <a:t>ennetavalt</a:t>
            </a:r>
            <a:r>
              <a:rPr lang="en-US" dirty="0" smtClean="0"/>
              <a:t> </a:t>
            </a:r>
            <a:r>
              <a:rPr lang="en-US" dirty="0"/>
              <a:t>erinevaid viise, kuidas "jõuda" </a:t>
            </a:r>
            <a:r>
              <a:rPr lang="en-US" dirty="0" err="1" smtClean="0"/>
              <a:t>õpilasteni</a:t>
            </a:r>
            <a:r>
              <a:rPr lang="en-US" dirty="0"/>
              <a:t> </a:t>
            </a:r>
            <a:r>
              <a:rPr lang="en-US" dirty="0" smtClean="0"/>
              <a:t>ja </a:t>
            </a:r>
            <a:r>
              <a:rPr lang="en-US" dirty="0" err="1" smtClean="0"/>
              <a:t>mis</a:t>
            </a:r>
            <a:r>
              <a:rPr lang="en-US" dirty="0" smtClean="0"/>
              <a:t> </a:t>
            </a:r>
            <a:r>
              <a:rPr lang="en-US" dirty="0" err="1" smtClean="0"/>
              <a:t>toetab</a:t>
            </a:r>
            <a:r>
              <a:rPr lang="en-US" dirty="0" smtClean="0"/>
              <a:t> </a:t>
            </a:r>
            <a:r>
              <a:rPr lang="en-US" dirty="0" err="1" smtClean="0"/>
              <a:t>õpilaste</a:t>
            </a:r>
            <a:r>
              <a:rPr lang="en-US" dirty="0" smtClean="0"/>
              <a:t> </a:t>
            </a:r>
            <a:r>
              <a:rPr lang="en-US" dirty="0" err="1" smtClean="0"/>
              <a:t>õppimist</a:t>
            </a:r>
            <a:r>
              <a:rPr lang="en-US" dirty="0" smtClean="0"/>
              <a:t>. </a:t>
            </a:r>
          </a:p>
          <a:p>
            <a:pPr algn="just"/>
            <a:r>
              <a:rPr lang="en-US" b="1" u="sng" dirty="0"/>
              <a:t>Diferentseeritud õpetamine on pigem KVALITATIIVNE kui kvantitatiivne: </a:t>
            </a:r>
          </a:p>
          <a:p>
            <a:pPr marL="0" indent="0" algn="just">
              <a:buNone/>
            </a:pPr>
            <a:r>
              <a:rPr lang="en-US" dirty="0" smtClean="0"/>
              <a:t>Diferentseeritud õpetamine </a:t>
            </a:r>
            <a:r>
              <a:rPr lang="en-US" dirty="0"/>
              <a:t>ei </a:t>
            </a:r>
            <a:r>
              <a:rPr lang="en-US" dirty="0" smtClean="0"/>
              <a:t>ole </a:t>
            </a:r>
            <a:r>
              <a:rPr lang="en-US" dirty="0"/>
              <a:t>lihtsalt rohkem või </a:t>
            </a:r>
            <a:r>
              <a:rPr lang="en-US" dirty="0" err="1"/>
              <a:t>vähem</a:t>
            </a:r>
            <a:r>
              <a:rPr lang="en-US" dirty="0"/>
              <a:t> </a:t>
            </a:r>
            <a:r>
              <a:rPr lang="en-US" dirty="0" err="1" smtClean="0"/>
              <a:t>ülesandeid</a:t>
            </a:r>
            <a:r>
              <a:rPr lang="en-US" dirty="0" smtClean="0"/>
              <a:t>. See </a:t>
            </a:r>
            <a:r>
              <a:rPr lang="en-US" dirty="0" err="1" smtClean="0"/>
              <a:t>tähendab</a:t>
            </a:r>
            <a:r>
              <a:rPr lang="en-US" dirty="0" smtClean="0"/>
              <a:t>, et </a:t>
            </a:r>
            <a:r>
              <a:rPr lang="en-US" dirty="0" err="1"/>
              <a:t>ü</a:t>
            </a:r>
            <a:r>
              <a:rPr lang="en-US" dirty="0" err="1" smtClean="0"/>
              <a:t>lesannete</a:t>
            </a:r>
            <a:r>
              <a:rPr lang="en-US" dirty="0" smtClean="0"/>
              <a:t> </a:t>
            </a:r>
            <a:r>
              <a:rPr lang="en-US" dirty="0" err="1" smtClean="0"/>
              <a:t>arvu</a:t>
            </a:r>
            <a:r>
              <a:rPr lang="en-US" dirty="0" smtClean="0"/>
              <a:t>/</a:t>
            </a:r>
            <a:r>
              <a:rPr lang="en-US" dirty="0" err="1" smtClean="0"/>
              <a:t>koguse</a:t>
            </a:r>
            <a:r>
              <a:rPr lang="en-US" dirty="0" smtClean="0"/>
              <a:t> </a:t>
            </a:r>
            <a:r>
              <a:rPr lang="en-US" dirty="0"/>
              <a:t>kohandamine on </a:t>
            </a:r>
            <a:r>
              <a:rPr lang="en-US" dirty="0" err="1" smtClean="0"/>
              <a:t>vähem</a:t>
            </a:r>
            <a:r>
              <a:rPr lang="en-US" dirty="0" smtClean="0"/>
              <a:t> </a:t>
            </a:r>
            <a:r>
              <a:rPr lang="en-US" dirty="0" err="1" smtClean="0"/>
              <a:t>tõhusam</a:t>
            </a:r>
            <a:r>
              <a:rPr lang="en-US" dirty="0" smtClean="0"/>
              <a:t> </a:t>
            </a:r>
            <a:r>
              <a:rPr lang="en-US" dirty="0"/>
              <a:t>kui </a:t>
            </a:r>
            <a:r>
              <a:rPr lang="en-US" dirty="0" err="1"/>
              <a:t>ülesannete</a:t>
            </a:r>
            <a:r>
              <a:rPr lang="en-US" dirty="0"/>
              <a:t> </a:t>
            </a:r>
            <a:r>
              <a:rPr lang="en-US" dirty="0" err="1" smtClean="0"/>
              <a:t>olemuse</a:t>
            </a:r>
            <a:r>
              <a:rPr lang="en-US" dirty="0" smtClean="0"/>
              <a:t>/</a:t>
            </a:r>
            <a:r>
              <a:rPr lang="en-US" dirty="0" err="1" smtClean="0"/>
              <a:t>sisu</a:t>
            </a:r>
            <a:r>
              <a:rPr lang="en-US" dirty="0" smtClean="0"/>
              <a:t> </a:t>
            </a:r>
            <a:r>
              <a:rPr lang="en-US" dirty="0"/>
              <a:t>kohandamine vastavalt </a:t>
            </a:r>
            <a:r>
              <a:rPr lang="en-US" dirty="0" err="1" smtClean="0"/>
              <a:t>õpilaste</a:t>
            </a:r>
            <a:r>
              <a:rPr lang="en-US" dirty="0" smtClean="0"/>
              <a:t> </a:t>
            </a:r>
            <a:r>
              <a:rPr lang="en-US" dirty="0" err="1" smtClean="0"/>
              <a:t>vajadustega</a:t>
            </a:r>
            <a:r>
              <a:rPr lang="en-US" dirty="0" smtClean="0"/>
              <a:t>.</a:t>
            </a:r>
          </a:p>
        </p:txBody>
      </p:sp>
    </p:spTree>
    <p:extLst>
      <p:ext uri="{BB962C8B-B14F-4D97-AF65-F5344CB8AC3E}">
        <p14:creationId xmlns:p14="http://schemas.microsoft.com/office/powerpoint/2010/main" val="206790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114300" y="365125"/>
            <a:ext cx="11952514" cy="1325563"/>
          </a:xfrm>
        </p:spPr>
        <p:txBody>
          <a:bodyPr>
            <a:normAutofit/>
          </a:bodyPr>
          <a:lstStyle/>
          <a:p>
            <a:r>
              <a:rPr lang="en-US" sz="3600" b="1" dirty="0"/>
              <a:t>Diferentseeritud </a:t>
            </a:r>
            <a:r>
              <a:rPr lang="en-US" sz="3600" b="1" dirty="0" smtClean="0"/>
              <a:t>õpetamise </a:t>
            </a:r>
            <a:r>
              <a:rPr lang="en-US" sz="3600" b="1" dirty="0"/>
              <a:t>omadused ja põhimõtted</a:t>
            </a:r>
            <a:endParaRPr lang="en-GB" sz="3600"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277586" y="1690688"/>
            <a:ext cx="11153852" cy="4595812"/>
          </a:xfrm>
        </p:spPr>
        <p:txBody>
          <a:bodyPr>
            <a:normAutofit/>
          </a:bodyPr>
          <a:lstStyle/>
          <a:p>
            <a:pPr>
              <a:lnSpc>
                <a:spcPct val="110000"/>
              </a:lnSpc>
              <a:spcAft>
                <a:spcPts val="600"/>
              </a:spcAft>
            </a:pPr>
            <a:r>
              <a:rPr lang="en-US" b="1" u="sng" dirty="0"/>
              <a:t>Diferentseeritud </a:t>
            </a:r>
            <a:r>
              <a:rPr lang="en-US" b="1" u="sng" dirty="0" err="1"/>
              <a:t>õpetamine</a:t>
            </a:r>
            <a:r>
              <a:rPr lang="en-US" b="1" u="sng" dirty="0"/>
              <a:t> </a:t>
            </a:r>
            <a:r>
              <a:rPr lang="en-US" b="1" u="sng" dirty="0" err="1" smtClean="0"/>
              <a:t>põhineb</a:t>
            </a:r>
            <a:r>
              <a:rPr lang="en-US" b="1" u="sng" dirty="0" smtClean="0"/>
              <a:t> </a:t>
            </a:r>
            <a:r>
              <a:rPr lang="en-US" b="1" u="sng" dirty="0" err="1" smtClean="0"/>
              <a:t>hindamisel</a:t>
            </a:r>
            <a:r>
              <a:rPr lang="en-US" b="1" u="sng" dirty="0" smtClean="0"/>
              <a:t>: </a:t>
            </a:r>
            <a:endParaRPr lang="en-US" b="1" u="sng" dirty="0"/>
          </a:p>
          <a:p>
            <a:pPr marL="0" indent="0" algn="just">
              <a:buNone/>
            </a:pPr>
            <a:r>
              <a:rPr lang="en-US" dirty="0" err="1" smtClean="0"/>
              <a:t>Kutseõpetajad</a:t>
            </a:r>
            <a:r>
              <a:rPr lang="en-US" dirty="0" smtClean="0"/>
              <a:t>, </a:t>
            </a:r>
            <a:r>
              <a:rPr lang="en-US" dirty="0"/>
              <a:t>kes mõistab, et õpetamine ja õppimine peavad olema õpilastele sobivad, </a:t>
            </a:r>
            <a:r>
              <a:rPr lang="en-US" dirty="0" err="1" smtClean="0"/>
              <a:t>otsivad</a:t>
            </a:r>
            <a:r>
              <a:rPr lang="en-US" dirty="0" smtClean="0"/>
              <a:t> </a:t>
            </a:r>
            <a:r>
              <a:rPr lang="en-US" dirty="0" err="1" smtClean="0"/>
              <a:t>erinevaid</a:t>
            </a:r>
            <a:r>
              <a:rPr lang="en-US" dirty="0" smtClean="0"/>
              <a:t> </a:t>
            </a:r>
            <a:r>
              <a:rPr lang="en-US" dirty="0" err="1" smtClean="0"/>
              <a:t>võimalusi</a:t>
            </a:r>
            <a:r>
              <a:rPr lang="en-US" dirty="0" smtClean="0"/>
              <a:t> oma õpilaste </a:t>
            </a:r>
            <a:r>
              <a:rPr lang="en-US" dirty="0"/>
              <a:t>paremaks tundmaõppimiseks. </a:t>
            </a:r>
            <a:endParaRPr lang="en-US" dirty="0" smtClean="0"/>
          </a:p>
          <a:p>
            <a:pPr marL="0" indent="0" algn="just">
              <a:buNone/>
            </a:pPr>
            <a:r>
              <a:rPr lang="en-US" dirty="0" err="1" smtClean="0"/>
              <a:t>Kogu</a:t>
            </a:r>
            <a:r>
              <a:rPr lang="en-US" dirty="0" smtClean="0"/>
              <a:t> õppeaasta </a:t>
            </a:r>
            <a:r>
              <a:rPr lang="en-US" dirty="0" err="1" smtClean="0"/>
              <a:t>jooksul</a:t>
            </a:r>
            <a:r>
              <a:rPr lang="en-US" dirty="0" smtClean="0"/>
              <a:t> </a:t>
            </a:r>
            <a:r>
              <a:rPr lang="en-US" dirty="0" err="1" smtClean="0"/>
              <a:t>kutseõpetajad</a:t>
            </a:r>
            <a:r>
              <a:rPr lang="en-US" dirty="0" smtClean="0"/>
              <a:t> </a:t>
            </a:r>
            <a:r>
              <a:rPr lang="en-US" dirty="0" err="1" smtClean="0"/>
              <a:t>hindavad</a:t>
            </a:r>
            <a:r>
              <a:rPr lang="en-US" dirty="0" smtClean="0"/>
              <a:t> </a:t>
            </a:r>
            <a:r>
              <a:rPr lang="en-US" dirty="0" err="1"/>
              <a:t>mitmel</a:t>
            </a:r>
            <a:r>
              <a:rPr lang="en-US" dirty="0"/>
              <a:t> </a:t>
            </a:r>
            <a:r>
              <a:rPr lang="en-US" dirty="0" err="1" smtClean="0"/>
              <a:t>erineval</a:t>
            </a:r>
            <a:r>
              <a:rPr lang="en-US" dirty="0" smtClean="0"/>
              <a:t> </a:t>
            </a:r>
            <a:r>
              <a:rPr lang="en-US" dirty="0" err="1" smtClean="0"/>
              <a:t>viisil</a:t>
            </a:r>
            <a:r>
              <a:rPr lang="en-US" dirty="0" smtClean="0"/>
              <a:t> </a:t>
            </a:r>
            <a:r>
              <a:rPr lang="en-US" dirty="0" err="1" smtClean="0"/>
              <a:t>õpilaste</a:t>
            </a:r>
            <a:r>
              <a:rPr lang="en-US" dirty="0" smtClean="0"/>
              <a:t> </a:t>
            </a:r>
            <a:r>
              <a:rPr lang="en-US" dirty="0" err="1" smtClean="0"/>
              <a:t>arengut</a:t>
            </a:r>
            <a:r>
              <a:rPr lang="en-US" dirty="0" smtClean="0"/>
              <a:t>, </a:t>
            </a:r>
            <a:r>
              <a:rPr lang="en-US" dirty="0"/>
              <a:t>huvisid ja </a:t>
            </a:r>
            <a:r>
              <a:rPr lang="en-US" dirty="0" err="1" smtClean="0"/>
              <a:t>õpiviise</a:t>
            </a:r>
            <a:r>
              <a:rPr lang="en-US" dirty="0"/>
              <a:t>. </a:t>
            </a:r>
            <a:endParaRPr lang="en-US" dirty="0" smtClean="0"/>
          </a:p>
          <a:p>
            <a:pPr marL="0" indent="0" algn="just">
              <a:buNone/>
            </a:pPr>
            <a:r>
              <a:rPr lang="en-US" dirty="0" err="1" smtClean="0"/>
              <a:t>Seega</a:t>
            </a:r>
            <a:r>
              <a:rPr lang="en-US" dirty="0" smtClean="0"/>
              <a:t> “</a:t>
            </a:r>
            <a:r>
              <a:rPr lang="en-US" dirty="0" err="1" smtClean="0"/>
              <a:t>lõplik</a:t>
            </a:r>
            <a:r>
              <a:rPr lang="en-US" dirty="0" smtClean="0"/>
              <a:t>" </a:t>
            </a:r>
            <a:r>
              <a:rPr lang="en-US" dirty="0" err="1" smtClean="0"/>
              <a:t>hindamine</a:t>
            </a:r>
            <a:r>
              <a:rPr lang="en-US" dirty="0"/>
              <a:t> </a:t>
            </a:r>
            <a:r>
              <a:rPr lang="en-US" dirty="0" err="1" smtClean="0"/>
              <a:t>hõlmab</a:t>
            </a:r>
            <a:r>
              <a:rPr lang="en-US" dirty="0"/>
              <a:t> </a:t>
            </a:r>
            <a:r>
              <a:rPr lang="en-US" dirty="0" err="1" smtClean="0"/>
              <a:t>eri</a:t>
            </a:r>
            <a:r>
              <a:rPr lang="en-US" dirty="0" smtClean="0"/>
              <a:t> </a:t>
            </a:r>
            <a:r>
              <a:rPr lang="en-US" dirty="0"/>
              <a:t>vorme, eesmärgiga leida igale </a:t>
            </a:r>
            <a:r>
              <a:rPr lang="en-US" dirty="0" err="1"/>
              <a:t>õpilasele</a:t>
            </a:r>
            <a:r>
              <a:rPr lang="en-US" dirty="0"/>
              <a:t> </a:t>
            </a:r>
            <a:r>
              <a:rPr lang="en-US" dirty="0" err="1" smtClean="0"/>
              <a:t>parim</a:t>
            </a:r>
            <a:r>
              <a:rPr lang="en-US" dirty="0" smtClean="0"/>
              <a:t> </a:t>
            </a:r>
            <a:r>
              <a:rPr lang="en-US" dirty="0" err="1" smtClean="0"/>
              <a:t>viis</a:t>
            </a:r>
            <a:r>
              <a:rPr lang="en-US" dirty="0"/>
              <a:t>, </a:t>
            </a:r>
            <a:r>
              <a:rPr lang="en-US" dirty="0" err="1"/>
              <a:t>kuidas</a:t>
            </a:r>
            <a:r>
              <a:rPr lang="en-US" dirty="0"/>
              <a:t> </a:t>
            </a:r>
            <a:r>
              <a:rPr lang="en-US" dirty="0" err="1" smtClean="0"/>
              <a:t>tagasisidestada</a:t>
            </a:r>
            <a:r>
              <a:rPr lang="en-US" dirty="0" smtClean="0"/>
              <a:t> </a:t>
            </a:r>
            <a:r>
              <a:rPr lang="en-US" dirty="0" err="1" smtClean="0"/>
              <a:t>õppijale</a:t>
            </a:r>
            <a:r>
              <a:rPr lang="en-US" dirty="0" smtClean="0"/>
              <a:t> </a:t>
            </a:r>
            <a:r>
              <a:rPr lang="en-US" dirty="0" err="1" smtClean="0"/>
              <a:t>kõige</a:t>
            </a:r>
            <a:r>
              <a:rPr lang="en-US" dirty="0" smtClean="0"/>
              <a:t> </a:t>
            </a:r>
            <a:r>
              <a:rPr lang="en-US" dirty="0" err="1" smtClean="0"/>
              <a:t>edukamalt</a:t>
            </a:r>
            <a:r>
              <a:rPr lang="en-US" dirty="0" smtClean="0"/>
              <a:t> </a:t>
            </a:r>
            <a:r>
              <a:rPr lang="en-US" dirty="0" err="1" smtClean="0"/>
              <a:t>omandatud</a:t>
            </a:r>
            <a:r>
              <a:rPr lang="en-US" dirty="0" smtClean="0"/>
              <a:t> </a:t>
            </a:r>
            <a:r>
              <a:rPr lang="en-US" dirty="0" err="1" smtClean="0"/>
              <a:t>saavutust</a:t>
            </a:r>
            <a:r>
              <a:rPr lang="en-US" dirty="0" smtClean="0"/>
              <a:t>. </a:t>
            </a:r>
            <a:endParaRPr lang="nl-NL" dirty="0"/>
          </a:p>
        </p:txBody>
      </p:sp>
    </p:spTree>
    <p:extLst>
      <p:ext uri="{BB962C8B-B14F-4D97-AF65-F5344CB8AC3E}">
        <p14:creationId xmlns:p14="http://schemas.microsoft.com/office/powerpoint/2010/main" val="425949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 y="365125"/>
            <a:ext cx="11985171" cy="1325563"/>
          </a:xfrm>
        </p:spPr>
        <p:txBody>
          <a:bodyPr>
            <a:normAutofit/>
          </a:bodyPr>
          <a:lstStyle/>
          <a:p>
            <a:r>
              <a:rPr lang="en-US" sz="3600" b="1" dirty="0"/>
              <a:t>Diferentseeritud õpetamise omadused ja põhimõtted</a:t>
            </a:r>
            <a:endParaRPr lang="en-GB" sz="3600"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478972" y="1499054"/>
            <a:ext cx="10515600" cy="4813300"/>
          </a:xfrm>
        </p:spPr>
        <p:txBody>
          <a:bodyPr>
            <a:normAutofit fontScale="85000" lnSpcReduction="10000"/>
          </a:bodyPr>
          <a:lstStyle/>
          <a:p>
            <a:pPr>
              <a:lnSpc>
                <a:spcPct val="120000"/>
              </a:lnSpc>
              <a:spcAft>
                <a:spcPts val="600"/>
              </a:spcAft>
            </a:pPr>
            <a:r>
              <a:rPr lang="en-US" sz="3300" b="1" u="sng" dirty="0" err="1"/>
              <a:t>Diferentseeritud</a:t>
            </a:r>
            <a:r>
              <a:rPr lang="en-US" sz="3300" b="1" u="sng" dirty="0"/>
              <a:t> </a:t>
            </a:r>
            <a:r>
              <a:rPr lang="en-US" sz="3300" b="1" u="sng" dirty="0" err="1" smtClean="0"/>
              <a:t>õpetamine</a:t>
            </a:r>
            <a:r>
              <a:rPr lang="en-US" sz="3300" b="1" u="sng" dirty="0" smtClean="0"/>
              <a:t> </a:t>
            </a:r>
            <a:r>
              <a:rPr lang="en-US" sz="3300" b="1" u="sng" dirty="0" err="1"/>
              <a:t>pakub</a:t>
            </a:r>
            <a:r>
              <a:rPr lang="en-US" sz="3300" b="1" u="sng" dirty="0"/>
              <a:t> </a:t>
            </a:r>
            <a:r>
              <a:rPr lang="en-US" sz="3300" b="1" u="sng" dirty="0" err="1" smtClean="0"/>
              <a:t>erinevaid</a:t>
            </a:r>
            <a:r>
              <a:rPr lang="en-US" sz="3300" b="1" u="sng" dirty="0" smtClean="0"/>
              <a:t> </a:t>
            </a:r>
            <a:r>
              <a:rPr lang="en-US" sz="3300" b="1" u="sng" dirty="0" err="1" smtClean="0"/>
              <a:t>lähenemisi</a:t>
            </a:r>
            <a:r>
              <a:rPr lang="en-US" sz="3300" b="1" u="sng" dirty="0" smtClean="0"/>
              <a:t> </a:t>
            </a:r>
            <a:r>
              <a:rPr lang="en-US" sz="3300" b="1" u="sng" dirty="0" err="1" smtClean="0"/>
              <a:t>sisule</a:t>
            </a:r>
            <a:r>
              <a:rPr lang="en-US" sz="3300" b="1" u="sng" dirty="0" smtClean="0"/>
              <a:t>, </a:t>
            </a:r>
            <a:r>
              <a:rPr lang="en-US" sz="3300" b="1" u="sng" dirty="0" err="1" smtClean="0"/>
              <a:t>protsessile</a:t>
            </a:r>
            <a:r>
              <a:rPr lang="en-US" sz="3300" b="1" u="sng" dirty="0" smtClean="0"/>
              <a:t> </a:t>
            </a:r>
            <a:r>
              <a:rPr lang="en-US" sz="3300" b="1" u="sng" dirty="0"/>
              <a:t>ja </a:t>
            </a:r>
            <a:r>
              <a:rPr lang="en-US" sz="3300" b="1" u="sng" dirty="0" err="1" smtClean="0"/>
              <a:t>tulemusele</a:t>
            </a:r>
            <a:r>
              <a:rPr lang="en-US" sz="3300" b="1" u="sng" dirty="0" smtClean="0"/>
              <a:t>: </a:t>
            </a:r>
          </a:p>
          <a:p>
            <a:endParaRPr lang="en-US" b="1" dirty="0" smtClean="0"/>
          </a:p>
          <a:p>
            <a:pPr lvl="1">
              <a:buFont typeface="Courier New" panose="02070309020205020404" pitchFamily="49" charset="0"/>
              <a:buChar char="o"/>
            </a:pPr>
            <a:r>
              <a:rPr lang="en-US" b="1" dirty="0" smtClean="0"/>
              <a:t>Sisu: </a:t>
            </a:r>
            <a:r>
              <a:rPr lang="en-US" dirty="0" err="1" smtClean="0"/>
              <a:t>Mida</a:t>
            </a:r>
            <a:r>
              <a:rPr lang="en-US" dirty="0" smtClean="0"/>
              <a:t> õpilased </a:t>
            </a:r>
            <a:r>
              <a:rPr lang="en-US" dirty="0"/>
              <a:t>õpivad </a:t>
            </a:r>
            <a:endParaRPr lang="en-US" dirty="0" smtClean="0"/>
          </a:p>
          <a:p>
            <a:pPr lvl="1">
              <a:buFont typeface="Courier New" panose="02070309020205020404" pitchFamily="49" charset="0"/>
              <a:buChar char="o"/>
            </a:pPr>
            <a:r>
              <a:rPr lang="en-US" b="1" dirty="0" smtClean="0"/>
              <a:t>Protsess</a:t>
            </a:r>
            <a:r>
              <a:rPr lang="en-US" b="1" dirty="0"/>
              <a:t>: </a:t>
            </a:r>
            <a:r>
              <a:rPr lang="en-US" dirty="0" err="1"/>
              <a:t>Kuidas</a:t>
            </a:r>
            <a:r>
              <a:rPr lang="en-US" dirty="0"/>
              <a:t> </a:t>
            </a:r>
            <a:r>
              <a:rPr lang="en-US" dirty="0" err="1" smtClean="0"/>
              <a:t>õpilased</a:t>
            </a:r>
            <a:r>
              <a:rPr lang="en-US" dirty="0" smtClean="0"/>
              <a:t> </a:t>
            </a:r>
            <a:r>
              <a:rPr lang="en-US" dirty="0"/>
              <a:t>mõtestavad ideid ja </a:t>
            </a:r>
            <a:r>
              <a:rPr lang="en-US" dirty="0" err="1" smtClean="0"/>
              <a:t>informatsiooni</a:t>
            </a:r>
            <a:endParaRPr lang="en-US" dirty="0"/>
          </a:p>
          <a:p>
            <a:pPr lvl="1">
              <a:buFont typeface="Courier New" panose="02070309020205020404" pitchFamily="49" charset="0"/>
              <a:buChar char="o"/>
            </a:pPr>
            <a:r>
              <a:rPr lang="en-US" b="1" dirty="0" err="1" smtClean="0"/>
              <a:t>Tulemus</a:t>
            </a:r>
            <a:r>
              <a:rPr lang="en-US" b="1" dirty="0" smtClean="0"/>
              <a:t>: </a:t>
            </a:r>
            <a:r>
              <a:rPr lang="en-US" dirty="0" err="1" smtClean="0"/>
              <a:t>Kuidas</a:t>
            </a:r>
            <a:r>
              <a:rPr lang="en-US" dirty="0" smtClean="0"/>
              <a:t> õpilased </a:t>
            </a:r>
            <a:r>
              <a:rPr lang="en-US" dirty="0"/>
              <a:t>demonstreerivad </a:t>
            </a:r>
            <a:r>
              <a:rPr lang="en-US" dirty="0" smtClean="0"/>
              <a:t>õpitut</a:t>
            </a:r>
          </a:p>
          <a:p>
            <a:pPr marL="0" indent="0" algn="just">
              <a:buNone/>
            </a:pPr>
            <a:r>
              <a:rPr lang="en-US" dirty="0"/>
              <a:t/>
            </a:r>
            <a:br>
              <a:rPr lang="en-US" dirty="0"/>
            </a:br>
            <a:r>
              <a:rPr lang="en-US" dirty="0"/>
              <a:t>Neid </a:t>
            </a:r>
            <a:r>
              <a:rPr lang="en-US" dirty="0" err="1"/>
              <a:t>kolme</a:t>
            </a:r>
            <a:r>
              <a:rPr lang="en-US" dirty="0"/>
              <a:t> </a:t>
            </a:r>
            <a:r>
              <a:rPr lang="en-US" dirty="0" err="1" smtClean="0"/>
              <a:t>aspekti</a:t>
            </a:r>
            <a:r>
              <a:rPr lang="en-US" dirty="0" smtClean="0"/>
              <a:t> </a:t>
            </a:r>
            <a:r>
              <a:rPr lang="en-US" dirty="0"/>
              <a:t>diferentseerides </a:t>
            </a:r>
            <a:r>
              <a:rPr lang="en-US" dirty="0" err="1"/>
              <a:t>pakuvad</a:t>
            </a:r>
            <a:r>
              <a:rPr lang="en-US" dirty="0"/>
              <a:t> </a:t>
            </a:r>
            <a:r>
              <a:rPr lang="en-US" dirty="0" err="1" smtClean="0"/>
              <a:t>kutseõpetajad</a:t>
            </a:r>
            <a:r>
              <a:rPr lang="en-US" dirty="0" smtClean="0"/>
              <a:t> </a:t>
            </a:r>
            <a:r>
              <a:rPr lang="en-US" dirty="0"/>
              <a:t>erinevaid lähenemisviise sellele</a:t>
            </a:r>
            <a:r>
              <a:rPr lang="en-US" i="1" dirty="0"/>
              <a:t>, mida </a:t>
            </a:r>
            <a:r>
              <a:rPr lang="en-US" dirty="0"/>
              <a:t>õpilased õpivad, </a:t>
            </a:r>
            <a:r>
              <a:rPr lang="en-US" i="1" dirty="0"/>
              <a:t>kuidas </a:t>
            </a:r>
            <a:r>
              <a:rPr lang="en-US" dirty="0"/>
              <a:t>nad seda õpivad ja kuidas nad õpitut</a:t>
            </a:r>
            <a:r>
              <a:rPr lang="en-US" i="1" dirty="0"/>
              <a:t> demonstreerivad, </a:t>
            </a:r>
            <a:r>
              <a:rPr lang="en-US" dirty="0" err="1"/>
              <a:t>mis</a:t>
            </a:r>
            <a:r>
              <a:rPr lang="en-US" dirty="0"/>
              <a:t> </a:t>
            </a:r>
            <a:r>
              <a:rPr lang="en-US" dirty="0" err="1" smtClean="0"/>
              <a:t>kõik</a:t>
            </a:r>
            <a:r>
              <a:rPr lang="en-US" dirty="0"/>
              <a:t> </a:t>
            </a:r>
            <a:r>
              <a:rPr lang="en-US" dirty="0" err="1" smtClean="0"/>
              <a:t>toetavad</a:t>
            </a:r>
            <a:r>
              <a:rPr lang="en-US" dirty="0"/>
              <a:t> </a:t>
            </a:r>
            <a:r>
              <a:rPr lang="en-US" dirty="0" err="1" smtClean="0"/>
              <a:t>õpilaste</a:t>
            </a:r>
            <a:r>
              <a:rPr lang="en-US" dirty="0" smtClean="0"/>
              <a:t> </a:t>
            </a:r>
            <a:r>
              <a:rPr lang="en-US" dirty="0" err="1" smtClean="0"/>
              <a:t>arengut</a:t>
            </a:r>
            <a:r>
              <a:rPr lang="en-US" dirty="0"/>
              <a:t>.</a:t>
            </a:r>
            <a:endParaRPr lang="en-US" dirty="0" smtClean="0"/>
          </a:p>
          <a:p>
            <a:pPr marL="0" indent="0" algn="just">
              <a:buNone/>
            </a:pPr>
            <a:endParaRPr lang="en-US" sz="1000" dirty="0" smtClean="0"/>
          </a:p>
          <a:p>
            <a:pPr marL="0" indent="0" algn="ctr">
              <a:buNone/>
            </a:pPr>
            <a:r>
              <a:rPr lang="en-US" i="1" dirty="0" smtClean="0"/>
              <a:t>Järgnevatel slaididel analüüsitakse </a:t>
            </a:r>
            <a:r>
              <a:rPr lang="en-US" i="1" dirty="0" err="1" smtClean="0"/>
              <a:t>erinevaid</a:t>
            </a:r>
            <a:r>
              <a:rPr lang="en-US" i="1" dirty="0" smtClean="0"/>
              <a:t> </a:t>
            </a:r>
            <a:r>
              <a:rPr lang="en-US" i="1" dirty="0" err="1" smtClean="0"/>
              <a:t>õppimise</a:t>
            </a:r>
            <a:r>
              <a:rPr lang="en-US" i="1" dirty="0" smtClean="0"/>
              <a:t> </a:t>
            </a:r>
            <a:r>
              <a:rPr lang="en-US" i="1" dirty="0" err="1" smtClean="0"/>
              <a:t>lähenemisviise</a:t>
            </a:r>
            <a:r>
              <a:rPr lang="en-US" i="1" dirty="0" smtClean="0"/>
              <a:t>.</a:t>
            </a:r>
            <a:endParaRPr lang="en-US" i="1" dirty="0"/>
          </a:p>
          <a:p>
            <a:pPr marL="0" indent="0" algn="just">
              <a:buNone/>
            </a:pPr>
            <a:endParaRPr lang="nl-NL" dirty="0"/>
          </a:p>
        </p:txBody>
      </p:sp>
    </p:spTree>
    <p:extLst>
      <p:ext uri="{BB962C8B-B14F-4D97-AF65-F5344CB8AC3E}">
        <p14:creationId xmlns:p14="http://schemas.microsoft.com/office/powerpoint/2010/main" val="280099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46957" y="365125"/>
            <a:ext cx="12045043" cy="1325563"/>
          </a:xfrm>
        </p:spPr>
        <p:txBody>
          <a:bodyPr>
            <a:normAutofit/>
          </a:bodyPr>
          <a:lstStyle/>
          <a:p>
            <a:r>
              <a:rPr lang="en-US" sz="3600" b="1" dirty="0"/>
              <a:t>Diferentseeritud õpetamise omadused ja põhimõtted</a:t>
            </a:r>
            <a:endParaRPr lang="en-GB" sz="3600"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413657" y="1978123"/>
            <a:ext cx="10785231" cy="3586152"/>
          </a:xfrm>
        </p:spPr>
        <p:txBody>
          <a:bodyPr>
            <a:normAutofit lnSpcReduction="10000"/>
          </a:bodyPr>
          <a:lstStyle/>
          <a:p>
            <a:r>
              <a:rPr lang="en-US" b="1" u="sng" dirty="0"/>
              <a:t>Diferentseeritud õpetamine on </a:t>
            </a:r>
            <a:r>
              <a:rPr lang="en-US" b="1" u="sng" dirty="0" smtClean="0"/>
              <a:t>ÕPILASKESKNE:</a:t>
            </a:r>
            <a:endParaRPr lang="en-US" b="1" u="sng" dirty="0"/>
          </a:p>
          <a:p>
            <a:pPr marL="0" indent="0" algn="just">
              <a:buNone/>
            </a:pPr>
            <a:r>
              <a:rPr lang="en-US" dirty="0"/>
              <a:t>Õpikogemused on kõige tõhusamad, kui need on </a:t>
            </a:r>
            <a:r>
              <a:rPr lang="en-US" b="1" dirty="0"/>
              <a:t>kaasahaaravad, asjakohased ja huvitavad</a:t>
            </a:r>
            <a:r>
              <a:rPr lang="en-US" dirty="0"/>
              <a:t>. Õppijad on </a:t>
            </a:r>
            <a:r>
              <a:rPr lang="en-US" dirty="0" err="1" smtClean="0"/>
              <a:t>aktiivsed</a:t>
            </a:r>
            <a:r>
              <a:rPr lang="en-US" dirty="0" smtClean="0"/>
              <a:t> </a:t>
            </a:r>
            <a:r>
              <a:rPr lang="en-US" dirty="0" err="1" smtClean="0"/>
              <a:t>otsuste</a:t>
            </a:r>
            <a:r>
              <a:rPr lang="en-US" dirty="0" smtClean="0"/>
              <a:t> </a:t>
            </a:r>
            <a:r>
              <a:rPr lang="en-US" dirty="0"/>
              <a:t>tegemisel ja </a:t>
            </a:r>
            <a:r>
              <a:rPr lang="en-US" dirty="0" err="1" smtClean="0"/>
              <a:t>hindamisel</a:t>
            </a:r>
            <a:r>
              <a:rPr lang="en-US" dirty="0"/>
              <a:t>.</a:t>
            </a:r>
            <a:r>
              <a:rPr lang="en-US" dirty="0" smtClean="0"/>
              <a:t> </a:t>
            </a:r>
            <a:r>
              <a:rPr lang="en-US" dirty="0"/>
              <a:t>Õpetades õpilastele vastutuse jagamist, </a:t>
            </a:r>
            <a:r>
              <a:rPr lang="en-US" dirty="0" err="1"/>
              <a:t>saab</a:t>
            </a:r>
            <a:r>
              <a:rPr lang="en-US" dirty="0"/>
              <a:t> </a:t>
            </a:r>
            <a:r>
              <a:rPr lang="en-US" dirty="0" err="1" smtClean="0"/>
              <a:t>kutseõpetaja</a:t>
            </a:r>
            <a:r>
              <a:rPr lang="en-US" dirty="0" smtClean="0"/>
              <a:t> </a:t>
            </a:r>
            <a:r>
              <a:rPr lang="en-US" dirty="0" err="1" smtClean="0"/>
              <a:t>õpetamist</a:t>
            </a:r>
            <a:r>
              <a:rPr lang="en-US" dirty="0" smtClean="0"/>
              <a:t> </a:t>
            </a:r>
            <a:r>
              <a:rPr lang="en-US" dirty="0" err="1" smtClean="0"/>
              <a:t>läbi</a:t>
            </a:r>
            <a:r>
              <a:rPr lang="en-US" dirty="0" smtClean="0"/>
              <a:t> </a:t>
            </a:r>
            <a:r>
              <a:rPr lang="en-US" dirty="0" err="1" smtClean="0"/>
              <a:t>viia</a:t>
            </a:r>
            <a:r>
              <a:rPr lang="en-US" dirty="0" smtClean="0"/>
              <a:t> </a:t>
            </a:r>
            <a:r>
              <a:rPr lang="en-US" dirty="0" err="1" smtClean="0"/>
              <a:t>erinevate</a:t>
            </a:r>
            <a:r>
              <a:rPr lang="en-US" dirty="0" smtClean="0"/>
              <a:t> </a:t>
            </a:r>
            <a:r>
              <a:rPr lang="en-US" dirty="0" err="1"/>
              <a:t>rühmade</a:t>
            </a:r>
            <a:r>
              <a:rPr lang="en-US" dirty="0"/>
              <a:t> </a:t>
            </a:r>
            <a:r>
              <a:rPr lang="en-US" dirty="0" err="1" smtClean="0"/>
              <a:t>või</a:t>
            </a:r>
            <a:r>
              <a:rPr lang="en-US" dirty="0"/>
              <a:t> </a:t>
            </a:r>
            <a:r>
              <a:rPr lang="en-US" dirty="0" err="1" smtClean="0"/>
              <a:t>individuaalselt</a:t>
            </a:r>
            <a:r>
              <a:rPr lang="en-US" dirty="0" smtClean="0"/>
              <a:t>. </a:t>
            </a:r>
            <a:r>
              <a:rPr lang="en-US" dirty="0" err="1" smtClean="0"/>
              <a:t>Kõik</a:t>
            </a:r>
            <a:r>
              <a:rPr lang="en-US" dirty="0" smtClean="0"/>
              <a:t> see on </a:t>
            </a:r>
            <a:r>
              <a:rPr lang="en-US" dirty="0" err="1" smtClean="0"/>
              <a:t>õpilaste</a:t>
            </a:r>
            <a:r>
              <a:rPr lang="en-US" dirty="0" smtClean="0"/>
              <a:t> </a:t>
            </a:r>
            <a:r>
              <a:rPr lang="en-US" dirty="0"/>
              <a:t>ettevalmistamine tegelikuks </a:t>
            </a:r>
            <a:r>
              <a:rPr lang="en-US" dirty="0" err="1"/>
              <a:t>eluks</a:t>
            </a:r>
            <a:r>
              <a:rPr lang="en-US" dirty="0" smtClean="0"/>
              <a:t>.</a:t>
            </a:r>
          </a:p>
          <a:p>
            <a:pPr marL="0" indent="0" algn="just">
              <a:buNone/>
            </a:pPr>
            <a:r>
              <a:rPr lang="en-US" dirty="0"/>
              <a:t/>
            </a:r>
            <a:br>
              <a:rPr lang="en-US" dirty="0"/>
            </a:br>
            <a:endParaRPr lang="nl-NL" dirty="0"/>
          </a:p>
        </p:txBody>
      </p:sp>
    </p:spTree>
    <p:extLst>
      <p:ext uri="{BB962C8B-B14F-4D97-AF65-F5344CB8AC3E}">
        <p14:creationId xmlns:p14="http://schemas.microsoft.com/office/powerpoint/2010/main" val="294756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30629" y="365125"/>
            <a:ext cx="12061371" cy="1325563"/>
          </a:xfrm>
        </p:spPr>
        <p:txBody>
          <a:bodyPr>
            <a:normAutofit/>
          </a:bodyPr>
          <a:lstStyle/>
          <a:p>
            <a:r>
              <a:rPr lang="en-US" sz="3600" b="1" dirty="0"/>
              <a:t>Diferentseeritud õpetamise omadused ja põhimõtted</a:t>
            </a:r>
            <a:endParaRPr lang="en-GB" sz="3600"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987371"/>
            <a:ext cx="10515600" cy="4086858"/>
          </a:xfrm>
        </p:spPr>
        <p:txBody>
          <a:bodyPr>
            <a:normAutofit fontScale="92500" lnSpcReduction="20000"/>
          </a:bodyPr>
          <a:lstStyle/>
          <a:p>
            <a:pPr>
              <a:lnSpc>
                <a:spcPct val="120000"/>
              </a:lnSpc>
            </a:pPr>
            <a:r>
              <a:rPr lang="en-US" b="1" u="sng" dirty="0"/>
              <a:t>Diferentseeritud </a:t>
            </a:r>
            <a:r>
              <a:rPr lang="en-US" b="1" u="sng" dirty="0" err="1"/>
              <a:t>õpetamine</a:t>
            </a:r>
            <a:r>
              <a:rPr lang="en-US" b="1" u="sng" dirty="0"/>
              <a:t> </a:t>
            </a:r>
            <a:r>
              <a:rPr lang="en-US" b="1" u="sng" dirty="0" err="1" smtClean="0"/>
              <a:t>hõlmab</a:t>
            </a:r>
            <a:r>
              <a:rPr lang="en-US" b="1" u="sng" dirty="0" smtClean="0"/>
              <a:t> </a:t>
            </a:r>
            <a:r>
              <a:rPr lang="en-US" b="1" u="sng" dirty="0"/>
              <a:t>kogu klassi, rühma ja </a:t>
            </a:r>
            <a:r>
              <a:rPr lang="en-US" b="1" u="sng" dirty="0" err="1"/>
              <a:t>individuaalsest</a:t>
            </a:r>
            <a:r>
              <a:rPr lang="en-US" b="1" u="sng" dirty="0"/>
              <a:t> </a:t>
            </a:r>
            <a:r>
              <a:rPr lang="en-US" b="1" u="sng" dirty="0" err="1" smtClean="0"/>
              <a:t>õpetamist</a:t>
            </a:r>
            <a:r>
              <a:rPr lang="en-US" b="1" u="sng" dirty="0" smtClean="0"/>
              <a:t>:</a:t>
            </a:r>
            <a:endParaRPr lang="en-US" b="1" u="sng" dirty="0"/>
          </a:p>
          <a:p>
            <a:pPr marL="0" indent="0" algn="just">
              <a:lnSpc>
                <a:spcPct val="120000"/>
              </a:lnSpc>
              <a:buNone/>
            </a:pPr>
            <a:r>
              <a:rPr lang="en-US" dirty="0" err="1" smtClean="0"/>
              <a:t>Õpetamine</a:t>
            </a:r>
            <a:r>
              <a:rPr lang="en-US" dirty="0" smtClean="0"/>
              <a:t> </a:t>
            </a:r>
            <a:r>
              <a:rPr lang="en-US" dirty="0" err="1"/>
              <a:t>diferentseeritud</a:t>
            </a:r>
            <a:r>
              <a:rPr lang="en-US" dirty="0"/>
              <a:t> </a:t>
            </a:r>
            <a:r>
              <a:rPr lang="en-US" dirty="0" err="1" smtClean="0"/>
              <a:t>õppeprotsessis</a:t>
            </a:r>
            <a:r>
              <a:rPr lang="en-US" dirty="0" smtClean="0"/>
              <a:t> </a:t>
            </a:r>
            <a:r>
              <a:rPr lang="en-US" dirty="0"/>
              <a:t>võiks olla </a:t>
            </a:r>
            <a:r>
              <a:rPr lang="en-US" dirty="0" err="1"/>
              <a:t>selline</a:t>
            </a:r>
            <a:r>
              <a:rPr lang="en-US" dirty="0" smtClean="0"/>
              <a:t>, et õpilased </a:t>
            </a:r>
            <a:r>
              <a:rPr lang="en-US" dirty="0"/>
              <a:t>tulevad kokku </a:t>
            </a:r>
            <a:r>
              <a:rPr lang="en-US" b="1" dirty="0"/>
              <a:t>terve rühmana</a:t>
            </a:r>
            <a:r>
              <a:rPr lang="en-US" dirty="0"/>
              <a:t>, </a:t>
            </a:r>
            <a:r>
              <a:rPr lang="en-US" dirty="0" err="1" smtClean="0"/>
              <a:t>liiguvad</a:t>
            </a:r>
            <a:r>
              <a:rPr lang="en-US" dirty="0" smtClean="0"/>
              <a:t> </a:t>
            </a:r>
            <a:r>
              <a:rPr lang="en-US" dirty="0" err="1" smtClean="0"/>
              <a:t>seejärel</a:t>
            </a:r>
            <a:r>
              <a:rPr lang="en-US" dirty="0" smtClean="0"/>
              <a:t> </a:t>
            </a:r>
            <a:r>
              <a:rPr lang="en-US" dirty="0" err="1" smtClean="0"/>
              <a:t>õppimiseks</a:t>
            </a:r>
            <a:r>
              <a:rPr lang="en-US" dirty="0" smtClean="0"/>
              <a:t> </a:t>
            </a:r>
            <a:r>
              <a:rPr lang="en-US" dirty="0" err="1" smtClean="0"/>
              <a:t>väikestesse</a:t>
            </a:r>
            <a:r>
              <a:rPr lang="en-US" dirty="0" smtClean="0"/>
              <a:t> </a:t>
            </a:r>
            <a:r>
              <a:rPr lang="en-US" dirty="0" err="1"/>
              <a:t>rühmadesse</a:t>
            </a:r>
            <a:r>
              <a:rPr lang="en-US" dirty="0"/>
              <a:t> </a:t>
            </a:r>
            <a:r>
              <a:rPr lang="en-US" dirty="0" err="1" smtClean="0"/>
              <a:t>või</a:t>
            </a:r>
            <a:r>
              <a:rPr lang="en-US" dirty="0" smtClean="0"/>
              <a:t> </a:t>
            </a:r>
            <a:r>
              <a:rPr lang="en-US" dirty="0" err="1" smtClean="0"/>
              <a:t>teevad</a:t>
            </a:r>
            <a:r>
              <a:rPr lang="en-US" dirty="0" smtClean="0"/>
              <a:t> </a:t>
            </a:r>
            <a:r>
              <a:rPr lang="en-US" dirty="0" err="1" smtClean="0"/>
              <a:t>seda</a:t>
            </a:r>
            <a:r>
              <a:rPr lang="en-US" dirty="0" smtClean="0"/>
              <a:t> </a:t>
            </a:r>
            <a:r>
              <a:rPr lang="en-US" dirty="0" err="1" smtClean="0"/>
              <a:t>individuaalselt</a:t>
            </a:r>
            <a:r>
              <a:rPr lang="en-US" dirty="0" smtClean="0"/>
              <a:t>. </a:t>
            </a:r>
            <a:r>
              <a:rPr lang="en-US" dirty="0" err="1" smtClean="0"/>
              <a:t>Teatud</a:t>
            </a:r>
            <a:r>
              <a:rPr lang="en-US" dirty="0" smtClean="0"/>
              <a:t> </a:t>
            </a:r>
            <a:r>
              <a:rPr lang="en-US" dirty="0" err="1" smtClean="0"/>
              <a:t>aja</a:t>
            </a:r>
            <a:r>
              <a:rPr lang="en-US" dirty="0" smtClean="0"/>
              <a:t> </a:t>
            </a:r>
            <a:r>
              <a:rPr lang="en-US" dirty="0" err="1" smtClean="0"/>
              <a:t>möödudes</a:t>
            </a:r>
            <a:r>
              <a:rPr lang="en-US" dirty="0" smtClean="0"/>
              <a:t> </a:t>
            </a:r>
            <a:r>
              <a:rPr lang="en-US" dirty="0" err="1" smtClean="0"/>
              <a:t>tullakse</a:t>
            </a:r>
            <a:r>
              <a:rPr lang="en-US" dirty="0" smtClean="0"/>
              <a:t> </a:t>
            </a:r>
            <a:r>
              <a:rPr lang="en-US" dirty="0" err="1" smtClean="0"/>
              <a:t>tagasi</a:t>
            </a:r>
            <a:r>
              <a:rPr lang="en-US" dirty="0" smtClean="0"/>
              <a:t> </a:t>
            </a:r>
            <a:r>
              <a:rPr lang="en-US" dirty="0" err="1" smtClean="0"/>
              <a:t>tervesse</a:t>
            </a:r>
            <a:r>
              <a:rPr lang="en-US" dirty="0" smtClean="0"/>
              <a:t> </a:t>
            </a:r>
            <a:r>
              <a:rPr lang="en-US" dirty="0" err="1" smtClean="0"/>
              <a:t>rühma</a:t>
            </a:r>
            <a:r>
              <a:rPr lang="en-US" dirty="0" smtClean="0"/>
              <a:t>, </a:t>
            </a:r>
            <a:r>
              <a:rPr lang="en-US" dirty="0" err="1" smtClean="0"/>
              <a:t>kus</a:t>
            </a:r>
            <a:r>
              <a:rPr lang="en-US" dirty="0" smtClean="0"/>
              <a:t>  </a:t>
            </a:r>
            <a:r>
              <a:rPr lang="en-US" dirty="0" err="1" smtClean="0"/>
              <a:t>jagatakse</a:t>
            </a:r>
            <a:r>
              <a:rPr lang="en-US" dirty="0" smtClean="0"/>
              <a:t> </a:t>
            </a:r>
            <a:r>
              <a:rPr lang="en-US" dirty="0" err="1" smtClean="0"/>
              <a:t>õpitut</a:t>
            </a:r>
            <a:r>
              <a:rPr lang="en-US" dirty="0" smtClean="0"/>
              <a:t>. See </a:t>
            </a:r>
            <a:r>
              <a:rPr lang="en-US" dirty="0" err="1" smtClean="0"/>
              <a:t>protsess</a:t>
            </a:r>
            <a:r>
              <a:rPr lang="en-US" dirty="0" smtClean="0"/>
              <a:t> </a:t>
            </a:r>
            <a:r>
              <a:rPr lang="en-US" dirty="0" err="1" smtClean="0"/>
              <a:t>võib</a:t>
            </a:r>
            <a:r>
              <a:rPr lang="en-US" dirty="0"/>
              <a:t> </a:t>
            </a:r>
            <a:r>
              <a:rPr lang="en-US" dirty="0" err="1" smtClean="0"/>
              <a:t>korduda</a:t>
            </a:r>
            <a:r>
              <a:rPr lang="en-US" dirty="0" smtClean="0"/>
              <a:t> </a:t>
            </a:r>
            <a:r>
              <a:rPr lang="en-US" dirty="0" err="1" smtClean="0"/>
              <a:t>mitu</a:t>
            </a:r>
            <a:r>
              <a:rPr lang="en-US" dirty="0" smtClean="0"/>
              <a:t> </a:t>
            </a:r>
            <a:r>
              <a:rPr lang="en-US" dirty="0" err="1" smtClean="0"/>
              <a:t>korda</a:t>
            </a:r>
            <a:r>
              <a:rPr lang="en-US" dirty="0" smtClean="0"/>
              <a:t> </a:t>
            </a:r>
            <a:r>
              <a:rPr lang="en-US" dirty="0" err="1" smtClean="0"/>
              <a:t>lähtuvalt</a:t>
            </a:r>
            <a:r>
              <a:rPr lang="en-US" dirty="0" smtClean="0"/>
              <a:t> </a:t>
            </a:r>
            <a:r>
              <a:rPr lang="en-US" dirty="0" err="1" smtClean="0"/>
              <a:t>õpitava</a:t>
            </a:r>
            <a:r>
              <a:rPr lang="en-US" dirty="0" smtClean="0"/>
              <a:t> </a:t>
            </a:r>
            <a:r>
              <a:rPr lang="en-US" dirty="0" err="1" smtClean="0"/>
              <a:t>teema</a:t>
            </a:r>
            <a:r>
              <a:rPr lang="en-US" dirty="0" smtClean="0"/>
              <a:t> </a:t>
            </a:r>
            <a:r>
              <a:rPr lang="en-US" dirty="0" err="1" smtClean="0"/>
              <a:t>eesmärgist</a:t>
            </a:r>
            <a:r>
              <a:rPr lang="en-US" dirty="0" smtClean="0"/>
              <a:t> ja </a:t>
            </a:r>
            <a:r>
              <a:rPr lang="en-US" dirty="0" err="1" smtClean="0"/>
              <a:t>saavutatavatest</a:t>
            </a:r>
            <a:r>
              <a:rPr lang="en-US" dirty="0" smtClean="0"/>
              <a:t> </a:t>
            </a:r>
            <a:r>
              <a:rPr lang="en-US" dirty="0" err="1" smtClean="0"/>
              <a:t>õpiväljunditest</a:t>
            </a:r>
            <a:r>
              <a:rPr lang="en-US" dirty="0" smtClean="0"/>
              <a:t>.</a:t>
            </a:r>
          </a:p>
          <a:p>
            <a:pPr marL="0" indent="0" algn="just">
              <a:buNone/>
            </a:pPr>
            <a:endParaRPr lang="nl-NL" dirty="0"/>
          </a:p>
        </p:txBody>
      </p:sp>
    </p:spTree>
    <p:extLst>
      <p:ext uri="{BB962C8B-B14F-4D97-AF65-F5344CB8AC3E}">
        <p14:creationId xmlns:p14="http://schemas.microsoft.com/office/powerpoint/2010/main" val="32161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p:txBody>
          <a:bodyPr/>
          <a:lstStyle/>
          <a:p>
            <a:r>
              <a:rPr lang="it-IT" sz="3200" b="1" spc="100" dirty="0" smtClean="0"/>
              <a:t>Eesmärk</a:t>
            </a: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p:txBody>
          <a:bodyPr>
            <a:normAutofit/>
          </a:bodyPr>
          <a:lstStyle/>
          <a:p>
            <a:pPr>
              <a:lnSpc>
                <a:spcPct val="150000"/>
              </a:lnSpc>
              <a:spcAft>
                <a:spcPts val="600"/>
              </a:spcAft>
            </a:pPr>
            <a:r>
              <a:rPr lang="en-US" b="1" dirty="0">
                <a:solidFill>
                  <a:schemeClr val="tx1"/>
                </a:solidFill>
              </a:rPr>
              <a:t>Selle </a:t>
            </a:r>
            <a:r>
              <a:rPr lang="en-US" b="1" dirty="0" smtClean="0">
                <a:solidFill>
                  <a:schemeClr val="tx1"/>
                </a:solidFill>
              </a:rPr>
              <a:t>mooduli </a:t>
            </a:r>
            <a:r>
              <a:rPr lang="en-US" b="1" dirty="0">
                <a:solidFill>
                  <a:schemeClr val="tx1"/>
                </a:solidFill>
              </a:rPr>
              <a:t>eesmärk on </a:t>
            </a:r>
            <a:r>
              <a:rPr lang="en-US" b="1" u="sng" dirty="0">
                <a:solidFill>
                  <a:schemeClr val="tx1"/>
                </a:solidFill>
              </a:rPr>
              <a:t>tutvustada </a:t>
            </a:r>
            <a:r>
              <a:rPr lang="en-US" b="1" dirty="0" smtClean="0">
                <a:solidFill>
                  <a:schemeClr val="tx1"/>
                </a:solidFill>
              </a:rPr>
              <a:t>õppijatele </a:t>
            </a:r>
            <a:r>
              <a:rPr lang="en-US" b="1" dirty="0">
                <a:solidFill>
                  <a:schemeClr val="tx1"/>
                </a:solidFill>
              </a:rPr>
              <a:t>diferentseeritud </a:t>
            </a:r>
            <a:r>
              <a:rPr lang="en-US" b="1" dirty="0" smtClean="0">
                <a:solidFill>
                  <a:schemeClr val="tx1"/>
                </a:solidFill>
              </a:rPr>
              <a:t>õpet kui </a:t>
            </a:r>
            <a:r>
              <a:rPr lang="en-US" b="1" dirty="0" err="1">
                <a:solidFill>
                  <a:schemeClr val="tx1"/>
                </a:solidFill>
              </a:rPr>
              <a:t>õppijakeskset</a:t>
            </a:r>
            <a:r>
              <a:rPr lang="en-US" b="1" dirty="0">
                <a:solidFill>
                  <a:schemeClr val="tx1"/>
                </a:solidFill>
              </a:rPr>
              <a:t> </a:t>
            </a:r>
            <a:r>
              <a:rPr lang="en-US" b="1" dirty="0" err="1" smtClean="0">
                <a:solidFill>
                  <a:schemeClr val="tx1"/>
                </a:solidFill>
              </a:rPr>
              <a:t>lähenemist</a:t>
            </a:r>
            <a:r>
              <a:rPr lang="en-US" b="1" dirty="0" smtClean="0">
                <a:solidFill>
                  <a:schemeClr val="tx1"/>
                </a:solidFill>
              </a:rPr>
              <a:t>, </a:t>
            </a:r>
            <a:r>
              <a:rPr lang="en-US" b="1" dirty="0" err="1">
                <a:solidFill>
                  <a:schemeClr val="tx1"/>
                </a:solidFill>
              </a:rPr>
              <a:t>mis</a:t>
            </a:r>
            <a:r>
              <a:rPr lang="en-US" b="1" dirty="0">
                <a:solidFill>
                  <a:schemeClr val="tx1"/>
                </a:solidFill>
              </a:rPr>
              <a:t> </a:t>
            </a:r>
            <a:r>
              <a:rPr lang="en-US" b="1" dirty="0" err="1" smtClean="0">
                <a:solidFill>
                  <a:schemeClr val="tx1"/>
                </a:solidFill>
              </a:rPr>
              <a:t>aitab</a:t>
            </a:r>
            <a:r>
              <a:rPr lang="en-US" b="1" dirty="0" smtClean="0">
                <a:solidFill>
                  <a:schemeClr val="tx1"/>
                </a:solidFill>
              </a:rPr>
              <a:t> </a:t>
            </a:r>
            <a:r>
              <a:rPr lang="en-US" b="1" dirty="0" err="1" smtClean="0">
                <a:solidFill>
                  <a:schemeClr val="tx1"/>
                </a:solidFill>
              </a:rPr>
              <a:t>kutsehariduse</a:t>
            </a:r>
            <a:r>
              <a:rPr lang="en-US" b="1" dirty="0" err="1">
                <a:solidFill>
                  <a:schemeClr val="tx1"/>
                </a:solidFill>
              </a:rPr>
              <a:t>s</a:t>
            </a:r>
            <a:r>
              <a:rPr lang="en-US" b="1" dirty="0" smtClean="0">
                <a:solidFill>
                  <a:schemeClr val="tx1"/>
                </a:solidFill>
              </a:rPr>
              <a:t> </a:t>
            </a:r>
            <a:r>
              <a:rPr lang="en-US" b="1" dirty="0" err="1" smtClean="0">
                <a:solidFill>
                  <a:schemeClr val="tx1"/>
                </a:solidFill>
              </a:rPr>
              <a:t>õpetajatel</a:t>
            </a:r>
            <a:r>
              <a:rPr lang="en-US" b="1" dirty="0" smtClean="0">
                <a:solidFill>
                  <a:schemeClr val="tx1"/>
                </a:solidFill>
              </a:rPr>
              <a:t> </a:t>
            </a:r>
            <a:r>
              <a:rPr lang="en-US" b="1" dirty="0" err="1" smtClean="0">
                <a:solidFill>
                  <a:schemeClr val="tx1"/>
                </a:solidFill>
              </a:rPr>
              <a:t>reageerida</a:t>
            </a:r>
            <a:r>
              <a:rPr lang="en-US" b="1" dirty="0" smtClean="0">
                <a:solidFill>
                  <a:schemeClr val="tx1"/>
                </a:solidFill>
              </a:rPr>
              <a:t> </a:t>
            </a:r>
            <a:r>
              <a:rPr lang="en-US" b="1" dirty="0" err="1" smtClean="0">
                <a:solidFill>
                  <a:schemeClr val="tx1"/>
                </a:solidFill>
              </a:rPr>
              <a:t>õpilaste</a:t>
            </a:r>
            <a:r>
              <a:rPr lang="en-US" b="1" dirty="0" smtClean="0">
                <a:solidFill>
                  <a:schemeClr val="tx1"/>
                </a:solidFill>
              </a:rPr>
              <a:t> </a:t>
            </a:r>
            <a:r>
              <a:rPr lang="en-US" b="1" dirty="0" err="1">
                <a:solidFill>
                  <a:schemeClr val="tx1"/>
                </a:solidFill>
              </a:rPr>
              <a:t>erinevatele</a:t>
            </a:r>
            <a:r>
              <a:rPr lang="en-US" b="1" dirty="0">
                <a:solidFill>
                  <a:schemeClr val="tx1"/>
                </a:solidFill>
              </a:rPr>
              <a:t> </a:t>
            </a:r>
            <a:r>
              <a:rPr lang="en-US" b="1" dirty="0" err="1" smtClean="0">
                <a:solidFill>
                  <a:schemeClr val="tx1"/>
                </a:solidFill>
              </a:rPr>
              <a:t>vajadustele</a:t>
            </a:r>
            <a:r>
              <a:rPr lang="en-US" b="1" dirty="0" smtClean="0">
                <a:solidFill>
                  <a:schemeClr val="tx1"/>
                </a:solidFill>
              </a:rPr>
              <a:t>, </a:t>
            </a:r>
            <a:r>
              <a:rPr lang="en-US" b="1" dirty="0" err="1" smtClean="0">
                <a:solidFill>
                  <a:schemeClr val="tx1"/>
                </a:solidFill>
              </a:rPr>
              <a:t>kes</a:t>
            </a:r>
            <a:r>
              <a:rPr lang="en-US" b="1" dirty="0" smtClean="0">
                <a:solidFill>
                  <a:schemeClr val="tx1"/>
                </a:solidFill>
              </a:rPr>
              <a:t> </a:t>
            </a:r>
            <a:r>
              <a:rPr lang="en-US" b="1" dirty="0" err="1" smtClean="0">
                <a:solidFill>
                  <a:schemeClr val="tx1"/>
                </a:solidFill>
              </a:rPr>
              <a:t>õpivad</a:t>
            </a:r>
            <a:r>
              <a:rPr lang="en-US" b="1" dirty="0" smtClean="0">
                <a:solidFill>
                  <a:schemeClr val="tx1"/>
                </a:solidFill>
              </a:rPr>
              <a:t> </a:t>
            </a:r>
            <a:r>
              <a:rPr lang="en-US" b="1" dirty="0">
                <a:solidFill>
                  <a:schemeClr val="tx1"/>
                </a:solidFill>
              </a:rPr>
              <a:t>ühes klassiruumis või rühmas. </a:t>
            </a:r>
            <a:endParaRPr lang="en-GB" b="1" dirty="0">
              <a:solidFill>
                <a:schemeClr val="tx1"/>
              </a:solidFill>
            </a:endParaRPr>
          </a:p>
        </p:txBody>
      </p:sp>
      <p:sp>
        <p:nvSpPr>
          <p:cNvPr id="9" name="Tekstvak 8">
            <a:extLst>
              <a:ext uri="{FF2B5EF4-FFF2-40B4-BE49-F238E27FC236}">
                <a16:creationId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pilte </a:t>
            </a:r>
            <a:r>
              <a:rPr lang="nl-NL" dirty="0" err="1">
                <a:solidFill>
                  <a:schemeClr val="bg1"/>
                </a:solidFill>
              </a:rPr>
              <a:t>saab muuta</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46957" y="365125"/>
            <a:ext cx="12045043" cy="1325563"/>
          </a:xfrm>
        </p:spPr>
        <p:txBody>
          <a:bodyPr>
            <a:normAutofit/>
          </a:bodyPr>
          <a:lstStyle/>
          <a:p>
            <a:r>
              <a:rPr lang="en-US" sz="3600" b="1" dirty="0"/>
              <a:t>Diferentseeritud õpetamise omadused ja põhimõtted</a:t>
            </a:r>
            <a:endParaRPr lang="en-GB" sz="3600"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81876"/>
            <a:ext cx="10515600" cy="3985524"/>
          </a:xfrm>
        </p:spPr>
        <p:txBody>
          <a:bodyPr/>
          <a:lstStyle/>
          <a:p>
            <a:r>
              <a:rPr lang="en-US" b="1" u="sng" dirty="0"/>
              <a:t>Diferentseeritud õpetamine on "orgaaniline": </a:t>
            </a:r>
          </a:p>
          <a:p>
            <a:pPr marL="0" indent="0" algn="just">
              <a:buNone/>
            </a:pPr>
            <a:r>
              <a:rPr lang="en-US" dirty="0" err="1"/>
              <a:t>Õ</a:t>
            </a:r>
            <a:r>
              <a:rPr lang="en-US" dirty="0" err="1" smtClean="0"/>
              <a:t>pilased</a:t>
            </a:r>
            <a:r>
              <a:rPr lang="en-US" dirty="0" smtClean="0"/>
              <a:t> </a:t>
            </a:r>
            <a:r>
              <a:rPr lang="en-US" dirty="0"/>
              <a:t>ja </a:t>
            </a:r>
            <a:r>
              <a:rPr lang="en-US" dirty="0" err="1" smtClean="0"/>
              <a:t>kutseõpetajad</a:t>
            </a:r>
            <a:r>
              <a:rPr lang="en-US" dirty="0" smtClean="0"/>
              <a:t> </a:t>
            </a:r>
            <a:r>
              <a:rPr lang="en-US" dirty="0"/>
              <a:t>õpivad koos. Pidev </a:t>
            </a:r>
            <a:r>
              <a:rPr lang="en-US" b="1" dirty="0"/>
              <a:t>koostöö </a:t>
            </a:r>
            <a:r>
              <a:rPr lang="en-US" dirty="0"/>
              <a:t>õpilastega on vajalik, et täiustada õppimisvõimalusi nii, et </a:t>
            </a:r>
            <a:r>
              <a:rPr lang="en-US" dirty="0" smtClean="0"/>
              <a:t>need oleksid </a:t>
            </a:r>
            <a:r>
              <a:rPr lang="en-US" dirty="0"/>
              <a:t>iga õpilase jaoks tõhusad. </a:t>
            </a:r>
            <a:endParaRPr lang="en-US" dirty="0" smtClean="0"/>
          </a:p>
          <a:p>
            <a:pPr marL="0" indent="0" algn="just">
              <a:buNone/>
            </a:pPr>
            <a:r>
              <a:rPr lang="en-US" dirty="0" smtClean="0"/>
              <a:t>Iga </a:t>
            </a:r>
            <a:r>
              <a:rPr lang="en-US" dirty="0" err="1"/>
              <a:t>päev</a:t>
            </a:r>
            <a:r>
              <a:rPr lang="en-US" dirty="0"/>
              <a:t> </a:t>
            </a:r>
            <a:r>
              <a:rPr lang="en-US" dirty="0" err="1" smtClean="0"/>
              <a:t>õppeprotsessis</a:t>
            </a:r>
            <a:r>
              <a:rPr lang="en-US" dirty="0" smtClean="0"/>
              <a:t> </a:t>
            </a:r>
            <a:r>
              <a:rPr lang="en-US" dirty="0"/>
              <a:t>võib avada veel ühe võimaluse, </a:t>
            </a:r>
            <a:r>
              <a:rPr lang="en-US" dirty="0" err="1" smtClean="0"/>
              <a:t>mis</a:t>
            </a:r>
            <a:r>
              <a:rPr lang="en-US" dirty="0" smtClean="0"/>
              <a:t> </a:t>
            </a:r>
            <a:r>
              <a:rPr lang="en-US" dirty="0" err="1" smtClean="0"/>
              <a:t>aitab</a:t>
            </a:r>
            <a:r>
              <a:rPr lang="en-US" dirty="0" smtClean="0"/>
              <a:t> </a:t>
            </a:r>
            <a:r>
              <a:rPr lang="en-US" dirty="0" err="1"/>
              <a:t>muuta</a:t>
            </a:r>
            <a:r>
              <a:rPr lang="en-US" dirty="0"/>
              <a:t> </a:t>
            </a:r>
            <a:r>
              <a:rPr lang="en-US" dirty="0" err="1" smtClean="0"/>
              <a:t>õppimist</a:t>
            </a:r>
            <a:r>
              <a:rPr lang="en-US" dirty="0" smtClean="0"/>
              <a:t> </a:t>
            </a:r>
            <a:r>
              <a:rPr lang="en-US" dirty="0" err="1" smtClean="0"/>
              <a:t>õppijatele</a:t>
            </a:r>
            <a:r>
              <a:rPr lang="en-US" dirty="0" smtClean="0"/>
              <a:t> </a:t>
            </a:r>
            <a:r>
              <a:rPr lang="en-US" dirty="0"/>
              <a:t>sobivamaks.</a:t>
            </a:r>
          </a:p>
          <a:p>
            <a:pPr marL="0" indent="0">
              <a:buNone/>
            </a:pPr>
            <a:endParaRPr lang="nl-NL" dirty="0"/>
          </a:p>
        </p:txBody>
      </p:sp>
    </p:spTree>
    <p:extLst>
      <p:ext uri="{BB962C8B-B14F-4D97-AF65-F5344CB8AC3E}">
        <p14:creationId xmlns:p14="http://schemas.microsoft.com/office/powerpoint/2010/main" val="260367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a:xfrm>
            <a:off x="106532" y="365125"/>
            <a:ext cx="12085468" cy="1325563"/>
          </a:xfrm>
        </p:spPr>
        <p:txBody>
          <a:bodyPr>
            <a:normAutofit/>
          </a:bodyPr>
          <a:lstStyle/>
          <a:p>
            <a:r>
              <a:rPr lang="en-US" sz="2800" dirty="0" err="1" smtClean="0"/>
              <a:t>Õppimise</a:t>
            </a:r>
            <a:r>
              <a:rPr lang="en-US" sz="2800" dirty="0" smtClean="0"/>
              <a:t> </a:t>
            </a:r>
            <a:r>
              <a:rPr lang="en-US" sz="2800" dirty="0" err="1"/>
              <a:t>põhimõtted</a:t>
            </a:r>
            <a:r>
              <a:rPr lang="en-US" sz="2800" dirty="0"/>
              <a:t> </a:t>
            </a:r>
            <a:r>
              <a:rPr lang="en-US" sz="2800" dirty="0" err="1"/>
              <a:t>diferentseeritud</a:t>
            </a:r>
            <a:r>
              <a:rPr lang="en-US" sz="2800" dirty="0"/>
              <a:t> </a:t>
            </a:r>
            <a:r>
              <a:rPr lang="en-US" sz="2800" dirty="0" err="1"/>
              <a:t>õpetamise</a:t>
            </a:r>
            <a:r>
              <a:rPr lang="en-US" sz="2800" dirty="0"/>
              <a:t> </a:t>
            </a:r>
            <a:r>
              <a:rPr lang="en-US" sz="2800" dirty="0" err="1"/>
              <a:t>edendamisel</a:t>
            </a:r>
            <a:endParaRPr lang="en-GB" sz="2800" b="1" dirty="0"/>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838200" y="2015406"/>
            <a:ext cx="10515600" cy="3871044"/>
          </a:xfrm>
        </p:spPr>
        <p:txBody>
          <a:bodyPr/>
          <a:lstStyle/>
          <a:p>
            <a:pPr marL="0" indent="0">
              <a:buNone/>
            </a:pPr>
            <a:r>
              <a:rPr lang="en-US" dirty="0"/>
              <a:t>Tomlinsoni sõnul </a:t>
            </a:r>
            <a:r>
              <a:rPr lang="en-US" dirty="0" err="1"/>
              <a:t>saavad</a:t>
            </a:r>
            <a:r>
              <a:rPr lang="en-US" dirty="0"/>
              <a:t> </a:t>
            </a:r>
            <a:r>
              <a:rPr lang="en-US" dirty="0" err="1" smtClean="0"/>
              <a:t>kutseõpetajad</a:t>
            </a:r>
            <a:r>
              <a:rPr lang="en-US" dirty="0" smtClean="0"/>
              <a:t> </a:t>
            </a:r>
            <a:r>
              <a:rPr lang="en-US" dirty="0"/>
              <a:t>diferentseerida õpetamist </a:t>
            </a:r>
            <a:r>
              <a:rPr lang="en-US" b="1" dirty="0" smtClean="0"/>
              <a:t>neljal </a:t>
            </a:r>
            <a:r>
              <a:rPr lang="en-US" dirty="0" smtClean="0"/>
              <a:t>järgmisel </a:t>
            </a:r>
            <a:r>
              <a:rPr lang="en-US" b="1" dirty="0"/>
              <a:t>viisil: </a:t>
            </a:r>
            <a:endParaRPr lang="en-US" dirty="0" smtClean="0"/>
          </a:p>
          <a:p>
            <a:pPr marL="514350" indent="-514350">
              <a:buAutoNum type="arabicParenR"/>
            </a:pPr>
            <a:r>
              <a:rPr lang="en-US" dirty="0" smtClean="0"/>
              <a:t>sisu, </a:t>
            </a:r>
          </a:p>
          <a:p>
            <a:pPr marL="514350" indent="-514350">
              <a:buAutoNum type="arabicParenR"/>
            </a:pPr>
            <a:r>
              <a:rPr lang="en-US" dirty="0" smtClean="0"/>
              <a:t>protsess, </a:t>
            </a:r>
          </a:p>
          <a:p>
            <a:pPr marL="514350" indent="-514350">
              <a:buAutoNum type="arabicParenR"/>
            </a:pPr>
            <a:r>
              <a:rPr lang="en-US" dirty="0" err="1"/>
              <a:t>t</a:t>
            </a:r>
            <a:r>
              <a:rPr lang="en-US" dirty="0" err="1" smtClean="0"/>
              <a:t>ulemus</a:t>
            </a:r>
            <a:r>
              <a:rPr lang="en-US" dirty="0" smtClean="0"/>
              <a:t> (</a:t>
            </a:r>
            <a:r>
              <a:rPr lang="en-US" dirty="0" err="1" smtClean="0"/>
              <a:t>või</a:t>
            </a:r>
            <a:r>
              <a:rPr lang="en-US" dirty="0" smtClean="0"/>
              <a:t> </a:t>
            </a:r>
            <a:r>
              <a:rPr lang="en-US" dirty="0" err="1" smtClean="0"/>
              <a:t>toode</a:t>
            </a:r>
            <a:r>
              <a:rPr lang="en-US" dirty="0" smtClean="0"/>
              <a:t>),</a:t>
            </a:r>
            <a:endParaRPr lang="en-US" dirty="0" smtClean="0"/>
          </a:p>
          <a:p>
            <a:pPr marL="514350" indent="-514350">
              <a:buAutoNum type="arabicParenR"/>
            </a:pPr>
            <a:r>
              <a:rPr lang="en-US" dirty="0"/>
              <a:t>õpikeskkond.</a:t>
            </a:r>
            <a:endParaRPr lang="nl-NL" dirty="0"/>
          </a:p>
        </p:txBody>
      </p:sp>
    </p:spTree>
    <p:extLst>
      <p:ext uri="{BB962C8B-B14F-4D97-AF65-F5344CB8AC3E}">
        <p14:creationId xmlns:p14="http://schemas.microsoft.com/office/powerpoint/2010/main" val="642750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05543" y="136526"/>
            <a:ext cx="10515600" cy="908504"/>
          </a:xfrm>
        </p:spPr>
        <p:txBody>
          <a:bodyPr/>
          <a:lstStyle/>
          <a:p>
            <a:r>
              <a:rPr lang="en-US" b="1" dirty="0" smtClean="0"/>
              <a:t>Mida me mõtleme </a:t>
            </a:r>
            <a:r>
              <a:rPr lang="en-US" b="1" i="1" dirty="0" smtClean="0"/>
              <a:t>sisu all</a:t>
            </a:r>
            <a:r>
              <a:rPr lang="en-US" b="1" dirty="0" smtClean="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408213" y="1273630"/>
            <a:ext cx="11576957" cy="5285433"/>
          </a:xfrm>
        </p:spPr>
        <p:txBody>
          <a:bodyPr>
            <a:normAutofit fontScale="77500" lnSpcReduction="20000"/>
          </a:bodyPr>
          <a:lstStyle/>
          <a:p>
            <a:pPr marL="0" indent="0" algn="just">
              <a:lnSpc>
                <a:spcPct val="120000"/>
              </a:lnSpc>
              <a:buNone/>
            </a:pPr>
            <a:r>
              <a:rPr lang="en-US" dirty="0" err="1" smtClean="0"/>
              <a:t>Üldiselt</a:t>
            </a:r>
            <a:r>
              <a:rPr lang="en-US" dirty="0" smtClean="0"/>
              <a:t> on </a:t>
            </a:r>
            <a:r>
              <a:rPr lang="en-US" dirty="0" err="1" smtClean="0"/>
              <a:t>seisukoht</a:t>
            </a:r>
            <a:r>
              <a:rPr lang="en-US" dirty="0" smtClean="0"/>
              <a:t>, et</a:t>
            </a:r>
            <a:r>
              <a:rPr lang="en-US" dirty="0"/>
              <a:t> </a:t>
            </a:r>
            <a:r>
              <a:rPr lang="en-US" dirty="0" err="1" smtClean="0"/>
              <a:t>õpitava</a:t>
            </a:r>
            <a:r>
              <a:rPr lang="en-US" dirty="0" smtClean="0"/>
              <a:t> </a:t>
            </a:r>
            <a:r>
              <a:rPr lang="en-US" dirty="0" err="1" smtClean="0"/>
              <a:t>õppeaine</a:t>
            </a:r>
            <a:r>
              <a:rPr lang="en-US" dirty="0" smtClean="0"/>
              <a:t> </a:t>
            </a:r>
            <a:r>
              <a:rPr lang="en-US" dirty="0" err="1" smtClean="0"/>
              <a:t>sisu</a:t>
            </a:r>
            <a:r>
              <a:rPr lang="en-US" dirty="0" smtClean="0"/>
              <a:t> </a:t>
            </a:r>
            <a:r>
              <a:rPr lang="en-US" dirty="0" err="1" smtClean="0"/>
              <a:t>põhineb</a:t>
            </a:r>
            <a:r>
              <a:rPr lang="en-US" dirty="0" smtClean="0"/>
              <a:t> </a:t>
            </a:r>
            <a:r>
              <a:rPr lang="en-US" dirty="0" err="1" smtClean="0"/>
              <a:t>kehtestatud</a:t>
            </a:r>
            <a:r>
              <a:rPr lang="en-US" dirty="0" smtClean="0"/>
              <a:t> </a:t>
            </a:r>
            <a:r>
              <a:rPr lang="en-US" dirty="0" err="1" smtClean="0"/>
              <a:t>riiklikel</a:t>
            </a:r>
            <a:r>
              <a:rPr lang="en-US" dirty="0" smtClean="0"/>
              <a:t> </a:t>
            </a:r>
            <a:r>
              <a:rPr lang="en-US" dirty="0" err="1" smtClean="0"/>
              <a:t>õppekavadel</a:t>
            </a:r>
            <a:r>
              <a:rPr lang="en-US" dirty="0" smtClean="0"/>
              <a:t> ja/</a:t>
            </a:r>
            <a:r>
              <a:rPr lang="en-US" dirty="0" err="1" smtClean="0"/>
              <a:t>või</a:t>
            </a:r>
            <a:r>
              <a:rPr lang="en-US" dirty="0" smtClean="0"/>
              <a:t> </a:t>
            </a:r>
            <a:r>
              <a:rPr lang="en-US" dirty="0" err="1" smtClean="0"/>
              <a:t>kutsestandarditel</a:t>
            </a:r>
            <a:r>
              <a:rPr lang="en-US" dirty="0" smtClean="0"/>
              <a:t>. </a:t>
            </a:r>
            <a:r>
              <a:rPr lang="en-US" dirty="0" err="1" smtClean="0"/>
              <a:t>Vaatamata</a:t>
            </a:r>
            <a:r>
              <a:rPr lang="en-US" dirty="0" smtClean="0"/>
              <a:t> </a:t>
            </a:r>
            <a:r>
              <a:rPr lang="en-US" dirty="0" err="1" smtClean="0"/>
              <a:t>sellele</a:t>
            </a:r>
            <a:r>
              <a:rPr lang="en-US" dirty="0" smtClean="0"/>
              <a:t> </a:t>
            </a:r>
            <a:r>
              <a:rPr lang="en-US" dirty="0" err="1" smtClean="0"/>
              <a:t>võib</a:t>
            </a:r>
            <a:r>
              <a:rPr lang="en-US" dirty="0" smtClean="0"/>
              <a:t> </a:t>
            </a:r>
            <a:r>
              <a:rPr lang="en-US" dirty="0" err="1" smtClean="0"/>
              <a:t>ühe</a:t>
            </a:r>
            <a:r>
              <a:rPr lang="en-US" dirty="0" smtClean="0"/>
              <a:t> </a:t>
            </a:r>
            <a:r>
              <a:rPr lang="en-US" dirty="0" err="1" smtClean="0"/>
              <a:t>õppe</a:t>
            </a:r>
            <a:r>
              <a:rPr lang="en-US" dirty="0" smtClean="0"/>
              <a:t>(</a:t>
            </a:r>
            <a:r>
              <a:rPr lang="en-US" dirty="0" err="1" smtClean="0"/>
              <a:t>tunni</a:t>
            </a:r>
            <a:r>
              <a:rPr lang="en-US" dirty="0" smtClean="0"/>
              <a:t>) </a:t>
            </a:r>
            <a:r>
              <a:rPr lang="en-US" dirty="0" err="1" smtClean="0"/>
              <a:t>raames</a:t>
            </a:r>
            <a:r>
              <a:rPr lang="en-US" dirty="0" smtClean="0"/>
              <a:t> </a:t>
            </a:r>
            <a:r>
              <a:rPr lang="en-US" dirty="0" err="1" smtClean="0"/>
              <a:t>käsitletavad</a:t>
            </a:r>
            <a:r>
              <a:rPr lang="en-US" dirty="0" smtClean="0"/>
              <a:t> </a:t>
            </a:r>
            <a:r>
              <a:rPr lang="en-US" dirty="0" err="1" smtClean="0"/>
              <a:t>mõisted</a:t>
            </a:r>
            <a:r>
              <a:rPr lang="en-US" dirty="0" smtClean="0"/>
              <a:t> </a:t>
            </a:r>
            <a:r>
              <a:rPr lang="en-US" dirty="0" err="1" smtClean="0"/>
              <a:t>mõnel</a:t>
            </a:r>
            <a:r>
              <a:rPr lang="en-US" dirty="0" smtClean="0"/>
              <a:t> </a:t>
            </a:r>
            <a:r>
              <a:rPr lang="en-US" dirty="0" err="1" smtClean="0"/>
              <a:t>õppijal</a:t>
            </a:r>
            <a:r>
              <a:rPr lang="en-US" dirty="0" smtClean="0"/>
              <a:t> olla juba </a:t>
            </a:r>
            <a:r>
              <a:rPr lang="en-US" dirty="0" err="1" smtClean="0"/>
              <a:t>omandatud</a:t>
            </a:r>
            <a:r>
              <a:rPr lang="en-US" dirty="0" smtClean="0"/>
              <a:t> </a:t>
            </a:r>
            <a:r>
              <a:rPr lang="en-US" dirty="0" err="1" smtClean="0"/>
              <a:t>enne</a:t>
            </a:r>
            <a:r>
              <a:rPr lang="en-US" dirty="0" smtClean="0"/>
              <a:t> </a:t>
            </a:r>
            <a:r>
              <a:rPr lang="en-US" dirty="0" err="1" smtClean="0"/>
              <a:t>õppetöö</a:t>
            </a:r>
            <a:r>
              <a:rPr lang="en-US" dirty="0" smtClean="0"/>
              <a:t> </a:t>
            </a:r>
            <a:r>
              <a:rPr lang="en-US" dirty="0" err="1" smtClean="0"/>
              <a:t>algust</a:t>
            </a:r>
            <a:r>
              <a:rPr lang="en-US" dirty="0" smtClean="0"/>
              <a:t>, </a:t>
            </a:r>
            <a:r>
              <a:rPr lang="en-US" dirty="0" err="1" smtClean="0"/>
              <a:t>mõnel</a:t>
            </a:r>
            <a:r>
              <a:rPr lang="en-US" dirty="0" smtClean="0"/>
              <a:t> </a:t>
            </a:r>
            <a:r>
              <a:rPr lang="en-US" dirty="0" err="1" smtClean="0"/>
              <a:t>osaliselt</a:t>
            </a:r>
            <a:r>
              <a:rPr lang="en-US" dirty="0" smtClean="0"/>
              <a:t> ja </a:t>
            </a:r>
            <a:r>
              <a:rPr lang="en-US" dirty="0" err="1" smtClean="0"/>
              <a:t>mõnel</a:t>
            </a:r>
            <a:r>
              <a:rPr lang="en-US" dirty="0" smtClean="0"/>
              <a:t> </a:t>
            </a:r>
            <a:r>
              <a:rPr lang="en-US" dirty="0" err="1" smtClean="0"/>
              <a:t>puuduvad</a:t>
            </a:r>
            <a:r>
              <a:rPr lang="en-US" dirty="0" smtClean="0"/>
              <a:t> </a:t>
            </a:r>
            <a:r>
              <a:rPr lang="en-US" dirty="0" err="1" smtClean="0"/>
              <a:t>igasugused</a:t>
            </a:r>
            <a:r>
              <a:rPr lang="en-US" dirty="0" smtClean="0"/>
              <a:t> </a:t>
            </a:r>
            <a:r>
              <a:rPr lang="en-US" dirty="0" err="1" smtClean="0"/>
              <a:t>teadmised</a:t>
            </a:r>
            <a:r>
              <a:rPr lang="en-US" dirty="0" smtClean="0"/>
              <a:t> </a:t>
            </a:r>
            <a:r>
              <a:rPr lang="en-US" dirty="0" err="1" smtClean="0"/>
              <a:t>õpitavatest</a:t>
            </a:r>
            <a:r>
              <a:rPr lang="en-US" dirty="0" smtClean="0"/>
              <a:t> </a:t>
            </a:r>
            <a:r>
              <a:rPr lang="en-US" dirty="0" err="1" smtClean="0"/>
              <a:t>mõistetest</a:t>
            </a:r>
            <a:r>
              <a:rPr lang="en-US" dirty="0" smtClean="0"/>
              <a:t>. </a:t>
            </a:r>
            <a:r>
              <a:rPr lang="en-US" dirty="0" err="1" smtClean="0"/>
              <a:t>Sellest</a:t>
            </a:r>
            <a:r>
              <a:rPr lang="en-US" dirty="0" smtClean="0"/>
              <a:t> </a:t>
            </a:r>
            <a:r>
              <a:rPr lang="en-US" dirty="0" err="1" smtClean="0"/>
              <a:t>lähtuvalt</a:t>
            </a:r>
            <a:r>
              <a:rPr lang="en-US" dirty="0" smtClean="0"/>
              <a:t> </a:t>
            </a:r>
            <a:r>
              <a:rPr lang="en-US" dirty="0" err="1" smtClean="0"/>
              <a:t>saab</a:t>
            </a:r>
            <a:r>
              <a:rPr lang="en-US" dirty="0" smtClean="0"/>
              <a:t> </a:t>
            </a:r>
            <a:r>
              <a:rPr lang="en-US" dirty="0" err="1"/>
              <a:t>k</a:t>
            </a:r>
            <a:r>
              <a:rPr lang="en-US" dirty="0" err="1" smtClean="0"/>
              <a:t>utseõpetaja</a:t>
            </a:r>
            <a:r>
              <a:rPr lang="en-US" dirty="0" smtClean="0"/>
              <a:t> </a:t>
            </a:r>
            <a:r>
              <a:rPr lang="en-US" dirty="0" err="1" smtClean="0"/>
              <a:t>õppesisu</a:t>
            </a:r>
            <a:r>
              <a:rPr lang="en-US" dirty="0" smtClean="0"/>
              <a:t> diferentseerida, </a:t>
            </a:r>
            <a:r>
              <a:rPr lang="en-US" dirty="0" err="1" smtClean="0"/>
              <a:t>kavandades</a:t>
            </a:r>
            <a:r>
              <a:rPr lang="en-US" dirty="0" smtClean="0"/>
              <a:t> </a:t>
            </a:r>
            <a:r>
              <a:rPr lang="en-US" dirty="0" err="1" smtClean="0"/>
              <a:t>õpitegevusi</a:t>
            </a:r>
            <a:r>
              <a:rPr lang="en-US" dirty="0" smtClean="0"/>
              <a:t>, </a:t>
            </a:r>
            <a:r>
              <a:rPr lang="en-US" dirty="0" err="1" smtClean="0"/>
              <a:t>mis</a:t>
            </a:r>
            <a:r>
              <a:rPr lang="en-US" dirty="0" smtClean="0"/>
              <a:t> </a:t>
            </a:r>
            <a:r>
              <a:rPr lang="en-US" dirty="0" err="1" smtClean="0"/>
              <a:t>põhinevad</a:t>
            </a:r>
            <a:r>
              <a:rPr lang="en-US" dirty="0" smtClean="0"/>
              <a:t> </a:t>
            </a:r>
            <a:r>
              <a:rPr lang="en-US" b="1" dirty="0" err="1" smtClean="0"/>
              <a:t>Bloomi</a:t>
            </a:r>
            <a:r>
              <a:rPr lang="en-US" b="1" dirty="0" smtClean="0"/>
              <a:t> </a:t>
            </a:r>
            <a:r>
              <a:rPr lang="en-US" b="1" dirty="0" err="1" smtClean="0"/>
              <a:t>taksonoomial</a:t>
            </a:r>
            <a:r>
              <a:rPr lang="en-US" b="1" dirty="0" smtClean="0"/>
              <a:t> </a:t>
            </a:r>
            <a:r>
              <a:rPr lang="en-US" dirty="0" smtClean="0"/>
              <a:t>(</a:t>
            </a:r>
            <a:r>
              <a:rPr lang="en-US" dirty="0" err="1" smtClean="0"/>
              <a:t>intellektuaalse</a:t>
            </a:r>
            <a:r>
              <a:rPr lang="en-US" dirty="0" smtClean="0"/>
              <a:t> </a:t>
            </a:r>
            <a:r>
              <a:rPr lang="en-US" dirty="0" err="1"/>
              <a:t>käitumise</a:t>
            </a:r>
            <a:r>
              <a:rPr lang="en-US" dirty="0"/>
              <a:t> </a:t>
            </a:r>
            <a:r>
              <a:rPr lang="en-US" dirty="0" err="1"/>
              <a:t>tasemete</a:t>
            </a:r>
            <a:r>
              <a:rPr lang="en-US" dirty="0"/>
              <a:t> </a:t>
            </a:r>
            <a:r>
              <a:rPr lang="en-US" dirty="0" err="1"/>
              <a:t>klassifikatsioon</a:t>
            </a:r>
            <a:r>
              <a:rPr lang="en-US" dirty="0"/>
              <a:t>, </a:t>
            </a:r>
            <a:r>
              <a:rPr lang="en-US" dirty="0" err="1"/>
              <a:t>mis</a:t>
            </a:r>
            <a:r>
              <a:rPr lang="en-US" dirty="0"/>
              <a:t> </a:t>
            </a:r>
            <a:r>
              <a:rPr lang="en-US" dirty="0" err="1" smtClean="0"/>
              <a:t>ulatub</a:t>
            </a:r>
            <a:r>
              <a:rPr lang="en-US" dirty="0" smtClean="0"/>
              <a:t> </a:t>
            </a:r>
            <a:r>
              <a:rPr lang="en-US" dirty="0" err="1"/>
              <a:t>madalama</a:t>
            </a:r>
            <a:r>
              <a:rPr lang="en-US" dirty="0"/>
              <a:t> </a:t>
            </a:r>
            <a:r>
              <a:rPr lang="en-US" dirty="0" err="1"/>
              <a:t>astme</a:t>
            </a:r>
            <a:r>
              <a:rPr lang="en-US" dirty="0"/>
              <a:t> </a:t>
            </a:r>
            <a:r>
              <a:rPr lang="en-US" dirty="0" err="1"/>
              <a:t>mõtlemisoskustest</a:t>
            </a:r>
            <a:r>
              <a:rPr lang="en-US" dirty="0"/>
              <a:t> </a:t>
            </a:r>
            <a:r>
              <a:rPr lang="en-US" dirty="0" err="1" smtClean="0"/>
              <a:t>kuni</a:t>
            </a:r>
            <a:r>
              <a:rPr lang="en-US" dirty="0" smtClean="0"/>
              <a:t> </a:t>
            </a:r>
            <a:r>
              <a:rPr lang="en-US" dirty="0" err="1" smtClean="0"/>
              <a:t>kõrgeima</a:t>
            </a:r>
            <a:r>
              <a:rPr lang="en-US" dirty="0" smtClean="0"/>
              <a:t> </a:t>
            </a:r>
            <a:r>
              <a:rPr lang="en-US" dirty="0" err="1" smtClean="0"/>
              <a:t>taseme</a:t>
            </a:r>
            <a:r>
              <a:rPr lang="en-US" dirty="0" smtClean="0"/>
              <a:t> </a:t>
            </a:r>
            <a:r>
              <a:rPr lang="en-US" dirty="0" err="1" smtClean="0"/>
              <a:t>mõtlemisoskusteni</a:t>
            </a:r>
            <a:r>
              <a:rPr lang="en-US" dirty="0" smtClean="0"/>
              <a:t>).</a:t>
            </a:r>
          </a:p>
          <a:p>
            <a:pPr marL="0" indent="0" algn="just">
              <a:lnSpc>
                <a:spcPct val="120000"/>
              </a:lnSpc>
              <a:buNone/>
            </a:pPr>
            <a:endParaRPr lang="en-US" sz="1100" dirty="0" smtClean="0"/>
          </a:p>
          <a:p>
            <a:pPr marL="0" indent="0" algn="just">
              <a:buNone/>
            </a:pPr>
            <a:r>
              <a:rPr lang="en-US" b="1" dirty="0" err="1" smtClean="0"/>
              <a:t>Bloomi</a:t>
            </a:r>
            <a:r>
              <a:rPr lang="en-US" b="1" dirty="0" smtClean="0"/>
              <a:t> </a:t>
            </a:r>
            <a:r>
              <a:rPr lang="en-US" b="1" dirty="0" err="1" smtClean="0"/>
              <a:t>taksonoomi</a:t>
            </a:r>
            <a:r>
              <a:rPr lang="en-US" b="1" dirty="0" smtClean="0"/>
              <a:t> </a:t>
            </a:r>
            <a:r>
              <a:rPr lang="en-US" b="1" dirty="0" err="1" smtClean="0"/>
              <a:t>kuus</a:t>
            </a:r>
            <a:r>
              <a:rPr lang="en-US" b="1" dirty="0" smtClean="0"/>
              <a:t> taste on </a:t>
            </a:r>
            <a:r>
              <a:rPr lang="en-US" b="1" dirty="0" err="1" smtClean="0"/>
              <a:t>järgmised</a:t>
            </a:r>
            <a:r>
              <a:rPr lang="en-US" b="1" dirty="0" smtClean="0"/>
              <a:t>: </a:t>
            </a:r>
          </a:p>
          <a:p>
            <a:pPr lvl="1" algn="just"/>
            <a:r>
              <a:rPr lang="en-US" sz="2600" dirty="0" err="1" smtClean="0"/>
              <a:t>Teadmine</a:t>
            </a:r>
            <a:r>
              <a:rPr lang="en-US" sz="2600" dirty="0" smtClean="0"/>
              <a:t>/</a:t>
            </a:r>
            <a:r>
              <a:rPr lang="en-US" sz="2600" dirty="0" err="1" smtClean="0"/>
              <a:t>meeldejätmine</a:t>
            </a:r>
            <a:endParaRPr lang="en-US" sz="2600" dirty="0" smtClean="0"/>
          </a:p>
          <a:p>
            <a:pPr lvl="1" algn="just"/>
            <a:r>
              <a:rPr lang="en-US" sz="2600" dirty="0" err="1" smtClean="0"/>
              <a:t>Arusaamine</a:t>
            </a:r>
            <a:r>
              <a:rPr lang="en-US" sz="2600" dirty="0" smtClean="0"/>
              <a:t>/</a:t>
            </a:r>
            <a:r>
              <a:rPr lang="en-US" sz="2600" dirty="0" err="1" smtClean="0"/>
              <a:t>mõistmine</a:t>
            </a:r>
            <a:endParaRPr lang="en-US" sz="2600" dirty="0" smtClean="0"/>
          </a:p>
          <a:p>
            <a:pPr lvl="1" algn="just"/>
            <a:r>
              <a:rPr lang="en-US" sz="2600" dirty="0" smtClean="0"/>
              <a:t>Rakendamine</a:t>
            </a:r>
          </a:p>
          <a:p>
            <a:pPr lvl="1" algn="just"/>
            <a:r>
              <a:rPr lang="en-US" sz="2600" dirty="0" err="1" smtClean="0"/>
              <a:t>Analüüsimine</a:t>
            </a:r>
            <a:endParaRPr lang="en-US" sz="2600" dirty="0" smtClean="0"/>
          </a:p>
          <a:p>
            <a:pPr lvl="1" algn="just"/>
            <a:r>
              <a:rPr lang="en-US" sz="2600" dirty="0" err="1" smtClean="0"/>
              <a:t>Sünteesimine</a:t>
            </a:r>
            <a:endParaRPr lang="en-US" sz="2600" dirty="0" smtClean="0"/>
          </a:p>
          <a:p>
            <a:pPr lvl="1" algn="just"/>
            <a:r>
              <a:rPr lang="en-US" sz="2600" dirty="0" err="1" smtClean="0"/>
              <a:t>Loomine</a:t>
            </a:r>
            <a:r>
              <a:rPr lang="en-US" sz="2600" dirty="0" smtClean="0"/>
              <a:t>/</a:t>
            </a:r>
            <a:r>
              <a:rPr lang="en-US" sz="2600" dirty="0" err="1" smtClean="0"/>
              <a:t>hindamine</a:t>
            </a:r>
            <a:endParaRPr lang="en-US" sz="2600" dirty="0"/>
          </a:p>
        </p:txBody>
      </p:sp>
    </p:spTree>
    <p:extLst>
      <p:ext uri="{BB962C8B-B14F-4D97-AF65-F5344CB8AC3E}">
        <p14:creationId xmlns:p14="http://schemas.microsoft.com/office/powerpoint/2010/main" val="30075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365125"/>
            <a:ext cx="10515600" cy="957489"/>
          </a:xfrm>
        </p:spPr>
        <p:txBody>
          <a:bodyPr/>
          <a:lstStyle/>
          <a:p>
            <a:r>
              <a:rPr lang="en-US" b="1" dirty="0" smtClean="0"/>
              <a:t>Mida me mõtleme </a:t>
            </a:r>
            <a:r>
              <a:rPr lang="en-US" b="1" i="1" dirty="0" smtClean="0"/>
              <a:t>sisu all</a:t>
            </a:r>
            <a:r>
              <a:rPr lang="en-US" b="1" dirty="0" smtClean="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359229" y="1322615"/>
            <a:ext cx="11691257" cy="3429000"/>
          </a:xfrm>
        </p:spPr>
        <p:txBody>
          <a:bodyPr>
            <a:normAutofit/>
          </a:bodyPr>
          <a:lstStyle/>
          <a:p>
            <a:pPr marL="0" indent="0" algn="just">
              <a:buNone/>
            </a:pPr>
            <a:r>
              <a:rPr lang="en-US" dirty="0" err="1" smtClean="0"/>
              <a:t>Õppijad</a:t>
            </a:r>
            <a:r>
              <a:rPr lang="en-US" dirty="0" smtClean="0"/>
              <a:t>, kes </a:t>
            </a:r>
            <a:r>
              <a:rPr lang="en-US" dirty="0" err="1" smtClean="0"/>
              <a:t>ei</a:t>
            </a:r>
            <a:r>
              <a:rPr lang="en-US" dirty="0" smtClean="0"/>
              <a:t> ole </a:t>
            </a:r>
            <a:r>
              <a:rPr lang="en-US" dirty="0" err="1" smtClean="0"/>
              <a:t>õpitava</a:t>
            </a:r>
            <a:r>
              <a:rPr lang="en-US" dirty="0" smtClean="0"/>
              <a:t> </a:t>
            </a:r>
            <a:r>
              <a:rPr lang="en-US" dirty="0" err="1" smtClean="0"/>
              <a:t>teemaga</a:t>
            </a:r>
            <a:r>
              <a:rPr lang="en-US" dirty="0" smtClean="0"/>
              <a:t> </a:t>
            </a:r>
            <a:r>
              <a:rPr lang="en-US" dirty="0" err="1" smtClean="0"/>
              <a:t>varasemalt</a:t>
            </a:r>
            <a:r>
              <a:rPr lang="en-US" dirty="0" smtClean="0"/>
              <a:t> </a:t>
            </a:r>
            <a:r>
              <a:rPr lang="en-US" dirty="0" err="1" smtClean="0"/>
              <a:t>tuttavad</a:t>
            </a:r>
            <a:r>
              <a:rPr lang="en-US" dirty="0" smtClean="0"/>
              <a:t>, võiksid täita ülesandeid madalamatel tasanditel: </a:t>
            </a:r>
            <a:r>
              <a:rPr lang="en-US" dirty="0" err="1" smtClean="0"/>
              <a:t>meeldejätmine</a:t>
            </a:r>
            <a:r>
              <a:rPr lang="en-US" dirty="0" smtClean="0"/>
              <a:t> ja mõistmine. </a:t>
            </a:r>
          </a:p>
          <a:p>
            <a:pPr marL="0" indent="0" algn="just">
              <a:buNone/>
            </a:pPr>
            <a:r>
              <a:rPr lang="en-US" dirty="0" err="1" smtClean="0"/>
              <a:t>Osaliste</a:t>
            </a:r>
            <a:r>
              <a:rPr lang="en-US" dirty="0" smtClean="0"/>
              <a:t> </a:t>
            </a:r>
            <a:r>
              <a:rPr lang="en-US" dirty="0" err="1" smtClean="0"/>
              <a:t>teadmistega</a:t>
            </a:r>
            <a:r>
              <a:rPr lang="en-US" dirty="0" smtClean="0"/>
              <a:t> </a:t>
            </a:r>
            <a:r>
              <a:rPr lang="en-US" dirty="0" err="1" smtClean="0"/>
              <a:t>õppijatele</a:t>
            </a:r>
            <a:r>
              <a:rPr lang="en-US" dirty="0" smtClean="0"/>
              <a:t> </a:t>
            </a:r>
            <a:r>
              <a:rPr lang="en-US" dirty="0" err="1" smtClean="0"/>
              <a:t>võiks</a:t>
            </a:r>
            <a:r>
              <a:rPr lang="en-US" dirty="0" smtClean="0"/>
              <a:t> </a:t>
            </a:r>
            <a:r>
              <a:rPr lang="en-US" dirty="0" err="1" smtClean="0"/>
              <a:t>pakkuda</a:t>
            </a:r>
            <a:r>
              <a:rPr lang="en-US" dirty="0" smtClean="0"/>
              <a:t> </a:t>
            </a:r>
            <a:r>
              <a:rPr lang="en-US" dirty="0" err="1" smtClean="0"/>
              <a:t>õpitegevusi</a:t>
            </a:r>
            <a:r>
              <a:rPr lang="en-US" dirty="0" smtClean="0"/>
              <a:t>, </a:t>
            </a:r>
            <a:r>
              <a:rPr lang="en-US" dirty="0" err="1" smtClean="0"/>
              <a:t>kus</a:t>
            </a:r>
            <a:r>
              <a:rPr lang="en-US" dirty="0" smtClean="0"/>
              <a:t> </a:t>
            </a:r>
            <a:r>
              <a:rPr lang="en-US" dirty="0" err="1" smtClean="0"/>
              <a:t>tuleb</a:t>
            </a:r>
            <a:r>
              <a:rPr lang="en-US" dirty="0" smtClean="0"/>
              <a:t> </a:t>
            </a:r>
            <a:r>
              <a:rPr lang="en-US" dirty="0" err="1" smtClean="0"/>
              <a:t>õpitava</a:t>
            </a:r>
            <a:r>
              <a:rPr lang="en-US" dirty="0" smtClean="0"/>
              <a:t> </a:t>
            </a:r>
            <a:r>
              <a:rPr lang="en-US" dirty="0" err="1" smtClean="0"/>
              <a:t>teema</a:t>
            </a:r>
            <a:r>
              <a:rPr lang="en-US" dirty="0" smtClean="0"/>
              <a:t> </a:t>
            </a:r>
            <a:r>
              <a:rPr lang="en-US" dirty="0" err="1" smtClean="0"/>
              <a:t>raames</a:t>
            </a:r>
            <a:r>
              <a:rPr lang="en-US" dirty="0" smtClean="0"/>
              <a:t> </a:t>
            </a:r>
            <a:r>
              <a:rPr lang="en-US" dirty="0" err="1" smtClean="0"/>
              <a:t>oma</a:t>
            </a:r>
            <a:r>
              <a:rPr lang="en-US" dirty="0" smtClean="0"/>
              <a:t> </a:t>
            </a:r>
            <a:r>
              <a:rPr lang="en-US" dirty="0" err="1" smtClean="0"/>
              <a:t>teadmisi</a:t>
            </a:r>
            <a:r>
              <a:rPr lang="en-US" dirty="0" smtClean="0"/>
              <a:t> </a:t>
            </a:r>
            <a:r>
              <a:rPr lang="en-US" dirty="0" err="1" smtClean="0"/>
              <a:t>rakendada</a:t>
            </a:r>
            <a:r>
              <a:rPr lang="en-US" dirty="0" smtClean="0"/>
              <a:t> ja/</a:t>
            </a:r>
            <a:r>
              <a:rPr lang="en-US" dirty="0" err="1" smtClean="0"/>
              <a:t>või</a:t>
            </a:r>
            <a:r>
              <a:rPr lang="en-US" dirty="0" smtClean="0"/>
              <a:t> </a:t>
            </a:r>
            <a:r>
              <a:rPr lang="en-US" dirty="0" err="1" smtClean="0"/>
              <a:t>analüüsida</a:t>
            </a:r>
            <a:r>
              <a:rPr lang="en-US" dirty="0" smtClean="0"/>
              <a:t>. </a:t>
            </a:r>
          </a:p>
          <a:p>
            <a:pPr marL="0" indent="0" algn="just">
              <a:buNone/>
            </a:pPr>
            <a:r>
              <a:rPr lang="en-US" dirty="0" smtClean="0"/>
              <a:t>Juba </a:t>
            </a:r>
            <a:r>
              <a:rPr lang="en-US" dirty="0" err="1" smtClean="0"/>
              <a:t>varasemalt</a:t>
            </a:r>
            <a:r>
              <a:rPr lang="en-US" dirty="0" smtClean="0"/>
              <a:t> </a:t>
            </a:r>
            <a:r>
              <a:rPr lang="en-US" dirty="0" err="1" smtClean="0"/>
              <a:t>omandatud</a:t>
            </a:r>
            <a:r>
              <a:rPr lang="en-US" dirty="0" smtClean="0"/>
              <a:t> </a:t>
            </a:r>
            <a:r>
              <a:rPr lang="en-US" dirty="0" err="1" smtClean="0"/>
              <a:t>teadmistega</a:t>
            </a:r>
            <a:r>
              <a:rPr lang="en-US" dirty="0" smtClean="0"/>
              <a:t> </a:t>
            </a:r>
            <a:r>
              <a:rPr lang="en-US" dirty="0" err="1" smtClean="0"/>
              <a:t>õppijatele</a:t>
            </a:r>
            <a:r>
              <a:rPr lang="en-US" dirty="0" smtClean="0"/>
              <a:t> </a:t>
            </a:r>
            <a:r>
              <a:rPr lang="en-US" dirty="0" err="1" smtClean="0"/>
              <a:t>tuleks</a:t>
            </a:r>
            <a:r>
              <a:rPr lang="en-US" dirty="0" smtClean="0"/>
              <a:t> </a:t>
            </a:r>
            <a:r>
              <a:rPr lang="en-US" dirty="0" err="1" smtClean="0"/>
              <a:t>anda</a:t>
            </a:r>
            <a:r>
              <a:rPr lang="en-US" dirty="0" smtClean="0"/>
              <a:t> </a:t>
            </a:r>
            <a:r>
              <a:rPr lang="en-US" dirty="0" err="1" smtClean="0"/>
              <a:t>ülesandeid</a:t>
            </a:r>
            <a:r>
              <a:rPr lang="en-US" dirty="0" smtClean="0"/>
              <a:t>, </a:t>
            </a:r>
            <a:r>
              <a:rPr lang="en-US" dirty="0" err="1" smtClean="0"/>
              <a:t>kus</a:t>
            </a:r>
            <a:r>
              <a:rPr lang="en-US" dirty="0" smtClean="0"/>
              <a:t> </a:t>
            </a:r>
            <a:r>
              <a:rPr lang="en-US" dirty="0" err="1" smtClean="0"/>
              <a:t>nad</a:t>
            </a:r>
            <a:r>
              <a:rPr lang="en-US" dirty="0" smtClean="0"/>
              <a:t> </a:t>
            </a:r>
            <a:r>
              <a:rPr lang="en-US" dirty="0" err="1" smtClean="0"/>
              <a:t>saaksid</a:t>
            </a:r>
            <a:r>
              <a:rPr lang="en-US" dirty="0" smtClean="0"/>
              <a:t> </a:t>
            </a:r>
            <a:r>
              <a:rPr lang="en-US" dirty="0" err="1" smtClean="0"/>
              <a:t>õpitava</a:t>
            </a:r>
            <a:r>
              <a:rPr lang="en-US" dirty="0" smtClean="0"/>
              <a:t> </a:t>
            </a:r>
            <a:r>
              <a:rPr lang="en-US" dirty="0" err="1" smtClean="0"/>
              <a:t>teema</a:t>
            </a:r>
            <a:r>
              <a:rPr lang="en-US" dirty="0" smtClean="0"/>
              <a:t> </a:t>
            </a:r>
            <a:r>
              <a:rPr lang="en-US" dirty="0" err="1" smtClean="0"/>
              <a:t>raames</a:t>
            </a:r>
            <a:r>
              <a:rPr lang="en-US" dirty="0" smtClean="0"/>
              <a:t> </a:t>
            </a:r>
            <a:r>
              <a:rPr lang="en-US" dirty="0" err="1" smtClean="0"/>
              <a:t>oma</a:t>
            </a:r>
            <a:r>
              <a:rPr lang="en-US" dirty="0" smtClean="0"/>
              <a:t> </a:t>
            </a:r>
            <a:r>
              <a:rPr lang="en-US" dirty="0" err="1" smtClean="0"/>
              <a:t>teadmiste</a:t>
            </a:r>
            <a:r>
              <a:rPr lang="en-US" dirty="0" smtClean="0"/>
              <a:t> </a:t>
            </a:r>
            <a:r>
              <a:rPr lang="en-US" dirty="0" err="1" smtClean="0"/>
              <a:t>ausel</a:t>
            </a:r>
            <a:r>
              <a:rPr lang="en-US" dirty="0" smtClean="0"/>
              <a:t> </a:t>
            </a:r>
            <a:r>
              <a:rPr lang="en-US" dirty="0" err="1" smtClean="0"/>
              <a:t>midagi</a:t>
            </a:r>
            <a:r>
              <a:rPr lang="en-US" dirty="0" smtClean="0"/>
              <a:t> </a:t>
            </a:r>
            <a:r>
              <a:rPr lang="en-US" dirty="0" err="1" smtClean="0"/>
              <a:t>luua</a:t>
            </a:r>
            <a:r>
              <a:rPr lang="en-US" dirty="0" smtClean="0"/>
              <a:t> </a:t>
            </a:r>
            <a:r>
              <a:rPr lang="en-US" dirty="0" err="1" smtClean="0"/>
              <a:t>või</a:t>
            </a:r>
            <a:r>
              <a:rPr lang="en-US" dirty="0" smtClean="0"/>
              <a:t> </a:t>
            </a:r>
            <a:r>
              <a:rPr lang="en-US" dirty="0" err="1" smtClean="0"/>
              <a:t>hinnata</a:t>
            </a:r>
            <a:r>
              <a:rPr lang="en-US" dirty="0" smtClean="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5629" y="4232643"/>
            <a:ext cx="3674268" cy="2449512"/>
          </a:xfrm>
          <a:prstGeom prst="rect">
            <a:avLst/>
          </a:prstGeom>
        </p:spPr>
      </p:pic>
    </p:spTree>
    <p:extLst>
      <p:ext uri="{BB962C8B-B14F-4D97-AF65-F5344CB8AC3E}">
        <p14:creationId xmlns:p14="http://schemas.microsoft.com/office/powerpoint/2010/main" val="419261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79614" y="495754"/>
            <a:ext cx="11353800" cy="924832"/>
          </a:xfrm>
        </p:spPr>
        <p:txBody>
          <a:bodyPr>
            <a:normAutofit/>
          </a:bodyPr>
          <a:lstStyle/>
          <a:p>
            <a:r>
              <a:rPr lang="en-US" b="1" dirty="0" err="1" smtClean="0"/>
              <a:t>Näited</a:t>
            </a:r>
            <a:r>
              <a:rPr lang="en-US" b="1" dirty="0" smtClean="0"/>
              <a:t> </a:t>
            </a:r>
            <a:r>
              <a:rPr lang="en-US" b="1" dirty="0" err="1" smtClean="0"/>
              <a:t>diferentseeritud</a:t>
            </a:r>
            <a:r>
              <a:rPr lang="en-US" b="1" dirty="0" smtClean="0"/>
              <a:t> </a:t>
            </a:r>
            <a:r>
              <a:rPr lang="en-US" b="1" dirty="0" err="1"/>
              <a:t>tegevustest</a:t>
            </a:r>
            <a:r>
              <a:rPr lang="en-US" b="1" dirty="0" smtClean="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359229" y="1714500"/>
            <a:ext cx="10994571" cy="4462463"/>
          </a:xfrm>
        </p:spPr>
        <p:txBody>
          <a:bodyPr>
            <a:normAutofit/>
          </a:bodyPr>
          <a:lstStyle/>
          <a:p>
            <a:pPr algn="just"/>
            <a:r>
              <a:rPr lang="en-US" dirty="0" err="1" smtClean="0"/>
              <a:t>Sobita</a:t>
            </a:r>
            <a:r>
              <a:rPr lang="en-US" dirty="0" smtClean="0"/>
              <a:t> </a:t>
            </a:r>
            <a:r>
              <a:rPr lang="en-US" dirty="0" err="1"/>
              <a:t>sõnad</a:t>
            </a:r>
            <a:r>
              <a:rPr lang="en-US" dirty="0"/>
              <a:t> </a:t>
            </a:r>
            <a:r>
              <a:rPr lang="en-US" dirty="0" err="1" smtClean="0"/>
              <a:t>definitsiooniga</a:t>
            </a:r>
            <a:r>
              <a:rPr lang="en-US" dirty="0" smtClean="0"/>
              <a:t>.</a:t>
            </a:r>
            <a:endParaRPr lang="en-US" dirty="0"/>
          </a:p>
          <a:p>
            <a:pPr algn="just"/>
            <a:r>
              <a:rPr lang="en-US" dirty="0"/>
              <a:t>Lugege tekstilõiku ja </a:t>
            </a:r>
            <a:r>
              <a:rPr lang="en-US" dirty="0" err="1"/>
              <a:t>vastake</a:t>
            </a:r>
            <a:r>
              <a:rPr lang="en-US" dirty="0"/>
              <a:t> </a:t>
            </a:r>
            <a:r>
              <a:rPr lang="en-US" dirty="0" err="1" smtClean="0"/>
              <a:t>küsimustele</a:t>
            </a:r>
            <a:r>
              <a:rPr lang="en-US" dirty="0"/>
              <a:t>.</a:t>
            </a:r>
          </a:p>
          <a:p>
            <a:pPr algn="just"/>
            <a:r>
              <a:rPr lang="en-US" dirty="0" err="1"/>
              <a:t>Mõelge</a:t>
            </a:r>
            <a:r>
              <a:rPr lang="en-US" dirty="0"/>
              <a:t> </a:t>
            </a:r>
            <a:r>
              <a:rPr lang="en-US" dirty="0" err="1" smtClean="0"/>
              <a:t>olukorrale</a:t>
            </a:r>
            <a:r>
              <a:rPr lang="en-US" dirty="0"/>
              <a:t>, mis juhtus loo </a:t>
            </a:r>
            <a:r>
              <a:rPr lang="en-US" dirty="0" err="1" smtClean="0"/>
              <a:t>tegelasega</a:t>
            </a:r>
            <a:r>
              <a:rPr lang="en-US" dirty="0"/>
              <a:t> </a:t>
            </a:r>
            <a:r>
              <a:rPr lang="en-US" dirty="0" err="1" smtClean="0"/>
              <a:t>ning</a:t>
            </a:r>
            <a:r>
              <a:rPr lang="en-US" dirty="0" smtClean="0"/>
              <a:t> </a:t>
            </a:r>
            <a:r>
              <a:rPr lang="en-US" dirty="0" err="1" smtClean="0"/>
              <a:t>analüüsige</a:t>
            </a:r>
            <a:r>
              <a:rPr lang="en-US" dirty="0" smtClean="0"/>
              <a:t>, </a:t>
            </a:r>
            <a:r>
              <a:rPr lang="en-US" dirty="0" err="1" smtClean="0"/>
              <a:t>milline</a:t>
            </a:r>
            <a:r>
              <a:rPr lang="en-US" dirty="0" smtClean="0"/>
              <a:t> </a:t>
            </a:r>
            <a:r>
              <a:rPr lang="en-US" dirty="0" err="1" smtClean="0"/>
              <a:t>oleks</a:t>
            </a:r>
            <a:r>
              <a:rPr lang="en-US" dirty="0" smtClean="0"/>
              <a:t> </a:t>
            </a:r>
            <a:r>
              <a:rPr lang="en-US" dirty="0" err="1" smtClean="0"/>
              <a:t>võinud</a:t>
            </a:r>
            <a:r>
              <a:rPr lang="en-US" dirty="0" smtClean="0"/>
              <a:t> olla </a:t>
            </a:r>
            <a:r>
              <a:rPr lang="en-US" dirty="0" err="1" smtClean="0"/>
              <a:t>teistsugune</a:t>
            </a:r>
            <a:r>
              <a:rPr lang="en-US" dirty="0" smtClean="0"/>
              <a:t> </a:t>
            </a:r>
            <a:r>
              <a:rPr lang="en-US" dirty="0" err="1" smtClean="0"/>
              <a:t>võimalik</a:t>
            </a:r>
            <a:r>
              <a:rPr lang="en-US" dirty="0" smtClean="0"/>
              <a:t> </a:t>
            </a:r>
            <a:r>
              <a:rPr lang="en-US" dirty="0" err="1" smtClean="0"/>
              <a:t>tulemus</a:t>
            </a:r>
            <a:r>
              <a:rPr lang="en-US" dirty="0" smtClean="0"/>
              <a:t>.</a:t>
            </a:r>
            <a:endParaRPr lang="en-US" dirty="0"/>
          </a:p>
          <a:p>
            <a:pPr algn="just"/>
            <a:r>
              <a:rPr lang="en-US" dirty="0" err="1"/>
              <a:t>Eristage</a:t>
            </a:r>
            <a:r>
              <a:rPr lang="en-US" dirty="0"/>
              <a:t> </a:t>
            </a:r>
            <a:r>
              <a:rPr lang="en-US" dirty="0" err="1" smtClean="0"/>
              <a:t>loetud</a:t>
            </a:r>
            <a:r>
              <a:rPr lang="en-US" dirty="0" smtClean="0"/>
              <a:t> </a:t>
            </a:r>
            <a:r>
              <a:rPr lang="en-US" dirty="0" err="1" smtClean="0"/>
              <a:t>loost</a:t>
            </a:r>
            <a:r>
              <a:rPr lang="en-US" dirty="0" smtClean="0"/>
              <a:t> </a:t>
            </a:r>
            <a:r>
              <a:rPr lang="en-US" dirty="0" err="1" smtClean="0"/>
              <a:t>faktid</a:t>
            </a:r>
            <a:r>
              <a:rPr lang="en-US" dirty="0" smtClean="0"/>
              <a:t> ja </a:t>
            </a:r>
            <a:r>
              <a:rPr lang="en-US" dirty="0" err="1" smtClean="0"/>
              <a:t>arvamused</a:t>
            </a:r>
            <a:r>
              <a:rPr lang="en-US" dirty="0" smtClean="0"/>
              <a:t>.</a:t>
            </a:r>
            <a:endParaRPr lang="en-US" dirty="0"/>
          </a:p>
          <a:p>
            <a:pPr algn="just"/>
            <a:r>
              <a:rPr lang="en-US" dirty="0" err="1" smtClean="0"/>
              <a:t>Tooge</a:t>
            </a:r>
            <a:r>
              <a:rPr lang="en-US" dirty="0" smtClean="0"/>
              <a:t> </a:t>
            </a:r>
            <a:r>
              <a:rPr lang="en-US" dirty="0" err="1" smtClean="0"/>
              <a:t>esile</a:t>
            </a:r>
            <a:r>
              <a:rPr lang="en-US" dirty="0" smtClean="0"/>
              <a:t> </a:t>
            </a:r>
            <a:r>
              <a:rPr lang="en-US" dirty="0"/>
              <a:t>autori seisukoht ja </a:t>
            </a:r>
            <a:r>
              <a:rPr lang="en-US" dirty="0" err="1"/>
              <a:t>esitage</a:t>
            </a:r>
            <a:r>
              <a:rPr lang="en-US" dirty="0"/>
              <a:t> </a:t>
            </a:r>
            <a:r>
              <a:rPr lang="en-US" dirty="0" err="1" smtClean="0"/>
              <a:t>veenvad</a:t>
            </a:r>
            <a:r>
              <a:rPr lang="en-US" dirty="0" smtClean="0"/>
              <a:t> </a:t>
            </a:r>
            <a:r>
              <a:rPr lang="en-US" dirty="0" err="1" smtClean="0"/>
              <a:t>tõendid</a:t>
            </a:r>
            <a:r>
              <a:rPr lang="en-US" dirty="0" smtClean="0"/>
              <a:t> </a:t>
            </a:r>
            <a:r>
              <a:rPr lang="en-US" dirty="0"/>
              <a:t>selle </a:t>
            </a:r>
            <a:r>
              <a:rPr lang="en-US" dirty="0" err="1"/>
              <a:t>seisukoha</a:t>
            </a:r>
            <a:r>
              <a:rPr lang="en-US" dirty="0"/>
              <a:t> </a:t>
            </a:r>
            <a:r>
              <a:rPr lang="en-US" dirty="0" err="1" smtClean="0"/>
              <a:t>paikapidavuseks</a:t>
            </a:r>
            <a:r>
              <a:rPr lang="en-US" dirty="0" smtClean="0"/>
              <a:t>.</a:t>
            </a:r>
            <a:endParaRPr lang="en-US" dirty="0"/>
          </a:p>
          <a:p>
            <a:pPr algn="just"/>
            <a:r>
              <a:rPr lang="en-US" dirty="0"/>
              <a:t>Koostage PowerPoint esitlus, mis võtab </a:t>
            </a:r>
            <a:r>
              <a:rPr lang="en-US" dirty="0" err="1"/>
              <a:t>tunni</a:t>
            </a:r>
            <a:r>
              <a:rPr lang="en-US" dirty="0"/>
              <a:t> </a:t>
            </a:r>
            <a:r>
              <a:rPr lang="en-US" dirty="0" err="1" smtClean="0"/>
              <a:t>teema</a:t>
            </a:r>
            <a:r>
              <a:rPr lang="en-US" dirty="0" smtClean="0"/>
              <a:t> </a:t>
            </a:r>
            <a:r>
              <a:rPr lang="en-US" dirty="0" err="1" smtClean="0"/>
              <a:t>kokku</a:t>
            </a:r>
            <a:r>
              <a:rPr lang="en-US" dirty="0" smtClean="0"/>
              <a:t>.</a:t>
            </a:r>
            <a:r>
              <a:rPr lang="en-US" dirty="0"/>
              <a:t/>
            </a:r>
            <a:br>
              <a:rPr lang="en-US" dirty="0"/>
            </a:br>
            <a:endParaRPr lang="nl-NL" dirty="0"/>
          </a:p>
        </p:txBody>
      </p:sp>
    </p:spTree>
    <p:extLst>
      <p:ext uri="{BB962C8B-B14F-4D97-AF65-F5344CB8AC3E}">
        <p14:creationId xmlns:p14="http://schemas.microsoft.com/office/powerpoint/2010/main" val="327000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615043" y="136526"/>
            <a:ext cx="10515600" cy="1016000"/>
          </a:xfrm>
        </p:spPr>
        <p:txBody>
          <a:bodyPr/>
          <a:lstStyle/>
          <a:p>
            <a:r>
              <a:rPr lang="en-US" b="1" dirty="0" smtClean="0"/>
              <a:t>Protsess</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391886" y="1381127"/>
            <a:ext cx="10961914" cy="5309820"/>
          </a:xfrm>
        </p:spPr>
        <p:txBody>
          <a:bodyPr>
            <a:normAutofit/>
          </a:bodyPr>
          <a:lstStyle/>
          <a:p>
            <a:pPr marL="0" indent="0" algn="just">
              <a:buNone/>
            </a:pPr>
            <a:r>
              <a:rPr lang="en-US" dirty="0" err="1" smtClean="0"/>
              <a:t>Igal</a:t>
            </a:r>
            <a:r>
              <a:rPr lang="en-US" dirty="0"/>
              <a:t> </a:t>
            </a:r>
            <a:r>
              <a:rPr lang="en-US" dirty="0" err="1" smtClean="0"/>
              <a:t>õppijal</a:t>
            </a:r>
            <a:r>
              <a:rPr lang="en-US" dirty="0" smtClean="0"/>
              <a:t> on </a:t>
            </a:r>
            <a:r>
              <a:rPr lang="en-US" dirty="0" err="1" smtClean="0"/>
              <a:t>omasem</a:t>
            </a:r>
            <a:r>
              <a:rPr lang="en-US" dirty="0" smtClean="0"/>
              <a:t> </a:t>
            </a:r>
            <a:r>
              <a:rPr lang="en-US" dirty="0" err="1" smtClean="0"/>
              <a:t>mõni</a:t>
            </a:r>
            <a:r>
              <a:rPr lang="en-US" dirty="0" smtClean="0"/>
              <a:t> </a:t>
            </a:r>
            <a:r>
              <a:rPr lang="en-US" dirty="0" err="1" smtClean="0"/>
              <a:t>õpistiil</a:t>
            </a:r>
            <a:r>
              <a:rPr lang="en-US" dirty="0"/>
              <a:t>.</a:t>
            </a:r>
            <a:r>
              <a:rPr lang="en-US" dirty="0" smtClean="0"/>
              <a:t> </a:t>
            </a:r>
            <a:r>
              <a:rPr lang="en-US" dirty="0" err="1"/>
              <a:t>E</a:t>
            </a:r>
            <a:r>
              <a:rPr lang="en-US" dirty="0" err="1" smtClean="0"/>
              <a:t>fektiivne</a:t>
            </a:r>
            <a:r>
              <a:rPr lang="en-US" dirty="0" smtClean="0"/>
              <a:t> </a:t>
            </a:r>
            <a:r>
              <a:rPr lang="en-US" dirty="0" err="1" smtClean="0"/>
              <a:t>diferentseeritud</a:t>
            </a:r>
            <a:r>
              <a:rPr lang="en-US" dirty="0" smtClean="0"/>
              <a:t> </a:t>
            </a:r>
            <a:r>
              <a:rPr lang="en-US" dirty="0" err="1" smtClean="0"/>
              <a:t>õpetamine</a:t>
            </a:r>
            <a:r>
              <a:rPr lang="en-US" dirty="0" smtClean="0"/>
              <a:t> </a:t>
            </a:r>
            <a:r>
              <a:rPr lang="en-US" dirty="0" err="1" smtClean="0"/>
              <a:t>arvestab</a:t>
            </a:r>
            <a:r>
              <a:rPr lang="en-US" dirty="0" smtClean="0"/>
              <a:t> </a:t>
            </a:r>
            <a:r>
              <a:rPr lang="en-US" dirty="0" err="1" smtClean="0"/>
              <a:t>erinevaid</a:t>
            </a:r>
            <a:r>
              <a:rPr lang="en-US" dirty="0" smtClean="0"/>
              <a:t> </a:t>
            </a:r>
            <a:r>
              <a:rPr lang="en-US" dirty="0" err="1" smtClean="0"/>
              <a:t>õppijate</a:t>
            </a:r>
            <a:r>
              <a:rPr lang="en-US" dirty="0" smtClean="0"/>
              <a:t> </a:t>
            </a:r>
            <a:r>
              <a:rPr lang="en-US" dirty="0" err="1" smtClean="0"/>
              <a:t>õpistiile</a:t>
            </a:r>
            <a:r>
              <a:rPr lang="en-US" dirty="0" smtClean="0"/>
              <a:t>: </a:t>
            </a:r>
            <a:r>
              <a:rPr lang="en-US" i="1" dirty="0" err="1" smtClean="0"/>
              <a:t>visuaalset</a:t>
            </a:r>
            <a:r>
              <a:rPr lang="en-US" dirty="0" smtClean="0"/>
              <a:t>, </a:t>
            </a:r>
            <a:r>
              <a:rPr lang="en-US" i="1" dirty="0" err="1" smtClean="0"/>
              <a:t>auditiivset</a:t>
            </a:r>
            <a:r>
              <a:rPr lang="en-US" i="1" dirty="0" smtClean="0"/>
              <a:t> </a:t>
            </a:r>
            <a:r>
              <a:rPr lang="en-US" dirty="0"/>
              <a:t>ja </a:t>
            </a:r>
            <a:r>
              <a:rPr lang="en-US" i="1" dirty="0" err="1" smtClean="0"/>
              <a:t>kineesteetilist</a:t>
            </a:r>
            <a:r>
              <a:rPr lang="en-US" i="1" dirty="0" smtClean="0"/>
              <a:t> </a:t>
            </a:r>
            <a:r>
              <a:rPr lang="en-US" i="1" dirty="0" err="1" smtClean="0"/>
              <a:t>õpistiili</a:t>
            </a:r>
            <a:r>
              <a:rPr lang="en-US" dirty="0" smtClean="0"/>
              <a:t>. </a:t>
            </a:r>
          </a:p>
          <a:p>
            <a:pPr marL="0" indent="0" algn="just">
              <a:buNone/>
            </a:pPr>
            <a:r>
              <a:rPr lang="en-US" dirty="0" err="1" smtClean="0"/>
              <a:t>Selline</a:t>
            </a:r>
            <a:r>
              <a:rPr lang="en-US" dirty="0" smtClean="0"/>
              <a:t> </a:t>
            </a:r>
            <a:r>
              <a:rPr lang="en-US" dirty="0" err="1"/>
              <a:t>protsessipõhine</a:t>
            </a:r>
            <a:r>
              <a:rPr lang="en-US" dirty="0"/>
              <a:t> </a:t>
            </a:r>
            <a:r>
              <a:rPr lang="en-US" dirty="0" err="1" smtClean="0"/>
              <a:t>lähenemine</a:t>
            </a:r>
            <a:r>
              <a:rPr lang="en-US" dirty="0" smtClean="0"/>
              <a:t> </a:t>
            </a:r>
            <a:r>
              <a:rPr lang="en-US" dirty="0" err="1" smtClean="0"/>
              <a:t>võtab</a:t>
            </a:r>
            <a:r>
              <a:rPr lang="en-US" dirty="0" smtClean="0"/>
              <a:t> </a:t>
            </a:r>
            <a:r>
              <a:rPr lang="en-US" dirty="0" err="1" smtClean="0"/>
              <a:t>arvesse</a:t>
            </a:r>
            <a:r>
              <a:rPr lang="en-US" dirty="0" smtClean="0"/>
              <a:t> </a:t>
            </a:r>
            <a:r>
              <a:rPr lang="en-US" dirty="0" err="1" smtClean="0"/>
              <a:t>ka</a:t>
            </a:r>
            <a:r>
              <a:rPr lang="en-US" dirty="0" smtClean="0"/>
              <a:t> </a:t>
            </a:r>
            <a:r>
              <a:rPr lang="en-US" dirty="0" err="1" smtClean="0"/>
              <a:t>asjaolu</a:t>
            </a:r>
            <a:r>
              <a:rPr lang="en-US" dirty="0" smtClean="0"/>
              <a:t>, </a:t>
            </a:r>
            <a:r>
              <a:rPr lang="en-US" dirty="0"/>
              <a:t>et </a:t>
            </a:r>
            <a:r>
              <a:rPr lang="en-US" dirty="0" err="1"/>
              <a:t>kõik</a:t>
            </a:r>
            <a:r>
              <a:rPr lang="en-US" dirty="0"/>
              <a:t> </a:t>
            </a:r>
            <a:r>
              <a:rPr lang="en-US" dirty="0" err="1" smtClean="0"/>
              <a:t>õpilased</a:t>
            </a:r>
            <a:r>
              <a:rPr lang="en-US" dirty="0" smtClean="0"/>
              <a:t> </a:t>
            </a:r>
            <a:r>
              <a:rPr lang="en-US" dirty="0"/>
              <a:t>ei </a:t>
            </a:r>
            <a:r>
              <a:rPr lang="en-US" dirty="0" err="1"/>
              <a:t>vaja</a:t>
            </a:r>
            <a:r>
              <a:rPr lang="en-US" dirty="0"/>
              <a:t> </a:t>
            </a:r>
            <a:r>
              <a:rPr lang="en-US" dirty="0" err="1" smtClean="0"/>
              <a:t>kutseõpetajalt</a:t>
            </a:r>
            <a:r>
              <a:rPr lang="en-US" dirty="0" smtClean="0"/>
              <a:t> </a:t>
            </a:r>
            <a:r>
              <a:rPr lang="en-US" dirty="0" err="1" smtClean="0"/>
              <a:t>ühesugust</a:t>
            </a:r>
            <a:r>
              <a:rPr lang="en-US" dirty="0" smtClean="0"/>
              <a:t> </a:t>
            </a:r>
            <a:r>
              <a:rPr lang="en-US" dirty="0" err="1" smtClean="0"/>
              <a:t>toetust</a:t>
            </a:r>
            <a:r>
              <a:rPr lang="en-US" dirty="0" smtClean="0"/>
              <a:t> </a:t>
            </a:r>
            <a:r>
              <a:rPr lang="en-US" dirty="0" err="1" smtClean="0"/>
              <a:t>ning</a:t>
            </a:r>
            <a:r>
              <a:rPr lang="en-US" dirty="0" smtClean="0"/>
              <a:t> </a:t>
            </a:r>
            <a:r>
              <a:rPr lang="en-US" dirty="0"/>
              <a:t>õpilased võivad valida, </a:t>
            </a:r>
            <a:r>
              <a:rPr lang="en-US" dirty="0" err="1"/>
              <a:t>kas</a:t>
            </a:r>
            <a:r>
              <a:rPr lang="en-US" dirty="0"/>
              <a:t> </a:t>
            </a:r>
            <a:r>
              <a:rPr lang="en-US" dirty="0" err="1" smtClean="0"/>
              <a:t>töötavad</a:t>
            </a:r>
            <a:r>
              <a:rPr lang="en-US" dirty="0" smtClean="0"/>
              <a:t> </a:t>
            </a:r>
            <a:r>
              <a:rPr lang="en-US" dirty="0"/>
              <a:t>paarides, väikestes rühmades või individuaalselt. </a:t>
            </a:r>
            <a:r>
              <a:rPr lang="en-US" dirty="0" err="1" smtClean="0"/>
              <a:t>Mõnele</a:t>
            </a:r>
            <a:r>
              <a:rPr lang="en-US" dirty="0" smtClean="0"/>
              <a:t> </a:t>
            </a:r>
            <a:r>
              <a:rPr lang="en-US" dirty="0" err="1" smtClean="0"/>
              <a:t>õppijale</a:t>
            </a:r>
            <a:r>
              <a:rPr lang="en-US" dirty="0" smtClean="0"/>
              <a:t> on </a:t>
            </a:r>
            <a:r>
              <a:rPr lang="en-US" dirty="0" err="1" smtClean="0"/>
              <a:t>kasulik</a:t>
            </a:r>
            <a:r>
              <a:rPr lang="en-US" dirty="0" smtClean="0"/>
              <a:t> </a:t>
            </a:r>
            <a:r>
              <a:rPr lang="en-US" dirty="0" err="1" smtClean="0"/>
              <a:t>üks-ühele</a:t>
            </a:r>
            <a:r>
              <a:rPr lang="en-US" dirty="0" smtClean="0"/>
              <a:t> </a:t>
            </a:r>
            <a:r>
              <a:rPr lang="en-US" dirty="0" err="1" smtClean="0"/>
              <a:t>suhtlemine</a:t>
            </a:r>
            <a:r>
              <a:rPr lang="en-US" dirty="0" smtClean="0"/>
              <a:t> </a:t>
            </a:r>
            <a:r>
              <a:rPr lang="en-US" dirty="0" err="1" smtClean="0"/>
              <a:t>kutseõpetajaga</a:t>
            </a:r>
            <a:r>
              <a:rPr lang="en-US" dirty="0" smtClean="0"/>
              <a:t>, </a:t>
            </a:r>
            <a:r>
              <a:rPr lang="en-US" dirty="0" err="1" smtClean="0"/>
              <a:t>samas</a:t>
            </a:r>
            <a:r>
              <a:rPr lang="en-US" dirty="0" smtClean="0"/>
              <a:t> </a:t>
            </a:r>
            <a:r>
              <a:rPr lang="en-US" dirty="0" err="1" smtClean="0"/>
              <a:t>kui</a:t>
            </a:r>
            <a:r>
              <a:rPr lang="en-US" dirty="0" smtClean="0"/>
              <a:t> </a:t>
            </a:r>
            <a:r>
              <a:rPr lang="en-US" dirty="0" err="1" smtClean="0"/>
              <a:t>teised</a:t>
            </a:r>
            <a:r>
              <a:rPr lang="en-US" dirty="0" smtClean="0"/>
              <a:t> </a:t>
            </a:r>
            <a:r>
              <a:rPr lang="en-US" dirty="0" err="1" smtClean="0"/>
              <a:t>võivad</a:t>
            </a:r>
            <a:r>
              <a:rPr lang="en-US" dirty="0" smtClean="0"/>
              <a:t> </a:t>
            </a:r>
            <a:r>
              <a:rPr lang="en-US" dirty="0" err="1" smtClean="0"/>
              <a:t>ise</a:t>
            </a:r>
            <a:r>
              <a:rPr lang="en-US" dirty="0" smtClean="0"/>
              <a:t> </a:t>
            </a:r>
            <a:r>
              <a:rPr lang="en-US" dirty="0" err="1" smtClean="0"/>
              <a:t>hinnata</a:t>
            </a:r>
            <a:r>
              <a:rPr lang="en-US" dirty="0" smtClean="0"/>
              <a:t> </a:t>
            </a:r>
            <a:r>
              <a:rPr lang="en-US" dirty="0" err="1" smtClean="0"/>
              <a:t>oma</a:t>
            </a:r>
            <a:r>
              <a:rPr lang="en-US" dirty="0" smtClean="0"/>
              <a:t> </a:t>
            </a:r>
            <a:r>
              <a:rPr lang="en-US" dirty="0" err="1" smtClean="0"/>
              <a:t>progressi</a:t>
            </a:r>
            <a:r>
              <a:rPr lang="en-US" dirty="0" smtClean="0"/>
              <a:t> ja </a:t>
            </a:r>
            <a:r>
              <a:rPr lang="en-US" dirty="0" err="1" smtClean="0"/>
              <a:t>vastavalt</a:t>
            </a:r>
            <a:r>
              <a:rPr lang="en-US" dirty="0" smtClean="0"/>
              <a:t> </a:t>
            </a:r>
            <a:r>
              <a:rPr lang="en-US" dirty="0" err="1" smtClean="0"/>
              <a:t>sellele</a:t>
            </a:r>
            <a:r>
              <a:rPr lang="en-US" dirty="0" smtClean="0"/>
              <a:t> </a:t>
            </a:r>
            <a:r>
              <a:rPr lang="en-US" dirty="0" err="1" smtClean="0"/>
              <a:t>edasi</a:t>
            </a:r>
            <a:r>
              <a:rPr lang="en-US" dirty="0" smtClean="0"/>
              <a:t> </a:t>
            </a:r>
            <a:r>
              <a:rPr lang="en-US" dirty="0" err="1" smtClean="0"/>
              <a:t>liikuda</a:t>
            </a:r>
            <a:r>
              <a:rPr lang="en-US" dirty="0" smtClean="0"/>
              <a:t>. </a:t>
            </a:r>
          </a:p>
          <a:p>
            <a:pPr marL="0" indent="0" algn="just">
              <a:buNone/>
            </a:pPr>
            <a:r>
              <a:rPr lang="en-US" dirty="0" err="1" smtClean="0"/>
              <a:t>Seega</a:t>
            </a:r>
            <a:r>
              <a:rPr lang="en-US" dirty="0" smtClean="0"/>
              <a:t> </a:t>
            </a:r>
            <a:r>
              <a:rPr lang="en-US" dirty="0" err="1"/>
              <a:t>k</a:t>
            </a:r>
            <a:r>
              <a:rPr lang="en-US" dirty="0" err="1" smtClean="0"/>
              <a:t>utseõpetajad</a:t>
            </a:r>
            <a:r>
              <a:rPr lang="en-US" dirty="0" smtClean="0"/>
              <a:t> </a:t>
            </a:r>
            <a:r>
              <a:rPr lang="en-US" dirty="0" err="1"/>
              <a:t>saavad</a:t>
            </a:r>
            <a:r>
              <a:rPr lang="en-US" dirty="0"/>
              <a:t> </a:t>
            </a:r>
            <a:r>
              <a:rPr lang="en-US" dirty="0" err="1" smtClean="0"/>
              <a:t>jõustada</a:t>
            </a:r>
            <a:r>
              <a:rPr lang="en-US" dirty="0" smtClean="0"/>
              <a:t> </a:t>
            </a:r>
            <a:r>
              <a:rPr lang="en-US" dirty="0"/>
              <a:t>õpilaste õppimist, pakkudes individuaalsetest vajadustest lähtuvat tuge.</a:t>
            </a:r>
            <a:endParaRPr lang="nl-NL" dirty="0"/>
          </a:p>
        </p:txBody>
      </p:sp>
    </p:spTree>
    <p:extLst>
      <p:ext uri="{BB962C8B-B14F-4D97-AF65-F5344CB8AC3E}">
        <p14:creationId xmlns:p14="http://schemas.microsoft.com/office/powerpoint/2010/main" val="4122079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342900" y="365126"/>
            <a:ext cx="11010900" cy="1104446"/>
          </a:xfrm>
        </p:spPr>
        <p:txBody>
          <a:bodyPr>
            <a:normAutofit/>
          </a:bodyPr>
          <a:lstStyle/>
          <a:p>
            <a:r>
              <a:rPr lang="en-US" b="1" dirty="0" err="1" smtClean="0"/>
              <a:t>Näited</a:t>
            </a:r>
            <a:r>
              <a:rPr lang="en-US" b="1" dirty="0" smtClean="0"/>
              <a:t> </a:t>
            </a:r>
            <a:r>
              <a:rPr lang="en-US" b="1" dirty="0" err="1" smtClean="0"/>
              <a:t>diferentseeritud</a:t>
            </a:r>
            <a:r>
              <a:rPr lang="en-US" b="1" dirty="0" smtClean="0"/>
              <a:t> </a:t>
            </a:r>
            <a:r>
              <a:rPr lang="en-US" b="1" dirty="0" err="1" smtClean="0"/>
              <a:t>protsessi</a:t>
            </a:r>
            <a:r>
              <a:rPr lang="en-US" b="1" dirty="0"/>
              <a:t> </a:t>
            </a:r>
            <a:r>
              <a:rPr lang="en-US" b="1" dirty="0" err="1" smtClean="0"/>
              <a:t>kohta</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698171"/>
            <a:ext cx="10515600" cy="3169104"/>
          </a:xfrm>
        </p:spPr>
        <p:txBody>
          <a:bodyPr>
            <a:normAutofit/>
          </a:bodyPr>
          <a:lstStyle/>
          <a:p>
            <a:pPr algn="just"/>
            <a:r>
              <a:rPr lang="en-US" dirty="0" err="1"/>
              <a:t>Anda</a:t>
            </a:r>
            <a:r>
              <a:rPr lang="en-US" dirty="0"/>
              <a:t> </a:t>
            </a:r>
            <a:r>
              <a:rPr lang="en-US" dirty="0" err="1"/>
              <a:t>visuaalse</a:t>
            </a:r>
            <a:r>
              <a:rPr lang="en-US" dirty="0"/>
              <a:t> </a:t>
            </a:r>
            <a:r>
              <a:rPr lang="en-US" dirty="0" err="1"/>
              <a:t>õpistiiliga</a:t>
            </a:r>
            <a:r>
              <a:rPr lang="en-US" dirty="0"/>
              <a:t> </a:t>
            </a:r>
            <a:r>
              <a:rPr lang="en-US" dirty="0" err="1" smtClean="0"/>
              <a:t>õppijatele</a:t>
            </a:r>
            <a:r>
              <a:rPr lang="en-US" dirty="0" smtClean="0"/>
              <a:t> </a:t>
            </a:r>
            <a:r>
              <a:rPr lang="en-US" dirty="0" err="1" smtClean="0"/>
              <a:t>ülesandeid</a:t>
            </a:r>
            <a:r>
              <a:rPr lang="en-US" dirty="0" smtClean="0"/>
              <a:t> </a:t>
            </a:r>
            <a:r>
              <a:rPr lang="en-US" dirty="0" err="1" smtClean="0"/>
              <a:t>õpikust</a:t>
            </a:r>
            <a:r>
              <a:rPr lang="en-US" dirty="0" smtClean="0"/>
              <a:t>.</a:t>
            </a:r>
            <a:endParaRPr lang="en-US" dirty="0"/>
          </a:p>
          <a:p>
            <a:pPr algn="just"/>
            <a:r>
              <a:rPr lang="en-US" dirty="0" err="1" smtClean="0"/>
              <a:t>Võimaldada</a:t>
            </a:r>
            <a:r>
              <a:rPr lang="en-US" dirty="0" smtClean="0"/>
              <a:t> </a:t>
            </a:r>
            <a:r>
              <a:rPr lang="en-US" dirty="0" err="1" smtClean="0"/>
              <a:t>auditiivse</a:t>
            </a:r>
            <a:r>
              <a:rPr lang="en-US" dirty="0" smtClean="0"/>
              <a:t> </a:t>
            </a:r>
            <a:r>
              <a:rPr lang="en-US" dirty="0" err="1" smtClean="0"/>
              <a:t>õpistiiliga</a:t>
            </a:r>
            <a:r>
              <a:rPr lang="en-US" dirty="0"/>
              <a:t> </a:t>
            </a:r>
            <a:r>
              <a:rPr lang="en-US" dirty="0" err="1" smtClean="0"/>
              <a:t>õppijatel</a:t>
            </a:r>
            <a:r>
              <a:rPr lang="en-US" dirty="0" smtClean="0"/>
              <a:t> </a:t>
            </a:r>
            <a:r>
              <a:rPr lang="en-US" dirty="0"/>
              <a:t>kuulata audioraamatuid.</a:t>
            </a:r>
          </a:p>
          <a:p>
            <a:pPr algn="just"/>
            <a:r>
              <a:rPr lang="en-US" dirty="0" err="1" smtClean="0"/>
              <a:t>Anda</a:t>
            </a:r>
            <a:r>
              <a:rPr lang="en-US" dirty="0" smtClean="0"/>
              <a:t> </a:t>
            </a:r>
            <a:r>
              <a:rPr lang="en-US" dirty="0" err="1" smtClean="0"/>
              <a:t>kinesteetilise</a:t>
            </a:r>
            <a:r>
              <a:rPr lang="en-US" dirty="0" smtClean="0"/>
              <a:t> </a:t>
            </a:r>
            <a:r>
              <a:rPr lang="en-US" dirty="0" err="1" smtClean="0"/>
              <a:t>õpistiiliga</a:t>
            </a:r>
            <a:r>
              <a:rPr lang="en-US" dirty="0" smtClean="0"/>
              <a:t> </a:t>
            </a:r>
            <a:r>
              <a:rPr lang="en-US" dirty="0" err="1" smtClean="0"/>
              <a:t>õppijatele</a:t>
            </a:r>
            <a:r>
              <a:rPr lang="en-US" dirty="0" smtClean="0"/>
              <a:t> </a:t>
            </a:r>
            <a:r>
              <a:rPr lang="en-US" dirty="0" err="1" smtClean="0"/>
              <a:t>interaktiivseid</a:t>
            </a:r>
            <a:r>
              <a:rPr lang="en-US" dirty="0" smtClean="0"/>
              <a:t> </a:t>
            </a:r>
            <a:r>
              <a:rPr lang="en-US" dirty="0" err="1" smtClean="0"/>
              <a:t>ülesandeid</a:t>
            </a:r>
            <a:r>
              <a:rPr lang="en-US" dirty="0" smtClean="0"/>
              <a:t> </a:t>
            </a:r>
            <a:r>
              <a:rPr lang="en-US" dirty="0" err="1" smtClean="0"/>
              <a:t>täita</a:t>
            </a:r>
            <a:r>
              <a:rPr lang="en-US" dirty="0" smtClean="0"/>
              <a:t> </a:t>
            </a:r>
            <a:r>
              <a:rPr lang="en-US" dirty="0" err="1" smtClean="0"/>
              <a:t>internetis</a:t>
            </a:r>
            <a:r>
              <a:rPr lang="en-US" dirty="0" smtClean="0"/>
              <a:t>. </a:t>
            </a:r>
          </a:p>
          <a:p>
            <a:pPr marL="0" indent="0" algn="just">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245" y="3898076"/>
            <a:ext cx="4198312" cy="2796639"/>
          </a:xfrm>
          <a:prstGeom prst="rect">
            <a:avLst/>
          </a:prstGeom>
        </p:spPr>
      </p:pic>
    </p:spTree>
    <p:extLst>
      <p:ext uri="{BB962C8B-B14F-4D97-AF65-F5344CB8AC3E}">
        <p14:creationId xmlns:p14="http://schemas.microsoft.com/office/powerpoint/2010/main" val="395582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smtClean="0"/>
              <a:t>Tulemus</a:t>
            </a:r>
            <a:r>
              <a:rPr lang="en-US" b="1" dirty="0" smtClean="0"/>
              <a:t> (</a:t>
            </a:r>
            <a:r>
              <a:rPr lang="en-US" b="1" dirty="0" err="1" smtClean="0"/>
              <a:t>ehk</a:t>
            </a:r>
            <a:r>
              <a:rPr lang="en-US" b="1" dirty="0" smtClean="0"/>
              <a:t> </a:t>
            </a:r>
            <a:r>
              <a:rPr lang="en-US" b="1" dirty="0" err="1" smtClean="0"/>
              <a:t>toode</a:t>
            </a:r>
            <a:r>
              <a:rPr lang="en-US" b="1" dirty="0" smtClean="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3984625"/>
          </a:xfrm>
        </p:spPr>
        <p:txBody>
          <a:bodyPr>
            <a:normAutofit/>
          </a:bodyPr>
          <a:lstStyle/>
          <a:p>
            <a:pPr marL="0" indent="0" algn="just">
              <a:buNone/>
            </a:pPr>
            <a:r>
              <a:rPr lang="en-US" dirty="0" err="1" smtClean="0"/>
              <a:t>Tulemus</a:t>
            </a:r>
            <a:r>
              <a:rPr lang="en-US" dirty="0" smtClean="0"/>
              <a:t> </a:t>
            </a:r>
            <a:r>
              <a:rPr lang="en-US" dirty="0" err="1" smtClean="0"/>
              <a:t>ehk</a:t>
            </a:r>
            <a:r>
              <a:rPr lang="en-US" dirty="0" smtClean="0"/>
              <a:t> </a:t>
            </a:r>
            <a:r>
              <a:rPr lang="en-US" dirty="0" err="1"/>
              <a:t>t</a:t>
            </a:r>
            <a:r>
              <a:rPr lang="en-US" dirty="0" err="1" smtClean="0"/>
              <a:t>oode</a:t>
            </a:r>
            <a:r>
              <a:rPr lang="en-US" dirty="0" smtClean="0"/>
              <a:t> </a:t>
            </a:r>
            <a:r>
              <a:rPr lang="en-US" dirty="0"/>
              <a:t>on see, </a:t>
            </a:r>
            <a:r>
              <a:rPr lang="en-US" dirty="0" err="1"/>
              <a:t>mida</a:t>
            </a:r>
            <a:r>
              <a:rPr lang="en-US" dirty="0"/>
              <a:t> </a:t>
            </a:r>
            <a:r>
              <a:rPr lang="en-US" dirty="0" err="1" smtClean="0"/>
              <a:t>õppija</a:t>
            </a:r>
            <a:r>
              <a:rPr lang="en-US" dirty="0" smtClean="0"/>
              <a:t> </a:t>
            </a:r>
            <a:r>
              <a:rPr lang="en-US" dirty="0" err="1" smtClean="0"/>
              <a:t>loob</a:t>
            </a:r>
            <a:r>
              <a:rPr lang="en-US" dirty="0" smtClean="0"/>
              <a:t> </a:t>
            </a:r>
            <a:r>
              <a:rPr lang="en-US" dirty="0" err="1" smtClean="0"/>
              <a:t>või</a:t>
            </a:r>
            <a:r>
              <a:rPr lang="en-US" dirty="0" smtClean="0"/>
              <a:t> </a:t>
            </a:r>
            <a:r>
              <a:rPr lang="en-US" dirty="0" err="1" smtClean="0"/>
              <a:t>saavutab</a:t>
            </a:r>
            <a:r>
              <a:rPr lang="en-US" dirty="0" smtClean="0"/>
              <a:t> </a:t>
            </a:r>
            <a:r>
              <a:rPr lang="en-US" dirty="0" err="1"/>
              <a:t>tunni</a:t>
            </a:r>
            <a:r>
              <a:rPr lang="en-US" dirty="0"/>
              <a:t> </a:t>
            </a:r>
            <a:r>
              <a:rPr lang="en-US" dirty="0" err="1" smtClean="0"/>
              <a:t>lõpuks</a:t>
            </a:r>
            <a:r>
              <a:rPr lang="en-US" dirty="0" smtClean="0"/>
              <a:t>, </a:t>
            </a:r>
            <a:r>
              <a:rPr lang="en-US" dirty="0"/>
              <a:t>et </a:t>
            </a:r>
            <a:r>
              <a:rPr lang="en-US" dirty="0" err="1" smtClean="0"/>
              <a:t>demonstreerida</a:t>
            </a:r>
            <a:r>
              <a:rPr lang="en-US" dirty="0" smtClean="0"/>
              <a:t> </a:t>
            </a:r>
            <a:r>
              <a:rPr lang="en-US" dirty="0" err="1" smtClean="0"/>
              <a:t>õppesisu</a:t>
            </a:r>
            <a:r>
              <a:rPr lang="en-US" dirty="0" smtClean="0"/>
              <a:t> </a:t>
            </a:r>
            <a:r>
              <a:rPr lang="en-US" dirty="0" err="1" smtClean="0"/>
              <a:t>omandamist</a:t>
            </a:r>
            <a:r>
              <a:rPr lang="en-US" dirty="0" smtClean="0"/>
              <a:t>. </a:t>
            </a:r>
            <a:r>
              <a:rPr lang="en-US" dirty="0"/>
              <a:t>See </a:t>
            </a:r>
            <a:r>
              <a:rPr lang="en-US" dirty="0" err="1"/>
              <a:t>võib</a:t>
            </a:r>
            <a:r>
              <a:rPr lang="en-US" dirty="0"/>
              <a:t> </a:t>
            </a:r>
            <a:r>
              <a:rPr lang="en-US" dirty="0" err="1" smtClean="0"/>
              <a:t>toimuda</a:t>
            </a:r>
            <a:r>
              <a:rPr lang="en-US" dirty="0" smtClean="0"/>
              <a:t> </a:t>
            </a:r>
            <a:r>
              <a:rPr lang="en-US" b="1" i="1" dirty="0"/>
              <a:t>testide</a:t>
            </a:r>
            <a:r>
              <a:rPr lang="en-US" dirty="0"/>
              <a:t>, </a:t>
            </a:r>
            <a:r>
              <a:rPr lang="en-US" b="1" i="1" dirty="0"/>
              <a:t>projektide</a:t>
            </a:r>
            <a:r>
              <a:rPr lang="en-US" dirty="0"/>
              <a:t>, </a:t>
            </a:r>
            <a:r>
              <a:rPr lang="en-US" b="1" i="1" dirty="0"/>
              <a:t>aruannete </a:t>
            </a:r>
            <a:r>
              <a:rPr lang="en-US" dirty="0"/>
              <a:t>või muude </a:t>
            </a:r>
            <a:r>
              <a:rPr lang="en-US" b="1" i="1" dirty="0"/>
              <a:t>tegevuste </a:t>
            </a:r>
            <a:r>
              <a:rPr lang="en-US" dirty="0"/>
              <a:t>vormis. </a:t>
            </a:r>
            <a:endParaRPr lang="en-US" dirty="0" smtClean="0"/>
          </a:p>
          <a:p>
            <a:pPr marL="0" indent="0" algn="just">
              <a:buNone/>
            </a:pPr>
            <a:endParaRPr lang="en-US" sz="800" dirty="0" smtClean="0"/>
          </a:p>
          <a:p>
            <a:pPr marL="0" indent="0" algn="just">
              <a:buNone/>
            </a:pPr>
            <a:r>
              <a:rPr lang="en-US" dirty="0" err="1" smtClean="0"/>
              <a:t>Kutseõpetaja</a:t>
            </a:r>
            <a:r>
              <a:rPr lang="en-US" dirty="0" smtClean="0"/>
              <a:t> </a:t>
            </a:r>
            <a:r>
              <a:rPr lang="en-US" dirty="0" err="1" smtClean="0"/>
              <a:t>saab</a:t>
            </a:r>
            <a:r>
              <a:rPr lang="en-US" dirty="0" smtClean="0"/>
              <a:t> </a:t>
            </a:r>
            <a:r>
              <a:rPr lang="en-US" dirty="0" err="1" smtClean="0"/>
              <a:t>õppijatele</a:t>
            </a:r>
            <a:r>
              <a:rPr lang="en-US" dirty="0" smtClean="0"/>
              <a:t> </a:t>
            </a:r>
            <a:r>
              <a:rPr lang="en-US" dirty="0" err="1"/>
              <a:t>anda</a:t>
            </a:r>
            <a:r>
              <a:rPr lang="en-US" dirty="0"/>
              <a:t> </a:t>
            </a:r>
            <a:r>
              <a:rPr lang="en-US" dirty="0" err="1" smtClean="0"/>
              <a:t>ülesandeid</a:t>
            </a:r>
            <a:r>
              <a:rPr lang="en-US" dirty="0" smtClean="0"/>
              <a:t>, mille </a:t>
            </a:r>
            <a:r>
              <a:rPr lang="en-US" dirty="0" err="1" smtClean="0"/>
              <a:t>sooritamine</a:t>
            </a:r>
            <a:r>
              <a:rPr lang="en-US" dirty="0" smtClean="0"/>
              <a:t>/</a:t>
            </a:r>
            <a:r>
              <a:rPr lang="en-US" dirty="0" err="1" smtClean="0"/>
              <a:t>lahendamine</a:t>
            </a:r>
            <a:r>
              <a:rPr lang="en-US" dirty="0" smtClean="0"/>
              <a:t>/</a:t>
            </a:r>
            <a:r>
              <a:rPr lang="en-US" dirty="0" err="1" smtClean="0"/>
              <a:t>täitmine</a:t>
            </a:r>
            <a:r>
              <a:rPr lang="en-US" dirty="0" smtClean="0"/>
              <a:t> </a:t>
            </a:r>
            <a:r>
              <a:rPr lang="en-US" dirty="0" err="1" smtClean="0"/>
              <a:t>toimub</a:t>
            </a:r>
            <a:r>
              <a:rPr lang="en-US" dirty="0" smtClean="0"/>
              <a:t> </a:t>
            </a:r>
            <a:r>
              <a:rPr lang="en-US" dirty="0" err="1" smtClean="0"/>
              <a:t>õpilase</a:t>
            </a:r>
            <a:r>
              <a:rPr lang="en-US" dirty="0" smtClean="0"/>
              <a:t> </a:t>
            </a:r>
            <a:r>
              <a:rPr lang="en-US" dirty="0" err="1" smtClean="0"/>
              <a:t>poolt</a:t>
            </a:r>
            <a:r>
              <a:rPr lang="en-US" dirty="0" smtClean="0"/>
              <a:t> </a:t>
            </a:r>
            <a:r>
              <a:rPr lang="en-US" dirty="0" err="1" smtClean="0"/>
              <a:t>eelistatud</a:t>
            </a:r>
            <a:r>
              <a:rPr lang="en-US" dirty="0" smtClean="0"/>
              <a:t> </a:t>
            </a:r>
            <a:r>
              <a:rPr lang="en-US" dirty="0" err="1" smtClean="0"/>
              <a:t>viisil</a:t>
            </a:r>
            <a:r>
              <a:rPr lang="en-US" dirty="0" smtClean="0"/>
              <a:t> </a:t>
            </a:r>
            <a:r>
              <a:rPr lang="en-US" dirty="0" err="1" smtClean="0"/>
              <a:t>võttes</a:t>
            </a:r>
            <a:r>
              <a:rPr lang="en-US" dirty="0" smtClean="0"/>
              <a:t> </a:t>
            </a:r>
            <a:r>
              <a:rPr lang="en-US" dirty="0" err="1" smtClean="0"/>
              <a:t>arvesse</a:t>
            </a:r>
            <a:r>
              <a:rPr lang="en-US" dirty="0" smtClean="0"/>
              <a:t> </a:t>
            </a:r>
            <a:r>
              <a:rPr lang="en-US" dirty="0" err="1" smtClean="0"/>
              <a:t>tema</a:t>
            </a:r>
            <a:r>
              <a:rPr lang="en-US" dirty="0" smtClean="0"/>
              <a:t> </a:t>
            </a:r>
            <a:r>
              <a:rPr lang="en-US" dirty="0" err="1" smtClean="0"/>
              <a:t>õpistiili</a:t>
            </a:r>
            <a:r>
              <a:rPr lang="en-US" dirty="0" smtClean="0"/>
              <a:t>, </a:t>
            </a:r>
            <a:r>
              <a:rPr lang="en-US" dirty="0" err="1" smtClean="0"/>
              <a:t>kuid</a:t>
            </a:r>
            <a:r>
              <a:rPr lang="en-US" dirty="0" smtClean="0"/>
              <a:t> </a:t>
            </a:r>
            <a:r>
              <a:rPr lang="en-US" dirty="0" err="1" smtClean="0"/>
              <a:t>mis</a:t>
            </a:r>
            <a:r>
              <a:rPr lang="en-US" dirty="0"/>
              <a:t> </a:t>
            </a:r>
            <a:r>
              <a:rPr lang="en-US" dirty="0" err="1" smtClean="0"/>
              <a:t>aitab</a:t>
            </a:r>
            <a:r>
              <a:rPr lang="en-US" dirty="0" smtClean="0"/>
              <a:t> </a:t>
            </a:r>
            <a:r>
              <a:rPr lang="en-US" dirty="0" err="1" smtClean="0"/>
              <a:t>parimal</a:t>
            </a:r>
            <a:r>
              <a:rPr lang="en-US" dirty="0" smtClean="0"/>
              <a:t> </a:t>
            </a:r>
            <a:r>
              <a:rPr lang="en-US" dirty="0" err="1" smtClean="0"/>
              <a:t>moel</a:t>
            </a:r>
            <a:r>
              <a:rPr lang="en-US" dirty="0" smtClean="0"/>
              <a:t> </a:t>
            </a:r>
            <a:r>
              <a:rPr lang="en-US" dirty="0" err="1" smtClean="0"/>
              <a:t>õppijal</a:t>
            </a:r>
            <a:r>
              <a:rPr lang="en-US" dirty="0" smtClean="0"/>
              <a:t> </a:t>
            </a:r>
            <a:r>
              <a:rPr lang="en-US" dirty="0" err="1" smtClean="0"/>
              <a:t>saavutada</a:t>
            </a:r>
            <a:r>
              <a:rPr lang="en-US" dirty="0" smtClean="0"/>
              <a:t> </a:t>
            </a:r>
            <a:r>
              <a:rPr lang="en-US" dirty="0" err="1" smtClean="0"/>
              <a:t>õpiväljundeid</a:t>
            </a:r>
            <a:r>
              <a:rPr lang="en-US" dirty="0" smtClean="0"/>
              <a:t>.</a:t>
            </a:r>
          </a:p>
          <a:p>
            <a:pPr marL="0" indent="0" algn="just">
              <a:buNone/>
            </a:pPr>
            <a:endParaRPr lang="nl-NL" dirty="0"/>
          </a:p>
        </p:txBody>
      </p:sp>
    </p:spTree>
    <p:extLst>
      <p:ext uri="{BB962C8B-B14F-4D97-AF65-F5344CB8AC3E}">
        <p14:creationId xmlns:p14="http://schemas.microsoft.com/office/powerpoint/2010/main" val="70108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201386" y="512082"/>
            <a:ext cx="11789227" cy="1325563"/>
          </a:xfrm>
        </p:spPr>
        <p:txBody>
          <a:bodyPr>
            <a:normAutofit/>
          </a:bodyPr>
          <a:lstStyle/>
          <a:p>
            <a:r>
              <a:rPr lang="en-US" b="1" dirty="0" err="1" smtClean="0"/>
              <a:t>Näited</a:t>
            </a:r>
            <a:r>
              <a:rPr lang="en-US" b="1" dirty="0" smtClean="0"/>
              <a:t> </a:t>
            </a:r>
            <a:r>
              <a:rPr lang="en-US" b="1" dirty="0" err="1" smtClean="0"/>
              <a:t>diferentseeritud</a:t>
            </a:r>
            <a:r>
              <a:rPr lang="en-US" b="1" dirty="0" smtClean="0"/>
              <a:t> </a:t>
            </a:r>
            <a:r>
              <a:rPr lang="en-US" b="1" dirty="0" err="1" smtClean="0"/>
              <a:t>tulemuse</a:t>
            </a:r>
            <a:r>
              <a:rPr lang="en-US" b="1" dirty="0" smtClean="0"/>
              <a:t> (</a:t>
            </a:r>
            <a:r>
              <a:rPr lang="en-US" b="1" dirty="0" err="1" smtClean="0"/>
              <a:t>toote</a:t>
            </a:r>
            <a:r>
              <a:rPr lang="en-US" b="1" dirty="0" smtClean="0"/>
              <a:t>) </a:t>
            </a:r>
            <a:r>
              <a:rPr lang="en-US" b="1" dirty="0" err="1" smtClean="0"/>
              <a:t>kohta</a:t>
            </a:r>
            <a:r>
              <a:rPr lang="en-US" b="1" dirty="0"/>
              <a:t>:</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311400"/>
            <a:ext cx="10515600" cy="3622676"/>
          </a:xfrm>
        </p:spPr>
        <p:txBody>
          <a:bodyPr>
            <a:normAutofit/>
          </a:bodyPr>
          <a:lstStyle/>
          <a:p>
            <a:pPr marL="0" indent="0" algn="just">
              <a:buNone/>
            </a:pPr>
            <a:r>
              <a:rPr lang="en-US" dirty="0" err="1" smtClean="0"/>
              <a:t>Esmalt</a:t>
            </a:r>
            <a:r>
              <a:rPr lang="en-US" dirty="0" smtClean="0"/>
              <a:t> </a:t>
            </a:r>
            <a:r>
              <a:rPr lang="en-US" dirty="0" err="1"/>
              <a:t>l</a:t>
            </a:r>
            <a:r>
              <a:rPr lang="en-US" dirty="0" err="1" smtClean="0"/>
              <a:t>ugeda</a:t>
            </a:r>
            <a:r>
              <a:rPr lang="en-US" dirty="0" smtClean="0"/>
              <a:t> </a:t>
            </a:r>
            <a:r>
              <a:rPr lang="en-US" dirty="0" err="1" smtClean="0"/>
              <a:t>raamat</a:t>
            </a:r>
            <a:r>
              <a:rPr lang="en-US" dirty="0" smtClean="0"/>
              <a:t> ja </a:t>
            </a:r>
            <a:r>
              <a:rPr lang="en-US" dirty="0" err="1" smtClean="0"/>
              <a:t>seejärel</a:t>
            </a:r>
            <a:r>
              <a:rPr lang="en-US" dirty="0" smtClean="0"/>
              <a:t> </a:t>
            </a:r>
            <a:r>
              <a:rPr lang="en-US" dirty="0" err="1" smtClean="0"/>
              <a:t>kirjutada</a:t>
            </a:r>
            <a:r>
              <a:rPr lang="en-US" dirty="0" smtClean="0"/>
              <a:t> </a:t>
            </a:r>
            <a:r>
              <a:rPr lang="en-US" dirty="0" err="1" smtClean="0"/>
              <a:t>kokkuvõte</a:t>
            </a:r>
            <a:r>
              <a:rPr lang="en-US" dirty="0" smtClean="0"/>
              <a:t>.</a:t>
            </a:r>
            <a:endParaRPr lang="en-US" dirty="0"/>
          </a:p>
          <a:p>
            <a:pPr lvl="1" algn="just"/>
            <a:r>
              <a:rPr lang="en-US" sz="2800" dirty="0" err="1" smtClean="0"/>
              <a:t>Visuaalse</a:t>
            </a:r>
            <a:r>
              <a:rPr lang="en-US" sz="2800" dirty="0" smtClean="0"/>
              <a:t> </a:t>
            </a:r>
            <a:r>
              <a:rPr lang="en-US" sz="2800" dirty="0" err="1" smtClean="0"/>
              <a:t>õpistiiliga</a:t>
            </a:r>
            <a:r>
              <a:rPr lang="en-US" sz="2800" dirty="0" smtClean="0"/>
              <a:t> </a:t>
            </a:r>
            <a:r>
              <a:rPr lang="en-US" sz="2800" dirty="0"/>
              <a:t>õppijad </a:t>
            </a:r>
            <a:r>
              <a:rPr lang="en-US" sz="2800" dirty="0" err="1"/>
              <a:t>koostavad</a:t>
            </a:r>
            <a:r>
              <a:rPr lang="en-US" sz="2800" dirty="0"/>
              <a:t> </a:t>
            </a:r>
            <a:r>
              <a:rPr lang="en-US" sz="2800" dirty="0" err="1" smtClean="0"/>
              <a:t>loetud</a:t>
            </a:r>
            <a:r>
              <a:rPr lang="en-US" sz="2800" dirty="0" smtClean="0"/>
              <a:t> loo </a:t>
            </a:r>
            <a:r>
              <a:rPr lang="en-US" sz="2800" dirty="0" err="1"/>
              <a:t>graafilise</a:t>
            </a:r>
            <a:r>
              <a:rPr lang="en-US" sz="2800" dirty="0"/>
              <a:t> </a:t>
            </a:r>
            <a:r>
              <a:rPr lang="en-US" sz="2800" dirty="0" err="1" smtClean="0"/>
              <a:t>kujutise</a:t>
            </a:r>
            <a:endParaRPr lang="en-US" sz="2800" dirty="0"/>
          </a:p>
          <a:p>
            <a:pPr lvl="1" algn="just"/>
            <a:r>
              <a:rPr lang="en-US" sz="2800" dirty="0" err="1" smtClean="0"/>
              <a:t>Auditiivse</a:t>
            </a:r>
            <a:r>
              <a:rPr lang="en-US" sz="2800" dirty="0" smtClean="0"/>
              <a:t> </a:t>
            </a:r>
            <a:r>
              <a:rPr lang="en-US" sz="2800" dirty="0" err="1" smtClean="0"/>
              <a:t>õpistiiliga</a:t>
            </a:r>
            <a:r>
              <a:rPr lang="en-US" sz="2800" dirty="0" smtClean="0"/>
              <a:t> </a:t>
            </a:r>
            <a:r>
              <a:rPr lang="en-US" sz="2800" dirty="0" err="1" smtClean="0"/>
              <a:t>õppijad</a:t>
            </a:r>
            <a:r>
              <a:rPr lang="en-US" sz="2800" dirty="0" smtClean="0"/>
              <a:t> </a:t>
            </a:r>
            <a:r>
              <a:rPr lang="en-US" sz="2800" dirty="0" err="1" smtClean="0"/>
              <a:t>teevad</a:t>
            </a:r>
            <a:r>
              <a:rPr lang="en-US" sz="2800" dirty="0" smtClean="0"/>
              <a:t> </a:t>
            </a:r>
            <a:r>
              <a:rPr lang="en-US" sz="2800" dirty="0" err="1"/>
              <a:t>suulise</a:t>
            </a:r>
            <a:r>
              <a:rPr lang="en-US" sz="2800" dirty="0"/>
              <a:t> </a:t>
            </a:r>
            <a:r>
              <a:rPr lang="en-US" sz="2800" dirty="0" err="1" smtClean="0"/>
              <a:t>ettekande</a:t>
            </a:r>
            <a:r>
              <a:rPr lang="en-US" sz="2800" dirty="0" smtClean="0"/>
              <a:t>.</a:t>
            </a:r>
            <a:endParaRPr lang="en-US" sz="2800" dirty="0"/>
          </a:p>
          <a:p>
            <a:pPr lvl="1" algn="just"/>
            <a:r>
              <a:rPr lang="en-US" sz="2800" dirty="0" err="1" smtClean="0"/>
              <a:t>Kinesteetilise</a:t>
            </a:r>
            <a:r>
              <a:rPr lang="en-US" sz="2800" dirty="0" smtClean="0"/>
              <a:t> </a:t>
            </a:r>
            <a:r>
              <a:rPr lang="en-US" sz="2800" dirty="0" err="1" smtClean="0"/>
              <a:t>õpistiiliga</a:t>
            </a:r>
            <a:r>
              <a:rPr lang="en-US" sz="2800" dirty="0" smtClean="0"/>
              <a:t> </a:t>
            </a:r>
            <a:r>
              <a:rPr lang="en-US" sz="2800" dirty="0"/>
              <a:t>õppijad </a:t>
            </a:r>
            <a:r>
              <a:rPr lang="en-US" sz="2800" dirty="0" err="1"/>
              <a:t>ehitavad</a:t>
            </a:r>
            <a:r>
              <a:rPr lang="en-US" sz="2800" dirty="0"/>
              <a:t> </a:t>
            </a:r>
            <a:r>
              <a:rPr lang="en-US" sz="2800" dirty="0" err="1" smtClean="0"/>
              <a:t>loetud</a:t>
            </a:r>
            <a:r>
              <a:rPr lang="en-US" sz="2800" dirty="0" smtClean="0"/>
              <a:t> loo  </a:t>
            </a:r>
            <a:r>
              <a:rPr lang="en-US" sz="2800" dirty="0" err="1"/>
              <a:t>illustreeriva</a:t>
            </a:r>
            <a:r>
              <a:rPr lang="en-US" sz="2800" dirty="0"/>
              <a:t> </a:t>
            </a:r>
            <a:r>
              <a:rPr lang="en-US" sz="2800" dirty="0" err="1" smtClean="0"/>
              <a:t>maketi</a:t>
            </a:r>
            <a:r>
              <a:rPr lang="en-US" sz="2800" dirty="0" smtClean="0"/>
              <a:t>.</a:t>
            </a:r>
            <a:endParaRPr lang="en-US" sz="2800" dirty="0"/>
          </a:p>
          <a:p>
            <a:pPr marL="0" indent="0">
              <a:buNone/>
            </a:pPr>
            <a:r>
              <a:rPr lang="en-US" dirty="0"/>
              <a:t/>
            </a:r>
            <a:br>
              <a:rPr lang="en-US" dirty="0"/>
            </a:br>
            <a:endParaRPr lang="nl-NL" dirty="0"/>
          </a:p>
        </p:txBody>
      </p:sp>
    </p:spTree>
    <p:extLst>
      <p:ext uri="{BB962C8B-B14F-4D97-AF65-F5344CB8AC3E}">
        <p14:creationId xmlns:p14="http://schemas.microsoft.com/office/powerpoint/2010/main" val="219095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Õppekeskkond</a:t>
            </a:r>
          </a:p>
        </p:txBody>
      </p:sp>
      <p:sp>
        <p:nvSpPr>
          <p:cNvPr id="3" name="Content Placeholder 2"/>
          <p:cNvSpPr>
            <a:spLocks noGrp="1"/>
          </p:cNvSpPr>
          <p:nvPr>
            <p:ph idx="1"/>
          </p:nvPr>
        </p:nvSpPr>
        <p:spPr>
          <a:xfrm>
            <a:off x="838200" y="1825625"/>
            <a:ext cx="10515600" cy="4679950"/>
          </a:xfrm>
        </p:spPr>
        <p:txBody>
          <a:bodyPr/>
          <a:lstStyle/>
          <a:p>
            <a:pPr marL="0" indent="0" algn="just">
              <a:buNone/>
            </a:pPr>
            <a:r>
              <a:rPr lang="en-US" dirty="0" err="1" smtClean="0"/>
              <a:t>Toetava</a:t>
            </a:r>
            <a:r>
              <a:rPr lang="en-US" dirty="0" smtClean="0"/>
              <a:t> </a:t>
            </a:r>
            <a:r>
              <a:rPr lang="en-US" dirty="0" err="1" smtClean="0"/>
              <a:t>õpikeskkonna</a:t>
            </a:r>
            <a:r>
              <a:rPr lang="en-US" dirty="0" smtClean="0"/>
              <a:t> </a:t>
            </a:r>
            <a:r>
              <a:rPr lang="en-US" dirty="0" err="1" smtClean="0"/>
              <a:t>loomine</a:t>
            </a:r>
            <a:r>
              <a:rPr lang="en-US" dirty="0" smtClean="0"/>
              <a:t> </a:t>
            </a:r>
            <a:r>
              <a:rPr lang="en-US" dirty="0" err="1" smtClean="0"/>
              <a:t>hõlmab</a:t>
            </a:r>
            <a:r>
              <a:rPr lang="en-US" dirty="0" smtClean="0"/>
              <a:t> </a:t>
            </a:r>
            <a:r>
              <a:rPr lang="en-US" dirty="0"/>
              <a:t>nii füüsilisi kui ka psühholoogilisi elemente. Võtmetähtsusega on paindlik klassiruumi paigutus, mis sisaldab erinevat tüüpi </a:t>
            </a:r>
            <a:r>
              <a:rPr lang="en-US" dirty="0" err="1"/>
              <a:t>mööblit</a:t>
            </a:r>
            <a:r>
              <a:rPr lang="en-US" dirty="0"/>
              <a:t> </a:t>
            </a:r>
            <a:r>
              <a:rPr lang="en-US" dirty="0" smtClean="0"/>
              <a:t>ja </a:t>
            </a:r>
            <a:r>
              <a:rPr lang="en-US" dirty="0" err="1" smtClean="0"/>
              <a:t>selle</a:t>
            </a:r>
            <a:r>
              <a:rPr lang="en-US" dirty="0" smtClean="0"/>
              <a:t> </a:t>
            </a:r>
            <a:r>
              <a:rPr lang="en-US" dirty="0"/>
              <a:t>paigutust, et toetada nii individuaalset kui </a:t>
            </a:r>
            <a:r>
              <a:rPr lang="en-US" dirty="0" err="1"/>
              <a:t>ka</a:t>
            </a:r>
            <a:r>
              <a:rPr lang="en-US" dirty="0"/>
              <a:t> </a:t>
            </a:r>
            <a:r>
              <a:rPr lang="en-US" dirty="0" err="1" smtClean="0"/>
              <a:t>rühmas</a:t>
            </a:r>
            <a:r>
              <a:rPr lang="en-US" dirty="0" smtClean="0"/>
              <a:t> </a:t>
            </a:r>
            <a:r>
              <a:rPr lang="en-US" dirty="0" err="1" smtClean="0"/>
              <a:t>õppimist</a:t>
            </a:r>
            <a:r>
              <a:rPr lang="en-US" dirty="0" smtClean="0"/>
              <a:t>. </a:t>
            </a:r>
          </a:p>
          <a:p>
            <a:pPr marL="0" indent="0" algn="just">
              <a:buNone/>
            </a:pPr>
            <a:endParaRPr lang="el-GR" sz="800" dirty="0" smtClean="0"/>
          </a:p>
          <a:p>
            <a:pPr marL="0" indent="0" algn="just">
              <a:buNone/>
            </a:pPr>
            <a:r>
              <a:rPr lang="en-US" dirty="0" smtClean="0"/>
              <a:t>Psühholoogilisest </a:t>
            </a:r>
            <a:r>
              <a:rPr lang="en-US" dirty="0" err="1" smtClean="0"/>
              <a:t>aspektist</a:t>
            </a:r>
            <a:r>
              <a:rPr lang="en-US" dirty="0" smtClean="0"/>
              <a:t> </a:t>
            </a:r>
            <a:r>
              <a:rPr lang="en-US" dirty="0" err="1" smtClean="0"/>
              <a:t>lähtuvalt</a:t>
            </a:r>
            <a:r>
              <a:rPr lang="en-US" dirty="0" smtClean="0"/>
              <a:t> </a:t>
            </a:r>
            <a:r>
              <a:rPr lang="en-US" dirty="0" err="1"/>
              <a:t>peaksid</a:t>
            </a:r>
            <a:r>
              <a:rPr lang="en-US" dirty="0"/>
              <a:t> </a:t>
            </a:r>
            <a:r>
              <a:rPr lang="en-US" dirty="0" err="1" smtClean="0"/>
              <a:t>kutseõpetajad</a:t>
            </a:r>
            <a:r>
              <a:rPr lang="en-US" dirty="0" smtClean="0"/>
              <a:t> </a:t>
            </a:r>
            <a:r>
              <a:rPr lang="en-US" dirty="0"/>
              <a:t>kasutama klassijuhtimise tehnikaid, </a:t>
            </a:r>
            <a:r>
              <a:rPr lang="en-US" dirty="0" err="1"/>
              <a:t>mis</a:t>
            </a:r>
            <a:r>
              <a:rPr lang="en-US" dirty="0"/>
              <a:t> </a:t>
            </a:r>
            <a:r>
              <a:rPr lang="en-US" dirty="0" err="1" smtClean="0"/>
              <a:t>loovad</a:t>
            </a:r>
            <a:r>
              <a:rPr lang="en-US" dirty="0" smtClean="0"/>
              <a:t> </a:t>
            </a:r>
            <a:r>
              <a:rPr lang="en-US" dirty="0" err="1" smtClean="0"/>
              <a:t>õppijaid</a:t>
            </a:r>
            <a:r>
              <a:rPr lang="en-US" dirty="0" smtClean="0"/>
              <a:t> </a:t>
            </a:r>
            <a:r>
              <a:rPr lang="en-US" dirty="0" err="1" smtClean="0"/>
              <a:t>toetava</a:t>
            </a:r>
            <a:r>
              <a:rPr lang="en-US" dirty="0" smtClean="0"/>
              <a:t> ja </a:t>
            </a:r>
            <a:r>
              <a:rPr lang="en-US" dirty="0" err="1" smtClean="0"/>
              <a:t>turvalise</a:t>
            </a:r>
            <a:r>
              <a:rPr lang="en-US" dirty="0" smtClean="0"/>
              <a:t> </a:t>
            </a:r>
            <a:r>
              <a:rPr lang="en-US" dirty="0" err="1" smtClean="0"/>
              <a:t>õpikeskkonda</a:t>
            </a:r>
            <a:r>
              <a:rPr lang="en-US" dirty="0"/>
              <a:t>.</a:t>
            </a:r>
          </a:p>
        </p:txBody>
      </p:sp>
    </p:spTree>
    <p:extLst>
      <p:ext uri="{BB962C8B-B14F-4D97-AF65-F5344CB8AC3E}">
        <p14:creationId xmlns:p14="http://schemas.microsoft.com/office/powerpoint/2010/main" val="164560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err="1"/>
              <a:t>Õpiväljundid</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391887" y="1306286"/>
            <a:ext cx="11593284" cy="5323114"/>
          </a:xfrm>
        </p:spPr>
        <p:txBody>
          <a:bodyPr>
            <a:normAutofit fontScale="70000" lnSpcReduction="20000"/>
          </a:bodyPr>
          <a:lstStyle/>
          <a:p>
            <a:pPr marL="0" indent="0">
              <a:buNone/>
            </a:pPr>
            <a:r>
              <a:rPr lang="nl-NL" sz="3700" dirty="0" err="1"/>
              <a:t>Selle </a:t>
            </a:r>
            <a:r>
              <a:rPr lang="nl-NL" sz="3700" dirty="0"/>
              <a:t>mooduli lõpuks </a:t>
            </a:r>
            <a:r>
              <a:rPr lang="nl-NL" sz="3700" dirty="0" err="1"/>
              <a:t>on õppija võimeline</a:t>
            </a:r>
            <a:r>
              <a:rPr lang="nl-NL" sz="3700" dirty="0"/>
              <a:t>:</a:t>
            </a:r>
          </a:p>
          <a:p>
            <a:pPr>
              <a:lnSpc>
                <a:spcPct val="150000"/>
              </a:lnSpc>
              <a:spcAft>
                <a:spcPts val="600"/>
              </a:spcAft>
            </a:pPr>
            <a:r>
              <a:rPr lang="en-US" sz="3700" b="1" i="1" u="sng" dirty="0" err="1"/>
              <a:t>A</a:t>
            </a:r>
            <a:r>
              <a:rPr lang="en-US" sz="3700" b="1" i="1" u="sng" dirty="0" err="1" smtClean="0"/>
              <a:t>rendama</a:t>
            </a:r>
            <a:r>
              <a:rPr lang="en-US" sz="3700" b="1" i="1" u="sng" dirty="0" smtClean="0"/>
              <a:t> </a:t>
            </a:r>
            <a:r>
              <a:rPr lang="en-US" sz="3700" dirty="0" err="1" smtClean="0"/>
              <a:t>põhilisi</a:t>
            </a:r>
            <a:r>
              <a:rPr lang="en-US" sz="3700" dirty="0" smtClean="0"/>
              <a:t> oskusi, et </a:t>
            </a:r>
            <a:r>
              <a:rPr lang="en-US" sz="3700" dirty="0"/>
              <a:t>mõista </a:t>
            </a:r>
            <a:r>
              <a:rPr lang="en-US" sz="3700" dirty="0" err="1" smtClean="0"/>
              <a:t>oma</a:t>
            </a:r>
            <a:r>
              <a:rPr lang="en-US" sz="3700" dirty="0" smtClean="0"/>
              <a:t> </a:t>
            </a:r>
            <a:r>
              <a:rPr lang="en-US" sz="3700" dirty="0" err="1" smtClean="0"/>
              <a:t>õpetatavates</a:t>
            </a:r>
            <a:r>
              <a:rPr lang="en-US" sz="3700" dirty="0" smtClean="0"/>
              <a:t> </a:t>
            </a:r>
            <a:r>
              <a:rPr lang="en-US" sz="3700" dirty="0" err="1" smtClean="0"/>
              <a:t>õpperühmades</a:t>
            </a:r>
            <a:r>
              <a:rPr lang="en-US" sz="3700" dirty="0" smtClean="0"/>
              <a:t> esinevat mitmekesisust.</a:t>
            </a:r>
          </a:p>
          <a:p>
            <a:pPr>
              <a:lnSpc>
                <a:spcPct val="150000"/>
              </a:lnSpc>
              <a:spcAft>
                <a:spcPts val="600"/>
              </a:spcAft>
            </a:pPr>
            <a:r>
              <a:rPr lang="en-US" sz="3700" b="1" i="1" u="sng" dirty="0" err="1" smtClean="0"/>
              <a:t>Kindlaks</a:t>
            </a:r>
            <a:r>
              <a:rPr lang="en-US" sz="3700" b="1" i="1" u="sng" dirty="0" smtClean="0"/>
              <a:t> </a:t>
            </a:r>
            <a:r>
              <a:rPr lang="en-US" sz="3700" b="1" i="1" u="sng" dirty="0" err="1" smtClean="0"/>
              <a:t>määrama</a:t>
            </a:r>
            <a:r>
              <a:rPr lang="en-US" sz="3700" b="1" i="1" u="sng" dirty="0" smtClean="0"/>
              <a:t> </a:t>
            </a:r>
            <a:r>
              <a:rPr lang="en-US" sz="3700" dirty="0" err="1" smtClean="0"/>
              <a:t>strateegilisi</a:t>
            </a:r>
            <a:r>
              <a:rPr lang="en-US" sz="3700" dirty="0" smtClean="0"/>
              <a:t> </a:t>
            </a:r>
            <a:r>
              <a:rPr lang="en-US" sz="3700" dirty="0" err="1" smtClean="0"/>
              <a:t>võimalusi</a:t>
            </a:r>
            <a:r>
              <a:rPr lang="en-US" sz="3700" dirty="0" smtClean="0"/>
              <a:t>, et </a:t>
            </a:r>
            <a:r>
              <a:rPr lang="en-US" sz="3700" dirty="0" err="1" smtClean="0"/>
              <a:t>süsteemselt</a:t>
            </a:r>
            <a:r>
              <a:rPr lang="en-US" sz="3700" dirty="0" smtClean="0"/>
              <a:t> </a:t>
            </a:r>
            <a:r>
              <a:rPr lang="en-US" sz="3700" dirty="0" err="1" smtClean="0"/>
              <a:t>arvestada</a:t>
            </a:r>
            <a:r>
              <a:rPr lang="en-US" sz="3700" dirty="0" smtClean="0"/>
              <a:t> </a:t>
            </a:r>
            <a:r>
              <a:rPr lang="en-US" sz="3700" dirty="0" err="1" smtClean="0"/>
              <a:t>õpilaste</a:t>
            </a:r>
            <a:r>
              <a:rPr lang="en-US" sz="3700" dirty="0" smtClean="0"/>
              <a:t> </a:t>
            </a:r>
            <a:r>
              <a:rPr lang="en-US" sz="3700" dirty="0" err="1" smtClean="0"/>
              <a:t>mitmekesisusega</a:t>
            </a:r>
            <a:r>
              <a:rPr lang="en-US" sz="3700" dirty="0" smtClean="0"/>
              <a:t>. </a:t>
            </a:r>
          </a:p>
          <a:p>
            <a:pPr>
              <a:lnSpc>
                <a:spcPct val="150000"/>
              </a:lnSpc>
              <a:spcAft>
                <a:spcPts val="600"/>
              </a:spcAft>
            </a:pPr>
            <a:r>
              <a:rPr lang="en-US" sz="3700" b="1" i="1" u="sng" dirty="0" err="1" smtClean="0"/>
              <a:t>Rakendama</a:t>
            </a:r>
            <a:r>
              <a:rPr lang="en-US" sz="3700" b="1" i="1" u="sng" dirty="0" smtClean="0"/>
              <a:t> </a:t>
            </a:r>
            <a:r>
              <a:rPr lang="en-US" sz="3700" dirty="0" err="1" smtClean="0"/>
              <a:t>diferentseeritud</a:t>
            </a:r>
            <a:r>
              <a:rPr lang="en-US" sz="3700" dirty="0" smtClean="0"/>
              <a:t> </a:t>
            </a:r>
            <a:r>
              <a:rPr lang="en-US" sz="3700" dirty="0" err="1" smtClean="0"/>
              <a:t>õpetamise</a:t>
            </a:r>
            <a:r>
              <a:rPr lang="en-US" sz="3700" dirty="0" smtClean="0"/>
              <a:t> ülekantavaid oskusi ja tehnikaid oma töös.</a:t>
            </a:r>
          </a:p>
          <a:p>
            <a:pPr>
              <a:lnSpc>
                <a:spcPct val="150000"/>
              </a:lnSpc>
              <a:spcAft>
                <a:spcPts val="600"/>
              </a:spcAft>
            </a:pPr>
            <a:r>
              <a:rPr lang="en-US" sz="3700" b="1" i="1" u="sng" dirty="0" err="1" smtClean="0"/>
              <a:t>Hindama</a:t>
            </a:r>
            <a:r>
              <a:rPr lang="en-US" sz="3700" b="1" i="1" u="sng" dirty="0" smtClean="0"/>
              <a:t> </a:t>
            </a:r>
            <a:r>
              <a:rPr lang="en-US" sz="3700" dirty="0" smtClean="0"/>
              <a:t>diferentseeritud õpetamise </a:t>
            </a:r>
            <a:r>
              <a:rPr lang="en-US" sz="3700" dirty="0" err="1" smtClean="0"/>
              <a:t>taset</a:t>
            </a:r>
            <a:r>
              <a:rPr lang="en-US" sz="3700" dirty="0" smtClean="0"/>
              <a:t> </a:t>
            </a:r>
            <a:r>
              <a:rPr lang="en-US" sz="3700" dirty="0" err="1" smtClean="0"/>
              <a:t>oma</a:t>
            </a:r>
            <a:r>
              <a:rPr lang="en-US" sz="3700" dirty="0" smtClean="0"/>
              <a:t> </a:t>
            </a:r>
            <a:r>
              <a:rPr lang="en-US" sz="3700" dirty="0" err="1" smtClean="0"/>
              <a:t>õpetatavas</a:t>
            </a:r>
            <a:r>
              <a:rPr lang="en-US" sz="3700" dirty="0" smtClean="0"/>
              <a:t> </a:t>
            </a:r>
            <a:r>
              <a:rPr lang="en-US" sz="3700" dirty="0" err="1" smtClean="0"/>
              <a:t>õpperühmas</a:t>
            </a:r>
            <a:r>
              <a:rPr lang="en-US" sz="3700" dirty="0" smtClean="0"/>
              <a:t> </a:t>
            </a:r>
            <a:r>
              <a:rPr lang="en-US" sz="3700" dirty="0" err="1" smtClean="0"/>
              <a:t>või</a:t>
            </a:r>
            <a:r>
              <a:rPr lang="en-US" sz="3700" dirty="0" smtClean="0"/>
              <a:t> klassis.</a:t>
            </a:r>
          </a:p>
          <a:p>
            <a:pPr marL="0" indent="0">
              <a:buNone/>
            </a:pPr>
            <a:endParaRPr lang="en-GB"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228600" y="365125"/>
            <a:ext cx="11723914" cy="1325563"/>
          </a:xfrm>
        </p:spPr>
        <p:txBody>
          <a:bodyPr>
            <a:normAutofit/>
          </a:bodyPr>
          <a:lstStyle/>
          <a:p>
            <a:r>
              <a:rPr lang="en-US" b="1" dirty="0" err="1" smtClean="0"/>
              <a:t>Näited</a:t>
            </a:r>
            <a:r>
              <a:rPr lang="en-US" b="1" dirty="0" smtClean="0"/>
              <a:t> </a:t>
            </a:r>
            <a:r>
              <a:rPr lang="en-US" b="1" dirty="0" err="1" smtClean="0"/>
              <a:t>diferentseeritud</a:t>
            </a:r>
            <a:r>
              <a:rPr lang="en-US" b="1" dirty="0" smtClean="0"/>
              <a:t> </a:t>
            </a:r>
            <a:r>
              <a:rPr lang="en-US" b="1" dirty="0" err="1" smtClean="0"/>
              <a:t>keskkonna</a:t>
            </a:r>
            <a:r>
              <a:rPr lang="en-US" b="1" dirty="0" smtClean="0"/>
              <a:t> </a:t>
            </a:r>
            <a:r>
              <a:rPr lang="en-US" b="1" dirty="0"/>
              <a:t>kohta:</a:t>
            </a:r>
            <a:endParaRPr lang="en-GB"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2187575"/>
            <a:ext cx="10515600" cy="3594100"/>
          </a:xfrm>
        </p:spPr>
        <p:txBody>
          <a:bodyPr>
            <a:normAutofit/>
          </a:bodyPr>
          <a:lstStyle/>
          <a:p>
            <a:pPr algn="just"/>
            <a:r>
              <a:rPr lang="en-US" dirty="0"/>
              <a:t>Jagage mõned õpilased lugemisrühmadesse, et </a:t>
            </a:r>
            <a:r>
              <a:rPr lang="en-US" dirty="0" err="1"/>
              <a:t>arutada</a:t>
            </a:r>
            <a:r>
              <a:rPr lang="en-US" dirty="0"/>
              <a:t> </a:t>
            </a:r>
            <a:r>
              <a:rPr lang="en-US" dirty="0" err="1" smtClean="0"/>
              <a:t>antud</a:t>
            </a:r>
            <a:r>
              <a:rPr lang="en-US" dirty="0" smtClean="0"/>
              <a:t> </a:t>
            </a:r>
            <a:r>
              <a:rPr lang="en-US" dirty="0" err="1" smtClean="0"/>
              <a:t>ülesande</a:t>
            </a:r>
            <a:r>
              <a:rPr lang="en-US" dirty="0" smtClean="0"/>
              <a:t> </a:t>
            </a:r>
            <a:r>
              <a:rPr lang="en-US" dirty="0"/>
              <a:t>üle.</a:t>
            </a:r>
          </a:p>
          <a:p>
            <a:pPr algn="just"/>
            <a:r>
              <a:rPr lang="en-US" dirty="0"/>
              <a:t>Laske õpilastel soovi korral individuaalselt lugeda.</a:t>
            </a:r>
          </a:p>
          <a:p>
            <a:pPr algn="just"/>
            <a:r>
              <a:rPr lang="en-US" dirty="0"/>
              <a:t>Looge vaiksed ruumid, kus ei ole segavaid asjaolusid</a:t>
            </a:r>
            <a:r>
              <a:rPr lang="en-US" dirty="0" smtClean="0"/>
              <a:t>.</a:t>
            </a:r>
            <a:r>
              <a:rPr lang="en-US" dirty="0"/>
              <a:t/>
            </a:r>
            <a:br>
              <a:rPr lang="en-US" dirty="0"/>
            </a:br>
            <a:endParaRPr lang="nl-NL"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396" y="4421429"/>
            <a:ext cx="3627186" cy="2234347"/>
          </a:xfrm>
          <a:prstGeom prst="rect">
            <a:avLst/>
          </a:prstGeom>
        </p:spPr>
      </p:pic>
    </p:spTree>
    <p:extLst>
      <p:ext uri="{BB962C8B-B14F-4D97-AF65-F5344CB8AC3E}">
        <p14:creationId xmlns:p14="http://schemas.microsoft.com/office/powerpoint/2010/main" val="1259235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79615" y="174626"/>
            <a:ext cx="11887200" cy="641804"/>
          </a:xfrm>
        </p:spPr>
        <p:txBody>
          <a:bodyPr>
            <a:normAutofit/>
          </a:bodyPr>
          <a:lstStyle/>
          <a:p>
            <a:r>
              <a:rPr lang="en-US" sz="2400" b="1" dirty="0" err="1" smtClean="0"/>
              <a:t>Diferentseeritud</a:t>
            </a:r>
            <a:r>
              <a:rPr lang="en-US" sz="2400" b="1" dirty="0" smtClean="0"/>
              <a:t> </a:t>
            </a:r>
            <a:r>
              <a:rPr lang="en-US" sz="2400" b="1" dirty="0" err="1" smtClean="0"/>
              <a:t>õpetamise</a:t>
            </a:r>
            <a:r>
              <a:rPr lang="en-US" sz="2400" b="1" dirty="0" smtClean="0"/>
              <a:t> </a:t>
            </a:r>
            <a:r>
              <a:rPr lang="en-US" sz="2400" b="1" dirty="0" err="1"/>
              <a:t>p</a:t>
            </a:r>
            <a:r>
              <a:rPr lang="en-US" sz="2400" b="1" dirty="0" err="1" smtClean="0"/>
              <a:t>raktilised</a:t>
            </a:r>
            <a:r>
              <a:rPr lang="en-US" sz="2400" b="1" dirty="0" smtClean="0"/>
              <a:t> rakendused, </a:t>
            </a:r>
            <a:r>
              <a:rPr lang="en-US" sz="2400" b="1" dirty="0" err="1" smtClean="0"/>
              <a:t>vahendid</a:t>
            </a:r>
            <a:r>
              <a:rPr lang="en-US" sz="2400" b="1" dirty="0" smtClean="0"/>
              <a:t> ja </a:t>
            </a:r>
            <a:r>
              <a:rPr lang="en-US" sz="2400" b="1" dirty="0" err="1" smtClean="0"/>
              <a:t>strateegiad</a:t>
            </a:r>
            <a:endParaRPr lang="en-GB" sz="2400" b="1"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179615" y="816430"/>
            <a:ext cx="11462657" cy="6041570"/>
          </a:xfrm>
        </p:spPr>
        <p:txBody>
          <a:bodyPr>
            <a:normAutofit fontScale="25000" lnSpcReduction="20000"/>
          </a:bodyPr>
          <a:lstStyle/>
          <a:p>
            <a:pPr marL="0" indent="0" algn="just">
              <a:buNone/>
            </a:pPr>
            <a:r>
              <a:rPr lang="en-US" sz="7200" dirty="0" smtClean="0"/>
              <a:t>On olemas hulk meetodeid, mida saab kohandada ja kasutada eri õppeainetes.</a:t>
            </a:r>
          </a:p>
          <a:p>
            <a:pPr marL="0" indent="0" algn="just">
              <a:buNone/>
            </a:pPr>
            <a:r>
              <a:rPr lang="en-US" sz="7200" dirty="0" smtClean="0"/>
              <a:t>Need strateegiad on </a:t>
            </a:r>
            <a:r>
              <a:rPr lang="en-US" sz="7200" b="1" dirty="0" err="1" smtClean="0"/>
              <a:t>mitmetasandilised</a:t>
            </a:r>
            <a:r>
              <a:rPr lang="en-US" sz="7200" b="1" dirty="0" smtClean="0"/>
              <a:t> ülesanded</a:t>
            </a:r>
            <a:r>
              <a:rPr lang="en-US" sz="7200" dirty="0" smtClean="0"/>
              <a:t>, </a:t>
            </a:r>
            <a:r>
              <a:rPr lang="en-US" sz="7200" b="1" dirty="0" smtClean="0"/>
              <a:t>valikuvõimalused</a:t>
            </a:r>
            <a:r>
              <a:rPr lang="en-US" sz="7200" dirty="0" smtClean="0"/>
              <a:t>, </a:t>
            </a:r>
            <a:r>
              <a:rPr lang="en-US" sz="7200" b="1" dirty="0" err="1" smtClean="0"/>
              <a:t>lühendamine</a:t>
            </a:r>
            <a:r>
              <a:rPr lang="en-US" sz="7200" dirty="0" smtClean="0"/>
              <a:t>, </a:t>
            </a:r>
            <a:r>
              <a:rPr lang="en-US" sz="7200" b="1" dirty="0" err="1" smtClean="0"/>
              <a:t>huvikeskused</a:t>
            </a:r>
            <a:r>
              <a:rPr lang="en-US" sz="7200" b="1" dirty="0" smtClean="0"/>
              <a:t>/</a:t>
            </a:r>
            <a:r>
              <a:rPr lang="en-US" sz="7200" b="1" dirty="0" err="1" smtClean="0"/>
              <a:t>rühmad</a:t>
            </a:r>
            <a:r>
              <a:rPr lang="en-US" sz="7200" b="1" dirty="0" smtClean="0"/>
              <a:t> </a:t>
            </a:r>
            <a:r>
              <a:rPr lang="en-US" sz="7200" dirty="0" smtClean="0"/>
              <a:t>ja </a:t>
            </a:r>
            <a:r>
              <a:rPr lang="en-US" sz="7200" b="1" dirty="0" smtClean="0"/>
              <a:t>õppelepingud</a:t>
            </a:r>
            <a:r>
              <a:rPr lang="en-US" sz="7200" dirty="0" smtClean="0"/>
              <a:t>. </a:t>
            </a:r>
          </a:p>
          <a:p>
            <a:pPr algn="just">
              <a:lnSpc>
                <a:spcPct val="120000"/>
              </a:lnSpc>
            </a:pPr>
            <a:r>
              <a:rPr lang="en-US" sz="7200" b="1" dirty="0" err="1" smtClean="0"/>
              <a:t>Mitmetasandilised</a:t>
            </a:r>
            <a:r>
              <a:rPr lang="en-US" sz="7200" b="1" dirty="0" smtClean="0"/>
              <a:t> ülesanded </a:t>
            </a:r>
            <a:r>
              <a:rPr lang="en-US" sz="7200" dirty="0" smtClean="0"/>
              <a:t>on mõeldud sama oskuse õpetamiseks, </a:t>
            </a:r>
            <a:r>
              <a:rPr lang="en-US" sz="7200" dirty="0" err="1" smtClean="0"/>
              <a:t>kuid</a:t>
            </a:r>
            <a:r>
              <a:rPr lang="en-US" sz="7200" dirty="0" smtClean="0"/>
              <a:t> õppijad peavad </a:t>
            </a:r>
            <a:r>
              <a:rPr lang="en-US" sz="7200" dirty="0" err="1" smtClean="0"/>
              <a:t>looma</a:t>
            </a:r>
            <a:r>
              <a:rPr lang="en-US" sz="7200" dirty="0" smtClean="0"/>
              <a:t> </a:t>
            </a:r>
            <a:r>
              <a:rPr lang="en-US" sz="7200" dirty="0" err="1" smtClean="0"/>
              <a:t>erinevaid</a:t>
            </a:r>
            <a:r>
              <a:rPr lang="en-US" sz="7200" dirty="0" smtClean="0"/>
              <a:t> toote, et näidata oma teadmisi, mis </a:t>
            </a:r>
            <a:r>
              <a:rPr lang="en-US" sz="7200" dirty="0" err="1" smtClean="0"/>
              <a:t>põhineb</a:t>
            </a:r>
            <a:r>
              <a:rPr lang="en-US" sz="7200" dirty="0" smtClean="0"/>
              <a:t> </a:t>
            </a:r>
            <a:r>
              <a:rPr lang="en-US" sz="7200" dirty="0" err="1" smtClean="0"/>
              <a:t>nende</a:t>
            </a:r>
            <a:r>
              <a:rPr lang="en-US" sz="7200" dirty="0" smtClean="0"/>
              <a:t> </a:t>
            </a:r>
            <a:r>
              <a:rPr lang="en-US" sz="7200" dirty="0" err="1" smtClean="0"/>
              <a:t>teadmistel</a:t>
            </a:r>
            <a:r>
              <a:rPr lang="en-US" sz="7200" dirty="0" smtClean="0"/>
              <a:t>. </a:t>
            </a:r>
          </a:p>
          <a:p>
            <a:pPr algn="just">
              <a:lnSpc>
                <a:spcPct val="120000"/>
              </a:lnSpc>
            </a:pPr>
            <a:r>
              <a:rPr lang="en-US" sz="7200" b="1" dirty="0" err="1" smtClean="0"/>
              <a:t>Valikuvõimalused</a:t>
            </a:r>
            <a:r>
              <a:rPr lang="en-US" sz="7200" b="1" dirty="0" smtClean="0"/>
              <a:t> </a:t>
            </a:r>
            <a:r>
              <a:rPr lang="en-US" sz="7200" dirty="0" err="1" smtClean="0"/>
              <a:t>võimaldavad</a:t>
            </a:r>
            <a:r>
              <a:rPr lang="en-US" sz="7200" dirty="0" smtClean="0"/>
              <a:t> õpilastel valida, millise tegevuse kallal nad </a:t>
            </a:r>
            <a:r>
              <a:rPr lang="en-US" sz="7200" dirty="0" err="1" smtClean="0"/>
              <a:t>sooviksid</a:t>
            </a:r>
            <a:r>
              <a:rPr lang="en-US" sz="7200" dirty="0" smtClean="0"/>
              <a:t> </a:t>
            </a:r>
            <a:r>
              <a:rPr lang="en-US" sz="7200" dirty="0" err="1" smtClean="0"/>
              <a:t>töötada</a:t>
            </a:r>
            <a:r>
              <a:rPr lang="en-US" sz="7200" dirty="0" smtClean="0"/>
              <a:t> </a:t>
            </a:r>
            <a:r>
              <a:rPr lang="en-US" sz="7200" dirty="0" err="1" smtClean="0"/>
              <a:t>ning</a:t>
            </a:r>
            <a:r>
              <a:rPr lang="en-US" sz="7200" dirty="0" smtClean="0"/>
              <a:t> </a:t>
            </a:r>
            <a:r>
              <a:rPr lang="en-US" sz="7200" dirty="0" err="1" smtClean="0"/>
              <a:t>mis</a:t>
            </a:r>
            <a:r>
              <a:rPr lang="en-US" sz="7200" dirty="0" smtClean="0"/>
              <a:t> </a:t>
            </a:r>
            <a:r>
              <a:rPr lang="en-US" sz="7200" dirty="0" err="1" smtClean="0"/>
              <a:t>arendab</a:t>
            </a:r>
            <a:r>
              <a:rPr lang="en-US" sz="7200" dirty="0" smtClean="0"/>
              <a:t> </a:t>
            </a:r>
            <a:r>
              <a:rPr lang="en-US" sz="7200" dirty="0" err="1" smtClean="0"/>
              <a:t>teatud</a:t>
            </a:r>
            <a:r>
              <a:rPr lang="en-US" sz="7200" dirty="0" smtClean="0"/>
              <a:t> </a:t>
            </a:r>
            <a:r>
              <a:rPr lang="en-US" sz="7200" dirty="0" err="1" smtClean="0"/>
              <a:t>oskusi</a:t>
            </a:r>
            <a:r>
              <a:rPr lang="en-US" sz="7200" dirty="0" smtClean="0"/>
              <a:t>. </a:t>
            </a:r>
            <a:r>
              <a:rPr lang="en-US" sz="7200" dirty="0" err="1" smtClean="0"/>
              <a:t>Tahvlil</a:t>
            </a:r>
            <a:r>
              <a:rPr lang="en-US" sz="7200" dirty="0" smtClean="0"/>
              <a:t> on tavaliselt </a:t>
            </a:r>
            <a:r>
              <a:rPr lang="en-US" sz="7200" dirty="0" err="1" smtClean="0"/>
              <a:t>valikuvõimalused</a:t>
            </a:r>
            <a:r>
              <a:rPr lang="en-US" sz="7200" dirty="0" smtClean="0"/>
              <a:t> </a:t>
            </a:r>
            <a:r>
              <a:rPr lang="en-US" sz="7200" dirty="0" err="1" smtClean="0"/>
              <a:t>lähtuvalt</a:t>
            </a:r>
            <a:r>
              <a:rPr lang="en-US" sz="7200" dirty="0" smtClean="0"/>
              <a:t> </a:t>
            </a:r>
            <a:r>
              <a:rPr lang="en-US" sz="7200" dirty="0" err="1" smtClean="0"/>
              <a:t>erinevatest</a:t>
            </a:r>
            <a:r>
              <a:rPr lang="en-US" sz="7200" dirty="0" smtClean="0"/>
              <a:t> </a:t>
            </a:r>
            <a:r>
              <a:rPr lang="en-US" sz="7200" dirty="0" err="1" smtClean="0"/>
              <a:t>õpistiilidest</a:t>
            </a:r>
            <a:r>
              <a:rPr lang="en-US" sz="7200" dirty="0" smtClean="0"/>
              <a:t>; kineetiline, </a:t>
            </a:r>
            <a:r>
              <a:rPr lang="en-US" sz="7200" dirty="0" err="1" smtClean="0"/>
              <a:t>visuaalne</a:t>
            </a:r>
            <a:r>
              <a:rPr lang="en-US" sz="7200" dirty="0" smtClean="0"/>
              <a:t> ja </a:t>
            </a:r>
            <a:r>
              <a:rPr lang="en-US" sz="7200" dirty="0" err="1" smtClean="0"/>
              <a:t>auditiivne</a:t>
            </a:r>
            <a:r>
              <a:rPr lang="en-US" sz="7200" dirty="0" smtClean="0"/>
              <a:t>. </a:t>
            </a:r>
          </a:p>
          <a:p>
            <a:pPr algn="just">
              <a:lnSpc>
                <a:spcPct val="120000"/>
              </a:lnSpc>
            </a:pPr>
            <a:r>
              <a:rPr lang="en-US" sz="7200" dirty="0" err="1" smtClean="0"/>
              <a:t>Õppe</a:t>
            </a:r>
            <a:r>
              <a:rPr lang="en-US" sz="7200" dirty="0" smtClean="0"/>
              <a:t> </a:t>
            </a:r>
            <a:r>
              <a:rPr lang="en-US" sz="7200" b="1" dirty="0" err="1" smtClean="0"/>
              <a:t>lühendamine</a:t>
            </a:r>
            <a:r>
              <a:rPr lang="en-US" sz="7200" dirty="0" smtClean="0"/>
              <a:t> </a:t>
            </a:r>
            <a:r>
              <a:rPr lang="en-US" sz="7200" dirty="0" err="1" smtClean="0"/>
              <a:t>võimaldab</a:t>
            </a:r>
            <a:r>
              <a:rPr lang="en-US" sz="7200" dirty="0" smtClean="0"/>
              <a:t> </a:t>
            </a:r>
            <a:r>
              <a:rPr lang="en-US" sz="7200" dirty="0" err="1"/>
              <a:t>kutseõpetajal</a:t>
            </a:r>
            <a:r>
              <a:rPr lang="en-US" sz="7200" dirty="0"/>
              <a:t> </a:t>
            </a:r>
            <a:r>
              <a:rPr lang="en-US" sz="7200" dirty="0" err="1"/>
              <a:t>aidata</a:t>
            </a:r>
            <a:r>
              <a:rPr lang="en-US" sz="7200" dirty="0"/>
              <a:t> </a:t>
            </a:r>
            <a:r>
              <a:rPr lang="en-US" sz="7200" dirty="0" err="1"/>
              <a:t>õpilastel</a:t>
            </a:r>
            <a:r>
              <a:rPr lang="en-US" sz="7200" dirty="0"/>
              <a:t> </a:t>
            </a:r>
            <a:r>
              <a:rPr lang="en-US" sz="7200" dirty="0" err="1"/>
              <a:t>jõuda</a:t>
            </a:r>
            <a:r>
              <a:rPr lang="en-US" sz="7200" dirty="0"/>
              <a:t> </a:t>
            </a:r>
            <a:r>
              <a:rPr lang="en-US" sz="7200" dirty="0" err="1"/>
              <a:t>oma</a:t>
            </a:r>
            <a:r>
              <a:rPr lang="en-US" sz="7200" dirty="0"/>
              <a:t> </a:t>
            </a:r>
            <a:r>
              <a:rPr lang="en-US" sz="7200" dirty="0" err="1"/>
              <a:t>õppimises</a:t>
            </a:r>
            <a:r>
              <a:rPr lang="en-US" sz="7200" dirty="0"/>
              <a:t> </a:t>
            </a:r>
            <a:r>
              <a:rPr lang="en-US" sz="7200" dirty="0" err="1" smtClean="0"/>
              <a:t>kiiremini</a:t>
            </a:r>
            <a:r>
              <a:rPr lang="en-US" sz="7200" dirty="0" smtClean="0"/>
              <a:t> </a:t>
            </a:r>
            <a:r>
              <a:rPr lang="en-US" sz="7200" dirty="0" err="1" smtClean="0"/>
              <a:t>järgmisele</a:t>
            </a:r>
            <a:r>
              <a:rPr lang="en-US" sz="7200" dirty="0" smtClean="0"/>
              <a:t> </a:t>
            </a:r>
            <a:r>
              <a:rPr lang="en-US" sz="7200" dirty="0" err="1"/>
              <a:t>tasemele</a:t>
            </a:r>
            <a:r>
              <a:rPr lang="en-US" sz="7200" dirty="0"/>
              <a:t>, </a:t>
            </a:r>
            <a:r>
              <a:rPr lang="en-US" sz="7200" dirty="0" err="1"/>
              <a:t>kui</a:t>
            </a:r>
            <a:r>
              <a:rPr lang="en-US" sz="7200" dirty="0"/>
              <a:t> </a:t>
            </a:r>
            <a:r>
              <a:rPr lang="en-US" sz="7200" dirty="0" err="1" smtClean="0"/>
              <a:t>nad</a:t>
            </a:r>
            <a:r>
              <a:rPr lang="en-US" sz="7200" dirty="0" smtClean="0"/>
              <a:t> on </a:t>
            </a:r>
            <a:r>
              <a:rPr lang="en-US" sz="7200" dirty="0" err="1"/>
              <a:t>õpetatava</a:t>
            </a:r>
            <a:r>
              <a:rPr lang="en-US" sz="7200" dirty="0"/>
              <a:t> </a:t>
            </a:r>
            <a:r>
              <a:rPr lang="en-US" sz="7200" dirty="0" err="1" smtClean="0"/>
              <a:t>teema</a:t>
            </a:r>
            <a:r>
              <a:rPr lang="en-US" sz="7200" dirty="0" smtClean="0"/>
              <a:t> </a:t>
            </a:r>
            <a:r>
              <a:rPr lang="en-US" sz="7200" dirty="0" err="1" smtClean="0"/>
              <a:t>õpiväljundid</a:t>
            </a:r>
            <a:r>
              <a:rPr lang="en-US" sz="7200" dirty="0"/>
              <a:t> </a:t>
            </a:r>
            <a:r>
              <a:rPr lang="en-US" sz="7200" dirty="0" err="1" smtClean="0"/>
              <a:t>saavutanud</a:t>
            </a:r>
            <a:r>
              <a:rPr lang="en-US" sz="7200" dirty="0" smtClean="0"/>
              <a:t>. </a:t>
            </a:r>
            <a:r>
              <a:rPr lang="en-US" sz="7200" dirty="0" err="1" smtClean="0"/>
              <a:t>Selleks</a:t>
            </a:r>
            <a:r>
              <a:rPr lang="en-US" sz="7200" dirty="0" smtClean="0"/>
              <a:t> </a:t>
            </a:r>
            <a:r>
              <a:rPr lang="en-US" sz="7200" dirty="0" err="1" smtClean="0"/>
              <a:t>kutseõpetaja</a:t>
            </a:r>
            <a:r>
              <a:rPr lang="en-US" sz="7200" dirty="0" smtClean="0"/>
              <a:t> </a:t>
            </a:r>
            <a:r>
              <a:rPr lang="en-US" sz="7200" dirty="0" err="1" smtClean="0"/>
              <a:t>hindab</a:t>
            </a:r>
            <a:r>
              <a:rPr lang="en-US" sz="7200" dirty="0" smtClean="0"/>
              <a:t> </a:t>
            </a:r>
            <a:r>
              <a:rPr lang="en-US" sz="7200" dirty="0" err="1" smtClean="0"/>
              <a:t>õpilase</a:t>
            </a:r>
            <a:r>
              <a:rPr lang="en-US" sz="7200" dirty="0" smtClean="0"/>
              <a:t> </a:t>
            </a:r>
            <a:r>
              <a:rPr lang="en-US" sz="7200" dirty="0" err="1"/>
              <a:t>teadmiste</a:t>
            </a:r>
            <a:r>
              <a:rPr lang="en-US" sz="7200" dirty="0"/>
              <a:t> </a:t>
            </a:r>
            <a:r>
              <a:rPr lang="en-US" sz="7200" dirty="0" err="1"/>
              <a:t>taset</a:t>
            </a:r>
            <a:r>
              <a:rPr lang="en-US" sz="7200" dirty="0"/>
              <a:t>, </a:t>
            </a:r>
            <a:r>
              <a:rPr lang="en-US" sz="7200" dirty="0" err="1"/>
              <a:t>koostab</a:t>
            </a:r>
            <a:r>
              <a:rPr lang="en-US" sz="7200" dirty="0"/>
              <a:t> </a:t>
            </a:r>
            <a:r>
              <a:rPr lang="en-US" sz="7200" dirty="0" err="1"/>
              <a:t>plaani</a:t>
            </a:r>
            <a:r>
              <a:rPr lang="en-US" sz="7200" dirty="0" smtClean="0"/>
              <a:t>, et </a:t>
            </a:r>
            <a:r>
              <a:rPr lang="en-US" sz="7200" dirty="0" err="1"/>
              <a:t>mida</a:t>
            </a:r>
            <a:r>
              <a:rPr lang="en-US" sz="7200" dirty="0"/>
              <a:t> </a:t>
            </a:r>
            <a:r>
              <a:rPr lang="en-US" sz="7200" dirty="0" err="1" smtClean="0"/>
              <a:t>tal</a:t>
            </a:r>
            <a:r>
              <a:rPr lang="en-US" sz="7200" dirty="0" smtClean="0"/>
              <a:t> </a:t>
            </a:r>
            <a:r>
              <a:rPr lang="en-US" sz="7200" dirty="0" err="1" smtClean="0"/>
              <a:t>veel</a:t>
            </a:r>
            <a:r>
              <a:rPr lang="en-US" sz="7200" dirty="0" smtClean="0"/>
              <a:t> on </a:t>
            </a:r>
            <a:r>
              <a:rPr lang="en-US" sz="7200" dirty="0" err="1" smtClean="0"/>
              <a:t>vaja</a:t>
            </a:r>
            <a:r>
              <a:rPr lang="en-US" sz="7200" dirty="0" smtClean="0"/>
              <a:t> </a:t>
            </a:r>
            <a:r>
              <a:rPr lang="en-US" sz="7200" dirty="0" err="1" smtClean="0"/>
              <a:t>õppida</a:t>
            </a:r>
            <a:r>
              <a:rPr lang="en-US" sz="7200" dirty="0"/>
              <a:t>, </a:t>
            </a:r>
            <a:r>
              <a:rPr lang="en-US" sz="7200" dirty="0" err="1" smtClean="0"/>
              <a:t>vabastab</a:t>
            </a:r>
            <a:r>
              <a:rPr lang="en-US" sz="7200" dirty="0" smtClean="0"/>
              <a:t> juba </a:t>
            </a:r>
            <a:r>
              <a:rPr lang="en-US" sz="7200" dirty="0" err="1" smtClean="0"/>
              <a:t>omandatud</a:t>
            </a:r>
            <a:r>
              <a:rPr lang="en-US" sz="7200" dirty="0" smtClean="0"/>
              <a:t> </a:t>
            </a:r>
            <a:r>
              <a:rPr lang="en-US" sz="7200" dirty="0" err="1" smtClean="0"/>
              <a:t>teadmiste</a:t>
            </a:r>
            <a:r>
              <a:rPr lang="en-US" sz="7200" dirty="0" smtClean="0"/>
              <a:t> </a:t>
            </a:r>
            <a:r>
              <a:rPr lang="en-US" sz="7200" dirty="0" err="1" smtClean="0"/>
              <a:t>õppimisest</a:t>
            </a:r>
            <a:r>
              <a:rPr lang="en-US" sz="7200" dirty="0" smtClean="0"/>
              <a:t> </a:t>
            </a:r>
            <a:r>
              <a:rPr lang="en-US" sz="7200" dirty="0"/>
              <a:t>ja </a:t>
            </a:r>
            <a:r>
              <a:rPr lang="en-US" sz="7200" dirty="0" err="1" smtClean="0"/>
              <a:t>võimaldab</a:t>
            </a:r>
            <a:r>
              <a:rPr lang="en-US" sz="7200" dirty="0" smtClean="0"/>
              <a:t> </a:t>
            </a:r>
            <a:r>
              <a:rPr lang="en-US" sz="7200" dirty="0" err="1" smtClean="0"/>
              <a:t>vaba</a:t>
            </a:r>
            <a:r>
              <a:rPr lang="en-US" sz="7200" dirty="0" smtClean="0"/>
              <a:t> </a:t>
            </a:r>
            <a:r>
              <a:rPr lang="en-US" sz="7200" dirty="0" err="1"/>
              <a:t>aega</a:t>
            </a:r>
            <a:r>
              <a:rPr lang="en-US" sz="7200" dirty="0"/>
              <a:t> </a:t>
            </a:r>
            <a:r>
              <a:rPr lang="en-US" sz="7200" dirty="0" err="1"/>
              <a:t>mõne</a:t>
            </a:r>
            <a:r>
              <a:rPr lang="en-US" sz="7200" dirty="0"/>
              <a:t> </a:t>
            </a:r>
            <a:r>
              <a:rPr lang="en-US" sz="7200" dirty="0" err="1" smtClean="0"/>
              <a:t>lisaoskuse</a:t>
            </a:r>
            <a:r>
              <a:rPr lang="en-US" sz="7200" dirty="0" smtClean="0"/>
              <a:t> </a:t>
            </a:r>
            <a:r>
              <a:rPr lang="en-US" sz="7200" dirty="0" err="1"/>
              <a:t>harjutamiseks</a:t>
            </a:r>
            <a:r>
              <a:rPr lang="en-US" sz="7200" dirty="0"/>
              <a:t>.</a:t>
            </a:r>
            <a:endParaRPr lang="en-US" sz="7200" dirty="0" smtClean="0"/>
          </a:p>
          <a:p>
            <a:pPr algn="just">
              <a:lnSpc>
                <a:spcPct val="120000"/>
              </a:lnSpc>
            </a:pPr>
            <a:r>
              <a:rPr lang="en-US" sz="7200" b="1" dirty="0" err="1" smtClean="0"/>
              <a:t>Huvikeskused</a:t>
            </a:r>
            <a:r>
              <a:rPr lang="en-US" sz="7200" b="1" dirty="0" smtClean="0"/>
              <a:t> või -rühmad </a:t>
            </a:r>
            <a:r>
              <a:rPr lang="en-US" sz="7200" dirty="0" smtClean="0"/>
              <a:t>on üks võimalus pakkuda õpilastele iseseisvat õppimist. Paindlik rühmitamine </a:t>
            </a:r>
            <a:r>
              <a:rPr lang="en-US" sz="7200" dirty="0" err="1" smtClean="0"/>
              <a:t>võimaldab</a:t>
            </a:r>
            <a:r>
              <a:rPr lang="en-US" sz="7200" dirty="0" smtClean="0"/>
              <a:t> </a:t>
            </a:r>
            <a:r>
              <a:rPr lang="en-US" sz="7200" dirty="0" err="1" smtClean="0"/>
              <a:t>rühmades</a:t>
            </a:r>
            <a:r>
              <a:rPr lang="en-US" sz="7200" dirty="0" smtClean="0"/>
              <a:t> </a:t>
            </a:r>
            <a:r>
              <a:rPr lang="en-US" sz="7200" dirty="0" err="1" smtClean="0"/>
              <a:t>liikumist</a:t>
            </a:r>
            <a:r>
              <a:rPr lang="en-US" sz="7200" dirty="0" smtClean="0"/>
              <a:t> </a:t>
            </a:r>
            <a:r>
              <a:rPr lang="en-US" sz="7200" dirty="0" err="1" smtClean="0"/>
              <a:t>lähtuvalt</a:t>
            </a:r>
            <a:r>
              <a:rPr lang="en-US" sz="7200" dirty="0" smtClean="0"/>
              <a:t> tegevusest või teemast. </a:t>
            </a:r>
          </a:p>
          <a:p>
            <a:pPr algn="just">
              <a:lnSpc>
                <a:spcPct val="120000"/>
              </a:lnSpc>
            </a:pPr>
            <a:r>
              <a:rPr lang="en-US" sz="7200" dirty="0" err="1"/>
              <a:t>Õ</a:t>
            </a:r>
            <a:r>
              <a:rPr lang="en-US" sz="7200" dirty="0" err="1" smtClean="0"/>
              <a:t>pilase</a:t>
            </a:r>
            <a:r>
              <a:rPr lang="en-US" sz="7200" dirty="0" smtClean="0"/>
              <a:t> ja kutseõpetaja vahel </a:t>
            </a:r>
            <a:r>
              <a:rPr lang="en-US" sz="7200" dirty="0" err="1" smtClean="0"/>
              <a:t>sõlmitakse</a:t>
            </a:r>
            <a:r>
              <a:rPr lang="en-US" sz="7200" dirty="0" smtClean="0"/>
              <a:t> </a:t>
            </a:r>
            <a:r>
              <a:rPr lang="en-US" sz="7200" b="1" dirty="0" err="1" smtClean="0"/>
              <a:t>õppeleping</a:t>
            </a:r>
            <a:r>
              <a:rPr lang="en-US" sz="7200" dirty="0" smtClean="0"/>
              <a:t>, milles sätestatakse kutseõpetaja ootused vajalike oskuste demonstreerimiseks ja ülesannete </a:t>
            </a:r>
            <a:r>
              <a:rPr lang="en-US" sz="7200" dirty="0" err="1" smtClean="0"/>
              <a:t>nõutavad</a:t>
            </a:r>
            <a:r>
              <a:rPr lang="en-US" sz="7200" dirty="0" smtClean="0"/>
              <a:t> </a:t>
            </a:r>
            <a:r>
              <a:rPr lang="en-US" sz="7200" dirty="0" err="1" smtClean="0"/>
              <a:t>komponendid</a:t>
            </a:r>
            <a:r>
              <a:rPr lang="en-US" sz="7200" dirty="0"/>
              <a:t>.</a:t>
            </a:r>
            <a:r>
              <a:rPr lang="en-US" sz="7200" dirty="0" smtClean="0"/>
              <a:t> </a:t>
            </a:r>
            <a:r>
              <a:rPr lang="en-US" sz="7200" dirty="0" err="1"/>
              <a:t>Õ</a:t>
            </a:r>
            <a:r>
              <a:rPr lang="en-US" sz="7200" dirty="0" err="1" smtClean="0"/>
              <a:t>pilane</a:t>
            </a:r>
            <a:r>
              <a:rPr lang="en-US" sz="7200" dirty="0" smtClean="0"/>
              <a:t> märgib ülesande täitmiseks kasutatavad meetodid, mida ta soovib kasutada. </a:t>
            </a:r>
            <a:r>
              <a:rPr lang="en-US" sz="7200" dirty="0" err="1" smtClean="0"/>
              <a:t>Selline</a:t>
            </a:r>
            <a:r>
              <a:rPr lang="en-US" sz="7200" dirty="0" smtClean="0"/>
              <a:t> </a:t>
            </a:r>
            <a:r>
              <a:rPr lang="en-US" sz="7200" dirty="0" err="1" smtClean="0"/>
              <a:t>leping</a:t>
            </a:r>
            <a:r>
              <a:rPr lang="en-US" sz="7200" dirty="0" smtClean="0"/>
              <a:t> </a:t>
            </a:r>
            <a:r>
              <a:rPr lang="en-US" sz="7200" dirty="0" err="1" smtClean="0"/>
              <a:t>võimaldab</a:t>
            </a:r>
            <a:r>
              <a:rPr lang="en-US" sz="7200" dirty="0" smtClean="0"/>
              <a:t> </a:t>
            </a:r>
            <a:r>
              <a:rPr lang="en-US" sz="7200" dirty="0" err="1" smtClean="0"/>
              <a:t>õpilasel</a:t>
            </a:r>
            <a:r>
              <a:rPr lang="en-US" sz="7200" dirty="0" smtClean="0"/>
              <a:t> </a:t>
            </a:r>
            <a:r>
              <a:rPr lang="en-US" sz="7200" dirty="0" err="1" smtClean="0"/>
              <a:t>rakendada</a:t>
            </a:r>
            <a:r>
              <a:rPr lang="en-US" sz="7200" dirty="0" smtClean="0"/>
              <a:t> oma eelistatud õpistiili, </a:t>
            </a:r>
            <a:r>
              <a:rPr lang="en-US" sz="7200" dirty="0" err="1" smtClean="0"/>
              <a:t>töötada</a:t>
            </a:r>
            <a:r>
              <a:rPr lang="en-US" sz="7200" dirty="0" smtClean="0"/>
              <a:t> </a:t>
            </a:r>
            <a:r>
              <a:rPr lang="en-US" sz="7200" dirty="0" err="1" smtClean="0"/>
              <a:t>sobivas</a:t>
            </a:r>
            <a:r>
              <a:rPr lang="en-US" sz="7200" dirty="0" smtClean="0"/>
              <a:t> tempos </a:t>
            </a:r>
            <a:r>
              <a:rPr lang="en-US" sz="7200" dirty="0" err="1" smtClean="0"/>
              <a:t>ning</a:t>
            </a:r>
            <a:r>
              <a:rPr lang="en-US" sz="7200" dirty="0" smtClean="0"/>
              <a:t> </a:t>
            </a:r>
            <a:r>
              <a:rPr lang="en-US" sz="7200" dirty="0" err="1" smtClean="0"/>
              <a:t>soodustab</a:t>
            </a:r>
            <a:r>
              <a:rPr lang="en-US" sz="7200" dirty="0" smtClean="0"/>
              <a:t> iseseisvust ja planeerimisoskusi. </a:t>
            </a:r>
          </a:p>
          <a:p>
            <a:endParaRPr lang="en-US" dirty="0"/>
          </a:p>
          <a:p>
            <a:endParaRPr lang="nl-NL" dirty="0"/>
          </a:p>
        </p:txBody>
      </p:sp>
    </p:spTree>
    <p:extLst>
      <p:ext uri="{BB962C8B-B14F-4D97-AF65-F5344CB8AC3E}">
        <p14:creationId xmlns:p14="http://schemas.microsoft.com/office/powerpoint/2010/main" val="32753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79614" y="365125"/>
            <a:ext cx="12012386" cy="1325563"/>
          </a:xfrm>
        </p:spPr>
        <p:txBody>
          <a:bodyPr>
            <a:normAutofit/>
          </a:bodyPr>
          <a:lstStyle/>
          <a:p>
            <a:r>
              <a:rPr lang="en-US" sz="4000" b="1" dirty="0" err="1" smtClean="0"/>
              <a:t>Diferentseeritud</a:t>
            </a:r>
            <a:r>
              <a:rPr lang="en-US" sz="4000" b="1" dirty="0" smtClean="0"/>
              <a:t> </a:t>
            </a:r>
            <a:r>
              <a:rPr lang="en-US" sz="4000" b="1" dirty="0" err="1" smtClean="0"/>
              <a:t>õpetamise</a:t>
            </a:r>
            <a:r>
              <a:rPr lang="en-US" sz="4000" b="1" dirty="0" smtClean="0"/>
              <a:t> </a:t>
            </a:r>
            <a:r>
              <a:rPr lang="en-US" sz="4000" b="1" dirty="0"/>
              <a:t>plussid ja miinused</a:t>
            </a:r>
            <a:endParaRPr lang="en-GB" sz="4000"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4"/>
            <a:ext cx="10515600" cy="4956175"/>
          </a:xfrm>
        </p:spPr>
        <p:txBody>
          <a:bodyPr>
            <a:normAutofit fontScale="85000" lnSpcReduction="20000"/>
          </a:bodyPr>
          <a:lstStyle/>
          <a:p>
            <a:pPr marL="0" indent="0" algn="just">
              <a:buNone/>
            </a:pPr>
            <a:r>
              <a:rPr lang="en-US" dirty="0" err="1" smtClean="0"/>
              <a:t>Diferentseeritud</a:t>
            </a:r>
            <a:r>
              <a:rPr lang="en-US" dirty="0" smtClean="0"/>
              <a:t> </a:t>
            </a:r>
            <a:r>
              <a:rPr lang="en-US" dirty="0" err="1" smtClean="0"/>
              <a:t>õpetamisest</a:t>
            </a:r>
            <a:r>
              <a:rPr lang="en-US" dirty="0" smtClean="0"/>
              <a:t> </a:t>
            </a:r>
            <a:r>
              <a:rPr lang="en-US" dirty="0" err="1"/>
              <a:t>saadava</a:t>
            </a:r>
            <a:r>
              <a:rPr lang="en-US" dirty="0"/>
              <a:t> </a:t>
            </a:r>
            <a:r>
              <a:rPr lang="en-US" dirty="0" err="1" smtClean="0"/>
              <a:t>kasuga</a:t>
            </a:r>
            <a:r>
              <a:rPr lang="en-US" dirty="0" smtClean="0"/>
              <a:t> </a:t>
            </a:r>
            <a:r>
              <a:rPr lang="en-US" dirty="0" err="1" smtClean="0"/>
              <a:t>kaasneb</a:t>
            </a:r>
            <a:r>
              <a:rPr lang="en-US" dirty="0" smtClean="0"/>
              <a:t> </a:t>
            </a:r>
            <a:r>
              <a:rPr lang="en-US" dirty="0" err="1"/>
              <a:t>sageli</a:t>
            </a:r>
            <a:r>
              <a:rPr lang="en-US" dirty="0"/>
              <a:t> </a:t>
            </a:r>
            <a:r>
              <a:rPr lang="en-US" dirty="0" err="1" smtClean="0"/>
              <a:t>ka</a:t>
            </a:r>
            <a:r>
              <a:rPr lang="en-US" dirty="0" smtClean="0"/>
              <a:t> </a:t>
            </a:r>
            <a:r>
              <a:rPr lang="en-US" dirty="0" err="1" smtClean="0"/>
              <a:t>puudus</a:t>
            </a:r>
            <a:r>
              <a:rPr lang="en-US" dirty="0" smtClean="0"/>
              <a:t>, </a:t>
            </a:r>
            <a:r>
              <a:rPr lang="en-US" dirty="0" err="1" smtClean="0"/>
              <a:t>milleks</a:t>
            </a:r>
            <a:r>
              <a:rPr lang="en-US" dirty="0" smtClean="0"/>
              <a:t> on </a:t>
            </a:r>
            <a:r>
              <a:rPr lang="en-US" dirty="0" err="1"/>
              <a:t>suurenev</a:t>
            </a:r>
            <a:r>
              <a:rPr lang="en-US" dirty="0"/>
              <a:t> </a:t>
            </a:r>
            <a:r>
              <a:rPr lang="en-US" dirty="0" err="1"/>
              <a:t>töökoormus</a:t>
            </a:r>
            <a:endParaRPr lang="en-US" dirty="0"/>
          </a:p>
          <a:p>
            <a:pPr marL="0" indent="0" algn="just">
              <a:buNone/>
            </a:pPr>
            <a:r>
              <a:rPr lang="en-US" dirty="0" err="1" smtClean="0"/>
              <a:t>Siin</a:t>
            </a:r>
            <a:r>
              <a:rPr lang="en-US" dirty="0" smtClean="0"/>
              <a:t> </a:t>
            </a:r>
            <a:r>
              <a:rPr lang="en-US" dirty="0"/>
              <a:t>on mõned tegurid, mida silmas pidada</a:t>
            </a:r>
            <a:r>
              <a:rPr lang="en-US" dirty="0" smtClean="0"/>
              <a:t>:</a:t>
            </a:r>
          </a:p>
          <a:p>
            <a:pPr marL="0" indent="0" algn="just">
              <a:buNone/>
            </a:pPr>
            <a:endParaRPr lang="en-US" dirty="0"/>
          </a:p>
          <a:p>
            <a:pPr marL="0" indent="0" algn="just">
              <a:buNone/>
            </a:pPr>
            <a:r>
              <a:rPr lang="en-US" b="1" i="1" u="sng" dirty="0"/>
              <a:t>Plussid</a:t>
            </a:r>
          </a:p>
          <a:p>
            <a:pPr algn="just"/>
            <a:r>
              <a:rPr lang="en-US" dirty="0"/>
              <a:t>Uuringud näitavad, et diferentseeritud õpetamine on tõhus nii kõrge võimekusega kui ka kerge või raske puudega õpilaste puhul.</a:t>
            </a:r>
          </a:p>
          <a:p>
            <a:pPr algn="just"/>
            <a:r>
              <a:rPr lang="en-US" dirty="0"/>
              <a:t>Kui õpilastele antakse rohkem </a:t>
            </a:r>
            <a:r>
              <a:rPr lang="en-US" dirty="0" err="1"/>
              <a:t>valikuvõimalusi</a:t>
            </a:r>
            <a:r>
              <a:rPr lang="en-US" dirty="0" smtClean="0"/>
              <a:t>, et </a:t>
            </a:r>
            <a:r>
              <a:rPr lang="en-US" dirty="0"/>
              <a:t>kuidas nad </a:t>
            </a:r>
            <a:r>
              <a:rPr lang="en-US" dirty="0" err="1"/>
              <a:t>saavad</a:t>
            </a:r>
            <a:r>
              <a:rPr lang="en-US" dirty="0"/>
              <a:t> </a:t>
            </a:r>
            <a:r>
              <a:rPr lang="en-US" dirty="0" err="1" smtClean="0"/>
              <a:t>teemat</a:t>
            </a:r>
            <a:r>
              <a:rPr lang="en-US" dirty="0" smtClean="0"/>
              <a:t> </a:t>
            </a:r>
            <a:r>
              <a:rPr lang="en-US" dirty="0" err="1" smtClean="0"/>
              <a:t>õppida</a:t>
            </a:r>
            <a:r>
              <a:rPr lang="en-US" dirty="0"/>
              <a:t>, </a:t>
            </a:r>
            <a:r>
              <a:rPr lang="en-US" dirty="0" err="1" smtClean="0"/>
              <a:t>siis</a:t>
            </a:r>
            <a:r>
              <a:rPr lang="en-US" dirty="0" smtClean="0"/>
              <a:t> </a:t>
            </a:r>
            <a:r>
              <a:rPr lang="en-US" dirty="0" err="1" smtClean="0"/>
              <a:t>võtavad</a:t>
            </a:r>
            <a:r>
              <a:rPr lang="en-US" dirty="0" smtClean="0"/>
              <a:t> </a:t>
            </a:r>
            <a:r>
              <a:rPr lang="en-US" dirty="0"/>
              <a:t>nad rohkem vastutust oma õppimise eest.</a:t>
            </a:r>
          </a:p>
          <a:p>
            <a:pPr algn="just"/>
            <a:r>
              <a:rPr lang="en-US" dirty="0" err="1" smtClean="0"/>
              <a:t>Õpilased</a:t>
            </a:r>
            <a:r>
              <a:rPr lang="en-US" dirty="0"/>
              <a:t> </a:t>
            </a:r>
            <a:r>
              <a:rPr lang="en-US" dirty="0" smtClean="0"/>
              <a:t>on </a:t>
            </a:r>
            <a:r>
              <a:rPr lang="en-US" dirty="0"/>
              <a:t>rohkem kaasatud õppimisse ja teadaolevalt esineb vähem distsipliiniprobleeme klassides, </a:t>
            </a:r>
            <a:r>
              <a:rPr lang="en-US" dirty="0" err="1" smtClean="0"/>
              <a:t>kui</a:t>
            </a:r>
            <a:r>
              <a:rPr lang="en-US" dirty="0" smtClean="0"/>
              <a:t> </a:t>
            </a:r>
            <a:r>
              <a:rPr lang="en-US" dirty="0" err="1"/>
              <a:t>õpetajad</a:t>
            </a:r>
            <a:r>
              <a:rPr lang="en-US" dirty="0"/>
              <a:t> </a:t>
            </a:r>
            <a:r>
              <a:rPr lang="en-US" dirty="0" err="1" smtClean="0"/>
              <a:t>rakendavad</a:t>
            </a:r>
            <a:r>
              <a:rPr lang="en-US" dirty="0" smtClean="0"/>
              <a:t> </a:t>
            </a:r>
            <a:r>
              <a:rPr lang="en-US" dirty="0" err="1"/>
              <a:t>diferentseeritud</a:t>
            </a:r>
            <a:r>
              <a:rPr lang="en-US" dirty="0"/>
              <a:t> </a:t>
            </a:r>
            <a:r>
              <a:rPr lang="en-US" dirty="0" err="1" smtClean="0"/>
              <a:t>õpetamist</a:t>
            </a:r>
            <a:r>
              <a:rPr lang="en-US" dirty="0" smtClean="0"/>
              <a:t>.</a:t>
            </a:r>
            <a:endParaRPr lang="en-US" dirty="0"/>
          </a:p>
          <a:p>
            <a:pPr marL="0" indent="0">
              <a:buNone/>
            </a:pPr>
            <a:r>
              <a:rPr lang="en-US" dirty="0"/>
              <a:t/>
            </a:r>
            <a:br>
              <a:rPr lang="en-US" dirty="0"/>
            </a:br>
            <a:endParaRPr lang="nl-NL" dirty="0"/>
          </a:p>
        </p:txBody>
      </p:sp>
    </p:spTree>
    <p:extLst>
      <p:ext uri="{BB962C8B-B14F-4D97-AF65-F5344CB8AC3E}">
        <p14:creationId xmlns:p14="http://schemas.microsoft.com/office/powerpoint/2010/main" val="167540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114300" y="438149"/>
            <a:ext cx="12077700" cy="1325563"/>
          </a:xfrm>
        </p:spPr>
        <p:txBody>
          <a:bodyPr>
            <a:normAutofit/>
          </a:bodyPr>
          <a:lstStyle/>
          <a:p>
            <a:r>
              <a:rPr lang="fi-FI" sz="4000" dirty="0"/>
              <a:t>Diferentseeritud õpetamise plussid ja miinused</a:t>
            </a:r>
            <a:endParaRPr lang="en-GB" sz="4000"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901824"/>
            <a:ext cx="10515600" cy="4639653"/>
          </a:xfrm>
        </p:spPr>
        <p:txBody>
          <a:bodyPr/>
          <a:lstStyle/>
          <a:p>
            <a:pPr marL="0" indent="0" algn="just">
              <a:buNone/>
            </a:pPr>
            <a:r>
              <a:rPr lang="en-US" b="1" i="1" u="sng" dirty="0"/>
              <a:t>Miinused</a:t>
            </a:r>
          </a:p>
          <a:p>
            <a:pPr algn="just"/>
            <a:r>
              <a:rPr lang="en-US" dirty="0"/>
              <a:t>Diferentseeritud õpetamine nõuab rohkem tööd tunni planeerimisel ja paljud õpetajad näevad vaeva, et leida selleks lisaaega oma ajakavas.</a:t>
            </a:r>
          </a:p>
          <a:p>
            <a:pPr algn="just"/>
            <a:r>
              <a:rPr lang="en-US" dirty="0"/>
              <a:t>Õppimiskõver võib olla järsk ja mõnes koolis puuduvad professionaalsed arenguressursid.</a:t>
            </a:r>
          </a:p>
          <a:p>
            <a:pPr algn="just"/>
            <a:r>
              <a:rPr lang="en-US" dirty="0"/>
              <a:t>Kriitikud väidavad, et </a:t>
            </a:r>
            <a:r>
              <a:rPr lang="en-US" dirty="0" smtClean="0"/>
              <a:t>ei ole piisavalt </a:t>
            </a:r>
            <a:r>
              <a:rPr lang="en-US" dirty="0"/>
              <a:t>uuringuid, </a:t>
            </a:r>
            <a:r>
              <a:rPr lang="en-US" dirty="0" err="1"/>
              <a:t>mis</a:t>
            </a:r>
            <a:r>
              <a:rPr lang="en-US" dirty="0"/>
              <a:t> </a:t>
            </a:r>
            <a:r>
              <a:rPr lang="en-US" dirty="0" err="1" smtClean="0"/>
              <a:t>tõestaksid</a:t>
            </a:r>
            <a:r>
              <a:rPr lang="en-US" dirty="0" smtClean="0"/>
              <a:t> </a:t>
            </a:r>
            <a:r>
              <a:rPr lang="en-US" dirty="0"/>
              <a:t>diferentseeritud </a:t>
            </a:r>
            <a:r>
              <a:rPr lang="en-US" dirty="0" err="1"/>
              <a:t>õpetamise</a:t>
            </a:r>
            <a:r>
              <a:rPr lang="en-US" dirty="0"/>
              <a:t> </a:t>
            </a:r>
            <a:r>
              <a:rPr lang="en-US" dirty="0" err="1" smtClean="0"/>
              <a:t>eeliseid</a:t>
            </a:r>
            <a:r>
              <a:rPr lang="en-US" dirty="0" smtClean="0"/>
              <a:t> ja </a:t>
            </a:r>
            <a:r>
              <a:rPr lang="en-US" dirty="0" err="1" smtClean="0"/>
              <a:t>mis</a:t>
            </a:r>
            <a:r>
              <a:rPr lang="en-US" dirty="0" smtClean="0"/>
              <a:t> </a:t>
            </a:r>
            <a:r>
              <a:rPr lang="en-US" dirty="0" err="1" smtClean="0"/>
              <a:t>kaaluks</a:t>
            </a:r>
            <a:r>
              <a:rPr lang="en-US" dirty="0" smtClean="0"/>
              <a:t> </a:t>
            </a:r>
            <a:r>
              <a:rPr lang="en-US" dirty="0" err="1" smtClean="0"/>
              <a:t>üle</a:t>
            </a:r>
            <a:r>
              <a:rPr lang="en-US" dirty="0" smtClean="0"/>
              <a:t> </a:t>
            </a:r>
            <a:r>
              <a:rPr lang="en-US" dirty="0" err="1" smtClean="0"/>
              <a:t>selle</a:t>
            </a:r>
            <a:r>
              <a:rPr lang="en-US" dirty="0" smtClean="0"/>
              <a:t> </a:t>
            </a:r>
            <a:r>
              <a:rPr lang="en-US" dirty="0" err="1" smtClean="0"/>
              <a:t>tunni</a:t>
            </a:r>
            <a:r>
              <a:rPr lang="en-US" dirty="0" smtClean="0"/>
              <a:t> </a:t>
            </a:r>
            <a:r>
              <a:rPr lang="en-US" dirty="0" err="1" smtClean="0"/>
              <a:t>planeerimisele</a:t>
            </a:r>
            <a:r>
              <a:rPr lang="en-US" dirty="0" smtClean="0"/>
              <a:t> </a:t>
            </a:r>
            <a:r>
              <a:rPr lang="en-US" dirty="0" err="1" smtClean="0"/>
              <a:t>kulutatud</a:t>
            </a:r>
            <a:r>
              <a:rPr lang="en-US" dirty="0" smtClean="0"/>
              <a:t> </a:t>
            </a:r>
            <a:r>
              <a:rPr lang="en-US" dirty="0" err="1" smtClean="0"/>
              <a:t>lisaaja</a:t>
            </a:r>
            <a:r>
              <a:rPr lang="en-US" dirty="0" smtClean="0"/>
              <a:t>.</a:t>
            </a:r>
            <a:endParaRPr lang="en-US" dirty="0"/>
          </a:p>
          <a:p>
            <a:endParaRPr lang="nl-NL" dirty="0"/>
          </a:p>
        </p:txBody>
      </p:sp>
    </p:spTree>
    <p:extLst>
      <p:ext uri="{BB962C8B-B14F-4D97-AF65-F5344CB8AC3E}">
        <p14:creationId xmlns:p14="http://schemas.microsoft.com/office/powerpoint/2010/main" val="1505358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Aeg eneserefleksiooniks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49341" y="1831975"/>
            <a:ext cx="8834805" cy="2246769"/>
          </a:xfrm>
          <a:prstGeom prst="rect">
            <a:avLst/>
          </a:prstGeom>
          <a:solidFill>
            <a:schemeClr val="accent4">
              <a:lumMod val="40000"/>
              <a:lumOff val="60000"/>
            </a:schemeClr>
          </a:solidFill>
        </p:spPr>
        <p:txBody>
          <a:bodyPr wrap="square" rtlCol="0">
            <a:spAutoFit/>
          </a:bodyPr>
          <a:lstStyle/>
          <a:p>
            <a:pPr algn="just"/>
            <a:r>
              <a:rPr lang="en-US" sz="2800" dirty="0" err="1" smtClean="0"/>
              <a:t>Klõpsake</a:t>
            </a:r>
            <a:r>
              <a:rPr lang="en-US" sz="2800" dirty="0" smtClean="0"/>
              <a:t> </a:t>
            </a:r>
            <a:r>
              <a:rPr lang="en-US" sz="2800" dirty="0" err="1" smtClean="0"/>
              <a:t>lingil</a:t>
            </a:r>
            <a:r>
              <a:rPr lang="en-US" sz="2800" dirty="0" smtClean="0"/>
              <a:t> ja vaadake näiteid õpetamisel </a:t>
            </a:r>
            <a:r>
              <a:rPr lang="en-US" sz="2800" dirty="0"/>
              <a:t>kasutatavate diferentseeritud strateegiate kohta: </a:t>
            </a:r>
          </a:p>
          <a:p>
            <a:pPr algn="just"/>
            <a:endParaRPr lang="en-US" sz="2800" dirty="0" smtClean="0">
              <a:solidFill>
                <a:srgbClr val="000000"/>
              </a:solidFill>
              <a:latin typeface="Roboto"/>
            </a:endParaRPr>
          </a:p>
          <a:p>
            <a:pPr algn="ctr"/>
            <a:r>
              <a:rPr lang="en-US" sz="2800" dirty="0" smtClean="0">
                <a:hlinkClick r:id="rId4"/>
              </a:rPr>
              <a:t>https</a:t>
            </a:r>
            <a:r>
              <a:rPr lang="en-US" sz="2800" dirty="0">
                <a:hlinkClick r:id="rId4"/>
              </a:rPr>
              <a:t>:</a:t>
            </a:r>
            <a:r>
              <a:rPr lang="en-US" sz="2800" dirty="0" smtClean="0">
                <a:hlinkClick r:id="rId4"/>
              </a:rPr>
              <a:t>//www.youtube.com/watch?v=NLH9yaHIIoQ</a:t>
            </a:r>
            <a:endParaRPr lang="en-US" sz="2800" dirty="0" smtClean="0"/>
          </a:p>
          <a:p>
            <a:pPr algn="ctr"/>
            <a:endParaRPr lang="en-US" sz="2800" dirty="0" smtClean="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3967843" y="4990464"/>
            <a:ext cx="6275197" cy="1200329"/>
          </a:xfrm>
          <a:prstGeom prst="rect">
            <a:avLst/>
          </a:prstGeom>
          <a:noFill/>
        </p:spPr>
        <p:txBody>
          <a:bodyPr wrap="square" rtlCol="0">
            <a:spAutoFit/>
          </a:bodyPr>
          <a:lstStyle/>
          <a:p>
            <a:r>
              <a:rPr lang="en-US" b="1" i="1" dirty="0" err="1" smtClean="0"/>
              <a:t>Kas</a:t>
            </a:r>
            <a:r>
              <a:rPr lang="en-US" b="1" i="1" dirty="0" smtClean="0"/>
              <a:t> </a:t>
            </a:r>
            <a:r>
              <a:rPr lang="en-US" b="1" i="1" dirty="0" err="1" smtClean="0"/>
              <a:t>te</a:t>
            </a:r>
            <a:r>
              <a:rPr lang="en-US" b="1" i="1" dirty="0" smtClean="0"/>
              <a:t> saate neid strateegiaid oma klassiruumis rakendada? </a:t>
            </a:r>
          </a:p>
          <a:p>
            <a:r>
              <a:rPr lang="en-US" b="1" i="1" dirty="0" err="1" smtClean="0"/>
              <a:t>Kui</a:t>
            </a:r>
            <a:r>
              <a:rPr lang="en-US" b="1" i="1" dirty="0" smtClean="0"/>
              <a:t> jah, siis millised strateegiad on </a:t>
            </a:r>
            <a:r>
              <a:rPr lang="en-US" b="1" i="1" dirty="0" err="1" smtClean="0"/>
              <a:t>teie</a:t>
            </a:r>
            <a:r>
              <a:rPr lang="en-US" b="1" i="1" dirty="0" smtClean="0"/>
              <a:t> </a:t>
            </a:r>
            <a:r>
              <a:rPr lang="en-US" b="1" i="1" dirty="0" err="1" smtClean="0"/>
              <a:t>õpilaste</a:t>
            </a:r>
            <a:r>
              <a:rPr lang="en-US" b="1" i="1" dirty="0" smtClean="0"/>
              <a:t> puhul kõige </a:t>
            </a:r>
            <a:r>
              <a:rPr lang="en-US" b="1" i="1" dirty="0" err="1" smtClean="0"/>
              <a:t>paremini</a:t>
            </a:r>
            <a:r>
              <a:rPr lang="en-US" b="1" i="1" dirty="0" smtClean="0"/>
              <a:t> </a:t>
            </a:r>
            <a:r>
              <a:rPr lang="en-US" b="1" i="1" dirty="0" err="1" smtClean="0"/>
              <a:t>rakendatavad</a:t>
            </a:r>
            <a:r>
              <a:rPr lang="en-US" b="1" i="1" dirty="0" smtClean="0"/>
              <a:t>?</a:t>
            </a:r>
          </a:p>
        </p:txBody>
      </p:sp>
    </p:spTree>
    <p:extLst>
      <p:ext uri="{BB962C8B-B14F-4D97-AF65-F5344CB8AC3E}">
        <p14:creationId xmlns:p14="http://schemas.microsoft.com/office/powerpoint/2010/main" val="3871914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NL" dirty="0" smtClean="0"/>
              <a:t>4. Peatükk</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a:xfrm>
            <a:off x="342900" y="2057400"/>
            <a:ext cx="5934075" cy="943807"/>
          </a:xfrm>
        </p:spPr>
        <p:txBody>
          <a:bodyPr>
            <a:normAutofit/>
          </a:bodyPr>
          <a:lstStyle/>
          <a:p>
            <a:r>
              <a:rPr lang="en-US" dirty="0"/>
              <a:t>Diferentseerimine on .... Diferentseerimine ei ole... </a:t>
            </a:r>
            <a:endParaRPr lang="en-GB" dirty="0"/>
          </a:p>
        </p:txBody>
      </p:sp>
    </p:spTree>
    <p:extLst>
      <p:ext uri="{BB962C8B-B14F-4D97-AF65-F5344CB8AC3E}">
        <p14:creationId xmlns:p14="http://schemas.microsoft.com/office/powerpoint/2010/main" val="2375989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838200" y="1763712"/>
            <a:ext cx="10515600" cy="4889500"/>
          </a:xfrm>
        </p:spPr>
        <p:txBody>
          <a:bodyPr>
            <a:normAutofit/>
          </a:bodyPr>
          <a:lstStyle/>
          <a:p>
            <a:pPr marL="0" indent="0" algn="just">
              <a:buNone/>
            </a:pPr>
            <a:r>
              <a:rPr lang="en-US" dirty="0" err="1" smtClean="0"/>
              <a:t>Kui</a:t>
            </a:r>
            <a:r>
              <a:rPr lang="en-US" dirty="0" smtClean="0"/>
              <a:t> </a:t>
            </a:r>
            <a:r>
              <a:rPr lang="en-US" dirty="0" err="1" smtClean="0"/>
              <a:t>kutseõpetajad</a:t>
            </a:r>
            <a:r>
              <a:rPr lang="en-US" dirty="0" smtClean="0"/>
              <a:t> </a:t>
            </a:r>
            <a:r>
              <a:rPr lang="en-US" dirty="0" err="1" smtClean="0"/>
              <a:t>diferentseerivad</a:t>
            </a:r>
            <a:r>
              <a:rPr lang="en-US" dirty="0" smtClean="0"/>
              <a:t> </a:t>
            </a:r>
            <a:r>
              <a:rPr lang="en-US" dirty="0" err="1" smtClean="0"/>
              <a:t>õpetamist</a:t>
            </a:r>
            <a:r>
              <a:rPr lang="en-US" dirty="0" smtClean="0"/>
              <a:t>, </a:t>
            </a:r>
            <a:r>
              <a:rPr lang="en-US" dirty="0" err="1" smtClean="0"/>
              <a:t>siis</a:t>
            </a:r>
            <a:r>
              <a:rPr lang="en-US" dirty="0" smtClean="0"/>
              <a:t> </a:t>
            </a:r>
            <a:r>
              <a:rPr lang="en-US" dirty="0" err="1" smtClean="0"/>
              <a:t>reageerivad</a:t>
            </a:r>
            <a:r>
              <a:rPr lang="en-US" dirty="0" smtClean="0"/>
              <a:t> </a:t>
            </a:r>
            <a:r>
              <a:rPr lang="en-US" dirty="0"/>
              <a:t> </a:t>
            </a:r>
            <a:r>
              <a:rPr lang="en-US" dirty="0" err="1" smtClean="0"/>
              <a:t>nad</a:t>
            </a:r>
            <a:r>
              <a:rPr lang="en-US" dirty="0" smtClean="0"/>
              <a:t> </a:t>
            </a:r>
            <a:r>
              <a:rPr lang="en-US" dirty="0" err="1" smtClean="0"/>
              <a:t>õpilase</a:t>
            </a:r>
            <a:r>
              <a:rPr lang="en-US" dirty="0" smtClean="0"/>
              <a:t> </a:t>
            </a:r>
            <a:r>
              <a:rPr lang="en-US" dirty="0" err="1" smtClean="0"/>
              <a:t>valmisolekule</a:t>
            </a:r>
            <a:r>
              <a:rPr lang="en-US" dirty="0" smtClean="0"/>
              <a:t>, </a:t>
            </a:r>
            <a:r>
              <a:rPr lang="en-US" dirty="0"/>
              <a:t>huvile ja õpiprofiilile. </a:t>
            </a:r>
            <a:r>
              <a:rPr lang="en-US" dirty="0" err="1" smtClean="0"/>
              <a:t>Õppijate</a:t>
            </a:r>
            <a:r>
              <a:rPr lang="en-US" dirty="0" smtClean="0"/>
              <a:t> </a:t>
            </a:r>
            <a:r>
              <a:rPr lang="en-US" dirty="0"/>
              <a:t>ainulaadsete ja </a:t>
            </a:r>
            <a:r>
              <a:rPr lang="en-US" dirty="0" err="1" smtClean="0"/>
              <a:t>mitmekesiste</a:t>
            </a:r>
            <a:r>
              <a:rPr lang="en-US" dirty="0"/>
              <a:t> </a:t>
            </a:r>
            <a:r>
              <a:rPr lang="en-US" dirty="0" err="1" smtClean="0"/>
              <a:t>vajaduste</a:t>
            </a:r>
            <a:r>
              <a:rPr lang="en-US" dirty="0" smtClean="0"/>
              <a:t> </a:t>
            </a:r>
            <a:r>
              <a:rPr lang="en-US" dirty="0"/>
              <a:t>tõttu </a:t>
            </a:r>
            <a:r>
              <a:rPr lang="en-US" dirty="0" err="1"/>
              <a:t>vajavad</a:t>
            </a:r>
            <a:r>
              <a:rPr lang="en-US" dirty="0"/>
              <a:t> </a:t>
            </a:r>
            <a:r>
              <a:rPr lang="en-US" dirty="0" err="1" smtClean="0"/>
              <a:t>nad</a:t>
            </a:r>
            <a:r>
              <a:rPr lang="en-US" dirty="0" smtClean="0"/>
              <a:t> </a:t>
            </a:r>
            <a:r>
              <a:rPr lang="en-US" dirty="0" err="1" smtClean="0"/>
              <a:t>kutseõpetajatelt</a:t>
            </a:r>
            <a:r>
              <a:rPr lang="en-US" dirty="0" smtClean="0"/>
              <a:t> </a:t>
            </a:r>
            <a:r>
              <a:rPr lang="en-US" dirty="0" err="1"/>
              <a:t>diferentseeritud</a:t>
            </a:r>
            <a:r>
              <a:rPr lang="en-US" dirty="0"/>
              <a:t> </a:t>
            </a:r>
            <a:r>
              <a:rPr lang="en-US" dirty="0" err="1" smtClean="0"/>
              <a:t>õppesisu</a:t>
            </a:r>
            <a:r>
              <a:rPr lang="en-US" dirty="0" smtClean="0"/>
              <a:t>, -</a:t>
            </a:r>
            <a:r>
              <a:rPr lang="en-US" dirty="0" err="1" smtClean="0"/>
              <a:t>protsessi</a:t>
            </a:r>
            <a:r>
              <a:rPr lang="en-US" dirty="0" smtClean="0"/>
              <a:t> </a:t>
            </a:r>
            <a:r>
              <a:rPr lang="en-US" dirty="0"/>
              <a:t>ja/</a:t>
            </a:r>
            <a:r>
              <a:rPr lang="en-US" dirty="0" err="1"/>
              <a:t>või</a:t>
            </a:r>
            <a:r>
              <a:rPr lang="en-US" dirty="0"/>
              <a:t> </a:t>
            </a:r>
            <a:r>
              <a:rPr lang="en-US" dirty="0" err="1" smtClean="0"/>
              <a:t>tulemust</a:t>
            </a:r>
            <a:r>
              <a:rPr lang="en-US" dirty="0" smtClean="0"/>
              <a:t> (</a:t>
            </a:r>
            <a:r>
              <a:rPr lang="en-US" dirty="0" err="1" smtClean="0"/>
              <a:t>toodet</a:t>
            </a:r>
            <a:r>
              <a:rPr lang="en-US" dirty="0" smtClean="0"/>
              <a:t>).</a:t>
            </a:r>
            <a:endParaRPr lang="en-US" dirty="0"/>
          </a:p>
          <a:p>
            <a:pPr marL="0" indent="0" algn="just">
              <a:buNone/>
            </a:pPr>
            <a:r>
              <a:rPr lang="en-US" dirty="0"/>
              <a:t>Diferentseeritud </a:t>
            </a:r>
            <a:r>
              <a:rPr lang="en-US" dirty="0" err="1"/>
              <a:t>õpetamisel</a:t>
            </a:r>
            <a:r>
              <a:rPr lang="en-US" dirty="0"/>
              <a:t> </a:t>
            </a:r>
            <a:r>
              <a:rPr lang="en-US" dirty="0" err="1" smtClean="0"/>
              <a:t>esineb</a:t>
            </a:r>
            <a:r>
              <a:rPr lang="en-US" dirty="0" smtClean="0"/>
              <a:t> </a:t>
            </a:r>
            <a:r>
              <a:rPr lang="en-US" dirty="0" err="1" smtClean="0"/>
              <a:t>erinevaid</a:t>
            </a:r>
            <a:r>
              <a:rPr lang="en-US" dirty="0" smtClean="0"/>
              <a:t> </a:t>
            </a:r>
            <a:r>
              <a:rPr lang="en-US" dirty="0" err="1" smtClean="0"/>
              <a:t>vorme</a:t>
            </a:r>
            <a:r>
              <a:rPr lang="en-US" dirty="0"/>
              <a:t>, ideid ja rakendusi. </a:t>
            </a:r>
            <a:endParaRPr lang="en-US" dirty="0" smtClean="0"/>
          </a:p>
          <a:p>
            <a:pPr marL="0" indent="0" algn="just">
              <a:buNone/>
            </a:pPr>
            <a:r>
              <a:rPr lang="en-US" dirty="0"/>
              <a:t>Järgmistel slaididel on esitatud </a:t>
            </a:r>
            <a:r>
              <a:rPr lang="en-US" dirty="0" err="1" smtClean="0"/>
              <a:t>levinud</a:t>
            </a:r>
            <a:r>
              <a:rPr lang="en-US" dirty="0" smtClean="0"/>
              <a:t> </a:t>
            </a:r>
            <a:r>
              <a:rPr lang="en-US" dirty="0" err="1" smtClean="0"/>
              <a:t>müüdid</a:t>
            </a:r>
            <a:r>
              <a:rPr lang="en-US" dirty="0" smtClean="0"/>
              <a:t> </a:t>
            </a:r>
            <a:r>
              <a:rPr lang="en-US" dirty="0" err="1" smtClean="0"/>
              <a:t>diferentseeritud</a:t>
            </a:r>
            <a:r>
              <a:rPr lang="en-US" dirty="0" smtClean="0"/>
              <a:t> </a:t>
            </a:r>
            <a:r>
              <a:rPr lang="en-US" dirty="0" err="1" smtClean="0"/>
              <a:t>õpetamisest</a:t>
            </a:r>
            <a:r>
              <a:rPr lang="en-US" dirty="0" smtClean="0"/>
              <a:t>.</a:t>
            </a:r>
            <a:endParaRPr lang="en-US" dirty="0"/>
          </a:p>
          <a:p>
            <a:pPr marL="0" indent="0">
              <a:buNone/>
            </a:pPr>
            <a:r>
              <a:rPr lang="en-US" dirty="0"/>
              <a:t/>
            </a:r>
            <a:br>
              <a:rPr lang="en-US" dirty="0"/>
            </a:br>
            <a:endParaRPr lang="nl-NL" dirty="0"/>
          </a:p>
        </p:txBody>
      </p:sp>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838200" y="438149"/>
            <a:ext cx="10515600" cy="1325563"/>
          </a:xfrm>
        </p:spPr>
        <p:txBody>
          <a:bodyPr/>
          <a:lstStyle/>
          <a:p>
            <a:r>
              <a:rPr lang="en-US" b="1" dirty="0" smtClean="0"/>
              <a:t>Sissejuhatus</a:t>
            </a:r>
            <a:endParaRPr lang="en-GB" dirty="0"/>
          </a:p>
        </p:txBody>
      </p:sp>
    </p:spTree>
    <p:extLst>
      <p:ext uri="{BB962C8B-B14F-4D97-AF65-F5344CB8AC3E}">
        <p14:creationId xmlns:p14="http://schemas.microsoft.com/office/powerpoint/2010/main" val="3481863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normAutofit/>
          </a:bodyPr>
          <a:lstStyle/>
          <a:p>
            <a:r>
              <a:rPr lang="en-US" b="1" dirty="0"/>
              <a:t>Diferentseerimine </a:t>
            </a:r>
            <a:r>
              <a:rPr lang="en-US" b="1" i="1" dirty="0"/>
              <a:t>ei ole </a:t>
            </a:r>
            <a:r>
              <a:rPr lang="en-US" b="1" i="1" dirty="0" smtClean="0"/>
              <a:t>...</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lstStyle/>
          <a:p>
            <a:r>
              <a:rPr lang="en-US" dirty="0" err="1"/>
              <a:t>k</a:t>
            </a:r>
            <a:r>
              <a:rPr lang="en-US" dirty="0" err="1" smtClean="0"/>
              <a:t>ui</a:t>
            </a:r>
            <a:r>
              <a:rPr lang="en-US" dirty="0" smtClean="0"/>
              <a:t> </a:t>
            </a:r>
            <a:r>
              <a:rPr lang="en-US" dirty="0" err="1" smtClean="0"/>
              <a:t>igal</a:t>
            </a:r>
            <a:r>
              <a:rPr lang="en-US" dirty="0" smtClean="0"/>
              <a:t> </a:t>
            </a:r>
            <a:r>
              <a:rPr lang="en-US" dirty="0" err="1" smtClean="0"/>
              <a:t>õpilasel</a:t>
            </a:r>
            <a:r>
              <a:rPr lang="en-US" dirty="0" smtClean="0"/>
              <a:t> </a:t>
            </a:r>
            <a:r>
              <a:rPr lang="en-US" dirty="0" err="1" smtClean="0"/>
              <a:t>palutakse</a:t>
            </a:r>
            <a:r>
              <a:rPr lang="en-US" dirty="0" smtClean="0"/>
              <a:t> </a:t>
            </a:r>
            <a:r>
              <a:rPr lang="en-US" dirty="0"/>
              <a:t>lugeda sama teksti sama eesmärgiga ja sama strateegiat kasutades.</a:t>
            </a:r>
          </a:p>
          <a:p>
            <a:r>
              <a:rPr lang="en-US" dirty="0" err="1" smtClean="0"/>
              <a:t>Kui</a:t>
            </a:r>
            <a:r>
              <a:rPr lang="en-US" dirty="0" smtClean="0"/>
              <a:t> </a:t>
            </a:r>
            <a:r>
              <a:rPr lang="en-US" dirty="0" err="1" smtClean="0"/>
              <a:t>kogu</a:t>
            </a:r>
            <a:r>
              <a:rPr lang="en-US" dirty="0" smtClean="0"/>
              <a:t> </a:t>
            </a:r>
            <a:r>
              <a:rPr lang="en-US" dirty="0" err="1" smtClean="0"/>
              <a:t>klassile</a:t>
            </a:r>
            <a:r>
              <a:rPr lang="en-US" dirty="0" smtClean="0"/>
              <a:t> </a:t>
            </a:r>
            <a:r>
              <a:rPr lang="en-US" dirty="0" err="1" smtClean="0"/>
              <a:t>antakse</a:t>
            </a:r>
            <a:r>
              <a:rPr lang="en-US" dirty="0" smtClean="0"/>
              <a:t> </a:t>
            </a:r>
            <a:r>
              <a:rPr lang="en-US" dirty="0" err="1" smtClean="0"/>
              <a:t>ühesugused</a:t>
            </a:r>
            <a:r>
              <a:rPr lang="en-US" dirty="0" smtClean="0"/>
              <a:t> </a:t>
            </a:r>
            <a:r>
              <a:rPr lang="en-US" dirty="0" err="1" smtClean="0"/>
              <a:t>juhised</a:t>
            </a:r>
            <a:r>
              <a:rPr lang="en-US" dirty="0" smtClean="0"/>
              <a:t> ja </a:t>
            </a:r>
            <a:r>
              <a:rPr lang="en-US" dirty="0" err="1" smtClean="0"/>
              <a:t>ülesanded</a:t>
            </a:r>
            <a:r>
              <a:rPr lang="en-US" dirty="0" smtClean="0"/>
              <a:t>.</a:t>
            </a:r>
          </a:p>
          <a:p>
            <a:r>
              <a:rPr lang="en-US" dirty="0" err="1" smtClean="0"/>
              <a:t>Kui</a:t>
            </a:r>
            <a:r>
              <a:rPr lang="en-US" dirty="0" smtClean="0"/>
              <a:t> </a:t>
            </a:r>
            <a:r>
              <a:rPr lang="en-US" dirty="0" err="1" smtClean="0"/>
              <a:t>kiiresti</a:t>
            </a:r>
            <a:r>
              <a:rPr lang="en-US" dirty="0" smtClean="0"/>
              <a:t> </a:t>
            </a:r>
            <a:r>
              <a:rPr lang="en-US" dirty="0" err="1" smtClean="0"/>
              <a:t>ülesande</a:t>
            </a:r>
            <a:r>
              <a:rPr lang="en-US" dirty="0" smtClean="0"/>
              <a:t> </a:t>
            </a:r>
            <a:r>
              <a:rPr lang="en-US" dirty="0" err="1" smtClean="0"/>
              <a:t>sooritanud</a:t>
            </a:r>
            <a:r>
              <a:rPr lang="en-US" dirty="0" smtClean="0"/>
              <a:t> </a:t>
            </a:r>
            <a:r>
              <a:rPr lang="en-US" dirty="0" err="1" smtClean="0"/>
              <a:t>õpilasele</a:t>
            </a:r>
            <a:r>
              <a:rPr lang="en-US" dirty="0" smtClean="0"/>
              <a:t> </a:t>
            </a:r>
            <a:r>
              <a:rPr lang="en-US" dirty="0" err="1" smtClean="0"/>
              <a:t>antakse</a:t>
            </a:r>
            <a:r>
              <a:rPr lang="en-US" dirty="0" smtClean="0"/>
              <a:t> </a:t>
            </a:r>
            <a:r>
              <a:rPr lang="en-US" dirty="0" err="1" smtClean="0"/>
              <a:t>lisaülesanne</a:t>
            </a:r>
            <a:r>
              <a:rPr lang="en-US" dirty="0" smtClean="0"/>
              <a:t>.</a:t>
            </a:r>
            <a:endParaRPr lang="en-US" dirty="0"/>
          </a:p>
          <a:p>
            <a:r>
              <a:rPr lang="en-US" dirty="0" err="1" smtClean="0"/>
              <a:t>Kui</a:t>
            </a:r>
            <a:r>
              <a:rPr lang="en-US" dirty="0" smtClean="0"/>
              <a:t> </a:t>
            </a:r>
            <a:r>
              <a:rPr lang="en-US" dirty="0" err="1" smtClean="0"/>
              <a:t>toimubiga</a:t>
            </a:r>
            <a:r>
              <a:rPr lang="en-US" dirty="0" smtClean="0"/>
              <a:t> </a:t>
            </a:r>
            <a:r>
              <a:rPr lang="en-US" dirty="0" err="1" smtClean="0"/>
              <a:t>õpilase</a:t>
            </a:r>
            <a:r>
              <a:rPr lang="en-US" dirty="0" smtClean="0"/>
              <a:t>  </a:t>
            </a:r>
            <a:r>
              <a:rPr lang="en-US" dirty="0" err="1"/>
              <a:t>i</a:t>
            </a:r>
            <a:r>
              <a:rPr lang="en-US" dirty="0" err="1" smtClean="0"/>
              <a:t>ndividuaalne</a:t>
            </a:r>
            <a:r>
              <a:rPr lang="en-US" dirty="0" smtClean="0"/>
              <a:t> </a:t>
            </a:r>
            <a:r>
              <a:rPr lang="en-US" dirty="0" err="1" smtClean="0"/>
              <a:t>juhendamine</a:t>
            </a:r>
            <a:r>
              <a:rPr lang="en-US" dirty="0" smtClean="0"/>
              <a:t>. </a:t>
            </a:r>
          </a:p>
          <a:p>
            <a:r>
              <a:rPr lang="en-US" dirty="0" err="1" smtClean="0"/>
              <a:t>Kui</a:t>
            </a:r>
            <a:r>
              <a:rPr lang="en-US" dirty="0" smtClean="0"/>
              <a:t> </a:t>
            </a:r>
            <a:r>
              <a:rPr lang="en-US" dirty="0" err="1" smtClean="0"/>
              <a:t>iga</a:t>
            </a:r>
            <a:r>
              <a:rPr lang="en-US" dirty="0" smtClean="0"/>
              <a:t> </a:t>
            </a:r>
            <a:r>
              <a:rPr lang="en-US" dirty="0" err="1" smtClean="0"/>
              <a:t>õpilane</a:t>
            </a:r>
            <a:r>
              <a:rPr lang="en-US" dirty="0" smtClean="0"/>
              <a:t> </a:t>
            </a:r>
            <a:r>
              <a:rPr lang="en-US" dirty="0" err="1" smtClean="0"/>
              <a:t>teeb</a:t>
            </a:r>
            <a:r>
              <a:rPr lang="en-US" dirty="0" smtClean="0"/>
              <a:t> </a:t>
            </a:r>
            <a:r>
              <a:rPr lang="en-US" dirty="0" err="1" smtClean="0"/>
              <a:t>täiesti</a:t>
            </a:r>
            <a:r>
              <a:rPr lang="en-US" dirty="0" smtClean="0"/>
              <a:t> </a:t>
            </a:r>
            <a:r>
              <a:rPr lang="en-US" dirty="0" err="1"/>
              <a:t>erinevat</a:t>
            </a:r>
            <a:r>
              <a:rPr lang="en-US" dirty="0"/>
              <a:t> </a:t>
            </a:r>
            <a:r>
              <a:rPr lang="en-US" dirty="0" err="1" smtClean="0"/>
              <a:t>tegevust</a:t>
            </a:r>
            <a:r>
              <a:rPr lang="en-US" dirty="0" smtClean="0"/>
              <a:t> </a:t>
            </a:r>
            <a:r>
              <a:rPr lang="en-US" dirty="0" err="1" smtClean="0"/>
              <a:t>klassis</a:t>
            </a:r>
            <a:endParaRPr lang="en-US" dirty="0"/>
          </a:p>
          <a:p>
            <a:r>
              <a:rPr lang="en-US" dirty="0" err="1" smtClean="0"/>
              <a:t>Kui</a:t>
            </a:r>
            <a:r>
              <a:rPr lang="en-US" dirty="0" smtClean="0"/>
              <a:t> </a:t>
            </a:r>
            <a:r>
              <a:rPr lang="en-US" dirty="0" err="1" smtClean="0"/>
              <a:t>luuakse</a:t>
            </a:r>
            <a:r>
              <a:rPr lang="en-US" dirty="0" smtClean="0"/>
              <a:t> </a:t>
            </a:r>
            <a:r>
              <a:rPr lang="en-US" dirty="0" err="1" smtClean="0"/>
              <a:t>püsivad</a:t>
            </a:r>
            <a:r>
              <a:rPr lang="en-US" dirty="0" smtClean="0"/>
              <a:t> ja </a:t>
            </a:r>
            <a:r>
              <a:rPr lang="en-US" dirty="0" err="1" smtClean="0"/>
              <a:t>märgistatud</a:t>
            </a:r>
            <a:r>
              <a:rPr lang="en-US" dirty="0" smtClean="0"/>
              <a:t> </a:t>
            </a:r>
            <a:r>
              <a:rPr lang="en-US" dirty="0" err="1" smtClean="0"/>
              <a:t>rühmad</a:t>
            </a:r>
            <a:r>
              <a:rPr lang="en-US" dirty="0" smtClean="0"/>
              <a:t>, </a:t>
            </a:r>
            <a:r>
              <a:rPr lang="en-US" dirty="0"/>
              <a:t>mis ei </a:t>
            </a:r>
            <a:r>
              <a:rPr lang="en-US" dirty="0" err="1"/>
              <a:t>muutu</a:t>
            </a:r>
            <a:r>
              <a:rPr lang="en-US" dirty="0"/>
              <a:t> </a:t>
            </a:r>
            <a:r>
              <a:rPr lang="en-US" dirty="0" err="1" smtClean="0"/>
              <a:t>kunagi</a:t>
            </a:r>
            <a:r>
              <a:rPr lang="en-US" dirty="0" smtClean="0"/>
              <a:t>.</a:t>
            </a:r>
            <a:endParaRPr lang="en-US" dirty="0"/>
          </a:p>
          <a:p>
            <a:endParaRPr lang="nl-NL" dirty="0"/>
          </a:p>
        </p:txBody>
      </p:sp>
    </p:spTree>
    <p:extLst>
      <p:ext uri="{BB962C8B-B14F-4D97-AF65-F5344CB8AC3E}">
        <p14:creationId xmlns:p14="http://schemas.microsoft.com/office/powerpoint/2010/main" val="2706757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smtClean="0"/>
              <a:t>Diferentseerimine</a:t>
            </a:r>
            <a:r>
              <a:rPr lang="en-US" b="1" dirty="0" smtClean="0"/>
              <a:t> </a:t>
            </a:r>
            <a:r>
              <a:rPr lang="en-US" b="1" i="1" dirty="0"/>
              <a:t>on</a:t>
            </a:r>
            <a:r>
              <a:rPr lang="en-US" b="1" i="1" dirty="0" smtClean="0"/>
              <a:t>...</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fontScale="92500" lnSpcReduction="10000"/>
          </a:bodyPr>
          <a:lstStyle/>
          <a:p>
            <a:r>
              <a:rPr lang="en-US" dirty="0"/>
              <a:t>Keerulisem kui </a:t>
            </a:r>
            <a:r>
              <a:rPr lang="en-US" dirty="0" err="1"/>
              <a:t>lihtsalt</a:t>
            </a:r>
            <a:r>
              <a:rPr lang="en-US" dirty="0"/>
              <a:t> </a:t>
            </a:r>
            <a:r>
              <a:rPr lang="en-US" dirty="0" err="1" smtClean="0"/>
              <a:t>erinevatele</a:t>
            </a:r>
            <a:r>
              <a:rPr lang="en-US" dirty="0" smtClean="0"/>
              <a:t> </a:t>
            </a:r>
            <a:r>
              <a:rPr lang="en-US" dirty="0" err="1" smtClean="0"/>
              <a:t>õpilastele</a:t>
            </a:r>
            <a:r>
              <a:rPr lang="en-US" dirty="0" smtClean="0"/>
              <a:t> </a:t>
            </a:r>
            <a:r>
              <a:rPr lang="en-US" dirty="0"/>
              <a:t>erinevate </a:t>
            </a:r>
            <a:r>
              <a:rPr lang="en-US" dirty="0" err="1"/>
              <a:t>õpikogemuste</a:t>
            </a:r>
            <a:r>
              <a:rPr lang="en-US" dirty="0"/>
              <a:t> </a:t>
            </a:r>
            <a:r>
              <a:rPr lang="en-US" dirty="0" err="1" smtClean="0"/>
              <a:t>pakkumine</a:t>
            </a:r>
            <a:r>
              <a:rPr lang="en-US" dirty="0" smtClean="0"/>
              <a:t>.</a:t>
            </a:r>
            <a:endParaRPr lang="en-US" dirty="0"/>
          </a:p>
          <a:p>
            <a:r>
              <a:rPr lang="en-US" dirty="0"/>
              <a:t>Õpilaste </a:t>
            </a:r>
            <a:r>
              <a:rPr lang="en-US" dirty="0" err="1"/>
              <a:t>vajadustest</a:t>
            </a:r>
            <a:r>
              <a:rPr lang="en-US" dirty="0"/>
              <a:t> </a:t>
            </a:r>
            <a:r>
              <a:rPr lang="en-US" dirty="0" err="1" smtClean="0"/>
              <a:t>lähtumine</a:t>
            </a:r>
            <a:r>
              <a:rPr lang="en-US" dirty="0" smtClean="0"/>
              <a:t>.</a:t>
            </a:r>
            <a:endParaRPr lang="en-US" dirty="0"/>
          </a:p>
          <a:p>
            <a:r>
              <a:rPr lang="en-US" dirty="0"/>
              <a:t>Õpilaste valmisoleku taseme, huvide ja </a:t>
            </a:r>
            <a:r>
              <a:rPr lang="en-US" dirty="0" err="1" smtClean="0"/>
              <a:t>õpimisstiilide</a:t>
            </a:r>
            <a:r>
              <a:rPr lang="en-US" dirty="0" smtClean="0"/>
              <a:t> </a:t>
            </a:r>
            <a:r>
              <a:rPr lang="en-US" dirty="0" err="1" smtClean="0"/>
              <a:t>arvestamine</a:t>
            </a:r>
            <a:r>
              <a:rPr lang="en-US" dirty="0" smtClean="0"/>
              <a:t>.</a:t>
            </a:r>
            <a:endParaRPr lang="en-US" dirty="0"/>
          </a:p>
          <a:p>
            <a:r>
              <a:rPr lang="en-US" dirty="0"/>
              <a:t>Paindlik </a:t>
            </a:r>
            <a:r>
              <a:rPr lang="en-US" dirty="0" err="1"/>
              <a:t>lähenemine</a:t>
            </a:r>
            <a:r>
              <a:rPr lang="en-US" dirty="0"/>
              <a:t> </a:t>
            </a:r>
            <a:r>
              <a:rPr lang="en-US" dirty="0" err="1" smtClean="0"/>
              <a:t>õpetamisele</a:t>
            </a:r>
            <a:r>
              <a:rPr lang="en-US" dirty="0" smtClean="0"/>
              <a:t> </a:t>
            </a:r>
            <a:r>
              <a:rPr lang="en-US" dirty="0"/>
              <a:t>ja </a:t>
            </a:r>
            <a:r>
              <a:rPr lang="en-US" dirty="0" err="1" smtClean="0"/>
              <a:t>rühmitamisele</a:t>
            </a:r>
            <a:r>
              <a:rPr lang="en-US" dirty="0" smtClean="0"/>
              <a:t>.</a:t>
            </a:r>
            <a:endParaRPr lang="en-US" dirty="0"/>
          </a:p>
          <a:p>
            <a:r>
              <a:rPr lang="en-US" dirty="0" err="1" smtClean="0"/>
              <a:t>Tagada</a:t>
            </a:r>
            <a:r>
              <a:rPr lang="en-US" dirty="0" smtClean="0"/>
              <a:t> </a:t>
            </a:r>
            <a:r>
              <a:rPr lang="en-US" dirty="0" err="1" smtClean="0"/>
              <a:t>erinevaid</a:t>
            </a:r>
            <a:r>
              <a:rPr lang="en-US" dirty="0" smtClean="0"/>
              <a:t> </a:t>
            </a:r>
            <a:r>
              <a:rPr lang="en-US" dirty="0" err="1" smtClean="0"/>
              <a:t>valikuvõimalusi</a:t>
            </a:r>
            <a:r>
              <a:rPr lang="en-US" dirty="0" smtClean="0"/>
              <a:t> </a:t>
            </a:r>
            <a:r>
              <a:rPr lang="en-US" dirty="0" err="1" smtClean="0"/>
              <a:t>õpilastele</a:t>
            </a:r>
            <a:r>
              <a:rPr lang="en-US" dirty="0" smtClean="0"/>
              <a:t> </a:t>
            </a:r>
            <a:r>
              <a:rPr lang="en-US" dirty="0"/>
              <a:t>tekstide </a:t>
            </a:r>
            <a:r>
              <a:rPr lang="en-US" dirty="0" err="1"/>
              <a:t>lugemisel</a:t>
            </a:r>
            <a:r>
              <a:rPr lang="en-US" dirty="0"/>
              <a:t> </a:t>
            </a:r>
            <a:r>
              <a:rPr lang="en-US" dirty="0" smtClean="0"/>
              <a:t>.</a:t>
            </a:r>
          </a:p>
          <a:p>
            <a:r>
              <a:rPr lang="en-US" dirty="0" err="1" smtClean="0"/>
              <a:t>Erinevate</a:t>
            </a:r>
            <a:r>
              <a:rPr lang="en-US" dirty="0" smtClean="0"/>
              <a:t> </a:t>
            </a:r>
            <a:r>
              <a:rPr lang="en-US" dirty="0"/>
              <a:t>lugemisstrateegiate </a:t>
            </a:r>
            <a:r>
              <a:rPr lang="en-US" dirty="0" err="1"/>
              <a:t>kasutamine</a:t>
            </a:r>
            <a:r>
              <a:rPr lang="en-US" dirty="0" smtClean="0"/>
              <a:t>, </a:t>
            </a:r>
            <a:r>
              <a:rPr lang="en-US" dirty="0" err="1" smtClean="0"/>
              <a:t>mis</a:t>
            </a:r>
            <a:r>
              <a:rPr lang="en-US" dirty="0" smtClean="0"/>
              <a:t> </a:t>
            </a:r>
            <a:r>
              <a:rPr lang="en-US" dirty="0" err="1" smtClean="0"/>
              <a:t>sobitud</a:t>
            </a:r>
            <a:r>
              <a:rPr lang="en-US" dirty="0" smtClean="0"/>
              <a:t> </a:t>
            </a:r>
            <a:r>
              <a:rPr lang="en-US" dirty="0" err="1" smtClean="0"/>
              <a:t>õpilaste</a:t>
            </a:r>
            <a:r>
              <a:rPr lang="en-US" dirty="0" smtClean="0"/>
              <a:t> </a:t>
            </a:r>
            <a:r>
              <a:rPr lang="en-US" dirty="0" err="1"/>
              <a:t>lugemisvajaduste</a:t>
            </a:r>
            <a:r>
              <a:rPr lang="en-US" dirty="0"/>
              <a:t> </a:t>
            </a:r>
            <a:r>
              <a:rPr lang="en-US" dirty="0" smtClean="0"/>
              <a:t>ja </a:t>
            </a:r>
            <a:r>
              <a:rPr lang="en-US" dirty="0" err="1" smtClean="0"/>
              <a:t>eelistustega</a:t>
            </a:r>
            <a:r>
              <a:rPr lang="en-US" dirty="0" smtClean="0"/>
              <a:t>.</a:t>
            </a:r>
            <a:endParaRPr lang="en-US" dirty="0"/>
          </a:p>
          <a:p>
            <a:r>
              <a:rPr lang="en-US" dirty="0" err="1" smtClean="0"/>
              <a:t>Õpetamisviisi</a:t>
            </a:r>
            <a:r>
              <a:rPr lang="en-US" dirty="0" smtClean="0"/>
              <a:t> </a:t>
            </a:r>
            <a:r>
              <a:rPr lang="en-US" dirty="0" err="1" smtClean="0"/>
              <a:t>muutmine</a:t>
            </a:r>
            <a:r>
              <a:rPr lang="en-US" dirty="0" smtClean="0"/>
              <a:t> </a:t>
            </a:r>
            <a:r>
              <a:rPr lang="en-US" dirty="0" err="1" smtClean="0"/>
              <a:t>suunas</a:t>
            </a:r>
            <a:r>
              <a:rPr lang="en-US" dirty="0" smtClean="0"/>
              <a:t>, </a:t>
            </a:r>
            <a:r>
              <a:rPr lang="en-US" dirty="0"/>
              <a:t>et </a:t>
            </a:r>
            <a:r>
              <a:rPr lang="en-US" i="1" dirty="0"/>
              <a:t>kõik saaksid </a:t>
            </a:r>
            <a:r>
              <a:rPr lang="en-US" dirty="0"/>
              <a:t>õppida ja </a:t>
            </a:r>
            <a:r>
              <a:rPr lang="en-US" dirty="0" err="1" smtClean="0"/>
              <a:t>saavutada</a:t>
            </a:r>
            <a:r>
              <a:rPr lang="en-US" dirty="0" smtClean="0"/>
              <a:t> </a:t>
            </a:r>
            <a:r>
              <a:rPr lang="en-US" dirty="0" err="1" smtClean="0"/>
              <a:t>tulemusi</a:t>
            </a:r>
            <a:r>
              <a:rPr lang="en-US" dirty="0" smtClean="0"/>
              <a:t>.</a:t>
            </a:r>
          </a:p>
          <a:p>
            <a:pPr marL="0" indent="0">
              <a:buNone/>
            </a:pPr>
            <a:endParaRPr lang="nl-NL" dirty="0"/>
          </a:p>
        </p:txBody>
      </p:sp>
    </p:spTree>
    <p:extLst>
      <p:ext uri="{BB962C8B-B14F-4D97-AF65-F5344CB8AC3E}">
        <p14:creationId xmlns:p14="http://schemas.microsoft.com/office/powerpoint/2010/main" val="223129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Aeg eneserefleksiooniks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05" y="150804"/>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121908" y="2490656"/>
            <a:ext cx="1432584" cy="1287718"/>
          </a:xfrm>
          <a:prstGeom prst="rect">
            <a:avLst/>
          </a:prstGeom>
        </p:spPr>
      </p:pic>
      <p:sp>
        <p:nvSpPr>
          <p:cNvPr id="4" name="TextBox 3"/>
          <p:cNvSpPr txBox="1"/>
          <p:nvPr/>
        </p:nvSpPr>
        <p:spPr>
          <a:xfrm>
            <a:off x="5094514" y="4855340"/>
            <a:ext cx="5728817" cy="1477328"/>
          </a:xfrm>
          <a:prstGeom prst="rect">
            <a:avLst/>
          </a:prstGeom>
          <a:noFill/>
        </p:spPr>
        <p:txBody>
          <a:bodyPr wrap="square" rtlCol="0">
            <a:spAutoFit/>
          </a:bodyPr>
          <a:lstStyle/>
          <a:p>
            <a:r>
              <a:rPr lang="en-US" b="1" i="1" dirty="0" smtClean="0"/>
              <a:t>Mis on diferentseeritud õpetamine? </a:t>
            </a:r>
          </a:p>
          <a:p>
            <a:endParaRPr lang="en-US" b="1" i="1" dirty="0" smtClean="0"/>
          </a:p>
          <a:p>
            <a:r>
              <a:rPr lang="en-US" b="1" i="1" dirty="0" smtClean="0"/>
              <a:t>Millist lähenemisviisi kasutate praegu õpetamisel? </a:t>
            </a:r>
          </a:p>
          <a:p>
            <a:endParaRPr lang="en-US" i="1" dirty="0" smtClean="0"/>
          </a:p>
          <a:p>
            <a:r>
              <a:rPr lang="en-US" b="1" i="1" dirty="0" smtClean="0"/>
              <a:t>Räägi meile oma isiklik lugu! </a:t>
            </a:r>
            <a:endParaRPr lang="en-US" b="1" i="1" dirty="0"/>
          </a:p>
        </p:txBody>
      </p:sp>
      <p:sp>
        <p:nvSpPr>
          <p:cNvPr id="11" name="TextBox 10"/>
          <p:cNvSpPr txBox="1"/>
          <p:nvPr/>
        </p:nvSpPr>
        <p:spPr>
          <a:xfrm>
            <a:off x="1833928" y="1841853"/>
            <a:ext cx="8834805" cy="1938992"/>
          </a:xfrm>
          <a:prstGeom prst="rect">
            <a:avLst/>
          </a:prstGeom>
          <a:solidFill>
            <a:schemeClr val="accent4">
              <a:lumMod val="40000"/>
              <a:lumOff val="60000"/>
            </a:schemeClr>
          </a:solidFill>
        </p:spPr>
        <p:txBody>
          <a:bodyPr wrap="square" rtlCol="0">
            <a:spAutoFit/>
          </a:bodyPr>
          <a:lstStyle/>
          <a:p>
            <a:pPr algn="ctr"/>
            <a:r>
              <a:rPr lang="en-US" sz="2000" dirty="0" err="1" smtClean="0"/>
              <a:t>Klõpsake</a:t>
            </a:r>
            <a:r>
              <a:rPr lang="en-US" sz="2000" dirty="0" smtClean="0"/>
              <a:t> </a:t>
            </a:r>
            <a:r>
              <a:rPr lang="en-US" sz="2000" dirty="0" err="1" smtClean="0"/>
              <a:t>linki</a:t>
            </a:r>
            <a:r>
              <a:rPr lang="en-US" sz="2000" dirty="0" smtClean="0"/>
              <a:t>, et vaadata videot teemal "Kuidas planeerida oma õppetunde": </a:t>
            </a:r>
          </a:p>
          <a:p>
            <a:pPr algn="just"/>
            <a:endParaRPr lang="en-US" sz="2000" dirty="0" smtClean="0">
              <a:solidFill>
                <a:srgbClr val="000000"/>
              </a:solidFill>
              <a:latin typeface="Roboto"/>
            </a:endParaRPr>
          </a:p>
          <a:p>
            <a:pPr algn="ctr"/>
            <a:r>
              <a:rPr lang="en-US" sz="2000" dirty="0" smtClean="0"/>
              <a:t>https</a:t>
            </a:r>
            <a:r>
              <a:rPr lang="en-US" sz="2000" dirty="0"/>
              <a:t>://www.youtube.com/watch?v=rumHfC1XQtc</a:t>
            </a:r>
            <a:endParaRPr lang="en-US" sz="2000" dirty="0" smtClean="0"/>
          </a:p>
          <a:p>
            <a:pPr algn="ctr"/>
            <a:r>
              <a:rPr lang="en-US" sz="2000" dirty="0" smtClean="0"/>
              <a:t> </a:t>
            </a:r>
          </a:p>
          <a:p>
            <a:pPr algn="ctr"/>
            <a:r>
              <a:rPr lang="en-US" sz="2000" i="1" dirty="0" smtClean="0"/>
              <a:t>Allikas: </a:t>
            </a:r>
            <a:r>
              <a:rPr lang="en-US" sz="2000" dirty="0">
                <a:hlinkClick r:id="rId5"/>
              </a:rPr>
              <a:t>Õppetöö diferentseerimine: YouTube</a:t>
            </a:r>
            <a:endParaRPr lang="en-US" sz="2000" i="1" dirty="0"/>
          </a:p>
        </p:txBody>
      </p:sp>
    </p:spTree>
    <p:extLst>
      <p:ext uri="{BB962C8B-B14F-4D97-AF65-F5344CB8AC3E}">
        <p14:creationId xmlns:p14="http://schemas.microsoft.com/office/powerpoint/2010/main" val="285464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err="1"/>
              <a:t>Märksõnad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2089394"/>
            <a:ext cx="10515600" cy="2737583"/>
          </a:xfrm>
        </p:spPr>
        <p:txBody>
          <a:bodyPr>
            <a:normAutofit/>
          </a:bodyPr>
          <a:lstStyle/>
          <a:p>
            <a:r>
              <a:rPr lang="en-US" dirty="0"/>
              <a:t>Diferentseeritud </a:t>
            </a:r>
            <a:r>
              <a:rPr lang="nl-NL" dirty="0" smtClean="0"/>
              <a:t>õpetamine </a:t>
            </a:r>
            <a:endParaRPr lang="nl-NL" dirty="0"/>
          </a:p>
          <a:p>
            <a:r>
              <a:rPr lang="nl-NL" dirty="0"/>
              <a:t>Omadused ja </a:t>
            </a:r>
            <a:r>
              <a:rPr lang="nl-NL" dirty="0" smtClean="0"/>
              <a:t>põhimõtted</a:t>
            </a:r>
            <a:endParaRPr lang="el-GR" dirty="0"/>
          </a:p>
          <a:p>
            <a:r>
              <a:rPr lang="en-US" dirty="0" smtClean="0"/>
              <a:t>Diferentseeritud tegevused </a:t>
            </a:r>
          </a:p>
          <a:p>
            <a:r>
              <a:rPr lang="en-US" dirty="0" smtClean="0"/>
              <a:t>Praktilised rakendused, vahendid, strateegiad </a:t>
            </a:r>
          </a:p>
          <a:p>
            <a:r>
              <a:rPr lang="nl-NL" dirty="0" smtClean="0"/>
              <a:t>Traditsiooniline vs diferentseeritud õpetamine</a:t>
            </a:r>
            <a:endParaRPr lang="nl-NL" dirty="0"/>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smtClean="0"/>
              <a:t>5. Peatükk</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163286" y="2139044"/>
            <a:ext cx="6113689" cy="862164"/>
          </a:xfrm>
        </p:spPr>
        <p:txBody>
          <a:bodyPr>
            <a:normAutofit fontScale="85000" lnSpcReduction="10000"/>
          </a:bodyPr>
          <a:lstStyle/>
          <a:p>
            <a:r>
              <a:rPr lang="en-US" dirty="0"/>
              <a:t>Millised on traditsioonilise ja </a:t>
            </a:r>
            <a:r>
              <a:rPr lang="en-US" dirty="0" err="1" smtClean="0"/>
              <a:t>diferentseeritud</a:t>
            </a:r>
            <a:r>
              <a:rPr lang="en-US" dirty="0" smtClean="0"/>
              <a:t> </a:t>
            </a:r>
            <a:r>
              <a:rPr lang="en-US" dirty="0" err="1" smtClean="0"/>
              <a:t>õpetamise</a:t>
            </a:r>
            <a:r>
              <a:rPr lang="en-US" dirty="0" smtClean="0"/>
              <a:t> </a:t>
            </a:r>
            <a:r>
              <a:rPr lang="en-US" dirty="0" err="1" smtClean="0"/>
              <a:t>erinevused</a:t>
            </a:r>
            <a:r>
              <a:rPr lang="en-US" dirty="0"/>
              <a:t>? </a:t>
            </a:r>
            <a:endParaRPr lang="en-GB" dirty="0"/>
          </a:p>
        </p:txBody>
      </p:sp>
    </p:spTree>
    <p:extLst>
      <p:ext uri="{BB962C8B-B14F-4D97-AF65-F5344CB8AC3E}">
        <p14:creationId xmlns:p14="http://schemas.microsoft.com/office/powerpoint/2010/main" val="2209674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4896862"/>
              </p:ext>
            </p:extLst>
          </p:nvPr>
        </p:nvGraphicFramePr>
        <p:xfrm>
          <a:off x="0" y="146775"/>
          <a:ext cx="12192000" cy="6499136"/>
        </p:xfrm>
        <a:graphic>
          <a:graphicData uri="http://schemas.openxmlformats.org/drawingml/2006/table">
            <a:tbl>
              <a:tblPr firstRow="1" bandRow="1">
                <a:tableStyleId>{5C22544A-7EE6-4342-B048-85BDC9FD1C3A}</a:tableStyleId>
              </a:tblPr>
              <a:tblGrid>
                <a:gridCol w="5617029">
                  <a:extLst>
                    <a:ext uri="{9D8B030D-6E8A-4147-A177-3AD203B41FA5}">
                      <a16:colId xmlns:a16="http://schemas.microsoft.com/office/drawing/2014/main" val="20000"/>
                    </a:ext>
                  </a:extLst>
                </a:gridCol>
                <a:gridCol w="6574971">
                  <a:extLst>
                    <a:ext uri="{9D8B030D-6E8A-4147-A177-3AD203B41FA5}">
                      <a16:colId xmlns:a16="http://schemas.microsoft.com/office/drawing/2014/main" val="20001"/>
                    </a:ext>
                  </a:extLst>
                </a:gridCol>
              </a:tblGrid>
              <a:tr h="218803">
                <a:tc>
                  <a:txBody>
                    <a:bodyPr/>
                    <a:lstStyle/>
                    <a:p>
                      <a:pPr algn="ctr"/>
                      <a:r>
                        <a:rPr lang="en-US" sz="1800" dirty="0" err="1" smtClean="0"/>
                        <a:t>Traditsiooniline</a:t>
                      </a:r>
                      <a:r>
                        <a:rPr lang="en-US" sz="1800" dirty="0" smtClean="0"/>
                        <a:t> </a:t>
                      </a:r>
                      <a:r>
                        <a:rPr lang="en-US" sz="1800" dirty="0" err="1" smtClean="0"/>
                        <a:t>õpetamine</a:t>
                      </a:r>
                      <a:endParaRPr lang="en-US" sz="1800" dirty="0"/>
                    </a:p>
                  </a:txBody>
                  <a:tcPr/>
                </a:tc>
                <a:tc>
                  <a:txBody>
                    <a:bodyPr/>
                    <a:lstStyle/>
                    <a:p>
                      <a:pPr marL="0" algn="ctr" defTabSz="914400" rtl="0" eaLnBrk="1" latinLnBrk="0" hangingPunct="1"/>
                      <a:r>
                        <a:rPr lang="en-US" sz="1800" b="1" kern="1200" dirty="0" err="1" smtClean="0">
                          <a:solidFill>
                            <a:schemeClr val="lt1"/>
                          </a:solidFill>
                          <a:latin typeface="+mn-lt"/>
                          <a:ea typeface="+mn-ea"/>
                          <a:cs typeface="+mn-cs"/>
                        </a:rPr>
                        <a:t>Diferentseeritud</a:t>
                      </a:r>
                      <a:r>
                        <a:rPr lang="en-US" sz="1800" b="1" kern="1200" dirty="0" smtClean="0">
                          <a:solidFill>
                            <a:schemeClr val="lt1"/>
                          </a:solidFill>
                          <a:latin typeface="+mn-lt"/>
                          <a:ea typeface="+mn-ea"/>
                          <a:cs typeface="+mn-cs"/>
                        </a:rPr>
                        <a:t> </a:t>
                      </a:r>
                      <a:r>
                        <a:rPr lang="en-US" sz="1800" b="1" kern="1200" dirty="0" err="1" smtClean="0">
                          <a:solidFill>
                            <a:schemeClr val="lt1"/>
                          </a:solidFill>
                          <a:latin typeface="+mn-lt"/>
                          <a:ea typeface="+mn-ea"/>
                          <a:cs typeface="+mn-cs"/>
                        </a:rPr>
                        <a:t>õpetamine</a:t>
                      </a:r>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3365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Õpilaste</a:t>
                      </a:r>
                      <a:r>
                        <a:rPr lang="en-US" sz="1500" dirty="0" smtClean="0"/>
                        <a:t> </a:t>
                      </a:r>
                      <a:r>
                        <a:rPr lang="en-US" sz="1500" dirty="0" err="1" smtClean="0"/>
                        <a:t>erinevusi</a:t>
                      </a:r>
                      <a:r>
                        <a:rPr lang="en-US" sz="1500" baseline="0" dirty="0" smtClean="0"/>
                        <a:t> </a:t>
                      </a:r>
                      <a:r>
                        <a:rPr lang="en-US" sz="1500" baseline="0" dirty="0" err="1" smtClean="0"/>
                        <a:t>varjatakse</a:t>
                      </a:r>
                      <a:r>
                        <a:rPr lang="en-US" sz="1500" baseline="0" dirty="0" smtClean="0"/>
                        <a:t> </a:t>
                      </a:r>
                      <a:r>
                        <a:rPr lang="en-US" sz="1500" baseline="0" dirty="0" err="1" smtClean="0"/>
                        <a:t>või</a:t>
                      </a:r>
                      <a:r>
                        <a:rPr lang="en-US" sz="1500" baseline="0" dirty="0" smtClean="0"/>
                        <a:t> </a:t>
                      </a:r>
                      <a:r>
                        <a:rPr lang="en-US" sz="1500" baseline="0" dirty="0" err="1" smtClean="0"/>
                        <a:t>nähakse</a:t>
                      </a:r>
                      <a:r>
                        <a:rPr lang="en-US" sz="1500" baseline="0" dirty="0" smtClean="0"/>
                        <a:t> </a:t>
                      </a:r>
                      <a:r>
                        <a:rPr lang="en-US" sz="1500" baseline="0" dirty="0" err="1" smtClean="0"/>
                        <a:t>kui</a:t>
                      </a:r>
                      <a:r>
                        <a:rPr lang="en-US" sz="1500" baseline="0" dirty="0" smtClean="0"/>
                        <a:t> </a:t>
                      </a:r>
                      <a:r>
                        <a:rPr lang="en-US" sz="1500" dirty="0" err="1" smtClean="0"/>
                        <a:t>probleemina</a:t>
                      </a:r>
                      <a:endParaRPr lang="el-GR" sz="1500" dirty="0" smtClean="0"/>
                    </a:p>
                  </a:txBody>
                  <a:tcPr/>
                </a:tc>
                <a:tc>
                  <a:txBody>
                    <a:bodyPr/>
                    <a:lstStyle/>
                    <a:p>
                      <a:pPr algn="ctr"/>
                      <a:r>
                        <a:rPr lang="en-US" sz="1500" b="0" i="0" kern="1200" dirty="0" smtClean="0">
                          <a:solidFill>
                            <a:schemeClr val="dk1"/>
                          </a:solidFill>
                          <a:effectLst/>
                          <a:latin typeface="+mn-lt"/>
                          <a:ea typeface="+mn-ea"/>
                          <a:cs typeface="+mn-cs"/>
                        </a:rPr>
                        <a:t>Õpilaste erinevusi uuritakse planeerimise alusena</a:t>
                      </a:r>
                      <a:endParaRPr lang="el-GR" sz="1500" dirty="0" smtClean="0"/>
                    </a:p>
                  </a:txBody>
                  <a:tcPr/>
                </a:tc>
                <a:extLst>
                  <a:ext uri="{0D108BD9-81ED-4DB2-BD59-A6C34878D82A}">
                    <a16:rowId xmlns:a16="http://schemas.microsoft.com/office/drawing/2014/main" val="10001"/>
                  </a:ext>
                </a:extLst>
              </a:tr>
              <a:tr h="551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Hindamine</a:t>
                      </a:r>
                      <a:r>
                        <a:rPr lang="en-US" sz="1500" dirty="0" smtClean="0"/>
                        <a:t> </a:t>
                      </a:r>
                      <a:r>
                        <a:rPr lang="en-US" sz="1500" dirty="0" err="1" smtClean="0"/>
                        <a:t>toimub</a:t>
                      </a:r>
                      <a:r>
                        <a:rPr lang="en-US" sz="1500" dirty="0" smtClean="0"/>
                        <a:t> õppimise lõpus, et näha "kes sai aru".</a:t>
                      </a:r>
                      <a:endParaRPr lang="el-GR" sz="1500" dirty="0" smtClean="0"/>
                    </a:p>
                  </a:txBody>
                  <a:tcPr/>
                </a:tc>
                <a:tc>
                  <a:txBody>
                    <a:bodyPr/>
                    <a:lstStyle/>
                    <a:p>
                      <a:pPr algn="ctr"/>
                      <a:r>
                        <a:rPr lang="en-US" sz="1500" b="0" i="0" kern="1200" dirty="0" smtClean="0">
                          <a:solidFill>
                            <a:schemeClr val="dk1"/>
                          </a:solidFill>
                          <a:effectLst/>
                          <a:latin typeface="+mn-lt"/>
                          <a:ea typeface="+mn-ea"/>
                          <a:cs typeface="+mn-cs"/>
                        </a:rPr>
                        <a:t>Hindamine on pidev ja diagnostiline, et mõista, kuidas muuta õppetöö paremini vastavaks õppijate vajadustele.</a:t>
                      </a:r>
                      <a:endParaRPr lang="en-US" sz="1500" dirty="0"/>
                    </a:p>
                  </a:txBody>
                  <a:tcPr/>
                </a:tc>
                <a:extLst>
                  <a:ext uri="{0D108BD9-81ED-4DB2-BD59-A6C34878D82A}">
                    <a16:rowId xmlns:a16="http://schemas.microsoft.com/office/drawing/2014/main" val="10002"/>
                  </a:ext>
                </a:extLst>
              </a:tr>
              <a:tr h="324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Eksisteerib</a:t>
                      </a:r>
                      <a:r>
                        <a:rPr lang="en-US" sz="1500" dirty="0" smtClean="0"/>
                        <a:t> kitsas </a:t>
                      </a:r>
                      <a:r>
                        <a:rPr lang="en-US" sz="1500" dirty="0" err="1" smtClean="0"/>
                        <a:t>arusaam</a:t>
                      </a:r>
                      <a:r>
                        <a:rPr lang="en-US" sz="1500" dirty="0" smtClean="0"/>
                        <a:t> </a:t>
                      </a:r>
                      <a:r>
                        <a:rPr lang="en-US" sz="1500" dirty="0" err="1" smtClean="0"/>
                        <a:t>intelligentsusest</a:t>
                      </a:r>
                      <a:endParaRPr lang="el-GR" sz="1500" dirty="0" smtClean="0"/>
                    </a:p>
                  </a:txBody>
                  <a:tcPr/>
                </a:tc>
                <a:tc>
                  <a:txBody>
                    <a:bodyPr/>
                    <a:lstStyle/>
                    <a:p>
                      <a:pPr algn="ctr"/>
                      <a:r>
                        <a:rPr lang="en-US" sz="1500" b="0" i="0" kern="1200" dirty="0" err="1" smtClean="0">
                          <a:solidFill>
                            <a:schemeClr val="dk1"/>
                          </a:solidFill>
                          <a:effectLst/>
                          <a:latin typeface="+mn-lt"/>
                          <a:ea typeface="+mn-ea"/>
                          <a:cs typeface="+mn-cs"/>
                        </a:rPr>
                        <a:t>Keskendumine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intelligentsuse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erinevatele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vormile</a:t>
                      </a:r>
                      <a:endParaRPr lang="en-US" sz="1500" dirty="0"/>
                    </a:p>
                  </a:txBody>
                  <a:tcPr/>
                </a:tc>
                <a:extLst>
                  <a:ext uri="{0D108BD9-81ED-4DB2-BD59-A6C34878D82A}">
                    <a16:rowId xmlns:a16="http://schemas.microsoft.com/office/drawing/2014/main" val="10003"/>
                  </a:ext>
                </a:extLst>
              </a:tr>
              <a:tr h="4985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Valitseb</a:t>
                      </a:r>
                      <a:r>
                        <a:rPr lang="en-US" sz="1500" dirty="0" smtClean="0"/>
                        <a:t> </a:t>
                      </a:r>
                      <a:r>
                        <a:rPr lang="en-US" sz="1500" dirty="0" err="1" smtClean="0"/>
                        <a:t>tipptaseme</a:t>
                      </a:r>
                      <a:r>
                        <a:rPr lang="en-US" sz="1500" dirty="0" smtClean="0"/>
                        <a:t> </a:t>
                      </a:r>
                      <a:r>
                        <a:rPr lang="en-US" sz="1500" dirty="0" err="1" smtClean="0"/>
                        <a:t>ühtne</a:t>
                      </a:r>
                      <a:r>
                        <a:rPr lang="en-US" sz="1500" dirty="0" smtClean="0"/>
                        <a:t> </a:t>
                      </a:r>
                      <a:r>
                        <a:rPr lang="en-US" sz="1500" dirty="0" err="1" smtClean="0"/>
                        <a:t>määratlus</a:t>
                      </a:r>
                      <a:endParaRPr lang="el-GR" sz="1500" dirty="0" smtClean="0"/>
                    </a:p>
                  </a:txBody>
                  <a:tcPr/>
                </a:tc>
                <a:tc>
                  <a:txBody>
                    <a:bodyPr/>
                    <a:lstStyle/>
                    <a:p>
                      <a:pPr algn="ctr"/>
                      <a:r>
                        <a:rPr lang="en-US" sz="1500" b="0" i="0" kern="1200" dirty="0" smtClean="0">
                          <a:solidFill>
                            <a:schemeClr val="dk1"/>
                          </a:solidFill>
                          <a:effectLst/>
                          <a:latin typeface="+mn-lt"/>
                          <a:ea typeface="+mn-ea"/>
                          <a:cs typeface="+mn-cs"/>
                        </a:rPr>
                        <a:t>Tipptaset määratletakse suures osas </a:t>
                      </a:r>
                      <a:r>
                        <a:rPr lang="en-US" sz="1500" b="0" i="0" kern="1200" dirty="0" err="1" smtClean="0">
                          <a:solidFill>
                            <a:schemeClr val="dk1"/>
                          </a:solidFill>
                          <a:effectLst/>
                          <a:latin typeface="+mn-lt"/>
                          <a:ea typeface="+mn-ea"/>
                          <a:cs typeface="+mn-cs"/>
                        </a:rPr>
                        <a:t>individuaalse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arengu</a:t>
                      </a:r>
                      <a:r>
                        <a:rPr lang="en-US" sz="1500" b="0" i="0" kern="1200" baseline="0" dirty="0" smtClean="0">
                          <a:solidFill>
                            <a:schemeClr val="dk1"/>
                          </a:solidFill>
                          <a:effectLst/>
                          <a:latin typeface="+mn-lt"/>
                          <a:ea typeface="+mn-ea"/>
                          <a:cs typeface="+mn-cs"/>
                        </a:rPr>
                        <a:t> </a:t>
                      </a:r>
                      <a:r>
                        <a:rPr lang="en-US" sz="1500" b="0" i="0" kern="1200" baseline="0" dirty="0" err="1" smtClean="0">
                          <a:solidFill>
                            <a:schemeClr val="dk1"/>
                          </a:solidFill>
                          <a:effectLst/>
                          <a:latin typeface="+mn-lt"/>
                          <a:ea typeface="+mn-ea"/>
                          <a:cs typeface="+mn-cs"/>
                        </a:rPr>
                        <a:t>kasvuga</a:t>
                      </a:r>
                      <a:r>
                        <a:rPr lang="en-US" sz="1500" b="0" i="0" kern="1200" baseline="0" dirty="0" smtClean="0">
                          <a:solidFill>
                            <a:schemeClr val="dk1"/>
                          </a:solidFill>
                          <a:effectLst/>
                          <a:latin typeface="+mn-lt"/>
                          <a:ea typeface="+mn-ea"/>
                          <a:cs typeface="+mn-cs"/>
                        </a:rPr>
                        <a:t> </a:t>
                      </a:r>
                      <a:r>
                        <a:rPr lang="en-US" sz="1500" b="0" i="0" kern="1200" baseline="0" dirty="0" err="1" smtClean="0">
                          <a:solidFill>
                            <a:schemeClr val="dk1"/>
                          </a:solidFill>
                          <a:effectLst/>
                          <a:latin typeface="+mn-lt"/>
                          <a:ea typeface="+mn-ea"/>
                          <a:cs typeface="+mn-cs"/>
                        </a:rPr>
                        <a:t>lähtudes</a:t>
                      </a:r>
                      <a:r>
                        <a:rPr lang="en-US" sz="1500" b="0" i="0" kern="1200" baseline="0" dirty="0" smtClean="0">
                          <a:solidFill>
                            <a:schemeClr val="dk1"/>
                          </a:solidFill>
                          <a:effectLst/>
                          <a:latin typeface="+mn-lt"/>
                          <a:ea typeface="+mn-ea"/>
                          <a:cs typeface="+mn-cs"/>
                        </a:rPr>
                        <a:t> </a:t>
                      </a:r>
                      <a:r>
                        <a:rPr lang="en-US" sz="1500" b="0" i="0" kern="1200" baseline="0" dirty="0" err="1" smtClean="0">
                          <a:solidFill>
                            <a:schemeClr val="dk1"/>
                          </a:solidFill>
                          <a:effectLst/>
                          <a:latin typeface="+mn-lt"/>
                          <a:ea typeface="+mn-ea"/>
                          <a:cs typeface="+mn-cs"/>
                        </a:rPr>
                        <a:t>indiviidi</a:t>
                      </a:r>
                      <a:r>
                        <a:rPr lang="en-US" sz="1500" b="0" i="0" kern="1200" baseline="0" dirty="0" smtClean="0">
                          <a:solidFill>
                            <a:schemeClr val="dk1"/>
                          </a:solidFill>
                          <a:effectLst/>
                          <a:latin typeface="+mn-lt"/>
                          <a:ea typeface="+mn-ea"/>
                          <a:cs typeface="+mn-cs"/>
                        </a:rPr>
                        <a:t> </a:t>
                      </a:r>
                      <a:r>
                        <a:rPr lang="en-US" sz="1500" b="0" i="0" kern="1200" baseline="0" dirty="0" err="1" smtClean="0">
                          <a:solidFill>
                            <a:schemeClr val="dk1"/>
                          </a:solidFill>
                          <a:effectLst/>
                          <a:latin typeface="+mn-lt"/>
                          <a:ea typeface="+mn-ea"/>
                          <a:cs typeface="+mn-cs"/>
                        </a:rPr>
                        <a:t>alguspunktist</a:t>
                      </a:r>
                      <a:endParaRPr lang="en-US" sz="1500" dirty="0"/>
                    </a:p>
                  </a:txBody>
                  <a:tcPr/>
                </a:tc>
                <a:extLst>
                  <a:ext uri="{0D108BD9-81ED-4DB2-BD59-A6C34878D82A}">
                    <a16:rowId xmlns:a16="http://schemas.microsoft.com/office/drawing/2014/main" val="10004"/>
                  </a:ext>
                </a:extLst>
              </a:tr>
              <a:tr h="360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Õpilaste</a:t>
                      </a:r>
                      <a:r>
                        <a:rPr lang="en-US" sz="1500" dirty="0" smtClean="0"/>
                        <a:t> </a:t>
                      </a:r>
                      <a:r>
                        <a:rPr lang="en-US" sz="1500" dirty="0" err="1" smtClean="0"/>
                        <a:t>huvisid</a:t>
                      </a:r>
                      <a:r>
                        <a:rPr lang="en-US" sz="1500" baseline="0" dirty="0" smtClean="0"/>
                        <a:t> </a:t>
                      </a:r>
                      <a:r>
                        <a:rPr lang="en-US" sz="1500" baseline="0" dirty="0" err="1" smtClean="0"/>
                        <a:t>ei</a:t>
                      </a:r>
                      <a:r>
                        <a:rPr lang="en-US" sz="1500" baseline="0" dirty="0" smtClean="0"/>
                        <a:t> </a:t>
                      </a:r>
                      <a:r>
                        <a:rPr lang="en-US" sz="1500" baseline="0" dirty="0" err="1" smtClean="0"/>
                        <a:t>arvestata</a:t>
                      </a:r>
                      <a:endParaRPr lang="el-GR" sz="1500" dirty="0" smtClean="0"/>
                    </a:p>
                  </a:txBody>
                  <a:tcPr/>
                </a:tc>
                <a:tc>
                  <a:txBody>
                    <a:bodyPr/>
                    <a:lstStyle/>
                    <a:p>
                      <a:pPr algn="ctr"/>
                      <a:r>
                        <a:rPr lang="fi-FI" sz="1500" b="0" i="0" kern="1200" dirty="0" smtClean="0">
                          <a:solidFill>
                            <a:schemeClr val="dk1"/>
                          </a:solidFill>
                          <a:effectLst/>
                          <a:latin typeface="+mn-lt"/>
                          <a:ea typeface="+mn-ea"/>
                          <a:cs typeface="+mn-cs"/>
                        </a:rPr>
                        <a:t>Õpilasi suunatakse sageli huvipõhiste õppevalikute tegemisel</a:t>
                      </a:r>
                      <a:endParaRPr lang="en-US" sz="15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5"/>
                  </a:ext>
                </a:extLst>
              </a:tr>
              <a:tr h="324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Arvesse võetakse suhteliselt vähe õppimisprofiili võimalusi </a:t>
                      </a:r>
                      <a:endParaRPr lang="el-GR" sz="1500" dirty="0" smtClean="0"/>
                    </a:p>
                  </a:txBody>
                  <a:tcPr/>
                </a:tc>
                <a:tc>
                  <a:txBody>
                    <a:bodyPr/>
                    <a:lstStyle/>
                    <a:p>
                      <a:pPr algn="ctr"/>
                      <a:r>
                        <a:rPr lang="en-US" sz="1500" b="0" i="0" kern="1200" dirty="0" err="1" smtClean="0">
                          <a:solidFill>
                            <a:schemeClr val="dk1"/>
                          </a:solidFill>
                          <a:effectLst/>
                          <a:latin typeface="+mn-lt"/>
                          <a:ea typeface="+mn-ea"/>
                          <a:cs typeface="+mn-cs"/>
                        </a:rPr>
                        <a:t>Arvestatakse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sageli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erinevaid</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õppimisprofiili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võimalusi</a:t>
                      </a:r>
                      <a:endParaRPr lang="en-US" sz="1500" dirty="0"/>
                    </a:p>
                  </a:txBody>
                  <a:tcPr/>
                </a:tc>
                <a:extLst>
                  <a:ext uri="{0D108BD9-81ED-4DB2-BD59-A6C34878D82A}">
                    <a16:rowId xmlns:a16="http://schemas.microsoft.com/office/drawing/2014/main" val="10006"/>
                  </a:ext>
                </a:extLst>
              </a:tr>
              <a:tr h="324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Domineerib terve klassi õpetamine</a:t>
                      </a:r>
                      <a:endParaRPr lang="el-GR" sz="1500" dirty="0" smtClean="0"/>
                    </a:p>
                  </a:txBody>
                  <a:tcPr/>
                </a:tc>
                <a:tc>
                  <a:txBody>
                    <a:bodyPr/>
                    <a:lstStyle/>
                    <a:p>
                      <a:pPr algn="ctr"/>
                      <a:r>
                        <a:rPr lang="en-US" sz="1500" b="0" i="0" kern="1200" dirty="0" err="1" smtClean="0">
                          <a:solidFill>
                            <a:schemeClr val="dk1"/>
                          </a:solidFill>
                          <a:effectLst/>
                          <a:latin typeface="+mn-lt"/>
                          <a:ea typeface="+mn-ea"/>
                          <a:cs typeface="+mn-cs"/>
                        </a:rPr>
                        <a:t>Kasutatakse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erinevaid</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õpetamisstrateegiaid</a:t>
                      </a:r>
                      <a:endParaRPr lang="en-US" sz="1500" dirty="0"/>
                    </a:p>
                  </a:txBody>
                  <a:tcPr/>
                </a:tc>
                <a:extLst>
                  <a:ext uri="{0D108BD9-81ED-4DB2-BD59-A6C34878D82A}">
                    <a16:rowId xmlns:a16="http://schemas.microsoft.com/office/drawing/2014/main" val="10007"/>
                  </a:ext>
                </a:extLst>
              </a:tr>
              <a:tr h="324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Õpetamisel</a:t>
                      </a:r>
                      <a:r>
                        <a:rPr lang="en-US" sz="1500" dirty="0" smtClean="0"/>
                        <a:t> </a:t>
                      </a:r>
                      <a:r>
                        <a:rPr lang="en-US" sz="1500" dirty="0" err="1" smtClean="0"/>
                        <a:t>lähtutakse</a:t>
                      </a:r>
                      <a:r>
                        <a:rPr lang="en-US" sz="1500" baseline="0" dirty="0" smtClean="0"/>
                        <a:t> </a:t>
                      </a:r>
                      <a:r>
                        <a:rPr lang="en-US" sz="1500" baseline="0" dirty="0" err="1" smtClean="0"/>
                        <a:t>otse</a:t>
                      </a:r>
                      <a:r>
                        <a:rPr lang="en-US" sz="1500" dirty="0" smtClean="0"/>
                        <a:t> </a:t>
                      </a:r>
                      <a:r>
                        <a:rPr lang="en-US" sz="1500" dirty="0" err="1" smtClean="0"/>
                        <a:t>õppekavast</a:t>
                      </a:r>
                      <a:endParaRPr lang="el-GR" sz="1500" dirty="0" smtClean="0"/>
                    </a:p>
                  </a:txBody>
                  <a:tcPr/>
                </a:tc>
                <a:tc>
                  <a:txBody>
                    <a:bodyPr/>
                    <a:lstStyle/>
                    <a:p>
                      <a:pPr algn="ctr"/>
                      <a:r>
                        <a:rPr lang="en-US" sz="1500" b="0" i="0" kern="1200" dirty="0" smtClean="0">
                          <a:solidFill>
                            <a:schemeClr val="dk1"/>
                          </a:solidFill>
                          <a:effectLst/>
                          <a:latin typeface="+mn-lt"/>
                          <a:ea typeface="+mn-ea"/>
                          <a:cs typeface="+mn-cs"/>
                        </a:rPr>
                        <a:t>Õpilase valmisolek, huvi ja õpiprofiil kujundavad õpetamist</a:t>
                      </a:r>
                      <a:endParaRPr lang="en-US" sz="1500" dirty="0"/>
                    </a:p>
                  </a:txBody>
                  <a:tcPr/>
                </a:tc>
                <a:extLst>
                  <a:ext uri="{0D108BD9-81ED-4DB2-BD59-A6C34878D82A}">
                    <a16:rowId xmlns:a16="http://schemas.microsoft.com/office/drawing/2014/main" val="10008"/>
                  </a:ext>
                </a:extLst>
              </a:tr>
              <a:tr h="5515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Faktide ja </a:t>
                      </a:r>
                      <a:r>
                        <a:rPr lang="en-US" sz="1500" dirty="0" err="1" smtClean="0"/>
                        <a:t>oskuste</a:t>
                      </a:r>
                      <a:r>
                        <a:rPr lang="en-US" sz="1500" dirty="0" smtClean="0"/>
                        <a:t> </a:t>
                      </a:r>
                      <a:r>
                        <a:rPr lang="en-US" sz="1500" dirty="0" err="1" smtClean="0"/>
                        <a:t>omandamine</a:t>
                      </a:r>
                      <a:r>
                        <a:rPr lang="en-US" sz="1500" dirty="0" smtClean="0"/>
                        <a:t> on õppimise keskmes.</a:t>
                      </a:r>
                      <a:endParaRPr lang="el-GR" sz="1500" dirty="0" smtClean="0"/>
                    </a:p>
                  </a:txBody>
                  <a:tcPr/>
                </a:tc>
                <a:tc>
                  <a:txBody>
                    <a:bodyPr/>
                    <a:lstStyle/>
                    <a:p>
                      <a:pPr algn="ctr"/>
                      <a:r>
                        <a:rPr lang="fi-FI" sz="1500" b="0" i="0" kern="1200" dirty="0" smtClean="0">
                          <a:solidFill>
                            <a:schemeClr val="dk1"/>
                          </a:solidFill>
                          <a:effectLst/>
                          <a:latin typeface="+mn-lt"/>
                          <a:ea typeface="+mn-ea"/>
                          <a:cs typeface="+mn-cs"/>
                        </a:rPr>
                        <a:t>Õppimise keskmes on oluliste õpioskuste kasutamine võtmemõistete ja põhimõtete mõtestamiseks ja mõistmiseks</a:t>
                      </a:r>
                      <a:endParaRPr lang="en-US" sz="15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9"/>
                  </a:ext>
                </a:extLst>
              </a:tr>
              <a:tr h="2991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Üksikute</a:t>
                      </a:r>
                      <a:r>
                        <a:rPr lang="en-US" sz="1500" dirty="0" smtClean="0"/>
                        <a:t> </a:t>
                      </a:r>
                      <a:r>
                        <a:rPr lang="en-US" sz="1500" dirty="0" err="1" smtClean="0"/>
                        <a:t>valikuvõimalustega</a:t>
                      </a:r>
                      <a:r>
                        <a:rPr lang="en-US" sz="1500" dirty="0" smtClean="0"/>
                        <a:t> </a:t>
                      </a:r>
                      <a:r>
                        <a:rPr lang="en-US" sz="1500" dirty="0" err="1" smtClean="0"/>
                        <a:t>ülesannete</a:t>
                      </a:r>
                      <a:r>
                        <a:rPr lang="en-US" sz="1500" dirty="0" smtClean="0"/>
                        <a:t> </a:t>
                      </a:r>
                      <a:r>
                        <a:rPr lang="en-US" sz="1500" dirty="0" err="1" smtClean="0"/>
                        <a:t>andmine</a:t>
                      </a:r>
                      <a:endParaRPr lang="el-GR" sz="1500" dirty="0" smtClean="0"/>
                    </a:p>
                  </a:txBody>
                  <a:tcPr/>
                </a:tc>
                <a:tc>
                  <a:txBody>
                    <a:bodyPr/>
                    <a:lstStyle/>
                    <a:p>
                      <a:pPr algn="ctr"/>
                      <a:r>
                        <a:rPr lang="en-US" sz="1500" b="0" i="0" kern="1200" dirty="0" err="1" smtClean="0">
                          <a:solidFill>
                            <a:schemeClr val="dk1"/>
                          </a:solidFill>
                          <a:effectLst/>
                          <a:latin typeface="+mn-lt"/>
                          <a:ea typeface="+mn-ea"/>
                          <a:cs typeface="+mn-cs"/>
                        </a:rPr>
                        <a:t>Sageli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antakse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mitme</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valikuvõimalusega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ülesandeid</a:t>
                      </a:r>
                      <a:endParaRPr lang="en-US" sz="1500" dirty="0"/>
                    </a:p>
                  </a:txBody>
                  <a:tcPr/>
                </a:tc>
                <a:extLst>
                  <a:ext uri="{0D108BD9-81ED-4DB2-BD59-A6C34878D82A}">
                    <a16:rowId xmlns:a16="http://schemas.microsoft.com/office/drawing/2014/main" val="10010"/>
                  </a:ext>
                </a:extLst>
              </a:tr>
              <a:tr h="324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Aeg on suhteliselt paindumatu</a:t>
                      </a:r>
                      <a:endParaRPr lang="el-GR" sz="1500" dirty="0" smtClean="0"/>
                    </a:p>
                  </a:txBody>
                  <a:tcPr/>
                </a:tc>
                <a:tc>
                  <a:txBody>
                    <a:bodyPr/>
                    <a:lstStyle/>
                    <a:p>
                      <a:pPr algn="ctr"/>
                      <a:r>
                        <a:rPr lang="en-US" sz="1500" b="0" i="0" kern="1200" dirty="0" smtClean="0">
                          <a:solidFill>
                            <a:schemeClr val="dk1"/>
                          </a:solidFill>
                          <a:effectLst/>
                          <a:latin typeface="+mn-lt"/>
                          <a:ea typeface="+mn-ea"/>
                          <a:cs typeface="+mn-cs"/>
                        </a:rPr>
                        <a:t>Aega kasutatakse paindlikult vastavalt õpilase vajadusele.</a:t>
                      </a:r>
                      <a:endParaRPr lang="en-US" sz="1500" dirty="0"/>
                    </a:p>
                  </a:txBody>
                  <a:tcPr/>
                </a:tc>
                <a:extLst>
                  <a:ext uri="{0D108BD9-81ED-4DB2-BD59-A6C34878D82A}">
                    <a16:rowId xmlns:a16="http://schemas.microsoft.com/office/drawing/2014/main" val="10011"/>
                  </a:ext>
                </a:extLst>
              </a:tr>
              <a:tr h="324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Õppimisel</a:t>
                      </a:r>
                      <a:r>
                        <a:rPr lang="en-US" sz="1500" dirty="0" smtClean="0"/>
                        <a:t> </a:t>
                      </a:r>
                      <a:r>
                        <a:rPr lang="en-US" sz="1500" dirty="0" err="1" smtClean="0"/>
                        <a:t>kasutatakse</a:t>
                      </a:r>
                      <a:r>
                        <a:rPr lang="en-US" sz="1500" dirty="0" smtClean="0"/>
                        <a:t> </a:t>
                      </a:r>
                      <a:r>
                        <a:rPr lang="en-US" sz="1500" dirty="0" err="1" smtClean="0"/>
                        <a:t>ühte</a:t>
                      </a:r>
                      <a:r>
                        <a:rPr lang="en-US" sz="1500" dirty="0" smtClean="0"/>
                        <a:t> </a:t>
                      </a:r>
                      <a:r>
                        <a:rPr lang="en-US" sz="1500" dirty="0" err="1" smtClean="0"/>
                        <a:t>materjali</a:t>
                      </a:r>
                      <a:r>
                        <a:rPr lang="en-US" sz="1500" dirty="0" smtClean="0"/>
                        <a:t>/</a:t>
                      </a:r>
                      <a:r>
                        <a:rPr lang="en-US" sz="1500" dirty="0" err="1" smtClean="0"/>
                        <a:t>teksti</a:t>
                      </a:r>
                      <a:endParaRPr lang="el-GR" sz="1500" dirty="0" smtClean="0"/>
                    </a:p>
                  </a:txBody>
                  <a:tcPr/>
                </a:tc>
                <a:tc>
                  <a:txBody>
                    <a:bodyPr/>
                    <a:lstStyle/>
                    <a:p>
                      <a:pPr algn="ctr"/>
                      <a:r>
                        <a:rPr lang="en-US" sz="1500" b="0" i="0" kern="1200" dirty="0" err="1" smtClean="0">
                          <a:solidFill>
                            <a:schemeClr val="dk1"/>
                          </a:solidFill>
                          <a:effectLst/>
                          <a:latin typeface="+mn-lt"/>
                          <a:ea typeface="+mn-ea"/>
                          <a:cs typeface="+mn-cs"/>
                        </a:rPr>
                        <a:t>Õppimisel</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saab</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kasutada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erinevaid</a:t>
                      </a:r>
                      <a:r>
                        <a:rPr lang="en-US" sz="1500" b="0" i="0" kern="1200" dirty="0" smtClean="0">
                          <a:solidFill>
                            <a:schemeClr val="dk1"/>
                          </a:solidFill>
                          <a:effectLst/>
                          <a:latin typeface="+mn-lt"/>
                          <a:ea typeface="+mn-ea"/>
                          <a:cs typeface="+mn-cs"/>
                        </a:rPr>
                        <a:t> </a:t>
                      </a:r>
                      <a:r>
                        <a:rPr lang="en-US" sz="1500" b="0" i="0" kern="1200" baseline="0" dirty="0" err="1" smtClean="0">
                          <a:solidFill>
                            <a:schemeClr val="dk1"/>
                          </a:solidFill>
                          <a:effectLst/>
                          <a:latin typeface="+mn-lt"/>
                          <a:ea typeface="+mn-ea"/>
                          <a:cs typeface="+mn-cs"/>
                        </a:rPr>
                        <a:t>õppe</a:t>
                      </a:r>
                      <a:r>
                        <a:rPr lang="en-US" sz="1500" b="0" i="0" kern="1200" dirty="0" err="1" smtClean="0">
                          <a:solidFill>
                            <a:schemeClr val="dk1"/>
                          </a:solidFill>
                          <a:effectLst/>
                          <a:latin typeface="+mn-lt"/>
                          <a:ea typeface="+mn-ea"/>
                          <a:cs typeface="+mn-cs"/>
                        </a:rPr>
                        <a:t>materjale</a:t>
                      </a:r>
                      <a:r>
                        <a:rPr lang="en-US" sz="1500" b="0" i="0" kern="1200" dirty="0" smtClean="0">
                          <a:solidFill>
                            <a:schemeClr val="dk1"/>
                          </a:solidFill>
                          <a:effectLst/>
                          <a:latin typeface="+mn-lt"/>
                          <a:ea typeface="+mn-ea"/>
                          <a:cs typeface="+mn-cs"/>
                        </a:rPr>
                        <a:t>/</a:t>
                      </a:r>
                      <a:r>
                        <a:rPr lang="en-US" sz="1500" b="0" i="0" kern="1200" dirty="0" err="1" smtClean="0">
                          <a:solidFill>
                            <a:schemeClr val="dk1"/>
                          </a:solidFill>
                          <a:effectLst/>
                          <a:latin typeface="+mn-lt"/>
                          <a:ea typeface="+mn-ea"/>
                          <a:cs typeface="+mn-cs"/>
                        </a:rPr>
                        <a:t>tekste</a:t>
                      </a:r>
                      <a:endParaRPr lang="en-US" sz="1500" dirty="0"/>
                    </a:p>
                  </a:txBody>
                  <a:tcPr/>
                </a:tc>
                <a:extLst>
                  <a:ext uri="{0D108BD9-81ED-4DB2-BD59-A6C34878D82A}">
                    <a16:rowId xmlns:a16="http://schemas.microsoft.com/office/drawing/2014/main" val="10012"/>
                  </a:ext>
                </a:extLst>
              </a:tr>
              <a:tr h="324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err="1" smtClean="0"/>
                        <a:t>Võib</a:t>
                      </a:r>
                      <a:r>
                        <a:rPr lang="en-US" sz="1500" dirty="0" smtClean="0"/>
                        <a:t> </a:t>
                      </a:r>
                      <a:r>
                        <a:rPr lang="en-US" sz="1500" dirty="0" err="1" smtClean="0"/>
                        <a:t>otsida</a:t>
                      </a:r>
                      <a:r>
                        <a:rPr lang="en-US" sz="1500" dirty="0" smtClean="0"/>
                        <a:t> </a:t>
                      </a:r>
                      <a:r>
                        <a:rPr lang="en-US" sz="1500" dirty="0" err="1" smtClean="0"/>
                        <a:t>ideede</a:t>
                      </a:r>
                      <a:r>
                        <a:rPr lang="en-US" sz="1500" dirty="0" smtClean="0"/>
                        <a:t> ja </a:t>
                      </a:r>
                      <a:r>
                        <a:rPr lang="en-US" sz="1500" dirty="0" err="1" smtClean="0"/>
                        <a:t>sündmuste</a:t>
                      </a:r>
                      <a:r>
                        <a:rPr lang="en-US" sz="1500" dirty="0" smtClean="0"/>
                        <a:t> </a:t>
                      </a:r>
                      <a:r>
                        <a:rPr lang="en-US" sz="1500" dirty="0" err="1" smtClean="0"/>
                        <a:t>ühtset</a:t>
                      </a:r>
                      <a:r>
                        <a:rPr lang="en-US" sz="1500" dirty="0" smtClean="0"/>
                        <a:t> </a:t>
                      </a:r>
                      <a:r>
                        <a:rPr lang="en-US" sz="1500" dirty="0" err="1" smtClean="0"/>
                        <a:t>tõlgendust</a:t>
                      </a:r>
                      <a:endParaRPr lang="en-US" sz="1500" dirty="0" smtClean="0"/>
                    </a:p>
                  </a:txBody>
                  <a:tcPr/>
                </a:tc>
                <a:tc>
                  <a:txBody>
                    <a:bodyPr/>
                    <a:lstStyle/>
                    <a:p>
                      <a:pPr algn="ctr"/>
                      <a:r>
                        <a:rPr lang="fi-FI" sz="1500" b="0" i="0" kern="1200" dirty="0" smtClean="0">
                          <a:solidFill>
                            <a:schemeClr val="dk1"/>
                          </a:solidFill>
                          <a:effectLst/>
                          <a:latin typeface="+mn-lt"/>
                          <a:ea typeface="+mn-ea"/>
                          <a:cs typeface="+mn-cs"/>
                        </a:rPr>
                        <a:t>Ideede ja sündmuste kohta otsitakse regulaarselt erinevaid vaatenurki</a:t>
                      </a:r>
                      <a:endParaRPr lang="en-US" sz="15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13"/>
                  </a:ext>
                </a:extLst>
              </a:tr>
              <a:tr h="324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Õpetaja lahendab probleeme</a:t>
                      </a:r>
                      <a:endParaRPr lang="el-GR" sz="1500" dirty="0" smtClean="0"/>
                    </a:p>
                  </a:txBody>
                  <a:tcPr/>
                </a:tc>
                <a:tc>
                  <a:txBody>
                    <a:bodyPr/>
                    <a:lstStyle/>
                    <a:p>
                      <a:pPr algn="ctr"/>
                      <a:r>
                        <a:rPr lang="en-US" sz="1500" b="0" i="0" kern="1200" dirty="0" smtClean="0">
                          <a:solidFill>
                            <a:schemeClr val="dk1"/>
                          </a:solidFill>
                          <a:effectLst/>
                          <a:latin typeface="+mn-lt"/>
                          <a:ea typeface="+mn-ea"/>
                          <a:cs typeface="+mn-cs"/>
                        </a:rPr>
                        <a:t>Õpilased aitavad teisi õpilasi ja õpetajat probleemide lahendamisel</a:t>
                      </a:r>
                      <a:endParaRPr lang="en-US" sz="1500" dirty="0"/>
                    </a:p>
                  </a:txBody>
                  <a:tcPr/>
                </a:tc>
                <a:extLst>
                  <a:ext uri="{0D108BD9-81ED-4DB2-BD59-A6C34878D82A}">
                    <a16:rowId xmlns:a16="http://schemas.microsoft.com/office/drawing/2014/main" val="10014"/>
                  </a:ext>
                </a:extLst>
              </a:tr>
              <a:tr h="4985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Õpetaja annab kogu </a:t>
                      </a:r>
                      <a:r>
                        <a:rPr lang="en-US" sz="1500" dirty="0" err="1" smtClean="0"/>
                        <a:t>klassile</a:t>
                      </a:r>
                      <a:r>
                        <a:rPr lang="en-US" sz="1500" dirty="0" smtClean="0"/>
                        <a:t> </a:t>
                      </a:r>
                      <a:r>
                        <a:rPr lang="en-US" sz="1500" dirty="0" err="1" smtClean="0"/>
                        <a:t>ühesuguse</a:t>
                      </a:r>
                      <a:r>
                        <a:rPr lang="en-US" sz="1500" dirty="0" smtClean="0"/>
                        <a:t> </a:t>
                      </a:r>
                      <a:r>
                        <a:rPr lang="en-US" sz="1500" dirty="0" err="1" smtClean="0"/>
                        <a:t>hindamisstandardi</a:t>
                      </a:r>
                      <a:r>
                        <a:rPr lang="en-US" sz="1500" dirty="0" smtClean="0"/>
                        <a:t> </a:t>
                      </a:r>
                      <a:endParaRPr lang="el-GR" sz="1500" dirty="0" smtClean="0"/>
                    </a:p>
                  </a:txBody>
                  <a:tcPr/>
                </a:tc>
                <a:tc>
                  <a:txBody>
                    <a:bodyPr/>
                    <a:lstStyle/>
                    <a:p>
                      <a:pPr algn="ctr"/>
                      <a:r>
                        <a:rPr lang="en-US" sz="1500" b="0" i="0" kern="1200" dirty="0" err="1" smtClean="0">
                          <a:solidFill>
                            <a:schemeClr val="dk1"/>
                          </a:solidFill>
                          <a:effectLst/>
                          <a:latin typeface="+mn-lt"/>
                          <a:ea typeface="+mn-ea"/>
                          <a:cs typeface="+mn-cs"/>
                        </a:rPr>
                        <a:t>Õpilased</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püstitavad</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koos</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õpetajaga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kogu</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klassi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kui</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ka</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individuaalsed</a:t>
                      </a:r>
                      <a:r>
                        <a:rPr lang="en-US" sz="1500" b="0" i="0" kern="1200" dirty="0" smtClean="0">
                          <a:solidFill>
                            <a:schemeClr val="dk1"/>
                          </a:solidFill>
                          <a:effectLst/>
                          <a:latin typeface="+mn-lt"/>
                          <a:ea typeface="+mn-ea"/>
                          <a:cs typeface="+mn-cs"/>
                        </a:rPr>
                        <a:t> </a:t>
                      </a:r>
                      <a:r>
                        <a:rPr lang="en-US" sz="1500" b="0" i="0" kern="1200" dirty="0" err="1" smtClean="0">
                          <a:solidFill>
                            <a:schemeClr val="dk1"/>
                          </a:solidFill>
                          <a:effectLst/>
                          <a:latin typeface="+mn-lt"/>
                          <a:ea typeface="+mn-ea"/>
                          <a:cs typeface="+mn-cs"/>
                        </a:rPr>
                        <a:t>eesmärgid</a:t>
                      </a:r>
                      <a:endParaRPr lang="en-US" sz="15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15"/>
                  </a:ext>
                </a:extLst>
              </a:tr>
              <a:tr h="2991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Sageli kasutatakse ühte hindamisvormi</a:t>
                      </a:r>
                      <a:endParaRPr lang="nl-NL" sz="1500" dirty="0" smtClean="0"/>
                    </a:p>
                  </a:txBody>
                  <a:tcPr/>
                </a:tc>
                <a:tc>
                  <a:txBody>
                    <a:bodyPr/>
                    <a:lstStyle/>
                    <a:p>
                      <a:pPr algn="ctr"/>
                      <a:r>
                        <a:rPr lang="en-US" sz="1500" kern="1200" dirty="0" smtClean="0">
                          <a:solidFill>
                            <a:schemeClr val="dk1"/>
                          </a:solidFill>
                          <a:effectLst/>
                          <a:latin typeface="+mn-lt"/>
                          <a:ea typeface="+mn-ea"/>
                          <a:cs typeface="+mn-cs"/>
                        </a:rPr>
                        <a:t>Õpilasi hinnatakse mitmel viisil</a:t>
                      </a:r>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665985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Kordamine</a:t>
            </a:r>
            <a:endParaRPr lang="en-US" dirty="0"/>
          </a:p>
        </p:txBody>
      </p:sp>
      <p:sp>
        <p:nvSpPr>
          <p:cNvPr id="3" name="Content Placeholder 2"/>
          <p:cNvSpPr>
            <a:spLocks noGrp="1"/>
          </p:cNvSpPr>
          <p:nvPr>
            <p:ph idx="1"/>
          </p:nvPr>
        </p:nvSpPr>
        <p:spPr/>
        <p:txBody>
          <a:bodyPr/>
          <a:lstStyle/>
          <a:p>
            <a:pPr marL="0" indent="0">
              <a:buNone/>
            </a:pPr>
            <a:r>
              <a:rPr lang="en-US" dirty="0" err="1" smtClean="0"/>
              <a:t>Vaata</a:t>
            </a:r>
            <a:r>
              <a:rPr lang="en-US" dirty="0" smtClean="0"/>
              <a:t> </a:t>
            </a:r>
            <a:r>
              <a:rPr lang="en-US" dirty="0" err="1" smtClean="0"/>
              <a:t>järgnevat</a:t>
            </a:r>
            <a:r>
              <a:rPr lang="en-US" dirty="0" smtClean="0"/>
              <a:t> </a:t>
            </a:r>
            <a:r>
              <a:rPr lang="en-US" dirty="0" err="1" smtClean="0"/>
              <a:t>diferentseeritud</a:t>
            </a:r>
            <a:r>
              <a:rPr lang="en-US" dirty="0" smtClean="0"/>
              <a:t> </a:t>
            </a:r>
            <a:r>
              <a:rPr lang="en-US" dirty="0" err="1" smtClean="0"/>
              <a:t>õpetamise</a:t>
            </a:r>
            <a:r>
              <a:rPr lang="en-US" dirty="0" smtClean="0"/>
              <a:t> </a:t>
            </a:r>
            <a:r>
              <a:rPr lang="en-US" dirty="0" err="1" smtClean="0"/>
              <a:t>loengut</a:t>
            </a:r>
            <a:r>
              <a:rPr lang="en-US" dirty="0" smtClean="0"/>
              <a:t>, </a:t>
            </a:r>
            <a:r>
              <a:rPr lang="en-US" dirty="0" err="1" smtClean="0"/>
              <a:t>mis</a:t>
            </a:r>
            <a:r>
              <a:rPr lang="en-US" dirty="0" smtClean="0"/>
              <a:t> </a:t>
            </a:r>
            <a:r>
              <a:rPr lang="en-US" dirty="0" err="1" smtClean="0"/>
              <a:t>toob</a:t>
            </a:r>
            <a:r>
              <a:rPr lang="en-US" dirty="0" smtClean="0"/>
              <a:t> </a:t>
            </a:r>
            <a:r>
              <a:rPr lang="en-US" dirty="0" err="1" smtClean="0"/>
              <a:t>esile</a:t>
            </a:r>
            <a:r>
              <a:rPr lang="en-US" dirty="0" smtClean="0"/>
              <a:t> </a:t>
            </a:r>
            <a:r>
              <a:rPr lang="en-US" dirty="0" err="1" smtClean="0"/>
              <a:t>kordavalt</a:t>
            </a:r>
            <a:r>
              <a:rPr lang="en-US" dirty="0" smtClean="0"/>
              <a:t> </a:t>
            </a:r>
            <a:r>
              <a:rPr lang="en-US" dirty="0" err="1" smtClean="0"/>
              <a:t>moodulis</a:t>
            </a:r>
            <a:r>
              <a:rPr lang="en-US" dirty="0" smtClean="0"/>
              <a:t> </a:t>
            </a:r>
            <a:r>
              <a:rPr lang="en-US" dirty="0" err="1" smtClean="0"/>
              <a:t>käsitletud</a:t>
            </a:r>
            <a:r>
              <a:rPr lang="en-US" dirty="0" smtClean="0"/>
              <a:t> </a:t>
            </a:r>
            <a:r>
              <a:rPr lang="en-US" dirty="0" err="1" smtClean="0"/>
              <a:t>teemad</a:t>
            </a:r>
            <a:endParaRPr lang="en-US" dirty="0" smtClean="0"/>
          </a:p>
          <a:p>
            <a:pPr marL="0" indent="0">
              <a:buNone/>
            </a:pPr>
            <a:endParaRPr lang="en-US" dirty="0" smtClean="0"/>
          </a:p>
          <a:p>
            <a:pPr marL="0" indent="0">
              <a:buNone/>
            </a:pPr>
            <a:r>
              <a:rPr lang="en-US" dirty="0"/>
              <a:t>What is Differentiated Instruction? (4 Types Explained)</a:t>
            </a:r>
            <a:endParaRPr lang="en-US" dirty="0" smtClean="0"/>
          </a:p>
          <a:p>
            <a:pPr marL="0" indent="0">
              <a:buNone/>
            </a:pPr>
            <a:r>
              <a:rPr lang="en-US" dirty="0">
                <a:solidFill>
                  <a:srgbClr val="0070C0"/>
                </a:solidFill>
                <a:hlinkClick r:id="rId2"/>
              </a:rPr>
              <a:t>https://</a:t>
            </a:r>
            <a:r>
              <a:rPr lang="en-US" dirty="0" smtClean="0">
                <a:solidFill>
                  <a:srgbClr val="0070C0"/>
                </a:solidFill>
                <a:hlinkClick r:id="rId2"/>
              </a:rPr>
              <a:t>www.youtube.com/watch?v=Yo7WvXjFHSA</a:t>
            </a:r>
            <a:endParaRPr lang="en-US" dirty="0" smtClean="0">
              <a:solidFill>
                <a:srgbClr val="0070C0"/>
              </a:solidFill>
            </a:endParaRPr>
          </a:p>
          <a:p>
            <a:pPr marL="0" indent="0">
              <a:buNone/>
            </a:pPr>
            <a:endParaRPr lang="en-US" dirty="0" smtClean="0">
              <a:solidFill>
                <a:srgbClr val="0070C0"/>
              </a:solidFill>
            </a:endParaRPr>
          </a:p>
          <a:p>
            <a:pPr marL="0" indent="0">
              <a:buNone/>
            </a:pPr>
            <a:endParaRPr lang="en-US" dirty="0"/>
          </a:p>
        </p:txBody>
      </p:sp>
    </p:spTree>
    <p:extLst>
      <p:ext uri="{BB962C8B-B14F-4D97-AF65-F5344CB8AC3E}">
        <p14:creationId xmlns:p14="http://schemas.microsoft.com/office/powerpoint/2010/main" val="1454629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smtClean="0"/>
              <a:t>Kokkuvõte</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a:bodyPr>
          <a:lstStyle/>
          <a:p>
            <a:pPr marL="0" indent="0">
              <a:buNone/>
            </a:pPr>
            <a:r>
              <a:rPr lang="en-US" b="1" dirty="0">
                <a:solidFill>
                  <a:schemeClr val="bg2">
                    <a:lumMod val="50000"/>
                  </a:schemeClr>
                </a:solidFill>
              </a:rPr>
              <a:t>Nüüd, kui te olete </a:t>
            </a:r>
            <a:r>
              <a:rPr lang="en-US" b="1" dirty="0" err="1">
                <a:solidFill>
                  <a:schemeClr val="bg2">
                    <a:lumMod val="50000"/>
                  </a:schemeClr>
                </a:solidFill>
              </a:rPr>
              <a:t>selle</a:t>
            </a:r>
            <a:r>
              <a:rPr lang="en-US" b="1" dirty="0">
                <a:solidFill>
                  <a:schemeClr val="bg2">
                    <a:lumMod val="50000"/>
                  </a:schemeClr>
                </a:solidFill>
              </a:rPr>
              <a:t> </a:t>
            </a:r>
            <a:r>
              <a:rPr lang="en-US" b="1" dirty="0" err="1" smtClean="0">
                <a:solidFill>
                  <a:schemeClr val="bg2">
                    <a:lumMod val="50000"/>
                  </a:schemeClr>
                </a:solidFill>
              </a:rPr>
              <a:t>mooduli</a:t>
            </a:r>
            <a:r>
              <a:rPr lang="en-US" b="1" dirty="0" smtClean="0">
                <a:solidFill>
                  <a:schemeClr val="bg2">
                    <a:lumMod val="50000"/>
                  </a:schemeClr>
                </a:solidFill>
              </a:rPr>
              <a:t> </a:t>
            </a:r>
            <a:r>
              <a:rPr lang="en-US" b="1" dirty="0">
                <a:solidFill>
                  <a:schemeClr val="bg2">
                    <a:lumMod val="50000"/>
                  </a:schemeClr>
                </a:solidFill>
              </a:rPr>
              <a:t>läbinud, peaksite olema võimeline:</a:t>
            </a:r>
          </a:p>
          <a:p>
            <a:pPr marL="1028700" lvl="1" indent="-342900">
              <a:lnSpc>
                <a:spcPct val="150000"/>
              </a:lnSpc>
              <a:buFont typeface="Wingdings" panose="05000000000000000000" pitchFamily="2" charset="2"/>
              <a:buChar char="ü"/>
            </a:pPr>
            <a:r>
              <a:rPr lang="en-US" dirty="0" err="1" smtClean="0">
                <a:solidFill>
                  <a:schemeClr val="bg2">
                    <a:lumMod val="50000"/>
                  </a:schemeClr>
                </a:solidFill>
              </a:rPr>
              <a:t>Mõistma</a:t>
            </a:r>
            <a:r>
              <a:rPr lang="en-US" dirty="0" smtClean="0">
                <a:solidFill>
                  <a:schemeClr val="bg2">
                    <a:lumMod val="50000"/>
                  </a:schemeClr>
                </a:solidFill>
              </a:rPr>
              <a:t> </a:t>
            </a:r>
            <a:r>
              <a:rPr lang="en-US" dirty="0" err="1">
                <a:solidFill>
                  <a:schemeClr val="bg2">
                    <a:lumMod val="50000"/>
                  </a:schemeClr>
                </a:solidFill>
              </a:rPr>
              <a:t>diferentseeritud</a:t>
            </a:r>
            <a:r>
              <a:rPr lang="en-US" dirty="0">
                <a:solidFill>
                  <a:schemeClr val="bg2">
                    <a:lumMod val="50000"/>
                  </a:schemeClr>
                </a:solidFill>
              </a:rPr>
              <a:t> </a:t>
            </a:r>
            <a:r>
              <a:rPr lang="en-US" dirty="0" err="1" smtClean="0">
                <a:solidFill>
                  <a:schemeClr val="bg2">
                    <a:lumMod val="50000"/>
                  </a:schemeClr>
                </a:solidFill>
              </a:rPr>
              <a:t>õpetamise</a:t>
            </a:r>
            <a:r>
              <a:rPr lang="en-US" dirty="0" smtClean="0">
                <a:solidFill>
                  <a:schemeClr val="bg2">
                    <a:lumMod val="50000"/>
                  </a:schemeClr>
                </a:solidFill>
              </a:rPr>
              <a:t> </a:t>
            </a:r>
            <a:r>
              <a:rPr lang="en-US" dirty="0" err="1" smtClean="0">
                <a:solidFill>
                  <a:schemeClr val="bg2">
                    <a:lumMod val="50000"/>
                  </a:schemeClr>
                </a:solidFill>
              </a:rPr>
              <a:t>olemust</a:t>
            </a:r>
            <a:endParaRPr lang="el-GR" dirty="0" smtClean="0">
              <a:solidFill>
                <a:schemeClr val="bg2">
                  <a:lumMod val="50000"/>
                </a:schemeClr>
              </a:solidFill>
            </a:endParaRPr>
          </a:p>
          <a:p>
            <a:pPr marL="1028700" lvl="1" indent="-342900">
              <a:lnSpc>
                <a:spcPct val="150000"/>
              </a:lnSpc>
              <a:buFont typeface="Wingdings" panose="05000000000000000000" pitchFamily="2" charset="2"/>
              <a:buChar char="ü"/>
            </a:pPr>
            <a:r>
              <a:rPr lang="en-US" dirty="0" err="1" smtClean="0">
                <a:solidFill>
                  <a:schemeClr val="bg2">
                    <a:lumMod val="50000"/>
                  </a:schemeClr>
                </a:solidFill>
              </a:rPr>
              <a:t>Rakendama</a:t>
            </a:r>
            <a:r>
              <a:rPr lang="en-US" dirty="0" smtClean="0">
                <a:solidFill>
                  <a:schemeClr val="bg2">
                    <a:lumMod val="50000"/>
                  </a:schemeClr>
                </a:solidFill>
              </a:rPr>
              <a:t> </a:t>
            </a:r>
            <a:r>
              <a:rPr lang="en-US" dirty="0" err="1">
                <a:solidFill>
                  <a:schemeClr val="bg2">
                    <a:lumMod val="50000"/>
                  </a:schemeClr>
                </a:solidFill>
              </a:rPr>
              <a:t>neid</a:t>
            </a:r>
            <a:r>
              <a:rPr lang="en-US" dirty="0">
                <a:solidFill>
                  <a:schemeClr val="bg2">
                    <a:lumMod val="50000"/>
                  </a:schemeClr>
                </a:solidFill>
              </a:rPr>
              <a:t> </a:t>
            </a:r>
            <a:r>
              <a:rPr lang="en-US" dirty="0" err="1" smtClean="0">
                <a:solidFill>
                  <a:schemeClr val="bg2">
                    <a:lumMod val="50000"/>
                  </a:schemeClr>
                </a:solidFill>
              </a:rPr>
              <a:t>strateegiaid</a:t>
            </a:r>
            <a:r>
              <a:rPr lang="en-US" dirty="0" smtClean="0">
                <a:solidFill>
                  <a:schemeClr val="bg2">
                    <a:lumMod val="50000"/>
                  </a:schemeClr>
                </a:solidFill>
              </a:rPr>
              <a:t> </a:t>
            </a:r>
            <a:r>
              <a:rPr lang="en-US" dirty="0">
                <a:solidFill>
                  <a:schemeClr val="bg2">
                    <a:lumMod val="50000"/>
                  </a:schemeClr>
                </a:solidFill>
              </a:rPr>
              <a:t>oma töös</a:t>
            </a:r>
          </a:p>
          <a:p>
            <a:pPr marL="1028700" lvl="1" indent="-342900">
              <a:lnSpc>
                <a:spcPct val="150000"/>
              </a:lnSpc>
              <a:buFont typeface="Wingdings" panose="05000000000000000000" pitchFamily="2" charset="2"/>
              <a:buChar char="ü"/>
            </a:pPr>
            <a:r>
              <a:rPr lang="en-US" dirty="0" err="1" smtClean="0">
                <a:solidFill>
                  <a:schemeClr val="bg2">
                    <a:lumMod val="50000"/>
                  </a:schemeClr>
                </a:solidFill>
              </a:rPr>
              <a:t>Käsitlema</a:t>
            </a:r>
            <a:r>
              <a:rPr lang="en-US" dirty="0" smtClean="0">
                <a:solidFill>
                  <a:schemeClr val="bg2">
                    <a:lumMod val="50000"/>
                  </a:schemeClr>
                </a:solidFill>
              </a:rPr>
              <a:t> </a:t>
            </a:r>
            <a:r>
              <a:rPr lang="en-US" dirty="0">
                <a:solidFill>
                  <a:schemeClr val="bg2">
                    <a:lumMod val="50000"/>
                  </a:schemeClr>
                </a:solidFill>
              </a:rPr>
              <a:t>tõhusamalt oma </a:t>
            </a:r>
            <a:r>
              <a:rPr lang="en-US" dirty="0" smtClean="0">
                <a:solidFill>
                  <a:schemeClr val="bg2">
                    <a:lumMod val="50000"/>
                  </a:schemeClr>
                </a:solidFill>
              </a:rPr>
              <a:t>õpetamise </a:t>
            </a:r>
            <a:r>
              <a:rPr lang="en-US" dirty="0">
                <a:solidFill>
                  <a:schemeClr val="bg2">
                    <a:lumMod val="50000"/>
                  </a:schemeClr>
                </a:solidFill>
              </a:rPr>
              <a:t>igapäevaseid probleeme </a:t>
            </a:r>
            <a:r>
              <a:rPr lang="en-US" dirty="0" smtClean="0">
                <a:solidFill>
                  <a:schemeClr val="bg2">
                    <a:lumMod val="50000"/>
                  </a:schemeClr>
                </a:solidFill>
              </a:rPr>
              <a:t>ja </a:t>
            </a:r>
            <a:r>
              <a:rPr lang="en-US" dirty="0" err="1" smtClean="0">
                <a:solidFill>
                  <a:schemeClr val="bg2">
                    <a:lumMod val="50000"/>
                  </a:schemeClr>
                </a:solidFill>
              </a:rPr>
              <a:t>õpilaste</a:t>
            </a:r>
            <a:r>
              <a:rPr lang="en-US" dirty="0" smtClean="0">
                <a:solidFill>
                  <a:schemeClr val="bg2">
                    <a:lumMod val="50000"/>
                  </a:schemeClr>
                </a:solidFill>
              </a:rPr>
              <a:t> vajadusi. </a:t>
            </a:r>
            <a:endParaRPr lang="en-US" dirty="0"/>
          </a:p>
          <a:p>
            <a:pPr marL="1028700" lvl="1" indent="-342900">
              <a:lnSpc>
                <a:spcPct val="150000"/>
              </a:lnSpc>
              <a:buFont typeface="Wingdings" panose="05000000000000000000" pitchFamily="2" charset="2"/>
              <a:buChar char="ü"/>
            </a:pPr>
            <a:endParaRPr lang="en-US" dirty="0">
              <a:solidFill>
                <a:schemeClr val="bg2">
                  <a:lumMod val="50000"/>
                </a:schemeClr>
              </a:solidFill>
            </a:endParaRPr>
          </a:p>
        </p:txBody>
      </p:sp>
    </p:spTree>
    <p:extLst>
      <p:ext uri="{BB962C8B-B14F-4D97-AF65-F5344CB8AC3E}">
        <p14:creationId xmlns:p14="http://schemas.microsoft.com/office/powerpoint/2010/main" val="1742545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a:xfrm>
            <a:off x="478971" y="0"/>
            <a:ext cx="10515600" cy="908505"/>
          </a:xfrm>
        </p:spPr>
        <p:txBody>
          <a:bodyPr/>
          <a:lstStyle/>
          <a:p>
            <a:r>
              <a:rPr lang="en-GB" dirty="0" smtClean="0"/>
              <a:t>Viited ja lisalugemine</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a:xfrm>
            <a:off x="0" y="908505"/>
            <a:ext cx="11898085" cy="6041571"/>
          </a:xfrm>
        </p:spPr>
        <p:txBody>
          <a:bodyPr>
            <a:normAutofit fontScale="85000" lnSpcReduction="20000"/>
          </a:bodyPr>
          <a:lstStyle/>
          <a:p>
            <a:r>
              <a:rPr lang="en-US" sz="2100" dirty="0"/>
              <a:t>Sek- B lugemine </a:t>
            </a:r>
            <a:r>
              <a:rPr lang="en-US" sz="2100" dirty="0" smtClean="0"/>
              <a:t>(</a:t>
            </a:r>
            <a:r>
              <a:rPr lang="en-US" sz="2100" dirty="0" err="1" smtClean="0"/>
              <a:t>n.d</a:t>
            </a:r>
            <a:r>
              <a:rPr lang="en-US" sz="2100" dirty="0" smtClean="0"/>
              <a:t>). </a:t>
            </a:r>
            <a:r>
              <a:rPr lang="en-US" sz="2100" i="1" dirty="0" smtClean="0"/>
              <a:t>Diferentseeritud õpetamine</a:t>
            </a:r>
            <a:r>
              <a:rPr lang="el-GR" sz="2100" i="1" dirty="0" smtClean="0"/>
              <a:t>. </a:t>
            </a:r>
            <a:r>
              <a:rPr lang="en-US" sz="2100" dirty="0" smtClean="0">
                <a:hlinkClick r:id="rId2"/>
              </a:rPr>
              <a:t>https:</a:t>
            </a:r>
            <a:r>
              <a:rPr lang="el-GR" sz="2100" dirty="0" smtClean="0"/>
              <a:t>//www.dr-hatfield.com/educ342/Differentiated_Instruction.pdf </a:t>
            </a:r>
            <a:endParaRPr lang="en-US" sz="2100" dirty="0" smtClean="0"/>
          </a:p>
          <a:p>
            <a:r>
              <a:rPr lang="en-US" sz="2100" dirty="0"/>
              <a:t>Watts-Taffe, S., Laster, B., Broach, L., </a:t>
            </a:r>
            <a:r>
              <a:rPr lang="en-US" sz="2100" dirty="0" err="1"/>
              <a:t>Marinak</a:t>
            </a:r>
            <a:r>
              <a:rPr lang="en-US" sz="2100" dirty="0"/>
              <a:t>, B., Conner, C., &amp; Walker-Dalhouse, D</a:t>
            </a:r>
            <a:r>
              <a:rPr lang="en-US" sz="2100" dirty="0" smtClean="0"/>
              <a:t>. (</a:t>
            </a:r>
            <a:r>
              <a:rPr lang="en-US" sz="2100" dirty="0"/>
              <a:t>2012, detsember/2013, jaanuar). </a:t>
            </a:r>
            <a:r>
              <a:rPr lang="en-US" sz="2100" i="1" dirty="0"/>
              <a:t>Diferentseeritud õpetamine: Making Informed Teacher </a:t>
            </a:r>
            <a:r>
              <a:rPr lang="en-US" sz="2100" i="1" dirty="0" smtClean="0"/>
              <a:t>Decisions</a:t>
            </a:r>
            <a:r>
              <a:rPr lang="el-GR" sz="2100" i="1" dirty="0" smtClean="0"/>
              <a:t>. </a:t>
            </a:r>
            <a:r>
              <a:rPr lang="en-US" sz="2100" dirty="0" smtClean="0">
                <a:hlinkClick r:id="rId3"/>
              </a:rPr>
              <a:t>https:</a:t>
            </a:r>
            <a:r>
              <a:rPr lang="en-US" sz="2100" dirty="0" smtClean="0"/>
              <a:t>//ila.onlinelibrary.wiley.com/doi/10.1002/TRTR.01126 </a:t>
            </a:r>
          </a:p>
          <a:p>
            <a:r>
              <a:rPr lang="en-US" sz="2100" dirty="0" smtClean="0"/>
              <a:t>New Yorgi Ülikooli linnahariduse</a:t>
            </a:r>
            <a:r>
              <a:rPr lang="en-US" sz="2100" dirty="0"/>
              <a:t> keskus </a:t>
            </a:r>
            <a:r>
              <a:rPr lang="en-US" sz="2100" dirty="0" smtClean="0"/>
              <a:t>(2008). </a:t>
            </a:r>
            <a:r>
              <a:rPr lang="en-US" sz="2100" i="1" dirty="0" smtClean="0"/>
              <a:t>Kultuuriliselt </a:t>
            </a:r>
            <a:r>
              <a:rPr lang="en-US" sz="2100" i="1" dirty="0"/>
              <a:t>reageerivad diferentseeritud </a:t>
            </a:r>
            <a:r>
              <a:rPr lang="en-US" sz="2100" i="1" dirty="0" smtClean="0"/>
              <a:t>õpetamisstrateegiad</a:t>
            </a:r>
            <a:r>
              <a:rPr lang="el-GR" sz="2100" i="1" dirty="0" smtClean="0"/>
              <a:t>. </a:t>
            </a:r>
            <a:r>
              <a:rPr lang="en-US" sz="2100" i="1" dirty="0" smtClean="0">
                <a:hlinkClick r:id="rId4"/>
              </a:rPr>
              <a:t>https:</a:t>
            </a:r>
            <a:r>
              <a:rPr lang="el-GR" sz="2100" i="1" dirty="0" smtClean="0"/>
              <a:t>//impactofspecialneeds.weebly.com/uploads/3/4/1/9/3419723/culturally_responsive_differientiated_instruction.pdf </a:t>
            </a:r>
            <a:endParaRPr lang="en-US" sz="2100" i="1" dirty="0"/>
          </a:p>
          <a:p>
            <a:r>
              <a:rPr lang="en-US" sz="2100" dirty="0" smtClean="0"/>
              <a:t>Marie (</a:t>
            </a:r>
            <a:r>
              <a:rPr lang="en-US" sz="2100" dirty="0" err="1" smtClean="0"/>
              <a:t>n.d. </a:t>
            </a:r>
            <a:r>
              <a:rPr lang="en-US" sz="2100" dirty="0" smtClean="0"/>
              <a:t>). (2019). </a:t>
            </a:r>
            <a:r>
              <a:rPr lang="en-US" sz="2100" i="1" dirty="0" smtClean="0"/>
              <a:t>Kasulikud </a:t>
            </a:r>
            <a:r>
              <a:rPr lang="en-US" sz="2100" i="1" dirty="0"/>
              <a:t>näited diferentseeritud </a:t>
            </a:r>
            <a:r>
              <a:rPr lang="en-US" sz="2100" i="1" dirty="0" smtClean="0"/>
              <a:t>õpetamisest, </a:t>
            </a:r>
            <a:r>
              <a:rPr lang="en-US" sz="2100" dirty="0" smtClean="0"/>
              <a:t>täielik kirjandus. </a:t>
            </a:r>
            <a:r>
              <a:rPr lang="en-US" sz="2100" dirty="0" smtClean="0">
                <a:hlinkClick r:id="rId5"/>
              </a:rPr>
              <a:t>https:</a:t>
            </a:r>
            <a:r>
              <a:rPr lang="en-US" sz="2100" dirty="0" smtClean="0"/>
              <a:t>//completeliterature.com/helpful-examples-of-differentiated-instruction/ </a:t>
            </a:r>
            <a:endParaRPr lang="en-US" sz="2100" i="1" dirty="0"/>
          </a:p>
          <a:p>
            <a:r>
              <a:rPr lang="en-US" sz="2100" dirty="0" smtClean="0"/>
              <a:t>Kathy Perez (2019). </a:t>
            </a:r>
            <a:r>
              <a:rPr lang="en-US" sz="2100" i="1" dirty="0" smtClean="0"/>
              <a:t>Diferentseeritud </a:t>
            </a:r>
            <a:r>
              <a:rPr lang="en-US" sz="2100" i="1" dirty="0"/>
              <a:t>lugemisõpetus: Multiple Pathways to Literacy </a:t>
            </a:r>
            <a:r>
              <a:rPr lang="en-US" sz="2100" i="1" dirty="0" smtClean="0"/>
              <a:t>Success. </a:t>
            </a:r>
            <a:r>
              <a:rPr lang="en-US" sz="2100" dirty="0" smtClean="0"/>
              <a:t>Solution </a:t>
            </a:r>
            <a:r>
              <a:rPr lang="en-US" sz="2100" dirty="0"/>
              <a:t>Tree </a:t>
            </a:r>
            <a:r>
              <a:rPr lang="en-US" sz="2100" dirty="0" smtClean="0"/>
              <a:t>Blog. </a:t>
            </a:r>
            <a:r>
              <a:rPr lang="en-US" sz="2100" dirty="0" smtClean="0">
                <a:hlinkClick r:id="rId6"/>
              </a:rPr>
              <a:t>https:</a:t>
            </a:r>
            <a:r>
              <a:rPr lang="en-US" sz="2100" dirty="0" smtClean="0"/>
              <a:t>//www.solutiontree.com/blog/differentiated-reading-instruction/ </a:t>
            </a:r>
          </a:p>
          <a:p>
            <a:r>
              <a:rPr lang="en-US" sz="2100" dirty="0"/>
              <a:t>Cynthia </a:t>
            </a:r>
            <a:r>
              <a:rPr lang="en-US" sz="2100" dirty="0" err="1" smtClean="0"/>
              <a:t>Uche</a:t>
            </a:r>
            <a:r>
              <a:rPr lang="en-US" sz="2100" dirty="0" smtClean="0"/>
              <a:t>. (2016). </a:t>
            </a:r>
            <a:r>
              <a:rPr lang="en-US" sz="2100" i="1" dirty="0"/>
              <a:t>Diferentseeritud </a:t>
            </a:r>
            <a:r>
              <a:rPr lang="en-US" sz="2100" i="1" dirty="0" smtClean="0"/>
              <a:t>õpetamine, </a:t>
            </a:r>
            <a:r>
              <a:rPr lang="en-US" sz="2100" dirty="0" smtClean="0"/>
              <a:t>haridusteooria ja praktika. </a:t>
            </a:r>
            <a:r>
              <a:rPr lang="en-US" sz="2100" i="1" dirty="0" smtClean="0">
                <a:hlinkClick r:id="rId7"/>
              </a:rPr>
              <a:t>http:</a:t>
            </a:r>
            <a:r>
              <a:rPr lang="en-US" sz="2100" i="1" dirty="0" smtClean="0"/>
              <a:t>//edtheory.blogspot.com/2016/04/differentiated-instruction.html. </a:t>
            </a:r>
          </a:p>
          <a:p>
            <a:r>
              <a:rPr lang="en-US" sz="2100" i="1" dirty="0"/>
              <a:t>Cathy </a:t>
            </a:r>
            <a:r>
              <a:rPr lang="en-US" sz="2100" i="1" dirty="0" err="1" smtClean="0"/>
              <a:t>Weselby</a:t>
            </a:r>
            <a:r>
              <a:rPr lang="en-US" sz="2100" i="1" dirty="0" smtClean="0"/>
              <a:t>. (2021). Mis </a:t>
            </a:r>
            <a:r>
              <a:rPr lang="en-US" sz="2100" i="1" dirty="0"/>
              <a:t>on diferentseeritud õpetamine? Näiteid, kuidas diferentseeritud õpetamist </a:t>
            </a:r>
            <a:r>
              <a:rPr lang="en-US" sz="2100" i="1" dirty="0" smtClean="0"/>
              <a:t>klassiruumis rakendada. Vastupidav pedagoog</a:t>
            </a:r>
            <a:r>
              <a:rPr lang="en-US" sz="2100" i="1" dirty="0"/>
              <a:t>. </a:t>
            </a:r>
            <a:r>
              <a:rPr lang="en-US" sz="2100" i="1" dirty="0" smtClean="0">
                <a:hlinkClick r:id="rId8"/>
              </a:rPr>
              <a:t> https:</a:t>
            </a:r>
            <a:r>
              <a:rPr lang="en-US" sz="2100" i="1" dirty="0" smtClean="0"/>
              <a:t>//resilienteducator.com/classroom-resources/examples-of-differentiated-instruction/. </a:t>
            </a:r>
          </a:p>
          <a:p>
            <a:r>
              <a:rPr lang="en-US" sz="2100" i="1" dirty="0" smtClean="0"/>
              <a:t>Carol </a:t>
            </a:r>
            <a:r>
              <a:rPr lang="en-US" sz="2100" i="1" dirty="0"/>
              <a:t>Ann </a:t>
            </a:r>
            <a:r>
              <a:rPr lang="en-US" sz="2100" i="1" dirty="0" smtClean="0"/>
              <a:t>Tomlinson. (2001). Diferentseeritud </a:t>
            </a:r>
            <a:r>
              <a:rPr lang="en-US" sz="2100" i="1" dirty="0"/>
              <a:t>õpetamine tavaklassis: Mida see tähendab? Kuidas see välja näeb</a:t>
            </a:r>
            <a:r>
              <a:rPr lang="en-US" sz="2100" i="1" dirty="0" smtClean="0"/>
              <a:t>? </a:t>
            </a:r>
            <a:r>
              <a:rPr lang="en-US" sz="2100" dirty="0" smtClean="0">
                <a:hlinkClick r:id="rId9"/>
              </a:rPr>
              <a:t>https:</a:t>
            </a:r>
            <a:r>
              <a:rPr lang="en-US" sz="2100" dirty="0" smtClean="0"/>
              <a:t>//www.researchgate.net/publication/234737746_Differentiated_Instruction_in_the_Regular_Classroom_What_Does_It_Mean_How_Does_It_Look </a:t>
            </a:r>
          </a:p>
          <a:p>
            <a:r>
              <a:rPr lang="en-US" sz="2100" u="sng" dirty="0" err="1" smtClean="0">
                <a:hlinkClick r:id="rId10"/>
              </a:rPr>
              <a:t>Maayan </a:t>
            </a:r>
            <a:r>
              <a:rPr lang="en-US" sz="2100" u="sng" dirty="0">
                <a:hlinkClick r:id="rId10"/>
              </a:rPr>
              <a:t>Yavne (2019). </a:t>
            </a:r>
            <a:r>
              <a:rPr lang="en-US" sz="2100" i="1" u="sng" dirty="0">
                <a:hlinkClick r:id="rId10"/>
              </a:rPr>
              <a:t>6 müüti diferentseeritud </a:t>
            </a:r>
            <a:r>
              <a:rPr lang="en-US" sz="2100" i="1" u="sng" dirty="0" err="1" smtClean="0">
                <a:hlinkClick r:id="rId10"/>
              </a:rPr>
              <a:t>õpetamisest</a:t>
            </a:r>
            <a:r>
              <a:rPr lang="en-US" sz="2100" i="1" dirty="0" smtClean="0">
                <a:hlinkClick r:id="rId10"/>
              </a:rPr>
              <a:t>.</a:t>
            </a:r>
            <a:r>
              <a:rPr lang="en-US" sz="2100" dirty="0" smtClean="0">
                <a:hlinkClick r:id="rId10"/>
              </a:rPr>
              <a:t> </a:t>
            </a:r>
            <a:r>
              <a:rPr lang="en-US" sz="2100" u="sng" dirty="0" smtClean="0">
                <a:hlinkClick r:id="rId10"/>
              </a:rPr>
              <a:t>https:</a:t>
            </a:r>
            <a:r>
              <a:rPr lang="en-US" sz="2100" dirty="0" smtClean="0"/>
              <a:t>//medium.com/tailor-ed/the-6-myths-of-differentiated-instruction-bcde6e202c73 </a:t>
            </a:r>
          </a:p>
          <a:p>
            <a:endParaRPr lang="en-US" sz="1900" dirty="0" smtClean="0"/>
          </a:p>
          <a:p>
            <a:pPr marL="0" indent="0">
              <a:buNone/>
            </a:pPr>
            <a:endParaRPr lang="en-US" sz="1900" dirty="0">
              <a:hlinkClick r:id="rId10"/>
            </a:endParaRPr>
          </a:p>
        </p:txBody>
      </p:sp>
    </p:spTree>
    <p:extLst>
      <p:ext uri="{BB962C8B-B14F-4D97-AF65-F5344CB8AC3E}">
        <p14:creationId xmlns:p14="http://schemas.microsoft.com/office/powerpoint/2010/main" val="2866558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NL" dirty="0" err="1"/>
              <a:t>Tänan teid </a:t>
            </a:r>
            <a:r>
              <a:rPr lang="nl-NL" dirty="0"/>
              <a:t>tähelepanu </a:t>
            </a:r>
            <a:r>
              <a:rPr lang="nl-NL" dirty="0" err="1"/>
              <a:t>eest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a:xfrm>
            <a:off x="544286" y="185512"/>
            <a:ext cx="10515600" cy="810532"/>
          </a:xfrm>
        </p:spPr>
        <p:txBody>
          <a:bodyPr/>
          <a:lstStyle/>
          <a:p>
            <a:r>
              <a:rPr lang="nl-NL" dirty="0"/>
              <a:t>Sisukord</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359230" y="996044"/>
            <a:ext cx="11129386" cy="5698670"/>
          </a:xfrm>
        </p:spPr>
        <p:txBody>
          <a:bodyPr>
            <a:normAutofit fontScale="32500" lnSpcReduction="20000"/>
          </a:bodyPr>
          <a:lstStyle/>
          <a:p>
            <a:pPr marL="0" indent="0">
              <a:buNone/>
            </a:pPr>
            <a:r>
              <a:rPr lang="nl-NL" sz="4800" b="1" dirty="0" smtClean="0"/>
              <a:t>1. Peatükk: Mis </a:t>
            </a:r>
            <a:r>
              <a:rPr lang="nl-NL" sz="4800" b="1" dirty="0"/>
              <a:t>on diferentseeritud õpetamine? </a:t>
            </a:r>
          </a:p>
          <a:p>
            <a:pPr marL="457200" lvl="1" indent="0">
              <a:buNone/>
            </a:pPr>
            <a:r>
              <a:rPr lang="nl-NL" sz="4800" dirty="0" smtClean="0"/>
              <a:t>1.1 Sissejuhatus </a:t>
            </a:r>
            <a:endParaRPr lang="nl-NL" sz="4800" dirty="0"/>
          </a:p>
          <a:p>
            <a:pPr marL="457200" lvl="1" indent="0">
              <a:buNone/>
            </a:pPr>
            <a:r>
              <a:rPr lang="nl-NL" sz="4800" dirty="0" smtClean="0"/>
              <a:t>1.2 Definitsioon</a:t>
            </a:r>
          </a:p>
          <a:p>
            <a:pPr marL="457200" lvl="1" indent="0">
              <a:buNone/>
            </a:pPr>
            <a:endParaRPr lang="en-GB" sz="4800" dirty="0" smtClean="0"/>
          </a:p>
          <a:p>
            <a:pPr marL="0" indent="0">
              <a:buNone/>
            </a:pPr>
            <a:r>
              <a:rPr lang="nl-NL" sz="4800" b="1" dirty="0" smtClean="0"/>
              <a:t>2. Peatükk: Kust see kõik algas? </a:t>
            </a:r>
          </a:p>
          <a:p>
            <a:pPr marL="457200" lvl="1" indent="0">
              <a:buNone/>
            </a:pPr>
            <a:r>
              <a:rPr lang="nl-NL" sz="4800" dirty="0" smtClean="0"/>
              <a:t>2.1 </a:t>
            </a:r>
            <a:r>
              <a:rPr lang="nl-NL" sz="4800" dirty="0"/>
              <a:t>Diferentseeritud </a:t>
            </a:r>
            <a:r>
              <a:rPr lang="nl-NL" sz="4800" dirty="0" smtClean="0"/>
              <a:t>õpetamise ajalugu </a:t>
            </a:r>
            <a:endParaRPr lang="nl-NL" sz="4800" dirty="0"/>
          </a:p>
          <a:p>
            <a:pPr marL="457200" lvl="1" indent="0">
              <a:buNone/>
            </a:pPr>
            <a:r>
              <a:rPr lang="nl-NL" sz="4800" dirty="0" smtClean="0"/>
              <a:t>2.2 </a:t>
            </a:r>
            <a:r>
              <a:rPr lang="en-US" sz="4800" dirty="0"/>
              <a:t>Diferentseeritud </a:t>
            </a:r>
            <a:r>
              <a:rPr lang="en-US" sz="4800" dirty="0" err="1" smtClean="0"/>
              <a:t>õpetamise</a:t>
            </a:r>
            <a:r>
              <a:rPr lang="en-US" sz="4800" dirty="0" smtClean="0"/>
              <a:t> </a:t>
            </a:r>
            <a:r>
              <a:rPr lang="en-US" sz="4800" dirty="0" err="1" smtClean="0"/>
              <a:t>ajalugu</a:t>
            </a:r>
            <a:endParaRPr lang="nl-NL" sz="4800" dirty="0"/>
          </a:p>
          <a:p>
            <a:pPr marL="457200" lvl="1" indent="0">
              <a:buNone/>
            </a:pPr>
            <a:endParaRPr lang="en-GB" sz="4800" dirty="0"/>
          </a:p>
          <a:p>
            <a:pPr marL="0" indent="0">
              <a:buNone/>
            </a:pPr>
            <a:r>
              <a:rPr lang="nl-NL" sz="4800" b="1" dirty="0" smtClean="0"/>
              <a:t>3. Petükk: </a:t>
            </a:r>
            <a:r>
              <a:rPr lang="nl-NL" sz="4800" b="1" dirty="0"/>
              <a:t>Omadused ja </a:t>
            </a:r>
            <a:r>
              <a:rPr lang="nl-NL" sz="4800" b="1" dirty="0" smtClean="0"/>
              <a:t>põhimõtted</a:t>
            </a:r>
            <a:endParaRPr lang="nl-NL" sz="4800" b="1" dirty="0"/>
          </a:p>
          <a:p>
            <a:pPr marL="457200" lvl="1" indent="0">
              <a:buNone/>
            </a:pPr>
            <a:r>
              <a:rPr lang="nl-NL" sz="4800" dirty="0" smtClean="0"/>
              <a:t>3.1 </a:t>
            </a:r>
            <a:r>
              <a:rPr lang="en-US" sz="4800" dirty="0" err="1"/>
              <a:t>D</a:t>
            </a:r>
            <a:r>
              <a:rPr lang="en-US" sz="4800" dirty="0" err="1" smtClean="0"/>
              <a:t>iferentseeritud</a:t>
            </a:r>
            <a:r>
              <a:rPr lang="en-US" sz="4800" dirty="0" smtClean="0"/>
              <a:t> </a:t>
            </a:r>
            <a:r>
              <a:rPr lang="en-US" sz="4800" dirty="0" err="1"/>
              <a:t>õpetamise</a:t>
            </a:r>
            <a:r>
              <a:rPr lang="en-US" sz="4800" dirty="0"/>
              <a:t> </a:t>
            </a:r>
            <a:r>
              <a:rPr lang="en-US" sz="4800" dirty="0" err="1" smtClean="0"/>
              <a:t>mõiste</a:t>
            </a:r>
            <a:r>
              <a:rPr lang="en-US" sz="4800" dirty="0" smtClean="0"/>
              <a:t> </a:t>
            </a:r>
            <a:r>
              <a:rPr lang="en-US" sz="4800" dirty="0" err="1" smtClean="0"/>
              <a:t>määratlemine</a:t>
            </a:r>
            <a:endParaRPr lang="nl-NL" sz="4800" dirty="0"/>
          </a:p>
          <a:p>
            <a:pPr marL="457200" lvl="1" indent="0">
              <a:buNone/>
            </a:pPr>
            <a:r>
              <a:rPr lang="nl-NL" sz="4800" dirty="0" smtClean="0"/>
              <a:t>3.2 </a:t>
            </a:r>
            <a:r>
              <a:rPr lang="en-US" sz="4800" dirty="0"/>
              <a:t>Diferentseeritud </a:t>
            </a:r>
            <a:r>
              <a:rPr lang="en-US" sz="4800" dirty="0" smtClean="0"/>
              <a:t>õpetamise omadused </a:t>
            </a:r>
            <a:r>
              <a:rPr lang="en-US" sz="4800" dirty="0"/>
              <a:t>ja põhimõtted</a:t>
            </a:r>
          </a:p>
          <a:p>
            <a:pPr marL="457200" lvl="1" indent="0">
              <a:buNone/>
            </a:pPr>
            <a:r>
              <a:rPr lang="en-US" sz="4800" dirty="0"/>
              <a:t>3.3 </a:t>
            </a:r>
            <a:r>
              <a:rPr lang="en-US" sz="4800" dirty="0" err="1" smtClean="0"/>
              <a:t>Õppimise</a:t>
            </a:r>
            <a:r>
              <a:rPr lang="en-US" sz="4800" dirty="0" smtClean="0"/>
              <a:t> </a:t>
            </a:r>
            <a:r>
              <a:rPr lang="en-US" sz="4800" dirty="0" err="1" smtClean="0"/>
              <a:t>põhimõtted</a:t>
            </a:r>
            <a:r>
              <a:rPr lang="en-US" sz="4800" dirty="0" smtClean="0"/>
              <a:t> </a:t>
            </a:r>
            <a:r>
              <a:rPr lang="en-US" sz="4800" dirty="0"/>
              <a:t>diferentseeritud </a:t>
            </a:r>
            <a:r>
              <a:rPr lang="en-US" sz="4800" dirty="0" err="1" smtClean="0"/>
              <a:t>õpetamise</a:t>
            </a:r>
            <a:r>
              <a:rPr lang="en-US" sz="4800" dirty="0" smtClean="0"/>
              <a:t> </a:t>
            </a:r>
            <a:r>
              <a:rPr lang="en-US" sz="4800" dirty="0" err="1" smtClean="0"/>
              <a:t>edendamisel</a:t>
            </a:r>
            <a:endParaRPr lang="en-US" sz="4800" dirty="0"/>
          </a:p>
          <a:p>
            <a:pPr marL="457200" lvl="1" indent="0">
              <a:buNone/>
            </a:pPr>
            <a:r>
              <a:rPr lang="en-US" sz="4800" dirty="0" smtClean="0"/>
              <a:t>3.4. </a:t>
            </a:r>
            <a:r>
              <a:rPr lang="en-US" sz="4800" dirty="0" err="1" smtClean="0"/>
              <a:t>Diferentseeritud</a:t>
            </a:r>
            <a:r>
              <a:rPr lang="en-US" sz="4800" dirty="0" smtClean="0"/>
              <a:t> </a:t>
            </a:r>
            <a:r>
              <a:rPr lang="en-US" sz="4800" dirty="0" err="1" smtClean="0"/>
              <a:t>õpetamise</a:t>
            </a:r>
            <a:r>
              <a:rPr lang="en-US" sz="4800" dirty="0" smtClean="0"/>
              <a:t> </a:t>
            </a:r>
            <a:r>
              <a:rPr lang="en-US" sz="4800" dirty="0" err="1"/>
              <a:t>p</a:t>
            </a:r>
            <a:r>
              <a:rPr lang="en-US" sz="4800" dirty="0" err="1" smtClean="0"/>
              <a:t>raktilised</a:t>
            </a:r>
            <a:r>
              <a:rPr lang="en-US" sz="4800" dirty="0" smtClean="0"/>
              <a:t> </a:t>
            </a:r>
            <a:r>
              <a:rPr lang="en-US" sz="4800" dirty="0"/>
              <a:t>rakendused, vahendid ja </a:t>
            </a:r>
            <a:r>
              <a:rPr lang="en-US" sz="4800" dirty="0" err="1" smtClean="0"/>
              <a:t>strateegiad</a:t>
            </a:r>
            <a:r>
              <a:rPr lang="en-US" sz="4800" dirty="0" smtClean="0"/>
              <a:t>.</a:t>
            </a:r>
          </a:p>
          <a:p>
            <a:pPr marL="457200" lvl="1" indent="0">
              <a:buNone/>
            </a:pPr>
            <a:r>
              <a:rPr lang="en-US" sz="4800" dirty="0" smtClean="0"/>
              <a:t>3.5</a:t>
            </a:r>
            <a:r>
              <a:rPr lang="en-US" sz="4800" dirty="0"/>
              <a:t>. </a:t>
            </a:r>
            <a:r>
              <a:rPr lang="en-US" sz="4800" dirty="0" err="1"/>
              <a:t>Diferentseeritud</a:t>
            </a:r>
            <a:r>
              <a:rPr lang="en-US" sz="4800" dirty="0"/>
              <a:t> </a:t>
            </a:r>
            <a:r>
              <a:rPr lang="en-US" sz="4800" dirty="0" err="1" smtClean="0"/>
              <a:t>õpetamise</a:t>
            </a:r>
            <a:r>
              <a:rPr lang="en-US" sz="4800" dirty="0" smtClean="0"/>
              <a:t> </a:t>
            </a:r>
            <a:r>
              <a:rPr lang="en-US" sz="4800" dirty="0"/>
              <a:t>plussid ja miinused</a:t>
            </a:r>
            <a:endParaRPr lang="nl-NL" sz="4800" dirty="0" smtClean="0"/>
          </a:p>
          <a:p>
            <a:pPr marL="457200" lvl="1" indent="0">
              <a:buNone/>
            </a:pPr>
            <a:endParaRPr lang="nl-NL" sz="4800" dirty="0" smtClean="0"/>
          </a:p>
          <a:p>
            <a:pPr marL="0" indent="0">
              <a:buNone/>
            </a:pPr>
            <a:r>
              <a:rPr lang="nl-NL" sz="4800" b="1" dirty="0" smtClean="0"/>
              <a:t>4. Peatükk: </a:t>
            </a:r>
            <a:r>
              <a:rPr lang="en-US" sz="4800" b="1" dirty="0"/>
              <a:t>Diferentseerimine on .... Diferentseerimine ei ole... </a:t>
            </a:r>
            <a:endParaRPr lang="nl-NL" sz="4800" b="1" dirty="0"/>
          </a:p>
          <a:p>
            <a:pPr marL="457200" lvl="1" indent="0">
              <a:buNone/>
            </a:pPr>
            <a:r>
              <a:rPr lang="nl-NL" sz="4800" dirty="0" smtClean="0"/>
              <a:t>4.1 Sissejuhatus </a:t>
            </a:r>
            <a:endParaRPr lang="nl-NL" sz="4800" dirty="0"/>
          </a:p>
          <a:p>
            <a:pPr marL="457200" lvl="1" indent="0">
              <a:buNone/>
            </a:pPr>
            <a:r>
              <a:rPr lang="nl-NL" sz="4800" dirty="0" smtClean="0"/>
              <a:t>4.2 </a:t>
            </a:r>
            <a:r>
              <a:rPr lang="en-US" sz="4800" dirty="0" err="1" smtClean="0"/>
              <a:t>Diferentseerimine</a:t>
            </a:r>
            <a:r>
              <a:rPr lang="en-US" sz="4800" dirty="0" smtClean="0"/>
              <a:t> on </a:t>
            </a:r>
            <a:endParaRPr lang="nl-NL" sz="4800" dirty="0" smtClean="0"/>
          </a:p>
          <a:p>
            <a:pPr marL="457200" lvl="1" indent="0">
              <a:buNone/>
            </a:pPr>
            <a:r>
              <a:rPr lang="nl-NL" sz="4800" dirty="0" smtClean="0"/>
              <a:t>4.3 </a:t>
            </a:r>
            <a:r>
              <a:rPr lang="en-US" sz="4800" dirty="0" err="1" smtClean="0"/>
              <a:t>Diferentseerimine</a:t>
            </a:r>
            <a:r>
              <a:rPr lang="en-US" sz="4800" dirty="0" smtClean="0"/>
              <a:t> </a:t>
            </a:r>
            <a:r>
              <a:rPr lang="en-US" sz="4800" dirty="0"/>
              <a:t>ei ole</a:t>
            </a:r>
            <a:endParaRPr lang="nl-NL" sz="4800" dirty="0" smtClean="0"/>
          </a:p>
          <a:p>
            <a:pPr marL="457200" lvl="1" indent="0">
              <a:buNone/>
            </a:pPr>
            <a:endParaRPr lang="nl-NL" sz="4800" dirty="0"/>
          </a:p>
          <a:p>
            <a:pPr marL="0" indent="0">
              <a:buNone/>
            </a:pPr>
            <a:r>
              <a:rPr lang="nl-NL" sz="4800" b="1" dirty="0" smtClean="0"/>
              <a:t>5. Peatükk: Millised </a:t>
            </a:r>
            <a:r>
              <a:rPr lang="en-US" sz="4800" b="1" dirty="0"/>
              <a:t>on </a:t>
            </a:r>
            <a:r>
              <a:rPr lang="en-US" sz="4800" b="1" dirty="0" smtClean="0"/>
              <a:t>traditsioonilise </a:t>
            </a:r>
            <a:r>
              <a:rPr lang="en-US" sz="4800" b="1" dirty="0"/>
              <a:t>ja </a:t>
            </a:r>
            <a:r>
              <a:rPr lang="en-US" sz="4800" b="1" dirty="0" err="1"/>
              <a:t>diferentseeritud</a:t>
            </a:r>
            <a:r>
              <a:rPr lang="en-US" sz="4800" b="1" dirty="0"/>
              <a:t> </a:t>
            </a:r>
            <a:r>
              <a:rPr lang="en-US" sz="4800" b="1" dirty="0" err="1" smtClean="0"/>
              <a:t>õpetamise</a:t>
            </a:r>
            <a:r>
              <a:rPr lang="en-US" sz="4800" b="1" dirty="0" smtClean="0"/>
              <a:t> </a:t>
            </a:r>
            <a:r>
              <a:rPr lang="en-US" sz="4800" b="1" dirty="0" err="1" smtClean="0"/>
              <a:t>erinevused</a:t>
            </a:r>
            <a:r>
              <a:rPr lang="en-US" sz="4800" b="1" dirty="0"/>
              <a:t>? </a:t>
            </a:r>
            <a:endParaRPr lang="nl-NL" sz="4800" b="1" dirty="0"/>
          </a:p>
          <a:p>
            <a:pPr marL="457200" lvl="1" indent="0">
              <a:buNone/>
            </a:pPr>
            <a:r>
              <a:rPr lang="nl-NL" sz="4800" dirty="0"/>
              <a:t>5.1 </a:t>
            </a:r>
            <a:r>
              <a:rPr lang="nl-NL" sz="4800" dirty="0" smtClean="0"/>
              <a:t>Traditsiooniline õpetamine </a:t>
            </a:r>
            <a:endParaRPr lang="nl-NL" sz="4800" dirty="0"/>
          </a:p>
          <a:p>
            <a:pPr marL="457200" lvl="1" indent="0">
              <a:buNone/>
            </a:pPr>
            <a:r>
              <a:rPr lang="nl-NL" sz="4800" dirty="0" smtClean="0"/>
              <a:t>5.2 Diferentseeritud õpetamine </a:t>
            </a:r>
            <a:endParaRPr lang="nl-NL" sz="4800" dirty="0"/>
          </a:p>
          <a:p>
            <a:pPr marL="457200" lvl="1" indent="0">
              <a:buNone/>
            </a:pPr>
            <a:endParaRPr lang="nl-NL" dirty="0"/>
          </a:p>
          <a:p>
            <a:pPr marL="457200" lvl="1" indent="0">
              <a:buNone/>
            </a:pPr>
            <a:endParaRPr lang="nl-NL" dirty="0" smtClean="0"/>
          </a:p>
          <a:p>
            <a:pPr marL="457200" lvl="1" indent="0">
              <a:buNone/>
            </a:pPr>
            <a:endParaRPr lang="nl-NL" dirty="0" smtClean="0"/>
          </a:p>
          <a:p>
            <a:pPr marL="457200" lvl="1" indent="0">
              <a:buNone/>
            </a:pPr>
            <a:endParaRPr lang="nl-NL"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lstStyle/>
          <a:p>
            <a:r>
              <a:rPr lang="nl-NL" dirty="0" smtClean="0"/>
              <a:t>1. Peatükk</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293914" y="2188030"/>
            <a:ext cx="5983061" cy="813178"/>
          </a:xfrm>
        </p:spPr>
        <p:txBody>
          <a:bodyPr>
            <a:normAutofit lnSpcReduction="10000"/>
          </a:bodyPr>
          <a:lstStyle/>
          <a:p>
            <a:r>
              <a:rPr lang="en-US" dirty="0"/>
              <a:t>Mis on diferentseeritud õpetamine? </a:t>
            </a:r>
            <a:endParaRPr lang="en-GB" dirty="0"/>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446315" y="0"/>
            <a:ext cx="10515600" cy="920750"/>
          </a:xfrm>
        </p:spPr>
        <p:txBody>
          <a:bodyPr/>
          <a:lstStyle/>
          <a:p>
            <a:r>
              <a:rPr lang="nl-NL" b="1" dirty="0" err="1" smtClean="0"/>
              <a:t>Sissejuhatus</a:t>
            </a:r>
            <a:endParaRPr lang="en-GB" b="1"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212271" y="920750"/>
            <a:ext cx="7407862" cy="5937250"/>
          </a:xfrm>
        </p:spPr>
        <p:txBody>
          <a:bodyPr>
            <a:normAutofit fontScale="92500" lnSpcReduction="20000"/>
          </a:bodyPr>
          <a:lstStyle/>
          <a:p>
            <a:pPr algn="just"/>
            <a:r>
              <a:rPr lang="en-US" dirty="0"/>
              <a:t>Kõik õpilased ei ole ühesugused. Sellest teadmisest lähtudes rakendatakse </a:t>
            </a:r>
            <a:r>
              <a:rPr lang="en-US" b="1" dirty="0"/>
              <a:t>diferentseeritud õpetamisel </a:t>
            </a:r>
            <a:r>
              <a:rPr lang="en-US" dirty="0"/>
              <a:t>ja </a:t>
            </a:r>
            <a:r>
              <a:rPr lang="en-US" dirty="0" err="1" smtClean="0"/>
              <a:t>õppimisel</a:t>
            </a:r>
            <a:r>
              <a:rPr lang="en-US" dirty="0" smtClean="0"/>
              <a:t> </a:t>
            </a:r>
            <a:r>
              <a:rPr lang="en-US" dirty="0"/>
              <a:t>lähenemisviisi, et õpilastel </a:t>
            </a:r>
            <a:r>
              <a:rPr lang="en-US" dirty="0" err="1"/>
              <a:t>oleks</a:t>
            </a:r>
            <a:r>
              <a:rPr lang="en-US" dirty="0"/>
              <a:t> </a:t>
            </a:r>
            <a:r>
              <a:rPr lang="en-US" dirty="0" err="1" smtClean="0"/>
              <a:t>erinevaid</a:t>
            </a:r>
            <a:r>
              <a:rPr lang="en-US" dirty="0" smtClean="0"/>
              <a:t> </a:t>
            </a:r>
            <a:r>
              <a:rPr lang="en-US" dirty="0" err="1"/>
              <a:t>võimalusi</a:t>
            </a:r>
            <a:r>
              <a:rPr lang="en-US" dirty="0"/>
              <a:t> </a:t>
            </a:r>
            <a:r>
              <a:rPr lang="en-US" dirty="0" err="1" smtClean="0"/>
              <a:t>õpitava</a:t>
            </a:r>
            <a:r>
              <a:rPr lang="en-US" dirty="0" smtClean="0"/>
              <a:t> </a:t>
            </a:r>
            <a:r>
              <a:rPr lang="en-US" dirty="0"/>
              <a:t>omandamiseks ja ideede mõtestamiseks. </a:t>
            </a:r>
            <a:endParaRPr lang="en-US" dirty="0" smtClean="0"/>
          </a:p>
          <a:p>
            <a:pPr algn="just"/>
            <a:r>
              <a:rPr lang="en-US" dirty="0" err="1"/>
              <a:t>Diferentseeritud</a:t>
            </a:r>
            <a:r>
              <a:rPr lang="en-US" dirty="0"/>
              <a:t> </a:t>
            </a:r>
            <a:r>
              <a:rPr lang="en-US" dirty="0" err="1" smtClean="0"/>
              <a:t>õpetamine</a:t>
            </a:r>
            <a:r>
              <a:rPr lang="en-US" dirty="0" smtClean="0"/>
              <a:t> </a:t>
            </a:r>
            <a:r>
              <a:rPr lang="en-US" dirty="0"/>
              <a:t>nõuab </a:t>
            </a:r>
            <a:r>
              <a:rPr lang="en-US" b="1" dirty="0"/>
              <a:t>õpetajatelt paindlikku </a:t>
            </a:r>
            <a:r>
              <a:rPr lang="en-US" dirty="0" err="1"/>
              <a:t>lähenemist</a:t>
            </a:r>
            <a:r>
              <a:rPr lang="en-US" dirty="0"/>
              <a:t> </a:t>
            </a:r>
            <a:r>
              <a:rPr lang="en-US" dirty="0" err="1" smtClean="0"/>
              <a:t>õpetamisel</a:t>
            </a:r>
            <a:r>
              <a:rPr lang="en-US" dirty="0" smtClean="0"/>
              <a:t> </a:t>
            </a:r>
            <a:r>
              <a:rPr lang="en-US" dirty="0"/>
              <a:t>ja </a:t>
            </a:r>
            <a:r>
              <a:rPr lang="en-US" b="1" dirty="0"/>
              <a:t>õppekava </a:t>
            </a:r>
            <a:r>
              <a:rPr lang="en-US" b="1" dirty="0" err="1"/>
              <a:t>kohandamist</a:t>
            </a:r>
            <a:r>
              <a:rPr lang="en-US" b="1" dirty="0"/>
              <a:t> </a:t>
            </a:r>
            <a:r>
              <a:rPr lang="en-US" dirty="0" err="1" smtClean="0"/>
              <a:t>vastavalt</a:t>
            </a:r>
            <a:r>
              <a:rPr lang="en-US" dirty="0" smtClean="0"/>
              <a:t> </a:t>
            </a:r>
            <a:r>
              <a:rPr lang="en-US" dirty="0" err="1" smtClean="0"/>
              <a:t>õppijate</a:t>
            </a:r>
            <a:r>
              <a:rPr lang="en-US" dirty="0" smtClean="0"/>
              <a:t> </a:t>
            </a:r>
            <a:r>
              <a:rPr lang="en-US" dirty="0" err="1" smtClean="0"/>
              <a:t>iseärasustele</a:t>
            </a:r>
            <a:r>
              <a:rPr lang="en-US" dirty="0" smtClean="0"/>
              <a:t>. </a:t>
            </a:r>
            <a:r>
              <a:rPr lang="en-US" dirty="0" err="1" smtClean="0"/>
              <a:t>Diferentseeritud</a:t>
            </a:r>
            <a:r>
              <a:rPr lang="en-US" dirty="0" smtClean="0"/>
              <a:t> </a:t>
            </a:r>
            <a:r>
              <a:rPr lang="en-US" dirty="0" err="1" smtClean="0"/>
              <a:t>õpetamisel</a:t>
            </a:r>
            <a:r>
              <a:rPr lang="en-US" dirty="0" smtClean="0"/>
              <a:t> </a:t>
            </a:r>
            <a:r>
              <a:rPr lang="en-US" dirty="0" err="1" smtClean="0"/>
              <a:t>ei</a:t>
            </a:r>
            <a:r>
              <a:rPr lang="en-US" dirty="0" smtClean="0"/>
              <a:t> </a:t>
            </a:r>
            <a:r>
              <a:rPr lang="en-US" dirty="0" err="1" smtClean="0"/>
              <a:t>eeldata</a:t>
            </a:r>
            <a:r>
              <a:rPr lang="en-US" dirty="0" smtClean="0"/>
              <a:t>, et </a:t>
            </a:r>
            <a:r>
              <a:rPr lang="en-US" dirty="0" err="1" smtClean="0"/>
              <a:t>õpilased</a:t>
            </a:r>
            <a:r>
              <a:rPr lang="en-US" dirty="0" smtClean="0"/>
              <a:t> </a:t>
            </a:r>
            <a:r>
              <a:rPr lang="en-US" dirty="0"/>
              <a:t>kohandaksid end õppekava järgi. </a:t>
            </a:r>
            <a:endParaRPr lang="en-US" dirty="0" smtClean="0"/>
          </a:p>
          <a:p>
            <a:pPr algn="just"/>
            <a:r>
              <a:rPr lang="en-US" dirty="0" err="1" smtClean="0"/>
              <a:t>Diferentseeritud</a:t>
            </a:r>
            <a:r>
              <a:rPr lang="en-US" dirty="0" smtClean="0"/>
              <a:t> </a:t>
            </a:r>
            <a:r>
              <a:rPr lang="en-US" dirty="0"/>
              <a:t>õpetamine on õpetamise teooria, mis põhineb eeldusel, et </a:t>
            </a:r>
            <a:r>
              <a:rPr lang="en-US" b="1" dirty="0"/>
              <a:t>õppemeetodid peaksid varieeruma ja neid tuleks kohandada </a:t>
            </a:r>
            <a:r>
              <a:rPr lang="en-US" b="1" dirty="0" err="1"/>
              <a:t>vastavalt</a:t>
            </a:r>
            <a:r>
              <a:rPr lang="en-US" b="1" dirty="0"/>
              <a:t> </a:t>
            </a:r>
            <a:r>
              <a:rPr lang="en-US" b="1" dirty="0" err="1" smtClean="0"/>
              <a:t>õpilaste</a:t>
            </a:r>
            <a:r>
              <a:rPr lang="en-US" b="1" dirty="0" smtClean="0"/>
              <a:t> </a:t>
            </a:r>
            <a:r>
              <a:rPr lang="en-US" b="1" dirty="0" err="1" smtClean="0"/>
              <a:t>erinevatele</a:t>
            </a:r>
            <a:r>
              <a:rPr lang="en-US" b="1" dirty="0" smtClean="0"/>
              <a:t> </a:t>
            </a:r>
            <a:r>
              <a:rPr lang="en-US" b="1" dirty="0" err="1" smtClean="0"/>
              <a:t>iseärasustele</a:t>
            </a:r>
            <a:r>
              <a:rPr lang="en-US" dirty="0" smtClean="0"/>
              <a:t>, </a:t>
            </a:r>
            <a:r>
              <a:rPr lang="en-US" dirty="0" err="1" smtClean="0"/>
              <a:t>mida</a:t>
            </a:r>
            <a:r>
              <a:rPr lang="en-US" dirty="0" smtClean="0"/>
              <a:t> </a:t>
            </a:r>
            <a:r>
              <a:rPr lang="en-US" dirty="0" err="1" smtClean="0"/>
              <a:t>tuleks</a:t>
            </a:r>
            <a:r>
              <a:rPr lang="en-US" dirty="0" smtClean="0"/>
              <a:t> </a:t>
            </a:r>
            <a:r>
              <a:rPr lang="en-US" dirty="0" err="1" smtClean="0"/>
              <a:t>vaadelda</a:t>
            </a:r>
            <a:r>
              <a:rPr lang="en-US" dirty="0" smtClean="0"/>
              <a:t> </a:t>
            </a:r>
            <a:r>
              <a:rPr lang="en-US" dirty="0" err="1" smtClean="0"/>
              <a:t>individuaalselt</a:t>
            </a:r>
            <a:r>
              <a:rPr lang="en-US" dirty="0" smtClean="0"/>
              <a:t> </a:t>
            </a:r>
            <a:r>
              <a:rPr lang="en-US" dirty="0" err="1" smtClean="0"/>
              <a:t>kui</a:t>
            </a:r>
            <a:r>
              <a:rPr lang="en-US" dirty="0" smtClean="0"/>
              <a:t> </a:t>
            </a:r>
            <a:r>
              <a:rPr lang="en-US" dirty="0" err="1" smtClean="0"/>
              <a:t>ka</a:t>
            </a:r>
            <a:r>
              <a:rPr lang="en-US" dirty="0" smtClean="0"/>
              <a:t> </a:t>
            </a:r>
            <a:r>
              <a:rPr lang="en-US" dirty="0" err="1" smtClean="0"/>
              <a:t>terviklikumalt</a:t>
            </a:r>
            <a:r>
              <a:rPr lang="en-US" dirty="0" smtClean="0"/>
              <a:t> </a:t>
            </a:r>
            <a:r>
              <a:rPr lang="en-US" dirty="0" err="1" smtClean="0"/>
              <a:t>õpilasgrupis</a:t>
            </a:r>
            <a:endParaRPr lang="nl-N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33" y="2331061"/>
            <a:ext cx="3733667" cy="2487123"/>
          </a:xfrm>
          <a:prstGeom prst="rect">
            <a:avLst/>
          </a:prstGeom>
        </p:spPr>
      </p:pic>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399840" y="440729"/>
            <a:ext cx="10515600" cy="578164"/>
          </a:xfrm>
        </p:spPr>
        <p:txBody>
          <a:bodyPr>
            <a:normAutofit fontScale="90000"/>
          </a:bodyPr>
          <a:lstStyle/>
          <a:p>
            <a:r>
              <a:rPr lang="en-US" b="1" dirty="0" err="1" smtClean="0"/>
              <a:t>Definitsioon</a:t>
            </a:r>
            <a:endParaRPr lang="en-GB" b="1"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2061" y="1144792"/>
            <a:ext cx="9334500" cy="5519057"/>
          </a:xfrm>
        </p:spPr>
        <p:txBody>
          <a:bodyPr>
            <a:noAutofit/>
          </a:bodyPr>
          <a:lstStyle/>
          <a:p>
            <a:r>
              <a:rPr lang="en-US" sz="2600" dirty="0"/>
              <a:t>Õppetöö diferentseerimine tähendab </a:t>
            </a:r>
            <a:r>
              <a:rPr lang="en-US" sz="2600" b="1" dirty="0"/>
              <a:t>õpilaste erinevate taustateadmiste, valmisoleku, keeleoskuse, õpieelistuste ja huvide tundmaõppimist </a:t>
            </a:r>
            <a:r>
              <a:rPr lang="en-US" sz="2600" dirty="0" err="1"/>
              <a:t>ning</a:t>
            </a:r>
            <a:r>
              <a:rPr lang="en-US" sz="2600" dirty="0"/>
              <a:t> </a:t>
            </a:r>
            <a:r>
              <a:rPr lang="en-US" sz="2600" dirty="0" err="1" smtClean="0"/>
              <a:t>sellele</a:t>
            </a:r>
            <a:r>
              <a:rPr lang="en-US" sz="2600" dirty="0" smtClean="0"/>
              <a:t> </a:t>
            </a:r>
            <a:r>
              <a:rPr lang="en-US" sz="2600" dirty="0" err="1" smtClean="0"/>
              <a:t>vastavat</a:t>
            </a:r>
            <a:r>
              <a:rPr lang="en-US" sz="2600" dirty="0" smtClean="0"/>
              <a:t> </a:t>
            </a:r>
            <a:r>
              <a:rPr lang="en-US" sz="2600" dirty="0" err="1" smtClean="0"/>
              <a:t>reageerimist</a:t>
            </a:r>
            <a:r>
              <a:rPr lang="en-US" sz="2600" dirty="0" smtClean="0"/>
              <a:t>. </a:t>
            </a:r>
          </a:p>
          <a:p>
            <a:r>
              <a:rPr lang="en-US" sz="2600" dirty="0" smtClean="0"/>
              <a:t>Diferentseeritud </a:t>
            </a:r>
            <a:r>
              <a:rPr lang="en-US" sz="2600" dirty="0"/>
              <a:t>õpetamine on protsess, </a:t>
            </a:r>
            <a:r>
              <a:rPr lang="en-US" sz="2600" dirty="0" err="1" smtClean="0"/>
              <a:t>kus</a:t>
            </a:r>
            <a:r>
              <a:rPr lang="en-US" sz="2600" dirty="0" smtClean="0"/>
              <a:t> </a:t>
            </a:r>
            <a:r>
              <a:rPr lang="en-US" sz="2600" dirty="0" err="1" smtClean="0"/>
              <a:t>toimub</a:t>
            </a:r>
            <a:r>
              <a:rPr lang="en-US" sz="2600" dirty="0" smtClean="0"/>
              <a:t> </a:t>
            </a:r>
            <a:r>
              <a:rPr lang="en-US" sz="2600" b="1" dirty="0" err="1" smtClean="0"/>
              <a:t>üheaegselt</a:t>
            </a:r>
            <a:r>
              <a:rPr lang="en-US" sz="2600" b="1" dirty="0" smtClean="0"/>
              <a:t> </a:t>
            </a:r>
            <a:r>
              <a:rPr lang="en-US" sz="2600" b="1" dirty="0" err="1" smtClean="0"/>
              <a:t>erinevate</a:t>
            </a:r>
            <a:r>
              <a:rPr lang="en-US" sz="2600" b="1" dirty="0" smtClean="0"/>
              <a:t> </a:t>
            </a:r>
            <a:r>
              <a:rPr lang="en-US" sz="2600" b="1" dirty="0" err="1"/>
              <a:t>võimetega</a:t>
            </a:r>
            <a:r>
              <a:rPr lang="en-US" sz="2600" b="1" dirty="0"/>
              <a:t> </a:t>
            </a:r>
            <a:r>
              <a:rPr lang="en-US" sz="2600" dirty="0" err="1" smtClean="0"/>
              <a:t>õpilaste</a:t>
            </a:r>
            <a:r>
              <a:rPr lang="en-US" sz="2600" dirty="0" smtClean="0"/>
              <a:t> </a:t>
            </a:r>
            <a:r>
              <a:rPr lang="en-US" sz="2600" dirty="0" err="1" smtClean="0"/>
              <a:t>õpetamine</a:t>
            </a:r>
            <a:r>
              <a:rPr lang="en-US" sz="2600" dirty="0" smtClean="0"/>
              <a:t> </a:t>
            </a:r>
            <a:r>
              <a:rPr lang="en-US" sz="2600" dirty="0"/>
              <a:t>ja </a:t>
            </a:r>
            <a:r>
              <a:rPr lang="en-US" sz="2600" dirty="0" err="1" smtClean="0"/>
              <a:t>õppimine</a:t>
            </a:r>
            <a:r>
              <a:rPr lang="en-US" sz="2600" dirty="0" smtClean="0"/>
              <a:t>. </a:t>
            </a:r>
            <a:r>
              <a:rPr lang="en-US" sz="2600" dirty="0"/>
              <a:t>Õppetöö diferentseerimise eesmärk on </a:t>
            </a:r>
            <a:r>
              <a:rPr lang="en-US" sz="2600" dirty="0" err="1" smtClean="0"/>
              <a:t>toetada</a:t>
            </a:r>
            <a:r>
              <a:rPr lang="en-US" sz="2600" dirty="0" smtClean="0"/>
              <a:t> ja </a:t>
            </a:r>
            <a:r>
              <a:rPr lang="en-US" sz="2600" b="1" dirty="0" err="1" smtClean="0"/>
              <a:t>maksimeerida</a:t>
            </a:r>
            <a:r>
              <a:rPr lang="en-US" sz="2600" b="1" dirty="0" smtClean="0"/>
              <a:t> </a:t>
            </a:r>
            <a:r>
              <a:rPr lang="en-US" sz="2600" b="1" dirty="0"/>
              <a:t>iga õpilase arengut </a:t>
            </a:r>
            <a:r>
              <a:rPr lang="en-US" sz="2600" dirty="0"/>
              <a:t>ja </a:t>
            </a:r>
            <a:r>
              <a:rPr lang="en-US" sz="2600" dirty="0" err="1"/>
              <a:t>individuaalset</a:t>
            </a:r>
            <a:r>
              <a:rPr lang="en-US" sz="2600" dirty="0"/>
              <a:t> </a:t>
            </a:r>
            <a:r>
              <a:rPr lang="en-US" sz="2600" dirty="0" err="1" smtClean="0"/>
              <a:t>edu</a:t>
            </a:r>
            <a:r>
              <a:rPr lang="en-US" sz="2600" dirty="0" smtClean="0"/>
              <a:t> </a:t>
            </a:r>
            <a:r>
              <a:rPr lang="en-US" sz="2600" dirty="0" err="1" smtClean="0"/>
              <a:t>õppeprotsessis</a:t>
            </a:r>
            <a:r>
              <a:rPr lang="en-US" sz="2600" dirty="0" smtClean="0"/>
              <a:t>, </a:t>
            </a:r>
            <a:r>
              <a:rPr lang="en-US" sz="2600" dirty="0" err="1" smtClean="0"/>
              <a:t>lähtudes</a:t>
            </a:r>
            <a:r>
              <a:rPr lang="en-US" sz="2600" dirty="0" smtClean="0"/>
              <a:t> </a:t>
            </a:r>
            <a:r>
              <a:rPr lang="en-US" sz="2600" dirty="0" err="1" smtClean="0"/>
              <a:t>iga</a:t>
            </a:r>
            <a:r>
              <a:rPr lang="en-US" sz="2600" dirty="0" smtClean="0"/>
              <a:t> </a:t>
            </a:r>
            <a:r>
              <a:rPr lang="en-US" sz="2600" dirty="0" err="1" smtClean="0"/>
              <a:t>õpilase</a:t>
            </a:r>
            <a:r>
              <a:rPr lang="en-US" sz="2600" dirty="0" smtClean="0"/>
              <a:t> </a:t>
            </a:r>
            <a:r>
              <a:rPr lang="en-US" sz="2600" dirty="0" err="1" smtClean="0"/>
              <a:t>olemasolevast</a:t>
            </a:r>
            <a:r>
              <a:rPr lang="en-US" sz="2600" dirty="0" smtClean="0"/>
              <a:t> </a:t>
            </a:r>
            <a:r>
              <a:rPr lang="en-US" sz="2600" dirty="0" err="1" smtClean="0"/>
              <a:t>arengutasemest</a:t>
            </a:r>
            <a:r>
              <a:rPr lang="en-US" sz="2600" dirty="0" smtClean="0"/>
              <a:t>.</a:t>
            </a:r>
          </a:p>
          <a:p>
            <a:r>
              <a:rPr lang="en-US" sz="2600" dirty="0" err="1"/>
              <a:t>Diferentseeritud</a:t>
            </a:r>
            <a:r>
              <a:rPr lang="en-US" sz="2600" dirty="0"/>
              <a:t> </a:t>
            </a:r>
            <a:r>
              <a:rPr lang="en-US" sz="2600" dirty="0" err="1" smtClean="0"/>
              <a:t>õpetamine</a:t>
            </a:r>
            <a:r>
              <a:rPr lang="en-US" sz="2600" dirty="0" smtClean="0"/>
              <a:t> </a:t>
            </a:r>
            <a:r>
              <a:rPr lang="en-US" sz="2600" dirty="0"/>
              <a:t>võimaldab kõigile </a:t>
            </a:r>
            <a:r>
              <a:rPr lang="en-US" sz="2600" dirty="0" smtClean="0"/>
              <a:t>õpilastele </a:t>
            </a:r>
            <a:r>
              <a:rPr lang="en-US" sz="2600" b="1" dirty="0"/>
              <a:t>juurdepääsu </a:t>
            </a:r>
            <a:r>
              <a:rPr lang="en-US" sz="2600" b="1" dirty="0" err="1"/>
              <a:t>samale</a:t>
            </a:r>
            <a:r>
              <a:rPr lang="en-US" sz="2600" b="1" dirty="0"/>
              <a:t> </a:t>
            </a:r>
            <a:r>
              <a:rPr lang="en-US" sz="2600" b="1" dirty="0" err="1" smtClean="0"/>
              <a:t>õppekavale</a:t>
            </a:r>
            <a:r>
              <a:rPr lang="en-US" sz="2600" dirty="0"/>
              <a:t> </a:t>
            </a:r>
            <a:r>
              <a:rPr lang="en-US" sz="2600" dirty="0" err="1" smtClean="0"/>
              <a:t>ehk</a:t>
            </a:r>
            <a:r>
              <a:rPr lang="en-US" sz="2600" dirty="0" smtClean="0"/>
              <a:t> </a:t>
            </a:r>
            <a:r>
              <a:rPr lang="en-US" sz="2600" dirty="0" err="1" smtClean="0"/>
              <a:t>pakub</a:t>
            </a:r>
            <a:r>
              <a:rPr lang="en-US" sz="2600" dirty="0" smtClean="0"/>
              <a:t> </a:t>
            </a:r>
            <a:r>
              <a:rPr lang="en-US" sz="2600" dirty="0" err="1" smtClean="0"/>
              <a:t>kohandatud</a:t>
            </a:r>
            <a:r>
              <a:rPr lang="en-US" sz="2600" dirty="0" smtClean="0"/>
              <a:t> </a:t>
            </a:r>
            <a:r>
              <a:rPr lang="en-US" sz="2600" dirty="0" err="1" smtClean="0"/>
              <a:t>õppeülesandeid</a:t>
            </a:r>
            <a:r>
              <a:rPr lang="en-US" sz="2600" dirty="0" smtClean="0"/>
              <a:t> ja </a:t>
            </a:r>
            <a:r>
              <a:rPr lang="en-US" sz="2600" dirty="0" err="1" smtClean="0"/>
              <a:t>õpiväljundeid</a:t>
            </a:r>
            <a:r>
              <a:rPr lang="en-US" sz="2600" dirty="0" smtClean="0"/>
              <a:t> </a:t>
            </a:r>
            <a:r>
              <a:rPr lang="en-US" sz="2600" dirty="0" err="1" smtClean="0"/>
              <a:t>vastavalt</a:t>
            </a:r>
            <a:r>
              <a:rPr lang="en-US" sz="2600" dirty="0" smtClean="0"/>
              <a:t> </a:t>
            </a:r>
            <a:r>
              <a:rPr lang="en-US" sz="2600" b="1" dirty="0" err="1"/>
              <a:t>õpilaste</a:t>
            </a:r>
            <a:r>
              <a:rPr lang="en-US" sz="2600" b="1" dirty="0"/>
              <a:t> </a:t>
            </a:r>
            <a:r>
              <a:rPr lang="en-US" sz="2600" b="1" dirty="0" err="1" smtClean="0"/>
              <a:t>õpivajadustele</a:t>
            </a:r>
            <a:r>
              <a:rPr lang="en-US" sz="2600" dirty="0" smtClean="0"/>
              <a:t>.</a:t>
            </a:r>
            <a:r>
              <a:rPr lang="en-US" sz="2600" b="1" dirty="0" smtClean="0"/>
              <a:t>  </a:t>
            </a:r>
            <a:endParaRPr lang="nl-NL" sz="26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561" y="1144792"/>
            <a:ext cx="2308754" cy="3088256"/>
          </a:xfrm>
          <a:prstGeom prst="rect">
            <a:avLst/>
          </a:prstGeom>
        </p:spPr>
      </p:pic>
      <p:sp>
        <p:nvSpPr>
          <p:cNvPr id="5" name="TextBox 4"/>
          <p:cNvSpPr txBox="1"/>
          <p:nvPr/>
        </p:nvSpPr>
        <p:spPr>
          <a:xfrm>
            <a:off x="9794630" y="4358947"/>
            <a:ext cx="1679331" cy="738664"/>
          </a:xfrm>
          <a:prstGeom prst="rect">
            <a:avLst/>
          </a:prstGeom>
          <a:noFill/>
        </p:spPr>
        <p:txBody>
          <a:bodyPr wrap="square" rtlCol="0">
            <a:spAutoFit/>
          </a:bodyPr>
          <a:lstStyle/>
          <a:p>
            <a:pPr algn="ctr"/>
            <a:r>
              <a:rPr lang="en-US" sz="1050" i="1" dirty="0" smtClean="0"/>
              <a:t>Allikas: </a:t>
            </a:r>
            <a:r>
              <a:rPr lang="en-US" sz="1050" i="1" dirty="0"/>
              <a:t>http://edtheory.blogspot.com/2016/04/differentiated-instruction.html</a:t>
            </a: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NL" dirty="0" smtClean="0"/>
              <a:t>2. Peatükk</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lstStyle/>
          <a:p>
            <a:r>
              <a:rPr lang="en-US" dirty="0"/>
              <a:t>Kust see kõik algas?</a:t>
            </a:r>
            <a:endParaRPr lang="en-GB" dirty="0"/>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52844</TotalTime>
  <Words>2836</Words>
  <Application>Microsoft Office PowerPoint</Application>
  <PresentationFormat>Widescreen</PresentationFormat>
  <Paragraphs>280</Paragraphs>
  <Slides>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Courier New</vt:lpstr>
      <vt:lpstr>Ink Free</vt:lpstr>
      <vt:lpstr>Raleway</vt:lpstr>
      <vt:lpstr>Raleway bold</vt:lpstr>
      <vt:lpstr>Roboto</vt:lpstr>
      <vt:lpstr>Times New Roman</vt:lpstr>
      <vt:lpstr>Wingdings</vt:lpstr>
      <vt:lpstr>Kantoorthema</vt:lpstr>
      <vt:lpstr>Moodul 1. Sissejuhatus diferentseeritud õpetamisse</vt:lpstr>
      <vt:lpstr>Eesmärk</vt:lpstr>
      <vt:lpstr>Õpiväljundid</vt:lpstr>
      <vt:lpstr>Märksõnad</vt:lpstr>
      <vt:lpstr>Sisukord</vt:lpstr>
      <vt:lpstr>1. Peatükk</vt:lpstr>
      <vt:lpstr>Sissejuhatus</vt:lpstr>
      <vt:lpstr>Definitsioon</vt:lpstr>
      <vt:lpstr>2. Peatükk</vt:lpstr>
      <vt:lpstr>Diferentseeritud õpetamise ajalugu</vt:lpstr>
      <vt:lpstr>Diferentseeritud õpetamise ajalugu</vt:lpstr>
      <vt:lpstr>Diferentseeritud õpetamise ajalugu</vt:lpstr>
      <vt:lpstr>3. Peatükk</vt:lpstr>
      <vt:lpstr>Diferentseeritud õpetamise mõiste määratlemine</vt:lpstr>
      <vt:lpstr>Diferentseeritud õpetamise omadused ja põhimõtted</vt:lpstr>
      <vt:lpstr>Diferentseeritud õpetamise omadused ja põhimõtted</vt:lpstr>
      <vt:lpstr>Diferentseeritud õpetamise omadused ja põhimõtted</vt:lpstr>
      <vt:lpstr>Diferentseeritud õpetamise omadused ja põhimõtted</vt:lpstr>
      <vt:lpstr>Diferentseeritud õpetamise omadused ja põhimõtted</vt:lpstr>
      <vt:lpstr>Diferentseeritud õpetamise omadused ja põhimõtted</vt:lpstr>
      <vt:lpstr>Õppimise põhimõtted diferentseeritud õpetamise edendamisel</vt:lpstr>
      <vt:lpstr>Mida me mõtleme sisu all?</vt:lpstr>
      <vt:lpstr>Mida me mõtleme sisu all?</vt:lpstr>
      <vt:lpstr>Näited diferentseeritud tegevustest:</vt:lpstr>
      <vt:lpstr>Protsess</vt:lpstr>
      <vt:lpstr>Näited diferentseeritud protsessi kohta:</vt:lpstr>
      <vt:lpstr>Tulemus (ehk toode)</vt:lpstr>
      <vt:lpstr>Näited diferentseeritud tulemuse (toote) kohta:</vt:lpstr>
      <vt:lpstr>Õppekeskkond</vt:lpstr>
      <vt:lpstr>Näited diferentseeritud keskkonna kohta:</vt:lpstr>
      <vt:lpstr>Diferentseeritud õpetamise praktilised rakendused, vahendid ja strateegiad</vt:lpstr>
      <vt:lpstr>Diferentseeritud õpetamise plussid ja miinused</vt:lpstr>
      <vt:lpstr>Diferentseeritud õpetamise plussid ja miinused</vt:lpstr>
      <vt:lpstr>Aeg eneserefleksiooniks </vt:lpstr>
      <vt:lpstr>4. Peatükk</vt:lpstr>
      <vt:lpstr>Sissejuhatus</vt:lpstr>
      <vt:lpstr>Diferentseerimine ei ole ...</vt:lpstr>
      <vt:lpstr>Diferentseerimine on...</vt:lpstr>
      <vt:lpstr>Aeg eneserefleksiooniks </vt:lpstr>
      <vt:lpstr>5. Peatükk</vt:lpstr>
      <vt:lpstr>PowerPoint Presentation</vt:lpstr>
      <vt:lpstr>Kordamine</vt:lpstr>
      <vt:lpstr>Kokkuvõte</vt:lpstr>
      <vt:lpstr>Viited ja lisalugemine</vt:lpstr>
      <vt:lpstr>Tänan teid tähelepanu eest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docId:A3C995128E5D8F35791E08D2C607EFF6</cp:keywords>
  <cp:lastModifiedBy>Windows User</cp:lastModifiedBy>
  <cp:revision>350</cp:revision>
  <dcterms:created xsi:type="dcterms:W3CDTF">2021-03-16T15:14:53Z</dcterms:created>
  <dcterms:modified xsi:type="dcterms:W3CDTF">2022-09-28T06:32:53Z</dcterms:modified>
</cp:coreProperties>
</file>