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83" r:id="rId10"/>
    <p:sldId id="279" r:id="rId11"/>
    <p:sldId id="266" r:id="rId12"/>
    <p:sldId id="284" r:id="rId13"/>
    <p:sldId id="280" r:id="rId14"/>
    <p:sldId id="286" r:id="rId15"/>
    <p:sldId id="285" r:id="rId16"/>
    <p:sldId id="288" r:id="rId17"/>
    <p:sldId id="265" r:id="rId18"/>
    <p:sldId id="287" r:id="rId19"/>
    <p:sldId id="289" r:id="rId20"/>
    <p:sldId id="290" r:id="rId21"/>
    <p:sldId id="291" r:id="rId22"/>
    <p:sldId id="292" r:id="rId23"/>
    <p:sldId id="293" r:id="rId24"/>
    <p:sldId id="294" r:id="rId25"/>
    <p:sldId id="295" r:id="rId26"/>
    <p:sldId id="296" r:id="rId27"/>
    <p:sldId id="297" r:id="rId28"/>
    <p:sldId id="298" r:id="rId29"/>
    <p:sldId id="269" r:id="rId30"/>
    <p:sldId id="305" r:id="rId31"/>
    <p:sldId id="281" r:id="rId32"/>
    <p:sldId id="301" r:id="rId33"/>
    <p:sldId id="272" r:id="rId34"/>
    <p:sldId id="303" r:id="rId35"/>
    <p:sldId id="321" r:id="rId36"/>
    <p:sldId id="320" r:id="rId37"/>
    <p:sldId id="322" r:id="rId38"/>
    <p:sldId id="307" r:id="rId39"/>
    <p:sldId id="308" r:id="rId40"/>
    <p:sldId id="309" r:id="rId41"/>
    <p:sldId id="315" r:id="rId42"/>
    <p:sldId id="310" r:id="rId43"/>
    <p:sldId id="316" r:id="rId44"/>
    <p:sldId id="311" r:id="rId45"/>
    <p:sldId id="317" r:id="rId46"/>
    <p:sldId id="273" r:id="rId47"/>
    <p:sldId id="274" r:id="rId48"/>
    <p:sldId id="282" r:id="rId49"/>
    <p:sldId id="312" r:id="rId50"/>
    <p:sldId id="313" r:id="rId51"/>
    <p:sldId id="323" r:id="rId52"/>
    <p:sldId id="324" r:id="rId53"/>
    <p:sldId id="278" r:id="rId54"/>
    <p:sldId id="27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vi Gretsi" initials="MG" lastIdx="3" clrIdx="0">
    <p:extLst>
      <p:ext uri="{19B8F6BF-5375-455C-9EA6-DF929625EA0E}">
        <p15:presenceInfo xmlns:p15="http://schemas.microsoft.com/office/powerpoint/2012/main" userId="Marievi Grets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94660"/>
  </p:normalViewPr>
  <p:slideViewPr>
    <p:cSldViewPr snapToGrid="0">
      <p:cViewPr varScale="1">
        <p:scale>
          <a:sx n="89" d="100"/>
          <a:sy n="89" d="100"/>
        </p:scale>
        <p:origin x="24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77.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55.svg"/><Relationship Id="rId7" Type="http://schemas.openxmlformats.org/officeDocument/2006/relationships/image" Target="../media/image1122.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066.sv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88.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444.sv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4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4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09/10/2022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09/10/2022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09/10/2022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09/10/2022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09/10/2022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09/10/2022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09/10/2022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09/10/2022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09/10/2022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09/10/2022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Kliki, et saada teavet</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Klikake, et mudeli tekstid oleksid kättesaadavad.</a:t>
            </a:r>
          </a:p>
          <a:p>
            <a:pPr lvl="1"/>
            <a:r>
              <a:rPr lang="nl-NL" dirty="0"/>
              <a:t>Tweede niveau</a:t>
            </a:r>
          </a:p>
          <a:p>
            <a:pPr lvl="2"/>
            <a:r>
              <a:rPr lang="nl-NL" dirty="0"/>
              <a:t>Derde niveau</a:t>
            </a:r>
          </a:p>
          <a:p>
            <a:pPr lvl="3"/>
            <a:r>
              <a:rPr lang="nl-NL" dirty="0"/>
              <a:t>Neljas tase</a:t>
            </a:r>
          </a:p>
          <a:p>
            <a:pPr lvl="4"/>
            <a:r>
              <a:rPr lang="nl-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63" r:id="rId5"/>
    <p:sldLayoutId id="2147483664" r:id="rId6"/>
    <p:sldLayoutId id="2147483665" r:id="rId7"/>
    <p:sldLayoutId id="2147483671" r:id="rId8"/>
    <p:sldLayoutId id="2147483672" r:id="rId9"/>
    <p:sldLayoutId id="2147483673" r:id="rId10"/>
    <p:sldLayoutId id="2147483674" r:id="rId11"/>
    <p:sldLayoutId id="2147483675" r:id="rId12"/>
    <p:sldLayoutId id="2147483676" r:id="rId13"/>
    <p:sldLayoutId id="2147483650" r:id="rId14"/>
    <p:sldLayoutId id="2147483651" r:id="rId15"/>
    <p:sldLayoutId id="2147483666" r:id="rId16"/>
    <p:sldLayoutId id="2147483667" r:id="rId17"/>
    <p:sldLayoutId id="2147483668" r:id="rId18"/>
    <p:sldLayoutId id="2147483669" r:id="rId19"/>
    <p:sldLayoutId id="2147483652" r:id="rId20"/>
    <p:sldLayoutId id="2147483653" r:id="rId21"/>
    <p:sldLayoutId id="2147483654" r:id="rId22"/>
    <p:sldLayoutId id="2147483655" r:id="rId23"/>
    <p:sldLayoutId id="2147483656" r:id="rId24"/>
    <p:sldLayoutId id="2147483657" r:id="rId25"/>
    <p:sldLayoutId id="2147483670"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theteachertoolkit.com/index.php/tool/four-corners"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hyperlink" Target="https://www.youtube.com/watch?v=rumHfC1XQtc" TargetMode="Externa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hyperlink" Target="https://educationstandards.nsw.edu.au/wps/portal/nesa/k-10/understanding-the-curriculum/assessment/differentiated-assessment" TargetMode="External"/><Relationship Id="rId2" Type="http://schemas.openxmlformats.org/officeDocument/2006/relationships/hyperlink" Target="https://www.prodigygame.com/main-en/blog/differentiated-instruction-strategies-examples-download/" TargetMode="External"/><Relationship Id="rId1" Type="http://schemas.openxmlformats.org/officeDocument/2006/relationships/slideLayout" Target="../slideLayouts/slideLayout4.xml"/><Relationship Id="rId5" Type="http://schemas.openxmlformats.org/officeDocument/2006/relationships/hyperlink" Target="https://www.teachthought.com/pedagogy/strategies-differentiated/" TargetMode="External"/><Relationship Id="rId4" Type="http://schemas.openxmlformats.org/officeDocument/2006/relationships/hyperlink" Target="https://www.schools.utah.gov/file/1e842789-7836-4ed2-af1a-3232ee028d75"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642F37-6A6B-41B1-9E9E-CBD267A44BBE}"/>
              </a:ext>
            </a:extLst>
          </p:cNvPr>
          <p:cNvSpPr>
            <a:spLocks noGrp="1"/>
          </p:cNvSpPr>
          <p:nvPr>
            <p:ph type="ctrTitle"/>
          </p:nvPr>
        </p:nvSpPr>
        <p:spPr>
          <a:xfrm>
            <a:off x="258618" y="3684233"/>
            <a:ext cx="11933382" cy="1537150"/>
          </a:xfrm>
        </p:spPr>
        <p:txBody>
          <a:bodyPr>
            <a:normAutofit fontScale="90000"/>
          </a:bodyPr>
          <a:lstStyle/>
          <a:p>
            <a:pPr algn="r"/>
            <a:r>
              <a:rPr lang="et-EE" b="1" spc="100" dirty="0" smtClean="0">
                <a:ea typeface="+mj-ea"/>
                <a:cs typeface="+mj-cs"/>
              </a:rPr>
              <a:t/>
            </a:r>
            <a:br>
              <a:rPr lang="et-EE" b="1" spc="100" dirty="0" smtClean="0">
                <a:ea typeface="+mj-ea"/>
                <a:cs typeface="+mj-cs"/>
              </a:rPr>
            </a:br>
            <a:r>
              <a:rPr lang="en-US" b="1" spc="100" dirty="0" err="1" smtClean="0">
                <a:ea typeface="+mj-ea"/>
                <a:cs typeface="+mj-cs"/>
              </a:rPr>
              <a:t>Moodul</a:t>
            </a:r>
            <a:r>
              <a:rPr lang="en-US" b="1" spc="100" dirty="0" smtClean="0">
                <a:ea typeface="+mj-ea"/>
                <a:cs typeface="+mj-cs"/>
              </a:rPr>
              <a:t> </a:t>
            </a:r>
            <a:r>
              <a:rPr lang="el-GR" b="1" spc="100" dirty="0" smtClean="0">
                <a:ea typeface="+mj-ea"/>
                <a:cs typeface="+mj-cs"/>
              </a:rPr>
              <a:t>3</a:t>
            </a:r>
            <a:r>
              <a:rPr lang="en-US" b="1" spc="100" dirty="0" smtClean="0"/>
              <a:t>. Millised </a:t>
            </a:r>
            <a:r>
              <a:rPr lang="en-US" b="1" spc="100" dirty="0"/>
              <a:t>on </a:t>
            </a:r>
            <a:r>
              <a:rPr lang="en-US" b="1" spc="100" dirty="0" err="1"/>
              <a:t>diferentseeritud</a:t>
            </a:r>
            <a:r>
              <a:rPr lang="en-US" b="1" spc="100" dirty="0"/>
              <a:t> </a:t>
            </a:r>
            <a:r>
              <a:rPr lang="en-US" b="1" spc="100" dirty="0" err="1" smtClean="0"/>
              <a:t>õp</a:t>
            </a:r>
            <a:r>
              <a:rPr lang="et-EE" b="1" spc="100" dirty="0" smtClean="0"/>
              <a:t>pe</a:t>
            </a:r>
            <a:r>
              <a:rPr lang="en-US" b="1" spc="100" dirty="0" smtClean="0"/>
              <a:t> </a:t>
            </a:r>
            <a:r>
              <a:rPr lang="en-US" b="1" spc="100" dirty="0"/>
              <a:t>strateegiad?</a:t>
            </a:r>
            <a:endParaRPr lang="en-GB" sz="4800" dirty="0"/>
          </a:p>
        </p:txBody>
      </p:sp>
    </p:spTree>
    <p:extLst>
      <p:ext uri="{BB962C8B-B14F-4D97-AF65-F5344CB8AC3E}">
        <p14:creationId xmlns:p14="http://schemas.microsoft.com/office/powerpoint/2010/main" val="2480967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p:txBody>
          <a:bodyPr/>
          <a:lstStyle/>
          <a:p>
            <a:r>
              <a:rPr lang="et-EE" dirty="0" smtClean="0"/>
              <a:t>Looge ülesande kaardid</a:t>
            </a:r>
            <a:endParaRPr lang="en-US"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p:txBody>
          <a:bodyPr>
            <a:normAutofit fontScale="92500" lnSpcReduction="10000"/>
          </a:bodyPr>
          <a:lstStyle/>
          <a:p>
            <a:pPr marL="0" indent="0">
              <a:buNone/>
            </a:pPr>
            <a:r>
              <a:rPr lang="en-US" dirty="0" err="1"/>
              <a:t>Nagu</a:t>
            </a:r>
            <a:r>
              <a:rPr lang="en-US" dirty="0"/>
              <a:t> </a:t>
            </a:r>
            <a:r>
              <a:rPr lang="en-US" dirty="0" err="1" smtClean="0"/>
              <a:t>õp</a:t>
            </a:r>
            <a:r>
              <a:rPr lang="et-EE" dirty="0" smtClean="0"/>
              <a:t>i</a:t>
            </a:r>
            <a:r>
              <a:rPr lang="en-US" dirty="0" err="1" smtClean="0"/>
              <a:t>jaamad</a:t>
            </a:r>
            <a:r>
              <a:rPr lang="en-US" dirty="0"/>
              <a:t>, võimaldavad </a:t>
            </a:r>
            <a:r>
              <a:rPr lang="en-US" dirty="0" err="1"/>
              <a:t>ka</a:t>
            </a:r>
            <a:r>
              <a:rPr lang="en-US" dirty="0"/>
              <a:t> </a:t>
            </a:r>
            <a:r>
              <a:rPr lang="en-US" dirty="0" err="1" smtClean="0"/>
              <a:t>ülesande</a:t>
            </a:r>
            <a:r>
              <a:rPr lang="et-EE" dirty="0" smtClean="0"/>
              <a:t> </a:t>
            </a:r>
            <a:r>
              <a:rPr lang="en-US" dirty="0" err="1" smtClean="0"/>
              <a:t>kaardid</a:t>
            </a:r>
            <a:r>
              <a:rPr lang="en-US" dirty="0" smtClean="0"/>
              <a:t> </a:t>
            </a:r>
            <a:r>
              <a:rPr lang="et-EE" dirty="0" smtClean="0"/>
              <a:t>pakkuda</a:t>
            </a:r>
            <a:r>
              <a:rPr lang="en-US" dirty="0" smtClean="0"/>
              <a:t> </a:t>
            </a:r>
            <a:r>
              <a:rPr lang="en-US" dirty="0"/>
              <a:t>õpilastele mitmesugust sisu. </a:t>
            </a:r>
            <a:r>
              <a:rPr lang="en-US" b="1" dirty="0" err="1" smtClean="0"/>
              <a:t>Ülesande</a:t>
            </a:r>
            <a:r>
              <a:rPr lang="et-EE" b="1" dirty="0" smtClean="0"/>
              <a:t> </a:t>
            </a:r>
            <a:r>
              <a:rPr lang="en-US" b="1" dirty="0" err="1" smtClean="0"/>
              <a:t>kaartidele</a:t>
            </a:r>
            <a:r>
              <a:rPr lang="en-US" b="1" dirty="0" smtClean="0"/>
              <a:t> </a:t>
            </a:r>
            <a:r>
              <a:rPr lang="en-US" b="1" dirty="0"/>
              <a:t>vastamine </a:t>
            </a:r>
            <a:r>
              <a:rPr lang="en-US" b="1" dirty="0" err="1"/>
              <a:t>võib</a:t>
            </a:r>
            <a:r>
              <a:rPr lang="en-US" b="1" dirty="0"/>
              <a:t> </a:t>
            </a:r>
            <a:r>
              <a:rPr lang="et-EE" b="1" dirty="0" smtClean="0"/>
              <a:t>toimuda ka grupitegevusena</a:t>
            </a:r>
            <a:r>
              <a:rPr lang="en-US" dirty="0" smtClean="0"/>
              <a:t>,</a:t>
            </a:r>
            <a:r>
              <a:rPr lang="et-EE" dirty="0" smtClean="0"/>
              <a:t> </a:t>
            </a:r>
            <a:r>
              <a:rPr lang="en-US" dirty="0" err="1" smtClean="0"/>
              <a:t>lisa</a:t>
            </a:r>
            <a:r>
              <a:rPr lang="et-EE" dirty="0" smtClean="0"/>
              <a:t>des</a:t>
            </a:r>
            <a:r>
              <a:rPr lang="en-US" dirty="0" smtClean="0"/>
              <a:t> </a:t>
            </a:r>
            <a:r>
              <a:rPr lang="en-US" dirty="0"/>
              <a:t>vaheldust tundidesse, mis tavaliselt keskenduvad üksi või suures grupis õppimisele.</a:t>
            </a:r>
          </a:p>
          <a:p>
            <a:pPr marL="0" indent="0">
              <a:buNone/>
            </a:pPr>
            <a:r>
              <a:rPr lang="et-EE" dirty="0" smtClean="0"/>
              <a:t>Esiteks, </a:t>
            </a:r>
            <a:r>
              <a:rPr lang="en-US" dirty="0" err="1" smtClean="0"/>
              <a:t>koostage</a:t>
            </a:r>
            <a:r>
              <a:rPr lang="en-US" dirty="0" smtClean="0"/>
              <a:t> </a:t>
            </a:r>
            <a:r>
              <a:rPr lang="en-US" dirty="0" err="1"/>
              <a:t>või</a:t>
            </a:r>
            <a:r>
              <a:rPr lang="en-US" dirty="0"/>
              <a:t> </a:t>
            </a:r>
            <a:r>
              <a:rPr lang="et-EE" dirty="0" smtClean="0"/>
              <a:t>leidke</a:t>
            </a:r>
            <a:r>
              <a:rPr lang="en-US" dirty="0" smtClean="0"/>
              <a:t> </a:t>
            </a:r>
            <a:r>
              <a:rPr lang="en-US" dirty="0"/>
              <a:t>ülesanded ja küsimused, </a:t>
            </a:r>
            <a:r>
              <a:rPr lang="en-US" dirty="0" smtClean="0"/>
              <a:t>mi</a:t>
            </a:r>
            <a:r>
              <a:rPr lang="et-EE" dirty="0" smtClean="0"/>
              <a:t>s on tavaliselt töölehted</a:t>
            </a:r>
            <a:r>
              <a:rPr lang="en-US" dirty="0" smtClean="0"/>
              <a:t>e</a:t>
            </a:r>
            <a:r>
              <a:rPr lang="et-EE" dirty="0" smtClean="0"/>
              <a:t>l</a:t>
            </a:r>
            <a:r>
              <a:rPr lang="en-US" dirty="0" smtClean="0"/>
              <a:t> </a:t>
            </a:r>
            <a:r>
              <a:rPr lang="en-US" dirty="0"/>
              <a:t>või õpikutes</a:t>
            </a:r>
            <a:r>
              <a:rPr lang="en-US" dirty="0" smtClean="0"/>
              <a:t>. </a:t>
            </a:r>
          </a:p>
          <a:p>
            <a:pPr marL="0" indent="0">
              <a:buNone/>
            </a:pPr>
            <a:r>
              <a:rPr lang="en-US" dirty="0" smtClean="0"/>
              <a:t>Teiseks</a:t>
            </a:r>
            <a:r>
              <a:rPr lang="en-US" dirty="0"/>
              <a:t>, trükkige ja lamineerige kaardid, millest igaüks sisaldab ühte ülesannet </a:t>
            </a:r>
            <a:r>
              <a:rPr lang="en-US" dirty="0" err="1"/>
              <a:t>või</a:t>
            </a:r>
            <a:r>
              <a:rPr lang="en-US" dirty="0"/>
              <a:t> </a:t>
            </a:r>
            <a:r>
              <a:rPr lang="en-US" dirty="0" err="1" smtClean="0"/>
              <a:t>küsimust</a:t>
            </a:r>
            <a:r>
              <a:rPr lang="en-US" dirty="0" smtClean="0"/>
              <a:t>.</a:t>
            </a:r>
            <a:r>
              <a:rPr lang="et-EE" dirty="0" smtClean="0"/>
              <a:t> Korraldage </a:t>
            </a:r>
            <a:r>
              <a:rPr lang="en-US" dirty="0" err="1" smtClean="0"/>
              <a:t>klassiruum</a:t>
            </a:r>
            <a:r>
              <a:rPr lang="en-US" dirty="0" smtClean="0"/>
              <a:t> </a:t>
            </a:r>
            <a:r>
              <a:rPr lang="en-US" dirty="0"/>
              <a:t>ümber ja paigutage </a:t>
            </a:r>
            <a:r>
              <a:rPr lang="en-US" dirty="0" err="1"/>
              <a:t>õpilaste</a:t>
            </a:r>
            <a:r>
              <a:rPr lang="en-US" dirty="0"/>
              <a:t> </a:t>
            </a:r>
            <a:r>
              <a:rPr lang="en-US" dirty="0" err="1" smtClean="0"/>
              <a:t>paarid</a:t>
            </a:r>
            <a:r>
              <a:rPr lang="et-EE" dirty="0" smtClean="0"/>
              <a:t>esse</a:t>
            </a:r>
            <a:r>
              <a:rPr lang="en-US" dirty="0" smtClean="0"/>
              <a:t>, </a:t>
            </a:r>
            <a:r>
              <a:rPr lang="en-US" dirty="0"/>
              <a:t>et </a:t>
            </a:r>
            <a:r>
              <a:rPr lang="et-EE" dirty="0" smtClean="0"/>
              <a:t>saaksite ühe paari juurest järgmise juurde liikuda</a:t>
            </a:r>
            <a:r>
              <a:rPr lang="en-US" dirty="0" smtClean="0"/>
              <a:t>.</a:t>
            </a:r>
            <a:endParaRPr lang="en-US" dirty="0"/>
          </a:p>
          <a:p>
            <a:pPr marL="0" indent="0">
              <a:buNone/>
            </a:pPr>
            <a:r>
              <a:rPr lang="en-US" b="1" dirty="0" smtClean="0"/>
              <a:t>Kutseõpetaja </a:t>
            </a:r>
            <a:r>
              <a:rPr lang="en-US" b="1" dirty="0"/>
              <a:t>saab õpetust individualiseerida, jälgides </a:t>
            </a:r>
            <a:r>
              <a:rPr lang="en-US" b="1" dirty="0" err="1"/>
              <a:t>paaride</a:t>
            </a:r>
            <a:r>
              <a:rPr lang="en-US" b="1" dirty="0"/>
              <a:t> </a:t>
            </a:r>
            <a:r>
              <a:rPr lang="en-US" b="1" dirty="0" err="1" smtClean="0"/>
              <a:t>tegevust</a:t>
            </a:r>
            <a:r>
              <a:rPr lang="et-EE" b="1" dirty="0" smtClean="0"/>
              <a:t> ning segitades ebaselgeks jäänud aspekte.</a:t>
            </a:r>
            <a:endParaRPr lang="en-US" b="1" dirty="0"/>
          </a:p>
          <a:p>
            <a:endParaRPr lang="nl-NL" dirty="0"/>
          </a:p>
        </p:txBody>
      </p:sp>
    </p:spTree>
    <p:extLst>
      <p:ext uri="{BB962C8B-B14F-4D97-AF65-F5344CB8AC3E}">
        <p14:creationId xmlns:p14="http://schemas.microsoft.com/office/powerpoint/2010/main" val="2393563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en-US" dirty="0" err="1" smtClean="0"/>
              <a:t>Intervju</a:t>
            </a:r>
            <a:r>
              <a:rPr lang="et-EE" dirty="0" smtClean="0"/>
              <a:t>eerige</a:t>
            </a:r>
            <a:r>
              <a:rPr lang="en-US" dirty="0" smtClean="0"/>
              <a:t> </a:t>
            </a:r>
            <a:r>
              <a:rPr lang="en-US" dirty="0" err="1" smtClean="0"/>
              <a:t>õpilas</a:t>
            </a:r>
            <a:r>
              <a:rPr lang="et-EE" dirty="0" smtClean="0"/>
              <a:t>i</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p:txBody>
          <a:bodyPr>
            <a:normAutofit fontScale="92500" lnSpcReduction="10000"/>
          </a:bodyPr>
          <a:lstStyle/>
          <a:p>
            <a:pPr marL="0" indent="0">
              <a:buNone/>
            </a:pPr>
            <a:r>
              <a:rPr lang="en-US" dirty="0"/>
              <a:t>Küsimuste esitamine õppimis- ja õppimisstiilide kohta aitab teil kindlaks teha, milline sisu vastab teie klassi vajadustele</a:t>
            </a:r>
            <a:r>
              <a:rPr lang="en-US" dirty="0" smtClean="0"/>
              <a:t>. </a:t>
            </a:r>
          </a:p>
          <a:p>
            <a:pPr marL="0" indent="0">
              <a:buNone/>
            </a:pPr>
            <a:r>
              <a:rPr lang="en-US" dirty="0" err="1" smtClean="0"/>
              <a:t>Õp</a:t>
            </a:r>
            <a:r>
              <a:rPr lang="et-EE" dirty="0" smtClean="0"/>
              <a:t>ijaamade</a:t>
            </a:r>
            <a:r>
              <a:rPr lang="en-US" dirty="0" smtClean="0"/>
              <a:t> </a:t>
            </a:r>
            <a:r>
              <a:rPr lang="en-US" dirty="0" err="1"/>
              <a:t>või</a:t>
            </a:r>
            <a:r>
              <a:rPr lang="en-US" dirty="0"/>
              <a:t> </a:t>
            </a:r>
            <a:r>
              <a:rPr lang="en-US" dirty="0" err="1" smtClean="0"/>
              <a:t>suur</a:t>
            </a:r>
            <a:r>
              <a:rPr lang="et-EE" dirty="0" smtClean="0"/>
              <a:t>es rühmas toimuvate</a:t>
            </a:r>
            <a:r>
              <a:rPr lang="en-US" dirty="0" smtClean="0"/>
              <a:t> </a:t>
            </a:r>
            <a:r>
              <a:rPr lang="en-US" dirty="0"/>
              <a:t>tegevuse </a:t>
            </a:r>
            <a:r>
              <a:rPr lang="en-US" dirty="0" err="1"/>
              <a:t>ajal</a:t>
            </a:r>
            <a:r>
              <a:rPr lang="en-US" dirty="0"/>
              <a:t> </a:t>
            </a:r>
            <a:r>
              <a:rPr lang="et-EE" dirty="0" smtClean="0"/>
              <a:t>kutsuge i</a:t>
            </a:r>
            <a:r>
              <a:rPr lang="en-US" dirty="0" err="1" smtClean="0"/>
              <a:t>ga</a:t>
            </a:r>
            <a:r>
              <a:rPr lang="en-US" dirty="0" smtClean="0"/>
              <a:t> </a:t>
            </a:r>
            <a:r>
              <a:rPr lang="en-US" dirty="0"/>
              <a:t>õpilane paariks minutiks kõrvale. </a:t>
            </a:r>
            <a:endParaRPr lang="en-US" dirty="0" smtClean="0"/>
          </a:p>
          <a:p>
            <a:pPr marL="0" indent="0">
              <a:buNone/>
            </a:pPr>
            <a:r>
              <a:rPr lang="en-US" b="1" dirty="0" smtClean="0"/>
              <a:t>Küsige</a:t>
            </a:r>
            <a:r>
              <a:rPr lang="en-US" dirty="0" smtClean="0"/>
              <a:t>:</a:t>
            </a:r>
          </a:p>
          <a:p>
            <a:pPr lvl="1">
              <a:buFont typeface="Wingdings" panose="05000000000000000000" pitchFamily="2" charset="2"/>
              <a:buChar char="ü"/>
            </a:pPr>
            <a:r>
              <a:rPr lang="et-EE" dirty="0" smtClean="0"/>
              <a:t>tema</a:t>
            </a:r>
            <a:r>
              <a:rPr lang="en-US" dirty="0" smtClean="0"/>
              <a:t> </a:t>
            </a:r>
            <a:r>
              <a:rPr lang="en-US" b="1" i="1" dirty="0" err="1" smtClean="0"/>
              <a:t>lemmiktun</a:t>
            </a:r>
            <a:r>
              <a:rPr lang="et-EE" b="1" i="1" dirty="0" smtClean="0"/>
              <a:t>dide kohta</a:t>
            </a:r>
            <a:endParaRPr lang="en-US" b="1" i="1" dirty="0"/>
          </a:p>
          <a:p>
            <a:pPr lvl="1">
              <a:buFont typeface="Wingdings" panose="05000000000000000000" pitchFamily="2" charset="2"/>
              <a:buChar char="ü"/>
            </a:pPr>
            <a:r>
              <a:rPr lang="et-EE" dirty="0"/>
              <a:t>t</a:t>
            </a:r>
            <a:r>
              <a:rPr lang="et-EE" dirty="0" smtClean="0"/>
              <a:t>ema </a:t>
            </a:r>
            <a:r>
              <a:rPr lang="et-EE" b="1" i="1" dirty="0" smtClean="0"/>
              <a:t>lemmiktegevuste kohta</a:t>
            </a:r>
            <a:endParaRPr lang="en-US" b="1" i="1" dirty="0"/>
          </a:p>
          <a:p>
            <a:pPr lvl="1">
              <a:buFont typeface="Wingdings" panose="05000000000000000000" pitchFamily="2" charset="2"/>
              <a:buChar char="ü"/>
            </a:pPr>
            <a:r>
              <a:rPr lang="et-EE" dirty="0"/>
              <a:t>m</a:t>
            </a:r>
            <a:r>
              <a:rPr lang="et-EE" dirty="0" smtClean="0"/>
              <a:t>iliste </a:t>
            </a:r>
            <a:r>
              <a:rPr lang="et-EE" b="1" i="1" dirty="0" smtClean="0"/>
              <a:t>projektide üle ta kõige uhkem on</a:t>
            </a:r>
          </a:p>
          <a:p>
            <a:pPr lvl="1">
              <a:buFont typeface="Wingdings" panose="05000000000000000000" pitchFamily="2" charset="2"/>
              <a:buChar char="ü"/>
            </a:pPr>
            <a:r>
              <a:rPr lang="et-EE" dirty="0"/>
              <a:t>m</a:t>
            </a:r>
            <a:r>
              <a:rPr lang="en-US" dirty="0" err="1" smtClean="0"/>
              <a:t>illis</a:t>
            </a:r>
            <a:r>
              <a:rPr lang="et-EE" dirty="0" smtClean="0"/>
              <a:t>t tüüpi harjutused aitavad õppetöös </a:t>
            </a:r>
            <a:r>
              <a:rPr lang="et-EE" b="1" i="1" dirty="0" smtClean="0"/>
              <a:t>olulisemat meelde jätta.</a:t>
            </a:r>
            <a:endParaRPr lang="en-US" b="1" i="1" dirty="0" smtClean="0"/>
          </a:p>
          <a:p>
            <a:pPr marL="0" indent="0">
              <a:buNone/>
            </a:pPr>
            <a:r>
              <a:rPr lang="en-US" dirty="0" err="1" smtClean="0"/>
              <a:t>Jälgige</a:t>
            </a:r>
            <a:r>
              <a:rPr lang="en-US" dirty="0" smtClean="0"/>
              <a:t> </a:t>
            </a:r>
            <a:r>
              <a:rPr lang="en-US" dirty="0" err="1" smtClean="0"/>
              <a:t>oma</a:t>
            </a:r>
            <a:r>
              <a:rPr lang="en-US" dirty="0" smtClean="0"/>
              <a:t> </a:t>
            </a:r>
            <a:r>
              <a:rPr lang="en-US" dirty="0" err="1" smtClean="0"/>
              <a:t>tulemusi</a:t>
            </a:r>
            <a:r>
              <a:rPr lang="en-US" dirty="0" smtClean="0"/>
              <a:t>, et </a:t>
            </a:r>
            <a:r>
              <a:rPr lang="en-US" dirty="0" err="1" smtClean="0"/>
              <a:t>tuvastada</a:t>
            </a:r>
            <a:r>
              <a:rPr lang="en-US" dirty="0" smtClean="0"/>
              <a:t> </a:t>
            </a:r>
            <a:r>
              <a:rPr lang="en-US" dirty="0" err="1" smtClean="0"/>
              <a:t>ebatavaliste</a:t>
            </a:r>
            <a:r>
              <a:rPr lang="en-US" dirty="0" smtClean="0"/>
              <a:t> </a:t>
            </a:r>
            <a:r>
              <a:rPr lang="en-US" dirty="0" err="1" smtClean="0"/>
              <a:t>eelistustega</a:t>
            </a:r>
            <a:r>
              <a:rPr lang="en-US" dirty="0" smtClean="0"/>
              <a:t> </a:t>
            </a:r>
            <a:r>
              <a:rPr lang="en-US" dirty="0" err="1" smtClean="0"/>
              <a:t>õpilasi</a:t>
            </a:r>
            <a:r>
              <a:rPr lang="et-EE" dirty="0" smtClean="0"/>
              <a:t> ja</a:t>
            </a:r>
            <a:r>
              <a:rPr lang="en-US" b="1" dirty="0" smtClean="0"/>
              <a:t> </a:t>
            </a:r>
            <a:r>
              <a:rPr lang="en-US" b="1" dirty="0" err="1" smtClean="0"/>
              <a:t>määr</a:t>
            </a:r>
            <a:r>
              <a:rPr lang="et-EE" b="1" dirty="0" smtClean="0"/>
              <a:t>atleda</a:t>
            </a:r>
            <a:r>
              <a:rPr lang="en-US" b="1" dirty="0" smtClean="0"/>
              <a:t>, </a:t>
            </a:r>
            <a:r>
              <a:rPr lang="en-US" b="1" dirty="0" err="1" smtClean="0"/>
              <a:t>millised</a:t>
            </a:r>
            <a:r>
              <a:rPr lang="en-US" b="1" dirty="0" smtClean="0"/>
              <a:t> </a:t>
            </a:r>
            <a:r>
              <a:rPr lang="en-US" b="1" dirty="0" err="1" smtClean="0"/>
              <a:t>õppemeetodid</a:t>
            </a:r>
            <a:r>
              <a:rPr lang="en-US" b="1" dirty="0" smtClean="0"/>
              <a:t> </a:t>
            </a:r>
            <a:r>
              <a:rPr lang="en-US" b="1" dirty="0" err="1" smtClean="0"/>
              <a:t>sobivad</a:t>
            </a:r>
            <a:r>
              <a:rPr lang="en-US" b="1" dirty="0" smtClean="0"/>
              <a:t> </a:t>
            </a:r>
            <a:r>
              <a:rPr lang="en-US" b="1" dirty="0" err="1" smtClean="0"/>
              <a:t>nende</a:t>
            </a:r>
            <a:r>
              <a:rPr lang="en-US" b="1" dirty="0" smtClean="0"/>
              <a:t> </a:t>
            </a:r>
            <a:r>
              <a:rPr lang="en-US" b="1" dirty="0" err="1" smtClean="0"/>
              <a:t>võimete</a:t>
            </a:r>
            <a:r>
              <a:rPr lang="et-EE" b="1" dirty="0" smtClean="0"/>
              <a:t>ga</a:t>
            </a:r>
            <a:r>
              <a:rPr lang="en-US" b="1" dirty="0" smtClean="0"/>
              <a:t>.</a:t>
            </a:r>
            <a:endParaRPr lang="en-US" dirty="0" smtClean="0"/>
          </a:p>
          <a:p>
            <a:pPr marL="0" indent="0">
              <a:buNone/>
            </a:pPr>
            <a:endParaRPr lang="nl-NL" dirty="0"/>
          </a:p>
        </p:txBody>
      </p:sp>
    </p:spTree>
    <p:extLst>
      <p:ext uri="{BB962C8B-B14F-4D97-AF65-F5344CB8AC3E}">
        <p14:creationId xmlns:p14="http://schemas.microsoft.com/office/powerpoint/2010/main" val="3002154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75000"/>
                  </a:schemeClr>
                </a:solidFill>
                <a:latin typeface="Ink Free" panose="03080402000500000000" pitchFamily="66" charset="0"/>
              </a:rPr>
              <a:t>Aeg eneserefleksiooniks </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sp>
        <p:nvSpPr>
          <p:cNvPr id="12" name="TextBox 11"/>
          <p:cNvSpPr txBox="1"/>
          <p:nvPr/>
        </p:nvSpPr>
        <p:spPr>
          <a:xfrm>
            <a:off x="1833012" y="2705266"/>
            <a:ext cx="8834805" cy="1477328"/>
          </a:xfrm>
          <a:prstGeom prst="rect">
            <a:avLst/>
          </a:prstGeom>
          <a:solidFill>
            <a:schemeClr val="accent4">
              <a:lumMod val="40000"/>
              <a:lumOff val="60000"/>
            </a:schemeClr>
          </a:solidFill>
        </p:spPr>
        <p:txBody>
          <a:bodyPr wrap="square" rtlCol="0">
            <a:spAutoFit/>
          </a:bodyPr>
          <a:lstStyle/>
          <a:p>
            <a:pPr algn="ctr"/>
            <a:r>
              <a:rPr lang="en-US" b="1" dirty="0" smtClean="0"/>
              <a:t>Klõpsake allpool ja tutvuge </a:t>
            </a:r>
            <a:r>
              <a:rPr lang="en-US" b="1" dirty="0"/>
              <a:t>probleemipõhiste </a:t>
            </a:r>
            <a:r>
              <a:rPr lang="en-US" b="1" dirty="0" smtClean="0"/>
              <a:t>õppetegevuste</a:t>
            </a:r>
            <a:r>
              <a:rPr lang="en-US" b="1" dirty="0"/>
              <a:t> kavandamise </a:t>
            </a:r>
            <a:r>
              <a:rPr lang="en-US" b="1" dirty="0" smtClean="0"/>
              <a:t>sammudega: </a:t>
            </a:r>
            <a:endParaRPr lang="en-US" b="1" dirty="0"/>
          </a:p>
          <a:p>
            <a:pPr algn="just"/>
            <a:endParaRPr lang="en-US" dirty="0" smtClean="0">
              <a:solidFill>
                <a:srgbClr val="000000"/>
              </a:solidFill>
              <a:latin typeface="Roboto"/>
            </a:endParaRPr>
          </a:p>
          <a:p>
            <a:pPr algn="ctr"/>
            <a:r>
              <a:rPr lang="en-US" dirty="0" smtClean="0"/>
              <a:t>Link: </a:t>
            </a:r>
            <a:r>
              <a:rPr lang="en-US" dirty="0"/>
              <a:t>https:</a:t>
            </a:r>
            <a:r>
              <a:rPr lang="en-US" dirty="0" smtClean="0"/>
              <a:t>//www.prodigygame.com/main-en/blog/advantages-disadvantages-problem-based-learning/</a:t>
            </a: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7492" t="10906" r="25189" b="12813"/>
          <a:stretch/>
        </p:blipFill>
        <p:spPr>
          <a:xfrm>
            <a:off x="231531" y="2820971"/>
            <a:ext cx="1358289" cy="1220936"/>
          </a:xfrm>
          <a:prstGeom prst="rect">
            <a:avLst/>
          </a:prstGeom>
        </p:spPr>
      </p:pic>
      <p:sp>
        <p:nvSpPr>
          <p:cNvPr id="14" name="TextBox 13"/>
          <p:cNvSpPr txBox="1"/>
          <p:nvPr/>
        </p:nvSpPr>
        <p:spPr>
          <a:xfrm>
            <a:off x="5753488" y="5381258"/>
            <a:ext cx="4317023" cy="646331"/>
          </a:xfrm>
          <a:prstGeom prst="rect">
            <a:avLst/>
          </a:prstGeom>
          <a:noFill/>
        </p:spPr>
        <p:txBody>
          <a:bodyPr wrap="square" rtlCol="0">
            <a:spAutoFit/>
          </a:bodyPr>
          <a:lstStyle/>
          <a:p>
            <a:r>
              <a:rPr lang="en-US" b="1" i="1" dirty="0" smtClean="0"/>
              <a:t>Kas olete oma klassis mõnda neist tegevustest rakendanud?</a:t>
            </a:r>
          </a:p>
        </p:txBody>
      </p:sp>
    </p:spTree>
    <p:extLst>
      <p:ext uri="{BB962C8B-B14F-4D97-AF65-F5344CB8AC3E}">
        <p14:creationId xmlns:p14="http://schemas.microsoft.com/office/powerpoint/2010/main" val="2480262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normAutofit/>
          </a:bodyPr>
          <a:lstStyle/>
          <a:p>
            <a:r>
              <a:rPr lang="et-EE" dirty="0" smtClean="0"/>
              <a:t>Suunake õppetundide raames tähelepanu erinevatele</a:t>
            </a:r>
            <a:r>
              <a:rPr lang="en-US" dirty="0" smtClean="0"/>
              <a:t> </a:t>
            </a:r>
            <a:r>
              <a:rPr lang="en-US" dirty="0" err="1" smtClean="0"/>
              <a:t>meelte</a:t>
            </a:r>
            <a:r>
              <a:rPr lang="et-EE" dirty="0" smtClean="0"/>
              <a:t>le</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p:txBody>
          <a:bodyPr>
            <a:normAutofit fontScale="77500" lnSpcReduction="20000"/>
          </a:bodyPr>
          <a:lstStyle/>
          <a:p>
            <a:pPr marL="0" indent="0">
              <a:buNone/>
            </a:pPr>
            <a:r>
              <a:rPr lang="en-US" dirty="0"/>
              <a:t>Õppetund peaks </a:t>
            </a:r>
            <a:r>
              <a:rPr lang="et-EE" dirty="0" smtClean="0"/>
              <a:t>sobima </a:t>
            </a:r>
            <a:r>
              <a:rPr lang="en-US" dirty="0" err="1" smtClean="0"/>
              <a:t>rohkemate</a:t>
            </a:r>
            <a:r>
              <a:rPr lang="et-EE" dirty="0" smtClean="0"/>
              <a:t>le</a:t>
            </a:r>
            <a:r>
              <a:rPr lang="en-US" dirty="0" smtClean="0"/>
              <a:t> </a:t>
            </a:r>
            <a:r>
              <a:rPr lang="en-US" dirty="0" err="1" smtClean="0"/>
              <a:t>õpilaste</a:t>
            </a:r>
            <a:r>
              <a:rPr lang="et-EE" dirty="0" smtClean="0"/>
              <a:t>le</a:t>
            </a:r>
            <a:r>
              <a:rPr lang="en-US" dirty="0" smtClean="0"/>
              <a:t>, </a:t>
            </a:r>
            <a:r>
              <a:rPr lang="en-US" dirty="0"/>
              <a:t>kui see on </a:t>
            </a:r>
            <a:r>
              <a:rPr lang="en-US" dirty="0" err="1"/>
              <a:t>suunatud</a:t>
            </a:r>
            <a:r>
              <a:rPr lang="en-US" dirty="0"/>
              <a:t> </a:t>
            </a:r>
            <a:r>
              <a:rPr lang="fi-FI" dirty="0"/>
              <a:t>nägemis-, </a:t>
            </a:r>
            <a:r>
              <a:rPr lang="fi-FI" dirty="0" smtClean="0"/>
              <a:t>kom</a:t>
            </a:r>
            <a:r>
              <a:rPr lang="et-EE" dirty="0" smtClean="0"/>
              <a:t>pimis</a:t>
            </a:r>
            <a:r>
              <a:rPr lang="fi-FI" dirty="0" smtClean="0"/>
              <a:t>-</a:t>
            </a:r>
            <a:r>
              <a:rPr lang="fi-FI" dirty="0"/>
              <a:t>, kuulmis- ja </a:t>
            </a:r>
            <a:r>
              <a:rPr lang="fi-FI" dirty="0" smtClean="0"/>
              <a:t>kinesteetilise</a:t>
            </a:r>
            <a:r>
              <a:rPr lang="et-EE" dirty="0" smtClean="0"/>
              <a:t>le </a:t>
            </a:r>
            <a:r>
              <a:rPr lang="en-US" dirty="0" err="1" smtClean="0"/>
              <a:t>meelele</a:t>
            </a:r>
            <a:r>
              <a:rPr lang="en-US" dirty="0"/>
              <a:t>, mitte ainult ühele.</a:t>
            </a:r>
          </a:p>
          <a:p>
            <a:pPr marL="0" indent="0">
              <a:buNone/>
            </a:pPr>
            <a:r>
              <a:rPr lang="en-US" b="1" dirty="0" err="1" smtClean="0"/>
              <a:t>Vajaduse</a:t>
            </a:r>
            <a:r>
              <a:rPr lang="en-US" b="1" dirty="0" smtClean="0"/>
              <a:t> </a:t>
            </a:r>
            <a:r>
              <a:rPr lang="en-US" b="1" dirty="0" err="1"/>
              <a:t>korral</a:t>
            </a:r>
            <a:r>
              <a:rPr lang="en-US" b="1" dirty="0"/>
              <a:t> </a:t>
            </a:r>
            <a:r>
              <a:rPr lang="fi-FI" b="1" dirty="0" smtClean="0"/>
              <a:t>pöörduge </a:t>
            </a:r>
            <a:r>
              <a:rPr lang="fi-FI" b="1" dirty="0"/>
              <a:t>erinevate õpistiilide </a:t>
            </a:r>
            <a:r>
              <a:rPr lang="fi-FI" b="1" dirty="0" smtClean="0"/>
              <a:t>poole</a:t>
            </a:r>
            <a:r>
              <a:rPr lang="en-US" b="1" dirty="0" smtClean="0"/>
              <a:t>, </a:t>
            </a:r>
            <a:r>
              <a:rPr lang="en-US" b="1" dirty="0"/>
              <a:t>kasutades selleks</a:t>
            </a:r>
            <a:r>
              <a:rPr lang="en-US" b="1" dirty="0" smtClean="0"/>
              <a:t>:</a:t>
            </a:r>
          </a:p>
          <a:p>
            <a:pPr lvl="1">
              <a:buFont typeface="Wingdings" panose="05000000000000000000" pitchFamily="2" charset="2"/>
              <a:buChar char="ü"/>
            </a:pPr>
            <a:r>
              <a:rPr lang="en-US" dirty="0" smtClean="0"/>
              <a:t>Video</a:t>
            </a:r>
            <a:r>
              <a:rPr lang="et-EE" dirty="0" smtClean="0"/>
              <a:t>id</a:t>
            </a:r>
            <a:endParaRPr lang="en-US" dirty="0"/>
          </a:p>
          <a:p>
            <a:pPr lvl="1">
              <a:buFont typeface="Wingdings" panose="05000000000000000000" pitchFamily="2" charset="2"/>
              <a:buChar char="ü"/>
            </a:pPr>
            <a:r>
              <a:rPr lang="en-US" dirty="0" err="1" smtClean="0"/>
              <a:t>Infograafiku</a:t>
            </a:r>
            <a:r>
              <a:rPr lang="et-EE" dirty="0" smtClean="0"/>
              <a:t>id</a:t>
            </a:r>
            <a:endParaRPr lang="en-US" dirty="0"/>
          </a:p>
          <a:p>
            <a:pPr lvl="1">
              <a:buFont typeface="Wingdings" panose="05000000000000000000" pitchFamily="2" charset="2"/>
              <a:buChar char="ü"/>
            </a:pPr>
            <a:r>
              <a:rPr lang="en-US" dirty="0" err="1" smtClean="0"/>
              <a:t>Heliraamatu</a:t>
            </a:r>
            <a:r>
              <a:rPr lang="et-EE" dirty="0" smtClean="0"/>
              <a:t>id</a:t>
            </a:r>
            <a:endParaRPr lang="en-US" dirty="0"/>
          </a:p>
          <a:p>
            <a:pPr lvl="1">
              <a:buFont typeface="Wingdings" panose="05000000000000000000" pitchFamily="2" charset="2"/>
              <a:buChar char="ü"/>
            </a:pPr>
            <a:r>
              <a:rPr lang="et-EE" dirty="0" smtClean="0"/>
              <a:t>Pange õpilasi stseene läbi mängima</a:t>
            </a:r>
            <a:endParaRPr lang="en-US" dirty="0"/>
          </a:p>
          <a:p>
            <a:pPr lvl="1">
              <a:buFont typeface="Wingdings" panose="05000000000000000000" pitchFamily="2" charset="2"/>
              <a:buChar char="ü"/>
            </a:pPr>
            <a:r>
              <a:rPr lang="et-EE" dirty="0" smtClean="0"/>
              <a:t>Lisage tekstidesse g</a:t>
            </a:r>
            <a:r>
              <a:rPr lang="en-US" dirty="0" err="1" smtClean="0"/>
              <a:t>raafiku</a:t>
            </a:r>
            <a:r>
              <a:rPr lang="et-EE" dirty="0" smtClean="0"/>
              <a:t>id</a:t>
            </a:r>
            <a:r>
              <a:rPr lang="en-US" dirty="0" smtClean="0"/>
              <a:t> </a:t>
            </a:r>
            <a:r>
              <a:rPr lang="en-US" dirty="0"/>
              <a:t>ja </a:t>
            </a:r>
            <a:r>
              <a:rPr lang="en-US" dirty="0" err="1" smtClean="0"/>
              <a:t>illustratsioon</a:t>
            </a:r>
            <a:r>
              <a:rPr lang="et-EE" dirty="0" smtClean="0"/>
              <a:t>e</a:t>
            </a:r>
            <a:endParaRPr lang="en-US" dirty="0"/>
          </a:p>
          <a:p>
            <a:pPr lvl="1">
              <a:buFont typeface="Wingdings" panose="05000000000000000000" pitchFamily="2" charset="2"/>
              <a:buChar char="ü"/>
            </a:pPr>
            <a:r>
              <a:rPr lang="en-US" dirty="0" err="1"/>
              <a:t>Ülesannetega</a:t>
            </a:r>
            <a:r>
              <a:rPr lang="en-US" dirty="0"/>
              <a:t> </a:t>
            </a:r>
            <a:r>
              <a:rPr lang="en-US" dirty="0" err="1" smtClean="0"/>
              <a:t>seo</a:t>
            </a:r>
            <a:r>
              <a:rPr lang="et-EE" dirty="0" smtClean="0"/>
              <a:t>ses andke nii </a:t>
            </a:r>
            <a:r>
              <a:rPr lang="en-US" dirty="0" err="1" smtClean="0"/>
              <a:t>suulis</a:t>
            </a:r>
            <a:r>
              <a:rPr lang="et-EE" dirty="0" smtClean="0"/>
              <a:t>i kui kirjalikke juhiseid</a:t>
            </a:r>
            <a:endParaRPr lang="en-US" dirty="0" smtClean="0"/>
          </a:p>
          <a:p>
            <a:pPr lvl="1">
              <a:buFont typeface="Wingdings" panose="05000000000000000000" pitchFamily="2" charset="2"/>
              <a:buChar char="ü"/>
            </a:pPr>
            <a:r>
              <a:rPr lang="et-EE" dirty="0" smtClean="0"/>
              <a:t>Kasutage asjakohaseid </a:t>
            </a:r>
            <a:r>
              <a:rPr lang="en-US" dirty="0" err="1" smtClean="0"/>
              <a:t>füüsilis</a:t>
            </a:r>
            <a:r>
              <a:rPr lang="et-EE" dirty="0" smtClean="0"/>
              <a:t>i esemeid</a:t>
            </a:r>
            <a:r>
              <a:rPr lang="en-US" dirty="0" smtClean="0"/>
              <a:t>, </a:t>
            </a:r>
            <a:r>
              <a:rPr lang="en-US" dirty="0" err="1" smtClean="0"/>
              <a:t>näiteks</a:t>
            </a:r>
            <a:r>
              <a:rPr lang="en-US" dirty="0" smtClean="0"/>
              <a:t> </a:t>
            </a:r>
            <a:r>
              <a:rPr lang="en-US" dirty="0" err="1" smtClean="0"/>
              <a:t>raha</a:t>
            </a:r>
            <a:r>
              <a:rPr lang="en-US" dirty="0" smtClean="0"/>
              <a:t> </a:t>
            </a:r>
            <a:r>
              <a:rPr lang="en-US" dirty="0" err="1" smtClean="0"/>
              <a:t>kasutamine</a:t>
            </a:r>
            <a:r>
              <a:rPr lang="en-US" dirty="0" smtClean="0"/>
              <a:t> </a:t>
            </a:r>
            <a:r>
              <a:rPr lang="en-US" dirty="0" err="1" smtClean="0"/>
              <a:t>matemaatikaoskuste</a:t>
            </a:r>
            <a:r>
              <a:rPr lang="en-US" dirty="0" smtClean="0"/>
              <a:t> </a:t>
            </a:r>
            <a:r>
              <a:rPr lang="en-US" dirty="0" err="1" smtClean="0"/>
              <a:t>õpetamisel</a:t>
            </a:r>
            <a:r>
              <a:rPr lang="en-US" dirty="0" smtClean="0"/>
              <a:t>.</a:t>
            </a:r>
          </a:p>
          <a:p>
            <a:pPr lvl="1">
              <a:buFont typeface="Wingdings" panose="05000000000000000000" pitchFamily="2" charset="2"/>
              <a:buChar char="ü"/>
            </a:pPr>
            <a:r>
              <a:rPr lang="et-EE" dirty="0" smtClean="0"/>
              <a:t>Võimaldage</a:t>
            </a:r>
            <a:r>
              <a:rPr lang="en-US" dirty="0" smtClean="0"/>
              <a:t> </a:t>
            </a:r>
            <a:r>
              <a:rPr lang="en-US" dirty="0"/>
              <a:t>õpilastele aega, et nad saaksid luua </a:t>
            </a:r>
            <a:r>
              <a:rPr lang="en-US" dirty="0" err="1"/>
              <a:t>kunstilisi</a:t>
            </a:r>
            <a:r>
              <a:rPr lang="en-US" dirty="0"/>
              <a:t> </a:t>
            </a:r>
            <a:r>
              <a:rPr lang="en-US" dirty="0" err="1" smtClean="0"/>
              <a:t>tõlgendusi</a:t>
            </a:r>
            <a:r>
              <a:rPr lang="en-US" dirty="0" smtClean="0"/>
              <a:t> õppetundide kohta</a:t>
            </a:r>
          </a:p>
          <a:p>
            <a:pPr marL="0" indent="0">
              <a:buNone/>
            </a:pPr>
            <a:r>
              <a:rPr lang="en-US" dirty="0"/>
              <a:t>Need </a:t>
            </a:r>
            <a:r>
              <a:rPr lang="en-US" dirty="0" err="1"/>
              <a:t>taktikad</a:t>
            </a:r>
            <a:r>
              <a:rPr lang="en-US" dirty="0"/>
              <a:t> </a:t>
            </a:r>
            <a:r>
              <a:rPr lang="et-EE" dirty="0" smtClean="0"/>
              <a:t>võimaldavad </a:t>
            </a:r>
            <a:r>
              <a:rPr lang="en-US" dirty="0" err="1" smtClean="0"/>
              <a:t>rohkematel</a:t>
            </a:r>
            <a:r>
              <a:rPr lang="en-US" dirty="0" smtClean="0"/>
              <a:t> </a:t>
            </a:r>
            <a:r>
              <a:rPr lang="en-US" dirty="0" err="1"/>
              <a:t>õpilastel</a:t>
            </a:r>
            <a:r>
              <a:rPr lang="en-US" dirty="0"/>
              <a:t> </a:t>
            </a:r>
            <a:r>
              <a:rPr lang="en-US" dirty="0" err="1" smtClean="0"/>
              <a:t>mõista</a:t>
            </a:r>
            <a:r>
              <a:rPr lang="et-EE" dirty="0" smtClean="0"/>
              <a:t> tunni</a:t>
            </a:r>
            <a:r>
              <a:rPr lang="en-US" dirty="0" smtClean="0"/>
              <a:t> </a:t>
            </a:r>
            <a:r>
              <a:rPr lang="en-US" dirty="0"/>
              <a:t>põhimõisteid, </a:t>
            </a:r>
            <a:r>
              <a:rPr lang="et-EE" dirty="0" smtClean="0"/>
              <a:t>kuid samuti </a:t>
            </a:r>
            <a:r>
              <a:rPr lang="en-US" b="1" dirty="0" err="1" smtClean="0"/>
              <a:t>muudavad</a:t>
            </a:r>
            <a:r>
              <a:rPr lang="en-US" b="1" dirty="0" smtClean="0"/>
              <a:t> </a:t>
            </a:r>
            <a:r>
              <a:rPr lang="en-US" b="1" dirty="0" err="1"/>
              <a:t>tunni</a:t>
            </a:r>
            <a:r>
              <a:rPr lang="en-US" b="1" dirty="0"/>
              <a:t> </a:t>
            </a:r>
            <a:r>
              <a:rPr lang="et-EE" b="1" dirty="0" smtClean="0"/>
              <a:t>kaasahaaravamaks ja huvitavamaks</a:t>
            </a:r>
            <a:r>
              <a:rPr lang="en-US" b="1" dirty="0" smtClean="0"/>
              <a:t>.</a:t>
            </a:r>
            <a:endParaRPr lang="en-US" dirty="0"/>
          </a:p>
          <a:p>
            <a:endParaRPr lang="nl-NL" dirty="0"/>
          </a:p>
        </p:txBody>
      </p:sp>
    </p:spTree>
    <p:extLst>
      <p:ext uri="{BB962C8B-B14F-4D97-AF65-F5344CB8AC3E}">
        <p14:creationId xmlns:p14="http://schemas.microsoft.com/office/powerpoint/2010/main" val="1651039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dirty="0" smtClean="0"/>
              <a:t>Tutvustage</a:t>
            </a:r>
            <a:r>
              <a:rPr lang="en-US" dirty="0" smtClean="0"/>
              <a:t> </a:t>
            </a:r>
            <a:r>
              <a:rPr lang="en-US" dirty="0"/>
              <a:t>oma tugevaid ja </a:t>
            </a:r>
            <a:r>
              <a:rPr lang="en-US" dirty="0" smtClean="0"/>
              <a:t>nõrku külgi</a:t>
            </a:r>
            <a:endParaRPr lang="en-US" dirty="0"/>
          </a:p>
        </p:txBody>
      </p:sp>
      <p:sp>
        <p:nvSpPr>
          <p:cNvPr id="3" name="Content Placeholder 2"/>
          <p:cNvSpPr>
            <a:spLocks noGrp="1"/>
          </p:cNvSpPr>
          <p:nvPr>
            <p:ph idx="1"/>
          </p:nvPr>
        </p:nvSpPr>
        <p:spPr>
          <a:xfrm>
            <a:off x="838200" y="1946395"/>
            <a:ext cx="10515600" cy="4066217"/>
          </a:xfrm>
        </p:spPr>
        <p:txBody>
          <a:bodyPr>
            <a:normAutofit fontScale="92500"/>
          </a:bodyPr>
          <a:lstStyle/>
          <a:p>
            <a:pPr marL="0" indent="0">
              <a:buNone/>
            </a:pPr>
            <a:r>
              <a:rPr lang="en-US" dirty="0" smtClean="0"/>
              <a:t>Selleks, et </a:t>
            </a:r>
            <a:r>
              <a:rPr lang="en-US" dirty="0"/>
              <a:t>tutvustada õpilastele diferentseeritud õppimise ideed, võib olla kasulik </a:t>
            </a:r>
            <a:r>
              <a:rPr lang="en-US" b="1" dirty="0"/>
              <a:t>selgitada, et kõik inimesed </a:t>
            </a:r>
            <a:r>
              <a:rPr lang="en-US" b="1" dirty="0" err="1"/>
              <a:t>ei</a:t>
            </a:r>
            <a:r>
              <a:rPr lang="en-US" b="1" dirty="0"/>
              <a:t> </a:t>
            </a:r>
            <a:r>
              <a:rPr lang="et-EE" b="1" dirty="0" smtClean="0"/>
              <a:t>omanda oskusi</a:t>
            </a:r>
            <a:r>
              <a:rPr lang="en-US" b="1" dirty="0" smtClean="0"/>
              <a:t> </a:t>
            </a:r>
            <a:r>
              <a:rPr lang="et-EE" b="1" dirty="0" smtClean="0"/>
              <a:t>ega</a:t>
            </a:r>
            <a:r>
              <a:rPr lang="en-US" b="1" dirty="0" smtClean="0"/>
              <a:t> </a:t>
            </a:r>
            <a:r>
              <a:rPr lang="en-US" b="1" dirty="0" err="1"/>
              <a:t>töötle</a:t>
            </a:r>
            <a:r>
              <a:rPr lang="en-US" b="1" dirty="0"/>
              <a:t> </a:t>
            </a:r>
            <a:r>
              <a:rPr lang="et-EE" b="1" dirty="0" smtClean="0"/>
              <a:t>infot</a:t>
            </a:r>
            <a:r>
              <a:rPr lang="en-US" b="1" dirty="0" smtClean="0"/>
              <a:t> </a:t>
            </a:r>
            <a:r>
              <a:rPr lang="en-US" b="1" dirty="0"/>
              <a:t>ühtemoodi.</a:t>
            </a:r>
            <a:endParaRPr lang="en-US" dirty="0"/>
          </a:p>
          <a:p>
            <a:pPr marL="0" indent="0">
              <a:buNone/>
            </a:pPr>
            <a:r>
              <a:rPr lang="en-US" dirty="0"/>
              <a:t>Üks võimalus selleks on rääkida oma tugevatest ja nõrkadest külgedest.</a:t>
            </a:r>
          </a:p>
          <a:p>
            <a:pPr marL="0" indent="0">
              <a:buNone/>
            </a:pPr>
            <a:r>
              <a:rPr lang="en-US" dirty="0" err="1" smtClean="0"/>
              <a:t>Selgitage</a:t>
            </a:r>
            <a:r>
              <a:rPr lang="en-US" dirty="0" smtClean="0"/>
              <a:t>, kuidas </a:t>
            </a:r>
            <a:r>
              <a:rPr lang="en-US" dirty="0" err="1"/>
              <a:t>te</a:t>
            </a:r>
            <a:r>
              <a:rPr lang="en-US" dirty="0"/>
              <a:t> </a:t>
            </a:r>
            <a:r>
              <a:rPr lang="et-EE" dirty="0" smtClean="0"/>
              <a:t>ise </a:t>
            </a:r>
            <a:r>
              <a:rPr lang="en-US" dirty="0" err="1" smtClean="0"/>
              <a:t>õpite</a:t>
            </a:r>
            <a:r>
              <a:rPr lang="en-US" dirty="0" smtClean="0"/>
              <a:t> </a:t>
            </a:r>
            <a:r>
              <a:rPr lang="en-US" dirty="0"/>
              <a:t>ja </a:t>
            </a:r>
            <a:r>
              <a:rPr lang="et-EE" dirty="0" smtClean="0"/>
              <a:t>kordate.</a:t>
            </a:r>
            <a:r>
              <a:rPr lang="en-US" dirty="0" smtClean="0"/>
              <a:t> </a:t>
            </a:r>
            <a:r>
              <a:rPr lang="en-US" dirty="0"/>
              <a:t>Jagage taktikaid, mis </a:t>
            </a:r>
            <a:r>
              <a:rPr lang="en-US" dirty="0" smtClean="0"/>
              <a:t>teie </a:t>
            </a:r>
            <a:r>
              <a:rPr lang="en-US" dirty="0" err="1" smtClean="0"/>
              <a:t>kui</a:t>
            </a:r>
            <a:r>
              <a:rPr lang="en-US" dirty="0" smtClean="0"/>
              <a:t> </a:t>
            </a:r>
            <a:r>
              <a:rPr lang="en-US" dirty="0" err="1" smtClean="0"/>
              <a:t>kutseõpetaja</a:t>
            </a:r>
            <a:r>
              <a:rPr lang="en-US" dirty="0" smtClean="0"/>
              <a:t> </a:t>
            </a:r>
            <a:r>
              <a:rPr lang="en-US" dirty="0"/>
              <a:t>jaoks toimivad ja mis mitte, </a:t>
            </a:r>
            <a:r>
              <a:rPr lang="en-US" dirty="0" smtClean="0"/>
              <a:t>julgustades </a:t>
            </a:r>
            <a:r>
              <a:rPr lang="en-US" dirty="0"/>
              <a:t>õpilasi </a:t>
            </a:r>
            <a:r>
              <a:rPr lang="en-US" dirty="0" err="1"/>
              <a:t>neid</a:t>
            </a:r>
            <a:r>
              <a:rPr lang="en-US" dirty="0"/>
              <a:t> </a:t>
            </a:r>
            <a:r>
              <a:rPr lang="et-EE" dirty="0" smtClean="0"/>
              <a:t>läbi </a:t>
            </a:r>
            <a:r>
              <a:rPr lang="en-US" dirty="0" err="1" smtClean="0"/>
              <a:t>proovima</a:t>
            </a:r>
            <a:r>
              <a:rPr lang="en-US" dirty="0" smtClean="0"/>
              <a:t>.</a:t>
            </a:r>
          </a:p>
          <a:p>
            <a:pPr marL="0" indent="0">
              <a:buNone/>
            </a:pPr>
            <a:r>
              <a:rPr lang="en-US" b="1" dirty="0"/>
              <a:t>See </a:t>
            </a:r>
            <a:r>
              <a:rPr lang="en-US" b="1" dirty="0" err="1" smtClean="0"/>
              <a:t>aita</a:t>
            </a:r>
            <a:r>
              <a:rPr lang="et-EE" b="1" dirty="0" smtClean="0"/>
              <a:t>b</a:t>
            </a:r>
            <a:r>
              <a:rPr lang="en-US" b="1" dirty="0" smtClean="0"/>
              <a:t> </a:t>
            </a:r>
            <a:r>
              <a:rPr lang="en-US" b="1" dirty="0"/>
              <a:t>neil mõista, et </a:t>
            </a:r>
            <a:r>
              <a:rPr lang="et-EE" b="1" dirty="0" smtClean="0"/>
              <a:t>see on loomupärane, et </a:t>
            </a:r>
            <a:r>
              <a:rPr lang="en-US" b="1" dirty="0" err="1" smtClean="0"/>
              <a:t>inimesed</a:t>
            </a:r>
            <a:r>
              <a:rPr lang="en-US" b="1" dirty="0" smtClean="0"/>
              <a:t> </a:t>
            </a:r>
            <a:r>
              <a:rPr lang="en-US" b="1" dirty="0" err="1" smtClean="0"/>
              <a:t>õpivad</a:t>
            </a:r>
            <a:r>
              <a:rPr lang="et-EE" b="1" dirty="0"/>
              <a:t> </a:t>
            </a:r>
            <a:r>
              <a:rPr lang="et-EE" b="1" dirty="0" smtClean="0"/>
              <a:t>erinevalt, samuti annab ideid, </a:t>
            </a:r>
            <a:r>
              <a:rPr lang="en-US" b="1" dirty="0" err="1" smtClean="0"/>
              <a:t>kuidas</a:t>
            </a:r>
            <a:r>
              <a:rPr lang="et-EE" b="1" dirty="0"/>
              <a:t> </a:t>
            </a:r>
            <a:r>
              <a:rPr lang="et-EE" b="1" dirty="0" smtClean="0"/>
              <a:t>infot </a:t>
            </a:r>
            <a:r>
              <a:rPr lang="en-US" b="1" dirty="0" err="1" smtClean="0"/>
              <a:t>paremini</a:t>
            </a:r>
            <a:r>
              <a:rPr lang="en-US" b="1" dirty="0" smtClean="0"/>
              <a:t> </a:t>
            </a:r>
            <a:r>
              <a:rPr lang="en-US" b="1" dirty="0"/>
              <a:t>töödelda</a:t>
            </a:r>
            <a:r>
              <a:rPr lang="en-US" b="1" dirty="0" smtClean="0"/>
              <a:t>.</a:t>
            </a:r>
            <a:endParaRPr lang="en-US" dirty="0"/>
          </a:p>
        </p:txBody>
      </p:sp>
    </p:spTree>
    <p:extLst>
      <p:ext uri="{BB962C8B-B14F-4D97-AF65-F5344CB8AC3E}">
        <p14:creationId xmlns:p14="http://schemas.microsoft.com/office/powerpoint/2010/main" val="3157068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Kasutage</a:t>
            </a:r>
            <a:r>
              <a:rPr lang="en-US" dirty="0"/>
              <a:t> </a:t>
            </a:r>
            <a:r>
              <a:rPr lang="en-US" dirty="0" err="1" smtClean="0"/>
              <a:t>mõtle</a:t>
            </a:r>
            <a:r>
              <a:rPr lang="en-US" dirty="0" smtClean="0"/>
              <a:t>-</a:t>
            </a:r>
            <a:r>
              <a:rPr lang="et-EE" dirty="0" smtClean="0"/>
              <a:t>aruta</a:t>
            </a:r>
            <a:r>
              <a:rPr lang="en-US" dirty="0" smtClean="0"/>
              <a:t>-j</a:t>
            </a:r>
            <a:r>
              <a:rPr lang="et-EE" dirty="0" smtClean="0"/>
              <a:t>aga</a:t>
            </a:r>
            <a:r>
              <a:rPr lang="en-US" dirty="0" smtClean="0"/>
              <a:t> strateegiat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err="1" smtClean="0"/>
              <a:t>Mõt</a:t>
            </a:r>
            <a:r>
              <a:rPr lang="et-EE" b="1" dirty="0" smtClean="0"/>
              <a:t>le-aruta-jaga</a:t>
            </a:r>
            <a:r>
              <a:rPr lang="en-US" b="1" dirty="0" smtClean="0"/>
              <a:t> </a:t>
            </a:r>
            <a:r>
              <a:rPr lang="en-US" b="1" dirty="0"/>
              <a:t>strateegia </a:t>
            </a:r>
            <a:r>
              <a:rPr lang="en-US" dirty="0"/>
              <a:t>võimaldab õpilastel ühe tegevuse raames omandada kolm õppetöö kogemust. Samuti on lihtne jälgida ja toetada õpilasi iga sammu sooritamisel</a:t>
            </a:r>
            <a:r>
              <a:rPr lang="en-US" dirty="0" smtClean="0"/>
              <a:t>.</a:t>
            </a:r>
            <a:endParaRPr lang="en-US" dirty="0"/>
          </a:p>
          <a:p>
            <a:pPr marL="0" indent="0">
              <a:buNone/>
            </a:pPr>
            <a:r>
              <a:rPr lang="en-US" dirty="0"/>
              <a:t>Nagu strateegia nimigi </a:t>
            </a:r>
            <a:r>
              <a:rPr lang="en-US" dirty="0" smtClean="0"/>
              <a:t>ütleb, </a:t>
            </a:r>
            <a:r>
              <a:rPr lang="en-US" b="1" dirty="0"/>
              <a:t>paluge õpilastel alust</a:t>
            </a:r>
            <a:r>
              <a:rPr lang="en-US" b="1" dirty="0" smtClean="0"/>
              <a:t>useks </a:t>
            </a:r>
            <a:r>
              <a:rPr lang="en-US" b="1" dirty="0"/>
              <a:t>individuaalselt mõelda antud teema üle või vastata konkreetsele küsimusele</a:t>
            </a:r>
            <a:r>
              <a:rPr lang="en-US" dirty="0" smtClean="0"/>
              <a:t>.</a:t>
            </a:r>
            <a:endParaRPr lang="en-US" dirty="0"/>
          </a:p>
          <a:p>
            <a:pPr marL="0" indent="0">
              <a:buNone/>
            </a:pPr>
            <a:r>
              <a:rPr lang="en-US" dirty="0" err="1"/>
              <a:t>Seejärel</a:t>
            </a:r>
            <a:r>
              <a:rPr lang="en-US" dirty="0"/>
              <a:t> </a:t>
            </a:r>
            <a:r>
              <a:rPr lang="en-US" b="1" dirty="0" err="1" smtClean="0"/>
              <a:t>aruta</a:t>
            </a:r>
            <a:r>
              <a:rPr lang="et-EE" b="1" dirty="0" smtClean="0"/>
              <a:t>vad</a:t>
            </a:r>
            <a:r>
              <a:rPr lang="en-US" b="1" dirty="0" smtClean="0"/>
              <a:t> </a:t>
            </a:r>
            <a:r>
              <a:rPr lang="en-US" dirty="0" err="1" smtClean="0"/>
              <a:t>õpilas</a:t>
            </a:r>
            <a:r>
              <a:rPr lang="et-EE" dirty="0" smtClean="0"/>
              <a:t>ed</a:t>
            </a:r>
            <a:r>
              <a:rPr lang="en-US" dirty="0" smtClean="0"/>
              <a:t> </a:t>
            </a:r>
            <a:r>
              <a:rPr lang="en-US" b="1" dirty="0"/>
              <a:t>paarides </a:t>
            </a:r>
            <a:r>
              <a:rPr lang="en-US" dirty="0" err="1"/>
              <a:t>oma</a:t>
            </a:r>
            <a:r>
              <a:rPr lang="en-US" dirty="0"/>
              <a:t> </a:t>
            </a:r>
            <a:r>
              <a:rPr lang="en-US" dirty="0" err="1" smtClean="0"/>
              <a:t>tulemusi</a:t>
            </a:r>
            <a:r>
              <a:rPr lang="en-US" dirty="0" smtClean="0"/>
              <a:t>.</a:t>
            </a:r>
            <a:endParaRPr lang="en-US" dirty="0"/>
          </a:p>
          <a:p>
            <a:pPr marL="0" indent="0">
              <a:buNone/>
            </a:pPr>
            <a:r>
              <a:rPr lang="en-US" dirty="0"/>
              <a:t>Lõpuks paluge igal </a:t>
            </a:r>
            <a:r>
              <a:rPr lang="en-US" dirty="0" err="1"/>
              <a:t>paaril</a:t>
            </a:r>
            <a:r>
              <a:rPr lang="en-US" dirty="0"/>
              <a:t> </a:t>
            </a:r>
            <a:r>
              <a:rPr lang="en-US" b="1" dirty="0" err="1" smtClean="0"/>
              <a:t>oma</a:t>
            </a:r>
            <a:r>
              <a:rPr lang="en-US" b="1" dirty="0" smtClean="0"/>
              <a:t> </a:t>
            </a:r>
            <a:r>
              <a:rPr lang="en-US" b="1" dirty="0"/>
              <a:t>ideid </a:t>
            </a:r>
            <a:r>
              <a:rPr lang="en-US" dirty="0"/>
              <a:t>ülejäänud </a:t>
            </a:r>
            <a:r>
              <a:rPr lang="en-US" dirty="0" err="1"/>
              <a:t>klassiga</a:t>
            </a:r>
            <a:r>
              <a:rPr lang="en-US" dirty="0"/>
              <a:t> </a:t>
            </a:r>
            <a:r>
              <a:rPr lang="et-EE" b="1" dirty="0" smtClean="0"/>
              <a:t>jagada</a:t>
            </a:r>
            <a:r>
              <a:rPr lang="et-EE" dirty="0" smtClean="0"/>
              <a:t> </a:t>
            </a:r>
            <a:r>
              <a:rPr lang="en-US" dirty="0" smtClean="0"/>
              <a:t>ja </a:t>
            </a:r>
            <a:r>
              <a:rPr lang="et-EE" dirty="0" smtClean="0"/>
              <a:t>suunake </a:t>
            </a:r>
            <a:r>
              <a:rPr lang="en-US" dirty="0" err="1" smtClean="0"/>
              <a:t>edasis</a:t>
            </a:r>
            <a:r>
              <a:rPr lang="et-EE" dirty="0" smtClean="0"/>
              <a:t>t</a:t>
            </a:r>
            <a:r>
              <a:rPr lang="en-US" dirty="0" smtClean="0"/>
              <a:t> </a:t>
            </a:r>
            <a:r>
              <a:rPr lang="en-US" dirty="0" err="1" smtClean="0"/>
              <a:t>arutelu</a:t>
            </a:r>
            <a:r>
              <a:rPr lang="en-US" dirty="0" smtClean="0"/>
              <a:t>.</a:t>
            </a:r>
            <a:endParaRPr lang="en-US" dirty="0"/>
          </a:p>
          <a:p>
            <a:pPr marL="0" indent="0">
              <a:buNone/>
            </a:pPr>
            <a:r>
              <a:rPr lang="en-US" dirty="0"/>
              <a:t>Kuna diferentseeritud õpetamise strateegia võimaldab õpilastel töödelda õppesisu individuaalselt, väikeses rühmas ja suures rühmas, vastab see teie klassi erinevatele õppimis- ja isiksusetüüpidele.</a:t>
            </a:r>
          </a:p>
        </p:txBody>
      </p:sp>
    </p:spTree>
    <p:extLst>
      <p:ext uri="{BB962C8B-B14F-4D97-AF65-F5344CB8AC3E}">
        <p14:creationId xmlns:p14="http://schemas.microsoft.com/office/powerpoint/2010/main" val="4049581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9242" y="231032"/>
            <a:ext cx="1609725" cy="1466850"/>
          </a:xfrm>
        </p:spPr>
      </p:pic>
      <p:sp>
        <p:nvSpPr>
          <p:cNvPr id="2" name="Title 1"/>
          <p:cNvSpPr>
            <a:spLocks noGrp="1"/>
          </p:cNvSpPr>
          <p:nvPr>
            <p:ph type="title"/>
          </p:nvPr>
        </p:nvSpPr>
        <p:spPr>
          <a:xfrm>
            <a:off x="398253" y="372319"/>
            <a:ext cx="10515600" cy="1325563"/>
          </a:xfrm>
        </p:spPr>
        <p:txBody>
          <a:bodyPr/>
          <a:lstStyle/>
          <a:p>
            <a:r>
              <a:rPr lang="en-US" b="1" i="1" dirty="0" smtClean="0">
                <a:solidFill>
                  <a:schemeClr val="accent4">
                    <a:lumMod val="75000"/>
                  </a:schemeClr>
                </a:solidFill>
                <a:latin typeface="Ink Free" panose="03080402000500000000" pitchFamily="66" charset="0"/>
              </a:rPr>
              <a:t>Täiendava materjali aeg </a:t>
            </a:r>
            <a:endParaRPr lang="en-US" b="1" i="1" dirty="0">
              <a:solidFill>
                <a:schemeClr val="accent4">
                  <a:lumMod val="75000"/>
                </a:schemeClr>
              </a:solidFill>
              <a:latin typeface="Ink Free" panose="03080402000500000000" pitchFamily="66"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sp>
        <p:nvSpPr>
          <p:cNvPr id="12" name="TextBox 11"/>
          <p:cNvSpPr txBox="1"/>
          <p:nvPr/>
        </p:nvSpPr>
        <p:spPr>
          <a:xfrm>
            <a:off x="1600099" y="2385408"/>
            <a:ext cx="8834805" cy="2031325"/>
          </a:xfrm>
          <a:prstGeom prst="rect">
            <a:avLst/>
          </a:prstGeom>
          <a:solidFill>
            <a:schemeClr val="accent4">
              <a:lumMod val="40000"/>
              <a:lumOff val="60000"/>
            </a:schemeClr>
          </a:solidFill>
        </p:spPr>
        <p:txBody>
          <a:bodyPr wrap="square" rtlCol="0">
            <a:spAutoFit/>
          </a:bodyPr>
          <a:lstStyle/>
          <a:p>
            <a:pPr algn="ctr" fontAlgn="base"/>
            <a:r>
              <a:rPr lang="en-US" b="1" dirty="0" smtClean="0"/>
              <a:t>Klõpsake allpool, lugege strateegiajuhendit ja õppige</a:t>
            </a:r>
            <a:r>
              <a:rPr lang="en-US" b="1" dirty="0"/>
              <a:t>, kuidas korraldada õpilaste ja klassiruumi teemasid, et </a:t>
            </a:r>
            <a:r>
              <a:rPr lang="en-US" b="1" dirty="0" err="1"/>
              <a:t>soodustada</a:t>
            </a:r>
            <a:r>
              <a:rPr lang="en-US" b="1" dirty="0"/>
              <a:t> </a:t>
            </a:r>
            <a:r>
              <a:rPr lang="en-US" b="1" dirty="0" err="1" smtClean="0"/>
              <a:t>osalust</a:t>
            </a:r>
            <a:r>
              <a:rPr lang="en-US" b="1" dirty="0" smtClean="0"/>
              <a:t> </a:t>
            </a:r>
            <a:r>
              <a:rPr lang="en-US" b="1" dirty="0"/>
              <a:t>klassiruumis ja aidata õpilastel arendada kontseptuaalset arusaamist teemast, kasutades </a:t>
            </a:r>
            <a:r>
              <a:rPr lang="en-US" b="1" i="1" dirty="0" smtClean="0"/>
              <a:t>Think-Pair-Share</a:t>
            </a:r>
            <a:r>
              <a:rPr lang="en-US" b="1" dirty="0" smtClean="0"/>
              <a:t>-tehnikat: </a:t>
            </a:r>
            <a:endParaRPr lang="en-US" b="1" dirty="0"/>
          </a:p>
          <a:p>
            <a:pPr algn="just"/>
            <a:endParaRPr lang="en-US" dirty="0" smtClean="0">
              <a:solidFill>
                <a:srgbClr val="000000"/>
              </a:solidFill>
              <a:latin typeface="Roboto"/>
            </a:endParaRPr>
          </a:p>
          <a:p>
            <a:pPr algn="ctr"/>
            <a:r>
              <a:rPr lang="en-US" dirty="0" smtClean="0"/>
              <a:t>Link: </a:t>
            </a:r>
            <a:r>
              <a:rPr lang="en-US" dirty="0"/>
              <a:t>https://www.readwritethink.org/professional-development/strategy-guides/using-think-pair-share#RelatedResourceTabs1</a:t>
            </a:r>
            <a:endParaRPr lang="en-US" dirty="0" smtClean="0"/>
          </a:p>
        </p:txBody>
      </p:sp>
    </p:spTree>
    <p:extLst>
      <p:ext uri="{BB962C8B-B14F-4D97-AF65-F5344CB8AC3E}">
        <p14:creationId xmlns:p14="http://schemas.microsoft.com/office/powerpoint/2010/main" val="2334291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p:txBody>
          <a:bodyPr/>
          <a:lstStyle/>
          <a:p>
            <a:r>
              <a:rPr lang="en-US" dirty="0" smtClean="0"/>
              <a:t>2. </a:t>
            </a:r>
            <a:r>
              <a:rPr lang="et-EE" dirty="0" smtClean="0"/>
              <a:t>PEATÜKK</a:t>
            </a:r>
            <a:endParaRPr lang="en-GB" dirty="0"/>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p:txBody>
          <a:bodyPr>
            <a:normAutofit fontScale="77500" lnSpcReduction="20000"/>
          </a:bodyPr>
          <a:lstStyle/>
          <a:p>
            <a:r>
              <a:rPr lang="en-US" dirty="0"/>
              <a:t>Mis on diferentseerimisstrateegiad (2/2)?</a:t>
            </a:r>
            <a:endParaRPr lang="en-GB" dirty="0"/>
          </a:p>
        </p:txBody>
      </p:sp>
    </p:spTree>
    <p:extLst>
      <p:ext uri="{BB962C8B-B14F-4D97-AF65-F5344CB8AC3E}">
        <p14:creationId xmlns:p14="http://schemas.microsoft.com/office/powerpoint/2010/main" val="2191398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Võtke aega </a:t>
            </a:r>
            <a:r>
              <a:rPr lang="en-US" dirty="0" smtClean="0"/>
              <a:t>päeviku koostamiseks</a:t>
            </a:r>
            <a:endParaRPr lang="en-US" dirty="0"/>
          </a:p>
        </p:txBody>
      </p:sp>
      <p:sp>
        <p:nvSpPr>
          <p:cNvPr id="3" name="Content Placeholder 2"/>
          <p:cNvSpPr>
            <a:spLocks noGrp="1"/>
          </p:cNvSpPr>
          <p:nvPr>
            <p:ph idx="1"/>
          </p:nvPr>
        </p:nvSpPr>
        <p:spPr>
          <a:xfrm>
            <a:off x="838200" y="1825625"/>
            <a:ext cx="10515600" cy="4626934"/>
          </a:xfrm>
        </p:spPr>
        <p:txBody>
          <a:bodyPr>
            <a:normAutofit fontScale="77500" lnSpcReduction="20000"/>
          </a:bodyPr>
          <a:lstStyle/>
          <a:p>
            <a:pPr marL="0" indent="0">
              <a:buNone/>
            </a:pPr>
            <a:r>
              <a:rPr lang="en-US" dirty="0"/>
              <a:t>Päevik võib olla õpilastele vahendiks, </a:t>
            </a:r>
            <a:r>
              <a:rPr lang="en-US" dirty="0" smtClean="0"/>
              <a:t>mi</a:t>
            </a:r>
            <a:r>
              <a:rPr lang="et-EE" dirty="0" smtClean="0"/>
              <a:t>s toetab</a:t>
            </a:r>
            <a:r>
              <a:rPr lang="en-US" dirty="0" smtClean="0"/>
              <a:t> </a:t>
            </a:r>
            <a:r>
              <a:rPr lang="en-US" dirty="0" err="1" smtClean="0"/>
              <a:t>õp</a:t>
            </a:r>
            <a:r>
              <a:rPr lang="et-EE" dirty="0" smtClean="0"/>
              <a:t>itu </a:t>
            </a:r>
            <a:r>
              <a:rPr lang="en-US" dirty="0" smtClean="0"/>
              <a:t>ja läbiviidud </a:t>
            </a:r>
            <a:r>
              <a:rPr lang="en-US" dirty="0" err="1"/>
              <a:t>tegevuste</a:t>
            </a:r>
            <a:r>
              <a:rPr lang="en-US" dirty="0"/>
              <a:t> </a:t>
            </a:r>
            <a:r>
              <a:rPr lang="et-EE" dirty="0" smtClean="0"/>
              <a:t>reflekteerimist</a:t>
            </a:r>
            <a:r>
              <a:rPr lang="en-US" dirty="0" smtClean="0"/>
              <a:t>, </a:t>
            </a:r>
            <a:r>
              <a:rPr lang="en-US" b="1" dirty="0"/>
              <a:t>aidates neil uut teavet töödelda</a:t>
            </a:r>
            <a:r>
              <a:rPr lang="en-US" dirty="0" smtClean="0"/>
              <a:t>.</a:t>
            </a:r>
            <a:endParaRPr lang="el-GR" dirty="0" smtClean="0"/>
          </a:p>
          <a:p>
            <a:pPr marL="0" indent="0">
              <a:buNone/>
            </a:pPr>
            <a:r>
              <a:rPr lang="en-US" dirty="0" smtClean="0"/>
              <a:t>Kui </a:t>
            </a:r>
            <a:r>
              <a:rPr lang="en-US" dirty="0"/>
              <a:t>võimalik, andke õpilastele tunni lõpus võimalus </a:t>
            </a:r>
            <a:r>
              <a:rPr lang="en-US" b="1" dirty="0"/>
              <a:t>teha päeviku sissekanne</a:t>
            </a:r>
            <a:r>
              <a:rPr lang="en-US" dirty="0"/>
              <a:t>:</a:t>
            </a:r>
          </a:p>
          <a:p>
            <a:pPr lvl="1"/>
            <a:r>
              <a:rPr lang="en-US" dirty="0"/>
              <a:t>Kokkuvõte põhipunktidest, mida </a:t>
            </a:r>
            <a:r>
              <a:rPr lang="en-US" dirty="0" smtClean="0"/>
              <a:t>nad on </a:t>
            </a:r>
            <a:r>
              <a:rPr lang="en-US" dirty="0"/>
              <a:t>õppinud</a:t>
            </a:r>
          </a:p>
          <a:p>
            <a:pPr lvl="1"/>
            <a:r>
              <a:rPr lang="en-US" dirty="0"/>
              <a:t>Püüdes vastata või </a:t>
            </a:r>
            <a:r>
              <a:rPr lang="en-US" dirty="0" err="1"/>
              <a:t>mõtestada</a:t>
            </a:r>
            <a:r>
              <a:rPr lang="en-US" dirty="0"/>
              <a:t> </a:t>
            </a:r>
            <a:r>
              <a:rPr lang="et-EE" dirty="0" smtClean="0"/>
              <a:t>kerkinud</a:t>
            </a:r>
            <a:r>
              <a:rPr lang="en-US" dirty="0" smtClean="0"/>
              <a:t> </a:t>
            </a:r>
            <a:r>
              <a:rPr lang="en-US" dirty="0"/>
              <a:t>küsimusi</a:t>
            </a:r>
          </a:p>
          <a:p>
            <a:pPr lvl="1"/>
            <a:r>
              <a:rPr lang="en-US" dirty="0"/>
              <a:t>Selgitades, kuidas nad </a:t>
            </a:r>
            <a:r>
              <a:rPr lang="en-US" dirty="0" err="1"/>
              <a:t>saavad</a:t>
            </a:r>
            <a:r>
              <a:rPr lang="en-US" dirty="0"/>
              <a:t> </a:t>
            </a:r>
            <a:r>
              <a:rPr lang="en-US" dirty="0" smtClean="0"/>
              <a:t>õ</a:t>
            </a:r>
            <a:r>
              <a:rPr lang="et-EE" dirty="0" smtClean="0"/>
              <a:t>pitut</a:t>
            </a:r>
            <a:r>
              <a:rPr lang="en-US" dirty="0" smtClean="0"/>
              <a:t> </a:t>
            </a:r>
            <a:r>
              <a:rPr lang="et-EE" dirty="0" smtClean="0"/>
              <a:t>elulistes situatsioonides rakendada</a:t>
            </a:r>
            <a:endParaRPr lang="en-US" dirty="0"/>
          </a:p>
          <a:p>
            <a:pPr lvl="1"/>
            <a:r>
              <a:rPr lang="et-EE" dirty="0"/>
              <a:t>I</a:t>
            </a:r>
            <a:r>
              <a:rPr lang="en-US" dirty="0" err="1" smtClean="0"/>
              <a:t>llustreeri</a:t>
            </a:r>
            <a:r>
              <a:rPr lang="et-EE" dirty="0" smtClean="0"/>
              <a:t>des uusi mõisteid</a:t>
            </a:r>
            <a:r>
              <a:rPr lang="en-US" dirty="0" smtClean="0"/>
              <a:t>, </a:t>
            </a:r>
            <a:r>
              <a:rPr lang="en-US" dirty="0"/>
              <a:t>mis võib olla eriti kasulik andmekeskse </a:t>
            </a:r>
            <a:r>
              <a:rPr lang="en-US" dirty="0" smtClean="0"/>
              <a:t>matemaatikatunni puhul.</a:t>
            </a:r>
            <a:endParaRPr lang="el-GR" dirty="0" smtClean="0"/>
          </a:p>
          <a:p>
            <a:pPr marL="0" indent="0">
              <a:buNone/>
            </a:pPr>
            <a:r>
              <a:rPr lang="et-EE" dirty="0"/>
              <a:t>S</a:t>
            </a:r>
            <a:r>
              <a:rPr lang="en-US" dirty="0" err="1" smtClean="0"/>
              <a:t>issekannete</a:t>
            </a:r>
            <a:r>
              <a:rPr lang="en-US" dirty="0" smtClean="0"/>
              <a:t> t</a:t>
            </a:r>
            <a:r>
              <a:rPr lang="et-EE" dirty="0" smtClean="0"/>
              <a:t>egemise jooksul</a:t>
            </a:r>
            <a:r>
              <a:rPr lang="en-US" dirty="0" smtClean="0"/>
              <a:t>, </a:t>
            </a:r>
            <a:r>
              <a:rPr lang="en-US" dirty="0"/>
              <a:t>peaksid </a:t>
            </a:r>
            <a:r>
              <a:rPr lang="en-US" dirty="0" err="1"/>
              <a:t>nad</a:t>
            </a:r>
            <a:r>
              <a:rPr lang="en-US" dirty="0"/>
              <a:t> </a:t>
            </a:r>
            <a:r>
              <a:rPr lang="et-EE" dirty="0" smtClean="0"/>
              <a:t>enda jaoks </a:t>
            </a:r>
            <a:r>
              <a:rPr lang="en-US" dirty="0" err="1" smtClean="0"/>
              <a:t>välja</a:t>
            </a:r>
            <a:r>
              <a:rPr lang="en-US" dirty="0" smtClean="0"/>
              <a:t> </a:t>
            </a:r>
            <a:r>
              <a:rPr lang="en-US" dirty="0"/>
              <a:t>selgitama, </a:t>
            </a:r>
            <a:r>
              <a:rPr lang="en-US" dirty="0" err="1"/>
              <a:t>millised</a:t>
            </a:r>
            <a:r>
              <a:rPr lang="en-US" dirty="0"/>
              <a:t> </a:t>
            </a:r>
            <a:r>
              <a:rPr lang="et-EE" dirty="0" smtClean="0"/>
              <a:t>strateegia</a:t>
            </a:r>
            <a:r>
              <a:rPr lang="en-US" dirty="0" smtClean="0"/>
              <a:t> </a:t>
            </a:r>
            <a:r>
              <a:rPr lang="en-US" dirty="0"/>
              <a:t>võimaldavad </a:t>
            </a:r>
            <a:r>
              <a:rPr lang="en-US" dirty="0" err="1"/>
              <a:t>neil</a:t>
            </a:r>
            <a:r>
              <a:rPr lang="en-US" dirty="0"/>
              <a:t> </a:t>
            </a:r>
            <a:r>
              <a:rPr lang="et-EE" dirty="0" smtClean="0"/>
              <a:t>kõige </a:t>
            </a:r>
            <a:r>
              <a:rPr lang="en-US" dirty="0" err="1" smtClean="0"/>
              <a:t>tõhusa</a:t>
            </a:r>
            <a:r>
              <a:rPr lang="et-EE" dirty="0" smtClean="0"/>
              <a:t>malt</a:t>
            </a:r>
            <a:r>
              <a:rPr lang="en-US" dirty="0" smtClean="0"/>
              <a:t> </a:t>
            </a:r>
            <a:r>
              <a:rPr lang="en-US" dirty="0"/>
              <a:t>värsket sisu töödelda</a:t>
            </a:r>
            <a:r>
              <a:rPr lang="en-US" dirty="0" smtClean="0"/>
              <a:t>.</a:t>
            </a:r>
            <a:endParaRPr lang="el-GR" dirty="0" smtClean="0"/>
          </a:p>
          <a:p>
            <a:pPr marL="0" indent="0">
              <a:buNone/>
            </a:pPr>
            <a:r>
              <a:rPr lang="en-US" dirty="0" smtClean="0"/>
              <a:t>Aga </a:t>
            </a:r>
            <a:r>
              <a:rPr lang="en-US" dirty="0"/>
              <a:t>kui teil on </a:t>
            </a:r>
            <a:r>
              <a:rPr lang="en-US" dirty="0" smtClean="0"/>
              <a:t>raskusi, </a:t>
            </a:r>
            <a:r>
              <a:rPr lang="en-US" dirty="0"/>
              <a:t>et näha päevikute koostamise </a:t>
            </a:r>
            <a:r>
              <a:rPr lang="en-US" dirty="0" err="1"/>
              <a:t>väärtust</a:t>
            </a:r>
            <a:r>
              <a:rPr lang="en-US" dirty="0"/>
              <a:t> </a:t>
            </a:r>
            <a:r>
              <a:rPr lang="et-EE" dirty="0" smtClean="0"/>
              <a:t>mõnes aines </a:t>
            </a:r>
            <a:r>
              <a:rPr lang="en-US" dirty="0" err="1" smtClean="0"/>
              <a:t>näiteks</a:t>
            </a:r>
            <a:r>
              <a:rPr lang="en-US" dirty="0" smtClean="0"/>
              <a:t> </a:t>
            </a:r>
            <a:r>
              <a:rPr lang="en-US" dirty="0"/>
              <a:t>matemaatikas, siis </a:t>
            </a:r>
            <a:r>
              <a:rPr lang="en-US" dirty="0" err="1"/>
              <a:t>võite</a:t>
            </a:r>
            <a:r>
              <a:rPr lang="en-US" dirty="0"/>
              <a:t> </a:t>
            </a:r>
            <a:r>
              <a:rPr lang="en-US" dirty="0" err="1" smtClean="0"/>
              <a:t>võtta</a:t>
            </a:r>
            <a:r>
              <a:rPr lang="et-EE" dirty="0" smtClean="0"/>
              <a:t> aega </a:t>
            </a:r>
            <a:r>
              <a:rPr lang="en-US" dirty="0" err="1" smtClean="0"/>
              <a:t>spetsiaalselt</a:t>
            </a:r>
            <a:r>
              <a:rPr lang="en-US" dirty="0" smtClean="0"/>
              <a:t> </a:t>
            </a:r>
            <a:r>
              <a:rPr lang="et-EE" dirty="0" smtClean="0"/>
              <a:t>matemaatika õppimise päeviku koostamiseks</a:t>
            </a:r>
            <a:r>
              <a:rPr lang="en-US" dirty="0" smtClean="0"/>
              <a:t>. </a:t>
            </a:r>
            <a:r>
              <a:rPr lang="en-US" dirty="0"/>
              <a:t>Samal ajal, kui te ühendate päevikutöö oma </a:t>
            </a:r>
            <a:r>
              <a:rPr lang="en-US" dirty="0" err="1"/>
              <a:t>matemaatika</a:t>
            </a:r>
            <a:r>
              <a:rPr lang="en-US" dirty="0"/>
              <a:t> </a:t>
            </a:r>
            <a:r>
              <a:rPr lang="et-EE" dirty="0" smtClean="0"/>
              <a:t>õpetamise </a:t>
            </a:r>
            <a:r>
              <a:rPr lang="en-US" dirty="0" err="1" smtClean="0"/>
              <a:t>eesmärkidega</a:t>
            </a:r>
            <a:r>
              <a:rPr lang="en-US" dirty="0"/>
              <a:t>, saavad õpilased luua õppekavavahelisi seoseid</a:t>
            </a:r>
            <a:r>
              <a:rPr lang="en-US" dirty="0" smtClean="0"/>
              <a:t>.</a:t>
            </a:r>
            <a:endParaRPr lang="en-US" dirty="0"/>
          </a:p>
        </p:txBody>
      </p:sp>
    </p:spTree>
    <p:extLst>
      <p:ext uri="{BB962C8B-B14F-4D97-AF65-F5344CB8AC3E}">
        <p14:creationId xmlns:p14="http://schemas.microsoft.com/office/powerpoint/2010/main" val="2750250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Refleksiooni ja eesmärkide seadmise </a:t>
            </a:r>
            <a:r>
              <a:rPr lang="en-US" dirty="0" smtClean="0"/>
              <a:t>harjutuste </a:t>
            </a:r>
            <a:r>
              <a:rPr lang="en-US" dirty="0"/>
              <a:t>rakendamine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err="1" smtClean="0"/>
              <a:t>Päeviku</a:t>
            </a:r>
            <a:r>
              <a:rPr lang="et-EE" dirty="0" smtClean="0"/>
              <a:t>te kasutamise edasiarendus</a:t>
            </a:r>
            <a:r>
              <a:rPr lang="en-US" dirty="0" smtClean="0"/>
              <a:t>: </a:t>
            </a:r>
            <a:r>
              <a:rPr lang="en-US" dirty="0"/>
              <a:t>laske </a:t>
            </a:r>
            <a:r>
              <a:rPr lang="en-US" dirty="0" err="1"/>
              <a:t>õpilastel</a:t>
            </a:r>
            <a:r>
              <a:rPr lang="en-US" dirty="0"/>
              <a:t> </a:t>
            </a:r>
            <a:r>
              <a:rPr lang="et-EE" dirty="0" smtClean="0"/>
              <a:t>reflekteerida, mis on oluliseim, mida nad on õppinud ja </a:t>
            </a:r>
            <a:r>
              <a:rPr lang="en-US" b="1" dirty="0" err="1" smtClean="0"/>
              <a:t>seada</a:t>
            </a:r>
            <a:r>
              <a:rPr lang="en-US" b="1" dirty="0" smtClean="0"/>
              <a:t> </a:t>
            </a:r>
            <a:r>
              <a:rPr lang="et-EE" b="1" dirty="0" smtClean="0"/>
              <a:t>edasised õpi</a:t>
            </a:r>
            <a:r>
              <a:rPr lang="en-US" b="1" dirty="0" err="1" smtClean="0"/>
              <a:t>eesmärgid</a:t>
            </a:r>
            <a:r>
              <a:rPr lang="en-US" b="1" dirty="0" smtClean="0"/>
              <a:t> </a:t>
            </a:r>
            <a:r>
              <a:rPr lang="en-US" dirty="0" err="1" smtClean="0"/>
              <a:t>eelnevalt</a:t>
            </a:r>
            <a:r>
              <a:rPr lang="en-US" dirty="0" smtClean="0"/>
              <a:t> </a:t>
            </a:r>
            <a:r>
              <a:rPr lang="en-US" dirty="0"/>
              <a:t>kindlaks </a:t>
            </a:r>
            <a:r>
              <a:rPr lang="en-US" dirty="0" err="1"/>
              <a:t>määratud</a:t>
            </a:r>
            <a:r>
              <a:rPr lang="en-US" dirty="0"/>
              <a:t> </a:t>
            </a:r>
            <a:r>
              <a:rPr lang="et-EE" dirty="0"/>
              <a:t> </a:t>
            </a:r>
            <a:r>
              <a:rPr lang="et-EE" dirty="0" smtClean="0"/>
              <a:t>tähtaegadeks</a:t>
            </a:r>
            <a:r>
              <a:rPr lang="en-US" dirty="0" smtClean="0"/>
              <a:t>.</a:t>
            </a:r>
            <a:endParaRPr lang="en-US" dirty="0"/>
          </a:p>
          <a:p>
            <a:pPr marL="0" indent="0">
              <a:buNone/>
            </a:pPr>
            <a:r>
              <a:rPr lang="en-US" dirty="0" err="1" smtClean="0"/>
              <a:t>Nende</a:t>
            </a:r>
            <a:r>
              <a:rPr lang="et-EE" dirty="0" smtClean="0"/>
              <a:t>ks aegadeks</a:t>
            </a:r>
            <a:r>
              <a:rPr lang="en-US" dirty="0" smtClean="0"/>
              <a:t> </a:t>
            </a:r>
            <a:r>
              <a:rPr lang="en-US" dirty="0"/>
              <a:t>paluge õpilastel kirjutada oma </a:t>
            </a:r>
            <a:r>
              <a:rPr lang="en-US" b="1" dirty="0"/>
              <a:t>lemmikteemadest ning </a:t>
            </a:r>
            <a:r>
              <a:rPr lang="en-US" dirty="0"/>
              <a:t>kõige huvitavamatest mõistetest ja </a:t>
            </a:r>
            <a:r>
              <a:rPr lang="et-EE" dirty="0" smtClean="0"/>
              <a:t>teadmistest</a:t>
            </a:r>
            <a:r>
              <a:rPr lang="en-US" dirty="0" smtClean="0"/>
              <a:t>, </a:t>
            </a:r>
            <a:r>
              <a:rPr lang="en-US" dirty="0"/>
              <a:t>mida nad on õppinud</a:t>
            </a:r>
            <a:r>
              <a:rPr lang="en-US" dirty="0" smtClean="0"/>
              <a:t>.</a:t>
            </a:r>
            <a:endParaRPr lang="en-US" dirty="0"/>
          </a:p>
          <a:p>
            <a:pPr marL="0" indent="0">
              <a:buNone/>
            </a:pPr>
            <a:r>
              <a:rPr lang="en-US" dirty="0"/>
              <a:t>Samuti peaksid nad </a:t>
            </a:r>
            <a:r>
              <a:rPr lang="en-US" b="1" dirty="0" err="1"/>
              <a:t>määratlema</a:t>
            </a:r>
            <a:r>
              <a:rPr lang="en-US" b="1" dirty="0"/>
              <a:t> </a:t>
            </a:r>
            <a:r>
              <a:rPr lang="et-EE" b="1" dirty="0" smtClean="0"/>
              <a:t>arendamist vajavad </a:t>
            </a:r>
            <a:r>
              <a:rPr lang="en-US" b="1" dirty="0" err="1" smtClean="0"/>
              <a:t>oskused</a:t>
            </a:r>
            <a:r>
              <a:rPr lang="en-US" b="1" dirty="0" smtClean="0"/>
              <a:t> </a:t>
            </a:r>
            <a:r>
              <a:rPr lang="en-US" b="1" dirty="0"/>
              <a:t>ja teemad, </a:t>
            </a:r>
            <a:r>
              <a:rPr lang="en-US" b="1" dirty="0" err="1" smtClean="0"/>
              <a:t>mida</a:t>
            </a:r>
            <a:r>
              <a:rPr lang="et-EE" b="1" dirty="0" smtClean="0"/>
              <a:t> edasi</a:t>
            </a:r>
            <a:r>
              <a:rPr lang="en-US" b="1" dirty="0" smtClean="0"/>
              <a:t> </a:t>
            </a:r>
            <a:r>
              <a:rPr lang="en-US" b="1" dirty="0"/>
              <a:t>uurida</a:t>
            </a:r>
            <a:r>
              <a:rPr lang="en-US" dirty="0" smtClean="0"/>
              <a:t>.</a:t>
            </a:r>
            <a:endParaRPr lang="en-US" dirty="0"/>
          </a:p>
          <a:p>
            <a:pPr marL="0" indent="0">
              <a:buNone/>
            </a:pPr>
            <a:r>
              <a:rPr lang="et-EE" dirty="0" smtClean="0"/>
              <a:t>Nende t</a:t>
            </a:r>
            <a:r>
              <a:rPr lang="en-US" dirty="0" err="1" smtClean="0"/>
              <a:t>ulemuste</a:t>
            </a:r>
            <a:r>
              <a:rPr lang="en-US" dirty="0" smtClean="0"/>
              <a:t> </a:t>
            </a:r>
            <a:r>
              <a:rPr lang="en-US" dirty="0"/>
              <a:t>põhjal </a:t>
            </a:r>
            <a:r>
              <a:rPr lang="en-US" b="1" dirty="0" err="1"/>
              <a:t>saate</a:t>
            </a:r>
            <a:r>
              <a:rPr lang="en-US" b="1" dirty="0"/>
              <a:t> </a:t>
            </a:r>
            <a:r>
              <a:rPr lang="et-EE" b="1" dirty="0" smtClean="0"/>
              <a:t>kujundada</a:t>
            </a:r>
            <a:r>
              <a:rPr lang="en-US" b="1" dirty="0" smtClean="0"/>
              <a:t> </a:t>
            </a:r>
            <a:r>
              <a:rPr lang="en-US" b="1" dirty="0" err="1" smtClean="0"/>
              <a:t>õppetunde</a:t>
            </a:r>
            <a:r>
              <a:rPr lang="et-EE" b="1" dirty="0" smtClean="0"/>
              <a:t> selliselt</a:t>
            </a:r>
            <a:r>
              <a:rPr lang="en-US" b="1" dirty="0" smtClean="0"/>
              <a:t>, </a:t>
            </a:r>
            <a:r>
              <a:rPr lang="et-EE" b="1" dirty="0" smtClean="0"/>
              <a:t>et need </a:t>
            </a:r>
            <a:r>
              <a:rPr lang="en-US" b="1" dirty="0" err="1" smtClean="0"/>
              <a:t>aita</a:t>
            </a:r>
            <a:r>
              <a:rPr lang="et-EE" b="1" dirty="0" smtClean="0"/>
              <a:t>ksid </a:t>
            </a:r>
            <a:r>
              <a:rPr lang="en-US" b="1" dirty="0" err="1" smtClean="0"/>
              <a:t>neid</a:t>
            </a:r>
            <a:r>
              <a:rPr lang="en-US" b="1" dirty="0" smtClean="0"/>
              <a:t> </a:t>
            </a:r>
            <a:r>
              <a:rPr lang="en-US" b="1" dirty="0"/>
              <a:t>eesmärke saavutada</a:t>
            </a:r>
            <a:r>
              <a:rPr lang="en-US" dirty="0"/>
              <a:t>. Näiteks kui suurem osa õpilastest arutleb mingi loodusteadusliku </a:t>
            </a:r>
            <a:r>
              <a:rPr lang="en-US" dirty="0" err="1"/>
              <a:t>õppekava</a:t>
            </a:r>
            <a:r>
              <a:rPr lang="en-US" dirty="0"/>
              <a:t> </a:t>
            </a:r>
            <a:r>
              <a:rPr lang="en-US" dirty="0" err="1" smtClean="0"/>
              <a:t>aspekti</a:t>
            </a:r>
            <a:r>
              <a:rPr lang="en-US" dirty="0" smtClean="0"/>
              <a:t> </a:t>
            </a:r>
            <a:r>
              <a:rPr lang="en-US" dirty="0"/>
              <a:t>üle, saate selle ümber kavandada rohkem tegevusi.</a:t>
            </a:r>
          </a:p>
        </p:txBody>
      </p:sp>
    </p:spTree>
    <p:extLst>
      <p:ext uri="{BB962C8B-B14F-4D97-AF65-F5344CB8AC3E}">
        <p14:creationId xmlns:p14="http://schemas.microsoft.com/office/powerpoint/2010/main" val="2752486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B0440B0-8154-4FBA-BF5D-D7795764C27A}"/>
              </a:ext>
            </a:extLst>
          </p:cNvPr>
          <p:cNvSpPr>
            <a:spLocks noGrp="1"/>
          </p:cNvSpPr>
          <p:nvPr>
            <p:ph type="title"/>
          </p:nvPr>
        </p:nvSpPr>
        <p:spPr/>
        <p:txBody>
          <a:bodyPr/>
          <a:lstStyle/>
          <a:p>
            <a:r>
              <a:rPr lang="it-IT" sz="3200" b="1" spc="100" dirty="0" smtClean="0"/>
              <a:t>Eesmärgid</a:t>
            </a:r>
            <a:r>
              <a:rPr lang="et-EE" sz="3200" b="1" spc="100" dirty="0" smtClean="0"/>
              <a:t/>
            </a:r>
            <a:br>
              <a:rPr lang="et-EE" sz="3200" b="1" spc="100" dirty="0" smtClean="0"/>
            </a:br>
            <a:endParaRPr lang="en-GB" dirty="0"/>
          </a:p>
        </p:txBody>
      </p:sp>
      <p:pic>
        <p:nvPicPr>
          <p:cNvPr id="8" name="Tijdelijke aanduiding voor afbeelding 7" descr="Afbeelding met persoon, person&#10;&#10;Automatisch gegenereerde beschrijving">
            <a:extLst>
              <a:ext uri="{FF2B5EF4-FFF2-40B4-BE49-F238E27FC236}">
                <a16:creationId xmlns:a16="http://schemas.microsoft.com/office/drawing/2014/main" id="{EEF428DA-2E71-4A70-B39B-645E48F2F9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16" b="11116"/>
          <a:stretch>
            <a:fillRect/>
          </a:stretch>
        </p:blipFill>
        <p:spPr/>
      </p:pic>
      <p:sp>
        <p:nvSpPr>
          <p:cNvPr id="6" name="Tijdelijke aanduiding voor tekst 5">
            <a:extLst>
              <a:ext uri="{FF2B5EF4-FFF2-40B4-BE49-F238E27FC236}">
                <a16:creationId xmlns:a16="http://schemas.microsoft.com/office/drawing/2014/main" id="{D49DF9DC-C1D1-4CAD-A7EA-EE59ED159EFD}"/>
              </a:ext>
            </a:extLst>
          </p:cNvPr>
          <p:cNvSpPr>
            <a:spLocks noGrp="1"/>
          </p:cNvSpPr>
          <p:nvPr>
            <p:ph type="body" sz="half" idx="2"/>
          </p:nvPr>
        </p:nvSpPr>
        <p:spPr>
          <a:xfrm>
            <a:off x="839787" y="2057400"/>
            <a:ext cx="3932237" cy="1695091"/>
          </a:xfrm>
        </p:spPr>
        <p:txBody>
          <a:bodyPr>
            <a:noAutofit/>
          </a:bodyPr>
          <a:lstStyle/>
          <a:p>
            <a:pPr>
              <a:lnSpc>
                <a:spcPct val="150000"/>
              </a:lnSpc>
              <a:spcAft>
                <a:spcPts val="600"/>
              </a:spcAft>
            </a:pPr>
            <a:r>
              <a:rPr lang="en-US" sz="2600" b="1" dirty="0">
                <a:solidFill>
                  <a:schemeClr val="tx1"/>
                </a:solidFill>
              </a:rPr>
              <a:t>Selle </a:t>
            </a:r>
            <a:r>
              <a:rPr lang="en-US" sz="2600" b="1" dirty="0" err="1">
                <a:solidFill>
                  <a:schemeClr val="tx1"/>
                </a:solidFill>
              </a:rPr>
              <a:t>mooduli</a:t>
            </a:r>
            <a:r>
              <a:rPr lang="en-US" sz="2600" b="1" dirty="0">
                <a:solidFill>
                  <a:schemeClr val="tx1"/>
                </a:solidFill>
              </a:rPr>
              <a:t> </a:t>
            </a:r>
            <a:r>
              <a:rPr lang="en-US" sz="2600" b="1" dirty="0" smtClean="0">
                <a:solidFill>
                  <a:schemeClr val="tx1"/>
                </a:solidFill>
              </a:rPr>
              <a:t>l</a:t>
            </a:r>
            <a:r>
              <a:rPr lang="et-EE" sz="2600" b="1" dirty="0" smtClean="0">
                <a:solidFill>
                  <a:schemeClr val="tx1"/>
                </a:solidFill>
              </a:rPr>
              <a:t>äbides</a:t>
            </a:r>
            <a:r>
              <a:rPr lang="en-US" sz="2600" b="1" dirty="0" smtClean="0">
                <a:solidFill>
                  <a:schemeClr val="tx1"/>
                </a:solidFill>
              </a:rPr>
              <a:t> </a:t>
            </a:r>
            <a:r>
              <a:rPr lang="en-US" sz="2600" b="1" dirty="0">
                <a:solidFill>
                  <a:schemeClr val="tx1"/>
                </a:solidFill>
              </a:rPr>
              <a:t>on õppija </a:t>
            </a:r>
            <a:r>
              <a:rPr lang="en-US" sz="2600" b="1" dirty="0" err="1">
                <a:solidFill>
                  <a:schemeClr val="tx1"/>
                </a:solidFill>
              </a:rPr>
              <a:t>võimeline</a:t>
            </a:r>
            <a:r>
              <a:rPr lang="en-US" sz="2600" b="1" dirty="0">
                <a:solidFill>
                  <a:schemeClr val="tx1"/>
                </a:solidFill>
              </a:rPr>
              <a:t> </a:t>
            </a:r>
            <a:r>
              <a:rPr lang="en-US" sz="2600" b="1" dirty="0" err="1" smtClean="0">
                <a:solidFill>
                  <a:schemeClr val="tx1"/>
                </a:solidFill>
              </a:rPr>
              <a:t>rakendama</a:t>
            </a:r>
            <a:r>
              <a:rPr lang="et-EE" sz="2600" b="1" dirty="0">
                <a:solidFill>
                  <a:schemeClr val="tx1"/>
                </a:solidFill>
              </a:rPr>
              <a:t> </a:t>
            </a:r>
            <a:r>
              <a:rPr lang="en-US" sz="2600" b="1" dirty="0" err="1" smtClean="0">
                <a:solidFill>
                  <a:schemeClr val="tx1"/>
                </a:solidFill>
              </a:rPr>
              <a:t>diferentseeri</a:t>
            </a:r>
            <a:r>
              <a:rPr lang="et-EE" sz="2600" b="1" dirty="0" smtClean="0">
                <a:solidFill>
                  <a:schemeClr val="tx1"/>
                </a:solidFill>
              </a:rPr>
              <a:t>tud õpetamise s</a:t>
            </a:r>
            <a:r>
              <a:rPr lang="en-US" sz="2600" b="1" dirty="0" err="1" smtClean="0">
                <a:solidFill>
                  <a:schemeClr val="tx1"/>
                </a:solidFill>
              </a:rPr>
              <a:t>trateegiaid</a:t>
            </a:r>
            <a:r>
              <a:rPr lang="en-US" sz="2600" b="1" dirty="0" smtClean="0">
                <a:solidFill>
                  <a:schemeClr val="tx1"/>
                </a:solidFill>
              </a:rPr>
              <a:t> </a:t>
            </a:r>
            <a:r>
              <a:rPr lang="en-US" sz="2600" b="1" dirty="0">
                <a:solidFill>
                  <a:schemeClr val="tx1"/>
                </a:solidFill>
              </a:rPr>
              <a:t>ja </a:t>
            </a:r>
            <a:r>
              <a:rPr lang="en-US" sz="2600" b="1" dirty="0" err="1" smtClean="0">
                <a:solidFill>
                  <a:schemeClr val="tx1"/>
                </a:solidFill>
              </a:rPr>
              <a:t>hindamistehnikaid</a:t>
            </a:r>
            <a:r>
              <a:rPr lang="en-US" sz="2600" b="1" dirty="0" smtClean="0">
                <a:solidFill>
                  <a:schemeClr val="tx1"/>
                </a:solidFill>
              </a:rPr>
              <a:t>.</a:t>
            </a:r>
            <a:endParaRPr lang="en-GB" sz="2600" b="1" dirty="0">
              <a:solidFill>
                <a:schemeClr val="tx1"/>
              </a:solidFill>
            </a:endParaRPr>
          </a:p>
        </p:txBody>
      </p:sp>
    </p:spTree>
    <p:extLst>
      <p:ext uri="{BB962C8B-B14F-4D97-AF65-F5344CB8AC3E}">
        <p14:creationId xmlns:p14="http://schemas.microsoft.com/office/powerpoint/2010/main" val="2908978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Käivita</a:t>
            </a:r>
            <a:r>
              <a:rPr lang="et-EE" dirty="0" smtClean="0"/>
              <a:t>ge</a:t>
            </a:r>
            <a:r>
              <a:rPr lang="en-US" dirty="0" smtClean="0"/>
              <a:t> </a:t>
            </a:r>
            <a:r>
              <a:rPr lang="en-US" dirty="0"/>
              <a:t>kirjandusringid</a:t>
            </a:r>
          </a:p>
        </p:txBody>
      </p:sp>
      <p:sp>
        <p:nvSpPr>
          <p:cNvPr id="3" name="Content Placeholder 2"/>
          <p:cNvSpPr>
            <a:spLocks noGrp="1"/>
          </p:cNvSpPr>
          <p:nvPr>
            <p:ph idx="1"/>
          </p:nvPr>
        </p:nvSpPr>
        <p:spPr/>
        <p:txBody>
          <a:bodyPr>
            <a:normAutofit lnSpcReduction="10000"/>
          </a:bodyPr>
          <a:lstStyle/>
          <a:p>
            <a:pPr marL="0" indent="0">
              <a:buNone/>
            </a:pPr>
            <a:r>
              <a:rPr lang="en-US" dirty="0"/>
              <a:t>Õpilaste organiseerimine </a:t>
            </a:r>
            <a:r>
              <a:rPr lang="en-US" b="1" dirty="0" err="1"/>
              <a:t>kirjandusringidesse</a:t>
            </a:r>
            <a:r>
              <a:rPr lang="en-US" b="1" dirty="0"/>
              <a:t> </a:t>
            </a:r>
            <a:r>
              <a:rPr lang="en-US" dirty="0" err="1" smtClean="0"/>
              <a:t>julgusta</a:t>
            </a:r>
            <a:r>
              <a:rPr lang="et-EE" dirty="0" smtClean="0"/>
              <a:t>b</a:t>
            </a:r>
            <a:r>
              <a:rPr lang="en-US" dirty="0" smtClean="0"/>
              <a:t> </a:t>
            </a:r>
            <a:r>
              <a:rPr lang="en-US" dirty="0"/>
              <a:t>õpilasi kujundama ja teavitama üksteise </a:t>
            </a:r>
            <a:r>
              <a:rPr lang="en-US" dirty="0" err="1"/>
              <a:t>arusaamist</a:t>
            </a:r>
            <a:r>
              <a:rPr lang="en-US" dirty="0"/>
              <a:t> </a:t>
            </a:r>
            <a:r>
              <a:rPr lang="en-US" dirty="0" err="1" smtClean="0"/>
              <a:t>lugemisest</a:t>
            </a:r>
            <a:r>
              <a:rPr lang="et-EE" dirty="0" smtClean="0"/>
              <a:t> ning</a:t>
            </a:r>
            <a:r>
              <a:rPr lang="en-US" dirty="0" smtClean="0"/>
              <a:t> </a:t>
            </a:r>
            <a:r>
              <a:rPr lang="en-US" b="1" dirty="0" err="1" smtClean="0"/>
              <a:t>aita</a:t>
            </a:r>
            <a:r>
              <a:rPr lang="et-EE" b="1" dirty="0" smtClean="0"/>
              <a:t>b</a:t>
            </a:r>
            <a:r>
              <a:rPr lang="en-US" b="1" dirty="0" smtClean="0"/>
              <a:t> </a:t>
            </a:r>
            <a:r>
              <a:rPr lang="en-US" b="1" dirty="0" err="1" smtClean="0"/>
              <a:t>audi</a:t>
            </a:r>
            <a:r>
              <a:rPr lang="et-EE" b="1" dirty="0" smtClean="0"/>
              <a:t>tiivsetel</a:t>
            </a:r>
            <a:r>
              <a:rPr lang="en-US" b="1" dirty="0" smtClean="0"/>
              <a:t> </a:t>
            </a:r>
            <a:r>
              <a:rPr lang="en-US" b="1" dirty="0"/>
              <a:t>ja </a:t>
            </a:r>
            <a:r>
              <a:rPr lang="en-US" b="1" dirty="0" err="1" smtClean="0"/>
              <a:t>osalus</a:t>
            </a:r>
            <a:r>
              <a:rPr lang="et-EE" b="1" dirty="0" smtClean="0"/>
              <a:t>õp</a:t>
            </a:r>
            <a:r>
              <a:rPr lang="en-US" b="1" dirty="0" err="1" smtClean="0"/>
              <a:t>pijatel</a:t>
            </a:r>
            <a:r>
              <a:rPr lang="en-US" b="1" dirty="0" smtClean="0"/>
              <a:t> </a:t>
            </a:r>
            <a:r>
              <a:rPr lang="en-US" b="1" dirty="0"/>
              <a:t>rohkem teavet meelde jätta</a:t>
            </a:r>
            <a:r>
              <a:rPr lang="en-US" dirty="0" smtClean="0"/>
              <a:t>.</a:t>
            </a:r>
            <a:endParaRPr lang="en-US" dirty="0"/>
          </a:p>
          <a:p>
            <a:pPr marL="0" indent="0">
              <a:buNone/>
            </a:pPr>
            <a:r>
              <a:rPr lang="en-US" dirty="0"/>
              <a:t>See annab </a:t>
            </a:r>
            <a:r>
              <a:rPr lang="en-US" dirty="0" err="1"/>
              <a:t>teile</a:t>
            </a:r>
            <a:r>
              <a:rPr lang="en-US" dirty="0"/>
              <a:t> </a:t>
            </a:r>
            <a:r>
              <a:rPr lang="en-US" dirty="0" err="1" smtClean="0"/>
              <a:t>võimaluse</a:t>
            </a:r>
            <a:r>
              <a:rPr lang="en-US" dirty="0" smtClean="0"/>
              <a:t> </a:t>
            </a:r>
            <a:r>
              <a:rPr lang="en-US" dirty="0"/>
              <a:t>kuulata iga </a:t>
            </a:r>
            <a:r>
              <a:rPr lang="en-US" dirty="0" err="1"/>
              <a:t>ringi</a:t>
            </a:r>
            <a:r>
              <a:rPr lang="en-US" dirty="0"/>
              <a:t> </a:t>
            </a:r>
            <a:r>
              <a:rPr lang="en-US" dirty="0" err="1" smtClean="0"/>
              <a:t>arutelu</a:t>
            </a:r>
            <a:r>
              <a:rPr lang="et-EE" dirty="0" smtClean="0"/>
              <a:t>sid</a:t>
            </a:r>
            <a:r>
              <a:rPr lang="en-US" dirty="0" smtClean="0"/>
              <a:t>, </a:t>
            </a:r>
            <a:r>
              <a:rPr lang="en-US" dirty="0"/>
              <a:t>esitada küsimusi ja </a:t>
            </a:r>
            <a:r>
              <a:rPr lang="et-EE" dirty="0" smtClean="0"/>
              <a:t>reageerida võimalikele õpilünkadele</a:t>
            </a:r>
            <a:r>
              <a:rPr lang="en-US" dirty="0" smtClean="0"/>
              <a:t>.</a:t>
            </a:r>
            <a:endParaRPr lang="en-US" dirty="0"/>
          </a:p>
          <a:p>
            <a:pPr marL="0" indent="0">
              <a:buNone/>
            </a:pPr>
            <a:r>
              <a:rPr lang="en-US" dirty="0"/>
              <a:t>Boonusena võivad mõned õpilased </a:t>
            </a:r>
            <a:r>
              <a:rPr lang="en-US" dirty="0" err="1"/>
              <a:t>arutelu</a:t>
            </a:r>
            <a:r>
              <a:rPr lang="en-US" dirty="0"/>
              <a:t> </a:t>
            </a:r>
            <a:r>
              <a:rPr lang="en-US" dirty="0" err="1" smtClean="0"/>
              <a:t>juhtimise</a:t>
            </a:r>
            <a:r>
              <a:rPr lang="et-EE" dirty="0" smtClean="0"/>
              <a:t> kaudu</a:t>
            </a:r>
            <a:r>
              <a:rPr lang="en-US" dirty="0" smtClean="0"/>
              <a:t> </a:t>
            </a:r>
            <a:r>
              <a:rPr lang="en-US" b="1" dirty="0"/>
              <a:t>arendada juhtimisoskusi</a:t>
            </a:r>
            <a:r>
              <a:rPr lang="en-US" dirty="0" smtClean="0"/>
              <a:t>.</a:t>
            </a:r>
            <a:endParaRPr lang="en-US" dirty="0"/>
          </a:p>
          <a:p>
            <a:pPr marL="0" indent="0">
              <a:buNone/>
            </a:pPr>
            <a:r>
              <a:rPr lang="en-US" dirty="0"/>
              <a:t>See tegevus muudab </a:t>
            </a:r>
            <a:r>
              <a:rPr lang="en-US" b="1" dirty="0"/>
              <a:t>kirjaliku </a:t>
            </a:r>
            <a:r>
              <a:rPr lang="en-US" b="1" dirty="0" err="1" smtClean="0"/>
              <a:t>sisu</a:t>
            </a:r>
            <a:r>
              <a:rPr lang="en-US" b="1" dirty="0" smtClean="0"/>
              <a:t> </a:t>
            </a:r>
            <a:r>
              <a:rPr lang="et-EE" dirty="0" smtClean="0"/>
              <a:t>kergemini töödeldavaks rohkemata õpilaste jaoks, ka nende jaoks, kellel pole tugev lugemisoskus.</a:t>
            </a:r>
            <a:endParaRPr lang="en-US" dirty="0"/>
          </a:p>
        </p:txBody>
      </p:sp>
    </p:spTree>
    <p:extLst>
      <p:ext uri="{BB962C8B-B14F-4D97-AF65-F5344CB8AC3E}">
        <p14:creationId xmlns:p14="http://schemas.microsoft.com/office/powerpoint/2010/main" val="1319268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Pakkuda erinevat tüüpi vaba </a:t>
            </a:r>
            <a:r>
              <a:rPr lang="en-US" dirty="0" smtClean="0"/>
              <a:t>õppeaega</a:t>
            </a:r>
            <a:endParaRPr lang="en-US" dirty="0"/>
          </a:p>
        </p:txBody>
      </p:sp>
      <p:sp>
        <p:nvSpPr>
          <p:cNvPr id="3" name="Content Placeholder 2"/>
          <p:cNvSpPr>
            <a:spLocks noGrp="1"/>
          </p:cNvSpPr>
          <p:nvPr>
            <p:ph idx="1"/>
          </p:nvPr>
        </p:nvSpPr>
        <p:spPr>
          <a:xfrm>
            <a:off x="838200" y="1690688"/>
            <a:ext cx="10515600" cy="4735991"/>
          </a:xfrm>
        </p:spPr>
        <p:txBody>
          <a:bodyPr>
            <a:normAutofit fontScale="77500" lnSpcReduction="20000"/>
          </a:bodyPr>
          <a:lstStyle/>
          <a:p>
            <a:pPr marL="0" indent="0">
              <a:buNone/>
            </a:pPr>
            <a:r>
              <a:rPr lang="en-US" b="1" dirty="0"/>
              <a:t>Vaba õppeaeg </a:t>
            </a:r>
            <a:r>
              <a:rPr lang="en-US" dirty="0"/>
              <a:t>tuleb üldiselt kasuks õpilastele</a:t>
            </a:r>
            <a:r>
              <a:rPr lang="en-US" b="1" dirty="0"/>
              <a:t>, kes eelistavad õppida individuaalselt, </a:t>
            </a:r>
            <a:r>
              <a:rPr lang="en-US" dirty="0"/>
              <a:t>kuid </a:t>
            </a:r>
            <a:r>
              <a:rPr lang="en-US" dirty="0" err="1"/>
              <a:t>seda</a:t>
            </a:r>
            <a:r>
              <a:rPr lang="en-US" dirty="0"/>
              <a:t> </a:t>
            </a:r>
            <a:r>
              <a:rPr lang="et-EE" dirty="0" smtClean="0"/>
              <a:t>kohandades aitab kõigil õpilastel õpitut </a:t>
            </a:r>
            <a:r>
              <a:rPr lang="en-US" dirty="0" err="1" smtClean="0"/>
              <a:t>töödelda</a:t>
            </a:r>
            <a:r>
              <a:rPr lang="en-US" dirty="0"/>
              <a:t>.</a:t>
            </a:r>
          </a:p>
          <a:p>
            <a:pPr marL="0" indent="0">
              <a:buNone/>
            </a:pPr>
            <a:r>
              <a:rPr lang="en-US" dirty="0" smtClean="0"/>
              <a:t>Seda saab </a:t>
            </a:r>
            <a:r>
              <a:rPr lang="en-US" dirty="0"/>
              <a:t>teha, jagades oma </a:t>
            </a:r>
            <a:r>
              <a:rPr lang="en-US" dirty="0" err="1"/>
              <a:t>klassi</a:t>
            </a:r>
            <a:r>
              <a:rPr lang="en-US" dirty="0"/>
              <a:t> </a:t>
            </a:r>
            <a:r>
              <a:rPr lang="et-EE" dirty="0" smtClean="0"/>
              <a:t>tegevused </a:t>
            </a:r>
            <a:r>
              <a:rPr lang="en-US" b="1" dirty="0" err="1" smtClean="0"/>
              <a:t>selgelt</a:t>
            </a:r>
            <a:r>
              <a:rPr lang="en-US" b="1" dirty="0" smtClean="0"/>
              <a:t> </a:t>
            </a:r>
            <a:r>
              <a:rPr lang="en-US" b="1" dirty="0" err="1"/>
              <a:t>jaotatud</a:t>
            </a:r>
            <a:r>
              <a:rPr lang="en-US" b="1" dirty="0"/>
              <a:t> </a:t>
            </a:r>
            <a:r>
              <a:rPr lang="et-EE" b="1" dirty="0" smtClean="0"/>
              <a:t>individuaal</a:t>
            </a:r>
            <a:r>
              <a:rPr lang="en-US" b="1" dirty="0" smtClean="0"/>
              <a:t>- </a:t>
            </a:r>
            <a:r>
              <a:rPr lang="en-US" dirty="0"/>
              <a:t>ja </a:t>
            </a:r>
            <a:r>
              <a:rPr lang="en-US" b="1" dirty="0"/>
              <a:t>meeskonnategevusteks</a:t>
            </a:r>
            <a:r>
              <a:rPr lang="en-US" dirty="0"/>
              <a:t>.</a:t>
            </a:r>
          </a:p>
          <a:p>
            <a:pPr marL="0" indent="0">
              <a:buNone/>
            </a:pPr>
            <a:r>
              <a:rPr lang="en-US" dirty="0" smtClean="0"/>
              <a:t>Kaaluge </a:t>
            </a:r>
            <a:r>
              <a:rPr lang="en-US" dirty="0" err="1"/>
              <a:t>järgmisi</a:t>
            </a:r>
            <a:r>
              <a:rPr lang="en-US" dirty="0"/>
              <a:t> </a:t>
            </a:r>
            <a:r>
              <a:rPr lang="et-EE" b="1" dirty="0" smtClean="0"/>
              <a:t>vabasid</a:t>
            </a:r>
            <a:r>
              <a:rPr lang="en-US" b="1" dirty="0" smtClean="0"/>
              <a:t> </a:t>
            </a:r>
            <a:r>
              <a:rPr lang="en-US" b="1" dirty="0" err="1" smtClean="0"/>
              <a:t>õp</a:t>
            </a:r>
            <a:r>
              <a:rPr lang="et-EE" b="1" dirty="0" smtClean="0"/>
              <a:t>i</a:t>
            </a:r>
            <a:r>
              <a:rPr lang="en-US" b="1" dirty="0" err="1" smtClean="0"/>
              <a:t>harjutusi</a:t>
            </a:r>
            <a:r>
              <a:rPr lang="en-US" dirty="0"/>
              <a:t>, et vastata ka visuaalsete, auditiivsete ja kineetiliste õppijate eelistustele</a:t>
            </a:r>
            <a:r>
              <a:rPr lang="en-US" dirty="0" smtClean="0"/>
              <a:t>:</a:t>
            </a:r>
            <a:endParaRPr lang="en-US" dirty="0"/>
          </a:p>
          <a:p>
            <a:r>
              <a:rPr lang="en-US" dirty="0" err="1" smtClean="0"/>
              <a:t>Pakku</a:t>
            </a:r>
            <a:r>
              <a:rPr lang="et-EE" dirty="0" smtClean="0"/>
              <a:t>ge</a:t>
            </a:r>
            <a:r>
              <a:rPr lang="en-US" dirty="0" smtClean="0"/>
              <a:t> </a:t>
            </a:r>
            <a:r>
              <a:rPr lang="en-US" dirty="0"/>
              <a:t>audioraamatuid, </a:t>
            </a:r>
            <a:r>
              <a:rPr lang="en-US" dirty="0" err="1" smtClean="0"/>
              <a:t>õppetööga</a:t>
            </a:r>
            <a:r>
              <a:rPr lang="en-US" dirty="0" smtClean="0"/>
              <a:t> </a:t>
            </a:r>
            <a:r>
              <a:rPr lang="en-US" dirty="0" err="1"/>
              <a:t>seotud</a:t>
            </a:r>
            <a:r>
              <a:rPr lang="en-US" dirty="0"/>
              <a:t> </a:t>
            </a:r>
            <a:r>
              <a:rPr lang="en-US" dirty="0" err="1" smtClean="0"/>
              <a:t>materjali</a:t>
            </a:r>
            <a:r>
              <a:rPr lang="et-EE" dirty="0" smtClean="0"/>
              <a:t>dest.</a:t>
            </a:r>
            <a:endParaRPr lang="en-US" dirty="0"/>
          </a:p>
          <a:p>
            <a:r>
              <a:rPr lang="en-US" dirty="0" smtClean="0"/>
              <a:t>Loo</a:t>
            </a:r>
            <a:r>
              <a:rPr lang="et-EE" dirty="0" smtClean="0"/>
              <a:t>ge</a:t>
            </a:r>
            <a:r>
              <a:rPr lang="en-US" dirty="0" smtClean="0"/>
              <a:t> </a:t>
            </a:r>
            <a:r>
              <a:rPr lang="et-EE" dirty="0" smtClean="0"/>
              <a:t>jaam rühmamängude  jaoks, mis</a:t>
            </a:r>
            <a:r>
              <a:rPr lang="en-US" dirty="0" smtClean="0"/>
              <a:t> </a:t>
            </a:r>
            <a:r>
              <a:rPr lang="en-US" dirty="0" err="1" smtClean="0"/>
              <a:t>õpeta</a:t>
            </a:r>
            <a:r>
              <a:rPr lang="et-EE" dirty="0" smtClean="0"/>
              <a:t>tavad </a:t>
            </a:r>
            <a:r>
              <a:rPr lang="en-US" dirty="0" err="1" smtClean="0"/>
              <a:t>õppekavaga</a:t>
            </a:r>
            <a:r>
              <a:rPr lang="en-US" dirty="0" smtClean="0"/>
              <a:t> </a:t>
            </a:r>
            <a:r>
              <a:rPr lang="en-US" dirty="0"/>
              <a:t>seotud oskusi.</a:t>
            </a:r>
          </a:p>
          <a:p>
            <a:r>
              <a:rPr lang="et-EE" dirty="0" smtClean="0"/>
              <a:t>Looge </a:t>
            </a:r>
            <a:r>
              <a:rPr lang="en-US" dirty="0" err="1" smtClean="0"/>
              <a:t>õpilaste</a:t>
            </a:r>
            <a:r>
              <a:rPr lang="et-EE" dirty="0" smtClean="0"/>
              <a:t> jaoks</a:t>
            </a:r>
            <a:r>
              <a:rPr lang="en-US" dirty="0" smtClean="0"/>
              <a:t> </a:t>
            </a:r>
            <a:r>
              <a:rPr lang="en-US" dirty="0" err="1"/>
              <a:t>vaikne</a:t>
            </a:r>
            <a:r>
              <a:rPr lang="en-US" dirty="0"/>
              <a:t> </a:t>
            </a:r>
            <a:r>
              <a:rPr lang="en-US" dirty="0" err="1" smtClean="0"/>
              <a:t>ruum</a:t>
            </a:r>
            <a:r>
              <a:rPr lang="et-EE" dirty="0" smtClean="0"/>
              <a:t>, kus nad saavad teha märkmeid või lõpetada töid</a:t>
            </a:r>
            <a:r>
              <a:rPr lang="en-US" dirty="0" smtClean="0"/>
              <a:t>.</a:t>
            </a:r>
            <a:endParaRPr lang="en-US" dirty="0"/>
          </a:p>
          <a:p>
            <a:r>
              <a:rPr lang="en-US" dirty="0"/>
              <a:t>Võimaldage </a:t>
            </a:r>
            <a:r>
              <a:rPr lang="en-US" dirty="0" err="1"/>
              <a:t>õpilastel</a:t>
            </a:r>
            <a:r>
              <a:rPr lang="en-US" dirty="0"/>
              <a:t> </a:t>
            </a:r>
            <a:r>
              <a:rPr lang="et-EE" dirty="0" smtClean="0"/>
              <a:t>ka </a:t>
            </a:r>
            <a:r>
              <a:rPr lang="en-US" dirty="0" err="1" smtClean="0"/>
              <a:t>töötada</a:t>
            </a:r>
            <a:r>
              <a:rPr lang="et-EE" dirty="0" smtClean="0"/>
              <a:t> </a:t>
            </a:r>
            <a:r>
              <a:rPr lang="en-US" dirty="0" err="1" smtClean="0"/>
              <a:t>rühmades</a:t>
            </a:r>
            <a:r>
              <a:rPr lang="et-EE" dirty="0" smtClean="0"/>
              <a:t>, tehes</a:t>
            </a:r>
            <a:r>
              <a:rPr lang="en-US" dirty="0" smtClean="0"/>
              <a:t> </a:t>
            </a:r>
            <a:r>
              <a:rPr lang="en-US" dirty="0" err="1" smtClean="0"/>
              <a:t>märkme</a:t>
            </a:r>
            <a:r>
              <a:rPr lang="et-EE" dirty="0" smtClean="0"/>
              <a:t>id</a:t>
            </a:r>
            <a:r>
              <a:rPr lang="en-US" dirty="0" smtClean="0"/>
              <a:t> </a:t>
            </a:r>
            <a:r>
              <a:rPr lang="en-US" dirty="0"/>
              <a:t>ja </a:t>
            </a:r>
            <a:r>
              <a:rPr lang="et-EE" dirty="0" smtClean="0"/>
              <a:t>lõpetades </a:t>
            </a:r>
            <a:r>
              <a:rPr lang="en-US" dirty="0" err="1" smtClean="0"/>
              <a:t>tö</a:t>
            </a:r>
            <a:r>
              <a:rPr lang="et-EE" dirty="0" smtClean="0"/>
              <a:t>id</a:t>
            </a:r>
            <a:r>
              <a:rPr lang="en-US" dirty="0" smtClean="0"/>
              <a:t>,</a:t>
            </a:r>
            <a:r>
              <a:rPr lang="et-EE" dirty="0" smtClean="0"/>
              <a:t> kuid sel juhul</a:t>
            </a:r>
            <a:r>
              <a:rPr lang="en-US" dirty="0" smtClean="0"/>
              <a:t> </a:t>
            </a:r>
            <a:r>
              <a:rPr lang="en-US" dirty="0"/>
              <a:t>eemal vaiksest ruumist.</a:t>
            </a:r>
          </a:p>
          <a:p>
            <a:pPr marL="0" indent="0">
              <a:buNone/>
            </a:pPr>
            <a:r>
              <a:rPr lang="et-EE" dirty="0" smtClean="0"/>
              <a:t>Korraldades tegevusi selliselt </a:t>
            </a:r>
            <a:r>
              <a:rPr lang="en-US" dirty="0" err="1" smtClean="0"/>
              <a:t>hakkab</a:t>
            </a:r>
            <a:r>
              <a:rPr lang="en-US" dirty="0" smtClean="0"/>
              <a:t> </a:t>
            </a:r>
            <a:r>
              <a:rPr lang="en-US" dirty="0"/>
              <a:t>vaba õppeaeg tooma kasu erinevatele õppijatele - mitte ainult õpilastele, kes töötlevad teavet </a:t>
            </a:r>
            <a:r>
              <a:rPr lang="en-US" dirty="0" err="1"/>
              <a:t>kergesti</a:t>
            </a:r>
            <a:r>
              <a:rPr lang="en-US" dirty="0"/>
              <a:t> </a:t>
            </a:r>
            <a:r>
              <a:rPr lang="en-US" dirty="0" err="1" smtClean="0"/>
              <a:t>vaikse</a:t>
            </a:r>
            <a:r>
              <a:rPr lang="en-US" dirty="0" smtClean="0"/>
              <a:t> </a:t>
            </a:r>
            <a:r>
              <a:rPr lang="en-US" dirty="0"/>
              <a:t>individuaalse töö kaudu.</a:t>
            </a:r>
          </a:p>
        </p:txBody>
      </p:sp>
    </p:spTree>
    <p:extLst>
      <p:ext uri="{BB962C8B-B14F-4D97-AF65-F5344CB8AC3E}">
        <p14:creationId xmlns:p14="http://schemas.microsoft.com/office/powerpoint/2010/main" val="3259614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Sarnaste õpistiilidega õpilaste rühmitamine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err="1"/>
              <a:t>Heterogeenne</a:t>
            </a:r>
            <a:r>
              <a:rPr lang="en-US" dirty="0"/>
              <a:t> rühmitamine on levinud tava, kuid </a:t>
            </a:r>
            <a:r>
              <a:rPr lang="en-US" b="1" dirty="0"/>
              <a:t>õpilaste rühmitamine sarnase õpistiili alusel võib soodustada </a:t>
            </a:r>
            <a:r>
              <a:rPr lang="en-US" b="1" dirty="0" err="1"/>
              <a:t>koostööd</a:t>
            </a:r>
            <a:r>
              <a:rPr lang="en-US" b="1" dirty="0"/>
              <a:t> </a:t>
            </a:r>
            <a:r>
              <a:rPr lang="en-US" b="1" dirty="0" err="1" smtClean="0"/>
              <a:t>ühis</a:t>
            </a:r>
            <a:r>
              <a:rPr lang="et-EE" b="1" dirty="0" smtClean="0"/>
              <a:t>t</a:t>
            </a:r>
            <a:r>
              <a:rPr lang="en-US" b="1" dirty="0" smtClean="0"/>
              <a:t>e </a:t>
            </a:r>
            <a:r>
              <a:rPr lang="en-US" b="1" dirty="0"/>
              <a:t>töö- ja </a:t>
            </a:r>
            <a:r>
              <a:rPr lang="en-US" b="1" dirty="0" err="1" smtClean="0"/>
              <a:t>mõ</a:t>
            </a:r>
            <a:r>
              <a:rPr lang="et-EE" b="1" dirty="0" smtClean="0"/>
              <a:t>ttepraktikate</a:t>
            </a:r>
            <a:r>
              <a:rPr lang="en-US" b="1" dirty="0" smtClean="0"/>
              <a:t> </a:t>
            </a:r>
            <a:r>
              <a:rPr lang="en-US" b="1" dirty="0"/>
              <a:t>kaudu</a:t>
            </a:r>
            <a:r>
              <a:rPr lang="en-US" dirty="0"/>
              <a:t>.</a:t>
            </a:r>
          </a:p>
          <a:p>
            <a:pPr marL="0" indent="0">
              <a:buNone/>
            </a:pPr>
            <a:r>
              <a:rPr lang="en-US" dirty="0" smtClean="0"/>
              <a:t>Seda </a:t>
            </a:r>
            <a:r>
              <a:rPr lang="en-US" dirty="0"/>
              <a:t>ei tohi segi ajada õpilaste </a:t>
            </a:r>
            <a:r>
              <a:rPr lang="en-US" dirty="0" err="1"/>
              <a:t>rühmitamisega</a:t>
            </a:r>
            <a:r>
              <a:rPr lang="en-US" dirty="0"/>
              <a:t> </a:t>
            </a:r>
            <a:r>
              <a:rPr lang="et-EE" dirty="0" smtClean="0"/>
              <a:t>sarnase võimekustaseme </a:t>
            </a:r>
            <a:r>
              <a:rPr lang="en-US" dirty="0" err="1" smtClean="0"/>
              <a:t>alusel</a:t>
            </a:r>
            <a:r>
              <a:rPr lang="en-US" dirty="0"/>
              <a:t>.</a:t>
            </a:r>
          </a:p>
          <a:p>
            <a:pPr marL="0" indent="0">
              <a:buNone/>
            </a:pPr>
            <a:r>
              <a:rPr lang="en-US" dirty="0"/>
              <a:t>Mõnel juhul on see </a:t>
            </a:r>
            <a:r>
              <a:rPr lang="en-US" dirty="0" err="1"/>
              <a:t>vastuolus</a:t>
            </a:r>
            <a:r>
              <a:rPr lang="en-US" dirty="0"/>
              <a:t> </a:t>
            </a:r>
            <a:r>
              <a:rPr lang="en-US" dirty="0" smtClean="0"/>
              <a:t>„</a:t>
            </a:r>
            <a:r>
              <a:rPr lang="et-EE" dirty="0" smtClean="0"/>
              <a:t>kõrgemal tasemel </a:t>
            </a:r>
            <a:r>
              <a:rPr lang="en-US" dirty="0" err="1" smtClean="0"/>
              <a:t>õpetamise</a:t>
            </a:r>
            <a:r>
              <a:rPr lang="en-US" dirty="0"/>
              <a:t>" põhimõttega, mida käsitletakse allpool.</a:t>
            </a:r>
          </a:p>
          <a:p>
            <a:pPr marL="0" indent="0">
              <a:buNone/>
            </a:pPr>
            <a:r>
              <a:rPr lang="en-US" dirty="0" smtClean="0"/>
              <a:t>Pigem </a:t>
            </a:r>
            <a:r>
              <a:rPr lang="en-US" dirty="0"/>
              <a:t>võimaldab see taktika samasuguste huvidega õpilastel üksteise õppimist toetada, andes teile samas aega iga rühmaga tegelemiseks. Seejärel saate pakkuda optimaalset õpetust, mis vastab iga rühma ühistele vajadustele ja eelistustele.</a:t>
            </a:r>
          </a:p>
        </p:txBody>
      </p:sp>
    </p:spTree>
    <p:extLst>
      <p:ext uri="{BB962C8B-B14F-4D97-AF65-F5344CB8AC3E}">
        <p14:creationId xmlns:p14="http://schemas.microsoft.com/office/powerpoint/2010/main" val="2779173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a:t>
            </a:r>
            <a:r>
              <a:rPr lang="et-EE" dirty="0" smtClean="0"/>
              <a:t>ke</a:t>
            </a:r>
            <a:r>
              <a:rPr lang="en-US" dirty="0" smtClean="0"/>
              <a:t> </a:t>
            </a:r>
            <a:r>
              <a:rPr lang="en-US" dirty="0" err="1"/>
              <a:t>erinevaid</a:t>
            </a:r>
            <a:r>
              <a:rPr lang="en-US" dirty="0"/>
              <a:t> </a:t>
            </a:r>
            <a:r>
              <a:rPr lang="en-US" dirty="0" err="1" smtClean="0"/>
              <a:t>lugemis</a:t>
            </a:r>
            <a:r>
              <a:rPr lang="et-EE" dirty="0" smtClean="0"/>
              <a:t>est arusaamise ülesandeid</a:t>
            </a:r>
            <a:endParaRPr lang="en-US" dirty="0"/>
          </a:p>
        </p:txBody>
      </p:sp>
      <p:sp>
        <p:nvSpPr>
          <p:cNvPr id="3" name="Content Placeholder 2"/>
          <p:cNvSpPr>
            <a:spLocks noGrp="1"/>
          </p:cNvSpPr>
          <p:nvPr>
            <p:ph idx="1"/>
          </p:nvPr>
        </p:nvSpPr>
        <p:spPr>
          <a:xfrm>
            <a:off x="838200" y="1825624"/>
            <a:ext cx="10515600" cy="4523417"/>
          </a:xfrm>
        </p:spPr>
        <p:txBody>
          <a:bodyPr>
            <a:normAutofit fontScale="77500" lnSpcReduction="20000"/>
          </a:bodyPr>
          <a:lstStyle/>
          <a:p>
            <a:pPr marL="0" indent="0">
              <a:buNone/>
            </a:pPr>
            <a:r>
              <a:rPr lang="en-US" dirty="0"/>
              <a:t>Selle asemel, et </a:t>
            </a:r>
            <a:r>
              <a:rPr lang="en-US" dirty="0" err="1"/>
              <a:t>keskenduda</a:t>
            </a:r>
            <a:r>
              <a:rPr lang="en-US" dirty="0"/>
              <a:t> </a:t>
            </a:r>
            <a:r>
              <a:rPr lang="en-US" dirty="0" err="1" smtClean="0"/>
              <a:t>kirj</a:t>
            </a:r>
            <a:r>
              <a:rPr lang="et-EE" dirty="0" smtClean="0"/>
              <a:t>aikule tekstiloomele</a:t>
            </a:r>
            <a:r>
              <a:rPr lang="en-US" dirty="0" smtClean="0"/>
              <a:t>, </a:t>
            </a:r>
            <a:r>
              <a:rPr lang="en-US" b="1" dirty="0"/>
              <a:t>kaaluge lugemisoskuse hindamist küsimuste ja tegevuste abil, mis testivad erinevaid võimeid.</a:t>
            </a:r>
          </a:p>
          <a:p>
            <a:pPr marL="0" indent="0">
              <a:buNone/>
            </a:pPr>
            <a:r>
              <a:rPr lang="en-US" dirty="0" smtClean="0"/>
              <a:t>Kuigi </a:t>
            </a:r>
            <a:r>
              <a:rPr lang="en-US" dirty="0"/>
              <a:t>kirjalikud vastused võivad paljudele õpilastele endiselt meeldida, võivad teised </a:t>
            </a:r>
            <a:r>
              <a:rPr lang="en-US" dirty="0" err="1"/>
              <a:t>õpilased</a:t>
            </a:r>
            <a:r>
              <a:rPr lang="en-US" dirty="0"/>
              <a:t> </a:t>
            </a:r>
            <a:r>
              <a:rPr lang="en-US" dirty="0" smtClean="0"/>
              <a:t>end </a:t>
            </a:r>
            <a:r>
              <a:rPr lang="en-US" dirty="0"/>
              <a:t>kõige paremini proovile panna kunstiliste või kineetiliste </a:t>
            </a:r>
            <a:r>
              <a:rPr lang="en-US" dirty="0" err="1"/>
              <a:t>ülesannete</a:t>
            </a:r>
            <a:r>
              <a:rPr lang="en-US" dirty="0"/>
              <a:t> </a:t>
            </a:r>
            <a:r>
              <a:rPr lang="en-US" dirty="0" err="1" smtClean="0"/>
              <a:t>lahendamise</a:t>
            </a:r>
            <a:r>
              <a:rPr lang="et-EE" dirty="0" smtClean="0"/>
              <a:t>ga</a:t>
            </a:r>
            <a:r>
              <a:rPr lang="en-US" dirty="0" smtClean="0"/>
              <a:t>.</a:t>
            </a:r>
            <a:endParaRPr lang="en-US" dirty="0"/>
          </a:p>
          <a:p>
            <a:pPr marL="0" indent="0">
              <a:buNone/>
            </a:pPr>
            <a:r>
              <a:rPr lang="en-US" dirty="0"/>
              <a:t>Laske õpilastel näiteks </a:t>
            </a:r>
            <a:r>
              <a:rPr lang="en-US" dirty="0" err="1"/>
              <a:t>valida</a:t>
            </a:r>
            <a:r>
              <a:rPr lang="en-US" dirty="0"/>
              <a:t> </a:t>
            </a:r>
            <a:r>
              <a:rPr lang="et-EE" dirty="0" smtClean="0"/>
              <a:t>enne lugema asumist, lugemise ajal ja peale lugemise lõpetamist järgmiste tegevuste vahel</a:t>
            </a:r>
            <a:r>
              <a:rPr lang="en-US" dirty="0" smtClean="0"/>
              <a:t>:</a:t>
            </a:r>
            <a:endParaRPr lang="en-US" dirty="0"/>
          </a:p>
          <a:p>
            <a:pPr lvl="1">
              <a:buFont typeface="Wingdings" panose="05000000000000000000" pitchFamily="2" charset="2"/>
              <a:buChar char="Ø"/>
            </a:pPr>
            <a:r>
              <a:rPr lang="et-EE" dirty="0"/>
              <a:t>o</a:t>
            </a:r>
            <a:r>
              <a:rPr lang="en-US" dirty="0" err="1" smtClean="0"/>
              <a:t>salemine</a:t>
            </a:r>
            <a:r>
              <a:rPr lang="en-US" dirty="0" smtClean="0"/>
              <a:t> </a:t>
            </a:r>
            <a:r>
              <a:rPr lang="en-US" dirty="0" err="1"/>
              <a:t>rohkemates</a:t>
            </a:r>
            <a:r>
              <a:rPr lang="en-US" dirty="0"/>
              <a:t> </a:t>
            </a:r>
            <a:r>
              <a:rPr lang="en-US" dirty="0" err="1" smtClean="0"/>
              <a:t>kirjandusringides</a:t>
            </a:r>
            <a:r>
              <a:rPr lang="et-EE" dirty="0" smtClean="0"/>
              <a:t>;</a:t>
            </a:r>
            <a:endParaRPr lang="en-US" dirty="0"/>
          </a:p>
          <a:p>
            <a:pPr lvl="1">
              <a:buFont typeface="Wingdings" panose="05000000000000000000" pitchFamily="2" charset="2"/>
              <a:buChar char="Ø"/>
            </a:pPr>
            <a:r>
              <a:rPr lang="et-EE" dirty="0" err="1"/>
              <a:t>e</a:t>
            </a:r>
            <a:r>
              <a:rPr lang="en-US" dirty="0" err="1" smtClean="0"/>
              <a:t>sitluse</a:t>
            </a:r>
            <a:r>
              <a:rPr lang="en-US" dirty="0" smtClean="0"/>
              <a:t> </a:t>
            </a:r>
            <a:r>
              <a:rPr lang="en-US" dirty="0" err="1" smtClean="0"/>
              <a:t>pidamine</a:t>
            </a:r>
            <a:r>
              <a:rPr lang="et-EE" dirty="0" smtClean="0"/>
              <a:t>;</a:t>
            </a:r>
            <a:endParaRPr lang="en-US" dirty="0"/>
          </a:p>
          <a:p>
            <a:pPr lvl="1">
              <a:buFont typeface="Wingdings" panose="05000000000000000000" pitchFamily="2" charset="2"/>
              <a:buChar char="Ø"/>
            </a:pPr>
            <a:r>
              <a:rPr lang="et-EE" dirty="0"/>
              <a:t>t</a:t>
            </a:r>
            <a:r>
              <a:rPr lang="en-US" dirty="0" err="1" smtClean="0"/>
              <a:t>raditsioonilise</a:t>
            </a:r>
            <a:r>
              <a:rPr lang="en-US" dirty="0" smtClean="0"/>
              <a:t> </a:t>
            </a:r>
            <a:r>
              <a:rPr lang="en-US" dirty="0" err="1"/>
              <a:t>aruande</a:t>
            </a:r>
            <a:r>
              <a:rPr lang="en-US" dirty="0"/>
              <a:t> </a:t>
            </a:r>
            <a:r>
              <a:rPr lang="en-US" dirty="0" err="1" smtClean="0"/>
              <a:t>kirjutamine</a:t>
            </a:r>
            <a:r>
              <a:rPr lang="et-EE" dirty="0" smtClean="0"/>
              <a:t>;</a:t>
            </a:r>
            <a:endParaRPr lang="en-US" dirty="0"/>
          </a:p>
          <a:p>
            <a:pPr lvl="1">
              <a:buFont typeface="Wingdings" panose="05000000000000000000" pitchFamily="2" charset="2"/>
              <a:buChar char="Ø"/>
            </a:pPr>
            <a:r>
              <a:rPr lang="et-EE" dirty="0" smtClean="0"/>
              <a:t>v</a:t>
            </a:r>
            <a:r>
              <a:rPr lang="en-US" dirty="0" err="1" smtClean="0"/>
              <a:t>isuaalse</a:t>
            </a:r>
            <a:r>
              <a:rPr lang="en-US" dirty="0" smtClean="0"/>
              <a:t> </a:t>
            </a:r>
            <a:r>
              <a:rPr lang="en-US" dirty="0"/>
              <a:t>kunsti loomine </a:t>
            </a:r>
            <a:r>
              <a:rPr lang="en-US" dirty="0" err="1"/>
              <a:t>võtmesündmuste</a:t>
            </a:r>
            <a:r>
              <a:rPr lang="en-US" dirty="0"/>
              <a:t> </a:t>
            </a:r>
            <a:r>
              <a:rPr lang="en-US" dirty="0" err="1" smtClean="0"/>
              <a:t>illustreerimiseks</a:t>
            </a:r>
            <a:r>
              <a:rPr lang="et-EE" dirty="0" smtClean="0"/>
              <a:t>;</a:t>
            </a:r>
            <a:endParaRPr lang="en-US" dirty="0"/>
          </a:p>
          <a:p>
            <a:pPr lvl="1">
              <a:buFont typeface="Wingdings" panose="05000000000000000000" pitchFamily="2" charset="2"/>
              <a:buChar char="Ø"/>
            </a:pPr>
            <a:r>
              <a:rPr lang="et-EE" dirty="0"/>
              <a:t>m</a:t>
            </a:r>
            <a:r>
              <a:rPr lang="en-US" dirty="0" err="1" smtClean="0"/>
              <a:t>onoloogi</a:t>
            </a:r>
            <a:r>
              <a:rPr lang="en-US" dirty="0" smtClean="0"/>
              <a:t> </a:t>
            </a:r>
            <a:r>
              <a:rPr lang="en-US" dirty="0"/>
              <a:t>loomine ja esitamine peategelase </a:t>
            </a:r>
            <a:r>
              <a:rPr lang="en-US" dirty="0" err="1"/>
              <a:t>või</a:t>
            </a:r>
            <a:r>
              <a:rPr lang="en-US" dirty="0"/>
              <a:t> </a:t>
            </a:r>
            <a:r>
              <a:rPr lang="en-US" dirty="0" err="1" smtClean="0"/>
              <a:t>tegelasena</a:t>
            </a:r>
            <a:r>
              <a:rPr lang="et-EE" dirty="0" smtClean="0"/>
              <a:t>.</a:t>
            </a:r>
            <a:endParaRPr lang="en-US" dirty="0"/>
          </a:p>
          <a:p>
            <a:pPr marL="0" indent="0">
              <a:buNone/>
            </a:pPr>
            <a:r>
              <a:rPr lang="en-US" dirty="0"/>
              <a:t>Struktureeritud valikuvõimaluste pakkumine aitab õpilastel </a:t>
            </a:r>
            <a:r>
              <a:rPr lang="en-US" b="1" dirty="0"/>
              <a:t>näidata oma arusaamist sisust </a:t>
            </a:r>
            <a:r>
              <a:rPr lang="en-US" dirty="0"/>
              <a:t>võimalikult </a:t>
            </a:r>
            <a:r>
              <a:rPr lang="en-US" b="1" dirty="0"/>
              <a:t>tõhusalt</a:t>
            </a:r>
            <a:r>
              <a:rPr lang="en-US" dirty="0"/>
              <a:t>, andes teile parema </a:t>
            </a:r>
            <a:r>
              <a:rPr lang="en-US" b="1" dirty="0"/>
              <a:t>ülevaate </a:t>
            </a:r>
            <a:r>
              <a:rPr lang="en-US" dirty="0"/>
              <a:t>nende </a:t>
            </a:r>
            <a:r>
              <a:rPr lang="en-US" b="1" dirty="0"/>
              <a:t>võimetest</a:t>
            </a:r>
            <a:r>
              <a:rPr lang="en-US" dirty="0"/>
              <a:t>.</a:t>
            </a:r>
          </a:p>
        </p:txBody>
      </p:sp>
    </p:spTree>
    <p:extLst>
      <p:ext uri="{BB962C8B-B14F-4D97-AF65-F5344CB8AC3E}">
        <p14:creationId xmlns:p14="http://schemas.microsoft.com/office/powerpoint/2010/main" val="683946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Pakkuge</a:t>
            </a:r>
            <a:r>
              <a:rPr lang="en-US" dirty="0" smtClean="0"/>
              <a:t> </a:t>
            </a:r>
            <a:r>
              <a:rPr lang="en-US" dirty="0" err="1"/>
              <a:t>avatud</a:t>
            </a:r>
            <a:r>
              <a:rPr lang="en-US" dirty="0"/>
              <a:t> </a:t>
            </a:r>
            <a:r>
              <a:rPr lang="en-US" dirty="0" err="1" smtClean="0"/>
              <a:t>projekt</a:t>
            </a:r>
            <a:r>
              <a:rPr lang="et-EE" dirty="0" smtClean="0"/>
              <a:t>e</a:t>
            </a:r>
            <a:endParaRPr lang="en-US" dirty="0"/>
          </a:p>
        </p:txBody>
      </p:sp>
      <p:sp>
        <p:nvSpPr>
          <p:cNvPr id="3" name="Content Placeholder 2"/>
          <p:cNvSpPr>
            <a:spLocks noGrp="1"/>
          </p:cNvSpPr>
          <p:nvPr>
            <p:ph idx="1"/>
          </p:nvPr>
        </p:nvSpPr>
        <p:spPr>
          <a:xfrm>
            <a:off x="838200" y="1523700"/>
            <a:ext cx="10515600" cy="4790836"/>
          </a:xfrm>
        </p:spPr>
        <p:txBody>
          <a:bodyPr>
            <a:normAutofit fontScale="92500" lnSpcReduction="20000"/>
          </a:bodyPr>
          <a:lstStyle/>
          <a:p>
            <a:pPr marL="0" indent="0">
              <a:buNone/>
            </a:pPr>
            <a:r>
              <a:rPr lang="en-US" dirty="0"/>
              <a:t>Sarnaselt lugemisoskuse hindamisega </a:t>
            </a:r>
            <a:r>
              <a:rPr lang="en-US" b="1" dirty="0"/>
              <a:t>andke õpilastele nimekiri projektidest, et nad leiaksid ühe, mis võimaldab neil oma teadmisi tõhusalt demonstreerida</a:t>
            </a:r>
            <a:r>
              <a:rPr lang="en-US" dirty="0"/>
              <a:t>.</a:t>
            </a:r>
          </a:p>
          <a:p>
            <a:pPr marL="0" indent="0">
              <a:buNone/>
            </a:pPr>
            <a:r>
              <a:rPr lang="en-US" dirty="0" smtClean="0"/>
              <a:t>Lisage </a:t>
            </a:r>
            <a:r>
              <a:rPr lang="en-US" dirty="0"/>
              <a:t>iga projektitüübi </a:t>
            </a:r>
            <a:r>
              <a:rPr lang="en-US" dirty="0" err="1"/>
              <a:t>jaoks</a:t>
            </a:r>
            <a:r>
              <a:rPr lang="en-US" dirty="0"/>
              <a:t> </a:t>
            </a:r>
            <a:r>
              <a:rPr lang="en-US" dirty="0" err="1" smtClean="0"/>
              <a:t>rubriik</a:t>
            </a:r>
            <a:r>
              <a:rPr lang="en-US" dirty="0"/>
              <a:t>, milles on selgelt määratletud ootused. </a:t>
            </a:r>
            <a:r>
              <a:rPr lang="et-EE" dirty="0"/>
              <a:t>M</a:t>
            </a:r>
            <a:r>
              <a:rPr lang="en-US" dirty="0" err="1" smtClean="0"/>
              <a:t>õned</a:t>
            </a:r>
            <a:r>
              <a:rPr lang="en-US" dirty="0" smtClean="0"/>
              <a:t> </a:t>
            </a:r>
            <a:r>
              <a:rPr lang="en-US" dirty="0" err="1" smtClean="0"/>
              <a:t>õpetajad</a:t>
            </a:r>
            <a:r>
              <a:rPr lang="en-US" dirty="0" smtClean="0"/>
              <a:t> </a:t>
            </a:r>
            <a:r>
              <a:rPr lang="et-EE" dirty="0" smtClean="0"/>
              <a:t>lasevad </a:t>
            </a:r>
            <a:r>
              <a:rPr lang="en-US" dirty="0" err="1" smtClean="0"/>
              <a:t>õpilastel</a:t>
            </a:r>
            <a:r>
              <a:rPr lang="en-US" dirty="0" smtClean="0"/>
              <a:t> </a:t>
            </a:r>
            <a:r>
              <a:rPr lang="en-US" dirty="0"/>
              <a:t>rubriike koos nendega koostada, et nad saaksid iseseisvalt otsustada, millist tööd nad teevad ja mille alusel neid hinnatakse. See </a:t>
            </a:r>
            <a:r>
              <a:rPr lang="et-EE" dirty="0" smtClean="0"/>
              <a:t>teeb </a:t>
            </a:r>
            <a:r>
              <a:rPr lang="en-US" dirty="0" err="1" smtClean="0"/>
              <a:t>töö</a:t>
            </a:r>
            <a:r>
              <a:rPr lang="en-US" dirty="0" smtClean="0"/>
              <a:t> </a:t>
            </a:r>
            <a:r>
              <a:rPr lang="et-EE" dirty="0" smtClean="0"/>
              <a:t>nende jaoks </a:t>
            </a:r>
            <a:r>
              <a:rPr lang="en-US" dirty="0" err="1" smtClean="0"/>
              <a:t>väljakutset</a:t>
            </a:r>
            <a:r>
              <a:rPr lang="en-US" dirty="0" smtClean="0"/>
              <a:t> </a:t>
            </a:r>
            <a:r>
              <a:rPr lang="en-US" dirty="0" err="1" smtClean="0"/>
              <a:t>pakkuva</a:t>
            </a:r>
            <a:r>
              <a:rPr lang="et-EE" dirty="0" smtClean="0"/>
              <a:t>ks</a:t>
            </a:r>
            <a:r>
              <a:rPr lang="en-US" dirty="0" smtClean="0"/>
              <a:t> </a:t>
            </a:r>
            <a:r>
              <a:rPr lang="en-US" dirty="0"/>
              <a:t>ja aitab õpilastel täita konkreetseid kriteeriume.</a:t>
            </a:r>
          </a:p>
          <a:p>
            <a:pPr marL="0" indent="0">
              <a:buNone/>
            </a:pPr>
            <a:r>
              <a:rPr lang="en-US" dirty="0"/>
              <a:t>See lähenemisviis </a:t>
            </a:r>
            <a:r>
              <a:rPr lang="en-US" dirty="0" err="1"/>
              <a:t>julgustab</a:t>
            </a:r>
            <a:r>
              <a:rPr lang="en-US" dirty="0"/>
              <a:t> </a:t>
            </a:r>
            <a:r>
              <a:rPr lang="en-US" dirty="0" err="1" smtClean="0"/>
              <a:t>õpilasi</a:t>
            </a:r>
            <a:r>
              <a:rPr lang="et-EE" dirty="0" smtClean="0"/>
              <a:t>:</a:t>
            </a:r>
            <a:endParaRPr lang="en-US" dirty="0"/>
          </a:p>
          <a:p>
            <a:pPr lvl="1">
              <a:buFont typeface="Wingdings" panose="05000000000000000000" pitchFamily="2" charset="2"/>
              <a:buChar char="Ø"/>
            </a:pPr>
            <a:r>
              <a:rPr lang="et-EE" dirty="0"/>
              <a:t>t</a:t>
            </a:r>
            <a:r>
              <a:rPr lang="en-US" dirty="0" err="1" smtClean="0"/>
              <a:t>ööta</a:t>
            </a:r>
            <a:r>
              <a:rPr lang="et-EE" dirty="0" smtClean="0"/>
              <a:t>m</a:t>
            </a:r>
            <a:r>
              <a:rPr lang="en-US" dirty="0" smtClean="0"/>
              <a:t>a </a:t>
            </a:r>
            <a:r>
              <a:rPr lang="en-US" dirty="0"/>
              <a:t>ja </a:t>
            </a:r>
            <a:r>
              <a:rPr lang="en-US" dirty="0" err="1" smtClean="0"/>
              <a:t>õppi</a:t>
            </a:r>
            <a:r>
              <a:rPr lang="et-EE" dirty="0" smtClean="0"/>
              <a:t>m</a:t>
            </a:r>
            <a:r>
              <a:rPr lang="en-US" dirty="0" smtClean="0"/>
              <a:t>a </a:t>
            </a:r>
            <a:r>
              <a:rPr lang="en-US" dirty="0"/>
              <a:t>oma tempo järgi</a:t>
            </a:r>
          </a:p>
          <a:p>
            <a:pPr lvl="1">
              <a:buFont typeface="Wingdings" panose="05000000000000000000" pitchFamily="2" charset="2"/>
              <a:buChar char="Ø"/>
            </a:pPr>
            <a:r>
              <a:rPr lang="et-EE" dirty="0"/>
              <a:t>t</a:t>
            </a:r>
            <a:r>
              <a:rPr lang="et-EE" dirty="0" smtClean="0"/>
              <a:t>egelema </a:t>
            </a:r>
            <a:r>
              <a:rPr lang="en-US" dirty="0" err="1" smtClean="0"/>
              <a:t>aktiivselt</a:t>
            </a:r>
            <a:r>
              <a:rPr lang="en-US" dirty="0" smtClean="0"/>
              <a:t> </a:t>
            </a:r>
            <a:r>
              <a:rPr lang="en-US" dirty="0"/>
              <a:t>sisuga, mida nad peavad mõistma</a:t>
            </a:r>
          </a:p>
          <a:p>
            <a:pPr lvl="1">
              <a:buFont typeface="Wingdings" panose="05000000000000000000" pitchFamily="2" charset="2"/>
              <a:buChar char="Ø"/>
            </a:pPr>
            <a:r>
              <a:rPr lang="en-US" dirty="0" err="1" smtClean="0"/>
              <a:t>demonstreeri</a:t>
            </a:r>
            <a:r>
              <a:rPr lang="et-EE" dirty="0" smtClean="0"/>
              <a:t>ma</a:t>
            </a:r>
            <a:r>
              <a:rPr lang="en-US" dirty="0" smtClean="0"/>
              <a:t> </a:t>
            </a:r>
            <a:r>
              <a:rPr lang="en-US" dirty="0"/>
              <a:t>oma teadmisi </a:t>
            </a:r>
            <a:r>
              <a:rPr lang="en-US" dirty="0" smtClean="0"/>
              <a:t>võimalikult</a:t>
            </a:r>
            <a:r>
              <a:rPr lang="en-US" dirty="0"/>
              <a:t> tõhusalt</a:t>
            </a:r>
            <a:endParaRPr lang="el-GR" dirty="0" smtClean="0"/>
          </a:p>
          <a:p>
            <a:pPr marL="0" indent="0">
              <a:buNone/>
            </a:pPr>
            <a:r>
              <a:rPr lang="en-US" dirty="0" smtClean="0"/>
              <a:t>Lisaks sellele, et </a:t>
            </a:r>
            <a:r>
              <a:rPr lang="en-US" dirty="0"/>
              <a:t>see </a:t>
            </a:r>
            <a:r>
              <a:rPr lang="en-US" dirty="0" err="1"/>
              <a:t>diferentseeritud</a:t>
            </a:r>
            <a:r>
              <a:rPr lang="en-US" dirty="0"/>
              <a:t> </a:t>
            </a:r>
            <a:r>
              <a:rPr lang="en-US" dirty="0" err="1" smtClean="0"/>
              <a:t>õppe</a:t>
            </a:r>
            <a:r>
              <a:rPr lang="et-EE" dirty="0" smtClean="0"/>
              <a:t> </a:t>
            </a:r>
            <a:r>
              <a:rPr lang="en-US" dirty="0" err="1" smtClean="0"/>
              <a:t>strateegia</a:t>
            </a:r>
            <a:r>
              <a:rPr lang="en-US" dirty="0" smtClean="0"/>
              <a:t> </a:t>
            </a:r>
            <a:r>
              <a:rPr lang="en-US" dirty="0"/>
              <a:t>on kasulik õpilastele, toob see selgelt esile erinevad töö- ja õppimisstiilid.</a:t>
            </a:r>
          </a:p>
        </p:txBody>
      </p:sp>
    </p:spTree>
    <p:extLst>
      <p:ext uri="{BB962C8B-B14F-4D97-AF65-F5344CB8AC3E}">
        <p14:creationId xmlns:p14="http://schemas.microsoft.com/office/powerpoint/2010/main" val="3623515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Julgustage õpilasi esitama ideid oma projektide jaoks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Lisaks sellele, et </a:t>
            </a:r>
            <a:r>
              <a:rPr lang="en-US" dirty="0" err="1"/>
              <a:t>pakute</a:t>
            </a:r>
            <a:r>
              <a:rPr lang="en-US" dirty="0"/>
              <a:t> </a:t>
            </a:r>
            <a:r>
              <a:rPr lang="et-EE" dirty="0" smtClean="0"/>
              <a:t>ise välja</a:t>
            </a:r>
            <a:r>
              <a:rPr lang="en-US" dirty="0" smtClean="0"/>
              <a:t> </a:t>
            </a:r>
            <a:r>
              <a:rPr lang="en-US" dirty="0"/>
              <a:t>valikuid, </a:t>
            </a:r>
            <a:r>
              <a:rPr lang="en-US" b="1" dirty="0"/>
              <a:t>julgustage </a:t>
            </a:r>
            <a:r>
              <a:rPr lang="en-US" b="1" dirty="0" err="1"/>
              <a:t>õpilasi</a:t>
            </a:r>
            <a:r>
              <a:rPr lang="en-US" b="1" dirty="0"/>
              <a:t> </a:t>
            </a:r>
            <a:r>
              <a:rPr lang="en-US" b="1" dirty="0" err="1" smtClean="0"/>
              <a:t>oma</a:t>
            </a:r>
            <a:r>
              <a:rPr lang="et-EE" b="1" dirty="0" smtClean="0"/>
              <a:t> ideod esitama ja</a:t>
            </a:r>
            <a:r>
              <a:rPr lang="en-US" b="1" dirty="0" smtClean="0"/>
              <a:t> </a:t>
            </a:r>
            <a:r>
              <a:rPr lang="en-US" b="1" dirty="0"/>
              <a:t>projekte kontseptsioonist kuni </a:t>
            </a:r>
            <a:r>
              <a:rPr lang="en-US" b="1" dirty="0" err="1"/>
              <a:t>valmimiseni</a:t>
            </a:r>
            <a:r>
              <a:rPr lang="en-US" b="1" dirty="0"/>
              <a:t> </a:t>
            </a:r>
            <a:r>
              <a:rPr lang="et-EE" b="1" dirty="0" smtClean="0"/>
              <a:t>läbi </a:t>
            </a:r>
            <a:r>
              <a:rPr lang="en-US" b="1" dirty="0" err="1" smtClean="0"/>
              <a:t>viima</a:t>
            </a:r>
            <a:r>
              <a:rPr lang="et-EE" b="1" dirty="0" smtClean="0"/>
              <a:t>.</a:t>
            </a:r>
            <a:endParaRPr lang="en-US" b="1" dirty="0"/>
          </a:p>
          <a:p>
            <a:pPr marL="0" indent="0">
              <a:buNone/>
            </a:pPr>
            <a:r>
              <a:rPr lang="et-EE" dirty="0"/>
              <a:t>Õ</a:t>
            </a:r>
            <a:r>
              <a:rPr lang="en-US" dirty="0" err="1" smtClean="0"/>
              <a:t>pilane</a:t>
            </a:r>
            <a:r>
              <a:rPr lang="en-US" dirty="0" smtClean="0"/>
              <a:t> </a:t>
            </a:r>
            <a:r>
              <a:rPr lang="en-US" dirty="0"/>
              <a:t>peab näitama, </a:t>
            </a:r>
            <a:r>
              <a:rPr lang="en-US" dirty="0" err="1"/>
              <a:t>kuidas</a:t>
            </a:r>
            <a:r>
              <a:rPr lang="en-US" dirty="0"/>
              <a:t> </a:t>
            </a:r>
            <a:r>
              <a:rPr lang="en-US" dirty="0" smtClean="0"/>
              <a:t>t</a:t>
            </a:r>
            <a:r>
              <a:rPr lang="et-EE" dirty="0" smtClean="0"/>
              <a:t>ulem</a:t>
            </a:r>
            <a:r>
              <a:rPr lang="en-US" dirty="0" smtClean="0"/>
              <a:t> </a:t>
            </a:r>
            <a:r>
              <a:rPr lang="en-US" dirty="0"/>
              <a:t>vastab akadeemilistele standarditele, ja olema avatud </a:t>
            </a:r>
            <a:r>
              <a:rPr lang="en-US" dirty="0" err="1"/>
              <a:t>teie</a:t>
            </a:r>
            <a:r>
              <a:rPr lang="en-US" dirty="0"/>
              <a:t> </a:t>
            </a:r>
            <a:r>
              <a:rPr lang="en-US" dirty="0" err="1" smtClean="0"/>
              <a:t>parandus</a:t>
            </a:r>
            <a:r>
              <a:rPr lang="et-EE" dirty="0" smtClean="0"/>
              <a:t>ettepanekutele</a:t>
            </a:r>
            <a:r>
              <a:rPr lang="en-US" dirty="0" smtClean="0"/>
              <a:t>. </a:t>
            </a:r>
            <a:r>
              <a:rPr lang="en-US" dirty="0"/>
              <a:t>Kui esitlus ei vasta teie standarditele, paluge õpilasel ideed täiustada, kuni see vastab teie standarditele. Kui see ei vasta etteantud kuupäevaks, </a:t>
            </a:r>
            <a:r>
              <a:rPr lang="en-US" dirty="0" err="1" smtClean="0"/>
              <a:t>määrake</a:t>
            </a:r>
            <a:r>
              <a:rPr lang="et-EE" dirty="0" smtClean="0"/>
              <a:t> õpilasele</a:t>
            </a:r>
            <a:r>
              <a:rPr lang="en-US" dirty="0" smtClean="0"/>
              <a:t> </a:t>
            </a:r>
            <a:r>
              <a:rPr lang="en-US" dirty="0"/>
              <a:t>üks </a:t>
            </a:r>
            <a:r>
              <a:rPr lang="en-US" dirty="0" err="1"/>
              <a:t>teie</a:t>
            </a:r>
            <a:r>
              <a:rPr lang="en-US" dirty="0"/>
              <a:t> </a:t>
            </a:r>
            <a:r>
              <a:rPr lang="et-EE" dirty="0" smtClean="0"/>
              <a:t>poolt väljapakutud</a:t>
            </a:r>
            <a:r>
              <a:rPr lang="en-US" dirty="0" smtClean="0"/>
              <a:t> </a:t>
            </a:r>
            <a:r>
              <a:rPr lang="en-US" dirty="0"/>
              <a:t>variantidest.</a:t>
            </a:r>
          </a:p>
          <a:p>
            <a:pPr marL="0" indent="0">
              <a:buNone/>
            </a:pPr>
            <a:r>
              <a:rPr lang="en-US" dirty="0" smtClean="0"/>
              <a:t>Te </a:t>
            </a:r>
            <a:r>
              <a:rPr lang="en-US" dirty="0"/>
              <a:t>võite olla meeldivalt üllatunud </a:t>
            </a:r>
            <a:r>
              <a:rPr lang="en-US" dirty="0" err="1"/>
              <a:t>mõnede</a:t>
            </a:r>
            <a:r>
              <a:rPr lang="en-US" dirty="0"/>
              <a:t> </a:t>
            </a:r>
            <a:r>
              <a:rPr lang="et-EE" dirty="0" smtClean="0"/>
              <a:t>õpilaste ideep</a:t>
            </a:r>
            <a:r>
              <a:rPr lang="en-US" dirty="0" err="1" smtClean="0"/>
              <a:t>akkumiste</a:t>
            </a:r>
            <a:r>
              <a:rPr lang="en-US" dirty="0" smtClean="0"/>
              <a:t> </a:t>
            </a:r>
            <a:r>
              <a:rPr lang="en-US" dirty="0"/>
              <a:t>üle.  </a:t>
            </a:r>
          </a:p>
          <a:p>
            <a:pPr marL="0" indent="0">
              <a:buNone/>
            </a:pPr>
            <a:r>
              <a:rPr lang="en-US" dirty="0" smtClean="0"/>
              <a:t>Lõppude </a:t>
            </a:r>
            <a:r>
              <a:rPr lang="en-US" dirty="0"/>
              <a:t>lõpuks on </a:t>
            </a:r>
            <a:r>
              <a:rPr lang="en-US" b="1" dirty="0"/>
              <a:t>diferentseeritud </a:t>
            </a:r>
            <a:r>
              <a:rPr lang="en-US" b="1" dirty="0" smtClean="0"/>
              <a:t>õpetamise </a:t>
            </a:r>
            <a:r>
              <a:rPr lang="en-US" dirty="0"/>
              <a:t>keskmes õpilased ise </a:t>
            </a:r>
            <a:r>
              <a:rPr lang="el-GR" dirty="0" smtClean="0"/>
              <a:t>- </a:t>
            </a:r>
            <a:r>
              <a:rPr lang="en-US" dirty="0" smtClean="0"/>
              <a:t>nad on </a:t>
            </a:r>
            <a:r>
              <a:rPr lang="en-US" dirty="0" err="1" smtClean="0"/>
              <a:t>tõenäoliselt</a:t>
            </a:r>
            <a:r>
              <a:rPr lang="en-US" dirty="0" smtClean="0"/>
              <a:t> </a:t>
            </a:r>
            <a:r>
              <a:rPr lang="en-US" dirty="0"/>
              <a:t>kursis oma õpistiili ja võimetega.</a:t>
            </a:r>
          </a:p>
        </p:txBody>
      </p:sp>
    </p:spTree>
    <p:extLst>
      <p:ext uri="{BB962C8B-B14F-4D97-AF65-F5344CB8AC3E}">
        <p14:creationId xmlns:p14="http://schemas.microsoft.com/office/powerpoint/2010/main" val="4044429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Analüüsige</a:t>
            </a:r>
            <a:r>
              <a:rPr lang="en-US" dirty="0"/>
              <a:t> </a:t>
            </a:r>
            <a:r>
              <a:rPr lang="et-EE" dirty="0" smtClean="0"/>
              <a:t>regulaarselt </a:t>
            </a:r>
            <a:r>
              <a:rPr lang="en-US" dirty="0" err="1" smtClean="0"/>
              <a:t>oma</a:t>
            </a:r>
            <a:r>
              <a:rPr lang="en-US" dirty="0" smtClean="0"/>
              <a:t> </a:t>
            </a:r>
            <a:r>
              <a:rPr lang="en-US" dirty="0"/>
              <a:t>diferentseeritud </a:t>
            </a:r>
            <a:r>
              <a:rPr lang="en-US" dirty="0" err="1"/>
              <a:t>õpetamise</a:t>
            </a:r>
            <a:r>
              <a:rPr lang="en-US" dirty="0"/>
              <a:t> </a:t>
            </a:r>
            <a:r>
              <a:rPr lang="en-US" dirty="0" err="1" smtClean="0"/>
              <a:t>strateegia</a:t>
            </a:r>
            <a:r>
              <a:rPr lang="et-EE" dirty="0" smtClean="0"/>
              <a:t>id</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Isegi kui te olete oma üldises lähenemisviisis kindel, </a:t>
            </a:r>
            <a:r>
              <a:rPr lang="en-US" dirty="0" smtClean="0"/>
              <a:t>soovitab </a:t>
            </a:r>
            <a:r>
              <a:rPr lang="en-US" dirty="0"/>
              <a:t>Carol Ann </a:t>
            </a:r>
            <a:r>
              <a:rPr lang="en-US" dirty="0" smtClean="0"/>
              <a:t>Tomlinson - </a:t>
            </a:r>
            <a:r>
              <a:rPr lang="en-US" dirty="0" err="1" smtClean="0"/>
              <a:t>üks</a:t>
            </a:r>
            <a:r>
              <a:rPr lang="en-US" dirty="0" smtClean="0"/>
              <a:t> </a:t>
            </a:r>
            <a:r>
              <a:rPr lang="et-EE" dirty="0" smtClean="0"/>
              <a:t>tunnustatud valdkonna arendajaid</a:t>
            </a:r>
            <a:r>
              <a:rPr lang="en-US" dirty="0" smtClean="0"/>
              <a:t> - </a:t>
            </a:r>
            <a:r>
              <a:rPr lang="en-US" dirty="0"/>
              <a:t>analüüsida oma diferentseeritud õpetamisstrateegiaid:</a:t>
            </a:r>
          </a:p>
          <a:p>
            <a:pPr marL="0" indent="0">
              <a:buNone/>
            </a:pPr>
            <a:r>
              <a:rPr lang="en-US" i="1" dirty="0"/>
              <a:t>"Mõelge </a:t>
            </a:r>
            <a:r>
              <a:rPr lang="en-US" i="1" dirty="0" smtClean="0"/>
              <a:t>sageli selle </a:t>
            </a:r>
            <a:r>
              <a:rPr lang="en-US" i="1" dirty="0"/>
              <a:t>üle, kas teie klassiruumi ning õpetamise ja õppimise filosoofia, mida te soovite praktiseerida, sobivad kokku. Otsige kokkulangevusi ja mittevastavusi ning kasutage mõlemat, et juhinduda neist</a:t>
            </a:r>
            <a:r>
              <a:rPr lang="en-US" i="1" dirty="0" smtClean="0"/>
              <a:t>". </a:t>
            </a:r>
            <a:endParaRPr lang="en-US" i="1" dirty="0"/>
          </a:p>
          <a:p>
            <a:pPr marL="0" indent="0">
              <a:buNone/>
            </a:pPr>
            <a:r>
              <a:rPr lang="en-US" b="1" dirty="0"/>
              <a:t>Analüüsige </a:t>
            </a:r>
            <a:r>
              <a:rPr lang="en-US" b="1" dirty="0" err="1"/>
              <a:t>oma</a:t>
            </a:r>
            <a:r>
              <a:rPr lang="en-US" b="1" dirty="0"/>
              <a:t> </a:t>
            </a:r>
            <a:r>
              <a:rPr lang="en-US" b="1" dirty="0" err="1" smtClean="0"/>
              <a:t>strateegia</a:t>
            </a:r>
            <a:r>
              <a:rPr lang="et-EE" b="1" dirty="0" smtClean="0"/>
              <a:t>id, reflekteerides</a:t>
            </a:r>
            <a:r>
              <a:rPr lang="en-US" dirty="0" smtClean="0"/>
              <a:t>:</a:t>
            </a:r>
            <a:endParaRPr lang="en-US" dirty="0"/>
          </a:p>
          <a:p>
            <a:pPr lvl="1">
              <a:buFont typeface="Wingdings" panose="05000000000000000000" pitchFamily="2" charset="2"/>
              <a:buChar char="Ø"/>
            </a:pPr>
            <a:r>
              <a:rPr lang="et-EE" dirty="0"/>
              <a:t>s</a:t>
            </a:r>
            <a:r>
              <a:rPr lang="en-US" dirty="0" err="1" smtClean="0"/>
              <a:t>isu</a:t>
            </a:r>
            <a:r>
              <a:rPr lang="en-US" dirty="0" smtClean="0"/>
              <a:t>: Kas </a:t>
            </a:r>
            <a:r>
              <a:rPr lang="en-US" dirty="0"/>
              <a:t>kasutate tunnis erinevaid materjale ja õppemeetodeid?</a:t>
            </a:r>
          </a:p>
          <a:p>
            <a:pPr lvl="1">
              <a:buFont typeface="Wingdings" panose="05000000000000000000" pitchFamily="2" charset="2"/>
              <a:buChar char="Ø"/>
            </a:pPr>
            <a:r>
              <a:rPr lang="et-EE" dirty="0"/>
              <a:t>p</a:t>
            </a:r>
            <a:r>
              <a:rPr lang="en-US" dirty="0" err="1" smtClean="0"/>
              <a:t>rotsess</a:t>
            </a:r>
            <a:r>
              <a:rPr lang="et-EE" dirty="0" smtClean="0"/>
              <a:t>e</a:t>
            </a:r>
            <a:r>
              <a:rPr lang="en-US" dirty="0" smtClean="0"/>
              <a:t>: Kas te </a:t>
            </a:r>
            <a:r>
              <a:rPr lang="en-US" dirty="0"/>
              <a:t>pakute üksi, väikestes ja suurtes rühmades toimuvaid tegevusi, mis võimaldavad erinevatel õppijatel kõige </a:t>
            </a:r>
            <a:r>
              <a:rPr lang="en-US" dirty="0" err="1"/>
              <a:t>paremini</a:t>
            </a:r>
            <a:r>
              <a:rPr lang="en-US" dirty="0"/>
              <a:t> </a:t>
            </a:r>
            <a:r>
              <a:rPr lang="et-EE" dirty="0" smtClean="0"/>
              <a:t>õppe</a:t>
            </a:r>
            <a:r>
              <a:rPr lang="en-US" dirty="0" err="1" smtClean="0"/>
              <a:t>sisu</a:t>
            </a:r>
            <a:r>
              <a:rPr lang="en-US" dirty="0" smtClean="0"/>
              <a:t> </a:t>
            </a:r>
            <a:r>
              <a:rPr lang="en-US" dirty="0"/>
              <a:t>omandada?</a:t>
            </a:r>
          </a:p>
          <a:p>
            <a:pPr lvl="1">
              <a:buFont typeface="Wingdings" panose="05000000000000000000" pitchFamily="2" charset="2"/>
              <a:buChar char="Ø"/>
            </a:pPr>
            <a:r>
              <a:rPr lang="et-EE" dirty="0" smtClean="0"/>
              <a:t>tulemeid</a:t>
            </a:r>
            <a:r>
              <a:rPr lang="en-US" dirty="0" smtClean="0"/>
              <a:t>: Kas </a:t>
            </a:r>
            <a:r>
              <a:rPr lang="en-US" dirty="0"/>
              <a:t>lubate ja aitate õpilastel testides, projektides ja ülesannetes näidata oma arusaamist sisust erinevatel viisidel?</a:t>
            </a:r>
          </a:p>
          <a:p>
            <a:pPr marL="0" indent="0">
              <a:buNone/>
            </a:pPr>
            <a:r>
              <a:rPr lang="et-EE" dirty="0" smtClean="0"/>
              <a:t>Läbi pideva analüüsimise </a:t>
            </a:r>
            <a:r>
              <a:rPr lang="en-US" dirty="0" err="1" smtClean="0"/>
              <a:t>täiustate</a:t>
            </a:r>
            <a:r>
              <a:rPr lang="en-US" dirty="0" smtClean="0"/>
              <a:t> </a:t>
            </a:r>
            <a:r>
              <a:rPr lang="en-US" dirty="0"/>
              <a:t>oma lähenemisviisi, et võtta asjakohaselt arvesse õpilaste mitmekülgset intelligentsust. Oluline on siiski märkida, et hiljutised uuringud on mitme intelligentsuse teooriat ümber lükanud. Sõltumata sellest, kus </a:t>
            </a:r>
            <a:r>
              <a:rPr lang="en-US" dirty="0" err="1"/>
              <a:t>te</a:t>
            </a:r>
            <a:r>
              <a:rPr lang="en-US" dirty="0"/>
              <a:t> </a:t>
            </a:r>
            <a:r>
              <a:rPr lang="et-EE" dirty="0" smtClean="0"/>
              <a:t>paiknete</a:t>
            </a:r>
            <a:r>
              <a:rPr lang="en-US" dirty="0" smtClean="0"/>
              <a:t> </a:t>
            </a:r>
            <a:r>
              <a:rPr lang="en-US" dirty="0"/>
              <a:t>mitme intelligentsuse spektris, on eespool kirjeldatud diferentseeritud õpetamise strateegia endiselt väärtuslik!</a:t>
            </a:r>
          </a:p>
        </p:txBody>
      </p:sp>
    </p:spTree>
    <p:extLst>
      <p:ext uri="{BB962C8B-B14F-4D97-AF65-F5344CB8AC3E}">
        <p14:creationId xmlns:p14="http://schemas.microsoft.com/office/powerpoint/2010/main" val="39158783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062"/>
            <a:ext cx="10515600" cy="1325563"/>
          </a:xfrm>
        </p:spPr>
        <p:txBody>
          <a:bodyPr/>
          <a:lstStyle/>
          <a:p>
            <a:r>
              <a:rPr lang="en-US" dirty="0"/>
              <a:t>"</a:t>
            </a:r>
            <a:r>
              <a:rPr lang="en-US" dirty="0" err="1" smtClean="0"/>
              <a:t>Õpeta</a:t>
            </a:r>
            <a:r>
              <a:rPr lang="et-EE" dirty="0" smtClean="0"/>
              <a:t>ge</a:t>
            </a:r>
            <a:r>
              <a:rPr lang="en-US" dirty="0" smtClean="0"/>
              <a:t> </a:t>
            </a:r>
            <a:r>
              <a:rPr lang="et-EE" dirty="0" smtClean="0"/>
              <a:t>kõrgemal tasemel</a:t>
            </a:r>
            <a:r>
              <a:rPr lang="en-US" dirty="0" smtClean="0"/>
              <a:t>"</a:t>
            </a:r>
            <a:endParaRPr lang="en-US" dirty="0"/>
          </a:p>
        </p:txBody>
      </p:sp>
      <p:sp>
        <p:nvSpPr>
          <p:cNvPr id="3" name="Content Placeholder 2"/>
          <p:cNvSpPr>
            <a:spLocks noGrp="1"/>
          </p:cNvSpPr>
          <p:nvPr>
            <p:ph idx="1"/>
          </p:nvPr>
        </p:nvSpPr>
        <p:spPr>
          <a:xfrm>
            <a:off x="838200" y="1615625"/>
            <a:ext cx="10515600" cy="4351338"/>
          </a:xfrm>
        </p:spPr>
        <p:txBody>
          <a:bodyPr/>
          <a:lstStyle/>
          <a:p>
            <a:pPr marL="0" indent="0">
              <a:buNone/>
            </a:pPr>
            <a:r>
              <a:rPr lang="en-US" dirty="0" smtClean="0"/>
              <a:t>Tomlinsoni sõnul </a:t>
            </a:r>
            <a:r>
              <a:rPr lang="en-US" dirty="0"/>
              <a:t>võib </a:t>
            </a:r>
            <a:r>
              <a:rPr lang="en-US" dirty="0" err="1"/>
              <a:t>diferentseeritud</a:t>
            </a:r>
            <a:r>
              <a:rPr lang="en-US" dirty="0"/>
              <a:t> </a:t>
            </a:r>
            <a:r>
              <a:rPr lang="en-US" dirty="0" err="1" smtClean="0"/>
              <a:t>õppetöö</a:t>
            </a:r>
            <a:r>
              <a:rPr lang="et-EE" dirty="0" smtClean="0"/>
              <a:t> jõupingutusi</a:t>
            </a:r>
            <a:r>
              <a:rPr lang="en-US" dirty="0" smtClean="0"/>
              <a:t> </a:t>
            </a:r>
            <a:r>
              <a:rPr lang="en-US" dirty="0" err="1"/>
              <a:t>kahjustada</a:t>
            </a:r>
            <a:r>
              <a:rPr lang="en-US" dirty="0"/>
              <a:t> </a:t>
            </a:r>
            <a:r>
              <a:rPr lang="et-EE" dirty="0" smtClean="0"/>
              <a:t>see, kui õpetatakse </a:t>
            </a:r>
            <a:r>
              <a:rPr lang="en-US" dirty="0" err="1" smtClean="0"/>
              <a:t>õpilase</a:t>
            </a:r>
            <a:r>
              <a:rPr lang="en-US" dirty="0" smtClean="0"/>
              <a:t> </a:t>
            </a:r>
            <a:r>
              <a:rPr lang="en-US" dirty="0" err="1"/>
              <a:t>jaoks</a:t>
            </a:r>
            <a:r>
              <a:rPr lang="en-US" dirty="0"/>
              <a:t> </a:t>
            </a:r>
            <a:r>
              <a:rPr lang="en-US" dirty="0" err="1" smtClean="0"/>
              <a:t>liiga</a:t>
            </a:r>
            <a:r>
              <a:rPr lang="et-EE" dirty="0"/>
              <a:t> </a:t>
            </a:r>
            <a:r>
              <a:rPr lang="et-EE" dirty="0" smtClean="0"/>
              <a:t>vähe väljakutseid pakkuval </a:t>
            </a:r>
            <a:r>
              <a:rPr lang="en-US" dirty="0" err="1" smtClean="0"/>
              <a:t>tasemel</a:t>
            </a:r>
            <a:r>
              <a:rPr lang="en-US" dirty="0" smtClean="0"/>
              <a:t>. Selle asemel </a:t>
            </a:r>
            <a:r>
              <a:rPr lang="en-US" dirty="0"/>
              <a:t>soovitab ta </a:t>
            </a:r>
            <a:r>
              <a:rPr lang="en-US" b="1" dirty="0" smtClean="0"/>
              <a:t>„</a:t>
            </a:r>
            <a:r>
              <a:rPr lang="et-EE" b="1" dirty="0" smtClean="0"/>
              <a:t>kõrgemal tasemel </a:t>
            </a:r>
            <a:r>
              <a:rPr lang="en-US" b="1" dirty="0" err="1" smtClean="0"/>
              <a:t>õpetamist</a:t>
            </a:r>
            <a:r>
              <a:rPr lang="en-US" b="1" dirty="0" smtClean="0"/>
              <a:t>". </a:t>
            </a:r>
          </a:p>
          <a:p>
            <a:pPr marL="0" indent="0">
              <a:buNone/>
            </a:pPr>
            <a:r>
              <a:rPr lang="en-US" dirty="0" smtClean="0"/>
              <a:t>See </a:t>
            </a:r>
            <a:r>
              <a:rPr lang="en-US" dirty="0" err="1"/>
              <a:t>välistab</a:t>
            </a:r>
            <a:r>
              <a:rPr lang="en-US" dirty="0"/>
              <a:t> </a:t>
            </a:r>
            <a:r>
              <a:rPr lang="en-US" dirty="0" err="1" smtClean="0"/>
              <a:t>madala</a:t>
            </a:r>
            <a:r>
              <a:rPr lang="et-EE" dirty="0" smtClean="0"/>
              <a:t>ma taseme</a:t>
            </a:r>
            <a:r>
              <a:rPr lang="en-US" dirty="0" smtClean="0"/>
              <a:t> </a:t>
            </a:r>
            <a:r>
              <a:rPr lang="en-US" dirty="0" err="1" smtClean="0"/>
              <a:t>ideede</a:t>
            </a:r>
            <a:r>
              <a:rPr lang="et-EE" dirty="0" smtClean="0"/>
              <a:t>sse</a:t>
            </a:r>
            <a:r>
              <a:rPr lang="en-US" dirty="0" smtClean="0"/>
              <a:t> </a:t>
            </a:r>
            <a:r>
              <a:rPr lang="en-US" dirty="0" err="1" smtClean="0"/>
              <a:t>kinnijäämis</a:t>
            </a:r>
            <a:r>
              <a:rPr lang="et-EE" dirty="0"/>
              <a:t>e</a:t>
            </a:r>
            <a:r>
              <a:rPr lang="en-US" dirty="0" smtClean="0"/>
              <a:t>, </a:t>
            </a:r>
            <a:r>
              <a:rPr lang="et-EE" dirty="0" smtClean="0"/>
              <a:t>jõudmata </a:t>
            </a:r>
            <a:r>
              <a:rPr lang="en-US" dirty="0" err="1" smtClean="0"/>
              <a:t>edasi</a:t>
            </a:r>
            <a:r>
              <a:rPr lang="et-EE" dirty="0" smtClean="0"/>
              <a:t>arenenud</a:t>
            </a:r>
            <a:r>
              <a:rPr lang="en-US" dirty="0" smtClean="0"/>
              <a:t> kontseptsioonideni.</a:t>
            </a:r>
          </a:p>
          <a:p>
            <a:pPr marL="0" indent="0">
              <a:buNone/>
            </a:pPr>
            <a:endParaRPr lang="en-US" dirty="0"/>
          </a:p>
        </p:txBody>
      </p:sp>
      <p:sp>
        <p:nvSpPr>
          <p:cNvPr id="5" name="Cloud Callout 4"/>
          <p:cNvSpPr/>
          <p:nvPr/>
        </p:nvSpPr>
        <p:spPr>
          <a:xfrm>
            <a:off x="5977135" y="3786909"/>
            <a:ext cx="4386065" cy="2524991"/>
          </a:xfrm>
          <a:prstGeom prst="cloudCallout">
            <a:avLst>
              <a:gd name="adj1" fmla="val -54449"/>
              <a:gd name="adj2" fmla="val 586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smtClean="0">
              <a:solidFill>
                <a:schemeClr val="bg1"/>
              </a:solidFill>
            </a:endParaRPr>
          </a:p>
          <a:p>
            <a:pPr algn="ctr"/>
            <a:r>
              <a:rPr lang="en-US" sz="1100" b="1" dirty="0" smtClean="0">
                <a:solidFill>
                  <a:schemeClr val="bg1"/>
                </a:solidFill>
              </a:rPr>
              <a:t>"</a:t>
            </a:r>
            <a:r>
              <a:rPr lang="en-US" sz="1100" b="1" dirty="0">
                <a:solidFill>
                  <a:schemeClr val="bg1"/>
                </a:solidFill>
              </a:rPr>
              <a:t>Meil läheb palju paremini, kui me alustame sellest, mida me peame kõrgetasemeliseks õppekavaks ja ootusteks, ja siis diferentseerime, et pakkuda lastele tugipunkte, et </a:t>
            </a:r>
            <a:r>
              <a:rPr lang="en-US" sz="1100" b="1" dirty="0" err="1" smtClean="0">
                <a:solidFill>
                  <a:schemeClr val="bg1"/>
                </a:solidFill>
              </a:rPr>
              <a:t>neid</a:t>
            </a:r>
            <a:r>
              <a:rPr lang="et-EE" sz="1100" b="1" dirty="0">
                <a:solidFill>
                  <a:schemeClr val="bg1"/>
                </a:solidFill>
              </a:rPr>
              <a:t> </a:t>
            </a:r>
            <a:r>
              <a:rPr lang="et-EE" sz="1100" b="1" dirty="0" smtClean="0">
                <a:solidFill>
                  <a:schemeClr val="bg1"/>
                </a:solidFill>
              </a:rPr>
              <a:t>edasi aidata</a:t>
            </a:r>
            <a:r>
              <a:rPr lang="en-US" sz="1100" b="1" dirty="0" smtClean="0">
                <a:solidFill>
                  <a:schemeClr val="bg1"/>
                </a:solidFill>
              </a:rPr>
              <a:t>. </a:t>
            </a:r>
            <a:r>
              <a:rPr lang="en-US" sz="1100" b="1" dirty="0">
                <a:solidFill>
                  <a:schemeClr val="bg1"/>
                </a:solidFill>
              </a:rPr>
              <a:t>Tavapärane tendents on alustada sellest, mida me </a:t>
            </a:r>
            <a:r>
              <a:rPr lang="en-US" sz="1100" b="1" dirty="0" err="1">
                <a:solidFill>
                  <a:schemeClr val="bg1"/>
                </a:solidFill>
              </a:rPr>
              <a:t>tajume</a:t>
            </a:r>
            <a:r>
              <a:rPr lang="en-US" sz="1100" b="1" dirty="0">
                <a:solidFill>
                  <a:schemeClr val="bg1"/>
                </a:solidFill>
              </a:rPr>
              <a:t> </a:t>
            </a:r>
            <a:r>
              <a:rPr lang="en-US" sz="1100" b="1" dirty="0" err="1" smtClean="0">
                <a:solidFill>
                  <a:schemeClr val="bg1"/>
                </a:solidFill>
              </a:rPr>
              <a:t>klassi</a:t>
            </a:r>
            <a:r>
              <a:rPr lang="et-EE" sz="1100" b="1" dirty="0" smtClean="0">
                <a:solidFill>
                  <a:schemeClr val="bg1"/>
                </a:solidFill>
              </a:rPr>
              <a:t> </a:t>
            </a:r>
            <a:r>
              <a:rPr lang="en-US" sz="1100" b="1" dirty="0" err="1" smtClean="0">
                <a:solidFill>
                  <a:schemeClr val="bg1"/>
                </a:solidFill>
              </a:rPr>
              <a:t>tasemel</a:t>
            </a:r>
            <a:r>
              <a:rPr lang="et-EE" sz="1100" b="1" dirty="0" smtClean="0">
                <a:solidFill>
                  <a:schemeClr val="bg1"/>
                </a:solidFill>
              </a:rPr>
              <a:t>e sobiva</a:t>
            </a:r>
            <a:r>
              <a:rPr lang="en-US" sz="1100" b="1" dirty="0" smtClean="0">
                <a:solidFill>
                  <a:schemeClr val="bg1"/>
                </a:solidFill>
              </a:rPr>
              <a:t> </a:t>
            </a:r>
            <a:r>
              <a:rPr lang="en-US" sz="1100" b="1" dirty="0">
                <a:solidFill>
                  <a:schemeClr val="bg1"/>
                </a:solidFill>
              </a:rPr>
              <a:t>materjalina, ja siis seda mõnede jaoks alandada ja teiste jaoks tõsta. Kuid tavaliselt ei tõsta me </a:t>
            </a:r>
            <a:r>
              <a:rPr lang="et-EE" sz="1100" b="1" dirty="0" smtClean="0">
                <a:solidFill>
                  <a:schemeClr val="bg1"/>
                </a:solidFill>
              </a:rPr>
              <a:t>taset</a:t>
            </a:r>
            <a:r>
              <a:rPr lang="en-US" sz="1100" b="1" dirty="0" smtClean="0">
                <a:solidFill>
                  <a:schemeClr val="bg1"/>
                </a:solidFill>
              </a:rPr>
              <a:t> </a:t>
            </a:r>
            <a:r>
              <a:rPr lang="en-US" sz="1100" b="1" dirty="0">
                <a:solidFill>
                  <a:schemeClr val="bg1"/>
                </a:solidFill>
              </a:rPr>
              <a:t>alguspunktist väga palju, ja </a:t>
            </a:r>
            <a:r>
              <a:rPr lang="et-EE" sz="1100" b="1" dirty="0" smtClean="0">
                <a:solidFill>
                  <a:schemeClr val="bg1"/>
                </a:solidFill>
              </a:rPr>
              <a:t>taseme </a:t>
            </a:r>
            <a:r>
              <a:rPr lang="en-US" sz="1100" b="1" dirty="0" err="1" smtClean="0">
                <a:solidFill>
                  <a:schemeClr val="bg1"/>
                </a:solidFill>
              </a:rPr>
              <a:t>alandamine</a:t>
            </a:r>
            <a:r>
              <a:rPr lang="en-US" sz="1100" b="1" dirty="0" smtClean="0">
                <a:solidFill>
                  <a:schemeClr val="bg1"/>
                </a:solidFill>
              </a:rPr>
              <a:t> </a:t>
            </a:r>
            <a:r>
              <a:rPr lang="en-US" sz="1100" b="1" dirty="0">
                <a:solidFill>
                  <a:schemeClr val="bg1"/>
                </a:solidFill>
              </a:rPr>
              <a:t>seab mõnele lapsele lihtsalt madalamad ootused.</a:t>
            </a:r>
            <a:r>
              <a:rPr lang="en-US" sz="1100" b="1" dirty="0" smtClean="0">
                <a:solidFill>
                  <a:schemeClr val="bg1"/>
                </a:solidFill>
              </a:rPr>
              <a:t>"</a:t>
            </a:r>
            <a:endParaRPr lang="en-GB" sz="1100" b="1" dirty="0">
              <a:solidFill>
                <a:schemeClr val="bg1"/>
              </a:solidFill>
              <a:ea typeface="Corbel" panose="020B0503020204020204" pitchFamily="34" charset="0"/>
              <a:cs typeface="Times New Roman" panose="02020603050405020304" pitchFamily="18" charset="0"/>
            </a:endParaRPr>
          </a:p>
        </p:txBody>
      </p:sp>
    </p:spTree>
    <p:extLst>
      <p:ext uri="{BB962C8B-B14F-4D97-AF65-F5344CB8AC3E}">
        <p14:creationId xmlns:p14="http://schemas.microsoft.com/office/powerpoint/2010/main" val="1127575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9792" y="1523250"/>
            <a:ext cx="10515600" cy="2643308"/>
          </a:xfrm>
        </p:spPr>
        <p:txBody>
          <a:bodyPr>
            <a:normAutofit fontScale="92500" lnSpcReduction="10000"/>
          </a:bodyPr>
          <a:lstStyle/>
          <a:p>
            <a:pPr marL="0" indent="0">
              <a:buNone/>
            </a:pPr>
            <a:r>
              <a:rPr lang="et-EE" dirty="0" smtClean="0"/>
              <a:t>Pidades seda põhimõtet</a:t>
            </a:r>
            <a:r>
              <a:rPr lang="en-US" dirty="0" smtClean="0"/>
              <a:t> </a:t>
            </a:r>
            <a:r>
              <a:rPr lang="en-US" dirty="0" err="1"/>
              <a:t>meeles</a:t>
            </a:r>
            <a:r>
              <a:rPr lang="en-US" dirty="0"/>
              <a:t> </a:t>
            </a:r>
            <a:r>
              <a:rPr lang="et-EE" dirty="0" smtClean="0"/>
              <a:t>p</a:t>
            </a:r>
            <a:r>
              <a:rPr lang="en-US" dirty="0" err="1" smtClean="0"/>
              <a:t>eaks</a:t>
            </a:r>
            <a:r>
              <a:rPr lang="en-US" dirty="0" smtClean="0"/>
              <a:t> </a:t>
            </a:r>
            <a:r>
              <a:rPr lang="en-US" dirty="0"/>
              <a:t>keskenduma teie </a:t>
            </a:r>
            <a:r>
              <a:rPr lang="en-US" dirty="0" err="1"/>
              <a:t>diferentseeritud</a:t>
            </a:r>
            <a:r>
              <a:rPr lang="en-US" dirty="0"/>
              <a:t> </a:t>
            </a:r>
            <a:r>
              <a:rPr lang="en-US" dirty="0" err="1" smtClean="0"/>
              <a:t>õpetamisstrateegia</a:t>
            </a:r>
            <a:r>
              <a:rPr lang="et-EE" dirty="0" smtClean="0"/>
              <a:t> sellele</a:t>
            </a:r>
            <a:r>
              <a:rPr lang="en-US" dirty="0" smtClean="0"/>
              <a:t>, </a:t>
            </a:r>
            <a:r>
              <a:rPr lang="et-EE" dirty="0" smtClean="0"/>
              <a:t>et </a:t>
            </a:r>
            <a:r>
              <a:rPr lang="en-US" b="1" dirty="0" err="1" smtClean="0"/>
              <a:t>aida</a:t>
            </a:r>
            <a:r>
              <a:rPr lang="et-EE" b="1" dirty="0" smtClean="0"/>
              <a:t>ta</a:t>
            </a:r>
            <a:r>
              <a:rPr lang="en-US" b="1" dirty="0" smtClean="0"/>
              <a:t> </a:t>
            </a:r>
            <a:r>
              <a:rPr lang="en-US" b="1" dirty="0"/>
              <a:t>viia iga õpilast "kõrgema </a:t>
            </a:r>
            <a:r>
              <a:rPr lang="en-US" b="1" dirty="0" err="1"/>
              <a:t>taseme</a:t>
            </a:r>
            <a:r>
              <a:rPr lang="en-US" b="1" dirty="0"/>
              <a:t> </a:t>
            </a:r>
            <a:r>
              <a:rPr lang="en-US" b="1" dirty="0" err="1" smtClean="0"/>
              <a:t>õppekava</a:t>
            </a:r>
            <a:r>
              <a:rPr lang="et-EE" b="1" dirty="0" smtClean="0"/>
              <a:t>ni</a:t>
            </a:r>
            <a:r>
              <a:rPr lang="en-US" b="1" dirty="0" smtClean="0"/>
              <a:t> </a:t>
            </a:r>
            <a:r>
              <a:rPr lang="en-US" b="1" dirty="0"/>
              <a:t>ja </a:t>
            </a:r>
            <a:r>
              <a:rPr lang="et-EE" b="1" dirty="0" smtClean="0"/>
              <a:t>kõrgemale </a:t>
            </a:r>
            <a:r>
              <a:rPr lang="en-US" b="1" dirty="0" err="1" smtClean="0"/>
              <a:t>ootuste</a:t>
            </a:r>
            <a:r>
              <a:rPr lang="en-US" b="1" dirty="0" smtClean="0"/>
              <a:t> tasemele". </a:t>
            </a:r>
            <a:endParaRPr lang="en-US" b="1" dirty="0"/>
          </a:p>
          <a:p>
            <a:pPr marL="0" indent="0">
              <a:buNone/>
            </a:pPr>
            <a:r>
              <a:rPr lang="en-US" dirty="0" smtClean="0"/>
              <a:t>See </a:t>
            </a:r>
            <a:r>
              <a:rPr lang="et-EE" dirty="0" smtClean="0"/>
              <a:t>lähenemine on </a:t>
            </a:r>
            <a:r>
              <a:rPr lang="en-US" dirty="0" err="1" smtClean="0"/>
              <a:t>muutunud</a:t>
            </a:r>
            <a:r>
              <a:rPr lang="en-US" dirty="0" smtClean="0"/>
              <a:t> </a:t>
            </a:r>
            <a:r>
              <a:rPr lang="en-US" dirty="0"/>
              <a:t>eriti populaarseks 2020. aastatel, </a:t>
            </a:r>
            <a:r>
              <a:rPr lang="et-EE" dirty="0" smtClean="0"/>
              <a:t>mil</a:t>
            </a:r>
            <a:r>
              <a:rPr lang="en-US" dirty="0" smtClean="0"/>
              <a:t> </a:t>
            </a:r>
            <a:r>
              <a:rPr lang="en-US" dirty="0"/>
              <a:t>haridustöötajad on keskendunud rohkem õppimise kiirendamisele, "</a:t>
            </a:r>
            <a:r>
              <a:rPr lang="en-US" dirty="0" err="1"/>
              <a:t>õpetades</a:t>
            </a:r>
            <a:r>
              <a:rPr lang="en-US" dirty="0"/>
              <a:t> </a:t>
            </a:r>
            <a:r>
              <a:rPr lang="et-EE" dirty="0" smtClean="0"/>
              <a:t>kõrgemal tasemel</a:t>
            </a:r>
            <a:r>
              <a:rPr lang="en-US" dirty="0" smtClean="0"/>
              <a:t>", </a:t>
            </a:r>
            <a:r>
              <a:rPr lang="en-US" dirty="0" err="1" smtClean="0"/>
              <a:t>mitte</a:t>
            </a:r>
            <a:r>
              <a:rPr lang="en-US" dirty="0" smtClean="0"/>
              <a:t> </a:t>
            </a:r>
            <a:r>
              <a:rPr lang="en-US" dirty="0" err="1" smtClean="0"/>
              <a:t>õpilünkade</a:t>
            </a:r>
            <a:r>
              <a:rPr lang="en-US" dirty="0" smtClean="0"/>
              <a:t> </a:t>
            </a:r>
            <a:r>
              <a:rPr lang="en-US" dirty="0"/>
              <a:t>täitmisele</a:t>
            </a:r>
            <a:r>
              <a:rPr lang="en-US" dirty="0" smtClean="0"/>
              <a:t>.</a:t>
            </a:r>
            <a:endParaRPr lang="en-US" dirty="0"/>
          </a:p>
        </p:txBody>
      </p:sp>
      <p:sp>
        <p:nvSpPr>
          <p:cNvPr id="4" name="Rectangle 3"/>
          <p:cNvSpPr/>
          <p:nvPr/>
        </p:nvSpPr>
        <p:spPr>
          <a:xfrm>
            <a:off x="639792" y="456355"/>
            <a:ext cx="7364517" cy="769441"/>
          </a:xfrm>
          <a:prstGeom prst="rect">
            <a:avLst/>
          </a:prstGeom>
        </p:spPr>
        <p:txBody>
          <a:bodyPr wrap="none">
            <a:spAutoFit/>
          </a:bodyPr>
          <a:lstStyle/>
          <a:p>
            <a:r>
              <a:rPr lang="en-US" sz="4400" dirty="0">
                <a:solidFill>
                  <a:srgbClr val="E61A52"/>
                </a:solidFill>
                <a:latin typeface="Raleway bold"/>
                <a:ea typeface="+mj-ea"/>
                <a:cs typeface="+mj-cs"/>
              </a:rPr>
              <a:t>"</a:t>
            </a:r>
            <a:r>
              <a:rPr lang="en-US" sz="4400" dirty="0" err="1" smtClean="0">
                <a:solidFill>
                  <a:srgbClr val="E61A52"/>
                </a:solidFill>
                <a:latin typeface="Raleway bold"/>
                <a:ea typeface="+mj-ea"/>
                <a:cs typeface="+mj-cs"/>
              </a:rPr>
              <a:t>Õpeta</a:t>
            </a:r>
            <a:r>
              <a:rPr lang="et-EE" sz="4400" dirty="0" smtClean="0">
                <a:solidFill>
                  <a:srgbClr val="E61A52"/>
                </a:solidFill>
                <a:latin typeface="Raleway bold"/>
                <a:ea typeface="+mj-ea"/>
                <a:cs typeface="+mj-cs"/>
              </a:rPr>
              <a:t>ge</a:t>
            </a:r>
            <a:r>
              <a:rPr lang="en-US" sz="4400" dirty="0" smtClean="0">
                <a:solidFill>
                  <a:srgbClr val="E61A52"/>
                </a:solidFill>
                <a:latin typeface="Raleway bold"/>
                <a:ea typeface="+mj-ea"/>
                <a:cs typeface="+mj-cs"/>
              </a:rPr>
              <a:t> </a:t>
            </a:r>
            <a:r>
              <a:rPr lang="et-EE" sz="4400" dirty="0" smtClean="0">
                <a:solidFill>
                  <a:srgbClr val="E61A52"/>
                </a:solidFill>
                <a:latin typeface="Raleway bold"/>
                <a:ea typeface="+mj-ea"/>
                <a:cs typeface="+mj-cs"/>
              </a:rPr>
              <a:t>kõrgemal tasemel</a:t>
            </a:r>
            <a:r>
              <a:rPr lang="en-US" sz="4400" dirty="0" smtClean="0">
                <a:solidFill>
                  <a:srgbClr val="E61A52"/>
                </a:solidFill>
                <a:latin typeface="Raleway bold"/>
                <a:ea typeface="+mj-ea"/>
                <a:cs typeface="+mj-cs"/>
              </a:rPr>
              <a:t>"</a:t>
            </a:r>
            <a:endParaRPr lang="en-US" dirty="0"/>
          </a:p>
        </p:txBody>
      </p:sp>
      <p:sp>
        <p:nvSpPr>
          <p:cNvPr id="5" name="Cloud Callout 4"/>
          <p:cNvSpPr/>
          <p:nvPr/>
        </p:nvSpPr>
        <p:spPr>
          <a:xfrm>
            <a:off x="5433668" y="3789654"/>
            <a:ext cx="3969123" cy="2568014"/>
          </a:xfrm>
          <a:prstGeom prst="cloudCallout">
            <a:avLst>
              <a:gd name="adj1" fmla="val -54449"/>
              <a:gd name="adj2" fmla="val 586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"Kiirendatud õppemeetodid seavad kordamise või "oskuste ja harjutamise" õppetehnoloogia kasutamise madalamale tasemele. Teisisõnu, asi ei ole selles, et õppida meelde kõike, mida peaksite õppima, vaid selles, et liikuda edasi, nii et </a:t>
            </a:r>
            <a:r>
              <a:rPr lang="en-US" sz="1100" b="1" dirty="0" err="1"/>
              <a:t>te</a:t>
            </a:r>
            <a:r>
              <a:rPr lang="en-US" sz="1100" b="1" dirty="0"/>
              <a:t> </a:t>
            </a:r>
            <a:r>
              <a:rPr lang="et-EE" sz="1100" b="1" dirty="0" smtClean="0"/>
              <a:t>nopite asju</a:t>
            </a:r>
            <a:r>
              <a:rPr lang="en-US" sz="1100" b="1" dirty="0" smtClean="0"/>
              <a:t> </a:t>
            </a:r>
            <a:r>
              <a:rPr lang="en-US" sz="1100" b="1" dirty="0" err="1"/>
              <a:t>üles</a:t>
            </a:r>
            <a:r>
              <a:rPr lang="en-US" sz="1100" b="1" dirty="0"/>
              <a:t> </a:t>
            </a:r>
            <a:r>
              <a:rPr lang="en-US" sz="1100" b="1" dirty="0" err="1" smtClean="0"/>
              <a:t>teel</a:t>
            </a:r>
            <a:r>
              <a:rPr lang="et-EE" sz="1100" b="1" dirty="0" smtClean="0"/>
              <a:t> liikudes</a:t>
            </a:r>
            <a:r>
              <a:rPr lang="en-US" sz="1100" b="1" dirty="0" smtClean="0"/>
              <a:t>," kirjutab </a:t>
            </a:r>
            <a:r>
              <a:rPr lang="en-US" sz="1100" b="1" dirty="0" err="1" smtClean="0"/>
              <a:t>EdSurge'ile</a:t>
            </a:r>
            <a:r>
              <a:rPr lang="en-US" sz="1100" b="1" dirty="0" smtClean="0"/>
              <a:t> Elizabeth S. </a:t>
            </a:r>
            <a:r>
              <a:rPr lang="en-US" sz="1100" b="1" dirty="0"/>
              <a:t>LeBlanc, Institute for Teaching and Learning'i kaasasutaja.</a:t>
            </a:r>
          </a:p>
        </p:txBody>
      </p:sp>
    </p:spTree>
    <p:extLst>
      <p:ext uri="{BB962C8B-B14F-4D97-AF65-F5344CB8AC3E}">
        <p14:creationId xmlns:p14="http://schemas.microsoft.com/office/powerpoint/2010/main" val="3929348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567F64A-BD42-4048-81EA-CD8035A97741}"/>
              </a:ext>
            </a:extLst>
          </p:cNvPr>
          <p:cNvSpPr>
            <a:spLocks noGrp="1"/>
          </p:cNvSpPr>
          <p:nvPr>
            <p:ph type="title"/>
          </p:nvPr>
        </p:nvSpPr>
        <p:spPr/>
        <p:txBody>
          <a:bodyPr/>
          <a:lstStyle/>
          <a:p>
            <a:r>
              <a:rPr lang="en-US" dirty="0" smtClean="0"/>
              <a:t>3. </a:t>
            </a:r>
            <a:r>
              <a:rPr lang="et-EE" dirty="0" smtClean="0"/>
              <a:t>PEATÜKK</a:t>
            </a:r>
            <a:endParaRPr lang="en-GB" dirty="0"/>
          </a:p>
        </p:txBody>
      </p:sp>
      <p:sp>
        <p:nvSpPr>
          <p:cNvPr id="8" name="Tijdelijke aanduiding voor inhoud 7">
            <a:extLst>
              <a:ext uri="{FF2B5EF4-FFF2-40B4-BE49-F238E27FC236}">
                <a16:creationId xmlns:a16="http://schemas.microsoft.com/office/drawing/2014/main" id="{F03F6327-ABFA-44A9-BFF5-E2A926F03E2E}"/>
              </a:ext>
            </a:extLst>
          </p:cNvPr>
          <p:cNvSpPr>
            <a:spLocks noGrp="1"/>
          </p:cNvSpPr>
          <p:nvPr>
            <p:ph sz="half" idx="1"/>
          </p:nvPr>
        </p:nvSpPr>
        <p:spPr/>
        <p:txBody>
          <a:bodyPr>
            <a:normAutofit fontScale="70000" lnSpcReduction="20000"/>
          </a:bodyPr>
          <a:lstStyle/>
          <a:p>
            <a:r>
              <a:rPr lang="en-US" dirty="0"/>
              <a:t>Millised on </a:t>
            </a:r>
            <a:r>
              <a:rPr lang="en-US" dirty="0" err="1" smtClean="0"/>
              <a:t>hindamis</a:t>
            </a:r>
            <a:r>
              <a:rPr lang="et-EE" dirty="0" smtClean="0"/>
              <a:t>strateegiad </a:t>
            </a:r>
            <a:r>
              <a:rPr lang="en-US" dirty="0" err="1" smtClean="0"/>
              <a:t>diferentseeritud</a:t>
            </a:r>
            <a:r>
              <a:rPr lang="en-US" dirty="0" smtClean="0"/>
              <a:t> </a:t>
            </a:r>
            <a:r>
              <a:rPr lang="en-US" dirty="0"/>
              <a:t>õppes?</a:t>
            </a:r>
            <a:endParaRPr lang="en-GB" dirty="0"/>
          </a:p>
        </p:txBody>
      </p:sp>
    </p:spTree>
    <p:extLst>
      <p:ext uri="{BB962C8B-B14F-4D97-AF65-F5344CB8AC3E}">
        <p14:creationId xmlns:p14="http://schemas.microsoft.com/office/powerpoint/2010/main" val="1518887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68C1346-8A82-49C4-B5D6-F1C33B546FF7}"/>
              </a:ext>
            </a:extLst>
          </p:cNvPr>
          <p:cNvSpPr>
            <a:spLocks noGrp="1"/>
          </p:cNvSpPr>
          <p:nvPr>
            <p:ph type="title"/>
          </p:nvPr>
        </p:nvSpPr>
        <p:spPr/>
        <p:txBody>
          <a:bodyPr/>
          <a:lstStyle/>
          <a:p>
            <a:r>
              <a:rPr lang="nl-NL" dirty="0" err="1"/>
              <a:t>Õpiväljundid</a:t>
            </a:r>
            <a:endParaRPr lang="en-GB" dirty="0"/>
          </a:p>
        </p:txBody>
      </p:sp>
      <p:sp>
        <p:nvSpPr>
          <p:cNvPr id="6" name="Tijdelijke aanduiding voor inhoud 5">
            <a:extLst>
              <a:ext uri="{FF2B5EF4-FFF2-40B4-BE49-F238E27FC236}">
                <a16:creationId xmlns:a16="http://schemas.microsoft.com/office/drawing/2014/main" id="{23E1468E-DF45-45D1-8745-773959FC00FC}"/>
              </a:ext>
            </a:extLst>
          </p:cNvPr>
          <p:cNvSpPr>
            <a:spLocks noGrp="1"/>
          </p:cNvSpPr>
          <p:nvPr>
            <p:ph idx="1"/>
          </p:nvPr>
        </p:nvSpPr>
        <p:spPr/>
        <p:txBody>
          <a:bodyPr>
            <a:normAutofit/>
          </a:bodyPr>
          <a:lstStyle/>
          <a:p>
            <a:pPr marL="0" indent="0">
              <a:buNone/>
            </a:pPr>
            <a:r>
              <a:rPr lang="nl-NL" dirty="0" err="1"/>
              <a:t>Selle </a:t>
            </a:r>
            <a:r>
              <a:rPr lang="nl-NL" dirty="0"/>
              <a:t>mooduli lõpuks </a:t>
            </a:r>
            <a:r>
              <a:rPr lang="nl-NL" dirty="0" err="1"/>
              <a:t>on </a:t>
            </a:r>
            <a:r>
              <a:rPr lang="nl-NL" dirty="0" err="1" smtClean="0"/>
              <a:t>õppijad </a:t>
            </a:r>
            <a:r>
              <a:rPr lang="nl-NL" dirty="0" err="1"/>
              <a:t>võimelised</a:t>
            </a:r>
            <a:r>
              <a:rPr lang="nl-NL" dirty="0" smtClean="0"/>
              <a:t>:</a:t>
            </a:r>
          </a:p>
          <a:p>
            <a:pPr marL="0" indent="0">
              <a:buNone/>
            </a:pPr>
            <a:endParaRPr lang="nl-NL" dirty="0"/>
          </a:p>
          <a:p>
            <a:r>
              <a:rPr lang="et-EE" b="1" i="1" u="sng" dirty="0"/>
              <a:t>l</a:t>
            </a:r>
            <a:r>
              <a:rPr lang="et-EE" b="1" i="1" u="sng" dirty="0" smtClean="0"/>
              <a:t>ooma</a:t>
            </a:r>
            <a:r>
              <a:rPr lang="en-US" b="1" i="1" u="sng" dirty="0" smtClean="0"/>
              <a:t> </a:t>
            </a:r>
            <a:r>
              <a:rPr lang="en-US" dirty="0"/>
              <a:t>õppetunde, mis kaasavad ja kõnetavad </a:t>
            </a:r>
            <a:r>
              <a:rPr lang="en-US" dirty="0" err="1"/>
              <a:t>mitmekesist</a:t>
            </a:r>
            <a:r>
              <a:rPr lang="en-US" dirty="0"/>
              <a:t> </a:t>
            </a:r>
            <a:r>
              <a:rPr lang="et-EE" dirty="0" smtClean="0"/>
              <a:t>õppijaskonda</a:t>
            </a:r>
            <a:r>
              <a:rPr lang="et-EE" dirty="0"/>
              <a:t>;</a:t>
            </a:r>
            <a:endParaRPr lang="en-US" dirty="0" smtClean="0"/>
          </a:p>
          <a:p>
            <a:endParaRPr lang="en-GB" dirty="0"/>
          </a:p>
          <a:p>
            <a:r>
              <a:rPr lang="en-US" b="1" i="1" u="sng" dirty="0" err="1" smtClean="0"/>
              <a:t>määratle</a:t>
            </a:r>
            <a:r>
              <a:rPr lang="et-EE" b="1" i="1" u="sng" dirty="0" smtClean="0"/>
              <a:t>ma</a:t>
            </a:r>
            <a:r>
              <a:rPr lang="en-US" b="1" i="1" u="sng" dirty="0" smtClean="0"/>
              <a:t> </a:t>
            </a:r>
            <a:r>
              <a:rPr lang="en-US" dirty="0"/>
              <a:t>hindamismeetodid</a:t>
            </a:r>
            <a:r>
              <a:rPr lang="en-US" dirty="0" smtClean="0"/>
              <a:t>, et </a:t>
            </a:r>
            <a:r>
              <a:rPr lang="en-US" dirty="0" err="1" smtClean="0"/>
              <a:t>ennetavalt</a:t>
            </a:r>
            <a:r>
              <a:rPr lang="en-US" dirty="0" smtClean="0"/>
              <a:t> </a:t>
            </a:r>
            <a:r>
              <a:rPr lang="en-US" dirty="0"/>
              <a:t>arvestada </a:t>
            </a:r>
            <a:r>
              <a:rPr lang="en-US" dirty="0" err="1"/>
              <a:t>õpilaste</a:t>
            </a:r>
            <a:r>
              <a:rPr lang="en-US" dirty="0"/>
              <a:t> </a:t>
            </a:r>
            <a:r>
              <a:rPr lang="en-US" dirty="0" err="1" smtClean="0"/>
              <a:t>mitmekesisusega</a:t>
            </a:r>
            <a:r>
              <a:rPr lang="et-EE" dirty="0" smtClean="0"/>
              <a:t>;</a:t>
            </a:r>
            <a:r>
              <a:rPr lang="en-US" dirty="0" smtClean="0"/>
              <a:t> </a:t>
            </a:r>
          </a:p>
          <a:p>
            <a:endParaRPr lang="en-GB" dirty="0"/>
          </a:p>
          <a:p>
            <a:r>
              <a:rPr lang="et-EE" b="1" i="1" u="sng" dirty="0"/>
              <a:t>r</a:t>
            </a:r>
            <a:r>
              <a:rPr lang="en-US" b="1" i="1" u="sng" dirty="0" err="1" smtClean="0"/>
              <a:t>akendama</a:t>
            </a:r>
            <a:r>
              <a:rPr lang="en-US" b="1" i="1" u="sng" dirty="0" smtClean="0"/>
              <a:t> </a:t>
            </a:r>
            <a:r>
              <a:rPr lang="en-US" dirty="0"/>
              <a:t>neid ülekantavaid oskusi ja tehnikaid oma töös.</a:t>
            </a:r>
          </a:p>
          <a:p>
            <a:pPr marL="0" indent="0">
              <a:buNone/>
            </a:pPr>
            <a:endParaRPr lang="en-GB" dirty="0"/>
          </a:p>
        </p:txBody>
      </p:sp>
    </p:spTree>
    <p:extLst>
      <p:ext uri="{BB962C8B-B14F-4D97-AF65-F5344CB8AC3E}">
        <p14:creationId xmlns:p14="http://schemas.microsoft.com/office/powerpoint/2010/main" val="2824483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 on diferentseeritud hindamine?</a:t>
            </a:r>
          </a:p>
        </p:txBody>
      </p:sp>
      <p:sp>
        <p:nvSpPr>
          <p:cNvPr id="3" name="Content Placeholder 2"/>
          <p:cNvSpPr>
            <a:spLocks noGrp="1"/>
          </p:cNvSpPr>
          <p:nvPr>
            <p:ph idx="1"/>
          </p:nvPr>
        </p:nvSpPr>
        <p:spPr/>
        <p:txBody>
          <a:bodyPr>
            <a:normAutofit fontScale="92500"/>
          </a:bodyPr>
          <a:lstStyle/>
          <a:p>
            <a:pPr marL="0" indent="0">
              <a:buNone/>
            </a:pPr>
            <a:r>
              <a:rPr lang="en-US" b="1" i="1" dirty="0">
                <a:solidFill>
                  <a:schemeClr val="accent1">
                    <a:lumMod val="50000"/>
                  </a:schemeClr>
                </a:solidFill>
              </a:rPr>
              <a:t>Diferentseeritud hindamine </a:t>
            </a:r>
            <a:r>
              <a:rPr lang="en-US" dirty="0"/>
              <a:t>on viis, kuidas </a:t>
            </a:r>
            <a:r>
              <a:rPr lang="en-US" b="1" dirty="0" err="1"/>
              <a:t>õpetajad</a:t>
            </a:r>
            <a:r>
              <a:rPr lang="en-US" b="1" dirty="0"/>
              <a:t> </a:t>
            </a:r>
            <a:r>
              <a:rPr lang="et-EE" b="1" dirty="0" smtClean="0"/>
              <a:t>kohandavad</a:t>
            </a:r>
            <a:r>
              <a:rPr lang="en-US" b="1" dirty="0" smtClean="0"/>
              <a:t> </a:t>
            </a:r>
            <a:r>
              <a:rPr lang="en-US" b="1" dirty="0"/>
              <a:t>hindamist õpilaste erinevate omaduste/profiilide järgi, </a:t>
            </a:r>
            <a:r>
              <a:rPr lang="en-US" dirty="0"/>
              <a:t>et vastata </a:t>
            </a:r>
            <a:r>
              <a:rPr lang="en-US" b="1" dirty="0"/>
              <a:t>õpilaste individuaalsetele vajadustele, </a:t>
            </a:r>
            <a:r>
              <a:rPr lang="et-EE" dirty="0" smtClean="0"/>
              <a:t>soodustades</a:t>
            </a:r>
            <a:r>
              <a:rPr lang="en-US" dirty="0" smtClean="0"/>
              <a:t> </a:t>
            </a:r>
            <a:r>
              <a:rPr lang="en-US" dirty="0"/>
              <a:t>seeläbi nende õppimist ja </a:t>
            </a:r>
            <a:r>
              <a:rPr lang="et-EE" dirty="0" smtClean="0"/>
              <a:t>parandades</a:t>
            </a:r>
            <a:r>
              <a:rPr lang="en-US" dirty="0" smtClean="0"/>
              <a:t> </a:t>
            </a:r>
            <a:r>
              <a:rPr lang="en-US" dirty="0"/>
              <a:t>nende võimet näidata, mida nad on õppinud. </a:t>
            </a:r>
            <a:endParaRPr lang="en-US" dirty="0" smtClean="0"/>
          </a:p>
          <a:p>
            <a:pPr marL="0" indent="0">
              <a:buNone/>
            </a:pPr>
            <a:r>
              <a:rPr lang="en-US" dirty="0" smtClean="0"/>
              <a:t>Õpilased </a:t>
            </a:r>
            <a:r>
              <a:rPr lang="en-US" dirty="0"/>
              <a:t>erinevad oma varasemate õpikogemuste, valmisoleku, õpistiili, eelistuste, akadeemilise seisundi, võimete, tugevate ja nõrkade külgede, kultuuri, rassi ja </a:t>
            </a:r>
            <a:r>
              <a:rPr lang="et-EE" dirty="0" smtClean="0"/>
              <a:t>muu </a:t>
            </a:r>
            <a:r>
              <a:rPr lang="en-US" dirty="0" err="1" smtClean="0"/>
              <a:t>tausta</a:t>
            </a:r>
            <a:r>
              <a:rPr lang="en-US" dirty="0" smtClean="0"/>
              <a:t> </a:t>
            </a:r>
            <a:r>
              <a:rPr lang="en-US" dirty="0"/>
              <a:t>poolest</a:t>
            </a:r>
            <a:r>
              <a:rPr lang="en-US" dirty="0" smtClean="0"/>
              <a:t>.</a:t>
            </a:r>
            <a:endParaRPr lang="el-GR" dirty="0" smtClean="0"/>
          </a:p>
          <a:p>
            <a:pPr marL="0" indent="0" fontAlgn="base">
              <a:buNone/>
            </a:pPr>
            <a:r>
              <a:rPr lang="en-US" dirty="0"/>
              <a:t>Õpetajad kasutavad diferentseeritud hindamist</a:t>
            </a:r>
            <a:r>
              <a:rPr lang="en-US" b="1" dirty="0"/>
              <a:t>, et vastata klassis olevate erinevate õpilaste erinevatele õpivajadustele</a:t>
            </a:r>
            <a:r>
              <a:rPr lang="en-US" dirty="0" smtClean="0"/>
              <a:t>.</a:t>
            </a:r>
            <a:endParaRPr lang="en-US" dirty="0"/>
          </a:p>
        </p:txBody>
      </p:sp>
    </p:spTree>
    <p:extLst>
      <p:ext uri="{BB962C8B-B14F-4D97-AF65-F5344CB8AC3E}">
        <p14:creationId xmlns:p14="http://schemas.microsoft.com/office/powerpoint/2010/main" val="5521612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dirty="0"/>
              <a:t>Mis on diferentseeritud hindamine</a:t>
            </a:r>
            <a:r>
              <a:rPr lang="en-US" dirty="0" smtClean="0"/>
              <a:t>?</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825624"/>
            <a:ext cx="10515600" cy="4661439"/>
          </a:xfrm>
        </p:spPr>
        <p:txBody>
          <a:bodyPr>
            <a:normAutofit fontScale="92500" lnSpcReduction="20000"/>
          </a:bodyPr>
          <a:lstStyle/>
          <a:p>
            <a:pPr marL="0" indent="0">
              <a:buNone/>
            </a:pPr>
            <a:r>
              <a:rPr lang="en-US" dirty="0"/>
              <a:t>Õpilased on indiviidid, kes </a:t>
            </a:r>
            <a:r>
              <a:rPr lang="en-US" dirty="0" err="1"/>
              <a:t>õpivad</a:t>
            </a:r>
            <a:r>
              <a:rPr lang="en-US" dirty="0"/>
              <a:t> </a:t>
            </a:r>
            <a:r>
              <a:rPr lang="en-US" dirty="0" err="1" smtClean="0"/>
              <a:t>erinevalt</a:t>
            </a:r>
            <a:r>
              <a:rPr lang="en-US" dirty="0" smtClean="0"/>
              <a:t>. </a:t>
            </a:r>
            <a:r>
              <a:rPr lang="en-US" b="1" dirty="0"/>
              <a:t>Iga õpilase olemust tuleks </a:t>
            </a:r>
            <a:r>
              <a:rPr lang="en-US" b="1" dirty="0" err="1"/>
              <a:t>diferentseeritud</a:t>
            </a:r>
            <a:r>
              <a:rPr lang="en-US" b="1" dirty="0"/>
              <a:t> </a:t>
            </a:r>
            <a:r>
              <a:rPr lang="en-US" b="1" dirty="0" err="1" smtClean="0"/>
              <a:t>hindami</a:t>
            </a:r>
            <a:r>
              <a:rPr lang="et-EE" b="1" dirty="0" smtClean="0"/>
              <a:t>se</a:t>
            </a:r>
            <a:r>
              <a:rPr lang="en-US" b="1" dirty="0" smtClean="0"/>
              <a:t> </a:t>
            </a:r>
            <a:r>
              <a:rPr lang="en-US" b="1" dirty="0"/>
              <a:t>kavandamisel arvesse võtta.</a:t>
            </a:r>
          </a:p>
          <a:p>
            <a:pPr marL="0" indent="0">
              <a:buNone/>
            </a:pPr>
            <a:endParaRPr lang="en-US" sz="1000" dirty="0" smtClean="0"/>
          </a:p>
          <a:p>
            <a:pPr marL="0" indent="0">
              <a:buNone/>
            </a:pPr>
            <a:r>
              <a:rPr lang="en-US" dirty="0" err="1" smtClean="0"/>
              <a:t>Diferentseeritud</a:t>
            </a:r>
            <a:r>
              <a:rPr lang="en-US" dirty="0" smtClean="0"/>
              <a:t> </a:t>
            </a:r>
            <a:r>
              <a:rPr lang="en-US" dirty="0" err="1" smtClean="0"/>
              <a:t>hindami</a:t>
            </a:r>
            <a:r>
              <a:rPr lang="et-EE" dirty="0" smtClean="0"/>
              <a:t>sel</a:t>
            </a:r>
            <a:r>
              <a:rPr lang="en-US" dirty="0" smtClean="0"/>
              <a:t> </a:t>
            </a:r>
            <a:r>
              <a:rPr lang="en-US" dirty="0" err="1" smtClean="0"/>
              <a:t>kaaluvad</a:t>
            </a:r>
            <a:r>
              <a:rPr lang="en-US" dirty="0" smtClean="0"/>
              <a:t> </a:t>
            </a:r>
            <a:r>
              <a:rPr lang="et-EE" dirty="0" smtClean="0"/>
              <a:t>õpetajad </a:t>
            </a:r>
            <a:r>
              <a:rPr lang="en-US" dirty="0" err="1" smtClean="0"/>
              <a:t>erinevaid</a:t>
            </a:r>
            <a:r>
              <a:rPr lang="en-US" dirty="0" smtClean="0"/>
              <a:t> </a:t>
            </a:r>
            <a:r>
              <a:rPr lang="en-US" b="1" dirty="0" smtClean="0"/>
              <a:t>hindamisstrateegiaid </a:t>
            </a:r>
            <a:r>
              <a:rPr lang="en-US" dirty="0" smtClean="0"/>
              <a:t>ja viise, kuidas </a:t>
            </a:r>
            <a:r>
              <a:rPr lang="en-US" dirty="0" err="1" smtClean="0"/>
              <a:t>õpilased</a:t>
            </a:r>
            <a:r>
              <a:rPr lang="en-US" dirty="0" smtClean="0"/>
              <a:t> </a:t>
            </a:r>
            <a:r>
              <a:rPr lang="en-US" dirty="0" err="1" smtClean="0"/>
              <a:t>saa</a:t>
            </a:r>
            <a:r>
              <a:rPr lang="et-EE" dirty="0" smtClean="0"/>
              <a:t>ksid demonstreerida</a:t>
            </a:r>
            <a:r>
              <a:rPr lang="en-US" dirty="0" smtClean="0"/>
              <a:t> </a:t>
            </a:r>
            <a:r>
              <a:rPr lang="en-US" dirty="0" err="1" smtClean="0"/>
              <a:t>oma</a:t>
            </a:r>
            <a:r>
              <a:rPr lang="en-US" dirty="0" smtClean="0"/>
              <a:t> </a:t>
            </a:r>
            <a:r>
              <a:rPr lang="et-EE" dirty="0" smtClean="0"/>
              <a:t>teadmisi ja </a:t>
            </a:r>
            <a:r>
              <a:rPr lang="en-US" dirty="0" err="1" smtClean="0"/>
              <a:t>arusaamist</a:t>
            </a:r>
            <a:r>
              <a:rPr lang="en-US" dirty="0" smtClean="0"/>
              <a:t>, </a:t>
            </a:r>
            <a:r>
              <a:rPr lang="et-EE" dirty="0" smtClean="0"/>
              <a:t>võttes arvesse õpilaste er</a:t>
            </a:r>
            <a:r>
              <a:rPr lang="en-US" dirty="0" err="1" smtClean="0"/>
              <a:t>inevaid</a:t>
            </a:r>
            <a:r>
              <a:rPr lang="en-US" dirty="0" smtClean="0"/>
              <a:t> õpivajadusi, huvisid ja võimeid.</a:t>
            </a:r>
            <a:r>
              <a:rPr lang="en-US" dirty="0"/>
              <a:t/>
            </a:r>
            <a:br>
              <a:rPr lang="en-US" dirty="0"/>
            </a:br>
            <a:endParaRPr lang="en-US" sz="1000" dirty="0" smtClean="0"/>
          </a:p>
          <a:p>
            <a:pPr marL="0" indent="0">
              <a:buNone/>
            </a:pPr>
            <a:r>
              <a:rPr lang="en-US" dirty="0" smtClean="0"/>
              <a:t>Diferentseeritud </a:t>
            </a:r>
            <a:r>
              <a:rPr lang="en-US" dirty="0"/>
              <a:t>hindamine võib võtta arvesse üksikute õpilaste erinevusi, näiteks nende:</a:t>
            </a:r>
          </a:p>
          <a:p>
            <a:pPr lvl="1">
              <a:buFont typeface="Wingdings" panose="05000000000000000000" pitchFamily="2" charset="2"/>
              <a:buChar char="Ø"/>
            </a:pPr>
            <a:r>
              <a:rPr lang="en-US" dirty="0"/>
              <a:t>praegune </a:t>
            </a:r>
            <a:r>
              <a:rPr lang="en-US" b="1" dirty="0"/>
              <a:t>arusaamise </a:t>
            </a:r>
            <a:r>
              <a:rPr lang="en-US" dirty="0"/>
              <a:t>ja võimete tase seoses </a:t>
            </a:r>
            <a:r>
              <a:rPr lang="en-US" b="1" dirty="0"/>
              <a:t>konkreetse teema </a:t>
            </a:r>
            <a:r>
              <a:rPr lang="en-US" dirty="0"/>
              <a:t>või </a:t>
            </a:r>
            <a:r>
              <a:rPr lang="en-US" b="1" dirty="0"/>
              <a:t>oskusega</a:t>
            </a:r>
          </a:p>
          <a:p>
            <a:pPr lvl="1">
              <a:buFont typeface="Wingdings" panose="05000000000000000000" pitchFamily="2" charset="2"/>
              <a:buChar char="Ø"/>
            </a:pPr>
            <a:r>
              <a:rPr lang="en-US" b="1" dirty="0"/>
              <a:t>varasemad õpikogemused</a:t>
            </a:r>
          </a:p>
          <a:p>
            <a:pPr lvl="1">
              <a:buFont typeface="Wingdings" panose="05000000000000000000" pitchFamily="2" charset="2"/>
              <a:buChar char="Ø"/>
            </a:pPr>
            <a:r>
              <a:rPr lang="en-US" b="1" dirty="0"/>
              <a:t>õpieelistused</a:t>
            </a:r>
          </a:p>
          <a:p>
            <a:pPr lvl="1">
              <a:buFont typeface="Wingdings" panose="05000000000000000000" pitchFamily="2" charset="2"/>
              <a:buChar char="Ø"/>
            </a:pPr>
            <a:r>
              <a:rPr lang="en-US" b="1" dirty="0"/>
              <a:t>motivatsioon </a:t>
            </a:r>
            <a:r>
              <a:rPr lang="en-US" dirty="0"/>
              <a:t>ja õppimisse pühendumine</a:t>
            </a:r>
          </a:p>
          <a:p>
            <a:pPr lvl="1">
              <a:buFont typeface="Wingdings" panose="05000000000000000000" pitchFamily="2" charset="2"/>
              <a:buChar char="Ø"/>
            </a:pPr>
            <a:r>
              <a:rPr lang="en-US" b="1" dirty="0"/>
              <a:t>huvid </a:t>
            </a:r>
            <a:r>
              <a:rPr lang="en-US" dirty="0"/>
              <a:t>ja </a:t>
            </a:r>
            <a:r>
              <a:rPr lang="en-US" b="1" dirty="0" smtClean="0"/>
              <a:t>anded</a:t>
            </a:r>
            <a:r>
              <a:rPr lang="en-US" dirty="0" smtClean="0"/>
              <a:t>.</a:t>
            </a:r>
            <a:endParaRPr lang="en-US" dirty="0"/>
          </a:p>
        </p:txBody>
      </p:sp>
    </p:spTree>
    <p:extLst>
      <p:ext uri="{BB962C8B-B14F-4D97-AF65-F5344CB8AC3E}">
        <p14:creationId xmlns:p14="http://schemas.microsoft.com/office/powerpoint/2010/main" val="2067901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Diferentseeritud </a:t>
            </a:r>
            <a:r>
              <a:rPr lang="en-US" dirty="0" smtClean="0"/>
              <a:t>hindamise </a:t>
            </a:r>
            <a:r>
              <a:rPr lang="en-US" dirty="0"/>
              <a:t>põhimõtted</a:t>
            </a:r>
          </a:p>
        </p:txBody>
      </p:sp>
      <p:sp>
        <p:nvSpPr>
          <p:cNvPr id="3" name="Content Placeholder 2"/>
          <p:cNvSpPr>
            <a:spLocks noGrp="1"/>
          </p:cNvSpPr>
          <p:nvPr>
            <p:ph idx="1"/>
          </p:nvPr>
        </p:nvSpPr>
        <p:spPr/>
        <p:txBody>
          <a:bodyPr/>
          <a:lstStyle/>
          <a:p>
            <a:pPr marL="0" indent="0">
              <a:buNone/>
            </a:pPr>
            <a:r>
              <a:rPr lang="en-US" dirty="0"/>
              <a:t>Diferentseeritud hindamine võib viia </a:t>
            </a:r>
            <a:r>
              <a:rPr lang="en-US" b="1" dirty="0"/>
              <a:t>õpilaste õppimise paranemiseni</a:t>
            </a:r>
            <a:r>
              <a:rPr lang="en-US" dirty="0"/>
              <a:t>, kuna nad kasutavad oma praegust arusaamist uute teadmiste, arusaamade ja oskuste avastamiseks, loomiseks ja omandamiseks. </a:t>
            </a:r>
            <a:endParaRPr lang="en-US" dirty="0" smtClean="0"/>
          </a:p>
          <a:p>
            <a:pPr marL="0" indent="0">
              <a:buNone/>
            </a:pPr>
            <a:r>
              <a:rPr lang="en-US" dirty="0" smtClean="0"/>
              <a:t>See </a:t>
            </a:r>
            <a:r>
              <a:rPr lang="en-US" dirty="0"/>
              <a:t>tähendab, et õpetajad kaaluvad erinevaid </a:t>
            </a:r>
            <a:r>
              <a:rPr lang="en-US" b="1" dirty="0"/>
              <a:t>hindamisvõimalusi</a:t>
            </a:r>
            <a:r>
              <a:rPr lang="en-US" dirty="0"/>
              <a:t>, mis vastavad õpilaste vajadustele, huvidele, võimetele ja varasemale õppimisele. </a:t>
            </a:r>
          </a:p>
        </p:txBody>
      </p:sp>
    </p:spTree>
    <p:extLst>
      <p:ext uri="{BB962C8B-B14F-4D97-AF65-F5344CB8AC3E}">
        <p14:creationId xmlns:p14="http://schemas.microsoft.com/office/powerpoint/2010/main" val="29270460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F6460083-2617-4962-883D-C247F982CD76}"/>
              </a:ext>
            </a:extLst>
          </p:cNvPr>
          <p:cNvSpPr>
            <a:spLocks noGrp="1"/>
          </p:cNvSpPr>
          <p:nvPr>
            <p:ph type="title"/>
          </p:nvPr>
        </p:nvSpPr>
        <p:spPr/>
        <p:txBody>
          <a:bodyPr/>
          <a:lstStyle/>
          <a:p>
            <a:r>
              <a:rPr lang="en-US" dirty="0"/>
              <a:t>Diferentseeritud hindamine hõlmab</a:t>
            </a:r>
            <a:r>
              <a:rPr lang="en-US" dirty="0" smtClean="0"/>
              <a:t>:</a:t>
            </a:r>
            <a:endParaRPr lang="en-GB" dirty="0"/>
          </a:p>
        </p:txBody>
      </p:sp>
      <p:sp>
        <p:nvSpPr>
          <p:cNvPr id="2" name="Content Placeholder 1">
            <a:extLst>
              <a:ext uri="{FF2B5EF4-FFF2-40B4-BE49-F238E27FC236}">
                <a16:creationId xmlns:a16="http://schemas.microsoft.com/office/drawing/2014/main" id="{C20ABA51-1AAB-4D78-9893-485C7244B1A1}"/>
              </a:ext>
            </a:extLst>
          </p:cNvPr>
          <p:cNvSpPr>
            <a:spLocks noGrp="1"/>
          </p:cNvSpPr>
          <p:nvPr>
            <p:ph idx="1"/>
          </p:nvPr>
        </p:nvSpPr>
        <p:spPr/>
        <p:txBody>
          <a:bodyPr>
            <a:normAutofit fontScale="70000" lnSpcReduction="20000"/>
          </a:bodyPr>
          <a:lstStyle/>
          <a:p>
            <a:r>
              <a:rPr lang="en-US" b="1" dirty="0" err="1"/>
              <a:t>andmete</a:t>
            </a:r>
            <a:r>
              <a:rPr lang="en-US" b="1" dirty="0"/>
              <a:t> </a:t>
            </a:r>
            <a:r>
              <a:rPr lang="en-US" b="1" dirty="0" err="1" smtClean="0"/>
              <a:t>kogumi</a:t>
            </a:r>
            <a:r>
              <a:rPr lang="et-EE" b="1" dirty="0" smtClean="0"/>
              <a:t>st</a:t>
            </a:r>
            <a:r>
              <a:rPr lang="en-US" b="1" dirty="0" smtClean="0"/>
              <a:t> </a:t>
            </a:r>
            <a:r>
              <a:rPr lang="en-US" b="1" dirty="0" err="1" smtClean="0"/>
              <a:t>enne</a:t>
            </a:r>
            <a:r>
              <a:rPr lang="et-EE" b="1" dirty="0" smtClean="0"/>
              <a:t> ja pärast ning </a:t>
            </a:r>
            <a:r>
              <a:rPr lang="en-US" dirty="0" err="1" smtClean="0"/>
              <a:t>õpetamise</a:t>
            </a:r>
            <a:r>
              <a:rPr lang="en-US" dirty="0" smtClean="0"/>
              <a:t> </a:t>
            </a:r>
            <a:r>
              <a:rPr lang="en-US" dirty="0"/>
              <a:t>ja </a:t>
            </a:r>
            <a:r>
              <a:rPr lang="en-US" dirty="0" err="1"/>
              <a:t>õppimise</a:t>
            </a:r>
            <a:r>
              <a:rPr lang="en-US" dirty="0"/>
              <a:t> </a:t>
            </a:r>
            <a:r>
              <a:rPr lang="en-US" dirty="0" err="1" smtClean="0"/>
              <a:t>kogemus</a:t>
            </a:r>
            <a:r>
              <a:rPr lang="et-EE" dirty="0" smtClean="0"/>
              <a:t>e vältel</a:t>
            </a:r>
            <a:endParaRPr lang="en-US" dirty="0"/>
          </a:p>
          <a:p>
            <a:r>
              <a:rPr lang="en-US" dirty="0" err="1"/>
              <a:t>tõendusmaterjali</a:t>
            </a:r>
            <a:r>
              <a:rPr lang="en-US" dirty="0"/>
              <a:t> </a:t>
            </a:r>
            <a:r>
              <a:rPr lang="en-US" dirty="0" err="1" smtClean="0"/>
              <a:t>kasutami</a:t>
            </a:r>
            <a:r>
              <a:rPr lang="et-EE" dirty="0" smtClean="0"/>
              <a:t>st</a:t>
            </a:r>
            <a:r>
              <a:rPr lang="en-US" dirty="0" smtClean="0"/>
              <a:t> </a:t>
            </a:r>
            <a:r>
              <a:rPr lang="en-US" b="1" dirty="0"/>
              <a:t>õpilase vajaduste ja tugevate külgede kindlakstegemiseks</a:t>
            </a:r>
          </a:p>
          <a:p>
            <a:r>
              <a:rPr lang="en-US" dirty="0" err="1"/>
              <a:t>hindamisandmete</a:t>
            </a:r>
            <a:r>
              <a:rPr lang="en-US" dirty="0"/>
              <a:t> </a:t>
            </a:r>
            <a:r>
              <a:rPr lang="en-US" dirty="0" err="1" smtClean="0"/>
              <a:t>kasutami</a:t>
            </a:r>
            <a:r>
              <a:rPr lang="et-EE" dirty="0" smtClean="0"/>
              <a:t>st</a:t>
            </a:r>
            <a:r>
              <a:rPr lang="en-US" dirty="0" smtClean="0"/>
              <a:t> </a:t>
            </a:r>
            <a:r>
              <a:rPr lang="en-US" b="1" dirty="0"/>
              <a:t>diferentseeritud õpetamise ja õppimise suunamiseks</a:t>
            </a:r>
          </a:p>
          <a:p>
            <a:r>
              <a:rPr lang="en-US" dirty="0" err="1" smtClean="0"/>
              <a:t>pakku</a:t>
            </a:r>
            <a:r>
              <a:rPr lang="et-EE" dirty="0" smtClean="0"/>
              <a:t>des</a:t>
            </a:r>
            <a:r>
              <a:rPr lang="en-US" dirty="0" smtClean="0"/>
              <a:t> </a:t>
            </a:r>
            <a:r>
              <a:rPr lang="en-US" dirty="0"/>
              <a:t>õpilastele alternatiivseid meetodeid ja valikuvõimalusi </a:t>
            </a:r>
            <a:r>
              <a:rPr lang="en-US" b="1" dirty="0"/>
              <a:t>oma teadmiste, arusaamade ja oskuste demonstreerimiseks</a:t>
            </a:r>
          </a:p>
          <a:p>
            <a:r>
              <a:rPr lang="en-US" dirty="0" err="1" smtClean="0"/>
              <a:t>kaalud</a:t>
            </a:r>
            <a:r>
              <a:rPr lang="et-EE" dirty="0" smtClean="0"/>
              <a:t>es</a:t>
            </a:r>
            <a:r>
              <a:rPr lang="en-US" dirty="0" smtClean="0"/>
              <a:t>, </a:t>
            </a:r>
            <a:r>
              <a:rPr lang="en-US" dirty="0"/>
              <a:t>millised </a:t>
            </a:r>
            <a:r>
              <a:rPr lang="en-US" b="1" dirty="0"/>
              <a:t>vahendid ja stiimulid aitavad õpilasi</a:t>
            </a:r>
          </a:p>
          <a:p>
            <a:r>
              <a:rPr lang="en-US" dirty="0" err="1" smtClean="0"/>
              <a:t>pakkud</a:t>
            </a:r>
            <a:r>
              <a:rPr lang="et-EE" dirty="0" smtClean="0"/>
              <a:t>es</a:t>
            </a:r>
            <a:r>
              <a:rPr lang="en-US" dirty="0" smtClean="0"/>
              <a:t> </a:t>
            </a:r>
            <a:r>
              <a:rPr lang="en-US" b="1" dirty="0"/>
              <a:t>õpilastele väljakutseid </a:t>
            </a:r>
            <a:r>
              <a:rPr lang="en-US" dirty="0"/>
              <a:t>nende arusaamistaseme piires ja </a:t>
            </a:r>
            <a:r>
              <a:rPr lang="en-US" dirty="0" err="1"/>
              <a:t>sellest</a:t>
            </a:r>
            <a:r>
              <a:rPr lang="en-US" dirty="0"/>
              <a:t> </a:t>
            </a:r>
            <a:r>
              <a:rPr lang="et-EE" dirty="0" smtClean="0"/>
              <a:t>väljapool</a:t>
            </a:r>
            <a:endParaRPr lang="en-US" dirty="0"/>
          </a:p>
          <a:p>
            <a:r>
              <a:rPr lang="en-US" b="1" dirty="0" err="1" smtClean="0"/>
              <a:t>individuaalse</a:t>
            </a:r>
            <a:r>
              <a:rPr lang="en-US" b="1" dirty="0" smtClean="0"/>
              <a:t> </a:t>
            </a:r>
            <a:r>
              <a:rPr lang="en-US" b="1" dirty="0" err="1"/>
              <a:t>tagasiside</a:t>
            </a:r>
            <a:r>
              <a:rPr lang="en-US" b="1" dirty="0"/>
              <a:t> </a:t>
            </a:r>
            <a:r>
              <a:rPr lang="en-US" dirty="0" err="1" smtClean="0"/>
              <a:t>andmi</a:t>
            </a:r>
            <a:r>
              <a:rPr lang="et-EE" dirty="0" smtClean="0"/>
              <a:t>st</a:t>
            </a:r>
            <a:r>
              <a:rPr lang="en-US" dirty="0" smtClean="0"/>
              <a:t> </a:t>
            </a:r>
            <a:r>
              <a:rPr lang="en-US" b="1" dirty="0"/>
              <a:t>õpilastele, et aidata kindlaks </a:t>
            </a:r>
            <a:r>
              <a:rPr lang="en-US" b="1" dirty="0" err="1"/>
              <a:t>teha</a:t>
            </a:r>
            <a:r>
              <a:rPr lang="en-US" b="1" dirty="0"/>
              <a:t> </a:t>
            </a:r>
            <a:r>
              <a:rPr lang="et-EE" b="1" dirty="0" smtClean="0"/>
              <a:t>nende </a:t>
            </a:r>
            <a:r>
              <a:rPr lang="en-US" b="1" dirty="0" err="1" smtClean="0"/>
              <a:t>tugevad</a:t>
            </a:r>
            <a:r>
              <a:rPr lang="en-US" b="1" dirty="0" smtClean="0"/>
              <a:t> </a:t>
            </a:r>
            <a:r>
              <a:rPr lang="en-US" b="1" dirty="0"/>
              <a:t>küljed ja parandamist </a:t>
            </a:r>
            <a:r>
              <a:rPr lang="en-US" b="1" dirty="0" err="1"/>
              <a:t>vajavad</a:t>
            </a:r>
            <a:r>
              <a:rPr lang="en-US" b="1" dirty="0"/>
              <a:t> </a:t>
            </a:r>
            <a:r>
              <a:rPr lang="en-US" b="1" dirty="0" err="1" smtClean="0"/>
              <a:t>valdkonnad</a:t>
            </a:r>
            <a:endParaRPr lang="en-US" b="1" dirty="0"/>
          </a:p>
          <a:p>
            <a:r>
              <a:rPr lang="en-US" dirty="0"/>
              <a:t>erinevate õpilaste </a:t>
            </a:r>
            <a:r>
              <a:rPr lang="en-US" dirty="0" err="1"/>
              <a:t>vajaduste</a:t>
            </a:r>
            <a:r>
              <a:rPr lang="en-US" dirty="0"/>
              <a:t> </a:t>
            </a:r>
            <a:r>
              <a:rPr lang="en-US" dirty="0" err="1" smtClean="0"/>
              <a:t>arvestami</a:t>
            </a:r>
            <a:r>
              <a:rPr lang="et-EE" dirty="0" smtClean="0"/>
              <a:t>st</a:t>
            </a:r>
            <a:r>
              <a:rPr lang="en-US" dirty="0" smtClean="0"/>
              <a:t> </a:t>
            </a:r>
            <a:r>
              <a:rPr lang="en-US" b="1" dirty="0"/>
              <a:t>paindliku hindamise planeerimise ja </a:t>
            </a:r>
            <a:r>
              <a:rPr lang="en-US" b="1" dirty="0" err="1"/>
              <a:t>kohandamise</a:t>
            </a:r>
            <a:r>
              <a:rPr lang="en-US" b="1" dirty="0"/>
              <a:t> </a:t>
            </a:r>
            <a:r>
              <a:rPr lang="en-US" b="1" dirty="0" err="1" smtClean="0"/>
              <a:t>kaudu</a:t>
            </a:r>
            <a:endParaRPr lang="en-US" b="1" dirty="0"/>
          </a:p>
        </p:txBody>
      </p:sp>
    </p:spTree>
    <p:extLst>
      <p:ext uri="{BB962C8B-B14F-4D97-AF65-F5344CB8AC3E}">
        <p14:creationId xmlns:p14="http://schemas.microsoft.com/office/powerpoint/2010/main" val="6427501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406" y="882332"/>
            <a:ext cx="11195649" cy="688051"/>
          </a:xfrm>
        </p:spPr>
        <p:txBody>
          <a:bodyPr>
            <a:noAutofit/>
          </a:bodyPr>
          <a:lstStyle/>
          <a:p>
            <a:r>
              <a:rPr lang="en-US" sz="3200" dirty="0"/>
              <a:t>Õpilaste diferentseeritud hindamisvõimaluste kavandamisel </a:t>
            </a:r>
            <a:r>
              <a:rPr lang="en-US" sz="3200" dirty="0" err="1"/>
              <a:t>peaksid</a:t>
            </a:r>
            <a:r>
              <a:rPr lang="en-US" sz="3200" dirty="0"/>
              <a:t> </a:t>
            </a:r>
            <a:r>
              <a:rPr lang="et-EE" sz="3200" dirty="0" smtClean="0"/>
              <a:t>kutse</a:t>
            </a:r>
            <a:r>
              <a:rPr lang="en-US" sz="3200" dirty="0" err="1" smtClean="0"/>
              <a:t>õpetajad</a:t>
            </a:r>
            <a:r>
              <a:rPr lang="en-US" sz="3200" dirty="0" smtClean="0"/>
              <a:t> </a:t>
            </a:r>
            <a:r>
              <a:rPr lang="en-US" sz="3200" dirty="0"/>
              <a:t>arvestama</a:t>
            </a:r>
            <a:r>
              <a:rPr lang="en-US" sz="3200" dirty="0" smtClean="0"/>
              <a:t>:</a:t>
            </a:r>
            <a:r>
              <a:rPr lang="en-US" sz="3200" dirty="0"/>
              <a:t/>
            </a:r>
            <a:br>
              <a:rPr lang="en-US" sz="3200" dirty="0"/>
            </a:br>
            <a:endParaRPr lang="en-US" sz="3200" dirty="0"/>
          </a:p>
        </p:txBody>
      </p:sp>
      <p:sp>
        <p:nvSpPr>
          <p:cNvPr id="3" name="Content Placeholder 2"/>
          <p:cNvSpPr>
            <a:spLocks noGrp="1"/>
          </p:cNvSpPr>
          <p:nvPr>
            <p:ph idx="1"/>
          </p:nvPr>
        </p:nvSpPr>
        <p:spPr>
          <a:xfrm>
            <a:off x="772406" y="2032659"/>
            <a:ext cx="10515600" cy="4351338"/>
          </a:xfrm>
        </p:spPr>
        <p:txBody>
          <a:bodyPr>
            <a:normAutofit/>
          </a:bodyPr>
          <a:lstStyle/>
          <a:p>
            <a:pPr marL="0" indent="0">
              <a:buNone/>
            </a:pPr>
            <a:r>
              <a:rPr lang="et-EE" b="1" i="1" dirty="0" smtClean="0">
                <a:solidFill>
                  <a:schemeClr val="accent1">
                    <a:lumMod val="50000"/>
                  </a:schemeClr>
                </a:solidFill>
              </a:rPr>
              <a:t>testimis</a:t>
            </a:r>
            <a:r>
              <a:rPr lang="en-US" b="1" i="1" dirty="0" err="1" smtClean="0">
                <a:solidFill>
                  <a:schemeClr val="accent1">
                    <a:lumMod val="50000"/>
                  </a:schemeClr>
                </a:solidFill>
              </a:rPr>
              <a:t>vahendi</a:t>
            </a:r>
            <a:r>
              <a:rPr lang="en-US" b="1" i="1" dirty="0" smtClean="0">
                <a:solidFill>
                  <a:schemeClr val="accent1">
                    <a:lumMod val="50000"/>
                  </a:schemeClr>
                </a:solidFill>
              </a:rPr>
              <a:t> </a:t>
            </a:r>
            <a:r>
              <a:rPr lang="en-US" b="1" i="1" dirty="0" err="1" smtClean="0">
                <a:solidFill>
                  <a:schemeClr val="accent1">
                    <a:lumMod val="50000"/>
                  </a:schemeClr>
                </a:solidFill>
              </a:rPr>
              <a:t>olemust</a:t>
            </a:r>
            <a:r>
              <a:rPr lang="en-US" b="1" i="1" dirty="0" smtClean="0">
                <a:solidFill>
                  <a:schemeClr val="accent1">
                    <a:lumMod val="50000"/>
                  </a:schemeClr>
                </a:solidFill>
              </a:rPr>
              <a:t>, </a:t>
            </a:r>
            <a:r>
              <a:rPr lang="en-US" dirty="0" smtClean="0"/>
              <a:t>sealhulgas: </a:t>
            </a:r>
          </a:p>
          <a:p>
            <a:pPr>
              <a:buFont typeface="Wingdings" panose="05000000000000000000" pitchFamily="2" charset="2"/>
              <a:buChar char="ü"/>
            </a:pPr>
            <a:r>
              <a:rPr lang="en-US" i="1" dirty="0" smtClean="0"/>
              <a:t>õpetajate koostatud testid,</a:t>
            </a:r>
          </a:p>
          <a:p>
            <a:pPr>
              <a:buFont typeface="Wingdings" panose="05000000000000000000" pitchFamily="2" charset="2"/>
              <a:buChar char="ü"/>
            </a:pPr>
            <a:r>
              <a:rPr lang="et-EE" i="1" dirty="0"/>
              <a:t>k</a:t>
            </a:r>
            <a:r>
              <a:rPr lang="et-EE" i="1" dirty="0" smtClean="0"/>
              <a:t>üsimustikud huvide kaardistamiseks</a:t>
            </a:r>
            <a:r>
              <a:rPr lang="en-US" i="1" dirty="0" smtClean="0"/>
              <a:t>, </a:t>
            </a:r>
          </a:p>
          <a:p>
            <a:pPr>
              <a:buFont typeface="Wingdings" panose="05000000000000000000" pitchFamily="2" charset="2"/>
              <a:buChar char="ü"/>
            </a:pPr>
            <a:r>
              <a:rPr lang="en-US" i="1" dirty="0" err="1" smtClean="0"/>
              <a:t>tegevuspõhised</a:t>
            </a:r>
            <a:r>
              <a:rPr lang="en-US" i="1" dirty="0" smtClean="0"/>
              <a:t> </a:t>
            </a:r>
            <a:r>
              <a:rPr lang="en-US" i="1" dirty="0"/>
              <a:t>tegevused, </a:t>
            </a:r>
            <a:endParaRPr lang="en-US" i="1" dirty="0" smtClean="0"/>
          </a:p>
          <a:p>
            <a:pPr>
              <a:buFont typeface="Wingdings" panose="05000000000000000000" pitchFamily="2" charset="2"/>
              <a:buChar char="ü"/>
            </a:pPr>
            <a:r>
              <a:rPr lang="en-US" i="1" dirty="0"/>
              <a:t>tunnuste ja omaduste </a:t>
            </a:r>
            <a:r>
              <a:rPr lang="en-US" i="1" dirty="0" smtClean="0"/>
              <a:t>kontrollnimekirjad, </a:t>
            </a:r>
          </a:p>
          <a:p>
            <a:pPr>
              <a:buFont typeface="Wingdings" panose="05000000000000000000" pitchFamily="2" charset="2"/>
              <a:buChar char="ü"/>
            </a:pPr>
            <a:r>
              <a:rPr lang="en-US" i="1" dirty="0" smtClean="0"/>
              <a:t>kognitiivsed/intellektuaalsed </a:t>
            </a:r>
            <a:r>
              <a:rPr lang="en-US" i="1" dirty="0"/>
              <a:t>ja </a:t>
            </a:r>
            <a:r>
              <a:rPr lang="en-US" i="1" dirty="0" err="1" smtClean="0"/>
              <a:t>standardiseeritud</a:t>
            </a:r>
            <a:r>
              <a:rPr lang="et-EE" i="1" dirty="0" smtClean="0"/>
              <a:t> tulemustestid</a:t>
            </a:r>
            <a:r>
              <a:rPr lang="en-US" i="1" dirty="0" smtClean="0"/>
              <a:t>. </a:t>
            </a:r>
            <a:endParaRPr lang="en-US" i="1" dirty="0"/>
          </a:p>
        </p:txBody>
      </p:sp>
      <p:pic>
        <p:nvPicPr>
          <p:cNvPr id="5" name="Picture 2" descr="Hands holding checklist clipboard with paper list hand tick pen checkmarks checkboxes notes in test document questionnaire survey form assessment sheet Premium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7781" y="2032659"/>
            <a:ext cx="2574219" cy="257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513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90445"/>
            <a:ext cx="11195649" cy="500243"/>
          </a:xfrm>
        </p:spPr>
        <p:txBody>
          <a:bodyPr>
            <a:noAutofit/>
          </a:bodyPr>
          <a:lstStyle/>
          <a:p>
            <a:r>
              <a:rPr lang="en-US" sz="3200" dirty="0"/>
              <a:t>Õpilaste diferentseeritud hindamisvõimaluste kavandamisel </a:t>
            </a:r>
            <a:r>
              <a:rPr lang="en-US" sz="3200" dirty="0" err="1"/>
              <a:t>peaksid</a:t>
            </a:r>
            <a:r>
              <a:rPr lang="en-US" sz="3200" dirty="0"/>
              <a:t> </a:t>
            </a:r>
            <a:r>
              <a:rPr lang="en-US" sz="3200" dirty="0" err="1" smtClean="0"/>
              <a:t>kutseõpetajad</a:t>
            </a:r>
            <a:r>
              <a:rPr lang="en-US" sz="3200" dirty="0" smtClean="0"/>
              <a:t> </a:t>
            </a:r>
            <a:r>
              <a:rPr lang="en-US" sz="3200" dirty="0"/>
              <a:t>arvestama</a:t>
            </a:r>
            <a:r>
              <a:rPr lang="en-US" sz="3200" dirty="0" smtClean="0"/>
              <a:t>:</a:t>
            </a:r>
            <a:r>
              <a:rPr lang="en-US" sz="3200" dirty="0"/>
              <a:t/>
            </a:r>
            <a:br>
              <a:rPr lang="en-US" sz="3200" dirty="0"/>
            </a:br>
            <a:endParaRPr lang="en-US" sz="3200" dirty="0"/>
          </a:p>
        </p:txBody>
      </p:sp>
      <p:sp>
        <p:nvSpPr>
          <p:cNvPr id="3" name="Content Placeholder 2"/>
          <p:cNvSpPr>
            <a:spLocks noGrp="1"/>
          </p:cNvSpPr>
          <p:nvPr>
            <p:ph idx="1"/>
          </p:nvPr>
        </p:nvSpPr>
        <p:spPr>
          <a:xfrm>
            <a:off x="745111" y="2189608"/>
            <a:ext cx="10515600" cy="4351338"/>
          </a:xfrm>
        </p:spPr>
        <p:txBody>
          <a:bodyPr>
            <a:normAutofit/>
          </a:bodyPr>
          <a:lstStyle/>
          <a:p>
            <a:pPr marL="0" indent="0">
              <a:buNone/>
            </a:pPr>
            <a:r>
              <a:rPr lang="en-US" b="1" i="1" dirty="0" err="1">
                <a:solidFill>
                  <a:schemeClr val="accent1">
                    <a:lumMod val="50000"/>
                  </a:schemeClr>
                </a:solidFill>
              </a:rPr>
              <a:t>Tagasiside</a:t>
            </a:r>
            <a:r>
              <a:rPr lang="en-US" b="1" i="1" dirty="0">
                <a:solidFill>
                  <a:schemeClr val="accent1">
                    <a:lumMod val="50000"/>
                  </a:schemeClr>
                </a:solidFill>
              </a:rPr>
              <a:t> </a:t>
            </a:r>
            <a:r>
              <a:rPr lang="en-US" b="1" i="1" dirty="0" err="1" smtClean="0">
                <a:solidFill>
                  <a:schemeClr val="accent1">
                    <a:lumMod val="50000"/>
                  </a:schemeClr>
                </a:solidFill>
              </a:rPr>
              <a:t>laad</a:t>
            </a:r>
            <a:r>
              <a:rPr lang="et-EE" b="1" i="1" dirty="0" smtClean="0">
                <a:solidFill>
                  <a:schemeClr val="accent1">
                    <a:lumMod val="50000"/>
                  </a:schemeClr>
                </a:solidFill>
              </a:rPr>
              <a:t>i</a:t>
            </a:r>
            <a:r>
              <a:rPr lang="en-US" b="1" i="1" dirty="0" smtClean="0">
                <a:solidFill>
                  <a:schemeClr val="accent1">
                    <a:lumMod val="50000"/>
                  </a:schemeClr>
                </a:solidFill>
              </a:rPr>
              <a:t>, </a:t>
            </a:r>
            <a:r>
              <a:rPr lang="en-US" dirty="0" smtClean="0"/>
              <a:t>sealhulgas: </a:t>
            </a:r>
          </a:p>
          <a:p>
            <a:pPr>
              <a:buFont typeface="Wingdings" panose="05000000000000000000" pitchFamily="2" charset="2"/>
              <a:buChar char="ü"/>
            </a:pPr>
            <a:r>
              <a:rPr lang="en-US" i="1" dirty="0" err="1" smtClean="0"/>
              <a:t>õpetaja</a:t>
            </a:r>
            <a:r>
              <a:rPr lang="en-US" i="1" dirty="0" smtClean="0"/>
              <a:t> </a:t>
            </a:r>
            <a:r>
              <a:rPr lang="en-US" i="1" dirty="0" err="1" smtClean="0"/>
              <a:t>vaatlus</a:t>
            </a:r>
            <a:r>
              <a:rPr lang="en-US" i="1" dirty="0" smtClean="0"/>
              <a:t> </a:t>
            </a:r>
            <a:r>
              <a:rPr lang="en-US" i="1" dirty="0"/>
              <a:t>soorituse kohta, </a:t>
            </a:r>
            <a:endParaRPr lang="en-US" i="1" dirty="0" smtClean="0"/>
          </a:p>
          <a:p>
            <a:pPr>
              <a:buFont typeface="Wingdings" panose="05000000000000000000" pitchFamily="2" charset="2"/>
              <a:buChar char="ü"/>
            </a:pPr>
            <a:r>
              <a:rPr lang="en-US" i="1" dirty="0" smtClean="0"/>
              <a:t>vanemate </a:t>
            </a:r>
            <a:r>
              <a:rPr lang="en-US" i="1" dirty="0"/>
              <a:t>ja/või </a:t>
            </a:r>
            <a:r>
              <a:rPr lang="en-US" i="1" dirty="0" err="1"/>
              <a:t>eakaaslaste</a:t>
            </a:r>
            <a:r>
              <a:rPr lang="en-US" i="1" dirty="0"/>
              <a:t> </a:t>
            </a:r>
            <a:r>
              <a:rPr lang="en-US" i="1" dirty="0" err="1" smtClean="0"/>
              <a:t>vaatlus</a:t>
            </a:r>
            <a:r>
              <a:rPr lang="en-US" i="1" dirty="0" smtClean="0"/>
              <a:t> </a:t>
            </a:r>
            <a:r>
              <a:rPr lang="en-US" i="1" dirty="0"/>
              <a:t>ja tagasiside, </a:t>
            </a:r>
            <a:endParaRPr lang="en-US" i="1" dirty="0" smtClean="0"/>
          </a:p>
          <a:p>
            <a:pPr>
              <a:buFont typeface="Wingdings" panose="05000000000000000000" pitchFamily="2" charset="2"/>
              <a:buChar char="ü"/>
            </a:pPr>
            <a:r>
              <a:rPr lang="en-US" i="1" dirty="0" smtClean="0"/>
              <a:t>intervjuud </a:t>
            </a:r>
            <a:r>
              <a:rPr lang="en-US" i="1" dirty="0"/>
              <a:t>ja </a:t>
            </a:r>
            <a:r>
              <a:rPr lang="en-US" i="1" dirty="0" smtClean="0"/>
              <a:t>konverentsid,</a:t>
            </a:r>
          </a:p>
          <a:p>
            <a:pPr>
              <a:buFont typeface="Wingdings" panose="05000000000000000000" pitchFamily="2" charset="2"/>
              <a:buChar char="ü"/>
            </a:pPr>
            <a:r>
              <a:rPr lang="en-US" i="1" dirty="0" err="1"/>
              <a:t>t</a:t>
            </a:r>
            <a:r>
              <a:rPr lang="en-US" i="1" dirty="0" err="1" smtClean="0"/>
              <a:t>ervikuna</a:t>
            </a:r>
            <a:r>
              <a:rPr lang="en-US" i="1" dirty="0" smtClean="0"/>
              <a:t> </a:t>
            </a:r>
            <a:r>
              <a:rPr lang="en-US" i="1" dirty="0" err="1" smtClean="0"/>
              <a:t>testimise</a:t>
            </a:r>
            <a:r>
              <a:rPr lang="en-US" i="1" dirty="0"/>
              <a:t> </a:t>
            </a:r>
            <a:r>
              <a:rPr lang="en-US" i="1" dirty="0" err="1" smtClean="0"/>
              <a:t>ajalugu</a:t>
            </a:r>
            <a:r>
              <a:rPr lang="en-US" i="1" dirty="0" smtClean="0"/>
              <a:t>.</a:t>
            </a:r>
            <a:endParaRPr lang="en-US" i="1" dirty="0"/>
          </a:p>
        </p:txBody>
      </p:sp>
      <p:pic>
        <p:nvPicPr>
          <p:cNvPr id="4" name="Picture 2" descr="Hands holding checklist clipboard with paper list hand tick pen checkmarks checkboxes notes in test document questionnaire survey form assessment sheet Premium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7781" y="2189608"/>
            <a:ext cx="2574219" cy="257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426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90445"/>
            <a:ext cx="11195649" cy="500243"/>
          </a:xfrm>
        </p:spPr>
        <p:txBody>
          <a:bodyPr>
            <a:normAutofit fontScale="90000"/>
          </a:bodyPr>
          <a:lstStyle/>
          <a:p>
            <a:r>
              <a:rPr lang="en-US" dirty="0"/>
              <a:t>Õpilaste diferentseeritud hindamisvõimaluste kavandamisel </a:t>
            </a:r>
            <a:r>
              <a:rPr lang="en-US" dirty="0" err="1"/>
              <a:t>peaksid</a:t>
            </a:r>
            <a:r>
              <a:rPr lang="en-US" dirty="0"/>
              <a:t> </a:t>
            </a:r>
            <a:r>
              <a:rPr lang="en-US" dirty="0" err="1" smtClean="0"/>
              <a:t>kutseõpetajad</a:t>
            </a:r>
            <a:r>
              <a:rPr lang="en-US" dirty="0" smtClean="0"/>
              <a:t> </a:t>
            </a:r>
            <a:r>
              <a:rPr lang="en-US" dirty="0"/>
              <a:t>arvestama</a:t>
            </a:r>
            <a:r>
              <a:rPr lang="en-US" dirty="0" smtClean="0"/>
              <a:t>:</a:t>
            </a:r>
            <a:r>
              <a:rPr lang="en-US" dirty="0"/>
              <a:t/>
            </a:r>
            <a:br>
              <a:rPr lang="en-US" dirty="0"/>
            </a:br>
            <a:endParaRPr lang="en-US" dirty="0"/>
          </a:p>
        </p:txBody>
      </p:sp>
      <p:sp>
        <p:nvSpPr>
          <p:cNvPr id="3" name="Content Placeholder 2"/>
          <p:cNvSpPr>
            <a:spLocks noGrp="1"/>
          </p:cNvSpPr>
          <p:nvPr>
            <p:ph idx="1"/>
          </p:nvPr>
        </p:nvSpPr>
        <p:spPr>
          <a:xfrm>
            <a:off x="838199" y="2223728"/>
            <a:ext cx="10515600" cy="4351338"/>
          </a:xfrm>
        </p:spPr>
        <p:txBody>
          <a:bodyPr>
            <a:normAutofit/>
          </a:bodyPr>
          <a:lstStyle/>
          <a:p>
            <a:pPr marL="0" indent="0">
              <a:buNone/>
            </a:pPr>
            <a:r>
              <a:rPr lang="en-US" b="1" i="1" dirty="0">
                <a:solidFill>
                  <a:schemeClr val="accent1">
                    <a:lumMod val="50000"/>
                  </a:schemeClr>
                </a:solidFill>
              </a:rPr>
              <a:t>Õpilaste </a:t>
            </a:r>
            <a:r>
              <a:rPr lang="en-US" b="1" i="1" dirty="0" smtClean="0">
                <a:solidFill>
                  <a:schemeClr val="accent1">
                    <a:lumMod val="50000"/>
                  </a:schemeClr>
                </a:solidFill>
              </a:rPr>
              <a:t>kaasamine </a:t>
            </a:r>
            <a:r>
              <a:rPr lang="en-US" dirty="0"/>
              <a:t>õpetamise, õppimise ja hindamise protsessi, näiteks</a:t>
            </a:r>
            <a:r>
              <a:rPr lang="en-US" dirty="0" smtClean="0"/>
              <a:t>:</a:t>
            </a:r>
          </a:p>
          <a:p>
            <a:pPr>
              <a:buFont typeface="Wingdings" panose="05000000000000000000" pitchFamily="2" charset="2"/>
              <a:buChar char="ü"/>
            </a:pPr>
            <a:r>
              <a:rPr lang="et-EE" i="1" dirty="0"/>
              <a:t>e</a:t>
            </a:r>
            <a:r>
              <a:rPr lang="en-US" i="1" dirty="0" err="1" smtClean="0"/>
              <a:t>nesehindamise</a:t>
            </a:r>
            <a:r>
              <a:rPr lang="en-US" i="1" dirty="0" smtClean="0"/>
              <a:t> </a:t>
            </a:r>
            <a:r>
              <a:rPr lang="en-US" i="1" dirty="0"/>
              <a:t>ja </a:t>
            </a:r>
            <a:r>
              <a:rPr lang="en-US" i="1" dirty="0" smtClean="0"/>
              <a:t>eneserefleksiooni </a:t>
            </a:r>
            <a:r>
              <a:rPr lang="en-US" i="1" dirty="0"/>
              <a:t>võimaluste </a:t>
            </a:r>
            <a:r>
              <a:rPr lang="en-US" i="1" dirty="0" smtClean="0"/>
              <a:t>pakkumine,</a:t>
            </a:r>
          </a:p>
          <a:p>
            <a:pPr>
              <a:buFont typeface="Wingdings" panose="05000000000000000000" pitchFamily="2" charset="2"/>
              <a:buChar char="ü"/>
            </a:pPr>
            <a:r>
              <a:rPr lang="et-EE" i="1" dirty="0" smtClean="0"/>
              <a:t>portfooliode</a:t>
            </a:r>
            <a:r>
              <a:rPr lang="en-US" i="1" dirty="0" smtClean="0"/>
              <a:t>, </a:t>
            </a:r>
            <a:r>
              <a:rPr lang="en-US" i="1" dirty="0"/>
              <a:t>õpipäevikute ja muude digitaalsete vahendite </a:t>
            </a:r>
            <a:r>
              <a:rPr lang="en-US" i="1" dirty="0" smtClean="0"/>
              <a:t>kasutamine.</a:t>
            </a:r>
            <a:endParaRPr lang="en-US" i="1" dirty="0"/>
          </a:p>
        </p:txBody>
      </p:sp>
      <p:pic>
        <p:nvPicPr>
          <p:cNvPr id="4" name="Picture 2" descr="Hands holding checklist clipboard with paper list hand tick pen checkmarks checkboxes notes in test document questionnaire survey form assessment sheet Premium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1507" y="4208328"/>
            <a:ext cx="2574219" cy="257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5014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7211" y="1104181"/>
            <a:ext cx="10515600" cy="4658264"/>
          </a:xfrm>
        </p:spPr>
        <p:txBody>
          <a:bodyPr>
            <a:normAutofit/>
          </a:bodyPr>
          <a:lstStyle/>
          <a:p>
            <a:pPr>
              <a:buFont typeface="Wingdings" panose="05000000000000000000" pitchFamily="2" charset="2"/>
              <a:buChar char="ü"/>
            </a:pPr>
            <a:r>
              <a:rPr lang="en-US" dirty="0" err="1"/>
              <a:t>Erinevate</a:t>
            </a:r>
            <a:r>
              <a:rPr lang="en-US" dirty="0"/>
              <a:t> </a:t>
            </a:r>
            <a:r>
              <a:rPr lang="en-US" dirty="0" err="1" smtClean="0"/>
              <a:t>hindamis</a:t>
            </a:r>
            <a:r>
              <a:rPr lang="et-EE" dirty="0" smtClean="0"/>
              <a:t>võimaluste</a:t>
            </a:r>
            <a:r>
              <a:rPr lang="en-US" dirty="0" smtClean="0"/>
              <a:t> kavandamine </a:t>
            </a:r>
            <a:r>
              <a:rPr lang="en-US" dirty="0"/>
              <a:t>konkreetsetele õppijarühmadele pakub õpilastele </a:t>
            </a:r>
            <a:r>
              <a:rPr lang="en-US" dirty="0" err="1"/>
              <a:t>rohkem</a:t>
            </a:r>
            <a:r>
              <a:rPr lang="en-US" dirty="0"/>
              <a:t> </a:t>
            </a:r>
            <a:r>
              <a:rPr lang="en-US" dirty="0" err="1" smtClean="0"/>
              <a:t>võimalusi</a:t>
            </a:r>
            <a:r>
              <a:rPr lang="et-EE" dirty="0" smtClean="0"/>
              <a:t> demonstreerida</a:t>
            </a:r>
            <a:r>
              <a:rPr lang="en-US" b="1" dirty="0" smtClean="0"/>
              <a:t>, </a:t>
            </a:r>
            <a:r>
              <a:rPr lang="en-US" b="1" dirty="0"/>
              <a:t>mida nad on õppinud</a:t>
            </a:r>
            <a:r>
              <a:rPr lang="en-US" dirty="0"/>
              <a:t>.</a:t>
            </a:r>
          </a:p>
          <a:p>
            <a:pPr>
              <a:buFont typeface="Wingdings" panose="05000000000000000000" pitchFamily="2" charset="2"/>
              <a:buChar char="ü"/>
            </a:pPr>
            <a:r>
              <a:rPr lang="et-EE" dirty="0" smtClean="0"/>
              <a:t>Diferentseeritud hindamine pakub ka </a:t>
            </a:r>
            <a:r>
              <a:rPr lang="et-EE" b="1" dirty="0" smtClean="0"/>
              <a:t>õ</a:t>
            </a:r>
            <a:r>
              <a:rPr lang="en-US" b="1" dirty="0" err="1" smtClean="0"/>
              <a:t>petajatele</a:t>
            </a:r>
            <a:r>
              <a:rPr lang="en-US" b="1" dirty="0" smtClean="0"/>
              <a:t> </a:t>
            </a:r>
            <a:r>
              <a:rPr lang="en-US" b="1" dirty="0" err="1" smtClean="0"/>
              <a:t>juhiseid</a:t>
            </a:r>
            <a:r>
              <a:rPr lang="en-US" b="1" dirty="0"/>
              <a:t>, </a:t>
            </a:r>
            <a:r>
              <a:rPr lang="en-US" b="1" dirty="0" err="1" smtClean="0"/>
              <a:t>kuidas</a:t>
            </a:r>
            <a:r>
              <a:rPr lang="en-US" b="1" dirty="0" smtClean="0"/>
              <a:t> </a:t>
            </a:r>
            <a:r>
              <a:rPr lang="en-US" b="1" dirty="0" err="1" smtClean="0"/>
              <a:t>õpet</a:t>
            </a:r>
            <a:r>
              <a:rPr lang="en-US" b="1" dirty="0" smtClean="0"/>
              <a:t> </a:t>
            </a:r>
            <a:r>
              <a:rPr lang="en-US" b="1" dirty="0" err="1" smtClean="0"/>
              <a:t>diferentseerida</a:t>
            </a:r>
            <a:r>
              <a:rPr lang="et-EE" b="1" dirty="0" smtClean="0"/>
              <a:t> ja parendada.</a:t>
            </a:r>
            <a:endParaRPr lang="en-US" dirty="0"/>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679129"/>
            <a:ext cx="4763069" cy="3178872"/>
          </a:xfrm>
          <a:prstGeom prst="rect">
            <a:avLst/>
          </a:prstGeom>
        </p:spPr>
      </p:pic>
    </p:spTree>
    <p:extLst>
      <p:ext uri="{BB962C8B-B14F-4D97-AF65-F5344CB8AC3E}">
        <p14:creationId xmlns:p14="http://schemas.microsoft.com/office/powerpoint/2010/main" val="1565658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Hindamiste </a:t>
            </a:r>
            <a:r>
              <a:rPr lang="en-US" dirty="0" err="1"/>
              <a:t>diferentseerimise</a:t>
            </a:r>
            <a:r>
              <a:rPr lang="en-US" dirty="0"/>
              <a:t> </a:t>
            </a:r>
            <a:r>
              <a:rPr lang="en-US" dirty="0" smtClean="0"/>
              <a:t>v</a:t>
            </a:r>
            <a:r>
              <a:rPr lang="et-EE" dirty="0" smtClean="0"/>
              <a:t>õimalused</a:t>
            </a:r>
            <a:r>
              <a:rPr lang="en-US" dirty="0" smtClean="0"/>
              <a:t>:</a:t>
            </a:r>
            <a:endParaRPr lang="en-US" dirty="0"/>
          </a:p>
        </p:txBody>
      </p:sp>
      <p:sp>
        <p:nvSpPr>
          <p:cNvPr id="3" name="Content Placeholder 2"/>
          <p:cNvSpPr>
            <a:spLocks noGrp="1"/>
          </p:cNvSpPr>
          <p:nvPr>
            <p:ph idx="1"/>
          </p:nvPr>
        </p:nvSpPr>
        <p:spPr/>
        <p:txBody>
          <a:bodyPr>
            <a:normAutofit/>
          </a:bodyPr>
          <a:lstStyle/>
          <a:p>
            <a:pPr fontAlgn="base"/>
            <a:r>
              <a:rPr lang="en-US" b="1" dirty="0"/>
              <a:t>Mitmetasandiliste tegevuste </a:t>
            </a:r>
            <a:r>
              <a:rPr lang="en-US" dirty="0"/>
              <a:t>kavandamine</a:t>
            </a:r>
          </a:p>
          <a:p>
            <a:pPr fontAlgn="base"/>
            <a:r>
              <a:rPr lang="en-US" dirty="0" err="1"/>
              <a:t>Edasijõudnud</a:t>
            </a:r>
            <a:r>
              <a:rPr lang="en-US" dirty="0"/>
              <a:t> </a:t>
            </a:r>
            <a:r>
              <a:rPr lang="en-US" dirty="0" err="1" smtClean="0"/>
              <a:t>õppijate</a:t>
            </a:r>
            <a:r>
              <a:rPr lang="et-EE" dirty="0" smtClean="0"/>
              <a:t>le väljakutsete </a:t>
            </a:r>
            <a:r>
              <a:rPr lang="en-US" dirty="0" err="1" smtClean="0"/>
              <a:t>võimaldamine</a:t>
            </a:r>
            <a:endParaRPr lang="en-US" b="1" dirty="0"/>
          </a:p>
          <a:p>
            <a:pPr fontAlgn="base"/>
            <a:r>
              <a:rPr lang="en-US" b="1" dirty="0"/>
              <a:t>Küsimuste </a:t>
            </a:r>
            <a:r>
              <a:rPr lang="en-US" dirty="0"/>
              <a:t>kohandamine</a:t>
            </a:r>
          </a:p>
          <a:p>
            <a:pPr fontAlgn="base"/>
            <a:r>
              <a:rPr lang="en-US" b="1" dirty="0" err="1" smtClean="0"/>
              <a:t>Lühendamine</a:t>
            </a:r>
            <a:r>
              <a:rPr lang="en-US" b="1" dirty="0" smtClean="0"/>
              <a:t> </a:t>
            </a:r>
            <a:r>
              <a:rPr lang="en-US" dirty="0" smtClean="0"/>
              <a:t>(</a:t>
            </a:r>
            <a:r>
              <a:rPr lang="en-US" dirty="0" err="1" smtClean="0"/>
              <a:t>võimaldab</a:t>
            </a:r>
            <a:r>
              <a:rPr lang="en-US" dirty="0" smtClean="0"/>
              <a:t> </a:t>
            </a:r>
            <a:r>
              <a:rPr lang="en-US" dirty="0" err="1" smtClean="0"/>
              <a:t>õppeaega</a:t>
            </a:r>
            <a:r>
              <a:rPr lang="en-US" dirty="0" smtClean="0"/>
              <a:t> </a:t>
            </a:r>
            <a:r>
              <a:rPr lang="en-US" dirty="0" err="1" smtClean="0"/>
              <a:t>lühendada</a:t>
            </a:r>
            <a:r>
              <a:rPr lang="en-US" dirty="0" smtClean="0"/>
              <a:t>)</a:t>
            </a:r>
            <a:endParaRPr lang="en-US" b="1" dirty="0" smtClean="0"/>
          </a:p>
          <a:p>
            <a:pPr fontAlgn="base"/>
            <a:r>
              <a:rPr lang="en-US" b="1" dirty="0" err="1" smtClean="0"/>
              <a:t>Paindlik</a:t>
            </a:r>
            <a:r>
              <a:rPr lang="en-US" b="1" dirty="0" smtClean="0"/>
              <a:t> </a:t>
            </a:r>
            <a:r>
              <a:rPr lang="en-US" b="1" dirty="0"/>
              <a:t>rühmitamine</a:t>
            </a:r>
          </a:p>
          <a:p>
            <a:pPr fontAlgn="base"/>
            <a:r>
              <a:rPr lang="en-US" dirty="0"/>
              <a:t>Paindlikud ülesanded ja ülesanded, mis põhinevad </a:t>
            </a:r>
            <a:r>
              <a:rPr lang="en-US" b="1" dirty="0"/>
              <a:t>õpilaste õpistiilidel.</a:t>
            </a:r>
          </a:p>
          <a:p>
            <a:pPr fontAlgn="base"/>
            <a:r>
              <a:rPr lang="en-US" b="1" dirty="0" smtClean="0"/>
              <a:t>Õppelepingud</a:t>
            </a:r>
            <a:endParaRPr lang="en-US" b="1" dirty="0"/>
          </a:p>
        </p:txBody>
      </p:sp>
    </p:spTree>
    <p:extLst>
      <p:ext uri="{BB962C8B-B14F-4D97-AF65-F5344CB8AC3E}">
        <p14:creationId xmlns:p14="http://schemas.microsoft.com/office/powerpoint/2010/main" val="4178552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Palu</a:t>
            </a:r>
            <a:r>
              <a:rPr lang="et-EE" dirty="0" smtClean="0"/>
              <a:t>ge</a:t>
            </a:r>
            <a:r>
              <a:rPr lang="en-US" dirty="0" smtClean="0"/>
              <a:t> </a:t>
            </a:r>
            <a:r>
              <a:rPr lang="en-US" dirty="0" err="1"/>
              <a:t>õpilastel</a:t>
            </a:r>
            <a:r>
              <a:rPr lang="en-US" dirty="0"/>
              <a:t> </a:t>
            </a:r>
            <a:r>
              <a:rPr lang="en-US" dirty="0" err="1" smtClean="0"/>
              <a:t>teha</a:t>
            </a:r>
            <a:r>
              <a:rPr lang="et-EE" dirty="0" smtClean="0"/>
              <a:t> järgmist</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pPr fontAlgn="base"/>
            <a:r>
              <a:rPr lang="en-US" dirty="0" err="1" smtClean="0"/>
              <a:t>Rollimäng</a:t>
            </a:r>
            <a:r>
              <a:rPr lang="et-EE" dirty="0" smtClean="0"/>
              <a:t>ud</a:t>
            </a:r>
            <a:endParaRPr lang="en-US" dirty="0"/>
          </a:p>
          <a:p>
            <a:pPr fontAlgn="base"/>
            <a:r>
              <a:rPr lang="et-EE" b="1" dirty="0" smtClean="0"/>
              <a:t>K</a:t>
            </a:r>
            <a:r>
              <a:rPr lang="en-US" b="1" dirty="0" err="1" smtClean="0"/>
              <a:t>ollaaž</a:t>
            </a:r>
            <a:r>
              <a:rPr lang="et-EE" b="1" dirty="0" smtClean="0"/>
              <a:t>id </a:t>
            </a:r>
            <a:r>
              <a:rPr lang="et-EE" dirty="0" smtClean="0"/>
              <a:t>peatükkide kohta</a:t>
            </a:r>
            <a:endParaRPr lang="en-US" dirty="0"/>
          </a:p>
          <a:p>
            <a:pPr fontAlgn="base"/>
            <a:r>
              <a:rPr lang="en-US" dirty="0"/>
              <a:t>Individuaalsed </a:t>
            </a:r>
            <a:r>
              <a:rPr lang="en-US" b="1" dirty="0"/>
              <a:t>projektid</a:t>
            </a:r>
          </a:p>
          <a:p>
            <a:pPr fontAlgn="base"/>
            <a:r>
              <a:rPr lang="en-US" dirty="0"/>
              <a:t>Visuaalsed </a:t>
            </a:r>
            <a:r>
              <a:rPr lang="en-US" b="1" dirty="0"/>
              <a:t>esitlused</a:t>
            </a:r>
          </a:p>
          <a:p>
            <a:pPr fontAlgn="base"/>
            <a:r>
              <a:rPr lang="en-US" b="1" dirty="0"/>
              <a:t>Suulised </a:t>
            </a:r>
            <a:r>
              <a:rPr lang="en-US" dirty="0"/>
              <a:t>ettekanded</a:t>
            </a:r>
          </a:p>
          <a:p>
            <a:pPr fontAlgn="base"/>
            <a:r>
              <a:rPr lang="en-US" b="1" dirty="0"/>
              <a:t>Kirjalikud </a:t>
            </a:r>
            <a:r>
              <a:rPr lang="en-US" dirty="0"/>
              <a:t>esitlused</a:t>
            </a:r>
          </a:p>
          <a:p>
            <a:pPr fontAlgn="base"/>
            <a:r>
              <a:rPr lang="en-US" b="1" dirty="0"/>
              <a:t>Kokkuvõtted </a:t>
            </a:r>
            <a:r>
              <a:rPr lang="en-US" dirty="0"/>
              <a:t>ja </a:t>
            </a:r>
            <a:r>
              <a:rPr lang="et-EE" dirty="0" smtClean="0"/>
              <a:t>refleksioonid</a:t>
            </a:r>
            <a:endParaRPr lang="en-US" dirty="0"/>
          </a:p>
          <a:p>
            <a:pPr fontAlgn="base"/>
            <a:r>
              <a:rPr lang="en-US" dirty="0"/>
              <a:t>Loetelud, </a:t>
            </a:r>
            <a:r>
              <a:rPr lang="en-US" b="1" dirty="0"/>
              <a:t>diagrammid </a:t>
            </a:r>
            <a:r>
              <a:rPr lang="en-US" dirty="0"/>
              <a:t>ja </a:t>
            </a:r>
            <a:r>
              <a:rPr lang="en-US" dirty="0" err="1" smtClean="0"/>
              <a:t>graafi</a:t>
            </a:r>
            <a:r>
              <a:rPr lang="et-EE" dirty="0" smtClean="0"/>
              <a:t>kud</a:t>
            </a:r>
            <a:endParaRPr lang="en-US" dirty="0"/>
          </a:p>
          <a:p>
            <a:pPr fontAlgn="base"/>
            <a:r>
              <a:rPr lang="en-US" dirty="0"/>
              <a:t>Rühma-/</a:t>
            </a:r>
            <a:r>
              <a:rPr lang="en-US" dirty="0" err="1" smtClean="0"/>
              <a:t>koostö</a:t>
            </a:r>
            <a:r>
              <a:rPr lang="et-EE" dirty="0" smtClean="0"/>
              <a:t>ised tegevused</a:t>
            </a:r>
            <a:endParaRPr lang="en-US" dirty="0"/>
          </a:p>
          <a:p>
            <a:pPr fontAlgn="base"/>
            <a:r>
              <a:rPr lang="en-US" dirty="0"/>
              <a:t>Koomiksid</a:t>
            </a:r>
          </a:p>
          <a:p>
            <a:pPr fontAlgn="base"/>
            <a:r>
              <a:rPr lang="en-US" dirty="0" err="1" smtClean="0"/>
              <a:t>Laulud</a:t>
            </a:r>
            <a:r>
              <a:rPr lang="en-US" dirty="0" smtClean="0"/>
              <a:t>/</a:t>
            </a:r>
            <a:r>
              <a:rPr lang="en-US" dirty="0" err="1" smtClean="0"/>
              <a:t>tantsud</a:t>
            </a:r>
            <a:r>
              <a:rPr lang="en-US" dirty="0" smtClean="0"/>
              <a:t>/</a:t>
            </a:r>
            <a:r>
              <a:rPr lang="en-US" dirty="0" err="1" smtClean="0"/>
              <a:t>muud</a:t>
            </a:r>
            <a:r>
              <a:rPr lang="en-US" dirty="0" smtClean="0"/>
              <a:t> </a:t>
            </a:r>
            <a:r>
              <a:rPr lang="en-US" dirty="0" err="1" smtClean="0"/>
              <a:t>etteasted</a:t>
            </a:r>
            <a:endParaRPr lang="en-US" dirty="0"/>
          </a:p>
        </p:txBody>
      </p:sp>
    </p:spTree>
    <p:extLst>
      <p:ext uri="{BB962C8B-B14F-4D97-AF65-F5344CB8AC3E}">
        <p14:creationId xmlns:p14="http://schemas.microsoft.com/office/powerpoint/2010/main" val="1111483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B90225-916D-48EE-AA0E-93FDBCC1A91E}"/>
              </a:ext>
            </a:extLst>
          </p:cNvPr>
          <p:cNvSpPr>
            <a:spLocks noGrp="1"/>
          </p:cNvSpPr>
          <p:nvPr>
            <p:ph type="title"/>
          </p:nvPr>
        </p:nvSpPr>
        <p:spPr/>
        <p:txBody>
          <a:bodyPr/>
          <a:lstStyle/>
          <a:p>
            <a:r>
              <a:rPr lang="nl-NL" dirty="0" err="1"/>
              <a:t>Märksõnad</a:t>
            </a:r>
            <a:endParaRPr lang="en-GB" dirty="0"/>
          </a:p>
        </p:txBody>
      </p:sp>
      <p:sp>
        <p:nvSpPr>
          <p:cNvPr id="5" name="Tijdelijke aanduiding voor inhoud 4">
            <a:extLst>
              <a:ext uri="{FF2B5EF4-FFF2-40B4-BE49-F238E27FC236}">
                <a16:creationId xmlns:a16="http://schemas.microsoft.com/office/drawing/2014/main" id="{4A7D3395-BB5E-4CB0-91D4-BEBFCD97D76C}"/>
              </a:ext>
            </a:extLst>
          </p:cNvPr>
          <p:cNvSpPr>
            <a:spLocks noGrp="1"/>
          </p:cNvSpPr>
          <p:nvPr>
            <p:ph idx="1"/>
          </p:nvPr>
        </p:nvSpPr>
        <p:spPr>
          <a:xfrm>
            <a:off x="838200" y="1825625"/>
            <a:ext cx="6106064" cy="1840601"/>
          </a:xfrm>
        </p:spPr>
        <p:txBody>
          <a:bodyPr>
            <a:normAutofit fontScale="92500"/>
          </a:bodyPr>
          <a:lstStyle/>
          <a:p>
            <a:r>
              <a:rPr lang="en-US" dirty="0" smtClean="0"/>
              <a:t>Diferentseeritud õpetamise strateegiad </a:t>
            </a:r>
            <a:endParaRPr lang="nl-NL" dirty="0" smtClean="0"/>
          </a:p>
          <a:p>
            <a:r>
              <a:rPr lang="en-US" dirty="0" smtClean="0"/>
              <a:t>Diferentseeritud hindamine</a:t>
            </a:r>
          </a:p>
          <a:p>
            <a:r>
              <a:rPr lang="en-US" dirty="0" smtClean="0"/>
              <a:t>Võimalused </a:t>
            </a:r>
            <a:r>
              <a:rPr lang="en-US" dirty="0" err="1" smtClean="0"/>
              <a:t>diferentseeritud</a:t>
            </a:r>
            <a:r>
              <a:rPr lang="en-US" dirty="0" smtClean="0"/>
              <a:t> </a:t>
            </a:r>
            <a:r>
              <a:rPr lang="en-US" dirty="0" err="1" smtClean="0"/>
              <a:t>õp</a:t>
            </a:r>
            <a:r>
              <a:rPr lang="et-EE" dirty="0" smtClean="0"/>
              <a:t>peks</a:t>
            </a:r>
            <a:endParaRPr lang="nl-NL" dirty="0" smtClean="0"/>
          </a:p>
          <a:p>
            <a:pPr marL="0" indent="0">
              <a:buNone/>
            </a:pPr>
            <a:endParaRPr lang="en-GB" dirty="0"/>
          </a:p>
        </p:txBody>
      </p:sp>
    </p:spTree>
    <p:extLst>
      <p:ext uri="{BB962C8B-B14F-4D97-AF65-F5344CB8AC3E}">
        <p14:creationId xmlns:p14="http://schemas.microsoft.com/office/powerpoint/2010/main" val="1133996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Hindamisvahendi</a:t>
            </a:r>
            <a:r>
              <a:rPr lang="et-EE" dirty="0" smtClean="0"/>
              <a:t>d </a:t>
            </a:r>
            <a:r>
              <a:rPr lang="en-US" dirty="0" err="1" smtClean="0"/>
              <a:t>kasutami</a:t>
            </a:r>
            <a:r>
              <a:rPr lang="et-EE" dirty="0" smtClean="0"/>
              <a:t>seks enne õppetegevust, näiteks</a:t>
            </a:r>
            <a:r>
              <a:rPr lang="en-US" dirty="0" smtClean="0"/>
              <a:t>:</a:t>
            </a:r>
            <a:endParaRPr lang="en-US" dirty="0"/>
          </a:p>
        </p:txBody>
      </p:sp>
      <p:sp>
        <p:nvSpPr>
          <p:cNvPr id="3" name="Content Placeholder 2"/>
          <p:cNvSpPr>
            <a:spLocks noGrp="1"/>
          </p:cNvSpPr>
          <p:nvPr>
            <p:ph idx="1"/>
          </p:nvPr>
        </p:nvSpPr>
        <p:spPr>
          <a:xfrm>
            <a:off x="838200" y="1888435"/>
            <a:ext cx="10515600" cy="4697451"/>
          </a:xfrm>
        </p:spPr>
        <p:txBody>
          <a:bodyPr>
            <a:normAutofit/>
          </a:bodyPr>
          <a:lstStyle/>
          <a:p>
            <a:pPr fontAlgn="base"/>
            <a:r>
              <a:rPr lang="en-US" b="1" dirty="0" smtClean="0"/>
              <a:t>Mõtiskle </a:t>
            </a:r>
            <a:r>
              <a:rPr lang="en-US" dirty="0" smtClean="0"/>
              <a:t>ja anna edasi</a:t>
            </a:r>
          </a:p>
          <a:p>
            <a:pPr fontAlgn="base"/>
            <a:r>
              <a:rPr lang="en-US" dirty="0" err="1" smtClean="0"/>
              <a:t>Märguanne</a:t>
            </a:r>
            <a:r>
              <a:rPr lang="en-US" dirty="0" smtClean="0"/>
              <a:t> </a:t>
            </a:r>
            <a:r>
              <a:rPr lang="en-US" dirty="0" smtClean="0"/>
              <a:t>ja </a:t>
            </a:r>
            <a:r>
              <a:rPr lang="en-US" dirty="0" err="1" smtClean="0"/>
              <a:t>sellele</a:t>
            </a:r>
            <a:r>
              <a:rPr lang="en-US" dirty="0" smtClean="0"/>
              <a:t> </a:t>
            </a:r>
            <a:r>
              <a:rPr lang="en-US" dirty="0" err="1" smtClean="0"/>
              <a:t>vastav</a:t>
            </a:r>
            <a:r>
              <a:rPr lang="en-US" dirty="0" smtClean="0"/>
              <a:t> </a:t>
            </a:r>
            <a:r>
              <a:rPr lang="en-US" dirty="0" err="1" smtClean="0"/>
              <a:t>tegevus</a:t>
            </a:r>
            <a:r>
              <a:rPr lang="et-EE" dirty="0" smtClean="0"/>
              <a:t>e reaktsioon</a:t>
            </a:r>
            <a:endParaRPr lang="en-US" dirty="0" smtClean="0"/>
          </a:p>
          <a:p>
            <a:pPr fontAlgn="base"/>
            <a:r>
              <a:rPr lang="en-US" dirty="0" err="1" smtClean="0"/>
              <a:t>Võt</a:t>
            </a:r>
            <a:r>
              <a:rPr lang="et-EE" dirty="0" smtClean="0"/>
              <a:t>a</a:t>
            </a:r>
            <a:r>
              <a:rPr lang="en-US" dirty="0" smtClean="0"/>
              <a:t> </a:t>
            </a:r>
            <a:r>
              <a:rPr lang="en-US" b="1" dirty="0" smtClean="0"/>
              <a:t>seisukoht</a:t>
            </a:r>
          </a:p>
          <a:p>
            <a:pPr fontAlgn="base"/>
            <a:r>
              <a:rPr lang="en-US" b="1" dirty="0" smtClean="0"/>
              <a:t>Sisukastid</a:t>
            </a:r>
          </a:p>
          <a:p>
            <a:pPr fontAlgn="base"/>
            <a:r>
              <a:rPr lang="en-US" b="1" dirty="0" smtClean="0"/>
              <a:t>Sisuküsitlused</a:t>
            </a:r>
          </a:p>
          <a:p>
            <a:pPr fontAlgn="base"/>
            <a:r>
              <a:rPr lang="en-US" dirty="0" smtClean="0"/>
              <a:t>Isiklikud küsitlused </a:t>
            </a:r>
          </a:p>
          <a:p>
            <a:pPr fontAlgn="base"/>
            <a:r>
              <a:rPr lang="en-US" b="1" dirty="0" smtClean="0"/>
              <a:t>Ajurünnak</a:t>
            </a:r>
          </a:p>
          <a:p>
            <a:pPr fontAlgn="base"/>
            <a:r>
              <a:rPr lang="en-US" b="1" dirty="0" err="1" smtClean="0"/>
              <a:t>Värvi</a:t>
            </a:r>
            <a:r>
              <a:rPr lang="en-US" dirty="0" err="1" smtClean="0"/>
              <a:t>k</a:t>
            </a:r>
            <a:r>
              <a:rPr lang="et-EE" dirty="0" smtClean="0"/>
              <a:t>lastrid</a:t>
            </a:r>
            <a:endParaRPr lang="en-US" dirty="0" smtClean="0"/>
          </a:p>
        </p:txBody>
      </p:sp>
    </p:spTree>
    <p:extLst>
      <p:ext uri="{BB962C8B-B14F-4D97-AF65-F5344CB8AC3E}">
        <p14:creationId xmlns:p14="http://schemas.microsoft.com/office/powerpoint/2010/main" val="26309562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Hindamisvahendi</a:t>
            </a:r>
            <a:r>
              <a:rPr lang="et-EE" dirty="0" smtClean="0"/>
              <a:t>d</a:t>
            </a:r>
            <a:r>
              <a:rPr lang="en-US" dirty="0" smtClean="0"/>
              <a:t> </a:t>
            </a:r>
            <a:r>
              <a:rPr lang="en-US" dirty="0" err="1" smtClean="0"/>
              <a:t>kasutami</a:t>
            </a:r>
            <a:r>
              <a:rPr lang="et-EE" dirty="0" smtClean="0"/>
              <a:t>seks</a:t>
            </a:r>
            <a:r>
              <a:rPr lang="en-US" dirty="0" smtClean="0"/>
              <a:t> </a:t>
            </a:r>
            <a:r>
              <a:rPr lang="en-US" dirty="0" err="1"/>
              <a:t>enne</a:t>
            </a:r>
            <a:r>
              <a:rPr lang="en-US" dirty="0"/>
              <a:t> </a:t>
            </a:r>
            <a:r>
              <a:rPr lang="en-US" dirty="0" err="1" smtClean="0"/>
              <a:t>õp</a:t>
            </a:r>
            <a:r>
              <a:rPr lang="et-EE" dirty="0" smtClean="0"/>
              <a:t>petegevust</a:t>
            </a:r>
            <a:r>
              <a:rPr lang="en-US" dirty="0" smtClean="0"/>
              <a:t>:</a:t>
            </a:r>
            <a:endParaRPr lang="en-US" dirty="0"/>
          </a:p>
        </p:txBody>
      </p:sp>
      <p:sp>
        <p:nvSpPr>
          <p:cNvPr id="3" name="Content Placeholder 2"/>
          <p:cNvSpPr>
            <a:spLocks noGrp="1"/>
          </p:cNvSpPr>
          <p:nvPr>
            <p:ph idx="1"/>
          </p:nvPr>
        </p:nvSpPr>
        <p:spPr>
          <a:xfrm>
            <a:off x="838200" y="1570008"/>
            <a:ext cx="10515600" cy="5072332"/>
          </a:xfrm>
        </p:spPr>
        <p:txBody>
          <a:bodyPr>
            <a:normAutofit/>
          </a:bodyPr>
          <a:lstStyle/>
          <a:p>
            <a:pPr fontAlgn="base"/>
            <a:r>
              <a:rPr lang="en-US" sz="2400" b="1" dirty="0" smtClean="0"/>
              <a:t>ELO </a:t>
            </a:r>
            <a:r>
              <a:rPr lang="en-US" sz="2400" dirty="0" smtClean="0"/>
              <a:t>(</a:t>
            </a:r>
            <a:r>
              <a:rPr lang="en-US" sz="2400" dirty="0"/>
              <a:t>laiendatud </a:t>
            </a:r>
            <a:r>
              <a:rPr lang="en-US" sz="2400" dirty="0" smtClean="0"/>
              <a:t>õppimisvõimalused)</a:t>
            </a:r>
          </a:p>
          <a:p>
            <a:pPr fontAlgn="base"/>
            <a:r>
              <a:rPr lang="en-US" sz="2400" b="1" dirty="0" smtClean="0"/>
              <a:t>Eeltestid</a:t>
            </a:r>
          </a:p>
          <a:p>
            <a:pPr fontAlgn="base"/>
            <a:r>
              <a:rPr lang="en-US" sz="2400" dirty="0" smtClean="0"/>
              <a:t>Standardiseeritud </a:t>
            </a:r>
            <a:r>
              <a:rPr lang="en-US" sz="2400" b="1" dirty="0" smtClean="0"/>
              <a:t>testimise andmed</a:t>
            </a:r>
          </a:p>
          <a:p>
            <a:pPr fontAlgn="base"/>
            <a:r>
              <a:rPr lang="en-US" sz="2400" dirty="0" err="1" smtClean="0"/>
              <a:t>Lahterdamine</a:t>
            </a:r>
            <a:r>
              <a:rPr lang="en-US" sz="2400" dirty="0" smtClean="0"/>
              <a:t> (boxing)</a:t>
            </a:r>
            <a:endParaRPr lang="en-US" sz="2400" dirty="0" smtClean="0"/>
          </a:p>
          <a:p>
            <a:pPr fontAlgn="base"/>
            <a:r>
              <a:rPr lang="en-US" sz="2400" dirty="0" smtClean="0"/>
              <a:t>Jah / </a:t>
            </a:r>
            <a:r>
              <a:rPr lang="et-EE" sz="2400" dirty="0" smtClean="0"/>
              <a:t>ei</a:t>
            </a:r>
            <a:r>
              <a:rPr lang="en-US" sz="2400" dirty="0" smtClean="0"/>
              <a:t> </a:t>
            </a:r>
            <a:r>
              <a:rPr lang="et-EE" sz="2400" b="1" dirty="0"/>
              <a:t>k</a:t>
            </a:r>
            <a:r>
              <a:rPr lang="en-US" sz="2400" b="1" dirty="0" err="1" smtClean="0"/>
              <a:t>aardid</a:t>
            </a:r>
            <a:endParaRPr lang="en-US" sz="2400" b="1" dirty="0" smtClean="0"/>
          </a:p>
          <a:p>
            <a:pPr fontAlgn="base"/>
            <a:r>
              <a:rPr lang="en-US" sz="2400" dirty="0" err="1" smtClean="0"/>
              <a:t>Teadmiste</a:t>
            </a:r>
            <a:r>
              <a:rPr lang="en-US" sz="2400" dirty="0" smtClean="0"/>
              <a:t> </a:t>
            </a:r>
            <a:r>
              <a:rPr lang="en-US" sz="2400" dirty="0" err="1" smtClean="0"/>
              <a:t>visualiseerimine</a:t>
            </a:r>
            <a:endParaRPr lang="en-US" sz="2400" dirty="0" smtClean="0"/>
          </a:p>
          <a:p>
            <a:pPr fontAlgn="base"/>
            <a:r>
              <a:rPr lang="en-US" sz="2400" dirty="0" smtClean="0"/>
              <a:t>Nelja </a:t>
            </a:r>
            <a:r>
              <a:rPr lang="en-US" sz="2400" dirty="0" err="1" smtClean="0"/>
              <a:t>nurga</a:t>
            </a:r>
            <a:r>
              <a:rPr lang="en-US" sz="2400" dirty="0" smtClean="0"/>
              <a:t> </a:t>
            </a:r>
            <a:r>
              <a:rPr lang="en-US" sz="2400" dirty="0" err="1" smtClean="0"/>
              <a:t>eelhindamine</a:t>
            </a:r>
            <a:r>
              <a:rPr lang="en-US" sz="2400" dirty="0" smtClean="0"/>
              <a:t> (</a:t>
            </a:r>
            <a:r>
              <a:rPr lang="en-US" sz="2400" dirty="0" err="1" smtClean="0"/>
              <a:t>õpilaste</a:t>
            </a:r>
            <a:r>
              <a:rPr lang="en-US" sz="2400" dirty="0" smtClean="0"/>
              <a:t> </a:t>
            </a:r>
            <a:r>
              <a:rPr lang="en-US" sz="2400" dirty="0" err="1" smtClean="0"/>
              <a:t>tundamõppimiseks</a:t>
            </a:r>
            <a:r>
              <a:rPr lang="en-US" sz="2400" dirty="0" smtClean="0"/>
              <a:t> ja/</a:t>
            </a:r>
            <a:r>
              <a:rPr lang="en-US" sz="2400" dirty="0" err="1" smtClean="0"/>
              <a:t>või</a:t>
            </a:r>
            <a:r>
              <a:rPr lang="en-US" sz="2400" dirty="0" smtClean="0"/>
              <a:t> </a:t>
            </a:r>
            <a:r>
              <a:rPr lang="en-US" sz="2400" dirty="0" err="1" smtClean="0"/>
              <a:t>teadmiste</a:t>
            </a:r>
            <a:r>
              <a:rPr lang="en-US" sz="2400" dirty="0" smtClean="0"/>
              <a:t> </a:t>
            </a:r>
            <a:r>
              <a:rPr lang="en-US" sz="2400" dirty="0" err="1" smtClean="0"/>
              <a:t>väljaselgitamiseks</a:t>
            </a:r>
            <a:r>
              <a:rPr lang="en-US" sz="2400" dirty="0" smtClean="0"/>
              <a:t>)</a:t>
            </a:r>
          </a:p>
          <a:p>
            <a:pPr fontAlgn="base"/>
            <a:endParaRPr lang="en-US" dirty="0" smtClean="0"/>
          </a:p>
        </p:txBody>
      </p:sp>
      <p:sp>
        <p:nvSpPr>
          <p:cNvPr id="4" name="Rectangle 3"/>
          <p:cNvSpPr/>
          <p:nvPr/>
        </p:nvSpPr>
        <p:spPr>
          <a:xfrm>
            <a:off x="4192437" y="4727274"/>
            <a:ext cx="5305246" cy="1017917"/>
          </a:xfrm>
          <a:prstGeom prst="rect">
            <a:avLst/>
          </a:prstGeom>
          <a:solidFill>
            <a:srgbClr val="00B0F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200" dirty="0" err="1" smtClean="0">
                <a:hlinkClick r:id="rId2"/>
              </a:rPr>
              <a:t>Näiteks</a:t>
            </a:r>
            <a:r>
              <a:rPr lang="en-US" sz="1200" dirty="0" smtClean="0">
                <a:hlinkClick r:id="rId2"/>
              </a:rPr>
              <a:t>:</a:t>
            </a:r>
          </a:p>
          <a:p>
            <a:pPr marL="0" lvl="1" algn="ctr"/>
            <a:r>
              <a:rPr lang="en-US" sz="1200" dirty="0" smtClean="0">
                <a:hlinkClick r:id="rId2"/>
              </a:rPr>
              <a:t>https</a:t>
            </a:r>
            <a:r>
              <a:rPr lang="en-US" sz="1200" dirty="0">
                <a:hlinkClick r:id="rId2"/>
              </a:rPr>
              <a:t>://www.theteachertoolkit.com/index.php/tool/four-corners</a:t>
            </a:r>
            <a:r>
              <a:rPr lang="en-US" sz="1200" dirty="0"/>
              <a:t> </a:t>
            </a:r>
          </a:p>
          <a:p>
            <a:pPr marL="0" lvl="1" algn="ctr"/>
            <a:r>
              <a:rPr lang="en-US" sz="1200" dirty="0" smtClean="0"/>
              <a:t>https</a:t>
            </a:r>
            <a:r>
              <a:rPr lang="en-US" sz="1200" dirty="0"/>
              <a:t>://</a:t>
            </a:r>
            <a:r>
              <a:rPr lang="en-US" sz="1200" dirty="0" smtClean="0"/>
              <a:t>www.mcgill.ca/skills21/facilitator-guide/plan/ideas-instruction/four-corners</a:t>
            </a:r>
            <a:endParaRPr lang="en-US" sz="1200" dirty="0"/>
          </a:p>
        </p:txBody>
      </p:sp>
      <p:sp>
        <p:nvSpPr>
          <p:cNvPr id="5" name="Rectangle 4"/>
          <p:cNvSpPr/>
          <p:nvPr/>
        </p:nvSpPr>
        <p:spPr>
          <a:xfrm>
            <a:off x="207034" y="5870275"/>
            <a:ext cx="11921706" cy="715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Siit</a:t>
            </a:r>
            <a:r>
              <a:rPr lang="en-US" sz="1400" dirty="0" smtClean="0"/>
              <a:t> </a:t>
            </a:r>
            <a:r>
              <a:rPr lang="en-US" sz="1400" dirty="0" err="1" smtClean="0"/>
              <a:t>leiad</a:t>
            </a:r>
            <a:r>
              <a:rPr lang="en-US" sz="1400" dirty="0" smtClean="0"/>
              <a:t> </a:t>
            </a:r>
            <a:r>
              <a:rPr lang="en-US" sz="1400" dirty="0" err="1" smtClean="0"/>
              <a:t>hindamisvahendite</a:t>
            </a:r>
            <a:r>
              <a:rPr lang="en-US" sz="1400" dirty="0" smtClean="0"/>
              <a:t> </a:t>
            </a:r>
            <a:r>
              <a:rPr lang="en-US" sz="1400" dirty="0" err="1" smtClean="0"/>
              <a:t>kirjeldused</a:t>
            </a:r>
            <a:r>
              <a:rPr lang="en-US" sz="1400" dirty="0" smtClean="0"/>
              <a:t>:</a:t>
            </a:r>
          </a:p>
          <a:p>
            <a:pPr algn="ctr"/>
            <a:r>
              <a:rPr lang="en-US" sz="1400" dirty="0" smtClean="0"/>
              <a:t>http</a:t>
            </a:r>
            <a:r>
              <a:rPr lang="en-US" sz="1400" dirty="0"/>
              <a:t>://celi.olemiss.edu/wp-content/uploads/sites/6/2016/03/Differentiated-Assessment-Strategies-Preassessment-Formative-Summative-and-Digital.pdf</a:t>
            </a:r>
          </a:p>
        </p:txBody>
      </p:sp>
    </p:spTree>
    <p:extLst>
      <p:ext uri="{BB962C8B-B14F-4D97-AF65-F5344CB8AC3E}">
        <p14:creationId xmlns:p14="http://schemas.microsoft.com/office/powerpoint/2010/main" val="25341665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Hindamisvahendi</a:t>
            </a:r>
            <a:r>
              <a:rPr lang="et-EE" dirty="0" smtClean="0"/>
              <a:t>d</a:t>
            </a:r>
            <a:r>
              <a:rPr lang="en-US" dirty="0" smtClean="0"/>
              <a:t> </a:t>
            </a:r>
            <a:r>
              <a:rPr lang="en-US" dirty="0" err="1" smtClean="0"/>
              <a:t>kasutami</a:t>
            </a:r>
            <a:r>
              <a:rPr lang="et-EE" dirty="0" smtClean="0"/>
              <a:t>seks</a:t>
            </a:r>
            <a:r>
              <a:rPr lang="en-US" dirty="0" smtClean="0"/>
              <a:t> </a:t>
            </a:r>
            <a:r>
              <a:rPr lang="en-US" dirty="0"/>
              <a:t>õppetöö käigus, näiteks</a:t>
            </a:r>
            <a:r>
              <a:rPr lang="en-US" dirty="0" smtClean="0"/>
              <a:t>:</a:t>
            </a:r>
            <a:endParaRPr lang="en-US" dirty="0"/>
          </a:p>
        </p:txBody>
      </p:sp>
      <p:sp>
        <p:nvSpPr>
          <p:cNvPr id="3" name="Content Placeholder 2"/>
          <p:cNvSpPr>
            <a:spLocks noGrp="1"/>
          </p:cNvSpPr>
          <p:nvPr>
            <p:ph idx="1"/>
          </p:nvPr>
        </p:nvSpPr>
        <p:spPr>
          <a:xfrm>
            <a:off x="838200" y="1975750"/>
            <a:ext cx="10515600" cy="4416424"/>
          </a:xfrm>
        </p:spPr>
        <p:txBody>
          <a:bodyPr>
            <a:normAutofit/>
          </a:bodyPr>
          <a:lstStyle/>
          <a:p>
            <a:pPr fontAlgn="base"/>
            <a:r>
              <a:rPr lang="en-US" b="1" dirty="0"/>
              <a:t>Vaatlus</a:t>
            </a:r>
          </a:p>
          <a:p>
            <a:pPr fontAlgn="base"/>
            <a:r>
              <a:rPr lang="en-US" dirty="0" smtClean="0"/>
              <a:t>Tea </a:t>
            </a:r>
            <a:r>
              <a:rPr lang="en-US" dirty="0"/>
              <a:t>seda! Näita seda!</a:t>
            </a:r>
          </a:p>
          <a:p>
            <a:pPr fontAlgn="base"/>
            <a:r>
              <a:rPr lang="en-US" dirty="0" smtClean="0"/>
              <a:t>Vastuskaardid</a:t>
            </a:r>
            <a:endParaRPr lang="en-US" dirty="0"/>
          </a:p>
          <a:p>
            <a:pPr fontAlgn="base"/>
            <a:r>
              <a:rPr lang="en-US" dirty="0" err="1" smtClean="0"/>
              <a:t>Värvikoodid</a:t>
            </a:r>
            <a:endParaRPr lang="en-US" dirty="0" smtClean="0"/>
          </a:p>
          <a:p>
            <a:pPr fontAlgn="base"/>
            <a:r>
              <a:rPr lang="en-US" dirty="0" err="1" smtClean="0"/>
              <a:t>Õpilase</a:t>
            </a:r>
            <a:r>
              <a:rPr lang="en-US" dirty="0" smtClean="0"/>
              <a:t> </a:t>
            </a:r>
            <a:r>
              <a:rPr lang="en-US" dirty="0" err="1" smtClean="0"/>
              <a:t>märkmete</a:t>
            </a:r>
            <a:r>
              <a:rPr lang="en-US" dirty="0" smtClean="0"/>
              <a:t> </a:t>
            </a:r>
            <a:r>
              <a:rPr lang="en-US" dirty="0" err="1" smtClean="0"/>
              <a:t>analüüsimine</a:t>
            </a:r>
            <a:endParaRPr lang="en-US" dirty="0" smtClean="0"/>
          </a:p>
          <a:p>
            <a:pPr fontAlgn="base"/>
            <a:endParaRPr lang="en-US" dirty="0"/>
          </a:p>
        </p:txBody>
      </p:sp>
      <p:sp>
        <p:nvSpPr>
          <p:cNvPr id="4" name="Rectangle 3"/>
          <p:cNvSpPr/>
          <p:nvPr/>
        </p:nvSpPr>
        <p:spPr>
          <a:xfrm>
            <a:off x="948906" y="4537494"/>
            <a:ext cx="9721970" cy="13112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Siit</a:t>
            </a:r>
            <a:r>
              <a:rPr lang="en-US" dirty="0" smtClean="0"/>
              <a:t> </a:t>
            </a:r>
            <a:r>
              <a:rPr lang="en-US" dirty="0" err="1" smtClean="0"/>
              <a:t>lehelt</a:t>
            </a:r>
            <a:r>
              <a:rPr lang="en-US" dirty="0" smtClean="0"/>
              <a:t> </a:t>
            </a:r>
            <a:r>
              <a:rPr lang="en-US" dirty="0" err="1" smtClean="0"/>
              <a:t>leiad</a:t>
            </a:r>
            <a:r>
              <a:rPr lang="en-US" dirty="0" smtClean="0"/>
              <a:t> </a:t>
            </a:r>
            <a:r>
              <a:rPr lang="en-US" dirty="0" err="1" smtClean="0"/>
              <a:t>erinevaid</a:t>
            </a:r>
            <a:r>
              <a:rPr lang="en-US" dirty="0" smtClean="0"/>
              <a:t> </a:t>
            </a:r>
            <a:r>
              <a:rPr lang="en-US" dirty="0" err="1" smtClean="0"/>
              <a:t>hindamisvahendeid</a:t>
            </a:r>
            <a:r>
              <a:rPr lang="en-US" dirty="0" smtClean="0"/>
              <a:t>, </a:t>
            </a:r>
            <a:r>
              <a:rPr lang="en-US" dirty="0" err="1" smtClean="0"/>
              <a:t>mida</a:t>
            </a:r>
            <a:r>
              <a:rPr lang="en-US" dirty="0" smtClean="0"/>
              <a:t> </a:t>
            </a:r>
            <a:r>
              <a:rPr lang="en-US" dirty="0" err="1" smtClean="0"/>
              <a:t>saab</a:t>
            </a:r>
            <a:r>
              <a:rPr lang="en-US" dirty="0" smtClean="0"/>
              <a:t> </a:t>
            </a:r>
            <a:r>
              <a:rPr lang="en-US" dirty="0" err="1" smtClean="0"/>
              <a:t>õppetöö</a:t>
            </a:r>
            <a:r>
              <a:rPr lang="en-US" dirty="0" smtClean="0"/>
              <a:t> </a:t>
            </a:r>
            <a:r>
              <a:rPr lang="en-US" dirty="0" err="1" smtClean="0"/>
              <a:t>käigus</a:t>
            </a:r>
            <a:r>
              <a:rPr lang="en-US" dirty="0" smtClean="0"/>
              <a:t> </a:t>
            </a:r>
            <a:r>
              <a:rPr lang="en-US" dirty="0" err="1" smtClean="0"/>
              <a:t>kasutada</a:t>
            </a:r>
            <a:r>
              <a:rPr lang="en-US" dirty="0" smtClean="0"/>
              <a:t>:</a:t>
            </a:r>
          </a:p>
          <a:p>
            <a:pPr algn="ctr"/>
            <a:r>
              <a:rPr lang="en-US" dirty="0" smtClean="0"/>
              <a:t>http</a:t>
            </a:r>
            <a:r>
              <a:rPr lang="en-US" dirty="0"/>
              <a:t>://celi.olemiss.edu/wp-content/uploads/sites/6/2016/03/Differentiated-Assessment-Strategies-Preassessment-Formative-Summative-and-Digital.pdf</a:t>
            </a:r>
          </a:p>
        </p:txBody>
      </p:sp>
    </p:spTree>
    <p:extLst>
      <p:ext uri="{BB962C8B-B14F-4D97-AF65-F5344CB8AC3E}">
        <p14:creationId xmlns:p14="http://schemas.microsoft.com/office/powerpoint/2010/main" val="23303428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Hindamisvahendi</a:t>
            </a:r>
            <a:r>
              <a:rPr lang="et-EE" dirty="0" smtClean="0"/>
              <a:t>d</a:t>
            </a:r>
            <a:r>
              <a:rPr lang="en-US" dirty="0" smtClean="0"/>
              <a:t> </a:t>
            </a:r>
            <a:r>
              <a:rPr lang="en-US" dirty="0" err="1" smtClean="0"/>
              <a:t>kasutami</a:t>
            </a:r>
            <a:r>
              <a:rPr lang="et-EE" dirty="0" smtClean="0"/>
              <a:t>seks </a:t>
            </a:r>
            <a:r>
              <a:rPr lang="en-US" dirty="0" err="1" smtClean="0"/>
              <a:t>õppetöö</a:t>
            </a:r>
            <a:r>
              <a:rPr lang="en-US" dirty="0" smtClean="0"/>
              <a:t> </a:t>
            </a:r>
            <a:r>
              <a:rPr lang="en-US" dirty="0"/>
              <a:t>käigus, näiteks</a:t>
            </a:r>
            <a:r>
              <a:rPr lang="en-US" dirty="0" smtClean="0"/>
              <a:t>:</a:t>
            </a:r>
            <a:endParaRPr lang="en-US" dirty="0"/>
          </a:p>
        </p:txBody>
      </p:sp>
      <p:sp>
        <p:nvSpPr>
          <p:cNvPr id="3" name="Content Placeholder 2"/>
          <p:cNvSpPr>
            <a:spLocks noGrp="1"/>
          </p:cNvSpPr>
          <p:nvPr>
            <p:ph idx="1"/>
          </p:nvPr>
        </p:nvSpPr>
        <p:spPr>
          <a:xfrm>
            <a:off x="838200" y="1896646"/>
            <a:ext cx="10515600" cy="4157925"/>
          </a:xfrm>
        </p:spPr>
        <p:txBody>
          <a:bodyPr>
            <a:normAutofit/>
          </a:bodyPr>
          <a:lstStyle/>
          <a:p>
            <a:pPr fontAlgn="base"/>
            <a:r>
              <a:rPr lang="et-EE" dirty="0" smtClean="0"/>
              <a:t>Visandid peast</a:t>
            </a:r>
            <a:endParaRPr lang="en-US" dirty="0"/>
          </a:p>
          <a:p>
            <a:pPr fontAlgn="base"/>
            <a:r>
              <a:rPr lang="en-US" b="1" dirty="0" err="1" smtClean="0"/>
              <a:t>Kontrollpunktide</a:t>
            </a:r>
            <a:r>
              <a:rPr lang="en-US" b="1" dirty="0" smtClean="0"/>
              <a:t> </a:t>
            </a:r>
            <a:r>
              <a:rPr lang="en-US" dirty="0"/>
              <a:t>testid</a:t>
            </a:r>
          </a:p>
          <a:p>
            <a:pPr fontAlgn="base"/>
            <a:r>
              <a:rPr lang="en-US" dirty="0"/>
              <a:t>Igapäevased hinded</a:t>
            </a:r>
          </a:p>
          <a:p>
            <a:pPr fontAlgn="base"/>
            <a:r>
              <a:rPr lang="en-US" dirty="0"/>
              <a:t>Faktile </a:t>
            </a:r>
            <a:r>
              <a:rPr lang="en-US" dirty="0" err="1" smtClean="0"/>
              <a:t>näkku</a:t>
            </a:r>
            <a:r>
              <a:rPr lang="en-US" dirty="0" smtClean="0"/>
              <a:t> </a:t>
            </a:r>
            <a:r>
              <a:rPr lang="en-US" dirty="0" err="1" smtClean="0"/>
              <a:t>vaatam</a:t>
            </a:r>
            <a:r>
              <a:rPr lang="et-EE" dirty="0" smtClean="0"/>
              <a:t>ine</a:t>
            </a:r>
            <a:endParaRPr lang="en-US" dirty="0" smtClean="0"/>
          </a:p>
          <a:p>
            <a:pPr fontAlgn="base"/>
            <a:r>
              <a:rPr lang="en-US" b="1" dirty="0" smtClean="0"/>
              <a:t>Kiirusmõõdiku näit</a:t>
            </a:r>
            <a:endParaRPr lang="en-US" b="1" dirty="0"/>
          </a:p>
        </p:txBody>
      </p:sp>
      <p:sp>
        <p:nvSpPr>
          <p:cNvPr id="4" name="Rectangle 3"/>
          <p:cNvSpPr/>
          <p:nvPr/>
        </p:nvSpPr>
        <p:spPr>
          <a:xfrm>
            <a:off x="948906" y="4537494"/>
            <a:ext cx="9721970" cy="13112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Siit</a:t>
            </a:r>
            <a:r>
              <a:rPr lang="en-US" dirty="0" smtClean="0"/>
              <a:t> </a:t>
            </a:r>
            <a:r>
              <a:rPr lang="en-US" dirty="0" err="1" smtClean="0"/>
              <a:t>lehelt</a:t>
            </a:r>
            <a:r>
              <a:rPr lang="en-US" dirty="0" smtClean="0"/>
              <a:t> </a:t>
            </a:r>
            <a:r>
              <a:rPr lang="en-US" dirty="0" err="1" smtClean="0"/>
              <a:t>leiad</a:t>
            </a:r>
            <a:r>
              <a:rPr lang="en-US" dirty="0" smtClean="0"/>
              <a:t> </a:t>
            </a:r>
            <a:r>
              <a:rPr lang="en-US" dirty="0" err="1" smtClean="0"/>
              <a:t>erinevaid</a:t>
            </a:r>
            <a:r>
              <a:rPr lang="en-US" dirty="0" smtClean="0"/>
              <a:t> </a:t>
            </a:r>
            <a:r>
              <a:rPr lang="en-US" dirty="0" err="1" smtClean="0"/>
              <a:t>hindamisvahendeid</a:t>
            </a:r>
            <a:r>
              <a:rPr lang="en-US" dirty="0" smtClean="0"/>
              <a:t>, </a:t>
            </a:r>
            <a:r>
              <a:rPr lang="en-US" dirty="0" err="1" smtClean="0"/>
              <a:t>mida</a:t>
            </a:r>
            <a:r>
              <a:rPr lang="en-US" dirty="0" smtClean="0"/>
              <a:t> </a:t>
            </a:r>
            <a:r>
              <a:rPr lang="en-US" dirty="0" err="1" smtClean="0"/>
              <a:t>saab</a:t>
            </a:r>
            <a:r>
              <a:rPr lang="en-US" dirty="0" smtClean="0"/>
              <a:t> </a:t>
            </a:r>
            <a:r>
              <a:rPr lang="en-US" dirty="0" err="1" smtClean="0"/>
              <a:t>õppetöö</a:t>
            </a:r>
            <a:r>
              <a:rPr lang="en-US" dirty="0" smtClean="0"/>
              <a:t> </a:t>
            </a:r>
            <a:r>
              <a:rPr lang="en-US" dirty="0" err="1" smtClean="0"/>
              <a:t>käigus</a:t>
            </a:r>
            <a:r>
              <a:rPr lang="en-US" dirty="0" smtClean="0"/>
              <a:t> </a:t>
            </a:r>
            <a:r>
              <a:rPr lang="en-US" dirty="0" err="1" smtClean="0"/>
              <a:t>kasutada</a:t>
            </a:r>
            <a:r>
              <a:rPr lang="en-US" dirty="0" smtClean="0"/>
              <a:t>:</a:t>
            </a:r>
          </a:p>
          <a:p>
            <a:pPr algn="ctr"/>
            <a:r>
              <a:rPr lang="en-US" dirty="0" smtClean="0"/>
              <a:t>http</a:t>
            </a:r>
            <a:r>
              <a:rPr lang="en-US" dirty="0"/>
              <a:t>://celi.olemiss.edu/wp-content/uploads/sites/6/2016/03/Differentiated-Assessment-Strategies-Preassessment-Formative-Summative-and-Digital.pdf</a:t>
            </a:r>
          </a:p>
        </p:txBody>
      </p:sp>
    </p:spTree>
    <p:extLst>
      <p:ext uri="{BB962C8B-B14F-4D97-AF65-F5344CB8AC3E}">
        <p14:creationId xmlns:p14="http://schemas.microsoft.com/office/powerpoint/2010/main" val="15898093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dirty="0" err="1" smtClean="0"/>
              <a:t>Hindamisvahendi</a:t>
            </a:r>
            <a:r>
              <a:rPr lang="et-EE" dirty="0" smtClean="0"/>
              <a:t>d kasutamiseks peale õppetegevust, nä</a:t>
            </a:r>
            <a:r>
              <a:rPr lang="en-US" dirty="0" err="1" smtClean="0"/>
              <a:t>iteks</a:t>
            </a:r>
            <a:r>
              <a:rPr lang="en-US" dirty="0" smtClean="0"/>
              <a:t>:</a:t>
            </a:r>
            <a:endParaRPr lang="en-US" dirty="0"/>
          </a:p>
        </p:txBody>
      </p:sp>
      <p:sp>
        <p:nvSpPr>
          <p:cNvPr id="3" name="Content Placeholder 2"/>
          <p:cNvSpPr>
            <a:spLocks noGrp="1"/>
          </p:cNvSpPr>
          <p:nvPr>
            <p:ph idx="1"/>
          </p:nvPr>
        </p:nvSpPr>
        <p:spPr>
          <a:xfrm>
            <a:off x="838200" y="1825624"/>
            <a:ext cx="10515600" cy="4971991"/>
          </a:xfrm>
        </p:spPr>
        <p:txBody>
          <a:bodyPr>
            <a:normAutofit/>
          </a:bodyPr>
          <a:lstStyle/>
          <a:p>
            <a:pPr fontAlgn="base"/>
            <a:r>
              <a:rPr lang="en-US" b="1" i="1" dirty="0"/>
              <a:t>Tõhus küsimuste esitamine</a:t>
            </a:r>
            <a:r>
              <a:rPr lang="en-US" dirty="0"/>
              <a:t>: </a:t>
            </a:r>
            <a:r>
              <a:rPr lang="en-US" dirty="0" err="1"/>
              <a:t>avatud</a:t>
            </a:r>
            <a:r>
              <a:rPr lang="en-US" dirty="0"/>
              <a:t> </a:t>
            </a:r>
            <a:r>
              <a:rPr lang="en-US" dirty="0" err="1" smtClean="0"/>
              <a:t>küsimused</a:t>
            </a:r>
            <a:endParaRPr lang="en-US" dirty="0"/>
          </a:p>
          <a:p>
            <a:pPr fontAlgn="base"/>
            <a:r>
              <a:rPr lang="en-US" dirty="0" err="1" smtClean="0"/>
              <a:t>Likert'i</a:t>
            </a:r>
            <a:r>
              <a:rPr lang="en-US" dirty="0" smtClean="0"/>
              <a:t> </a:t>
            </a:r>
            <a:r>
              <a:rPr lang="en-US" dirty="0"/>
              <a:t>skaalad õppimise, suhtumise ja </a:t>
            </a:r>
            <a:r>
              <a:rPr lang="en-US" dirty="0" smtClean="0"/>
              <a:t>edusammude </a:t>
            </a:r>
            <a:r>
              <a:rPr lang="en-US" dirty="0"/>
              <a:t>hindamiseks</a:t>
            </a:r>
          </a:p>
          <a:p>
            <a:pPr fontAlgn="base"/>
            <a:r>
              <a:rPr lang="en-US" b="1" dirty="0"/>
              <a:t>Kontrollnimekirjad</a:t>
            </a:r>
          </a:p>
          <a:p>
            <a:pPr fontAlgn="base"/>
            <a:r>
              <a:rPr lang="en-US" dirty="0" err="1" smtClean="0"/>
              <a:t>Hindamine</a:t>
            </a:r>
            <a:r>
              <a:rPr lang="en-US" dirty="0" smtClean="0"/>
              <a:t> </a:t>
            </a:r>
            <a:r>
              <a:rPr lang="et-EE" dirty="0" smtClean="0"/>
              <a:t>päeviku</a:t>
            </a:r>
            <a:r>
              <a:rPr lang="en-US" dirty="0" smtClean="0"/>
              <a:t> abil</a:t>
            </a:r>
            <a:endParaRPr lang="en-US" dirty="0"/>
          </a:p>
          <a:p>
            <a:pPr fontAlgn="base"/>
            <a:r>
              <a:rPr lang="en-US" dirty="0" err="1" smtClean="0"/>
              <a:t>Graafi</a:t>
            </a:r>
            <a:r>
              <a:rPr lang="et-EE" dirty="0" smtClean="0"/>
              <a:t>kud</a:t>
            </a:r>
            <a:endParaRPr lang="en-US" dirty="0"/>
          </a:p>
        </p:txBody>
      </p:sp>
    </p:spTree>
    <p:extLst>
      <p:ext uri="{BB962C8B-B14F-4D97-AF65-F5344CB8AC3E}">
        <p14:creationId xmlns:p14="http://schemas.microsoft.com/office/powerpoint/2010/main" val="4013312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dirty="0" err="1" smtClean="0"/>
              <a:t>Hindamisvahendi</a:t>
            </a:r>
            <a:r>
              <a:rPr lang="et-EE" dirty="0" smtClean="0"/>
              <a:t>d kasutamiseks peale õppetegevust</a:t>
            </a:r>
            <a:r>
              <a:rPr lang="en-US" dirty="0" smtClean="0"/>
              <a:t>, </a:t>
            </a:r>
            <a:r>
              <a:rPr lang="en-US" dirty="0"/>
              <a:t>näiteks</a:t>
            </a:r>
            <a:r>
              <a:rPr lang="en-US" dirty="0" smtClean="0"/>
              <a:t>:</a:t>
            </a:r>
            <a:endParaRPr lang="en-US" dirty="0"/>
          </a:p>
        </p:txBody>
      </p:sp>
      <p:sp>
        <p:nvSpPr>
          <p:cNvPr id="3" name="Content Placeholder 2"/>
          <p:cNvSpPr>
            <a:spLocks noGrp="1"/>
          </p:cNvSpPr>
          <p:nvPr>
            <p:ph idx="1"/>
          </p:nvPr>
        </p:nvSpPr>
        <p:spPr>
          <a:xfrm>
            <a:off x="838200" y="1905524"/>
            <a:ext cx="10515600" cy="4415378"/>
          </a:xfrm>
        </p:spPr>
        <p:txBody>
          <a:bodyPr>
            <a:normAutofit/>
          </a:bodyPr>
          <a:lstStyle/>
          <a:p>
            <a:pPr fontAlgn="base"/>
            <a:r>
              <a:rPr lang="en-US" dirty="0" err="1" smtClean="0"/>
              <a:t>Hindamis</a:t>
            </a:r>
            <a:r>
              <a:rPr lang="et-EE" dirty="0" smtClean="0"/>
              <a:t>juhised</a:t>
            </a:r>
            <a:endParaRPr lang="en-US" dirty="0"/>
          </a:p>
          <a:p>
            <a:pPr fontAlgn="base"/>
            <a:r>
              <a:rPr lang="en-US" dirty="0"/>
              <a:t>Hindamine tühja lehega</a:t>
            </a:r>
          </a:p>
          <a:p>
            <a:pPr fontAlgn="base"/>
            <a:r>
              <a:rPr lang="en-US" dirty="0" err="1" smtClean="0"/>
              <a:t>Tulemus</a:t>
            </a:r>
            <a:r>
              <a:rPr lang="et-EE" dirty="0" smtClean="0"/>
              <a:t>e</a:t>
            </a:r>
            <a:r>
              <a:rPr lang="en-US" dirty="0" smtClean="0"/>
              <a:t> </a:t>
            </a:r>
            <a:r>
              <a:rPr lang="en-US" dirty="0"/>
              <a:t>hindamine</a:t>
            </a:r>
          </a:p>
          <a:p>
            <a:pPr fontAlgn="base"/>
            <a:r>
              <a:rPr lang="en-US" dirty="0"/>
              <a:t>Õpetaja koostatud testid (õige-vale, valikvastustega testid, </a:t>
            </a:r>
            <a:r>
              <a:rPr lang="et-EE" dirty="0" smtClean="0"/>
              <a:t>täida </a:t>
            </a:r>
            <a:r>
              <a:rPr lang="et-EE" dirty="0" smtClean="0"/>
              <a:t>lüngad</a:t>
            </a:r>
            <a:r>
              <a:rPr lang="en-US" dirty="0" smtClean="0"/>
              <a:t>,</a:t>
            </a:r>
            <a:r>
              <a:rPr lang="et-EE" dirty="0" smtClean="0"/>
              <a:t> </a:t>
            </a:r>
            <a:r>
              <a:rPr lang="en-US" dirty="0" err="1" smtClean="0"/>
              <a:t>küsimused</a:t>
            </a:r>
            <a:r>
              <a:rPr lang="en-US" dirty="0"/>
              <a:t>, avatud küsimused, sooritustestid, oskuste testid, probleemipõhised testid).</a:t>
            </a:r>
          </a:p>
          <a:p>
            <a:pPr fontAlgn="base"/>
            <a:r>
              <a:rPr lang="en-US" dirty="0" err="1" smtClean="0"/>
              <a:t>Portf</a:t>
            </a:r>
            <a:r>
              <a:rPr lang="et-EE" dirty="0" smtClean="0"/>
              <a:t>ooliod</a:t>
            </a:r>
            <a:endParaRPr lang="en-US" dirty="0"/>
          </a:p>
          <a:p>
            <a:pPr fontAlgn="base"/>
            <a:r>
              <a:rPr lang="en-US" dirty="0" smtClean="0"/>
              <a:t>Vestlusringid</a:t>
            </a:r>
            <a:endParaRPr lang="en-US" dirty="0"/>
          </a:p>
        </p:txBody>
      </p:sp>
    </p:spTree>
    <p:extLst>
      <p:ext uri="{BB962C8B-B14F-4D97-AF65-F5344CB8AC3E}">
        <p14:creationId xmlns:p14="http://schemas.microsoft.com/office/powerpoint/2010/main" val="13120996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12BA15E-4659-440B-9C84-66614085DDD7}"/>
              </a:ext>
            </a:extLst>
          </p:cNvPr>
          <p:cNvSpPr>
            <a:spLocks noGrp="1"/>
          </p:cNvSpPr>
          <p:nvPr>
            <p:ph type="title"/>
          </p:nvPr>
        </p:nvSpPr>
        <p:spPr/>
        <p:txBody>
          <a:bodyPr/>
          <a:lstStyle/>
          <a:p>
            <a:r>
              <a:rPr lang="en-US" dirty="0" smtClean="0"/>
              <a:t>4. </a:t>
            </a:r>
            <a:r>
              <a:rPr lang="et-EE" dirty="0" smtClean="0"/>
              <a:t>PEATÜKK</a:t>
            </a:r>
            <a:endParaRPr lang="en-GB" dirty="0"/>
          </a:p>
        </p:txBody>
      </p:sp>
      <p:sp>
        <p:nvSpPr>
          <p:cNvPr id="7" name="Tijdelijke aanduiding voor inhoud 6">
            <a:extLst>
              <a:ext uri="{FF2B5EF4-FFF2-40B4-BE49-F238E27FC236}">
                <a16:creationId xmlns:a16="http://schemas.microsoft.com/office/drawing/2014/main" id="{CA910832-9AD8-4405-A0EC-78364F4F57EA}"/>
              </a:ext>
            </a:extLst>
          </p:cNvPr>
          <p:cNvSpPr>
            <a:spLocks noGrp="1"/>
          </p:cNvSpPr>
          <p:nvPr>
            <p:ph sz="half" idx="1"/>
          </p:nvPr>
        </p:nvSpPr>
        <p:spPr/>
        <p:txBody>
          <a:bodyPr>
            <a:normAutofit fontScale="77500" lnSpcReduction="20000"/>
          </a:bodyPr>
          <a:lstStyle/>
          <a:p>
            <a:r>
              <a:rPr lang="en-US" dirty="0"/>
              <a:t>Diferentseeritud õpetamise head tavad</a:t>
            </a:r>
            <a:endParaRPr lang="en-GB" dirty="0"/>
          </a:p>
        </p:txBody>
      </p:sp>
    </p:spTree>
    <p:extLst>
      <p:ext uri="{BB962C8B-B14F-4D97-AF65-F5344CB8AC3E}">
        <p14:creationId xmlns:p14="http://schemas.microsoft.com/office/powerpoint/2010/main" val="23759897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nl-NL" dirty="0" err="1" smtClean="0"/>
              <a:t>Sissejuhatus</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825625"/>
            <a:ext cx="10515600" cy="4066217"/>
          </a:xfrm>
        </p:spPr>
        <p:txBody>
          <a:bodyPr/>
          <a:lstStyle/>
          <a:p>
            <a:pPr marL="0" indent="0">
              <a:buNone/>
            </a:pPr>
            <a:r>
              <a:rPr lang="en-US" dirty="0" smtClean="0"/>
              <a:t>On </a:t>
            </a:r>
            <a:r>
              <a:rPr lang="en-US" dirty="0"/>
              <a:t>palju erinevaid viise, kuidas õpetaja saab õpilaste õpetamist diferentseerida</a:t>
            </a:r>
            <a:r>
              <a:rPr lang="en-US" dirty="0" smtClean="0"/>
              <a:t>. </a:t>
            </a:r>
            <a:r>
              <a:rPr lang="en-US" dirty="0"/>
              <a:t>Diferentseerimine algab õpilaste varasemate teadmiste ja oskuste hindamisest ning individuaalsete õpieesmärkide seadmisest. Nii palju kui võimalik, tuleks eesmärgid ja vastavad </a:t>
            </a:r>
            <a:r>
              <a:rPr lang="en-US" dirty="0" err="1"/>
              <a:t>edukriteeriumid</a:t>
            </a:r>
            <a:r>
              <a:rPr lang="en-US" dirty="0"/>
              <a:t> </a:t>
            </a:r>
            <a:r>
              <a:rPr lang="et-EE" dirty="0" smtClean="0"/>
              <a:t>määratleda</a:t>
            </a:r>
            <a:r>
              <a:rPr lang="en-US" dirty="0" smtClean="0"/>
              <a:t> </a:t>
            </a:r>
            <a:r>
              <a:rPr lang="en-US" dirty="0"/>
              <a:t>koos õpilastega. See soodustab metakognitsiooni ja eneseregulatsiooni, andes õpilastele võimaluse jälgida oma edusamme</a:t>
            </a:r>
            <a:r>
              <a:rPr lang="en-US" dirty="0" smtClean="0"/>
              <a:t>. </a:t>
            </a:r>
          </a:p>
          <a:p>
            <a:pPr marL="0" indent="0">
              <a:buNone/>
            </a:pPr>
            <a:r>
              <a:rPr lang="en-US" dirty="0" smtClean="0"/>
              <a:t>Järgmistel slaididel on </a:t>
            </a:r>
            <a:r>
              <a:rPr lang="en-US" dirty="0"/>
              <a:t>esitatud </a:t>
            </a:r>
            <a:r>
              <a:rPr lang="en-US" dirty="0" smtClean="0"/>
              <a:t>loetelu võimalustest, kuidas õpetamist klassis diferentseerida. </a:t>
            </a:r>
          </a:p>
        </p:txBody>
      </p:sp>
    </p:spTree>
    <p:extLst>
      <p:ext uri="{BB962C8B-B14F-4D97-AF65-F5344CB8AC3E}">
        <p14:creationId xmlns:p14="http://schemas.microsoft.com/office/powerpoint/2010/main" val="22312905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595223" y="132212"/>
            <a:ext cx="10515600" cy="937464"/>
          </a:xfrm>
        </p:spPr>
        <p:txBody>
          <a:bodyPr>
            <a:normAutofit/>
          </a:bodyPr>
          <a:lstStyle/>
          <a:p>
            <a:pPr fontAlgn="base"/>
            <a:r>
              <a:rPr lang="en-US" dirty="0"/>
              <a:t>50 viisi, </a:t>
            </a:r>
            <a:r>
              <a:rPr lang="en-US" dirty="0" err="1"/>
              <a:t>kuidas</a:t>
            </a:r>
            <a:r>
              <a:rPr lang="en-US" dirty="0"/>
              <a:t> </a:t>
            </a:r>
            <a:r>
              <a:rPr lang="et-EE" dirty="0" smtClean="0"/>
              <a:t>õpet </a:t>
            </a:r>
            <a:r>
              <a:rPr lang="en-US" dirty="0" err="1" smtClean="0"/>
              <a:t>diferentseerida</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508958" y="1069676"/>
            <a:ext cx="8867955" cy="5631686"/>
          </a:xfr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fontAlgn="base">
              <a:buNone/>
            </a:pPr>
            <a:r>
              <a:rPr lang="en-US" sz="6000" dirty="0"/>
              <a:t>1. Õppekava kaardistamine</a:t>
            </a:r>
          </a:p>
          <a:p>
            <a:pPr marL="0" indent="0" fontAlgn="base">
              <a:buNone/>
            </a:pPr>
            <a:r>
              <a:rPr lang="en-US" sz="6000" dirty="0"/>
              <a:t>2. Uurimispõhine õpe</a:t>
            </a:r>
          </a:p>
          <a:p>
            <a:pPr marL="0" indent="0" fontAlgn="base">
              <a:buNone/>
            </a:pPr>
            <a:r>
              <a:rPr lang="en-US" sz="6000" dirty="0" smtClean="0"/>
              <a:t>3. </a:t>
            </a:r>
            <a:r>
              <a:rPr lang="en-US" sz="6000" dirty="0" err="1" smtClean="0"/>
              <a:t>Standardid</a:t>
            </a:r>
            <a:r>
              <a:rPr lang="en-US" sz="6000" dirty="0" smtClean="0"/>
              <a:t> </a:t>
            </a:r>
            <a:r>
              <a:rPr lang="en-US" sz="6000" dirty="0"/>
              <a:t>ja kestvad arusaamad</a:t>
            </a:r>
          </a:p>
          <a:p>
            <a:pPr marL="0" indent="0" fontAlgn="base">
              <a:buNone/>
            </a:pPr>
            <a:r>
              <a:rPr lang="en-US" sz="6000" dirty="0"/>
              <a:t>4. Projektipõhine õpe</a:t>
            </a:r>
          </a:p>
          <a:p>
            <a:pPr marL="0" indent="0" fontAlgn="base">
              <a:buNone/>
            </a:pPr>
            <a:r>
              <a:rPr lang="en-US" sz="6000" dirty="0"/>
              <a:t>5. Klassiruumi paigutus ja kujundus</a:t>
            </a:r>
          </a:p>
          <a:p>
            <a:pPr marL="0" indent="0" fontAlgn="base">
              <a:buNone/>
            </a:pPr>
            <a:r>
              <a:rPr lang="en-US" sz="6000" dirty="0"/>
              <a:t>6. Õppemudeli integreerimine</a:t>
            </a:r>
          </a:p>
          <a:p>
            <a:pPr marL="0" indent="0" fontAlgn="base">
              <a:buNone/>
            </a:pPr>
            <a:r>
              <a:rPr lang="en-US" sz="6000" dirty="0"/>
              <a:t>7. Lause- ja arutelutüved</a:t>
            </a:r>
          </a:p>
          <a:p>
            <a:pPr marL="0" indent="0" fontAlgn="base">
              <a:buNone/>
            </a:pPr>
            <a:r>
              <a:rPr lang="en-US" sz="6000" dirty="0"/>
              <a:t>8. Tasandilised õppe-eesmärgid</a:t>
            </a:r>
          </a:p>
          <a:p>
            <a:pPr marL="0" indent="0" fontAlgn="base">
              <a:buNone/>
            </a:pPr>
            <a:r>
              <a:rPr lang="en-US" sz="6000" dirty="0"/>
              <a:t>9. Õppimine läbi mängu</a:t>
            </a:r>
          </a:p>
          <a:p>
            <a:pPr marL="0" indent="0" fontAlgn="base">
              <a:buNone/>
            </a:pPr>
            <a:r>
              <a:rPr lang="en-US" sz="6000" dirty="0"/>
              <a:t>10. </a:t>
            </a:r>
            <a:r>
              <a:rPr lang="en-US" sz="6000" dirty="0" err="1" smtClean="0"/>
              <a:t>Tähenduslik</a:t>
            </a:r>
            <a:r>
              <a:rPr lang="en-US" sz="6000" dirty="0" smtClean="0"/>
              <a:t> </a:t>
            </a:r>
            <a:r>
              <a:rPr lang="en-US" sz="6000" dirty="0"/>
              <a:t>õpilase hääl ja valikuvõimalused</a:t>
            </a:r>
          </a:p>
          <a:p>
            <a:pPr marL="0" indent="0" fontAlgn="base">
              <a:buNone/>
            </a:pPr>
            <a:r>
              <a:rPr lang="en-US" sz="6000" dirty="0"/>
              <a:t>11. Õppemärgid</a:t>
            </a:r>
          </a:p>
          <a:p>
            <a:pPr marL="0" indent="0" fontAlgn="base">
              <a:buNone/>
            </a:pPr>
            <a:r>
              <a:rPr lang="en-US" sz="6000" dirty="0"/>
              <a:t>12. Suhete loomine ja meeskonna loomine</a:t>
            </a:r>
          </a:p>
          <a:p>
            <a:pPr marL="0" indent="0" fontAlgn="base">
              <a:buNone/>
            </a:pPr>
            <a:r>
              <a:rPr lang="en-US" sz="6000" dirty="0"/>
              <a:t>13. </a:t>
            </a:r>
            <a:r>
              <a:rPr lang="et-EE" sz="6000" dirty="0" smtClean="0"/>
              <a:t>Enesejuhitud</a:t>
            </a:r>
            <a:r>
              <a:rPr lang="en-US" sz="6000" dirty="0" smtClean="0"/>
              <a:t> </a:t>
            </a:r>
            <a:r>
              <a:rPr lang="en-US" sz="6000" dirty="0"/>
              <a:t>õpe</a:t>
            </a:r>
          </a:p>
          <a:p>
            <a:pPr marL="0" indent="0" fontAlgn="base">
              <a:buNone/>
            </a:pPr>
            <a:r>
              <a:rPr lang="en-US" sz="6000" dirty="0"/>
              <a:t>14. Valikuvõimalused</a:t>
            </a:r>
          </a:p>
          <a:p>
            <a:pPr marL="0" indent="0" fontAlgn="base">
              <a:buNone/>
            </a:pPr>
            <a:r>
              <a:rPr lang="en-US" sz="6000" dirty="0"/>
              <a:t>15. </a:t>
            </a:r>
            <a:r>
              <a:rPr lang="en-US" sz="6000" i="1" dirty="0"/>
              <a:t>Bloom's Twist</a:t>
            </a:r>
          </a:p>
          <a:p>
            <a:pPr marL="0" indent="0" fontAlgn="base">
              <a:buNone/>
            </a:pPr>
            <a:r>
              <a:rPr lang="en-US" sz="6000" dirty="0"/>
              <a:t>16. </a:t>
            </a:r>
            <a:r>
              <a:rPr lang="et-EE" sz="6000" dirty="0" smtClean="0"/>
              <a:t>Debatt </a:t>
            </a:r>
            <a:r>
              <a:rPr lang="en-US" sz="6000" dirty="0" smtClean="0"/>
              <a:t>(</a:t>
            </a:r>
            <a:r>
              <a:rPr lang="en-US" sz="6000" dirty="0" err="1" smtClean="0"/>
              <a:t>ka</a:t>
            </a:r>
            <a:r>
              <a:rPr lang="en-US" sz="6000" dirty="0" smtClean="0"/>
              <a:t> 4</a:t>
            </a:r>
            <a:r>
              <a:rPr lang="et-EE" sz="6000" dirty="0" smtClean="0"/>
              <a:t> nurka</a:t>
            </a:r>
            <a:r>
              <a:rPr lang="en-US" sz="6000" dirty="0" smtClean="0"/>
              <a:t> </a:t>
            </a:r>
            <a:r>
              <a:rPr lang="en-US" sz="6000" dirty="0"/>
              <a:t>ja nõustumine/mittenõustumine võivad olla siin kasulikud).</a:t>
            </a:r>
          </a:p>
          <a:p>
            <a:pPr marL="0" indent="0" fontAlgn="base">
              <a:buNone/>
            </a:pPr>
            <a:r>
              <a:rPr lang="en-US" sz="6000" dirty="0"/>
              <a:t>17. </a:t>
            </a:r>
            <a:r>
              <a:rPr lang="en-US" sz="6000" dirty="0" err="1" smtClean="0"/>
              <a:t>Sünkroon</a:t>
            </a:r>
            <a:r>
              <a:rPr lang="et-EE" sz="6000" dirty="0" smtClean="0"/>
              <a:t>ne õ</a:t>
            </a:r>
            <a:r>
              <a:rPr lang="en-US" sz="6000" dirty="0" err="1" smtClean="0"/>
              <a:t>petamine</a:t>
            </a:r>
            <a:endParaRPr lang="en-US" sz="6000" dirty="0"/>
          </a:p>
          <a:p>
            <a:pPr marL="0" indent="0" fontAlgn="base">
              <a:buNone/>
            </a:pPr>
            <a:r>
              <a:rPr lang="en-US" sz="6000" dirty="0"/>
              <a:t>18. </a:t>
            </a:r>
            <a:r>
              <a:rPr lang="en-US" sz="6000" dirty="0" err="1"/>
              <a:t>Topelt</a:t>
            </a:r>
            <a:r>
              <a:rPr lang="en-US" sz="6000" dirty="0"/>
              <a:t> </a:t>
            </a:r>
            <a:r>
              <a:rPr lang="en-US" sz="6000" dirty="0" err="1" smtClean="0"/>
              <a:t>sissekan</a:t>
            </a:r>
            <a:r>
              <a:rPr lang="et-EE" sz="6000" dirty="0" smtClean="0"/>
              <a:t>de</a:t>
            </a:r>
            <a:r>
              <a:rPr lang="en-US" sz="6000" dirty="0" smtClean="0"/>
              <a:t> </a:t>
            </a:r>
            <a:r>
              <a:rPr lang="en-US" sz="6000" dirty="0" err="1" smtClean="0"/>
              <a:t>päeviku</a:t>
            </a:r>
            <a:r>
              <a:rPr lang="et-EE" sz="6000" dirty="0" smtClean="0"/>
              <a:t>d</a:t>
            </a:r>
            <a:r>
              <a:rPr lang="en-US" sz="6000" dirty="0" smtClean="0"/>
              <a:t>/</a:t>
            </a:r>
            <a:r>
              <a:rPr lang="et-EE" sz="6000" dirty="0" smtClean="0"/>
              <a:t>essee</a:t>
            </a:r>
            <a:r>
              <a:rPr lang="en-US" sz="6000" dirty="0" smtClean="0"/>
              <a:t> </a:t>
            </a:r>
            <a:r>
              <a:rPr lang="en-US" sz="6000" dirty="0"/>
              <a:t>kirjutamine</a:t>
            </a:r>
          </a:p>
          <a:p>
            <a:pPr marL="0" indent="0" fontAlgn="base">
              <a:buNone/>
            </a:pPr>
            <a:r>
              <a:rPr lang="en-US" sz="6000" dirty="0"/>
              <a:t>19. Analoogiad, metafoorid ja visuaalsed kujutised</a:t>
            </a:r>
          </a:p>
          <a:p>
            <a:pPr marL="0" indent="0" fontAlgn="base">
              <a:buNone/>
            </a:pPr>
            <a:r>
              <a:rPr lang="en-US" sz="6000" dirty="0"/>
              <a:t>20. Vastastikune õpetamine</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nl-NL" dirty="0"/>
          </a:p>
        </p:txBody>
      </p:sp>
    </p:spTree>
    <p:extLst>
      <p:ext uri="{BB962C8B-B14F-4D97-AF65-F5344CB8AC3E}">
        <p14:creationId xmlns:p14="http://schemas.microsoft.com/office/powerpoint/2010/main" val="10740861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595223" y="132211"/>
            <a:ext cx="10515600" cy="1325563"/>
          </a:xfrm>
        </p:spPr>
        <p:txBody>
          <a:bodyPr>
            <a:normAutofit/>
          </a:bodyPr>
          <a:lstStyle/>
          <a:p>
            <a:pPr fontAlgn="base"/>
            <a:r>
              <a:rPr lang="en-US" dirty="0"/>
              <a:t>50 viisi, </a:t>
            </a:r>
            <a:r>
              <a:rPr lang="en-US" dirty="0" err="1"/>
              <a:t>kuidas</a:t>
            </a:r>
            <a:r>
              <a:rPr lang="en-US" dirty="0"/>
              <a:t> </a:t>
            </a:r>
            <a:r>
              <a:rPr lang="et-EE" dirty="0" smtClean="0"/>
              <a:t>õpet </a:t>
            </a:r>
            <a:r>
              <a:rPr lang="en-US" dirty="0" err="1" smtClean="0"/>
              <a:t>diferentseerida</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1147314" y="1457774"/>
            <a:ext cx="8229600" cy="4743165"/>
          </a:xfr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n-US" sz="1500" dirty="0"/>
              <a:t>21. </a:t>
            </a:r>
            <a:r>
              <a:rPr lang="et-EE" sz="1500" dirty="0" smtClean="0"/>
              <a:t>Proovikivi kohtuprotsess</a:t>
            </a:r>
            <a:endParaRPr lang="en-US" sz="1500" dirty="0"/>
          </a:p>
          <a:p>
            <a:pPr marL="0" indent="0">
              <a:buNone/>
            </a:pPr>
            <a:r>
              <a:rPr lang="en-US" sz="1500" dirty="0"/>
              <a:t>22. </a:t>
            </a:r>
            <a:r>
              <a:rPr lang="et-EE" sz="1500" dirty="0" smtClean="0"/>
              <a:t>Kuum tool</a:t>
            </a:r>
            <a:r>
              <a:rPr lang="en-US" sz="1500" dirty="0" smtClean="0"/>
              <a:t>/</a:t>
            </a:r>
            <a:r>
              <a:rPr lang="en-US" sz="1500" dirty="0" err="1" smtClean="0"/>
              <a:t>Rollimäng</a:t>
            </a:r>
            <a:endParaRPr lang="en-US" sz="1500" dirty="0"/>
          </a:p>
          <a:p>
            <a:pPr marL="0" indent="0">
              <a:buNone/>
            </a:pPr>
            <a:r>
              <a:rPr lang="en-US" sz="1500" dirty="0"/>
              <a:t>23. Õpilaste </a:t>
            </a:r>
            <a:r>
              <a:rPr lang="en-US" sz="1500" dirty="0" err="1"/>
              <a:t>andmete</a:t>
            </a:r>
            <a:r>
              <a:rPr lang="en-US" sz="1500" dirty="0"/>
              <a:t> </a:t>
            </a:r>
            <a:r>
              <a:rPr lang="et-EE" sz="1500" dirty="0" smtClean="0"/>
              <a:t>kasutamine</a:t>
            </a:r>
            <a:endParaRPr lang="en-US" sz="1500" dirty="0"/>
          </a:p>
          <a:p>
            <a:pPr marL="0" indent="0">
              <a:buNone/>
            </a:pPr>
            <a:r>
              <a:rPr lang="en-US" sz="1500" dirty="0"/>
              <a:t>24. </a:t>
            </a:r>
            <a:r>
              <a:rPr lang="en-US" sz="1500" dirty="0" err="1" smtClean="0"/>
              <a:t>Meisterlik</a:t>
            </a:r>
            <a:r>
              <a:rPr lang="et-EE" sz="1500" dirty="0" smtClean="0"/>
              <a:t>kuse</a:t>
            </a:r>
            <a:r>
              <a:rPr lang="en-US" sz="1500" dirty="0" smtClean="0"/>
              <a:t> </a:t>
            </a:r>
            <a:r>
              <a:rPr lang="en-US" sz="1500" dirty="0"/>
              <a:t>õppimine</a:t>
            </a:r>
          </a:p>
          <a:p>
            <a:pPr marL="0" indent="0">
              <a:buNone/>
            </a:pPr>
            <a:r>
              <a:rPr lang="en-US" sz="1500" dirty="0"/>
              <a:t>25. Eesmärkide seadmine ja õpilepingud</a:t>
            </a:r>
          </a:p>
          <a:p>
            <a:pPr marL="0" indent="0">
              <a:buNone/>
            </a:pPr>
            <a:r>
              <a:rPr lang="en-US" sz="1500" dirty="0"/>
              <a:t>26. Mängupõhine õpe</a:t>
            </a:r>
          </a:p>
          <a:p>
            <a:pPr marL="0" indent="0">
              <a:buNone/>
            </a:pPr>
            <a:r>
              <a:rPr lang="en-US" sz="1500" dirty="0"/>
              <a:t>27. </a:t>
            </a:r>
            <a:r>
              <a:rPr lang="en-US" sz="1500" i="1" dirty="0"/>
              <a:t>RAFT</a:t>
            </a:r>
            <a:r>
              <a:rPr lang="en-US" sz="1500" dirty="0"/>
              <a:t> Ülesanded</a:t>
            </a:r>
          </a:p>
          <a:p>
            <a:pPr marL="0" indent="0">
              <a:buNone/>
            </a:pPr>
            <a:r>
              <a:rPr lang="en-US" sz="1500" dirty="0"/>
              <a:t>28. Grupeerimine</a:t>
            </a:r>
          </a:p>
          <a:p>
            <a:pPr marL="0" indent="0">
              <a:buNone/>
            </a:pPr>
            <a:r>
              <a:rPr lang="en-US" sz="1500" dirty="0"/>
              <a:t>29. Sokraatiline seminar</a:t>
            </a:r>
          </a:p>
          <a:p>
            <a:pPr marL="0" indent="0">
              <a:buNone/>
            </a:pPr>
            <a:r>
              <a:rPr lang="en-US" sz="1500" dirty="0"/>
              <a:t>30. Probleemipõhine õpe/kohapõhine haridus</a:t>
            </a:r>
          </a:p>
          <a:p>
            <a:pPr marL="0" indent="0">
              <a:buNone/>
            </a:pPr>
            <a:r>
              <a:rPr lang="en-US" sz="1500" dirty="0"/>
              <a:t>31. </a:t>
            </a:r>
            <a:r>
              <a:rPr lang="et-EE" sz="1500" i="1" dirty="0" smtClean="0"/>
              <a:t>Learning Blends</a:t>
            </a:r>
            <a:endParaRPr lang="en-US" sz="1500" i="1" dirty="0"/>
          </a:p>
          <a:p>
            <a:pPr marL="0" indent="0">
              <a:buNone/>
            </a:pPr>
            <a:r>
              <a:rPr lang="en-US" sz="1500" dirty="0"/>
              <a:t>32. </a:t>
            </a:r>
            <a:r>
              <a:rPr lang="en-US" sz="1500" i="1" dirty="0"/>
              <a:t>Write-Around</a:t>
            </a:r>
          </a:p>
          <a:p>
            <a:pPr marL="0" indent="0">
              <a:buNone/>
            </a:pPr>
            <a:r>
              <a:rPr lang="en-US" sz="1500" dirty="0"/>
              <a:t>33. Geeniuse tund</a:t>
            </a:r>
          </a:p>
          <a:p>
            <a:pPr marL="0" indent="0">
              <a:buNone/>
            </a:pPr>
            <a:r>
              <a:rPr lang="en-US" sz="1500" dirty="0"/>
              <a:t>34. Rubriigid</a:t>
            </a:r>
          </a:p>
          <a:p>
            <a:pPr marL="0" indent="0" fontAlgn="base">
              <a:buNone/>
            </a:pPr>
            <a:endParaRPr lang="nl-NL" dirty="0"/>
          </a:p>
        </p:txBody>
      </p:sp>
    </p:spTree>
    <p:extLst>
      <p:ext uri="{BB962C8B-B14F-4D97-AF65-F5344CB8AC3E}">
        <p14:creationId xmlns:p14="http://schemas.microsoft.com/office/powerpoint/2010/main" val="1556215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B884FEB-1397-4CD6-9506-15CE0A3717CA}"/>
              </a:ext>
            </a:extLst>
          </p:cNvPr>
          <p:cNvSpPr>
            <a:spLocks noGrp="1"/>
          </p:cNvSpPr>
          <p:nvPr>
            <p:ph type="title"/>
          </p:nvPr>
        </p:nvSpPr>
        <p:spPr/>
        <p:txBody>
          <a:bodyPr/>
          <a:lstStyle/>
          <a:p>
            <a:r>
              <a:rPr lang="nl-NL" dirty="0"/>
              <a:t>Sisukord</a:t>
            </a:r>
            <a:endParaRPr lang="en-GB" dirty="0"/>
          </a:p>
        </p:txBody>
      </p:sp>
      <p:sp>
        <p:nvSpPr>
          <p:cNvPr id="7" name="Tijdelijke aanduiding voor inhoud 6">
            <a:extLst>
              <a:ext uri="{FF2B5EF4-FFF2-40B4-BE49-F238E27FC236}">
                <a16:creationId xmlns:a16="http://schemas.microsoft.com/office/drawing/2014/main" id="{468FC1CB-C882-4A8D-8D26-400235D76757}"/>
              </a:ext>
            </a:extLst>
          </p:cNvPr>
          <p:cNvSpPr>
            <a:spLocks noGrp="1"/>
          </p:cNvSpPr>
          <p:nvPr>
            <p:ph idx="1"/>
          </p:nvPr>
        </p:nvSpPr>
        <p:spPr>
          <a:xfrm>
            <a:off x="838200" y="1825625"/>
            <a:ext cx="10515600" cy="4644186"/>
          </a:xfrm>
        </p:spPr>
        <p:txBody>
          <a:bodyPr>
            <a:normAutofit lnSpcReduction="10000"/>
          </a:bodyPr>
          <a:lstStyle/>
          <a:p>
            <a:pPr marL="0" indent="0">
              <a:buNone/>
            </a:pPr>
            <a:r>
              <a:rPr lang="en-US" b="1" dirty="0" smtClean="0"/>
              <a:t>1. </a:t>
            </a:r>
            <a:r>
              <a:rPr lang="et-EE" b="1" dirty="0" smtClean="0"/>
              <a:t>Peatükk</a:t>
            </a:r>
            <a:r>
              <a:rPr lang="en-US" b="1" dirty="0" smtClean="0"/>
              <a:t>: </a:t>
            </a:r>
            <a:r>
              <a:rPr lang="en-US" b="1" dirty="0"/>
              <a:t>Mis on diferentseerimisstrateegiad (1/2</a:t>
            </a:r>
            <a:r>
              <a:rPr lang="en-US" b="1" dirty="0" smtClean="0"/>
              <a:t>)?</a:t>
            </a:r>
            <a:endParaRPr lang="el-GR" b="1" dirty="0" smtClean="0"/>
          </a:p>
          <a:p>
            <a:pPr marL="457200" lvl="1" indent="0">
              <a:buNone/>
            </a:pPr>
            <a:r>
              <a:rPr lang="en-US" dirty="0" smtClean="0"/>
              <a:t>1.1. Sissejuhatus diferentseerimisstrateegiatesse </a:t>
            </a:r>
            <a:r>
              <a:rPr lang="el-GR" dirty="0" smtClean="0"/>
              <a:t>1/2</a:t>
            </a:r>
            <a:endParaRPr lang="en-GB" dirty="0" smtClean="0"/>
          </a:p>
          <a:p>
            <a:pPr marL="0" indent="0">
              <a:buNone/>
            </a:pPr>
            <a:r>
              <a:rPr lang="en-US" b="1" dirty="0" smtClean="0"/>
              <a:t>2. </a:t>
            </a:r>
            <a:r>
              <a:rPr lang="et-EE" b="1" dirty="0" smtClean="0"/>
              <a:t>Peatükk:</a:t>
            </a:r>
            <a:r>
              <a:rPr lang="nl-NL" b="1" dirty="0" smtClean="0"/>
              <a:t> </a:t>
            </a:r>
            <a:r>
              <a:rPr lang="en-US" b="1" dirty="0"/>
              <a:t>Mis on diferentseerimisstrateegiad </a:t>
            </a:r>
            <a:r>
              <a:rPr lang="en-US" b="1" dirty="0" smtClean="0"/>
              <a:t>(2/2)?</a:t>
            </a:r>
            <a:endParaRPr lang="nl-NL" b="1" dirty="0" smtClean="0"/>
          </a:p>
          <a:p>
            <a:pPr marL="457200" lvl="1" indent="0">
              <a:buNone/>
            </a:pPr>
            <a:r>
              <a:rPr lang="el-GR" dirty="0" smtClean="0"/>
              <a:t>2</a:t>
            </a:r>
            <a:r>
              <a:rPr lang="en-US" dirty="0" smtClean="0"/>
              <a:t>.1</a:t>
            </a:r>
            <a:r>
              <a:rPr lang="en-US" dirty="0"/>
              <a:t>. Sissejuhatus diferentseerimisstrateegiatesse </a:t>
            </a:r>
            <a:r>
              <a:rPr lang="el-GR" dirty="0"/>
              <a:t>2/2</a:t>
            </a:r>
            <a:endParaRPr lang="en-GB" dirty="0" smtClean="0"/>
          </a:p>
          <a:p>
            <a:pPr marL="0" indent="0">
              <a:buNone/>
            </a:pPr>
            <a:r>
              <a:rPr lang="en-US" b="1" dirty="0" smtClean="0"/>
              <a:t>3. </a:t>
            </a:r>
            <a:r>
              <a:rPr lang="et-EE" b="1" dirty="0" smtClean="0"/>
              <a:t>Peatükk</a:t>
            </a:r>
            <a:r>
              <a:rPr lang="nl-NL" b="1" dirty="0" smtClean="0"/>
              <a:t>: </a:t>
            </a:r>
            <a:r>
              <a:rPr lang="nl-NL" b="1" dirty="0" smtClean="0"/>
              <a:t>Millised </a:t>
            </a:r>
            <a:r>
              <a:rPr lang="en-US" b="1" dirty="0"/>
              <a:t>on </a:t>
            </a:r>
            <a:r>
              <a:rPr lang="en-US" b="1" dirty="0" err="1" smtClean="0"/>
              <a:t>diferentseeritud</a:t>
            </a:r>
            <a:r>
              <a:rPr lang="en-US" b="1" dirty="0" smtClean="0"/>
              <a:t> </a:t>
            </a:r>
            <a:r>
              <a:rPr lang="en-US" b="1" dirty="0" err="1" smtClean="0"/>
              <a:t>õppe</a:t>
            </a:r>
            <a:r>
              <a:rPr lang="et-EE" b="1" dirty="0" smtClean="0"/>
              <a:t> hindamismeetodid</a:t>
            </a:r>
            <a:r>
              <a:rPr lang="en-US" b="1" dirty="0" smtClean="0"/>
              <a:t>?</a:t>
            </a:r>
            <a:endParaRPr lang="nl-NL" b="1" dirty="0"/>
          </a:p>
          <a:p>
            <a:pPr marL="457200" lvl="1" indent="0">
              <a:buNone/>
            </a:pPr>
            <a:r>
              <a:rPr lang="el-GR" dirty="0" smtClean="0"/>
              <a:t>3.1. </a:t>
            </a:r>
            <a:r>
              <a:rPr lang="nl-NL" dirty="0" err="1" smtClean="0"/>
              <a:t>Mis </a:t>
            </a:r>
            <a:r>
              <a:rPr lang="nl-NL" dirty="0"/>
              <a:t>on </a:t>
            </a:r>
            <a:r>
              <a:rPr lang="nl-NL" dirty="0" err="1"/>
              <a:t>diferentseeritud </a:t>
            </a:r>
            <a:r>
              <a:rPr lang="nl-NL" dirty="0"/>
              <a:t>hindamine</a:t>
            </a:r>
            <a:r>
              <a:rPr lang="nl-NL" dirty="0" smtClean="0"/>
              <a:t>?</a:t>
            </a:r>
            <a:endParaRPr lang="el-GR" dirty="0" smtClean="0"/>
          </a:p>
          <a:p>
            <a:pPr marL="457200" lvl="1" indent="0">
              <a:buNone/>
            </a:pPr>
            <a:r>
              <a:rPr lang="el-GR" dirty="0" smtClean="0"/>
              <a:t>3.2. </a:t>
            </a:r>
            <a:r>
              <a:rPr lang="en-US" dirty="0" smtClean="0"/>
              <a:t>Diferentseeritud hindamise põhimõtted </a:t>
            </a:r>
          </a:p>
          <a:p>
            <a:pPr marL="457200" lvl="1" indent="0">
              <a:buNone/>
            </a:pPr>
            <a:r>
              <a:rPr lang="en-US" dirty="0" smtClean="0"/>
              <a:t>3.3. Diferentseeritud hindamise </a:t>
            </a:r>
            <a:r>
              <a:rPr lang="en-US" dirty="0"/>
              <a:t>viisid</a:t>
            </a:r>
            <a:endParaRPr lang="nl-NL" dirty="0" smtClean="0"/>
          </a:p>
          <a:p>
            <a:pPr marL="0" indent="0">
              <a:buNone/>
            </a:pPr>
            <a:r>
              <a:rPr lang="en-US" b="1" dirty="0" smtClean="0"/>
              <a:t>4. </a:t>
            </a:r>
            <a:r>
              <a:rPr lang="et-EE" b="1" dirty="0" smtClean="0"/>
              <a:t>Peatükk</a:t>
            </a:r>
            <a:r>
              <a:rPr lang="nl-NL" b="1" dirty="0" smtClean="0"/>
              <a:t>: </a:t>
            </a:r>
            <a:r>
              <a:rPr lang="en-US" b="1" dirty="0"/>
              <a:t>Diferentseeritud </a:t>
            </a:r>
            <a:r>
              <a:rPr lang="en-US" b="1" dirty="0" smtClean="0"/>
              <a:t>õpetamise </a:t>
            </a:r>
            <a:r>
              <a:rPr lang="en-US" b="1" dirty="0"/>
              <a:t>head tavad</a:t>
            </a:r>
          </a:p>
          <a:p>
            <a:pPr marL="457200" lvl="1" indent="0">
              <a:buNone/>
            </a:pPr>
            <a:r>
              <a:rPr lang="en-US" sz="2000" dirty="0"/>
              <a:t>4.1. Sissejuhatus </a:t>
            </a:r>
          </a:p>
          <a:p>
            <a:pPr marL="457200" lvl="1" indent="0">
              <a:buNone/>
            </a:pPr>
            <a:r>
              <a:rPr lang="en-US" sz="2000" dirty="0"/>
              <a:t>4.2. 50 võimalust </a:t>
            </a:r>
            <a:r>
              <a:rPr lang="en-US" sz="2000" dirty="0" err="1"/>
              <a:t>diferentseeritud</a:t>
            </a:r>
            <a:r>
              <a:rPr lang="en-US" sz="2000" dirty="0"/>
              <a:t> </a:t>
            </a:r>
            <a:r>
              <a:rPr lang="en-US" sz="2000" dirty="0" err="1" smtClean="0"/>
              <a:t>õp</a:t>
            </a:r>
            <a:r>
              <a:rPr lang="et-EE" sz="2000" dirty="0" smtClean="0"/>
              <a:t>peks</a:t>
            </a:r>
            <a:endParaRPr lang="nl-NL" sz="2000" dirty="0"/>
          </a:p>
          <a:p>
            <a:pPr marL="457200" lvl="1" indent="0">
              <a:buNone/>
            </a:pPr>
            <a:endParaRPr lang="nl-NL" dirty="0"/>
          </a:p>
          <a:p>
            <a:pPr lvl="1"/>
            <a:endParaRPr lang="en-GB" dirty="0"/>
          </a:p>
          <a:p>
            <a:pPr marL="457200" lvl="1" indent="0">
              <a:buNone/>
            </a:pPr>
            <a:endParaRPr lang="en-GB" dirty="0"/>
          </a:p>
        </p:txBody>
      </p:sp>
    </p:spTree>
    <p:extLst>
      <p:ext uri="{BB962C8B-B14F-4D97-AF65-F5344CB8AC3E}">
        <p14:creationId xmlns:p14="http://schemas.microsoft.com/office/powerpoint/2010/main" val="2447935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a:xfrm>
            <a:off x="595223" y="132211"/>
            <a:ext cx="10515600" cy="1325563"/>
          </a:xfrm>
        </p:spPr>
        <p:txBody>
          <a:bodyPr>
            <a:normAutofit/>
          </a:bodyPr>
          <a:lstStyle/>
          <a:p>
            <a:pPr fontAlgn="base"/>
            <a:r>
              <a:rPr lang="en-US" dirty="0"/>
              <a:t>50 viisi, </a:t>
            </a:r>
            <a:r>
              <a:rPr lang="en-US" dirty="0" err="1"/>
              <a:t>kuidas</a:t>
            </a:r>
            <a:r>
              <a:rPr lang="en-US" dirty="0"/>
              <a:t> </a:t>
            </a:r>
            <a:r>
              <a:rPr lang="et-EE" dirty="0" smtClean="0"/>
              <a:t>õpet </a:t>
            </a:r>
            <a:r>
              <a:rPr lang="en-US" dirty="0" err="1" smtClean="0"/>
              <a:t>diferentseerida</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1233578" y="1457774"/>
            <a:ext cx="8143336" cy="4734539"/>
          </a:xfrm>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buNone/>
            </a:pPr>
            <a:r>
              <a:rPr lang="en-US" sz="1800" dirty="0"/>
              <a:t>35. QFT seminar</a:t>
            </a:r>
          </a:p>
          <a:p>
            <a:pPr marL="0" indent="0">
              <a:buNone/>
            </a:pPr>
            <a:r>
              <a:rPr lang="en-US" sz="1800" dirty="0"/>
              <a:t>36. Õppemenüüd</a:t>
            </a:r>
          </a:p>
          <a:p>
            <a:pPr marL="0" indent="0">
              <a:buNone/>
            </a:pPr>
            <a:r>
              <a:rPr lang="en-US" sz="1800" dirty="0"/>
              <a:t>37. Kuubistamine</a:t>
            </a:r>
          </a:p>
          <a:p>
            <a:pPr marL="0" indent="0">
              <a:buNone/>
            </a:pPr>
            <a:r>
              <a:rPr lang="en-US" sz="1800" dirty="0"/>
              <a:t>38. Kihistamine (nt kihiline õppekava või hindamine)</a:t>
            </a:r>
          </a:p>
          <a:p>
            <a:pPr marL="0" indent="0">
              <a:buNone/>
            </a:pPr>
            <a:r>
              <a:rPr lang="en-US" sz="1800" dirty="0"/>
              <a:t>39. </a:t>
            </a:r>
            <a:r>
              <a:rPr lang="en-US" sz="1800" dirty="0" err="1" smtClean="0"/>
              <a:t>Mosaiik</a:t>
            </a:r>
            <a:endParaRPr lang="en-US" sz="1800" dirty="0"/>
          </a:p>
          <a:p>
            <a:pPr marL="0" indent="0">
              <a:buNone/>
            </a:pPr>
            <a:r>
              <a:rPr lang="en-US" sz="1800" dirty="0"/>
              <a:t>40. </a:t>
            </a:r>
            <a:r>
              <a:rPr lang="en-US" sz="1800" dirty="0" err="1" smtClean="0"/>
              <a:t>Graafi</a:t>
            </a:r>
            <a:r>
              <a:rPr lang="et-EE" sz="1800" dirty="0" smtClean="0"/>
              <a:t>kute kasutamine</a:t>
            </a:r>
            <a:endParaRPr lang="en-US" sz="1800" dirty="0"/>
          </a:p>
          <a:p>
            <a:pPr marL="0" indent="0">
              <a:buNone/>
            </a:pPr>
            <a:r>
              <a:rPr lang="en-US" sz="1800" dirty="0"/>
              <a:t>41. Õppimine läbi tööjaamade</a:t>
            </a:r>
          </a:p>
          <a:p>
            <a:pPr marL="0" indent="0">
              <a:buNone/>
            </a:pPr>
            <a:r>
              <a:rPr lang="en-US" sz="1800" dirty="0"/>
              <a:t>42. </a:t>
            </a:r>
            <a:r>
              <a:rPr lang="en-US" sz="1800" dirty="0" err="1" smtClean="0"/>
              <a:t>Kontseptsiooni</a:t>
            </a:r>
            <a:r>
              <a:rPr lang="et-EE" sz="1800" dirty="0" smtClean="0"/>
              <a:t>ni jõudmine</a:t>
            </a:r>
            <a:endParaRPr lang="en-US" sz="1800" dirty="0"/>
          </a:p>
          <a:p>
            <a:pPr marL="0" indent="0">
              <a:buNone/>
            </a:pPr>
            <a:r>
              <a:rPr lang="en-US" sz="1800" dirty="0"/>
              <a:t>43. Ümberpööratud klassiruum</a:t>
            </a:r>
          </a:p>
          <a:p>
            <a:pPr marL="0" indent="0">
              <a:buNone/>
            </a:pPr>
            <a:r>
              <a:rPr lang="en-US" sz="1800" dirty="0"/>
              <a:t>44. Mentorlus</a:t>
            </a:r>
          </a:p>
          <a:p>
            <a:pPr marL="0" indent="0">
              <a:buNone/>
            </a:pPr>
            <a:r>
              <a:rPr lang="en-US" sz="1800" dirty="0"/>
              <a:t>45. Planeerimine õppimise taksonoomiate kaudu</a:t>
            </a:r>
          </a:p>
          <a:p>
            <a:pPr marL="0" indent="0">
              <a:buNone/>
            </a:pPr>
            <a:r>
              <a:rPr lang="en-US" sz="1800" dirty="0"/>
              <a:t>46. Hindamise kavandamine ja </a:t>
            </a:r>
            <a:r>
              <a:rPr lang="en-US" sz="1800" dirty="0" err="1" smtClean="0"/>
              <a:t>lõpptulemusest</a:t>
            </a:r>
            <a:r>
              <a:rPr lang="et-EE" sz="1800" dirty="0" smtClean="0"/>
              <a:t> </a:t>
            </a:r>
            <a:r>
              <a:rPr lang="et-EE" sz="1800" dirty="0" smtClean="0"/>
              <a:t>ettepoole</a:t>
            </a:r>
            <a:r>
              <a:rPr lang="en-US" sz="1800" dirty="0" smtClean="0"/>
              <a:t> </a:t>
            </a:r>
            <a:r>
              <a:rPr lang="en-US" sz="1800" dirty="0"/>
              <a:t>planeerimine</a:t>
            </a:r>
          </a:p>
          <a:p>
            <a:pPr marL="0" indent="0">
              <a:buNone/>
            </a:pPr>
            <a:r>
              <a:rPr lang="en-US" sz="1800" dirty="0"/>
              <a:t>47. </a:t>
            </a:r>
            <a:r>
              <a:rPr lang="en-US" sz="1800" dirty="0" err="1"/>
              <a:t>Õ</a:t>
            </a:r>
            <a:r>
              <a:rPr lang="en-US" sz="1800" dirty="0" err="1" smtClean="0"/>
              <a:t>pilaste</a:t>
            </a:r>
            <a:r>
              <a:rPr lang="en-US" sz="1800" dirty="0" smtClean="0"/>
              <a:t> </a:t>
            </a:r>
            <a:r>
              <a:rPr lang="en-US" sz="1800" dirty="0" err="1" smtClean="0"/>
              <a:t>huvid</a:t>
            </a:r>
            <a:r>
              <a:rPr lang="en-US" sz="1800" dirty="0" smtClean="0"/>
              <a:t> ja </a:t>
            </a:r>
            <a:r>
              <a:rPr lang="en-US" sz="1800" dirty="0" err="1" smtClean="0"/>
              <a:t>võimalused</a:t>
            </a:r>
            <a:endParaRPr lang="en-US" sz="1800" dirty="0"/>
          </a:p>
          <a:p>
            <a:pPr marL="0" indent="0">
              <a:buNone/>
            </a:pPr>
            <a:r>
              <a:rPr lang="en-US" sz="1800" dirty="0"/>
              <a:t>48. Õppimise tagasiside</a:t>
            </a:r>
          </a:p>
          <a:p>
            <a:pPr marL="0" indent="0">
              <a:buNone/>
            </a:pPr>
            <a:r>
              <a:rPr lang="en-US" sz="1800" dirty="0"/>
              <a:t>49. </a:t>
            </a:r>
            <a:r>
              <a:rPr lang="en-US" sz="1800" dirty="0" smtClean="0"/>
              <a:t>Mini</a:t>
            </a:r>
            <a:r>
              <a:rPr lang="et-EE" sz="1800" dirty="0" smtClean="0"/>
              <a:t>tunnid</a:t>
            </a:r>
            <a:endParaRPr lang="en-US" sz="1800" dirty="0"/>
          </a:p>
          <a:p>
            <a:pPr marL="0" indent="0">
              <a:buNone/>
            </a:pPr>
            <a:r>
              <a:rPr lang="en-US" sz="1800" dirty="0"/>
              <a:t>50. </a:t>
            </a:r>
            <a:r>
              <a:rPr lang="en-US" sz="1800" dirty="0" err="1" smtClean="0"/>
              <a:t>Klassi</a:t>
            </a:r>
            <a:r>
              <a:rPr lang="et-EE" sz="1800" dirty="0" smtClean="0"/>
              <a:t>reeglid</a:t>
            </a:r>
            <a:endParaRPr lang="en-US" sz="1800" dirty="0"/>
          </a:p>
        </p:txBody>
      </p:sp>
    </p:spTree>
    <p:extLst>
      <p:ext uri="{BB962C8B-B14F-4D97-AF65-F5344CB8AC3E}">
        <p14:creationId xmlns:p14="http://schemas.microsoft.com/office/powerpoint/2010/main" val="27834528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FC30163-DDA5-4F82-AC1D-9979EA2FBD60}"/>
              </a:ext>
            </a:extLst>
          </p:cNvPr>
          <p:cNvSpPr>
            <a:spLocks noGrp="1"/>
          </p:cNvSpPr>
          <p:nvPr>
            <p:ph type="title"/>
          </p:nvPr>
        </p:nvSpPr>
        <p:spPr/>
        <p:txBody>
          <a:bodyPr/>
          <a:lstStyle/>
          <a:p>
            <a:r>
              <a:rPr lang="nl-NL" dirty="0" smtClean="0"/>
              <a:t>Kokkuvõte</a:t>
            </a:r>
            <a:endParaRPr lang="en-GB" dirty="0"/>
          </a:p>
        </p:txBody>
      </p:sp>
      <p:sp>
        <p:nvSpPr>
          <p:cNvPr id="6" name="Tijdelijke aanduiding voor inhoud 5">
            <a:extLst>
              <a:ext uri="{FF2B5EF4-FFF2-40B4-BE49-F238E27FC236}">
                <a16:creationId xmlns:a16="http://schemas.microsoft.com/office/drawing/2014/main" id="{B1A05FF6-6DF6-4F89-8DC1-4064BD7DA4BF}"/>
              </a:ext>
            </a:extLst>
          </p:cNvPr>
          <p:cNvSpPr>
            <a:spLocks noGrp="1"/>
          </p:cNvSpPr>
          <p:nvPr>
            <p:ph idx="1"/>
          </p:nvPr>
        </p:nvSpPr>
        <p:spPr/>
        <p:txBody>
          <a:bodyPr/>
          <a:lstStyle/>
          <a:p>
            <a:pPr marL="0" indent="0">
              <a:buNone/>
            </a:pPr>
            <a:r>
              <a:rPr lang="et-EE" b="1" dirty="0" smtClean="0">
                <a:solidFill>
                  <a:schemeClr val="bg2">
                    <a:lumMod val="50000"/>
                  </a:schemeClr>
                </a:solidFill>
              </a:rPr>
              <a:t>Nüüd kui olete lõpetanud selle peatüki peaksite</a:t>
            </a:r>
            <a:r>
              <a:rPr lang="en-US" b="1" dirty="0" smtClean="0">
                <a:solidFill>
                  <a:schemeClr val="bg2">
                    <a:lumMod val="50000"/>
                  </a:schemeClr>
                </a:solidFill>
              </a:rPr>
              <a:t>:</a:t>
            </a:r>
            <a:endParaRPr lang="en-US" b="1" dirty="0">
              <a:solidFill>
                <a:schemeClr val="bg2">
                  <a:lumMod val="50000"/>
                </a:schemeClr>
              </a:solidFill>
            </a:endParaRPr>
          </a:p>
          <a:p>
            <a:pPr marL="1028700" lvl="1" indent="-342900">
              <a:lnSpc>
                <a:spcPct val="150000"/>
              </a:lnSpc>
              <a:buFont typeface="Wingdings" panose="05000000000000000000" pitchFamily="2" charset="2"/>
              <a:buChar char="ü"/>
            </a:pPr>
            <a:r>
              <a:rPr lang="et-EE" dirty="0">
                <a:solidFill>
                  <a:schemeClr val="bg2">
                    <a:lumMod val="50000"/>
                  </a:schemeClr>
                </a:solidFill>
              </a:rPr>
              <a:t>m</a:t>
            </a:r>
            <a:r>
              <a:rPr lang="et-EE" dirty="0" smtClean="0">
                <a:solidFill>
                  <a:schemeClr val="bg2">
                    <a:lumMod val="50000"/>
                  </a:schemeClr>
                </a:solidFill>
              </a:rPr>
              <a:t>õistma diferentseeritud õppe strateegiaid</a:t>
            </a:r>
            <a:r>
              <a:rPr lang="en-US" dirty="0" smtClean="0">
                <a:solidFill>
                  <a:schemeClr val="bg2">
                    <a:lumMod val="50000"/>
                  </a:schemeClr>
                </a:solidFill>
              </a:rPr>
              <a:t> </a:t>
            </a:r>
            <a:endParaRPr lang="el-GR" dirty="0">
              <a:solidFill>
                <a:schemeClr val="bg2">
                  <a:lumMod val="50000"/>
                </a:schemeClr>
              </a:solidFill>
            </a:endParaRPr>
          </a:p>
          <a:p>
            <a:pPr marL="1028700" lvl="1" indent="-342900">
              <a:lnSpc>
                <a:spcPct val="150000"/>
              </a:lnSpc>
              <a:buFont typeface="Wingdings" panose="05000000000000000000" pitchFamily="2" charset="2"/>
              <a:buChar char="ü"/>
            </a:pPr>
            <a:r>
              <a:rPr lang="et-EE" dirty="0">
                <a:solidFill>
                  <a:schemeClr val="bg2">
                    <a:lumMod val="50000"/>
                  </a:schemeClr>
                </a:solidFill>
              </a:rPr>
              <a:t>o</a:t>
            </a:r>
            <a:r>
              <a:rPr lang="et-EE" dirty="0" smtClean="0">
                <a:solidFill>
                  <a:schemeClr val="bg2">
                    <a:lumMod val="50000"/>
                  </a:schemeClr>
                </a:solidFill>
              </a:rPr>
              <a:t>skama rakendada neid tehnikaid oma töös</a:t>
            </a:r>
            <a:endParaRPr lang="en-US" dirty="0">
              <a:solidFill>
                <a:schemeClr val="bg2">
                  <a:lumMod val="50000"/>
                </a:schemeClr>
              </a:solidFill>
            </a:endParaRPr>
          </a:p>
          <a:p>
            <a:pPr marL="1028700" lvl="1" indent="-342900">
              <a:lnSpc>
                <a:spcPct val="150000"/>
              </a:lnSpc>
              <a:buFont typeface="Wingdings" panose="05000000000000000000" pitchFamily="2" charset="2"/>
              <a:buChar char="ü"/>
            </a:pPr>
            <a:r>
              <a:rPr lang="et-EE" dirty="0" err="1">
                <a:solidFill>
                  <a:schemeClr val="bg2">
                    <a:lumMod val="50000"/>
                  </a:schemeClr>
                </a:solidFill>
              </a:rPr>
              <a:t>k</a:t>
            </a:r>
            <a:r>
              <a:rPr lang="en-US" dirty="0" err="1" smtClean="0">
                <a:solidFill>
                  <a:schemeClr val="bg2">
                    <a:lumMod val="50000"/>
                  </a:schemeClr>
                </a:solidFill>
              </a:rPr>
              <a:t>äsitle</a:t>
            </a:r>
            <a:r>
              <a:rPr lang="et-EE" dirty="0" smtClean="0">
                <a:solidFill>
                  <a:schemeClr val="bg2">
                    <a:lumMod val="50000"/>
                  </a:schemeClr>
                </a:solidFill>
              </a:rPr>
              <a:t>ma</a:t>
            </a:r>
            <a:r>
              <a:rPr lang="en-US" dirty="0" smtClean="0">
                <a:solidFill>
                  <a:schemeClr val="bg2">
                    <a:lumMod val="50000"/>
                  </a:schemeClr>
                </a:solidFill>
              </a:rPr>
              <a:t> </a:t>
            </a:r>
            <a:r>
              <a:rPr lang="en-US" dirty="0" err="1">
                <a:solidFill>
                  <a:schemeClr val="bg2">
                    <a:lumMod val="50000"/>
                  </a:schemeClr>
                </a:solidFill>
              </a:rPr>
              <a:t>tõhusamalt</a:t>
            </a:r>
            <a:r>
              <a:rPr lang="en-US" dirty="0">
                <a:solidFill>
                  <a:schemeClr val="bg2">
                    <a:lumMod val="50000"/>
                  </a:schemeClr>
                </a:solidFill>
              </a:rPr>
              <a:t> </a:t>
            </a:r>
            <a:r>
              <a:rPr lang="en-US" dirty="0" err="1" smtClean="0">
                <a:solidFill>
                  <a:schemeClr val="bg2">
                    <a:lumMod val="50000"/>
                  </a:schemeClr>
                </a:solidFill>
              </a:rPr>
              <a:t>oma</a:t>
            </a:r>
            <a:r>
              <a:rPr lang="en-US" dirty="0" smtClean="0">
                <a:solidFill>
                  <a:schemeClr val="bg2">
                    <a:lumMod val="50000"/>
                  </a:schemeClr>
                </a:solidFill>
              </a:rPr>
              <a:t> </a:t>
            </a:r>
            <a:r>
              <a:rPr lang="en-US" dirty="0" err="1">
                <a:solidFill>
                  <a:schemeClr val="bg2">
                    <a:lumMod val="50000"/>
                  </a:schemeClr>
                </a:solidFill>
              </a:rPr>
              <a:t>igapäevaseid</a:t>
            </a:r>
            <a:r>
              <a:rPr lang="en-US" dirty="0">
                <a:solidFill>
                  <a:schemeClr val="bg2">
                    <a:lumMod val="50000"/>
                  </a:schemeClr>
                </a:solidFill>
              </a:rPr>
              <a:t> </a:t>
            </a:r>
            <a:r>
              <a:rPr lang="en-US" dirty="0" err="1">
                <a:solidFill>
                  <a:schemeClr val="bg2">
                    <a:lumMod val="50000"/>
                  </a:schemeClr>
                </a:solidFill>
              </a:rPr>
              <a:t>probleeme</a:t>
            </a:r>
            <a:r>
              <a:rPr lang="en-US" dirty="0">
                <a:solidFill>
                  <a:schemeClr val="bg2">
                    <a:lumMod val="50000"/>
                  </a:schemeClr>
                </a:solidFill>
              </a:rPr>
              <a:t> </a:t>
            </a:r>
            <a:r>
              <a:rPr lang="et-EE" dirty="0" smtClean="0">
                <a:solidFill>
                  <a:schemeClr val="bg2">
                    <a:lumMod val="50000"/>
                  </a:schemeClr>
                </a:solidFill>
              </a:rPr>
              <a:t>õpetamisel </a:t>
            </a:r>
            <a:r>
              <a:rPr lang="en-US" dirty="0" smtClean="0">
                <a:solidFill>
                  <a:schemeClr val="bg2">
                    <a:lumMod val="50000"/>
                  </a:schemeClr>
                </a:solidFill>
              </a:rPr>
              <a:t>ja </a:t>
            </a:r>
            <a:r>
              <a:rPr lang="en-US" dirty="0" err="1">
                <a:solidFill>
                  <a:schemeClr val="bg2">
                    <a:lumMod val="50000"/>
                  </a:schemeClr>
                </a:solidFill>
              </a:rPr>
              <a:t>õpilaste</a:t>
            </a:r>
            <a:r>
              <a:rPr lang="en-US" dirty="0">
                <a:solidFill>
                  <a:schemeClr val="bg2">
                    <a:lumMod val="50000"/>
                  </a:schemeClr>
                </a:solidFill>
              </a:rPr>
              <a:t> </a:t>
            </a:r>
            <a:r>
              <a:rPr lang="en-US" dirty="0" err="1">
                <a:solidFill>
                  <a:schemeClr val="bg2">
                    <a:lumMod val="50000"/>
                  </a:schemeClr>
                </a:solidFill>
              </a:rPr>
              <a:t>ainulaadseid</a:t>
            </a:r>
            <a:r>
              <a:rPr lang="en-US" dirty="0">
                <a:solidFill>
                  <a:schemeClr val="bg2">
                    <a:lumMod val="50000"/>
                  </a:schemeClr>
                </a:solidFill>
              </a:rPr>
              <a:t> </a:t>
            </a:r>
            <a:r>
              <a:rPr lang="en-US" dirty="0" err="1" smtClean="0">
                <a:solidFill>
                  <a:schemeClr val="bg2">
                    <a:lumMod val="50000"/>
                  </a:schemeClr>
                </a:solidFill>
              </a:rPr>
              <a:t>vajadusi</a:t>
            </a:r>
            <a:r>
              <a:rPr lang="et-EE" dirty="0" smtClean="0">
                <a:solidFill>
                  <a:schemeClr val="bg2">
                    <a:lumMod val="50000"/>
                  </a:schemeClr>
                </a:solidFill>
              </a:rPr>
              <a:t>.</a:t>
            </a:r>
            <a:endParaRPr lang="en-GB" dirty="0"/>
          </a:p>
        </p:txBody>
      </p:sp>
    </p:spTree>
    <p:extLst>
      <p:ext uri="{BB962C8B-B14F-4D97-AF65-F5344CB8AC3E}">
        <p14:creationId xmlns:p14="http://schemas.microsoft.com/office/powerpoint/2010/main" val="14807923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i="1" dirty="0">
                <a:solidFill>
                  <a:schemeClr val="accent4">
                    <a:lumMod val="75000"/>
                  </a:schemeClr>
                </a:solidFill>
                <a:latin typeface="Ink Free" panose="03080402000500000000" pitchFamily="66" charset="0"/>
              </a:rPr>
              <a:t>A</a:t>
            </a:r>
            <a:r>
              <a:rPr lang="et-EE" b="1" i="1" dirty="0" smtClean="0">
                <a:solidFill>
                  <a:schemeClr val="accent4">
                    <a:lumMod val="75000"/>
                  </a:schemeClr>
                </a:solidFill>
                <a:latin typeface="Ink Free" panose="03080402000500000000" pitchFamily="66" charset="0"/>
              </a:rPr>
              <a:t>eg eneserefleksiooniks</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2205" y="150804"/>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7492" t="10906" r="25189" b="12813"/>
          <a:stretch/>
        </p:blipFill>
        <p:spPr>
          <a:xfrm>
            <a:off x="121908" y="2490656"/>
            <a:ext cx="1432584" cy="1287718"/>
          </a:xfrm>
          <a:prstGeom prst="rect">
            <a:avLst/>
          </a:prstGeom>
        </p:spPr>
      </p:pic>
      <p:sp>
        <p:nvSpPr>
          <p:cNvPr id="4" name="TextBox 3"/>
          <p:cNvSpPr txBox="1"/>
          <p:nvPr/>
        </p:nvSpPr>
        <p:spPr>
          <a:xfrm>
            <a:off x="5864470" y="4855340"/>
            <a:ext cx="4958861" cy="1200329"/>
          </a:xfrm>
          <a:prstGeom prst="rect">
            <a:avLst/>
          </a:prstGeom>
          <a:noFill/>
        </p:spPr>
        <p:txBody>
          <a:bodyPr wrap="square" rtlCol="0">
            <a:spAutoFit/>
          </a:bodyPr>
          <a:lstStyle/>
          <a:p>
            <a:r>
              <a:rPr lang="fi-FI" b="1" i="1" dirty="0"/>
              <a:t>Kas </a:t>
            </a:r>
            <a:r>
              <a:rPr lang="fi-FI" b="1" i="1" dirty="0" smtClean="0"/>
              <a:t>kasutaksite </a:t>
            </a:r>
            <a:r>
              <a:rPr lang="fi-FI" b="1" i="1" dirty="0"/>
              <a:t>neid viise oma klassiruumis</a:t>
            </a:r>
            <a:r>
              <a:rPr lang="fi-FI" b="1" i="1" dirty="0" smtClean="0"/>
              <a:t>?</a:t>
            </a:r>
            <a:endParaRPr lang="en-US" b="1" i="1" dirty="0" smtClean="0"/>
          </a:p>
          <a:p>
            <a:endParaRPr lang="en-US" b="1" i="1" dirty="0"/>
          </a:p>
          <a:p>
            <a:r>
              <a:rPr lang="et-EE" b="1" i="1" dirty="0" smtClean="0"/>
              <a:t>Jagage meiega oma nägemust</a:t>
            </a:r>
            <a:r>
              <a:rPr lang="en-US" b="1" i="1" dirty="0" smtClean="0"/>
              <a:t>!</a:t>
            </a:r>
            <a:endParaRPr lang="en-US" b="1" i="1" dirty="0"/>
          </a:p>
        </p:txBody>
      </p:sp>
      <p:sp>
        <p:nvSpPr>
          <p:cNvPr id="11" name="TextBox 10"/>
          <p:cNvSpPr txBox="1"/>
          <p:nvPr/>
        </p:nvSpPr>
        <p:spPr>
          <a:xfrm>
            <a:off x="1833928" y="1841853"/>
            <a:ext cx="8834805" cy="1415772"/>
          </a:xfrm>
          <a:prstGeom prst="rect">
            <a:avLst/>
          </a:prstGeom>
          <a:solidFill>
            <a:schemeClr val="accent4">
              <a:lumMod val="40000"/>
              <a:lumOff val="60000"/>
            </a:schemeClr>
          </a:solidFill>
        </p:spPr>
        <p:txBody>
          <a:bodyPr wrap="square" rtlCol="0">
            <a:spAutoFit/>
          </a:bodyPr>
          <a:lstStyle/>
          <a:p>
            <a:pPr algn="ctr"/>
            <a:r>
              <a:rPr lang="en-US" dirty="0" err="1"/>
              <a:t>Klõpsake</a:t>
            </a:r>
            <a:r>
              <a:rPr lang="en-US" dirty="0"/>
              <a:t> </a:t>
            </a:r>
            <a:r>
              <a:rPr lang="en-US" dirty="0" err="1"/>
              <a:t>allpool</a:t>
            </a:r>
            <a:r>
              <a:rPr lang="en-US" dirty="0"/>
              <a:t>, et </a:t>
            </a:r>
            <a:r>
              <a:rPr lang="en-US" dirty="0" err="1"/>
              <a:t>vaadata</a:t>
            </a:r>
            <a:r>
              <a:rPr lang="en-US" dirty="0"/>
              <a:t> </a:t>
            </a:r>
            <a:r>
              <a:rPr lang="en-US" dirty="0" err="1"/>
              <a:t>videot</a:t>
            </a:r>
            <a:r>
              <a:rPr lang="en-US" dirty="0"/>
              <a:t> </a:t>
            </a:r>
            <a:r>
              <a:rPr lang="et-EE" dirty="0" smtClean="0"/>
              <a:t>kuidas planeerida </a:t>
            </a:r>
            <a:r>
              <a:rPr lang="en-US" dirty="0" err="1" smtClean="0"/>
              <a:t>diferentseeritud</a:t>
            </a:r>
            <a:r>
              <a:rPr lang="en-US" dirty="0" smtClean="0"/>
              <a:t> </a:t>
            </a:r>
            <a:r>
              <a:rPr lang="et-EE" dirty="0" smtClean="0"/>
              <a:t>õppetundi</a:t>
            </a:r>
            <a:r>
              <a:rPr lang="en-US" dirty="0" smtClean="0">
                <a:latin typeface="Roboto"/>
              </a:rPr>
              <a:t>: </a:t>
            </a:r>
          </a:p>
          <a:p>
            <a:pPr algn="just"/>
            <a:endParaRPr lang="en-US" dirty="0" smtClean="0">
              <a:latin typeface="Roboto"/>
            </a:endParaRPr>
          </a:p>
          <a:p>
            <a:pPr algn="ctr"/>
            <a:r>
              <a:rPr lang="en-US" dirty="0"/>
              <a:t>Link: https://www.youtube.com/watch?v=rumHfC1XQtc</a:t>
            </a:r>
            <a:endParaRPr lang="en-US" dirty="0" smtClean="0"/>
          </a:p>
          <a:p>
            <a:pPr algn="ctr"/>
            <a:r>
              <a:rPr lang="en-US" dirty="0" smtClean="0"/>
              <a:t> </a:t>
            </a:r>
          </a:p>
          <a:p>
            <a:pPr algn="ctr"/>
            <a:r>
              <a:rPr lang="en-US" sz="1400" i="1" dirty="0" smtClean="0"/>
              <a:t>Source: </a:t>
            </a:r>
            <a:r>
              <a:rPr lang="en-US" sz="1400" dirty="0">
                <a:hlinkClick r:id="rId5"/>
              </a:rPr>
              <a:t>Differentiating Instruction: How to Plan Your Lessons - YouTube</a:t>
            </a:r>
            <a:r>
              <a:rPr lang="en-US" sz="1400" i="1" dirty="0" smtClean="0"/>
              <a:t> </a:t>
            </a:r>
            <a:endParaRPr lang="en-US" sz="1400" i="1" dirty="0"/>
          </a:p>
        </p:txBody>
      </p:sp>
      <p:sp>
        <p:nvSpPr>
          <p:cNvPr id="3" name="Rectangle 1"/>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100" b="0" i="0" u="none" strike="noStrike" cap="none" normalizeH="0" baseline="0" dirty="0" smtClean="0">
                <a:ln>
                  <a:noFill/>
                </a:ln>
                <a:solidFill>
                  <a:srgbClr val="202124"/>
                </a:solidFill>
                <a:effectLst/>
                <a:latin typeface="inherit"/>
              </a:rPr>
              <a:t>Kas kujutate ette, et kasutaksite neid viise oma klassiruumis?</a:t>
            </a:r>
            <a:r>
              <a:rPr kumimoji="0" lang="et-EE" altLang="et-EE" sz="800" b="0" i="0" u="none" strike="noStrike" cap="none" normalizeH="0" baseline="0" dirty="0" smtClean="0">
                <a:ln>
                  <a:noFill/>
                </a:ln>
                <a:solidFill>
                  <a:schemeClr val="tx1"/>
                </a:solidFill>
                <a:effectLst/>
              </a:rPr>
              <a:t> </a:t>
            </a:r>
            <a:endParaRPr kumimoji="0" lang="et-EE" altLang="et-E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86156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ED3E-30FA-41C7-BD1B-3AB0EE5FFFCC}"/>
              </a:ext>
            </a:extLst>
          </p:cNvPr>
          <p:cNvSpPr>
            <a:spLocks noGrp="1"/>
          </p:cNvSpPr>
          <p:nvPr>
            <p:ph type="title"/>
          </p:nvPr>
        </p:nvSpPr>
        <p:spPr/>
        <p:txBody>
          <a:bodyPr/>
          <a:lstStyle/>
          <a:p>
            <a:r>
              <a:rPr lang="en-GB" dirty="0" smtClean="0"/>
              <a:t>Viited ja lisalugemine</a:t>
            </a:r>
            <a:endParaRPr lang="nl-NL" dirty="0"/>
          </a:p>
        </p:txBody>
      </p:sp>
      <p:sp>
        <p:nvSpPr>
          <p:cNvPr id="3" name="Content Placeholder 2">
            <a:extLst>
              <a:ext uri="{FF2B5EF4-FFF2-40B4-BE49-F238E27FC236}">
                <a16:creationId xmlns:a16="http://schemas.microsoft.com/office/drawing/2014/main" id="{EB77659D-2AD8-4529-B848-2CC222CA124E}"/>
              </a:ext>
            </a:extLst>
          </p:cNvPr>
          <p:cNvSpPr>
            <a:spLocks noGrp="1"/>
          </p:cNvSpPr>
          <p:nvPr>
            <p:ph idx="1"/>
          </p:nvPr>
        </p:nvSpPr>
        <p:spPr/>
        <p:txBody>
          <a:bodyPr>
            <a:normAutofit fontScale="70000" lnSpcReduction="20000"/>
          </a:bodyPr>
          <a:lstStyle/>
          <a:p>
            <a:r>
              <a:rPr lang="en-US" dirty="0"/>
              <a:t>Marcus Guido. (2021). </a:t>
            </a:r>
            <a:r>
              <a:rPr lang="en-US" i="1" dirty="0"/>
              <a:t>20 Differentiated Instruction Strategies and Examples [+ Downloadable List. </a:t>
            </a:r>
            <a:r>
              <a:rPr lang="en-US" dirty="0"/>
              <a:t>Retrieved by: </a:t>
            </a:r>
            <a:r>
              <a:rPr lang="en-US" dirty="0">
                <a:hlinkClick r:id="rId2"/>
              </a:rPr>
              <a:t>https://www.prodigygame.com/main-en/blog/differentiated-instruction-strategies-examples-download/</a:t>
            </a:r>
            <a:r>
              <a:rPr lang="en-US" dirty="0"/>
              <a:t> </a:t>
            </a:r>
          </a:p>
          <a:p>
            <a:r>
              <a:rPr lang="en-US" dirty="0"/>
              <a:t>NSW Education Standards Authority (</a:t>
            </a:r>
            <a:r>
              <a:rPr lang="en-US" dirty="0" err="1"/>
              <a:t>n.d</a:t>
            </a:r>
            <a:r>
              <a:rPr lang="en-US" dirty="0"/>
              <a:t>). </a:t>
            </a:r>
            <a:r>
              <a:rPr lang="en-US" i="1" dirty="0"/>
              <a:t>Differentiated assessment. </a:t>
            </a:r>
            <a:r>
              <a:rPr lang="en-US" dirty="0"/>
              <a:t>Retrieved by:</a:t>
            </a:r>
            <a:r>
              <a:rPr lang="en-US" i="1" dirty="0"/>
              <a:t> </a:t>
            </a:r>
            <a:r>
              <a:rPr lang="en-US" dirty="0">
                <a:hlinkClick r:id="rId3"/>
              </a:rPr>
              <a:t>https://educationstandards.nsw.edu.au/wps/portal/nesa/k-10/understanding-the-curriculum/assessment/differentiated-assessment</a:t>
            </a:r>
            <a:endParaRPr lang="el-GR" dirty="0"/>
          </a:p>
          <a:p>
            <a:r>
              <a:rPr lang="en-US" dirty="0"/>
              <a:t>Hanover Research</a:t>
            </a:r>
            <a:r>
              <a:rPr lang="el-GR" dirty="0"/>
              <a:t>. (2019). </a:t>
            </a:r>
            <a:r>
              <a:rPr lang="en-US" i="1" dirty="0"/>
              <a:t>Differentiated Instruction – a Best practices report.</a:t>
            </a:r>
            <a:r>
              <a:rPr lang="en-US" dirty="0"/>
              <a:t> Retrieved by: </a:t>
            </a:r>
            <a:r>
              <a:rPr lang="en-US" dirty="0">
                <a:hlinkClick r:id="rId4"/>
              </a:rPr>
              <a:t>https://www.schools.utah.gov/file/1e842789-7836-4ed2-af1a-3232ee028d75</a:t>
            </a:r>
            <a:r>
              <a:rPr lang="en-US" dirty="0"/>
              <a:t> </a:t>
            </a:r>
          </a:p>
          <a:p>
            <a:r>
              <a:rPr lang="en-US" dirty="0"/>
              <a:t>Terry </a:t>
            </a:r>
            <a:r>
              <a:rPr lang="en-US" dirty="0" err="1"/>
              <a:t>Heick</a:t>
            </a:r>
            <a:r>
              <a:rPr lang="en-US" dirty="0"/>
              <a:t> (</a:t>
            </a:r>
            <a:r>
              <a:rPr lang="en-US" dirty="0" err="1"/>
              <a:t>n.d</a:t>
            </a:r>
            <a:r>
              <a:rPr lang="en-US" dirty="0"/>
              <a:t>). </a:t>
            </a:r>
            <a:r>
              <a:rPr lang="en-US" i="1" dirty="0"/>
              <a:t>Ways To Use Strategies For Differentiated Instruction In Your Classroom</a:t>
            </a:r>
            <a:r>
              <a:rPr lang="en-US" dirty="0"/>
              <a:t>. Retrieved by: </a:t>
            </a:r>
            <a:r>
              <a:rPr lang="en-US" dirty="0">
                <a:hlinkClick r:id="rId5"/>
              </a:rPr>
              <a:t>https://www.teachthought.com/pedagogy/strategies-differentiated/</a:t>
            </a:r>
            <a:r>
              <a:rPr lang="en-US" dirty="0"/>
              <a:t> </a:t>
            </a:r>
          </a:p>
          <a:p>
            <a:r>
              <a:rPr lang="en-US" dirty="0"/>
              <a:t> Hanover Research. (2018). </a:t>
            </a:r>
            <a:r>
              <a:rPr lang="en-US" i="1" dirty="0"/>
              <a:t>Best practices for Differentiated Instruction</a:t>
            </a:r>
            <a:r>
              <a:rPr lang="en-US" dirty="0"/>
              <a:t>. Retrieved </a:t>
            </a:r>
            <a:r>
              <a:rPr lang="en-US" dirty="0" err="1"/>
              <a:t>by:https</a:t>
            </a:r>
            <a:r>
              <a:rPr lang="en-US" dirty="0"/>
              <a:t>://www.wasa-oly.org/WASA/images/WASA/1.0%20Who%20We%20Are/1.4.1.6%20SIRS/Download_Files/LI%202018/Mar-Best%20Practics%20for%20Differentiated%20Instruction.pdf</a:t>
            </a:r>
            <a:endParaRPr lang="nl-NL" dirty="0"/>
          </a:p>
        </p:txBody>
      </p:sp>
    </p:spTree>
    <p:extLst>
      <p:ext uri="{BB962C8B-B14F-4D97-AF65-F5344CB8AC3E}">
        <p14:creationId xmlns:p14="http://schemas.microsoft.com/office/powerpoint/2010/main" val="28665580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682AE-D364-4DA8-A554-271AA4C02C56}"/>
              </a:ext>
            </a:extLst>
          </p:cNvPr>
          <p:cNvSpPr>
            <a:spLocks noGrp="1"/>
          </p:cNvSpPr>
          <p:nvPr>
            <p:ph type="title"/>
          </p:nvPr>
        </p:nvSpPr>
        <p:spPr/>
        <p:txBody>
          <a:bodyPr/>
          <a:lstStyle/>
          <a:p>
            <a:r>
              <a:rPr lang="nl-NL" dirty="0" smtClean="0"/>
              <a:t>Täna</a:t>
            </a:r>
            <a:r>
              <a:rPr lang="et-EE" dirty="0" smtClean="0"/>
              <a:t>me</a:t>
            </a:r>
            <a:r>
              <a:rPr lang="nl-NL" dirty="0" smtClean="0"/>
              <a:t> </a:t>
            </a:r>
            <a:r>
              <a:rPr lang="nl-NL" dirty="0"/>
              <a:t>teid tähelepanu </a:t>
            </a:r>
            <a:r>
              <a:rPr lang="nl-NL" dirty="0" smtClean="0"/>
              <a:t>eest</a:t>
            </a:r>
            <a:r>
              <a:rPr lang="et-EE" dirty="0" smtClean="0"/>
              <a:t>!</a:t>
            </a:r>
            <a:endParaRPr lang="en-GB" dirty="0"/>
          </a:p>
        </p:txBody>
      </p:sp>
    </p:spTree>
    <p:extLst>
      <p:ext uri="{BB962C8B-B14F-4D97-AF65-F5344CB8AC3E}">
        <p14:creationId xmlns:p14="http://schemas.microsoft.com/office/powerpoint/2010/main" val="303829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p:txBody>
          <a:bodyPr/>
          <a:lstStyle/>
          <a:p>
            <a:r>
              <a:rPr lang="en-US" dirty="0" smtClean="0"/>
              <a:t>1. </a:t>
            </a:r>
            <a:r>
              <a:rPr lang="et-EE" dirty="0" smtClean="0"/>
              <a:t>PEATÜKK</a:t>
            </a:r>
            <a:endParaRPr lang="en-GB" dirty="0"/>
          </a:p>
        </p:txBody>
      </p:sp>
      <p:sp>
        <p:nvSpPr>
          <p:cNvPr id="6" name="Tijdelijke aanduiding voor inhoud 5">
            <a:extLst>
              <a:ext uri="{FF2B5EF4-FFF2-40B4-BE49-F238E27FC236}">
                <a16:creationId xmlns:a16="http://schemas.microsoft.com/office/drawing/2014/main" id="{7B0949EB-B2B1-4904-9778-B5A55841C227}"/>
              </a:ext>
            </a:extLst>
          </p:cNvPr>
          <p:cNvSpPr>
            <a:spLocks noGrp="1"/>
          </p:cNvSpPr>
          <p:nvPr>
            <p:ph sz="half" idx="1"/>
          </p:nvPr>
        </p:nvSpPr>
        <p:spPr>
          <a:xfrm>
            <a:off x="637829" y="2465502"/>
            <a:ext cx="5639147" cy="535705"/>
          </a:xfrm>
        </p:spPr>
        <p:txBody>
          <a:bodyPr>
            <a:normAutofit fontScale="77500" lnSpcReduction="20000"/>
          </a:bodyPr>
          <a:lstStyle/>
          <a:p>
            <a:r>
              <a:rPr lang="en-US" dirty="0"/>
              <a:t>Mis on diferentseerimisstrateegiad (1/2)?</a:t>
            </a:r>
            <a:endParaRPr lang="en-GB" dirty="0"/>
          </a:p>
        </p:txBody>
      </p:sp>
    </p:spTree>
    <p:extLst>
      <p:ext uri="{BB962C8B-B14F-4D97-AF65-F5344CB8AC3E}">
        <p14:creationId xmlns:p14="http://schemas.microsoft.com/office/powerpoint/2010/main" val="3855585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67A9A5-0E33-4966-8A16-91923FECE081}"/>
              </a:ext>
            </a:extLst>
          </p:cNvPr>
          <p:cNvSpPr>
            <a:spLocks noGrp="1"/>
          </p:cNvSpPr>
          <p:nvPr>
            <p:ph type="title"/>
          </p:nvPr>
        </p:nvSpPr>
        <p:spPr/>
        <p:txBody>
          <a:bodyPr>
            <a:normAutofit/>
          </a:bodyPr>
          <a:lstStyle/>
          <a:p>
            <a:r>
              <a:rPr lang="en-US" dirty="0" smtClean="0"/>
              <a:t>Sissejuhatus diferentseerimisstrateegiatesse</a:t>
            </a:r>
            <a:endParaRPr lang="en-GB" dirty="0"/>
          </a:p>
        </p:txBody>
      </p:sp>
      <p:sp>
        <p:nvSpPr>
          <p:cNvPr id="2" name="Content Placeholder 1">
            <a:extLst>
              <a:ext uri="{FF2B5EF4-FFF2-40B4-BE49-F238E27FC236}">
                <a16:creationId xmlns:a16="http://schemas.microsoft.com/office/drawing/2014/main" id="{605F5134-825F-40D6-8EF9-6FFA9298FB51}"/>
              </a:ext>
            </a:extLst>
          </p:cNvPr>
          <p:cNvSpPr>
            <a:spLocks noGrp="1"/>
          </p:cNvSpPr>
          <p:nvPr>
            <p:ph idx="1"/>
          </p:nvPr>
        </p:nvSpPr>
        <p:spPr/>
        <p:txBody>
          <a:bodyPr>
            <a:normAutofit fontScale="85000" lnSpcReduction="20000"/>
          </a:bodyPr>
          <a:lstStyle/>
          <a:p>
            <a:pPr marL="0" indent="0">
              <a:buNone/>
            </a:pPr>
            <a:r>
              <a:rPr lang="en-US" dirty="0"/>
              <a:t>Kuna klassiruumis on palju </a:t>
            </a:r>
            <a:r>
              <a:rPr lang="en-US" b="1" dirty="0"/>
              <a:t>erinevate õpistiilidega</a:t>
            </a:r>
            <a:r>
              <a:rPr lang="en-US" dirty="0"/>
              <a:t> õpilasi, </a:t>
            </a:r>
            <a:r>
              <a:rPr lang="en-US" dirty="0" smtClean="0"/>
              <a:t>ei ole </a:t>
            </a:r>
            <a:r>
              <a:rPr lang="en-US" dirty="0" err="1" smtClean="0"/>
              <a:t>kutseõpetajatel</a:t>
            </a:r>
            <a:r>
              <a:rPr lang="en-US" dirty="0" smtClean="0"/>
              <a:t> </a:t>
            </a:r>
            <a:r>
              <a:rPr lang="en-US" dirty="0" err="1"/>
              <a:t>alati</a:t>
            </a:r>
            <a:r>
              <a:rPr lang="en-US" dirty="0"/>
              <a:t> </a:t>
            </a:r>
            <a:r>
              <a:rPr lang="en-US" dirty="0" smtClean="0"/>
              <a:t>a</a:t>
            </a:r>
            <a:r>
              <a:rPr lang="et-EE" dirty="0" smtClean="0"/>
              <a:t>jalist ressurssi</a:t>
            </a:r>
            <a:r>
              <a:rPr lang="en-US" dirty="0" smtClean="0"/>
              <a:t>, </a:t>
            </a:r>
            <a:r>
              <a:rPr lang="en-US" dirty="0"/>
              <a:t>et kavandada tunde, </a:t>
            </a:r>
            <a:r>
              <a:rPr lang="en-US" dirty="0" err="1" smtClean="0"/>
              <a:t>kasuta</a:t>
            </a:r>
            <a:r>
              <a:rPr lang="et-EE" dirty="0" smtClean="0"/>
              <a:t>des</a:t>
            </a:r>
            <a:r>
              <a:rPr lang="en-US" dirty="0" smtClean="0"/>
              <a:t> </a:t>
            </a:r>
            <a:r>
              <a:rPr lang="en-US" dirty="0" err="1"/>
              <a:t>diferentseeritud</a:t>
            </a:r>
            <a:r>
              <a:rPr lang="en-US" dirty="0"/>
              <a:t> </a:t>
            </a:r>
            <a:r>
              <a:rPr lang="en-US" dirty="0" err="1" smtClean="0"/>
              <a:t>õpe</a:t>
            </a:r>
            <a:r>
              <a:rPr lang="et-EE" dirty="0" smtClean="0"/>
              <a:t>t </a:t>
            </a:r>
            <a:r>
              <a:rPr lang="en-US" dirty="0" smtClean="0"/>
              <a:t>(D</a:t>
            </a:r>
            <a:r>
              <a:rPr lang="et-EE" dirty="0" smtClean="0"/>
              <a:t>Õ</a:t>
            </a:r>
            <a:r>
              <a:rPr lang="en-US" dirty="0" smtClean="0"/>
              <a:t>), </a:t>
            </a:r>
            <a:r>
              <a:rPr lang="en-US" dirty="0"/>
              <a:t>mis vastaks </a:t>
            </a:r>
            <a:r>
              <a:rPr lang="en-US" dirty="0" smtClean="0"/>
              <a:t>õpilaste </a:t>
            </a:r>
            <a:r>
              <a:rPr lang="en-US" dirty="0"/>
              <a:t>unikaalsetele </a:t>
            </a:r>
            <a:r>
              <a:rPr lang="en-US" dirty="0" smtClean="0"/>
              <a:t>võimetele.</a:t>
            </a:r>
          </a:p>
          <a:p>
            <a:pPr marL="0" indent="0">
              <a:buNone/>
            </a:pPr>
            <a:r>
              <a:rPr lang="en-US" dirty="0" smtClean="0"/>
              <a:t>Nagu eelnevalt mainitud, </a:t>
            </a:r>
            <a:r>
              <a:rPr lang="en-US" dirty="0"/>
              <a:t>võib </a:t>
            </a:r>
            <a:r>
              <a:rPr lang="en-US" dirty="0" smtClean="0"/>
              <a:t>see </a:t>
            </a:r>
            <a:r>
              <a:rPr lang="en-US" dirty="0" err="1"/>
              <a:t>hõlmata</a:t>
            </a:r>
            <a:r>
              <a:rPr lang="en-US" dirty="0"/>
              <a:t> </a:t>
            </a:r>
            <a:r>
              <a:rPr lang="en-US" dirty="0" err="1" smtClean="0"/>
              <a:t>kohandamist</a:t>
            </a:r>
            <a:r>
              <a:rPr lang="et-EE" dirty="0" smtClean="0"/>
              <a:t>, haarates</a:t>
            </a:r>
            <a:r>
              <a:rPr lang="en-US" dirty="0" smtClean="0"/>
              <a:t>:</a:t>
            </a:r>
            <a:endParaRPr lang="en-US" dirty="0"/>
          </a:p>
          <a:p>
            <a:r>
              <a:rPr lang="et-EE" b="1" dirty="0" smtClean="0"/>
              <a:t>s</a:t>
            </a:r>
            <a:r>
              <a:rPr lang="en-US" b="1" dirty="0" err="1" smtClean="0"/>
              <a:t>isu</a:t>
            </a:r>
            <a:r>
              <a:rPr lang="en-US" b="1" dirty="0" smtClean="0"/>
              <a:t>: </a:t>
            </a:r>
            <a:r>
              <a:rPr lang="et-EE" b="1" dirty="0" smtClean="0"/>
              <a:t>rakendatavaid</a:t>
            </a:r>
            <a:r>
              <a:rPr lang="en-US" b="1" dirty="0" smtClean="0"/>
              <a:t> </a:t>
            </a:r>
            <a:r>
              <a:rPr lang="en-US" b="1" dirty="0" err="1" smtClean="0"/>
              <a:t>meetod</a:t>
            </a:r>
            <a:r>
              <a:rPr lang="et-EE" b="1" dirty="0" smtClean="0"/>
              <a:t>e</a:t>
            </a:r>
            <a:r>
              <a:rPr lang="en-US" b="1" dirty="0" smtClean="0"/>
              <a:t>id</a:t>
            </a:r>
            <a:r>
              <a:rPr lang="en-US" dirty="0" smtClean="0"/>
              <a:t>, </a:t>
            </a:r>
            <a:r>
              <a:rPr lang="en-US" b="1" dirty="0"/>
              <a:t>mida õpetajad kasutavad </a:t>
            </a:r>
            <a:r>
              <a:rPr lang="en-US" dirty="0"/>
              <a:t>oskuste, ideede ja teabe edastamiseks ja õpetamiseks.</a:t>
            </a:r>
          </a:p>
          <a:p>
            <a:r>
              <a:rPr lang="et-EE" b="1" dirty="0"/>
              <a:t>p</a:t>
            </a:r>
            <a:r>
              <a:rPr lang="en-US" b="1" dirty="0" err="1" smtClean="0"/>
              <a:t>rotsess</a:t>
            </a:r>
            <a:r>
              <a:rPr lang="et-EE" b="1" dirty="0" smtClean="0"/>
              <a:t>e</a:t>
            </a:r>
            <a:r>
              <a:rPr lang="en-US" b="1" dirty="0" smtClean="0"/>
              <a:t>: </a:t>
            </a:r>
            <a:r>
              <a:rPr lang="et-EE" b="1" dirty="0"/>
              <a:t>h</a:t>
            </a:r>
            <a:r>
              <a:rPr lang="en-US" b="1" dirty="0" err="1" smtClean="0"/>
              <a:t>arjutus</a:t>
            </a:r>
            <a:r>
              <a:rPr lang="et-EE" b="1" dirty="0" smtClean="0"/>
              <a:t>i ja ülesandeid</a:t>
            </a:r>
            <a:r>
              <a:rPr lang="en-US" b="1" dirty="0" smtClean="0"/>
              <a:t>, </a:t>
            </a:r>
            <a:r>
              <a:rPr lang="en-US" b="1" dirty="0"/>
              <a:t>mida õpilased teevad, </a:t>
            </a:r>
            <a:r>
              <a:rPr lang="en-US" dirty="0"/>
              <a:t>et sisu paremini mõista.</a:t>
            </a:r>
          </a:p>
          <a:p>
            <a:r>
              <a:rPr lang="et-EE" b="1" dirty="0" smtClean="0"/>
              <a:t>tulemeid</a:t>
            </a:r>
            <a:r>
              <a:rPr lang="en-US" b="1" dirty="0" smtClean="0"/>
              <a:t>: </a:t>
            </a:r>
            <a:r>
              <a:rPr lang="et-EE" b="1" dirty="0" smtClean="0"/>
              <a:t>materjale</a:t>
            </a:r>
            <a:r>
              <a:rPr lang="en-US" dirty="0" smtClean="0"/>
              <a:t>, </a:t>
            </a:r>
            <a:r>
              <a:rPr lang="en-US" dirty="0"/>
              <a:t>näiteks testid ja projektid</a:t>
            </a:r>
            <a:r>
              <a:rPr lang="en-US" dirty="0" smtClean="0"/>
              <a:t>, mida </a:t>
            </a:r>
            <a:r>
              <a:rPr lang="en-US" b="1" dirty="0"/>
              <a:t>õpilased täidavad, </a:t>
            </a:r>
            <a:r>
              <a:rPr lang="en-US" dirty="0"/>
              <a:t>et </a:t>
            </a:r>
            <a:r>
              <a:rPr lang="et-EE" dirty="0" smtClean="0"/>
              <a:t>demonstreerida õppesisust</a:t>
            </a:r>
            <a:r>
              <a:rPr lang="en-US" dirty="0" smtClean="0"/>
              <a:t> arusaamist.</a:t>
            </a:r>
          </a:p>
          <a:p>
            <a:pPr marL="0" indent="0">
              <a:buNone/>
            </a:pPr>
            <a:r>
              <a:rPr lang="en-US" b="1" dirty="0" smtClean="0"/>
              <a:t>Järgnevatel slaididel on esitatud </a:t>
            </a:r>
            <a:r>
              <a:rPr lang="en-US" b="1" dirty="0" err="1" smtClean="0"/>
              <a:t>diferentseeritud</a:t>
            </a:r>
            <a:r>
              <a:rPr lang="en-US" b="1" dirty="0" smtClean="0"/>
              <a:t> </a:t>
            </a:r>
            <a:r>
              <a:rPr lang="en-US" b="1" dirty="0" err="1" smtClean="0"/>
              <a:t>õppe</a:t>
            </a:r>
            <a:r>
              <a:rPr lang="et-EE" b="1" dirty="0" smtClean="0"/>
              <a:t> </a:t>
            </a:r>
            <a:r>
              <a:rPr lang="en-US" b="1" dirty="0" err="1" smtClean="0"/>
              <a:t>strateegia</a:t>
            </a:r>
            <a:r>
              <a:rPr lang="et-EE" b="1" dirty="0" smtClean="0"/>
              <a:t>i</a:t>
            </a:r>
            <a:r>
              <a:rPr lang="en-US" b="1" dirty="0" smtClean="0"/>
              <a:t>d </a:t>
            </a:r>
            <a:r>
              <a:rPr lang="en-US" b="1" dirty="0"/>
              <a:t>ja </a:t>
            </a:r>
            <a:r>
              <a:rPr lang="en-US" b="1" dirty="0" err="1" smtClean="0"/>
              <a:t>näite</a:t>
            </a:r>
            <a:r>
              <a:rPr lang="et-EE" b="1" dirty="0" smtClean="0"/>
              <a:t>i</a:t>
            </a:r>
            <a:r>
              <a:rPr lang="en-US" b="1" dirty="0" smtClean="0"/>
              <a:t>d, mis </a:t>
            </a:r>
            <a:r>
              <a:rPr lang="en-US" dirty="0" err="1"/>
              <a:t>aitavad</a:t>
            </a:r>
            <a:r>
              <a:rPr lang="en-US" dirty="0"/>
              <a:t> </a:t>
            </a:r>
            <a:r>
              <a:rPr lang="et-EE" dirty="0" smtClean="0"/>
              <a:t>valmistada ette mitmekesise õppijaskonna jaoks inspireerivaid tunde</a:t>
            </a:r>
            <a:r>
              <a:rPr lang="en-US" dirty="0" smtClean="0"/>
              <a:t>. </a:t>
            </a:r>
            <a:endParaRPr lang="nl-NL" dirty="0"/>
          </a:p>
        </p:txBody>
      </p:sp>
    </p:spTree>
    <p:extLst>
      <p:ext uri="{BB962C8B-B14F-4D97-AF65-F5344CB8AC3E}">
        <p14:creationId xmlns:p14="http://schemas.microsoft.com/office/powerpoint/2010/main" val="695922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p:txBody>
          <a:bodyPr/>
          <a:lstStyle/>
          <a:p>
            <a:r>
              <a:rPr lang="et-EE" dirty="0" smtClean="0"/>
              <a:t>Looge õpijaamasid</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p:txBody>
          <a:bodyPr>
            <a:normAutofit fontScale="77500" lnSpcReduction="20000"/>
          </a:bodyPr>
          <a:lstStyle/>
          <a:p>
            <a:pPr marL="0" indent="0">
              <a:buNone/>
            </a:pPr>
            <a:r>
              <a:rPr lang="en-US" dirty="0" smtClean="0"/>
              <a:t>Pak</a:t>
            </a:r>
            <a:r>
              <a:rPr lang="et-EE" dirty="0" smtClean="0"/>
              <a:t>kuge</a:t>
            </a:r>
            <a:r>
              <a:rPr lang="en-US" dirty="0" smtClean="0"/>
              <a:t> </a:t>
            </a:r>
            <a:r>
              <a:rPr lang="en-US" dirty="0"/>
              <a:t>erinevat tüüpi sisu, </a:t>
            </a:r>
            <a:r>
              <a:rPr lang="en-US" dirty="0" err="1"/>
              <a:t>luues</a:t>
            </a:r>
            <a:r>
              <a:rPr lang="en-US" dirty="0"/>
              <a:t> </a:t>
            </a:r>
            <a:r>
              <a:rPr lang="en-US" dirty="0" err="1" smtClean="0"/>
              <a:t>õp</a:t>
            </a:r>
            <a:r>
              <a:rPr lang="et-EE" dirty="0" smtClean="0"/>
              <a:t>i</a:t>
            </a:r>
            <a:r>
              <a:rPr lang="en-US" dirty="0" err="1" smtClean="0"/>
              <a:t>jaama</a:t>
            </a:r>
            <a:r>
              <a:rPr lang="et-EE" dirty="0" smtClean="0"/>
              <a:t>si</a:t>
            </a:r>
            <a:r>
              <a:rPr lang="en-US" dirty="0" smtClean="0"/>
              <a:t>d - </a:t>
            </a:r>
            <a:r>
              <a:rPr lang="en-US" dirty="0"/>
              <a:t>klassiruumi </a:t>
            </a:r>
            <a:r>
              <a:rPr lang="en-US" dirty="0" smtClean="0"/>
              <a:t>jagatud </a:t>
            </a:r>
            <a:r>
              <a:rPr lang="en-US" dirty="0"/>
              <a:t>osad, </a:t>
            </a:r>
            <a:r>
              <a:rPr lang="en-US" dirty="0" smtClean="0"/>
              <a:t>mi</a:t>
            </a:r>
            <a:r>
              <a:rPr lang="et-EE" dirty="0" smtClean="0"/>
              <a:t>da</a:t>
            </a:r>
            <a:r>
              <a:rPr lang="en-US" dirty="0" smtClean="0"/>
              <a:t> </a:t>
            </a:r>
            <a:r>
              <a:rPr lang="en-US" dirty="0"/>
              <a:t>õpilasrühmad rotatsiooni </a:t>
            </a:r>
            <a:r>
              <a:rPr lang="en-US" dirty="0" err="1"/>
              <a:t>korras</a:t>
            </a:r>
            <a:r>
              <a:rPr lang="en-US" dirty="0"/>
              <a:t> </a:t>
            </a:r>
            <a:r>
              <a:rPr lang="en-US" dirty="0" err="1" smtClean="0"/>
              <a:t>läbi</a:t>
            </a:r>
            <a:r>
              <a:rPr lang="et-EE" dirty="0" smtClean="0"/>
              <a:t>vad</a:t>
            </a:r>
            <a:r>
              <a:rPr lang="en-US" dirty="0" smtClean="0"/>
              <a:t>. Kutseõpetaja saab </a:t>
            </a:r>
            <a:r>
              <a:rPr lang="en-US" dirty="0"/>
              <a:t>seda </a:t>
            </a:r>
            <a:r>
              <a:rPr lang="en-US" dirty="0" err="1"/>
              <a:t>hõlbustada</a:t>
            </a:r>
            <a:r>
              <a:rPr lang="en-US" dirty="0"/>
              <a:t> </a:t>
            </a:r>
            <a:r>
              <a:rPr lang="et-EE" dirty="0" smtClean="0"/>
              <a:t>luues </a:t>
            </a:r>
            <a:r>
              <a:rPr lang="en-US" b="1" dirty="0" err="1" smtClean="0"/>
              <a:t>paindliku</a:t>
            </a:r>
            <a:r>
              <a:rPr lang="en-US" b="1" dirty="0" smtClean="0"/>
              <a:t> </a:t>
            </a:r>
            <a:r>
              <a:rPr lang="en-US" b="1" dirty="0" err="1"/>
              <a:t>istekohtade</a:t>
            </a:r>
            <a:r>
              <a:rPr lang="en-US" b="1" dirty="0"/>
              <a:t> </a:t>
            </a:r>
            <a:r>
              <a:rPr lang="et-EE" b="1" dirty="0" smtClean="0"/>
              <a:t>süsteemi</a:t>
            </a:r>
            <a:r>
              <a:rPr lang="en-US" dirty="0" smtClean="0"/>
              <a:t>. </a:t>
            </a:r>
          </a:p>
          <a:p>
            <a:pPr marL="0" indent="0">
              <a:buNone/>
            </a:pPr>
            <a:r>
              <a:rPr lang="en-US" dirty="0" err="1"/>
              <a:t>Iga</a:t>
            </a:r>
            <a:r>
              <a:rPr lang="en-US" dirty="0"/>
              <a:t> </a:t>
            </a:r>
            <a:r>
              <a:rPr lang="et-EE" dirty="0" smtClean="0"/>
              <a:t>õpi</a:t>
            </a:r>
            <a:r>
              <a:rPr lang="en-US" dirty="0" err="1" smtClean="0"/>
              <a:t>jaam</a:t>
            </a:r>
            <a:r>
              <a:rPr lang="en-US" dirty="0" smtClean="0"/>
              <a:t> </a:t>
            </a:r>
            <a:r>
              <a:rPr lang="en-US" dirty="0"/>
              <a:t>peaks kasutama </a:t>
            </a:r>
            <a:r>
              <a:rPr lang="en-US" dirty="0" err="1"/>
              <a:t>unikaalset</a:t>
            </a:r>
            <a:r>
              <a:rPr lang="en-US" dirty="0"/>
              <a:t> </a:t>
            </a:r>
            <a:r>
              <a:rPr lang="en-US" dirty="0" err="1" smtClean="0"/>
              <a:t>meetodit</a:t>
            </a:r>
            <a:r>
              <a:rPr lang="et-EE" dirty="0" smtClean="0"/>
              <a:t> </a:t>
            </a:r>
            <a:r>
              <a:rPr lang="en-US" dirty="0" err="1" smtClean="0"/>
              <a:t>õppetööga</a:t>
            </a:r>
            <a:r>
              <a:rPr lang="en-US" dirty="0" smtClean="0"/>
              <a:t> </a:t>
            </a:r>
            <a:r>
              <a:rPr lang="en-US" dirty="0" err="1"/>
              <a:t>seotud</a:t>
            </a:r>
            <a:r>
              <a:rPr lang="en-US" dirty="0"/>
              <a:t> </a:t>
            </a:r>
            <a:r>
              <a:rPr lang="en-US" dirty="0" err="1" smtClean="0"/>
              <a:t>oskus</a:t>
            </a:r>
            <a:r>
              <a:rPr lang="et-EE" dirty="0" smtClean="0"/>
              <a:t>e</a:t>
            </a:r>
            <a:r>
              <a:rPr lang="en-US" dirty="0" smtClean="0"/>
              <a:t> </a:t>
            </a:r>
            <a:r>
              <a:rPr lang="en-US" dirty="0" err="1"/>
              <a:t>või</a:t>
            </a:r>
            <a:r>
              <a:rPr lang="en-US" dirty="0"/>
              <a:t> </a:t>
            </a:r>
            <a:r>
              <a:rPr lang="en-US" dirty="0" err="1" smtClean="0"/>
              <a:t>mõiste</a:t>
            </a:r>
            <a:r>
              <a:rPr lang="et-EE" dirty="0" smtClean="0"/>
              <a:t> õpetamiseks</a:t>
            </a:r>
            <a:r>
              <a:rPr lang="en-US" dirty="0" smtClean="0"/>
              <a:t>. </a:t>
            </a:r>
            <a:endParaRPr lang="en-US" dirty="0"/>
          </a:p>
          <a:p>
            <a:pPr marL="0" indent="0">
              <a:buNone/>
            </a:pPr>
            <a:r>
              <a:rPr lang="en-US" dirty="0"/>
              <a:t>Õpilased saavad rotatsiooni </a:t>
            </a:r>
            <a:r>
              <a:rPr lang="en-US" dirty="0" err="1"/>
              <a:t>korras</a:t>
            </a:r>
            <a:r>
              <a:rPr lang="en-US" dirty="0"/>
              <a:t> </a:t>
            </a:r>
            <a:r>
              <a:rPr lang="et-EE" dirty="0" smtClean="0"/>
              <a:t>liikuda</a:t>
            </a:r>
            <a:r>
              <a:rPr lang="en-US" dirty="0" smtClean="0"/>
              <a:t> </a:t>
            </a:r>
            <a:r>
              <a:rPr lang="en-US" dirty="0"/>
              <a:t>jaamade vahel, mis hõlmavad:</a:t>
            </a:r>
          </a:p>
          <a:p>
            <a:r>
              <a:rPr lang="en-US" b="1" dirty="0"/>
              <a:t>Video </a:t>
            </a:r>
            <a:r>
              <a:rPr lang="en-US" b="1" dirty="0" err="1" smtClean="0"/>
              <a:t>vaatami</a:t>
            </a:r>
            <a:r>
              <a:rPr lang="et-EE" b="1" dirty="0" smtClean="0"/>
              <a:t>st</a:t>
            </a:r>
            <a:endParaRPr lang="en-US" b="1" dirty="0"/>
          </a:p>
          <a:p>
            <a:r>
              <a:rPr lang="en-US" b="1" dirty="0" err="1"/>
              <a:t>Kunstiteoste</a:t>
            </a:r>
            <a:r>
              <a:rPr lang="en-US" b="1" dirty="0"/>
              <a:t> </a:t>
            </a:r>
            <a:r>
              <a:rPr lang="en-US" b="1" dirty="0" err="1" smtClean="0"/>
              <a:t>loomi</a:t>
            </a:r>
            <a:r>
              <a:rPr lang="et-EE" b="1" dirty="0" smtClean="0"/>
              <a:t>st</a:t>
            </a:r>
            <a:endParaRPr lang="en-US" b="1" dirty="0"/>
          </a:p>
          <a:p>
            <a:r>
              <a:rPr lang="en-US" b="1" dirty="0" err="1"/>
              <a:t>Artikli</a:t>
            </a:r>
            <a:r>
              <a:rPr lang="en-US" b="1" dirty="0"/>
              <a:t> </a:t>
            </a:r>
            <a:r>
              <a:rPr lang="en-US" b="1" dirty="0" smtClean="0"/>
              <a:t>luge</a:t>
            </a:r>
            <a:r>
              <a:rPr lang="et-EE" b="1" dirty="0" smtClean="0"/>
              <a:t>mist</a:t>
            </a:r>
            <a:endParaRPr lang="en-US" b="1" dirty="0"/>
          </a:p>
          <a:p>
            <a:r>
              <a:rPr lang="en-US" b="1" dirty="0" err="1"/>
              <a:t>Mõistatuste</a:t>
            </a:r>
            <a:r>
              <a:rPr lang="en-US" b="1" dirty="0"/>
              <a:t> </a:t>
            </a:r>
            <a:r>
              <a:rPr lang="et-EE" b="1" dirty="0" smtClean="0"/>
              <a:t>lahendamist</a:t>
            </a:r>
            <a:endParaRPr lang="en-US" b="1" dirty="0"/>
          </a:p>
          <a:p>
            <a:r>
              <a:rPr lang="en-US" b="1" dirty="0" err="1"/>
              <a:t>Sinu</a:t>
            </a:r>
            <a:r>
              <a:rPr lang="en-US" b="1" dirty="0"/>
              <a:t> </a:t>
            </a:r>
            <a:r>
              <a:rPr lang="en-US" b="1" dirty="0" err="1" smtClean="0"/>
              <a:t>õp</a:t>
            </a:r>
            <a:r>
              <a:rPr lang="et-EE" b="1" dirty="0" smtClean="0"/>
              <a:t>pimist</a:t>
            </a:r>
            <a:r>
              <a:rPr lang="en-US" b="1" dirty="0" smtClean="0"/>
              <a:t> </a:t>
            </a:r>
            <a:r>
              <a:rPr lang="et-EE" b="1" dirty="0" smtClean="0"/>
              <a:t>õpetajat </a:t>
            </a:r>
            <a:r>
              <a:rPr lang="en-US" b="1" dirty="0" err="1" smtClean="0"/>
              <a:t>kuulates</a:t>
            </a:r>
            <a:endParaRPr lang="en-US" b="1" dirty="0"/>
          </a:p>
          <a:p>
            <a:pPr marL="0" indent="0">
              <a:buNone/>
            </a:pPr>
            <a:r>
              <a:rPr lang="en-US" dirty="0" smtClean="0"/>
              <a:t>Selleks, et </a:t>
            </a:r>
            <a:r>
              <a:rPr lang="en-US" dirty="0"/>
              <a:t>aidata õpilastel </a:t>
            </a:r>
            <a:r>
              <a:rPr lang="en-US" dirty="0" err="1" smtClean="0"/>
              <a:t>pärast</a:t>
            </a:r>
            <a:r>
              <a:rPr lang="en-US" dirty="0" smtClean="0"/>
              <a:t> </a:t>
            </a:r>
            <a:r>
              <a:rPr lang="et-EE" dirty="0" smtClean="0"/>
              <a:t>õpi</a:t>
            </a:r>
            <a:r>
              <a:rPr lang="en-US" dirty="0" err="1" smtClean="0"/>
              <a:t>jaamade</a:t>
            </a:r>
            <a:r>
              <a:rPr lang="en-US" dirty="0" smtClean="0"/>
              <a:t> </a:t>
            </a:r>
            <a:r>
              <a:rPr lang="en-US" dirty="0"/>
              <a:t>läbimist sisu töödelda</a:t>
            </a:r>
            <a:r>
              <a:rPr lang="en-US" dirty="0" smtClean="0"/>
              <a:t>, võite </a:t>
            </a:r>
            <a:r>
              <a:rPr lang="en-US" dirty="0"/>
              <a:t>korraldada klassis arutelu või </a:t>
            </a:r>
            <a:r>
              <a:rPr lang="en-US" dirty="0" err="1"/>
              <a:t>anda</a:t>
            </a:r>
            <a:r>
              <a:rPr lang="en-US" dirty="0"/>
              <a:t> </a:t>
            </a:r>
            <a:r>
              <a:rPr lang="et-EE" dirty="0" smtClean="0"/>
              <a:t>neile </a:t>
            </a:r>
            <a:r>
              <a:rPr lang="en-US" dirty="0" err="1" smtClean="0"/>
              <a:t>vastamiseks</a:t>
            </a:r>
            <a:r>
              <a:rPr lang="en-US" dirty="0" smtClean="0"/>
              <a:t> </a:t>
            </a:r>
            <a:r>
              <a:rPr lang="en-US" dirty="0"/>
              <a:t>küsimusi</a:t>
            </a:r>
            <a:r>
              <a:rPr lang="en-US" dirty="0" smtClean="0"/>
              <a:t>.</a:t>
            </a:r>
            <a:endParaRPr lang="en-US" dirty="0"/>
          </a:p>
        </p:txBody>
      </p:sp>
    </p:spTree>
    <p:extLst>
      <p:ext uri="{BB962C8B-B14F-4D97-AF65-F5344CB8AC3E}">
        <p14:creationId xmlns:p14="http://schemas.microsoft.com/office/powerpoint/2010/main" val="2246244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75000"/>
                  </a:schemeClr>
                </a:solidFill>
                <a:latin typeface="Ink Free" panose="03080402000500000000" pitchFamily="66" charset="0"/>
              </a:rPr>
              <a:t>Aeg eneserefleksiooniks </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550848"/>
            <a:ext cx="2955315" cy="2307152"/>
          </a:xfrm>
          <a:prstGeom prst="rect">
            <a:avLst/>
          </a:prstGeom>
        </p:spPr>
      </p:pic>
      <p:sp>
        <p:nvSpPr>
          <p:cNvPr id="12" name="TextBox 11"/>
          <p:cNvSpPr txBox="1"/>
          <p:nvPr/>
        </p:nvSpPr>
        <p:spPr>
          <a:xfrm>
            <a:off x="1833012" y="2705266"/>
            <a:ext cx="8834805" cy="1477328"/>
          </a:xfrm>
          <a:prstGeom prst="rect">
            <a:avLst/>
          </a:prstGeom>
          <a:solidFill>
            <a:schemeClr val="accent4">
              <a:lumMod val="40000"/>
              <a:lumOff val="60000"/>
            </a:schemeClr>
          </a:solidFill>
        </p:spPr>
        <p:txBody>
          <a:bodyPr wrap="square" rtlCol="0">
            <a:spAutoFit/>
          </a:bodyPr>
          <a:lstStyle/>
          <a:p>
            <a:pPr algn="ctr"/>
            <a:r>
              <a:rPr lang="en-US" b="1" dirty="0" smtClean="0"/>
              <a:t>Klõpsake allpool ja leidke suurepäraseid ideid </a:t>
            </a:r>
            <a:r>
              <a:rPr lang="en-US" b="1" dirty="0"/>
              <a:t>paindlike </a:t>
            </a:r>
            <a:r>
              <a:rPr lang="en-US" b="1" dirty="0" err="1" smtClean="0"/>
              <a:t>istekohtade</a:t>
            </a:r>
            <a:r>
              <a:rPr lang="en-US" b="1" dirty="0" smtClean="0"/>
              <a:t> </a:t>
            </a:r>
            <a:r>
              <a:rPr lang="et-EE" b="1" dirty="0" smtClean="0"/>
              <a:t>strateegiate </a:t>
            </a:r>
            <a:r>
              <a:rPr lang="en-US" b="1" dirty="0" err="1" smtClean="0"/>
              <a:t>kohta</a:t>
            </a:r>
            <a:r>
              <a:rPr lang="en-US" b="1" dirty="0" smtClean="0"/>
              <a:t>: </a:t>
            </a:r>
            <a:endParaRPr lang="en-US" b="1" dirty="0"/>
          </a:p>
          <a:p>
            <a:pPr algn="just"/>
            <a:endParaRPr lang="en-US" dirty="0" smtClean="0">
              <a:solidFill>
                <a:srgbClr val="000000"/>
              </a:solidFill>
              <a:latin typeface="Roboto"/>
            </a:endParaRPr>
          </a:p>
          <a:p>
            <a:pPr algn="ctr"/>
            <a:r>
              <a:rPr lang="en-US" dirty="0" smtClean="0"/>
              <a:t>Link: </a:t>
            </a:r>
            <a:r>
              <a:rPr lang="en-US" dirty="0"/>
              <a:t>https:</a:t>
            </a:r>
            <a:r>
              <a:rPr lang="en-US" dirty="0" smtClean="0"/>
              <a:t>//www.prodigygame.com/main-en/blog/flexible-seating-classroom-ideas/</a:t>
            </a:r>
          </a:p>
          <a:p>
            <a:pPr algn="ctr"/>
            <a:endParaRPr lang="en-US" dirty="0" smtClean="0"/>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27492" t="10906" r="25189" b="12813"/>
          <a:stretch/>
        </p:blipFill>
        <p:spPr>
          <a:xfrm>
            <a:off x="231531" y="2820971"/>
            <a:ext cx="1358289" cy="1220936"/>
          </a:xfrm>
          <a:prstGeom prst="rect">
            <a:avLst/>
          </a:prstGeom>
        </p:spPr>
      </p:pic>
      <p:sp>
        <p:nvSpPr>
          <p:cNvPr id="14" name="TextBox 13"/>
          <p:cNvSpPr txBox="1"/>
          <p:nvPr/>
        </p:nvSpPr>
        <p:spPr>
          <a:xfrm>
            <a:off x="5926016" y="4990464"/>
            <a:ext cx="4317023" cy="1200329"/>
          </a:xfrm>
          <a:prstGeom prst="rect">
            <a:avLst/>
          </a:prstGeom>
          <a:noFill/>
        </p:spPr>
        <p:txBody>
          <a:bodyPr wrap="square" rtlCol="0">
            <a:spAutoFit/>
          </a:bodyPr>
          <a:lstStyle/>
          <a:p>
            <a:r>
              <a:rPr lang="en-US" b="1" i="1" dirty="0" smtClean="0"/>
              <a:t>Kas te saate neid ideid oma klassiruumis rakendada? Kui jah, siis millised neist on </a:t>
            </a:r>
            <a:r>
              <a:rPr lang="en-US" b="1" i="1" dirty="0" err="1" smtClean="0"/>
              <a:t>teie</a:t>
            </a:r>
            <a:r>
              <a:rPr lang="en-US" b="1" i="1" dirty="0" smtClean="0"/>
              <a:t> </a:t>
            </a:r>
            <a:r>
              <a:rPr lang="en-US" b="1" i="1" dirty="0" err="1" smtClean="0"/>
              <a:t>kutse</a:t>
            </a:r>
            <a:r>
              <a:rPr lang="et-EE" b="1" i="1" dirty="0" smtClean="0"/>
              <a:t>õppurite</a:t>
            </a:r>
            <a:r>
              <a:rPr lang="en-US" b="1" i="1" dirty="0" smtClean="0"/>
              <a:t> puhul kõige paremini rakendatavad?</a:t>
            </a:r>
          </a:p>
        </p:txBody>
      </p:sp>
    </p:spTree>
    <p:extLst>
      <p:ext uri="{BB962C8B-B14F-4D97-AF65-F5344CB8AC3E}">
        <p14:creationId xmlns:p14="http://schemas.microsoft.com/office/powerpoint/2010/main" val="1322659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10376</TotalTime>
  <Words>3598</Words>
  <Application>Microsoft Office PowerPoint</Application>
  <PresentationFormat>Widescreen</PresentationFormat>
  <Paragraphs>371</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Corbel</vt:lpstr>
      <vt:lpstr>inherit</vt:lpstr>
      <vt:lpstr>Ink Free</vt:lpstr>
      <vt:lpstr>Raleway</vt:lpstr>
      <vt:lpstr>Raleway bold</vt:lpstr>
      <vt:lpstr>Roboto</vt:lpstr>
      <vt:lpstr>Times New Roman</vt:lpstr>
      <vt:lpstr>Wingdings</vt:lpstr>
      <vt:lpstr>Kantoorthema</vt:lpstr>
      <vt:lpstr> Moodul 3. Millised on diferentseeritud õppe strateegiad?</vt:lpstr>
      <vt:lpstr>Eesmärgid </vt:lpstr>
      <vt:lpstr>Õpiväljundid</vt:lpstr>
      <vt:lpstr>Märksõnad</vt:lpstr>
      <vt:lpstr>Sisukord</vt:lpstr>
      <vt:lpstr>1. PEATÜKK</vt:lpstr>
      <vt:lpstr>Sissejuhatus diferentseerimisstrateegiatesse</vt:lpstr>
      <vt:lpstr>Looge õpijaamasid</vt:lpstr>
      <vt:lpstr>Aeg eneserefleksiooniks </vt:lpstr>
      <vt:lpstr>Looge ülesande kaardid</vt:lpstr>
      <vt:lpstr>Intervjueerige õpilasi</vt:lpstr>
      <vt:lpstr>Aeg eneserefleksiooniks </vt:lpstr>
      <vt:lpstr>Suunake õppetundide raames tähelepanu erinevatele meeltele</vt:lpstr>
      <vt:lpstr>Tutvustage oma tugevaid ja nõrku külgi</vt:lpstr>
      <vt:lpstr>Kasutage mõtle-aruta-jaga strateegiat</vt:lpstr>
      <vt:lpstr>Täiendava materjali aeg </vt:lpstr>
      <vt:lpstr>2. PEATÜKK</vt:lpstr>
      <vt:lpstr>Võtke aega päeviku koostamiseks</vt:lpstr>
      <vt:lpstr>Refleksiooni ja eesmärkide seadmise harjutuste rakendamine</vt:lpstr>
      <vt:lpstr>Käivitage kirjandusringid</vt:lpstr>
      <vt:lpstr>Pakkuda erinevat tüüpi vaba õppeaega</vt:lpstr>
      <vt:lpstr>Sarnaste õpistiilidega õpilaste rühmitamine</vt:lpstr>
      <vt:lpstr>Andke erinevaid lugemisest arusaamise ülesandeid</vt:lpstr>
      <vt:lpstr>Pakkuge avatud projekte</vt:lpstr>
      <vt:lpstr>Julgustage õpilasi esitama ideid oma projektide jaoks</vt:lpstr>
      <vt:lpstr>Analüüsige regulaarselt oma diferentseeritud õpetamise strateegiaid</vt:lpstr>
      <vt:lpstr>"Õpetage kõrgemal tasemel"</vt:lpstr>
      <vt:lpstr>PowerPoint Presentation</vt:lpstr>
      <vt:lpstr>3. PEATÜKK</vt:lpstr>
      <vt:lpstr>Mis on diferentseeritud hindamine?</vt:lpstr>
      <vt:lpstr>Mis on diferentseeritud hindamine?</vt:lpstr>
      <vt:lpstr>Diferentseeritud hindamise põhimõtted</vt:lpstr>
      <vt:lpstr>Diferentseeritud hindamine hõlmab:</vt:lpstr>
      <vt:lpstr>Õpilaste diferentseeritud hindamisvõimaluste kavandamisel peaksid kutseõpetajad arvestama: </vt:lpstr>
      <vt:lpstr>Õpilaste diferentseeritud hindamisvõimaluste kavandamisel peaksid kutseõpetajad arvestama: </vt:lpstr>
      <vt:lpstr>Õpilaste diferentseeritud hindamisvõimaluste kavandamisel peaksid kutseõpetajad arvestama: </vt:lpstr>
      <vt:lpstr>PowerPoint Presentation</vt:lpstr>
      <vt:lpstr>Hindamiste diferentseerimise võimalused:</vt:lpstr>
      <vt:lpstr>Paluge õpilastel teha järgmist:</vt:lpstr>
      <vt:lpstr>Hindamisvahendid kasutamiseks enne õppetegevust, näiteks:</vt:lpstr>
      <vt:lpstr>Hindamisvahendid kasutamiseks enne õppetegevust:</vt:lpstr>
      <vt:lpstr>Hindamisvahendid kasutamiseks õppetöö käigus, näiteks:</vt:lpstr>
      <vt:lpstr>Hindamisvahendid kasutamiseks õppetöö käigus, näiteks:</vt:lpstr>
      <vt:lpstr>Hindamisvahendid kasutamiseks peale õppetegevust, näiteks:</vt:lpstr>
      <vt:lpstr>Hindamisvahendid kasutamiseks peale õppetegevust, näiteks:</vt:lpstr>
      <vt:lpstr>4. PEATÜKK</vt:lpstr>
      <vt:lpstr>Sissejuhatus</vt:lpstr>
      <vt:lpstr>50 viisi, kuidas õpet diferentseerida</vt:lpstr>
      <vt:lpstr>50 viisi, kuidas õpet diferentseerida</vt:lpstr>
      <vt:lpstr>50 viisi, kuidas õpet diferentseerida</vt:lpstr>
      <vt:lpstr>Kokkuvõte</vt:lpstr>
      <vt:lpstr>Aeg eneserefleksiooniks</vt:lpstr>
      <vt:lpstr>Viited ja lisalugemine</vt:lpstr>
      <vt:lpstr>Täname teid tähelepanu eest!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keywords>, docId:CFD7F400960470637829A00E82E88397</cp:keywords>
  <cp:lastModifiedBy>Windows User</cp:lastModifiedBy>
  <cp:revision>335</cp:revision>
  <dcterms:created xsi:type="dcterms:W3CDTF">2021-03-16T15:14:53Z</dcterms:created>
  <dcterms:modified xsi:type="dcterms:W3CDTF">2022-10-09T17:10:11Z</dcterms:modified>
</cp:coreProperties>
</file>