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79" r:id="rId10"/>
    <p:sldId id="285" r:id="rId11"/>
    <p:sldId id="300" r:id="rId12"/>
    <p:sldId id="284" r:id="rId13"/>
    <p:sldId id="301" r:id="rId14"/>
    <p:sldId id="265" r:id="rId15"/>
    <p:sldId id="266" r:id="rId16"/>
    <p:sldId id="280" r:id="rId17"/>
    <p:sldId id="286" r:id="rId18"/>
    <p:sldId id="287" r:id="rId19"/>
    <p:sldId id="288" r:id="rId20"/>
    <p:sldId id="289" r:id="rId21"/>
    <p:sldId id="290" r:id="rId22"/>
    <p:sldId id="291" r:id="rId23"/>
    <p:sldId id="271" r:id="rId24"/>
    <p:sldId id="303" r:id="rId25"/>
    <p:sldId id="315" r:id="rId26"/>
    <p:sldId id="294" r:id="rId27"/>
    <p:sldId id="293" r:id="rId28"/>
    <p:sldId id="269" r:id="rId29"/>
    <p:sldId id="281" r:id="rId30"/>
    <p:sldId id="307" r:id="rId31"/>
    <p:sldId id="306" r:id="rId32"/>
    <p:sldId id="308" r:id="rId33"/>
    <p:sldId id="309" r:id="rId34"/>
    <p:sldId id="312" r:id="rId35"/>
    <p:sldId id="297" r:id="rId36"/>
    <p:sldId id="310" r:id="rId37"/>
    <p:sldId id="313" r:id="rId38"/>
    <p:sldId id="311" r:id="rId39"/>
    <p:sldId id="298" r:id="rId40"/>
    <p:sldId id="273" r:id="rId41"/>
    <p:sldId id="274" r:id="rId42"/>
    <p:sldId id="282" r:id="rId43"/>
    <p:sldId id="277" r:id="rId44"/>
    <p:sldId id="314" r:id="rId45"/>
    <p:sldId id="299" r:id="rId46"/>
    <p:sldId id="275" r:id="rId47"/>
    <p:sldId id="278" r:id="rId48"/>
    <p:sldId id="276"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973A"/>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3" d="100"/>
          <a:sy n="53" d="100"/>
        </p:scale>
        <p:origin x="72" y="17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33.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33.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3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33.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77.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122.sv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3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3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3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3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3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22.svg"/><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55.svg"/><Relationship Id="rId7" Type="http://schemas.openxmlformats.org/officeDocument/2006/relationships/image" Target="../media/image1122.sv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2066.sv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22.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288.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122.svg"/><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22.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444.svg"/><Relationship Id="rId4"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444.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122.svg"/><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444.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122.sv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3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3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3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3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3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22.sv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3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F653972B-8A84-45FC-A4EC-F43BBF196C23}"/>
              </a:ext>
            </a:extLst>
          </p:cNvPr>
          <p:cNvSpPr/>
          <p:nvPr userDrawn="1"/>
        </p:nvSpPr>
        <p:spPr>
          <a:xfrm>
            <a:off x="0" y="3593225"/>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7">
            <a:extLst>
              <a:ext uri="{FF2B5EF4-FFF2-40B4-BE49-F238E27FC236}">
                <a16:creationId xmlns:a16="http://schemas.microsoft.com/office/drawing/2014/main" id="{F0351F28-32AE-4A53-8040-F904D0DD07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556" t="27075" r="10103" b="30446"/>
          <a:stretch/>
        </p:blipFill>
        <p:spPr>
          <a:xfrm>
            <a:off x="531455" y="387251"/>
            <a:ext cx="5246365" cy="1960182"/>
          </a:xfrm>
          <a:prstGeom prst="rect">
            <a:avLst/>
          </a:prstGeom>
        </p:spPr>
      </p:pic>
      <p:sp>
        <p:nvSpPr>
          <p:cNvPr id="10" name="Titel 1">
            <a:extLst>
              <a:ext uri="{FF2B5EF4-FFF2-40B4-BE49-F238E27FC236}">
                <a16:creationId xmlns:a16="http://schemas.microsoft.com/office/drawing/2014/main" id="{A39FB1FF-63A2-4BA0-9669-583C29C2F62C}"/>
              </a:ext>
            </a:extLst>
          </p:cNvPr>
          <p:cNvSpPr>
            <a:spLocks noGrp="1"/>
          </p:cNvSpPr>
          <p:nvPr>
            <p:ph type="ctrTitle"/>
          </p:nvPr>
        </p:nvSpPr>
        <p:spPr>
          <a:xfrm>
            <a:off x="531455" y="3684233"/>
            <a:ext cx="10811248" cy="1537150"/>
          </a:xfrm>
          <a:prstGeom prst="rect">
            <a:avLst/>
          </a:prstGeom>
        </p:spPr>
        <p:txBody>
          <a:bodyPr anchor="b">
            <a:normAutofit/>
          </a:bodyPr>
          <a:lstStyle>
            <a:lvl1pPr algn="ctr">
              <a:defRPr sz="5400">
                <a:solidFill>
                  <a:schemeClr val="bg2"/>
                </a:solidFill>
              </a:defRPr>
            </a:lvl1pPr>
          </a:lstStyle>
          <a:p>
            <a:pPr algn="r"/>
            <a:endParaRPr lang="el-GR" sz="6000" b="1" spc="100" dirty="0">
              <a:latin typeface="+mj-lt"/>
              <a:ea typeface="+mj-ea"/>
              <a:cs typeface="+mj-cs"/>
            </a:endParaRPr>
          </a:p>
        </p:txBody>
      </p:sp>
      <p:pic>
        <p:nvPicPr>
          <p:cNvPr id="13" name="Picture 48">
            <a:extLst>
              <a:ext uri="{FF2B5EF4-FFF2-40B4-BE49-F238E27FC236}">
                <a16:creationId xmlns:a16="http://schemas.microsoft.com/office/drawing/2014/main" id="{7EC815A5-1E1D-458E-9014-8277E44CDF56}"/>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84857" y="6220196"/>
            <a:ext cx="1178241" cy="338296"/>
          </a:xfrm>
          <a:prstGeom prst="rect">
            <a:avLst/>
          </a:prstGeom>
          <a:solidFill>
            <a:schemeClr val="bg1"/>
          </a:solidFill>
        </p:spPr>
      </p:pic>
      <p:pic>
        <p:nvPicPr>
          <p:cNvPr id="14" name="Picture 50">
            <a:extLst>
              <a:ext uri="{FF2B5EF4-FFF2-40B4-BE49-F238E27FC236}">
                <a16:creationId xmlns:a16="http://schemas.microsoft.com/office/drawing/2014/main" id="{B2884039-75D7-411F-A318-B105DD5A82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1603" y="6214295"/>
            <a:ext cx="1736203" cy="350098"/>
          </a:xfrm>
          <a:prstGeom prst="rect">
            <a:avLst/>
          </a:prstGeom>
          <a:solidFill>
            <a:schemeClr val="bg1"/>
          </a:solidFill>
        </p:spPr>
      </p:pic>
      <p:pic>
        <p:nvPicPr>
          <p:cNvPr id="15" name="Picture 54">
            <a:extLst>
              <a:ext uri="{FF2B5EF4-FFF2-40B4-BE49-F238E27FC236}">
                <a16:creationId xmlns:a16="http://schemas.microsoft.com/office/drawing/2014/main" id="{EFFE9802-56E4-4433-90B5-F700710BFC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0149" y="6163684"/>
            <a:ext cx="2206481" cy="451320"/>
          </a:xfrm>
          <a:prstGeom prst="rect">
            <a:avLst/>
          </a:prstGeom>
          <a:solidFill>
            <a:schemeClr val="bg1"/>
          </a:solidFill>
        </p:spPr>
      </p:pic>
      <p:pic>
        <p:nvPicPr>
          <p:cNvPr id="16" name="Picture 56">
            <a:extLst>
              <a:ext uri="{FF2B5EF4-FFF2-40B4-BE49-F238E27FC236}">
                <a16:creationId xmlns:a16="http://schemas.microsoft.com/office/drawing/2014/main" id="{C2751FC2-1A88-4902-A9C0-3BE6E6A2E48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63681" y="6216076"/>
            <a:ext cx="1442673" cy="346537"/>
          </a:xfrm>
          <a:prstGeom prst="rect">
            <a:avLst/>
          </a:prstGeom>
          <a:solidFill>
            <a:schemeClr val="bg1"/>
          </a:solidFill>
        </p:spPr>
      </p:pic>
      <p:pic>
        <p:nvPicPr>
          <p:cNvPr id="17" name="Picture 2">
            <a:extLst>
              <a:ext uri="{FF2B5EF4-FFF2-40B4-BE49-F238E27FC236}">
                <a16:creationId xmlns:a16="http://schemas.microsoft.com/office/drawing/2014/main" id="{1C14321E-1C9E-4E45-903B-29D1597043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53403" y="6183568"/>
            <a:ext cx="1887654" cy="411552"/>
          </a:xfrm>
          <a:prstGeom prst="rect">
            <a:avLst/>
          </a:prstGeom>
          <a:solidFill>
            <a:schemeClr val="bg1"/>
          </a:solidFill>
        </p:spPr>
      </p:pic>
      <p:pic>
        <p:nvPicPr>
          <p:cNvPr id="18" name="Bild 1" descr="image001">
            <a:extLst>
              <a:ext uri="{FF2B5EF4-FFF2-40B4-BE49-F238E27FC236}">
                <a16:creationId xmlns:a16="http://schemas.microsoft.com/office/drawing/2014/main" id="{47C413BB-335D-4269-95A6-64F1C00CD0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27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t>09/10/2022</a:t>
            </a:fld>
            <a:endParaRPr lang="en-GB"/>
          </a:p>
        </p:txBody>
      </p:sp>
      <p:sp>
        <p:nvSpPr>
          <p:cNvPr id="4" name="Tijdelijke aanduiding voor voettekst 3">
            <a:extLst>
              <a:ext uri="{FF2B5EF4-FFF2-40B4-BE49-F238E27FC236}">
                <a16:creationId xmlns:a16="http://schemas.microsoft.com/office/drawing/2014/main"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Tijdelijke aanduiding voor dianummer 4">
            <a:extLst>
              <a:ext uri="{FF2B5EF4-FFF2-40B4-BE49-F238E27FC236}">
                <a16:creationId xmlns:a16="http://schemas.microsoft.com/office/drawing/2014/main"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t>‹#›</a:t>
            </a:fld>
            <a:endParaRPr lang="en-GB"/>
          </a:p>
        </p:txBody>
      </p:sp>
      <p:sp>
        <p:nvSpPr>
          <p:cNvPr id="6" name="Rechthoek 5">
            <a:extLst>
              <a:ext uri="{FF2B5EF4-FFF2-40B4-BE49-F238E27FC236}">
                <a16:creationId xmlns:a16="http://schemas.microsoft.com/office/drawing/2014/main" id="{2D12650B-1D08-4752-A703-6A277BF7489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el 1">
            <a:extLst>
              <a:ext uri="{FF2B5EF4-FFF2-40B4-BE49-F238E27FC236}">
                <a16:creationId xmlns:a16="http://schemas.microsoft.com/office/drawing/2014/main" id="{33F67BC8-AECB-495E-B5EC-9F860EEEA52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9" name="Afbeelding 8">
            <a:extLst>
              <a:ext uri="{FF2B5EF4-FFF2-40B4-BE49-F238E27FC236}">
                <a16:creationId xmlns:a16="http://schemas.microsoft.com/office/drawing/2014/main" id="{89C9B853-E3A0-41EC-8427-8B2A1F181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0" name="Graphic 9">
            <a:extLst>
              <a:ext uri="{FF2B5EF4-FFF2-40B4-BE49-F238E27FC236}">
                <a16:creationId xmlns:a16="http://schemas.microsoft.com/office/drawing/2014/main" id="{79A074A3-A961-4803-A4CB-D785069C9006}"/>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
        <p:nvSpPr>
          <p:cNvPr id="11" name="Tijdelijke aanduiding voor inhoud 2">
            <a:extLst>
              <a:ext uri="{FF2B5EF4-FFF2-40B4-BE49-F238E27FC236}">
                <a16:creationId xmlns:a16="http://schemas.microsoft.com/office/drawing/2014/main" id="{6547F1F4-B863-43A9-9403-A3E5F5E3205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2" name="Tijdelijke aanduiding voor inhoud 2">
            <a:extLst>
              <a:ext uri="{FF2B5EF4-FFF2-40B4-BE49-F238E27FC236}">
                <a16:creationId xmlns:a16="http://schemas.microsoft.com/office/drawing/2014/main" id="{CA742D40-C0E7-48EF-8A96-4507C1D218C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4023677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imag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a16="http://schemas.microsoft.com/office/drawing/2014/main"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09/10/2022</a:t>
            </a:fld>
            <a:endParaRPr lang="en-GB"/>
          </a:p>
        </p:txBody>
      </p:sp>
      <p:sp>
        <p:nvSpPr>
          <p:cNvPr id="7" name="Tijdelijke aanduiding voor voettekst 7">
            <a:extLst>
              <a:ext uri="{FF2B5EF4-FFF2-40B4-BE49-F238E27FC236}">
                <a16:creationId xmlns:a16="http://schemas.microsoft.com/office/drawing/2014/main"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8">
            <a:extLst>
              <a:ext uri="{FF2B5EF4-FFF2-40B4-BE49-F238E27FC236}">
                <a16:creationId xmlns:a16="http://schemas.microsoft.com/office/drawing/2014/main"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jdelijke aanduiding voor inhoud 2">
            <a:extLst>
              <a:ext uri="{FF2B5EF4-FFF2-40B4-BE49-F238E27FC236}">
                <a16:creationId xmlns:a16="http://schemas.microsoft.com/office/drawing/2014/main"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a16="http://schemas.microsoft.com/office/drawing/2014/main"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pPr/>
              <a:t>09/10/2022</a:t>
            </a:fld>
            <a:endParaRPr lang="en-GB"/>
          </a:p>
        </p:txBody>
      </p:sp>
      <p:sp>
        <p:nvSpPr>
          <p:cNvPr id="13" name="Tijdelijke aanduiding voor voettekst 7">
            <a:extLst>
              <a:ext uri="{FF2B5EF4-FFF2-40B4-BE49-F238E27FC236}">
                <a16:creationId xmlns:a16="http://schemas.microsoft.com/office/drawing/2014/main"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Tijdelijke aanduiding voor dianummer 8">
            <a:extLst>
              <a:ext uri="{FF2B5EF4-FFF2-40B4-BE49-F238E27FC236}">
                <a16:creationId xmlns:a16="http://schemas.microsoft.com/office/drawing/2014/main"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pPr/>
              <a:t>‹#›</a:t>
            </a:fld>
            <a:endParaRPr lang="en-GB"/>
          </a:p>
        </p:txBody>
      </p:sp>
      <p:sp>
        <p:nvSpPr>
          <p:cNvPr id="15" name="Rechthoek 14">
            <a:extLst>
              <a:ext uri="{FF2B5EF4-FFF2-40B4-BE49-F238E27FC236}">
                <a16:creationId xmlns:a16="http://schemas.microsoft.com/office/drawing/2014/main" id="{057454BE-55A1-4583-8E8E-2975E58F3837}"/>
              </a:ext>
            </a:extLst>
          </p:cNvPr>
          <p:cNvSpPr/>
          <p:nvPr userDrawn="1"/>
        </p:nvSpPr>
        <p:spPr>
          <a:xfrm>
            <a:off x="-142043"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el 1">
            <a:extLst>
              <a:ext uri="{FF2B5EF4-FFF2-40B4-BE49-F238E27FC236}">
                <a16:creationId xmlns:a16="http://schemas.microsoft.com/office/drawing/2014/main"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endParaRPr lang="en-GB" dirty="0"/>
          </a:p>
        </p:txBody>
      </p:sp>
      <p:sp>
        <p:nvSpPr>
          <p:cNvPr id="17" name="Tijdelijke aanduiding voor inhoud 2">
            <a:extLst>
              <a:ext uri="{FF2B5EF4-FFF2-40B4-BE49-F238E27FC236}">
                <a16:creationId xmlns:a16="http://schemas.microsoft.com/office/drawing/2014/main" id="{C41223C4-9057-4244-802A-6F4B761095CC}"/>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pic>
        <p:nvPicPr>
          <p:cNvPr id="18" name="Afbeelding 17">
            <a:extLst>
              <a:ext uri="{FF2B5EF4-FFF2-40B4-BE49-F238E27FC236}">
                <a16:creationId xmlns:a16="http://schemas.microsoft.com/office/drawing/2014/main" id="{0509D9E6-94AD-454B-B632-FF48BC958A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a16="http://schemas.microsoft.com/office/drawing/2014/main" id="{29AF28F7-5CED-4480-BDF4-6E7A27E78523}"/>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
        <p:nvSpPr>
          <p:cNvPr id="20" name="Tijdelijke aanduiding voor inhoud 2">
            <a:extLst>
              <a:ext uri="{FF2B5EF4-FFF2-40B4-BE49-F238E27FC236}">
                <a16:creationId xmlns:a16="http://schemas.microsoft.com/office/drawing/2014/main" id="{68F156CA-D0B5-420D-9311-FC4C27DFE575}"/>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2" name="Title 1">
            <a:extLst>
              <a:ext uri="{FF2B5EF4-FFF2-40B4-BE49-F238E27FC236}">
                <a16:creationId xmlns:a16="http://schemas.microsoft.com/office/drawing/2014/main" id="{07A8F546-3EDA-4461-BEAA-74B79564C936}"/>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nl-NL" dirty="0"/>
          </a:p>
        </p:txBody>
      </p:sp>
    </p:spTree>
    <p:extLst>
      <p:ext uri="{BB962C8B-B14F-4D97-AF65-F5344CB8AC3E}">
        <p14:creationId xmlns:p14="http://schemas.microsoft.com/office/powerpoint/2010/main" val="2293203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a16="http://schemas.microsoft.com/office/drawing/2014/main"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09/10/2022</a:t>
            </a:fld>
            <a:endParaRPr lang="en-GB"/>
          </a:p>
        </p:txBody>
      </p:sp>
      <p:sp>
        <p:nvSpPr>
          <p:cNvPr id="7" name="Tijdelijke aanduiding voor voettekst 3">
            <a:extLst>
              <a:ext uri="{FF2B5EF4-FFF2-40B4-BE49-F238E27FC236}">
                <a16:creationId xmlns:a16="http://schemas.microsoft.com/office/drawing/2014/main"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4">
            <a:extLst>
              <a:ext uri="{FF2B5EF4-FFF2-40B4-BE49-F238E27FC236}">
                <a16:creationId xmlns:a16="http://schemas.microsoft.com/office/drawing/2014/main"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74B8038E-5C02-47A7-8831-A9B384E4E4A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el 1">
            <a:extLst>
              <a:ext uri="{FF2B5EF4-FFF2-40B4-BE49-F238E27FC236}">
                <a16:creationId xmlns:a16="http://schemas.microsoft.com/office/drawing/2014/main" id="{349578B8-1138-48FA-8C67-2CB1764E43A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2" name="Afbeelding 11">
            <a:extLst>
              <a:ext uri="{FF2B5EF4-FFF2-40B4-BE49-F238E27FC236}">
                <a16:creationId xmlns:a16="http://schemas.microsoft.com/office/drawing/2014/main" id="{7D7F9474-EF5F-44AF-B750-8BF15B9014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a16="http://schemas.microsoft.com/office/drawing/2014/main" id="{16DDCA43-2F4F-4704-BDD4-B0504BE16D2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
        <p:nvSpPr>
          <p:cNvPr id="14" name="Tijdelijke aanduiding voor inhoud 2">
            <a:extLst>
              <a:ext uri="{FF2B5EF4-FFF2-40B4-BE49-F238E27FC236}">
                <a16:creationId xmlns:a16="http://schemas.microsoft.com/office/drawing/2014/main" id="{D0CBCD47-3B88-4ADF-8009-C25586A5336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5" name="Tijdelijke aanduiding voor inhoud 2">
            <a:extLst>
              <a:ext uri="{FF2B5EF4-FFF2-40B4-BE49-F238E27FC236}">
                <a16:creationId xmlns:a16="http://schemas.microsoft.com/office/drawing/2014/main" id="{993F2012-3980-4B27-92AF-248D2BB3E2A1}"/>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3146025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imag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a16="http://schemas.microsoft.com/office/drawing/2014/main"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09/10/2022</a:t>
            </a:fld>
            <a:endParaRPr lang="en-GB"/>
          </a:p>
        </p:txBody>
      </p:sp>
      <p:sp>
        <p:nvSpPr>
          <p:cNvPr id="14" name="Tijdelijke aanduiding voor voettekst 2">
            <a:extLst>
              <a:ext uri="{FF2B5EF4-FFF2-40B4-BE49-F238E27FC236}">
                <a16:creationId xmlns:a16="http://schemas.microsoft.com/office/drawing/2014/main"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15" name="Tijdelijke aanduiding voor dianummer 3">
            <a:extLst>
              <a:ext uri="{FF2B5EF4-FFF2-40B4-BE49-F238E27FC236}">
                <a16:creationId xmlns:a16="http://schemas.microsoft.com/office/drawing/2014/main"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16" name="Rechthoek 15">
            <a:extLst>
              <a:ext uri="{FF2B5EF4-FFF2-40B4-BE49-F238E27FC236}">
                <a16:creationId xmlns:a16="http://schemas.microsoft.com/office/drawing/2014/main" id="{6F5C2098-F446-4466-948E-58A22A766AD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el 1">
            <a:extLst>
              <a:ext uri="{FF2B5EF4-FFF2-40B4-BE49-F238E27FC236}">
                <a16:creationId xmlns:a16="http://schemas.microsoft.com/office/drawing/2014/main" id="{91E3243C-77C7-4B6A-8AE2-1E7299F66470}"/>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9" name="Afbeelding 18">
            <a:extLst>
              <a:ext uri="{FF2B5EF4-FFF2-40B4-BE49-F238E27FC236}">
                <a16:creationId xmlns:a16="http://schemas.microsoft.com/office/drawing/2014/main" id="{923C0007-33D7-4D76-B419-1E6B07D09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3" name="Graphic 2">
            <a:extLst>
              <a:ext uri="{FF2B5EF4-FFF2-40B4-BE49-F238E27FC236}">
                <a16:creationId xmlns:a16="http://schemas.microsoft.com/office/drawing/2014/main" id="{6619D745-01FD-42AF-9C8E-DD873EDE162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
        <p:nvSpPr>
          <p:cNvPr id="10" name="Tijdelijke aanduiding voor inhoud 2">
            <a:extLst>
              <a:ext uri="{FF2B5EF4-FFF2-40B4-BE49-F238E27FC236}">
                <a16:creationId xmlns:a16="http://schemas.microsoft.com/office/drawing/2014/main" id="{9126557F-34FF-4798-A3B9-E8F92569936D}"/>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1" name="Tijdelijke aanduiding voor inhoud 2">
            <a:extLst>
              <a:ext uri="{FF2B5EF4-FFF2-40B4-BE49-F238E27FC236}">
                <a16:creationId xmlns:a16="http://schemas.microsoft.com/office/drawing/2014/main" id="{D50FBF4F-FB3B-444D-A9B7-7B4226034E5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1187328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Emphasis (quote or defini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38F2A8-6D66-4F43-9547-C50B5F710846}"/>
              </a:ext>
            </a:extLst>
          </p:cNvPr>
          <p:cNvSpPr>
            <a:spLocks noGrp="1"/>
          </p:cNvSpPr>
          <p:nvPr>
            <p:ph type="title"/>
          </p:nvPr>
        </p:nvSpPr>
        <p:spPr/>
        <p:txBody>
          <a:bodyPr/>
          <a:lstStyle>
            <a:lvl1pPr>
              <a:defRPr/>
            </a:lvl1pPr>
          </a:lstStyle>
          <a:p>
            <a:endParaRPr lang="en-GB" dirty="0"/>
          </a:p>
        </p:txBody>
      </p:sp>
      <p:sp>
        <p:nvSpPr>
          <p:cNvPr id="3" name="Tijdelijke aanduiding voor inhoud 2">
            <a:extLst>
              <a:ext uri="{FF2B5EF4-FFF2-40B4-BE49-F238E27FC236}">
                <a16:creationId xmlns:a16="http://schemas.microsoft.com/office/drawing/2014/main" id="{3C19BC0D-87AF-4E4B-9481-C4B9BF7F695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2" name="Graphic 11">
            <a:extLst>
              <a:ext uri="{FF2B5EF4-FFF2-40B4-BE49-F238E27FC236}">
                <a16:creationId xmlns:a16="http://schemas.microsoft.com/office/drawing/2014/main" id="{E8370EAB-C76F-4AA5-94D6-D78599222DE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07231" y="1690688"/>
            <a:ext cx="10777538" cy="4643437"/>
          </a:xfrm>
          <a:prstGeom prst="rect">
            <a:avLst/>
          </a:prstGeom>
        </p:spPr>
      </p:pic>
      <p:pic>
        <p:nvPicPr>
          <p:cNvPr id="5" name="Graphic 4">
            <a:extLst>
              <a:ext uri="{FF2B5EF4-FFF2-40B4-BE49-F238E27FC236}">
                <a16:creationId xmlns:a16="http://schemas.microsoft.com/office/drawing/2014/main" id="{520C46BF-7946-47EC-ACCA-8F3E9ABC359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235390" y="-400749"/>
            <a:ext cx="2901340" cy="2050234"/>
          </a:xfrm>
          <a:prstGeom prst="rect">
            <a:avLst/>
          </a:prstGeom>
        </p:spPr>
      </p:pic>
    </p:spTree>
    <p:extLst>
      <p:ext uri="{BB962C8B-B14F-4D97-AF65-F5344CB8AC3E}">
        <p14:creationId xmlns:p14="http://schemas.microsoft.com/office/powerpoint/2010/main" val="3393520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re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i</a:t>
            </a: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1"/>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4" name="Afbeelding 13">
            <a:extLst>
              <a:ext uri="{FF2B5EF4-FFF2-40B4-BE49-F238E27FC236}">
                <a16:creationId xmlns:a16="http://schemas.microsoft.com/office/drawing/2014/main" id="{441A46AD-E8A0-4CF4-B49D-95B64D03615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3361161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blu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2"/>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89E18894-0D9F-47A1-919A-F925F1256CC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842393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3"/>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C144A043-8AB6-42A3-AEA9-ED459BB5D1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404302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yellow)">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4"/>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BFA9B01E-A8E5-46E0-AACB-1EEE5026D8B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290900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orang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5"/>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F267C0DB-EB6D-4C66-91F0-2D220E19C24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254031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slide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6" name="Tijdelijke aanduiding voor tekst 2">
            <a:extLst>
              <a:ext uri="{FF2B5EF4-FFF2-40B4-BE49-F238E27FC236}">
                <a16:creationId xmlns:a16="http://schemas.microsoft.com/office/drawing/2014/main" id="{A80E7281-D1FD-45ED-ABF3-DEDFF926CD98}"/>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10" name="Graphic 9">
            <a:extLst>
              <a:ext uri="{FF2B5EF4-FFF2-40B4-BE49-F238E27FC236}">
                <a16:creationId xmlns:a16="http://schemas.microsoft.com/office/drawing/2014/main" id="{3D58D4BB-0AF1-4CA7-9C9A-C6D8A4D5A81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000875" y="-109362"/>
            <a:ext cx="6477000" cy="7076723"/>
          </a:xfrm>
          <a:prstGeom prst="rect">
            <a:avLst/>
          </a:prstGeom>
        </p:spPr>
      </p:pic>
      <p:pic>
        <p:nvPicPr>
          <p:cNvPr id="5" name="Graphic 4">
            <a:extLst>
              <a:ext uri="{FF2B5EF4-FFF2-40B4-BE49-F238E27FC236}">
                <a16:creationId xmlns:a16="http://schemas.microsoft.com/office/drawing/2014/main" id="{B337FECA-81DA-437C-96FB-1F0CCC1F1B9D}"/>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572177" y="5512598"/>
            <a:ext cx="2321136" cy="1640232"/>
          </a:xfrm>
          <a:prstGeom prst="rect">
            <a:avLst/>
          </a:prstGeom>
        </p:spPr>
      </p:pic>
    </p:spTree>
    <p:extLst>
      <p:ext uri="{BB962C8B-B14F-4D97-AF65-F5344CB8AC3E}">
        <p14:creationId xmlns:p14="http://schemas.microsoft.com/office/powerpoint/2010/main" val="3443927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A186FF58-2B51-44B5-8274-7E4B336824AD}"/>
              </a:ext>
            </a:extLst>
          </p:cNvPr>
          <p:cNvSpPr>
            <a:spLocks noGrp="1"/>
          </p:cNvSpPr>
          <p:nvPr>
            <p:ph type="title"/>
          </p:nvPr>
        </p:nvSpPr>
        <p:spPr>
          <a:xfrm>
            <a:off x="1238959" y="256881"/>
            <a:ext cx="10515600" cy="1325563"/>
          </a:xfrm>
          <a:prstGeom prst="rect">
            <a:avLst/>
          </a:prstGeom>
        </p:spPr>
        <p:txBody>
          <a:bodyPr/>
          <a:lstStyle>
            <a:lvl1pPr>
              <a:defRPr>
                <a:solidFill>
                  <a:schemeClr val="accent1"/>
                </a:solidFill>
              </a:defRPr>
            </a:lvl1pPr>
          </a:lstStyle>
          <a:p>
            <a:endParaRPr lang="en-GB" dirty="0"/>
          </a:p>
        </p:txBody>
      </p:sp>
      <p:sp>
        <p:nvSpPr>
          <p:cNvPr id="9" name="Tijdelijke aanduiding voor inhoud 2">
            <a:extLst>
              <a:ext uri="{FF2B5EF4-FFF2-40B4-BE49-F238E27FC236}">
                <a16:creationId xmlns:a16="http://schemas.microsoft.com/office/drawing/2014/main" id="{D0A4BD4F-9ECA-4FC0-9E9C-63284B816B4A}"/>
              </a:ext>
            </a:extLst>
          </p:cNvPr>
          <p:cNvSpPr>
            <a:spLocks noGrp="1"/>
          </p:cNvSpPr>
          <p:nvPr>
            <p:ph sz="half" idx="1" hasCustomPrompt="1"/>
          </p:nvPr>
        </p:nvSpPr>
        <p:spPr>
          <a:xfrm>
            <a:off x="1589820"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sp>
        <p:nvSpPr>
          <p:cNvPr id="10" name="Tijdelijke aanduiding voor inhoud 2">
            <a:extLst>
              <a:ext uri="{FF2B5EF4-FFF2-40B4-BE49-F238E27FC236}">
                <a16:creationId xmlns:a16="http://schemas.microsoft.com/office/drawing/2014/main" id="{39B778D4-1BA8-4E93-889C-606A95A53232}"/>
              </a:ext>
            </a:extLst>
          </p:cNvPr>
          <p:cNvSpPr>
            <a:spLocks noGrp="1"/>
          </p:cNvSpPr>
          <p:nvPr>
            <p:ph sz="half" idx="13" hasCustomPrompt="1"/>
          </p:nvPr>
        </p:nvSpPr>
        <p:spPr>
          <a:xfrm>
            <a:off x="7136558"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pic>
        <p:nvPicPr>
          <p:cNvPr id="11" name="Graphic 10">
            <a:extLst>
              <a:ext uri="{FF2B5EF4-FFF2-40B4-BE49-F238E27FC236}">
                <a16:creationId xmlns:a16="http://schemas.microsoft.com/office/drawing/2014/main" id="{F2DCB080-EBE5-4FE4-8A8C-1517C542CB7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476930" y="1952625"/>
            <a:ext cx="3922358" cy="4048680"/>
          </a:xfrm>
          <a:prstGeom prst="rect">
            <a:avLst/>
          </a:prstGeom>
        </p:spPr>
      </p:pic>
      <p:pic>
        <p:nvPicPr>
          <p:cNvPr id="12" name="Graphic 11">
            <a:extLst>
              <a:ext uri="{FF2B5EF4-FFF2-40B4-BE49-F238E27FC236}">
                <a16:creationId xmlns:a16="http://schemas.microsoft.com/office/drawing/2014/main" id="{0916403C-BBCD-426C-8DED-8BAF4EAD5C66}"/>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rot="16200000">
            <a:off x="6968843" y="1979593"/>
            <a:ext cx="4048681" cy="3994743"/>
          </a:xfrm>
          <a:prstGeom prst="rect">
            <a:avLst/>
          </a:prstGeom>
        </p:spPr>
      </p:pic>
      <p:pic>
        <p:nvPicPr>
          <p:cNvPr id="13" name="Graphic 12">
            <a:extLst>
              <a:ext uri="{FF2B5EF4-FFF2-40B4-BE49-F238E27FC236}">
                <a16:creationId xmlns:a16="http://schemas.microsoft.com/office/drawing/2014/main" id="{275DCAC6-8F76-4F3D-A05D-57BAD46608A9}"/>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1932591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headings)">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E3537E3A-5E59-4B85-853F-AC181BDF9BD7}"/>
              </a:ext>
            </a:extLst>
          </p:cNvPr>
          <p:cNvSpPr>
            <a:spLocks noGrp="1"/>
          </p:cNvSpPr>
          <p:nvPr>
            <p:ph sz="half" idx="2"/>
          </p:nvPr>
        </p:nvSpPr>
        <p:spPr>
          <a:xfrm>
            <a:off x="839788" y="2505075"/>
            <a:ext cx="5157787" cy="368458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6" name="Tijdelijke aanduiding voor inhoud 5">
            <a:extLst>
              <a:ext uri="{FF2B5EF4-FFF2-40B4-BE49-F238E27FC236}">
                <a16:creationId xmlns:a16="http://schemas.microsoft.com/office/drawing/2014/main" id="{91892466-3454-4982-9FF5-C2474F011C9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14" name="Titel 1">
            <a:extLst>
              <a:ext uri="{FF2B5EF4-FFF2-40B4-BE49-F238E27FC236}">
                <a16:creationId xmlns:a16="http://schemas.microsoft.com/office/drawing/2014/main" id="{ADC41D1C-B056-4CCC-A2CF-97C8383A843A}"/>
              </a:ext>
            </a:extLst>
          </p:cNvPr>
          <p:cNvSpPr>
            <a:spLocks noGrp="1"/>
          </p:cNvSpPr>
          <p:nvPr>
            <p:ph type="title"/>
          </p:nvPr>
        </p:nvSpPr>
        <p:spPr>
          <a:xfrm>
            <a:off x="839788" y="365125"/>
            <a:ext cx="10515600" cy="1325563"/>
          </a:xfrm>
          <a:prstGeom prst="rect">
            <a:avLst/>
          </a:prstGeom>
        </p:spPr>
        <p:txBody>
          <a:bodyPr/>
          <a:lstStyle>
            <a:lvl1pPr>
              <a:defRPr>
                <a:solidFill>
                  <a:schemeClr val="accent1"/>
                </a:solidFill>
              </a:defRPr>
            </a:lvl1pPr>
          </a:lstStyle>
          <a:p>
            <a:endParaRPr lang="en-GB" dirty="0"/>
          </a:p>
        </p:txBody>
      </p:sp>
      <p:sp>
        <p:nvSpPr>
          <p:cNvPr id="15" name="Tijdelijke aanduiding voor tekst 2">
            <a:extLst>
              <a:ext uri="{FF2B5EF4-FFF2-40B4-BE49-F238E27FC236}">
                <a16:creationId xmlns:a16="http://schemas.microsoft.com/office/drawing/2014/main" id="{AE5B7F71-A204-4985-97FC-8403469773C8}"/>
              </a:ext>
            </a:extLst>
          </p:cNvPr>
          <p:cNvSpPr>
            <a:spLocks noGrp="1"/>
          </p:cNvSpPr>
          <p:nvPr>
            <p:ph type="body" idx="1" hasCustomPrompt="1"/>
          </p:nvPr>
        </p:nvSpPr>
        <p:spPr>
          <a:xfrm>
            <a:off x="839788" y="1681163"/>
            <a:ext cx="5157787" cy="823912"/>
          </a:xfrm>
          <a:prstGeom prst="rect">
            <a:avLst/>
          </a:prstGeom>
          <a:solidFill>
            <a:schemeClr val="accent5"/>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sp>
        <p:nvSpPr>
          <p:cNvPr id="16" name="Tijdelijke aanduiding voor tekst 4">
            <a:extLst>
              <a:ext uri="{FF2B5EF4-FFF2-40B4-BE49-F238E27FC236}">
                <a16:creationId xmlns:a16="http://schemas.microsoft.com/office/drawing/2014/main" id="{AF716A0E-18D4-4A3D-A248-AB131D158942}"/>
              </a:ext>
            </a:extLst>
          </p:cNvPr>
          <p:cNvSpPr>
            <a:spLocks noGrp="1"/>
          </p:cNvSpPr>
          <p:nvPr>
            <p:ph type="body" sz="quarter" idx="3" hasCustomPrompt="1"/>
          </p:nvPr>
        </p:nvSpPr>
        <p:spPr>
          <a:xfrm>
            <a:off x="6172200" y="1681163"/>
            <a:ext cx="5183188" cy="823912"/>
          </a:xfrm>
          <a:prstGeom prst="rect">
            <a:avLst/>
          </a:prstGeom>
          <a:solidFill>
            <a:schemeClr val="accent3"/>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pic>
        <p:nvPicPr>
          <p:cNvPr id="17" name="Graphic 16">
            <a:extLst>
              <a:ext uri="{FF2B5EF4-FFF2-40B4-BE49-F238E27FC236}">
                <a16:creationId xmlns:a16="http://schemas.microsoft.com/office/drawing/2014/main" id="{F636A01B-34E1-4217-8455-EBD7BC38580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034471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mple slide (black and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5038D0-1D15-420B-982C-2B870F438E01}"/>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3" name="Tijdelijke aanduiding voor tekst 2">
            <a:extLst>
              <a:ext uri="{FF2B5EF4-FFF2-40B4-BE49-F238E27FC236}">
                <a16:creationId xmlns:a16="http://schemas.microsoft.com/office/drawing/2014/main" id="{B6272EFC-A5C8-42C9-9583-46A3C986402E}"/>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5" name="Graphic 4">
            <a:extLst>
              <a:ext uri="{FF2B5EF4-FFF2-40B4-BE49-F238E27FC236}">
                <a16:creationId xmlns:a16="http://schemas.microsoft.com/office/drawing/2014/main" id="{7D13D90E-2AA7-47EA-86DE-1E960EBB13E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320316" y="-196158"/>
            <a:ext cx="6456348" cy="7054158"/>
          </a:xfrm>
          <a:prstGeom prst="rect">
            <a:avLst/>
          </a:prstGeom>
        </p:spPr>
      </p:pic>
      <p:pic>
        <p:nvPicPr>
          <p:cNvPr id="6" name="Graphic 5">
            <a:extLst>
              <a:ext uri="{FF2B5EF4-FFF2-40B4-BE49-F238E27FC236}">
                <a16:creationId xmlns:a16="http://schemas.microsoft.com/office/drawing/2014/main" id="{F8FA5507-86D9-421B-9300-D6BF0082274D}"/>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9702975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367F631-019F-466E-A462-1B6023163A5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235390" y="5331233"/>
            <a:ext cx="2901340" cy="2050234"/>
          </a:xfrm>
          <a:prstGeom prst="rect">
            <a:avLst/>
          </a:prstGeom>
        </p:spPr>
      </p:pic>
      <p:pic>
        <p:nvPicPr>
          <p:cNvPr id="3" name="Graphic 2">
            <a:extLst>
              <a:ext uri="{FF2B5EF4-FFF2-40B4-BE49-F238E27FC236}">
                <a16:creationId xmlns:a16="http://schemas.microsoft.com/office/drawing/2014/main" id="{E3D1C544-CEB0-4095-9B5F-B125310717A0}"/>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7027508" y="-94435"/>
            <a:ext cx="6477000" cy="7076723"/>
          </a:xfrm>
          <a:prstGeom prst="rect">
            <a:avLst/>
          </a:prstGeom>
        </p:spPr>
      </p:pic>
    </p:spTree>
    <p:extLst>
      <p:ext uri="{BB962C8B-B14F-4D97-AF65-F5344CB8AC3E}">
        <p14:creationId xmlns:p14="http://schemas.microsoft.com/office/powerpoint/2010/main" val="1123117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3E074-184D-473B-AF5A-E07EE68D830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2733F4ED-31A7-4376-A4DA-64A35E8D8F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id="{9199C618-8494-4811-A05B-BDC5D0CC0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id="{6011F3EB-1901-465F-A19E-10150793645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000875" y="-109362"/>
            <a:ext cx="6477000" cy="7076723"/>
          </a:xfrm>
          <a:prstGeom prst="rect">
            <a:avLst/>
          </a:prstGeom>
        </p:spPr>
      </p:pic>
      <p:pic>
        <p:nvPicPr>
          <p:cNvPr id="6" name="Graphic 5">
            <a:extLst>
              <a:ext uri="{FF2B5EF4-FFF2-40B4-BE49-F238E27FC236}">
                <a16:creationId xmlns:a16="http://schemas.microsoft.com/office/drawing/2014/main" id="{B566EF62-B9DE-4C29-A3DC-9E2C80ECEAAF}"/>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8659654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9B78FD-8170-4ECD-B278-0B75D034509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id="{D2D35D73-6FC4-4226-BBCB-31707EC7CB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ijdelijke aanduiding voor tekst 3">
            <a:extLst>
              <a:ext uri="{FF2B5EF4-FFF2-40B4-BE49-F238E27FC236}">
                <a16:creationId xmlns:a16="http://schemas.microsoft.com/office/drawing/2014/main" id="{6BEB6DDF-0BF7-4923-8814-BA53AD53D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id="{5F01DFC6-EE44-424B-B0CD-43D139788B0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000875" y="-109362"/>
            <a:ext cx="6477000" cy="7076723"/>
          </a:xfrm>
          <a:prstGeom prst="rect">
            <a:avLst/>
          </a:prstGeom>
        </p:spPr>
      </p:pic>
      <p:pic>
        <p:nvPicPr>
          <p:cNvPr id="6" name="Graphic 5">
            <a:extLst>
              <a:ext uri="{FF2B5EF4-FFF2-40B4-BE49-F238E27FC236}">
                <a16:creationId xmlns:a16="http://schemas.microsoft.com/office/drawing/2014/main" id="{6EB8AE3A-6BAB-4D4B-8C89-C574C02BDBE9}"/>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018792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Aangepaste indelin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1A0F1517-CFDB-495A-856F-AE99ED618077}"/>
              </a:ext>
            </a:extLst>
          </p:cNvPr>
          <p:cNvSpPr/>
          <p:nvPr userDrawn="1"/>
        </p:nvSpPr>
        <p:spPr>
          <a:xfrm>
            <a:off x="155" y="2893819"/>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7">
            <a:extLst>
              <a:ext uri="{FF2B5EF4-FFF2-40B4-BE49-F238E27FC236}">
                <a16:creationId xmlns:a16="http://schemas.microsoft.com/office/drawing/2014/main" id="{525B9170-9B8E-4A2D-A63E-C6E5283A7B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556" t="27075" r="10103" b="30446"/>
          <a:stretch/>
        </p:blipFill>
        <p:spPr>
          <a:xfrm>
            <a:off x="531455" y="512473"/>
            <a:ext cx="4916426" cy="1836908"/>
          </a:xfrm>
          <a:prstGeom prst="rect">
            <a:avLst/>
          </a:prstGeom>
        </p:spPr>
      </p:pic>
      <p:grpSp>
        <p:nvGrpSpPr>
          <p:cNvPr id="2" name="Group 1">
            <a:extLst>
              <a:ext uri="{FF2B5EF4-FFF2-40B4-BE49-F238E27FC236}">
                <a16:creationId xmlns:a16="http://schemas.microsoft.com/office/drawing/2014/main" id="{E0FC3D12-9F33-4469-999B-E6C9811EC7D5}"/>
              </a:ext>
            </a:extLst>
          </p:cNvPr>
          <p:cNvGrpSpPr/>
          <p:nvPr userDrawn="1"/>
        </p:nvGrpSpPr>
        <p:grpSpPr>
          <a:xfrm>
            <a:off x="1352881" y="5291471"/>
            <a:ext cx="9519800" cy="451320"/>
            <a:chOff x="223366" y="6163684"/>
            <a:chExt cx="9519800" cy="451320"/>
          </a:xfrm>
        </p:grpSpPr>
        <p:pic>
          <p:nvPicPr>
            <p:cNvPr id="8" name="Picture 48">
              <a:extLst>
                <a:ext uri="{FF2B5EF4-FFF2-40B4-BE49-F238E27FC236}">
                  <a16:creationId xmlns:a16="http://schemas.microsoft.com/office/drawing/2014/main" id="{E5E62FA7-B9B7-45F8-80B3-B969A4015ED7}"/>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99579" y="6220196"/>
              <a:ext cx="1178241" cy="338296"/>
            </a:xfrm>
            <a:prstGeom prst="rect">
              <a:avLst/>
            </a:prstGeom>
            <a:solidFill>
              <a:schemeClr val="bg1"/>
            </a:solidFill>
          </p:spPr>
        </p:pic>
        <p:pic>
          <p:nvPicPr>
            <p:cNvPr id="9" name="Picture 50">
              <a:extLst>
                <a:ext uri="{FF2B5EF4-FFF2-40B4-BE49-F238E27FC236}">
                  <a16:creationId xmlns:a16="http://schemas.microsoft.com/office/drawing/2014/main" id="{4A05142B-4F35-401F-8CAB-35A2C5DD85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8944" y="6214295"/>
              <a:ext cx="1736203" cy="350098"/>
            </a:xfrm>
            <a:prstGeom prst="rect">
              <a:avLst/>
            </a:prstGeom>
            <a:solidFill>
              <a:schemeClr val="bg1"/>
            </a:solidFill>
          </p:spPr>
        </p:pic>
        <p:pic>
          <p:nvPicPr>
            <p:cNvPr id="10" name="Picture 54">
              <a:extLst>
                <a:ext uri="{FF2B5EF4-FFF2-40B4-BE49-F238E27FC236}">
                  <a16:creationId xmlns:a16="http://schemas.microsoft.com/office/drawing/2014/main" id="{A9E91485-5EC3-4062-BDFB-6FEFDDC616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3874" y="6163684"/>
              <a:ext cx="2206481" cy="451320"/>
            </a:xfrm>
            <a:prstGeom prst="rect">
              <a:avLst/>
            </a:prstGeom>
            <a:solidFill>
              <a:schemeClr val="bg1"/>
            </a:solidFill>
          </p:spPr>
        </p:pic>
        <p:pic>
          <p:nvPicPr>
            <p:cNvPr id="11" name="Picture 56">
              <a:extLst>
                <a:ext uri="{FF2B5EF4-FFF2-40B4-BE49-F238E27FC236}">
                  <a16:creationId xmlns:a16="http://schemas.microsoft.com/office/drawing/2014/main" id="{C93FA385-7745-41DF-B075-34744C410D9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00493" y="6216076"/>
              <a:ext cx="1442673" cy="346537"/>
            </a:xfrm>
            <a:prstGeom prst="rect">
              <a:avLst/>
            </a:prstGeom>
            <a:solidFill>
              <a:schemeClr val="bg1"/>
            </a:solidFill>
          </p:spPr>
        </p:pic>
        <p:pic>
          <p:nvPicPr>
            <p:cNvPr id="13" name="Bild 1" descr="image001">
              <a:extLst>
                <a:ext uri="{FF2B5EF4-FFF2-40B4-BE49-F238E27FC236}">
                  <a16:creationId xmlns:a16="http://schemas.microsoft.com/office/drawing/2014/main" id="{0FA45233-9582-4E82-9343-420B9EE034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4" name="Titel 1">
            <a:extLst>
              <a:ext uri="{FF2B5EF4-FFF2-40B4-BE49-F238E27FC236}">
                <a16:creationId xmlns:a16="http://schemas.microsoft.com/office/drawing/2014/main" id="{9EC090B5-CA90-4C00-93B7-5ADF9310911B}"/>
              </a:ext>
            </a:extLst>
          </p:cNvPr>
          <p:cNvSpPr>
            <a:spLocks noGrp="1"/>
          </p:cNvSpPr>
          <p:nvPr userDrawn="1">
            <p:ph type="title" hasCustomPrompt="1"/>
          </p:nvPr>
        </p:nvSpPr>
        <p:spPr>
          <a:xfrm>
            <a:off x="531455" y="3101048"/>
            <a:ext cx="8049553" cy="1325563"/>
          </a:xfrm>
        </p:spPr>
        <p:txBody>
          <a:bodyPr/>
          <a:lstStyle>
            <a:lvl1pPr>
              <a:defRPr>
                <a:solidFill>
                  <a:schemeClr val="bg2"/>
                </a:solidFill>
              </a:defRPr>
            </a:lvl1pPr>
          </a:lstStyle>
          <a:p>
            <a:r>
              <a:rPr lang="nl-NL" dirty="0" err="1"/>
              <a:t>Thank</a:t>
            </a:r>
            <a:r>
              <a:rPr lang="nl-NL" dirty="0"/>
              <a:t> </a:t>
            </a:r>
            <a:r>
              <a:rPr lang="nl-NL" dirty="0" err="1"/>
              <a:t>you</a:t>
            </a:r>
            <a:r>
              <a:rPr lang="nl-NL" dirty="0"/>
              <a:t> </a:t>
            </a:r>
            <a:r>
              <a:rPr lang="nl-NL" dirty="0" err="1"/>
              <a:t>for</a:t>
            </a:r>
            <a:r>
              <a:rPr lang="nl-NL" dirty="0"/>
              <a:t> </a:t>
            </a:r>
            <a:r>
              <a:rPr lang="nl-NL" dirty="0" err="1"/>
              <a:t>your</a:t>
            </a:r>
            <a:r>
              <a:rPr lang="nl-NL" dirty="0"/>
              <a:t> attention</a:t>
            </a:r>
            <a:endParaRPr lang="en-GB" dirty="0"/>
          </a:p>
        </p:txBody>
      </p:sp>
      <p:grpSp>
        <p:nvGrpSpPr>
          <p:cNvPr id="5" name="Group 4">
            <a:extLst>
              <a:ext uri="{FF2B5EF4-FFF2-40B4-BE49-F238E27FC236}">
                <a16:creationId xmlns:a16="http://schemas.microsoft.com/office/drawing/2014/main" id="{F770ABEA-164C-40C8-B341-835E84D6C0A0}"/>
              </a:ext>
            </a:extLst>
          </p:cNvPr>
          <p:cNvGrpSpPr/>
          <p:nvPr userDrawn="1"/>
        </p:nvGrpSpPr>
        <p:grpSpPr>
          <a:xfrm>
            <a:off x="3364547" y="6103487"/>
            <a:ext cx="5907334" cy="707886"/>
            <a:chOff x="3574680" y="5063050"/>
            <a:chExt cx="5907334" cy="707886"/>
          </a:xfrm>
        </p:grpSpPr>
        <p:pic>
          <p:nvPicPr>
            <p:cNvPr id="12" name="Picture 2">
              <a:extLst>
                <a:ext uri="{FF2B5EF4-FFF2-40B4-BE49-F238E27FC236}">
                  <a16:creationId xmlns:a16="http://schemas.microsoft.com/office/drawing/2014/main" id="{1309AB3A-AC0A-4A28-99D7-11A3A980B4A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74680" y="5178280"/>
              <a:ext cx="1887654" cy="411552"/>
            </a:xfrm>
            <a:prstGeom prst="rect">
              <a:avLst/>
            </a:prstGeom>
            <a:solidFill>
              <a:schemeClr val="bg1"/>
            </a:solidFill>
          </p:spPr>
        </p:pic>
        <p:sp>
          <p:nvSpPr>
            <p:cNvPr id="15" name="TextBox 19">
              <a:extLst>
                <a:ext uri="{FF2B5EF4-FFF2-40B4-BE49-F238E27FC236}">
                  <a16:creationId xmlns:a16="http://schemas.microsoft.com/office/drawing/2014/main" id="{A31FD795-25B3-4ED2-9B90-8444ECC284C3}"/>
                </a:ext>
              </a:extLst>
            </p:cNvPr>
            <p:cNvSpPr txBox="1"/>
            <p:nvPr userDrawn="1"/>
          </p:nvSpPr>
          <p:spPr>
            <a:xfrm>
              <a:off x="5621747" y="5063050"/>
              <a:ext cx="386026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lumMod val="75000"/>
                      <a:lumOff val="25000"/>
                    </a:schemeClr>
                  </a:solidFill>
                  <a:effectLst/>
                  <a:latin typeface="Raleway" panose="020B0003030101060003" pitchFamily="34" charset="0"/>
                  <a:ea typeface="Times New Roman" panose="02020603050405020304" pitchFamily="18" charset="0"/>
                  <a:cs typeface="Times New Roman" panose="02020603050405020304" pitchFamily="18"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nl-NL" sz="800" dirty="0">
                <a:solidFill>
                  <a:schemeClr val="tx1">
                    <a:lumMod val="75000"/>
                    <a:lumOff val="25000"/>
                  </a:schemeClr>
                </a:solidFill>
                <a:effectLst/>
                <a:latin typeface="Raleway" panose="020B0003030101060003" pitchFamily="34" charset="0"/>
                <a:ea typeface="Times New Roman" panose="02020603050405020304" pitchFamily="18" charset="0"/>
                <a:cs typeface="Times New Roman" panose="02020603050405020304" pitchFamily="18" charset="0"/>
              </a:endParaRPr>
            </a:p>
            <a:p>
              <a:endParaRPr lang="nl-NL" sz="800" dirty="0">
                <a:solidFill>
                  <a:schemeClr val="bg1"/>
                </a:solidFill>
              </a:endParaRPr>
            </a:p>
          </p:txBody>
        </p:sp>
      </p:grpSp>
    </p:spTree>
    <p:extLst>
      <p:ext uri="{BB962C8B-B14F-4D97-AF65-F5344CB8AC3E}">
        <p14:creationId xmlns:p14="http://schemas.microsoft.com/office/powerpoint/2010/main" val="275017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mple slide (r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CF3C8D34-09EF-4D07-957D-19F3F13250C6}"/>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3" name="Tijdelijke aanduiding voor inhoud 2">
            <a:extLst>
              <a:ext uri="{FF2B5EF4-FFF2-40B4-BE49-F238E27FC236}">
                <a16:creationId xmlns:a16="http://schemas.microsoft.com/office/drawing/2014/main" id="{7B11FB93-6DE9-40F3-80DF-78E5C1A9B8F2}"/>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14" name="Graphic 13">
            <a:extLst>
              <a:ext uri="{FF2B5EF4-FFF2-40B4-BE49-F238E27FC236}">
                <a16:creationId xmlns:a16="http://schemas.microsoft.com/office/drawing/2014/main" id="{440C3F14-E0D9-4624-823B-40395F66AF7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a16="http://schemas.microsoft.com/office/drawing/2014/main" id="{EC13E559-2655-4973-B01A-C76362A731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168069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mple slid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t>09/10/2022</a:t>
            </a:fld>
            <a:endParaRPr lang="en-GB"/>
          </a:p>
        </p:txBody>
      </p:sp>
      <p:sp>
        <p:nvSpPr>
          <p:cNvPr id="4" name="Tijdelijke aanduiding voor voettekst 3">
            <a:extLst>
              <a:ext uri="{FF2B5EF4-FFF2-40B4-BE49-F238E27FC236}">
                <a16:creationId xmlns:a16="http://schemas.microsoft.com/office/drawing/2014/main"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Tijdelijke aanduiding voor dianummer 4">
            <a:extLst>
              <a:ext uri="{FF2B5EF4-FFF2-40B4-BE49-F238E27FC236}">
                <a16:creationId xmlns:a16="http://schemas.microsoft.com/office/drawing/2014/main"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t>‹#›</a:t>
            </a:fld>
            <a:endParaRPr lang="en-GB"/>
          </a:p>
        </p:txBody>
      </p:sp>
      <p:sp>
        <p:nvSpPr>
          <p:cNvPr id="6" name="Rechthoek 5">
            <a:extLst>
              <a:ext uri="{FF2B5EF4-FFF2-40B4-BE49-F238E27FC236}">
                <a16:creationId xmlns:a16="http://schemas.microsoft.com/office/drawing/2014/main" id="{2D12650B-1D08-4752-A703-6A277BF7489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el 1">
            <a:extLst>
              <a:ext uri="{FF2B5EF4-FFF2-40B4-BE49-F238E27FC236}">
                <a16:creationId xmlns:a16="http://schemas.microsoft.com/office/drawing/2014/main" id="{33F67BC8-AECB-495E-B5EC-9F860EEEA52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8" name="Tijdelijke aanduiding voor inhoud 2">
            <a:extLst>
              <a:ext uri="{FF2B5EF4-FFF2-40B4-BE49-F238E27FC236}">
                <a16:creationId xmlns:a16="http://schemas.microsoft.com/office/drawing/2014/main" id="{9663B953-246C-4E9B-9F59-7B18915B5E0B}"/>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9" name="Afbeelding 8">
            <a:extLst>
              <a:ext uri="{FF2B5EF4-FFF2-40B4-BE49-F238E27FC236}">
                <a16:creationId xmlns:a16="http://schemas.microsoft.com/office/drawing/2014/main" id="{89C9B853-E3A0-41EC-8427-8B2A1F181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0" name="Graphic 9">
            <a:extLst>
              <a:ext uri="{FF2B5EF4-FFF2-40B4-BE49-F238E27FC236}">
                <a16:creationId xmlns:a16="http://schemas.microsoft.com/office/drawing/2014/main" id="{79A074A3-A961-4803-A4CB-D785069C9006}"/>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2609635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mple slid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a16="http://schemas.microsoft.com/office/drawing/2014/main"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09/10/2022</a:t>
            </a:fld>
            <a:endParaRPr lang="en-GB"/>
          </a:p>
        </p:txBody>
      </p:sp>
      <p:sp>
        <p:nvSpPr>
          <p:cNvPr id="7" name="Tijdelijke aanduiding voor voettekst 7">
            <a:extLst>
              <a:ext uri="{FF2B5EF4-FFF2-40B4-BE49-F238E27FC236}">
                <a16:creationId xmlns:a16="http://schemas.microsoft.com/office/drawing/2014/main"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8">
            <a:extLst>
              <a:ext uri="{FF2B5EF4-FFF2-40B4-BE49-F238E27FC236}">
                <a16:creationId xmlns:a16="http://schemas.microsoft.com/office/drawing/2014/main"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el 1">
            <a:extLst>
              <a:ext uri="{FF2B5EF4-FFF2-40B4-BE49-F238E27FC236}">
                <a16:creationId xmlns:a16="http://schemas.microsoft.com/office/drawing/2014/main" id="{58BB4E3D-47AD-4794-9C33-40B220BBC734}"/>
              </a:ext>
            </a:extLst>
          </p:cNvPr>
          <p:cNvSpPr>
            <a:spLocks noGrp="1"/>
          </p:cNvSpPr>
          <p:nvPr>
            <p:ph type="title"/>
          </p:nvPr>
        </p:nvSpPr>
        <p:spPr>
          <a:xfrm>
            <a:off x="838200" y="365125"/>
            <a:ext cx="10515600" cy="1325563"/>
          </a:xfrm>
        </p:spPr>
        <p:txBody>
          <a:bodyPr/>
          <a:lstStyle>
            <a:lvl1pPr>
              <a:defRPr>
                <a:solidFill>
                  <a:schemeClr val="bg2"/>
                </a:solidFill>
              </a:defRPr>
            </a:lvl1pPr>
          </a:lstStyle>
          <a:p>
            <a:r>
              <a:rPr lang="nl-NL" dirty="0"/>
              <a:t>Klik om stijl te bewerken</a:t>
            </a:r>
            <a:endParaRPr lang="en-GB" dirty="0"/>
          </a:p>
        </p:txBody>
      </p:sp>
      <p:sp>
        <p:nvSpPr>
          <p:cNvPr id="11" name="Tijdelijke aanduiding voor inhoud 2">
            <a:extLst>
              <a:ext uri="{FF2B5EF4-FFF2-40B4-BE49-F238E27FC236}">
                <a16:creationId xmlns:a16="http://schemas.microsoft.com/office/drawing/2014/main"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a16="http://schemas.microsoft.com/office/drawing/2014/main"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pPr/>
              <a:t>09/10/2022</a:t>
            </a:fld>
            <a:endParaRPr lang="en-GB"/>
          </a:p>
        </p:txBody>
      </p:sp>
      <p:sp>
        <p:nvSpPr>
          <p:cNvPr id="13" name="Tijdelijke aanduiding voor voettekst 7">
            <a:extLst>
              <a:ext uri="{FF2B5EF4-FFF2-40B4-BE49-F238E27FC236}">
                <a16:creationId xmlns:a16="http://schemas.microsoft.com/office/drawing/2014/main"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Tijdelijke aanduiding voor dianummer 8">
            <a:extLst>
              <a:ext uri="{FF2B5EF4-FFF2-40B4-BE49-F238E27FC236}">
                <a16:creationId xmlns:a16="http://schemas.microsoft.com/office/drawing/2014/main"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pPr/>
              <a:t>‹#›</a:t>
            </a:fld>
            <a:endParaRPr lang="en-GB"/>
          </a:p>
        </p:txBody>
      </p:sp>
      <p:sp>
        <p:nvSpPr>
          <p:cNvPr id="15" name="Rechthoek 14">
            <a:extLst>
              <a:ext uri="{FF2B5EF4-FFF2-40B4-BE49-F238E27FC236}">
                <a16:creationId xmlns:a16="http://schemas.microsoft.com/office/drawing/2014/main" id="{057454BE-55A1-4583-8E8E-2975E58F3837}"/>
              </a:ext>
            </a:extLst>
          </p:cNvPr>
          <p:cNvSpPr/>
          <p:nvPr userDrawn="1"/>
        </p:nvSpPr>
        <p:spPr>
          <a:xfrm>
            <a:off x="-142043"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el 1">
            <a:extLst>
              <a:ext uri="{FF2B5EF4-FFF2-40B4-BE49-F238E27FC236}">
                <a16:creationId xmlns:a16="http://schemas.microsoft.com/office/drawing/2014/main"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r>
              <a:rPr lang="nl-NL" dirty="0" err="1"/>
              <a:t>Title</a:t>
            </a:r>
            <a:endParaRPr lang="en-GB" dirty="0"/>
          </a:p>
        </p:txBody>
      </p:sp>
      <p:sp>
        <p:nvSpPr>
          <p:cNvPr id="17" name="Tijdelijke aanduiding voor inhoud 2">
            <a:extLst>
              <a:ext uri="{FF2B5EF4-FFF2-40B4-BE49-F238E27FC236}">
                <a16:creationId xmlns:a16="http://schemas.microsoft.com/office/drawing/2014/main" id="{C41223C4-9057-4244-802A-6F4B761095CC}"/>
              </a:ext>
            </a:extLst>
          </p:cNvPr>
          <p:cNvSpPr>
            <a:spLocks noGrp="1"/>
          </p:cNvSpPr>
          <p:nvPr>
            <p:ph idx="13" hasCustomPrompt="1"/>
          </p:nvPr>
        </p:nvSpPr>
        <p:spPr>
          <a:xfrm>
            <a:off x="696157"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8" name="Afbeelding 17">
            <a:extLst>
              <a:ext uri="{FF2B5EF4-FFF2-40B4-BE49-F238E27FC236}">
                <a16:creationId xmlns:a16="http://schemas.microsoft.com/office/drawing/2014/main" id="{0509D9E6-94AD-454B-B632-FF48BC958A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a16="http://schemas.microsoft.com/office/drawing/2014/main" id="{29AF28F7-5CED-4480-BDF4-6E7A27E78523}"/>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3767529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slid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a16="http://schemas.microsoft.com/office/drawing/2014/main"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09/10/2022</a:t>
            </a:fld>
            <a:endParaRPr lang="en-GB"/>
          </a:p>
        </p:txBody>
      </p:sp>
      <p:sp>
        <p:nvSpPr>
          <p:cNvPr id="7" name="Tijdelijke aanduiding voor voettekst 3">
            <a:extLst>
              <a:ext uri="{FF2B5EF4-FFF2-40B4-BE49-F238E27FC236}">
                <a16:creationId xmlns:a16="http://schemas.microsoft.com/office/drawing/2014/main"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4">
            <a:extLst>
              <a:ext uri="{FF2B5EF4-FFF2-40B4-BE49-F238E27FC236}">
                <a16:creationId xmlns:a16="http://schemas.microsoft.com/office/drawing/2014/main"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74B8038E-5C02-47A7-8831-A9B384E4E4A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el 1">
            <a:extLst>
              <a:ext uri="{FF2B5EF4-FFF2-40B4-BE49-F238E27FC236}">
                <a16:creationId xmlns:a16="http://schemas.microsoft.com/office/drawing/2014/main" id="{349578B8-1138-48FA-8C67-2CB1764E43A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1" name="Tijdelijke aanduiding voor inhoud 2">
            <a:extLst>
              <a:ext uri="{FF2B5EF4-FFF2-40B4-BE49-F238E27FC236}">
                <a16:creationId xmlns:a16="http://schemas.microsoft.com/office/drawing/2014/main" id="{062B67B1-B800-4740-ADF6-E3B94A119040}"/>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2" name="Afbeelding 11">
            <a:extLst>
              <a:ext uri="{FF2B5EF4-FFF2-40B4-BE49-F238E27FC236}">
                <a16:creationId xmlns:a16="http://schemas.microsoft.com/office/drawing/2014/main" id="{7D7F9474-EF5F-44AF-B750-8BF15B9014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a16="http://schemas.microsoft.com/office/drawing/2014/main" id="{16DDCA43-2F4F-4704-BDD4-B0504BE16D2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1641768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 slid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a16="http://schemas.microsoft.com/office/drawing/2014/main"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09/10/2022</a:t>
            </a:fld>
            <a:endParaRPr lang="en-GB"/>
          </a:p>
        </p:txBody>
      </p:sp>
      <p:sp>
        <p:nvSpPr>
          <p:cNvPr id="14" name="Tijdelijke aanduiding voor voettekst 2">
            <a:extLst>
              <a:ext uri="{FF2B5EF4-FFF2-40B4-BE49-F238E27FC236}">
                <a16:creationId xmlns:a16="http://schemas.microsoft.com/office/drawing/2014/main"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15" name="Tijdelijke aanduiding voor dianummer 3">
            <a:extLst>
              <a:ext uri="{FF2B5EF4-FFF2-40B4-BE49-F238E27FC236}">
                <a16:creationId xmlns:a16="http://schemas.microsoft.com/office/drawing/2014/main"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16" name="Rechthoek 15">
            <a:extLst>
              <a:ext uri="{FF2B5EF4-FFF2-40B4-BE49-F238E27FC236}">
                <a16:creationId xmlns:a16="http://schemas.microsoft.com/office/drawing/2014/main" id="{6F5C2098-F446-4466-948E-58A22A766AD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el 1">
            <a:extLst>
              <a:ext uri="{FF2B5EF4-FFF2-40B4-BE49-F238E27FC236}">
                <a16:creationId xmlns:a16="http://schemas.microsoft.com/office/drawing/2014/main" id="{91E3243C-77C7-4B6A-8AE2-1E7299F66470}"/>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8" name="Tijdelijke aanduiding voor inhoud 2">
            <a:extLst>
              <a:ext uri="{FF2B5EF4-FFF2-40B4-BE49-F238E27FC236}">
                <a16:creationId xmlns:a16="http://schemas.microsoft.com/office/drawing/2014/main" id="{0CE68D4A-0BB5-4393-8290-EDB339A56437}"/>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9" name="Afbeelding 18">
            <a:extLst>
              <a:ext uri="{FF2B5EF4-FFF2-40B4-BE49-F238E27FC236}">
                <a16:creationId xmlns:a16="http://schemas.microsoft.com/office/drawing/2014/main" id="{923C0007-33D7-4D76-B419-1E6B07D09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3" name="Graphic 2">
            <a:extLst>
              <a:ext uri="{FF2B5EF4-FFF2-40B4-BE49-F238E27FC236}">
                <a16:creationId xmlns:a16="http://schemas.microsoft.com/office/drawing/2014/main" id="{6619D745-01FD-42AF-9C8E-DD873EDE162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1648703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whit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3D58D4BB-0AF1-4CA7-9C9A-C6D8A4D5A81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000875" y="-109362"/>
            <a:ext cx="6477000" cy="7076723"/>
          </a:xfrm>
          <a:prstGeom prst="rect">
            <a:avLst/>
          </a:prstGeom>
        </p:spPr>
      </p:pic>
      <p:pic>
        <p:nvPicPr>
          <p:cNvPr id="8" name="Graphic 7">
            <a:extLst>
              <a:ext uri="{FF2B5EF4-FFF2-40B4-BE49-F238E27FC236}">
                <a16:creationId xmlns:a16="http://schemas.microsoft.com/office/drawing/2014/main" id="{6F63A8E9-0F8A-473D-A84C-CAFFD8D32D3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572177" y="5512598"/>
            <a:ext cx="2321136" cy="1640232"/>
          </a:xfrm>
          <a:prstGeom prst="rect">
            <a:avLst/>
          </a:prstGeom>
        </p:spPr>
      </p:pic>
      <p:sp>
        <p:nvSpPr>
          <p:cNvPr id="2" name="Titel 1">
            <a:extLst>
              <a:ext uri="{FF2B5EF4-FFF2-40B4-BE49-F238E27FC236}">
                <a16:creationId xmlns:a16="http://schemas.microsoft.com/office/drawing/2014/main"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5" name="Tijdelijke aanduiding voor inhoud 2">
            <a:extLst>
              <a:ext uri="{FF2B5EF4-FFF2-40B4-BE49-F238E27FC236}">
                <a16:creationId xmlns:a16="http://schemas.microsoft.com/office/drawing/2014/main" id="{D22A9442-D3D3-4608-BEF7-DFF3714CE64C}"/>
              </a:ext>
            </a:extLst>
          </p:cNvPr>
          <p:cNvSpPr>
            <a:spLocks noGrp="1"/>
          </p:cNvSpPr>
          <p:nvPr>
            <p:ph idx="13"/>
          </p:nvPr>
        </p:nvSpPr>
        <p:spPr>
          <a:xfrm>
            <a:off x="838200" y="1825625"/>
            <a:ext cx="5257800" cy="4351338"/>
          </a:xfrm>
        </p:spPr>
        <p:txBody>
          <a:bodyPr/>
          <a:lstStyle>
            <a:lvl1pPr>
              <a:defRPr>
                <a:solidFill>
                  <a:schemeClr val="accent6"/>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7" name="Tijdelijke aanduiding voor inhoud 2">
            <a:extLst>
              <a:ext uri="{FF2B5EF4-FFF2-40B4-BE49-F238E27FC236}">
                <a16:creationId xmlns:a16="http://schemas.microsoft.com/office/drawing/2014/main" id="{4590B05B-6A8F-47E7-A0B0-98F634381A1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665461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r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CF3C8D34-09EF-4D07-957D-19F3F13250C6}"/>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4" name="Graphic 13">
            <a:extLst>
              <a:ext uri="{FF2B5EF4-FFF2-40B4-BE49-F238E27FC236}">
                <a16:creationId xmlns:a16="http://schemas.microsoft.com/office/drawing/2014/main" id="{440C3F14-E0D9-4624-823B-40395F66AF7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a16="http://schemas.microsoft.com/office/drawing/2014/main" id="{EC13E559-2655-4973-B01A-C76362A731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
        <p:nvSpPr>
          <p:cNvPr id="7" name="Tijdelijke aanduiding voor inhoud 2">
            <a:extLst>
              <a:ext uri="{FF2B5EF4-FFF2-40B4-BE49-F238E27FC236}">
                <a16:creationId xmlns:a16="http://schemas.microsoft.com/office/drawing/2014/main" id="{6C514876-4EE3-4C08-93DB-88998AE1A6A7}"/>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8" name="Tijdelijke aanduiding voor inhoud 2">
            <a:extLst>
              <a:ext uri="{FF2B5EF4-FFF2-40B4-BE49-F238E27FC236}">
                <a16:creationId xmlns:a16="http://schemas.microsoft.com/office/drawing/2014/main" id="{9ABD4C61-DEB4-4ACA-9218-0D357BC0002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3456892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7F33E5A-EE53-491B-A290-92B54B3D62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Kliki, et saada teavet</a:t>
            </a:r>
            <a:endParaRPr lang="en-GB" dirty="0"/>
          </a:p>
        </p:txBody>
      </p:sp>
      <p:sp>
        <p:nvSpPr>
          <p:cNvPr id="3" name="Tijdelijke aanduiding voor tekst 2">
            <a:extLst>
              <a:ext uri="{FF2B5EF4-FFF2-40B4-BE49-F238E27FC236}">
                <a16:creationId xmlns:a16="http://schemas.microsoft.com/office/drawing/2014/main" id="{1AF259F7-FDD1-4157-A21F-0FBF83C482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Klikake, et mudeli tekstid oleksid kättesaadavad.</a:t>
            </a:r>
          </a:p>
          <a:p>
            <a:pPr lvl="1"/>
            <a:r>
              <a:rPr lang="nl-NL" dirty="0"/>
              <a:t>Tweede niveau</a:t>
            </a:r>
          </a:p>
          <a:p>
            <a:pPr lvl="2"/>
            <a:r>
              <a:rPr lang="nl-NL" dirty="0"/>
              <a:t>Derde niveau</a:t>
            </a:r>
          </a:p>
          <a:p>
            <a:pPr lvl="3"/>
            <a:r>
              <a:rPr lang="nl-NL" dirty="0"/>
              <a:t>Neljas tase</a:t>
            </a:r>
          </a:p>
          <a:p>
            <a:pPr lvl="4"/>
            <a:r>
              <a:rPr lang="nl-NL" dirty="0"/>
              <a:t>Vijfde niveau</a:t>
            </a:r>
            <a:endParaRPr lang="en-GB" dirty="0"/>
          </a:p>
        </p:txBody>
      </p:sp>
    </p:spTree>
    <p:extLst>
      <p:ext uri="{BB962C8B-B14F-4D97-AF65-F5344CB8AC3E}">
        <p14:creationId xmlns:p14="http://schemas.microsoft.com/office/powerpoint/2010/main" val="351584412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1" r:id="rId4"/>
    <p:sldLayoutId id="2147483663" r:id="rId5"/>
    <p:sldLayoutId id="2147483664" r:id="rId6"/>
    <p:sldLayoutId id="2147483665" r:id="rId7"/>
    <p:sldLayoutId id="2147483671" r:id="rId8"/>
    <p:sldLayoutId id="2147483672" r:id="rId9"/>
    <p:sldLayoutId id="2147483673" r:id="rId10"/>
    <p:sldLayoutId id="2147483674" r:id="rId11"/>
    <p:sldLayoutId id="2147483675" r:id="rId12"/>
    <p:sldLayoutId id="2147483676" r:id="rId13"/>
    <p:sldLayoutId id="2147483650" r:id="rId14"/>
    <p:sldLayoutId id="2147483651" r:id="rId15"/>
    <p:sldLayoutId id="2147483666" r:id="rId16"/>
    <p:sldLayoutId id="2147483667" r:id="rId17"/>
    <p:sldLayoutId id="2147483668" r:id="rId18"/>
    <p:sldLayoutId id="2147483669" r:id="rId19"/>
    <p:sldLayoutId id="2147483652" r:id="rId20"/>
    <p:sldLayoutId id="2147483653" r:id="rId21"/>
    <p:sldLayoutId id="2147483654" r:id="rId22"/>
    <p:sldLayoutId id="2147483655" r:id="rId23"/>
    <p:sldLayoutId id="2147483656" r:id="rId24"/>
    <p:sldLayoutId id="2147483657" r:id="rId25"/>
    <p:sldLayoutId id="2147483670" r:id="rId26"/>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s://www.youtube.com/watch?v=rycjUldMl3k"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s://planbee.com/blogs/news/how-to-create-an-inclusive-classroom-12-tips-for-teachers" TargetMode="External"/><Relationship Id="rId4" Type="http://schemas.openxmlformats.org/officeDocument/2006/relationships/hyperlink" Target="https://www.youtube.com/watch?time_continue=62&amp;v=CV5MmTIRHr8&amp;feature=emb_log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s://teach.ufl.edu/wp-content/uploads/2019/07/Classroom-Icebreakers.pdf"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hyperlink" Target="https://doi.org/10.1080/09362830903462441" TargetMode="External"/><Relationship Id="rId3" Type="http://schemas.openxmlformats.org/officeDocument/2006/relationships/hyperlink" Target="https://teach.ufl.edu/resource-library/inclusivity-in-the-classroom/" TargetMode="External"/><Relationship Id="rId7" Type="http://schemas.openxmlformats.org/officeDocument/2006/relationships/hyperlink" Target="http://www.ijhssnet.com/journals/Vol_2_No_12_Special_Issue_June_2012/28.pdf" TargetMode="External"/><Relationship Id="rId2" Type="http://schemas.openxmlformats.org/officeDocument/2006/relationships/hyperlink" Target="https://nbacl.nb.ca/module-pages/inclusive-education-and-its-benefits/" TargetMode="External"/><Relationship Id="rId1" Type="http://schemas.openxmlformats.org/officeDocument/2006/relationships/slideLayout" Target="../slideLayouts/slideLayout4.xml"/><Relationship Id="rId6" Type="http://schemas.openxmlformats.org/officeDocument/2006/relationships/hyperlink" Target="https://www.dr-hatfield.com/educ342/Differentiated_Instruction.pdf" TargetMode="External"/><Relationship Id="rId5" Type="http://schemas.openxmlformats.org/officeDocument/2006/relationships/hyperlink" Target="https://www.outlife.in/experiential-learning.html" TargetMode="External"/><Relationship Id="rId4" Type="http://schemas.openxmlformats.org/officeDocument/2006/relationships/hyperlink" Target="https://planbee.com/blogs/news/how-to-create-an-inclusive-classroom-12-tips-for-teachers"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642F37-6A6B-41B1-9E9E-CBD267A44BBE}"/>
              </a:ext>
            </a:extLst>
          </p:cNvPr>
          <p:cNvSpPr>
            <a:spLocks noGrp="1"/>
          </p:cNvSpPr>
          <p:nvPr>
            <p:ph type="ctrTitle"/>
          </p:nvPr>
        </p:nvSpPr>
        <p:spPr/>
        <p:txBody>
          <a:bodyPr>
            <a:normAutofit fontScale="90000"/>
          </a:bodyPr>
          <a:lstStyle/>
          <a:p>
            <a:pPr algn="r"/>
            <a:r>
              <a:rPr lang="en-US" b="1" spc="100" dirty="0">
                <a:ea typeface="+mj-ea"/>
                <a:cs typeface="+mj-cs"/>
              </a:rPr>
              <a:t>Moodul </a:t>
            </a:r>
            <a:r>
              <a:rPr lang="en-US" b="1" spc="100" dirty="0" smtClean="0">
                <a:ea typeface="+mj-ea"/>
                <a:cs typeface="+mj-cs"/>
              </a:rPr>
              <a:t>5</a:t>
            </a:r>
            <a:r>
              <a:rPr lang="en-US" b="1" spc="100" dirty="0"/>
              <a:t>. Mis on kaasamine kui õppemeetod?</a:t>
            </a:r>
            <a:endParaRPr lang="en-GB" sz="4800" dirty="0"/>
          </a:p>
        </p:txBody>
      </p:sp>
    </p:spTree>
    <p:extLst>
      <p:ext uri="{BB962C8B-B14F-4D97-AF65-F5344CB8AC3E}">
        <p14:creationId xmlns:p14="http://schemas.microsoft.com/office/powerpoint/2010/main" val="24809675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DADC7B5-76F0-43C1-B24B-823D8AA941C3}"/>
              </a:ext>
            </a:extLst>
          </p:cNvPr>
          <p:cNvSpPr>
            <a:spLocks noGrp="1"/>
          </p:cNvSpPr>
          <p:nvPr>
            <p:ph type="title"/>
          </p:nvPr>
        </p:nvSpPr>
        <p:spPr>
          <a:xfrm>
            <a:off x="305539" y="187572"/>
            <a:ext cx="10515600" cy="803551"/>
          </a:xfrm>
        </p:spPr>
        <p:txBody>
          <a:bodyPr>
            <a:normAutofit/>
          </a:bodyPr>
          <a:lstStyle/>
          <a:p>
            <a:pPr fontAlgn="base"/>
            <a:r>
              <a:rPr lang="en-US" b="1" dirty="0"/>
              <a:t>Kaasava </a:t>
            </a:r>
            <a:r>
              <a:rPr lang="en-US" b="1" dirty="0" smtClean="0"/>
              <a:t>hariduse </a:t>
            </a:r>
            <a:r>
              <a:rPr lang="en-US" b="1" dirty="0"/>
              <a:t>põhijooned</a:t>
            </a:r>
            <a:endParaRPr lang="en-GB" dirty="0"/>
          </a:p>
        </p:txBody>
      </p:sp>
      <p:sp>
        <p:nvSpPr>
          <p:cNvPr id="2" name="Content Placeholder 1">
            <a:extLst>
              <a:ext uri="{FF2B5EF4-FFF2-40B4-BE49-F238E27FC236}">
                <a16:creationId xmlns:a16="http://schemas.microsoft.com/office/drawing/2014/main" id="{ACF4B134-D2C0-41E4-9ED6-B3D83A90F84B}"/>
              </a:ext>
            </a:extLst>
          </p:cNvPr>
          <p:cNvSpPr>
            <a:spLocks noGrp="1"/>
          </p:cNvSpPr>
          <p:nvPr>
            <p:ph idx="1"/>
          </p:nvPr>
        </p:nvSpPr>
        <p:spPr>
          <a:xfrm>
            <a:off x="305539" y="991123"/>
            <a:ext cx="10870707" cy="5662690"/>
          </a:xfrm>
        </p:spPr>
        <p:txBody>
          <a:bodyPr>
            <a:noAutofit/>
          </a:bodyPr>
          <a:lstStyle/>
          <a:p>
            <a:pPr marL="0" indent="0" algn="ctr">
              <a:buNone/>
            </a:pPr>
            <a:r>
              <a:rPr lang="en-US" sz="2600" dirty="0" err="1" smtClean="0"/>
              <a:t>Üld</a:t>
            </a:r>
            <a:r>
              <a:rPr lang="et-EE" sz="2600" dirty="0" smtClean="0"/>
              <a:t>juhul</a:t>
            </a:r>
            <a:r>
              <a:rPr lang="en-US" sz="2600" dirty="0" smtClean="0"/>
              <a:t> </a:t>
            </a:r>
            <a:r>
              <a:rPr lang="en-US" sz="2600" dirty="0"/>
              <a:t>on kaasav haridus edukas, </a:t>
            </a:r>
            <a:r>
              <a:rPr lang="en-US" sz="2600" dirty="0" err="1"/>
              <a:t>kui</a:t>
            </a:r>
            <a:r>
              <a:rPr lang="en-US" sz="2600" dirty="0"/>
              <a:t> </a:t>
            </a:r>
            <a:r>
              <a:rPr lang="et-EE" sz="2600" dirty="0" smtClean="0"/>
              <a:t>järgitakse </a:t>
            </a:r>
            <a:r>
              <a:rPr lang="en-US" sz="2600" dirty="0" err="1" smtClean="0"/>
              <a:t>neid</a:t>
            </a:r>
            <a:r>
              <a:rPr lang="en-US" sz="2600" dirty="0" smtClean="0"/>
              <a:t> </a:t>
            </a:r>
            <a:r>
              <a:rPr lang="en-US" sz="2600" dirty="0"/>
              <a:t>olulisi tunnuseid ja </a:t>
            </a:r>
            <a:r>
              <a:rPr lang="en-US" sz="2600" dirty="0" err="1" smtClean="0"/>
              <a:t>tavasid</a:t>
            </a:r>
            <a:r>
              <a:rPr lang="en-US" sz="2600" dirty="0" smtClean="0"/>
              <a:t>:</a:t>
            </a:r>
            <a:endParaRPr lang="el-GR" sz="2600" dirty="0" smtClean="0"/>
          </a:p>
          <a:p>
            <a:pPr fontAlgn="base"/>
            <a:r>
              <a:rPr lang="en-US" sz="2600" b="1" dirty="0"/>
              <a:t>Kõikide laste tingimusteta vastuvõtmine </a:t>
            </a:r>
            <a:r>
              <a:rPr lang="en-US" sz="2600" dirty="0"/>
              <a:t>tavaklassidesse ja kooliellu.</a:t>
            </a:r>
          </a:p>
          <a:p>
            <a:pPr fontAlgn="base"/>
            <a:r>
              <a:rPr lang="et-EE" sz="2600" b="1" dirty="0"/>
              <a:t>L</a:t>
            </a:r>
            <a:r>
              <a:rPr lang="en-US" sz="2600" dirty="0" err="1" smtClean="0"/>
              <a:t>astele</a:t>
            </a:r>
            <a:r>
              <a:rPr lang="en-US" sz="2600" dirty="0"/>
              <a:t>, õpetajatele ja </a:t>
            </a:r>
            <a:r>
              <a:rPr lang="en-US" sz="2600" dirty="0" err="1"/>
              <a:t>klassidele</a:t>
            </a:r>
            <a:r>
              <a:rPr lang="en-US" sz="2600" dirty="0"/>
              <a:t> </a:t>
            </a:r>
            <a:r>
              <a:rPr lang="et-EE" sz="2600" dirty="0" smtClean="0"/>
              <a:t>pakutakse </a:t>
            </a:r>
            <a:r>
              <a:rPr lang="en-US" sz="2600" dirty="0" err="1" smtClean="0"/>
              <a:t>nii</a:t>
            </a:r>
            <a:r>
              <a:rPr lang="en-US" sz="2600" dirty="0" smtClean="0"/>
              <a:t> </a:t>
            </a:r>
            <a:r>
              <a:rPr lang="en-US" sz="2600" dirty="0"/>
              <a:t>palju </a:t>
            </a:r>
            <a:r>
              <a:rPr lang="en-US" sz="2600" b="1" dirty="0"/>
              <a:t>tuge </a:t>
            </a:r>
            <a:r>
              <a:rPr lang="en-US" sz="2600" dirty="0"/>
              <a:t>kui vaja, et kõik lapsed saaksid osaleda oma koolis ja klassis.</a:t>
            </a:r>
          </a:p>
          <a:p>
            <a:pPr fontAlgn="base"/>
            <a:r>
              <a:rPr lang="et-EE" sz="2600" dirty="0" smtClean="0"/>
              <a:t>K</a:t>
            </a:r>
            <a:r>
              <a:rPr lang="en-US" sz="2600" dirty="0" err="1" smtClean="0"/>
              <a:t>õiki</a:t>
            </a:r>
            <a:r>
              <a:rPr lang="en-US" sz="2600" dirty="0" smtClean="0"/>
              <a:t> </a:t>
            </a:r>
            <a:r>
              <a:rPr lang="en-US" sz="2600" b="1" dirty="0" err="1"/>
              <a:t>lapsi</a:t>
            </a:r>
            <a:r>
              <a:rPr lang="en-US" sz="2600" b="1" dirty="0"/>
              <a:t> </a:t>
            </a:r>
            <a:r>
              <a:rPr lang="et-EE" sz="2600" b="1" dirty="0" smtClean="0"/>
              <a:t>vaadatakse </a:t>
            </a:r>
            <a:r>
              <a:rPr lang="en-US" sz="2600" dirty="0" err="1" smtClean="0"/>
              <a:t>pigem</a:t>
            </a:r>
            <a:r>
              <a:rPr lang="en-US" sz="2600" dirty="0" smtClean="0"/>
              <a:t> </a:t>
            </a:r>
            <a:r>
              <a:rPr lang="en-US" sz="2600" dirty="0"/>
              <a:t>selle järgi</a:t>
            </a:r>
            <a:r>
              <a:rPr lang="en-US" sz="2600" b="1" dirty="0"/>
              <a:t>, mida nad suudavad, </a:t>
            </a:r>
            <a:r>
              <a:rPr lang="en-US" sz="2600" dirty="0"/>
              <a:t>kui selle järgi, mida nad ei suuda.</a:t>
            </a:r>
          </a:p>
          <a:p>
            <a:pPr fontAlgn="base"/>
            <a:r>
              <a:rPr lang="en-US" sz="2600" dirty="0" err="1" smtClean="0"/>
              <a:t>Kutseõpetajatel</a:t>
            </a:r>
            <a:r>
              <a:rPr lang="en-US" sz="2600" dirty="0" smtClean="0"/>
              <a:t> </a:t>
            </a:r>
            <a:r>
              <a:rPr lang="en-US" sz="2600" dirty="0"/>
              <a:t>ja vanematel on </a:t>
            </a:r>
            <a:r>
              <a:rPr lang="en-US" sz="2600" dirty="0" err="1" smtClean="0"/>
              <a:t>kõikide</a:t>
            </a:r>
            <a:r>
              <a:rPr lang="en-US" sz="2600" dirty="0" smtClean="0"/>
              <a:t> </a:t>
            </a:r>
            <a:r>
              <a:rPr lang="en-US" sz="2600" dirty="0" err="1" smtClean="0"/>
              <a:t>laste</a:t>
            </a:r>
            <a:r>
              <a:rPr lang="et-EE" sz="2600" dirty="0" smtClean="0"/>
              <a:t> suhtes</a:t>
            </a:r>
            <a:r>
              <a:rPr lang="en-US" sz="2600" dirty="0" smtClean="0"/>
              <a:t> </a:t>
            </a:r>
            <a:r>
              <a:rPr lang="en-US" sz="2600" b="1" dirty="0"/>
              <a:t>kõrged ootused.</a:t>
            </a:r>
          </a:p>
          <a:p>
            <a:pPr fontAlgn="base"/>
            <a:r>
              <a:rPr lang="en-US" sz="2600" b="1" dirty="0"/>
              <a:t>Hariduseesmärkide väljatöötamine </a:t>
            </a:r>
            <a:r>
              <a:rPr lang="en-US" sz="2600" dirty="0"/>
              <a:t>vastavalt iga </a:t>
            </a:r>
            <a:r>
              <a:rPr lang="en-US" sz="2600" b="1" dirty="0"/>
              <a:t>lapse </a:t>
            </a:r>
            <a:r>
              <a:rPr lang="en-US" sz="2600" b="1" dirty="0" smtClean="0"/>
              <a:t>võimetele</a:t>
            </a:r>
            <a:r>
              <a:rPr lang="en-US" sz="2600" dirty="0" smtClean="0"/>
              <a:t>. See </a:t>
            </a:r>
            <a:r>
              <a:rPr lang="en-US" sz="2600" dirty="0"/>
              <a:t>tähendab, et lastel ei pea </a:t>
            </a:r>
            <a:r>
              <a:rPr lang="en-US" sz="2600" dirty="0" err="1"/>
              <a:t>olema</a:t>
            </a:r>
            <a:r>
              <a:rPr lang="en-US" sz="2600" dirty="0"/>
              <a:t> </a:t>
            </a:r>
            <a:r>
              <a:rPr lang="en-US" sz="2600" dirty="0" err="1" smtClean="0"/>
              <a:t>ühesugused</a:t>
            </a:r>
            <a:r>
              <a:rPr lang="en-US" sz="2600" dirty="0" smtClean="0"/>
              <a:t> </a:t>
            </a:r>
            <a:r>
              <a:rPr lang="en-US" sz="2600" dirty="0" err="1" smtClean="0"/>
              <a:t>hariduslik</a:t>
            </a:r>
            <a:r>
              <a:rPr lang="et-EE" sz="2600" dirty="0" smtClean="0"/>
              <a:t>ud </a:t>
            </a:r>
            <a:r>
              <a:rPr lang="en-US" sz="2600" dirty="0" err="1" smtClean="0"/>
              <a:t>eesmär</a:t>
            </a:r>
            <a:r>
              <a:rPr lang="et-EE" sz="2600" dirty="0" smtClean="0"/>
              <a:t>gid selleks</a:t>
            </a:r>
            <a:r>
              <a:rPr lang="en-US" sz="2600" dirty="0" smtClean="0"/>
              <a:t>, </a:t>
            </a:r>
            <a:r>
              <a:rPr lang="en-US" sz="2600" dirty="0"/>
              <a:t>et õppida </a:t>
            </a:r>
            <a:r>
              <a:rPr lang="en-US" sz="2600" dirty="0" err="1"/>
              <a:t>koos</a:t>
            </a:r>
            <a:r>
              <a:rPr lang="en-US" sz="2600" dirty="0"/>
              <a:t> </a:t>
            </a:r>
            <a:r>
              <a:rPr lang="en-US" sz="2600" dirty="0" err="1" smtClean="0"/>
              <a:t>tavaklass</a:t>
            </a:r>
            <a:r>
              <a:rPr lang="et-EE" sz="2600" dirty="0" smtClean="0"/>
              <a:t>i</a:t>
            </a:r>
            <a:r>
              <a:rPr lang="en-US" sz="2600" dirty="0" smtClean="0"/>
              <a:t>s.</a:t>
            </a:r>
            <a:endParaRPr lang="en-US" sz="2600" dirty="0"/>
          </a:p>
        </p:txBody>
      </p:sp>
    </p:spTree>
    <p:extLst>
      <p:ext uri="{BB962C8B-B14F-4D97-AF65-F5344CB8AC3E}">
        <p14:creationId xmlns:p14="http://schemas.microsoft.com/office/powerpoint/2010/main" val="4257765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DADC7B5-76F0-43C1-B24B-823D8AA941C3}"/>
              </a:ext>
            </a:extLst>
          </p:cNvPr>
          <p:cNvSpPr>
            <a:spLocks noGrp="1"/>
          </p:cNvSpPr>
          <p:nvPr>
            <p:ph type="title"/>
          </p:nvPr>
        </p:nvSpPr>
        <p:spPr>
          <a:xfrm>
            <a:off x="838200" y="127199"/>
            <a:ext cx="10515600" cy="1325563"/>
          </a:xfrm>
        </p:spPr>
        <p:txBody>
          <a:bodyPr>
            <a:normAutofit/>
          </a:bodyPr>
          <a:lstStyle/>
          <a:p>
            <a:pPr fontAlgn="base"/>
            <a:r>
              <a:rPr lang="en-US" b="1" dirty="0" smtClean="0"/>
              <a:t>Kaasava hariduse põhijooned</a:t>
            </a:r>
            <a:endParaRPr lang="en-GB" dirty="0"/>
          </a:p>
        </p:txBody>
      </p:sp>
      <p:sp>
        <p:nvSpPr>
          <p:cNvPr id="2" name="Content Placeholder 1">
            <a:extLst>
              <a:ext uri="{FF2B5EF4-FFF2-40B4-BE49-F238E27FC236}">
                <a16:creationId xmlns:a16="http://schemas.microsoft.com/office/drawing/2014/main" id="{ACF4B134-D2C0-41E4-9ED6-B3D83A90F84B}"/>
              </a:ext>
            </a:extLst>
          </p:cNvPr>
          <p:cNvSpPr>
            <a:spLocks noGrp="1"/>
          </p:cNvSpPr>
          <p:nvPr>
            <p:ph idx="1"/>
          </p:nvPr>
        </p:nvSpPr>
        <p:spPr>
          <a:xfrm>
            <a:off x="838200" y="1452762"/>
            <a:ext cx="10515600" cy="5205489"/>
          </a:xfrm>
        </p:spPr>
        <p:txBody>
          <a:bodyPr>
            <a:noAutofit/>
          </a:bodyPr>
          <a:lstStyle/>
          <a:p>
            <a:pPr fontAlgn="base"/>
            <a:r>
              <a:rPr lang="en-US" dirty="0" smtClean="0"/>
              <a:t>Koolide ja klasside kujundamine nii, et need aitaksid lastel õppida ja saavutada oma </a:t>
            </a:r>
            <a:r>
              <a:rPr lang="en-US" b="1" dirty="0" smtClean="0"/>
              <a:t>täielikku potentsiaali </a:t>
            </a:r>
            <a:r>
              <a:rPr lang="en-US" i="1" dirty="0" smtClean="0"/>
              <a:t>(näiteks töötades välja tunniplaanid, mis võimaldavad suuremat individuaalset tähelepanu </a:t>
            </a:r>
            <a:r>
              <a:rPr lang="en-US" i="1" dirty="0" err="1" smtClean="0"/>
              <a:t>kõigile</a:t>
            </a:r>
            <a:r>
              <a:rPr lang="en-US" i="1" dirty="0" smtClean="0"/>
              <a:t> </a:t>
            </a:r>
            <a:r>
              <a:rPr lang="en-US" i="1" dirty="0" err="1" smtClean="0"/>
              <a:t>kutse</a:t>
            </a:r>
            <a:r>
              <a:rPr lang="et-EE" i="1" dirty="0" smtClean="0"/>
              <a:t>õppuritele</a:t>
            </a:r>
            <a:r>
              <a:rPr lang="en-US" i="1" dirty="0" smtClean="0"/>
              <a:t>).</a:t>
            </a:r>
          </a:p>
          <a:p>
            <a:pPr fontAlgn="base"/>
            <a:r>
              <a:rPr lang="et-EE" dirty="0"/>
              <a:t> </a:t>
            </a:r>
            <a:r>
              <a:rPr lang="et-EE" dirty="0" smtClean="0"/>
              <a:t>Tugev koolijuhtide poolne kaasamise eestvedamine</a:t>
            </a:r>
            <a:r>
              <a:rPr lang="en-US" b="1" dirty="0" smtClean="0"/>
              <a:t>.</a:t>
            </a:r>
          </a:p>
          <a:p>
            <a:pPr fontAlgn="base"/>
            <a:r>
              <a:rPr lang="en-US" b="1" dirty="0" err="1" smtClean="0"/>
              <a:t>Kutseõpetajate</a:t>
            </a:r>
            <a:r>
              <a:rPr lang="en-US" b="1" dirty="0" smtClean="0"/>
              <a:t> </a:t>
            </a:r>
            <a:r>
              <a:rPr lang="en-US" dirty="0" smtClean="0"/>
              <a:t>olemasolu</a:t>
            </a:r>
            <a:r>
              <a:rPr lang="en-US" b="1" dirty="0" smtClean="0"/>
              <a:t>, kellel on teadmised </a:t>
            </a:r>
            <a:r>
              <a:rPr lang="en-US" b="1" dirty="0" err="1" smtClean="0"/>
              <a:t>erinevatest</a:t>
            </a:r>
            <a:r>
              <a:rPr lang="en-US" b="1" dirty="0" smtClean="0"/>
              <a:t> </a:t>
            </a:r>
            <a:r>
              <a:rPr lang="en-US" b="1" dirty="0" err="1" smtClean="0"/>
              <a:t>õpetamisviisidest</a:t>
            </a:r>
            <a:r>
              <a:rPr lang="et-EE" dirty="0"/>
              <a:t> </a:t>
            </a:r>
            <a:r>
              <a:rPr lang="et-EE" dirty="0" smtClean="0"/>
              <a:t>nii, </a:t>
            </a:r>
            <a:r>
              <a:rPr lang="en-US" dirty="0" smtClean="0"/>
              <a:t>et erinevate võimete ja </a:t>
            </a:r>
            <a:r>
              <a:rPr lang="en-US" dirty="0" err="1" smtClean="0"/>
              <a:t>tugevustega</a:t>
            </a:r>
            <a:r>
              <a:rPr lang="en-US" dirty="0" smtClean="0"/>
              <a:t> </a:t>
            </a:r>
            <a:r>
              <a:rPr lang="et-EE" dirty="0" smtClean="0"/>
              <a:t>õpilased</a:t>
            </a:r>
            <a:r>
              <a:rPr lang="en-US" dirty="0" smtClean="0"/>
              <a:t> saaksid koos õppida.</a:t>
            </a:r>
          </a:p>
          <a:p>
            <a:pPr fontAlgn="base"/>
            <a:r>
              <a:rPr lang="en-US" dirty="0" smtClean="0"/>
              <a:t>Direktorite, õpetajate, lapsevanemate ja </a:t>
            </a:r>
            <a:r>
              <a:rPr lang="en-US" dirty="0" err="1" smtClean="0"/>
              <a:t>teiste</a:t>
            </a:r>
            <a:r>
              <a:rPr lang="en-US" dirty="0" smtClean="0"/>
              <a:t> </a:t>
            </a:r>
            <a:r>
              <a:rPr lang="et-EE" dirty="0" smtClean="0"/>
              <a:t>osapoolte</a:t>
            </a:r>
            <a:r>
              <a:rPr lang="en-US" dirty="0" smtClean="0"/>
              <a:t> </a:t>
            </a:r>
            <a:r>
              <a:rPr lang="en-US" b="1" dirty="0" smtClean="0"/>
              <a:t>koostöö</a:t>
            </a:r>
            <a:r>
              <a:rPr lang="en-US" dirty="0" smtClean="0"/>
              <a:t>, et määrata kindlaks kõige tõhusamad viisid kvaliteetse hariduse andmiseks kaasavas keskkonnas</a:t>
            </a:r>
            <a:r>
              <a:rPr lang="el-GR" dirty="0" smtClean="0"/>
              <a:t>. </a:t>
            </a:r>
            <a:endParaRPr lang="en-US" dirty="0"/>
          </a:p>
        </p:txBody>
      </p:sp>
    </p:spTree>
    <p:extLst>
      <p:ext uri="{BB962C8B-B14F-4D97-AF65-F5344CB8AC3E}">
        <p14:creationId xmlns:p14="http://schemas.microsoft.com/office/powerpoint/2010/main" val="1028502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DADC7B5-76F0-43C1-B24B-823D8AA941C3}"/>
              </a:ext>
            </a:extLst>
          </p:cNvPr>
          <p:cNvSpPr>
            <a:spLocks noGrp="1"/>
          </p:cNvSpPr>
          <p:nvPr>
            <p:ph type="title"/>
          </p:nvPr>
        </p:nvSpPr>
        <p:spPr>
          <a:xfrm>
            <a:off x="838200" y="0"/>
            <a:ext cx="10515600" cy="1100831"/>
          </a:xfrm>
        </p:spPr>
        <p:txBody>
          <a:bodyPr/>
          <a:lstStyle/>
          <a:p>
            <a:r>
              <a:rPr lang="en-US" b="1" dirty="0"/>
              <a:t>Kaasava hariduse eelised</a:t>
            </a:r>
            <a:endParaRPr lang="en-GB" dirty="0"/>
          </a:p>
        </p:txBody>
      </p:sp>
      <p:sp>
        <p:nvSpPr>
          <p:cNvPr id="2" name="Content Placeholder 1">
            <a:extLst>
              <a:ext uri="{FF2B5EF4-FFF2-40B4-BE49-F238E27FC236}">
                <a16:creationId xmlns:a16="http://schemas.microsoft.com/office/drawing/2014/main" id="{ACF4B134-D2C0-41E4-9ED6-B3D83A90F84B}"/>
              </a:ext>
            </a:extLst>
          </p:cNvPr>
          <p:cNvSpPr>
            <a:spLocks noGrp="1"/>
          </p:cNvSpPr>
          <p:nvPr>
            <p:ph idx="1"/>
          </p:nvPr>
        </p:nvSpPr>
        <p:spPr>
          <a:xfrm>
            <a:off x="838200" y="887766"/>
            <a:ext cx="10515600" cy="5495277"/>
          </a:xfrm>
        </p:spPr>
        <p:txBody>
          <a:bodyPr>
            <a:noAutofit/>
          </a:bodyPr>
          <a:lstStyle/>
          <a:p>
            <a:pPr marL="0" indent="0">
              <a:buNone/>
            </a:pPr>
            <a:r>
              <a:rPr lang="en-US" dirty="0"/>
              <a:t>Aastate jooksul on ilmnenud, et </a:t>
            </a:r>
            <a:r>
              <a:rPr lang="en-US" dirty="0" err="1" smtClean="0"/>
              <a:t>kaasav</a:t>
            </a:r>
            <a:r>
              <a:rPr lang="en-US" dirty="0" smtClean="0"/>
              <a:t> </a:t>
            </a:r>
            <a:r>
              <a:rPr lang="en-US" dirty="0" err="1" smtClean="0"/>
              <a:t>haridus</a:t>
            </a:r>
            <a:r>
              <a:rPr lang="et-EE" dirty="0" smtClean="0"/>
              <a:t> on kasulik </a:t>
            </a:r>
            <a:r>
              <a:rPr lang="en-US" dirty="0" err="1" smtClean="0"/>
              <a:t>kõigile</a:t>
            </a:r>
            <a:r>
              <a:rPr lang="en-US" dirty="0" smtClean="0"/>
              <a:t> </a:t>
            </a:r>
            <a:r>
              <a:rPr lang="en-US" dirty="0" err="1" smtClean="0"/>
              <a:t>lastele</a:t>
            </a:r>
            <a:r>
              <a:rPr lang="en-US" dirty="0" smtClean="0"/>
              <a:t>. </a:t>
            </a:r>
          </a:p>
          <a:p>
            <a:pPr marL="0" indent="0">
              <a:buNone/>
            </a:pPr>
            <a:r>
              <a:rPr lang="en-US" dirty="0" smtClean="0"/>
              <a:t>Kaasav </a:t>
            </a:r>
            <a:r>
              <a:rPr lang="en-US" dirty="0"/>
              <a:t>haridus (kui seda rakendatakse hästi) on väga oluline, sest</a:t>
            </a:r>
            <a:r>
              <a:rPr lang="en-US" dirty="0" smtClean="0"/>
              <a:t>:</a:t>
            </a:r>
          </a:p>
          <a:p>
            <a:pPr fontAlgn="base"/>
            <a:r>
              <a:rPr lang="en-US" dirty="0"/>
              <a:t>Kõik lapsed saavad olla </a:t>
            </a:r>
            <a:r>
              <a:rPr lang="en-US" b="1" dirty="0"/>
              <a:t>osa oma kogukonnast </a:t>
            </a:r>
            <a:r>
              <a:rPr lang="en-US" dirty="0"/>
              <a:t>ja </a:t>
            </a:r>
            <a:r>
              <a:rPr lang="en-US" dirty="0" err="1"/>
              <a:t>arendada</a:t>
            </a:r>
            <a:r>
              <a:rPr lang="en-US" dirty="0"/>
              <a:t> </a:t>
            </a:r>
            <a:r>
              <a:rPr lang="en-US" dirty="0" err="1" smtClean="0"/>
              <a:t>ühtekuuluvustunnet</a:t>
            </a:r>
            <a:r>
              <a:rPr lang="et-EE" dirty="0" smtClean="0"/>
              <a:t>, olles </a:t>
            </a:r>
            <a:r>
              <a:rPr lang="en-US" dirty="0" err="1" smtClean="0"/>
              <a:t>paremini</a:t>
            </a:r>
            <a:r>
              <a:rPr lang="en-US" dirty="0" smtClean="0"/>
              <a:t> </a:t>
            </a:r>
            <a:r>
              <a:rPr lang="en-US" dirty="0"/>
              <a:t>ette valmistatud eluks kogukonnas nii lapsena kui ka täiskasvanuna.</a:t>
            </a:r>
          </a:p>
          <a:p>
            <a:pPr fontAlgn="base"/>
            <a:r>
              <a:rPr lang="en-US" dirty="0"/>
              <a:t>See pakub </a:t>
            </a:r>
            <a:r>
              <a:rPr lang="en-US" b="1" dirty="0"/>
              <a:t>paremaid õppimisvõimalusi</a:t>
            </a:r>
            <a:r>
              <a:rPr lang="en-US" dirty="0"/>
              <a:t>. Erinevate võimetega lapsed on sageli paremini motiveeritud, kui nad õpivad klassis, kus neid ümbritsevad teised lapsed.</a:t>
            </a:r>
          </a:p>
          <a:p>
            <a:pPr fontAlgn="base"/>
            <a:r>
              <a:rPr lang="en-US" dirty="0"/>
              <a:t>Kõigi laste </a:t>
            </a:r>
            <a:r>
              <a:rPr lang="en-US" b="1" dirty="0"/>
              <a:t>ootused </a:t>
            </a:r>
            <a:r>
              <a:rPr lang="en-US" dirty="0"/>
              <a:t>on </a:t>
            </a:r>
            <a:r>
              <a:rPr lang="en-US" b="1" dirty="0" smtClean="0"/>
              <a:t>kõrgemad</a:t>
            </a:r>
            <a:r>
              <a:rPr lang="en-US" dirty="0" smtClean="0"/>
              <a:t>. Edukas </a:t>
            </a:r>
            <a:r>
              <a:rPr lang="en-US" dirty="0"/>
              <a:t>kaasamine püüab arendada inimese tugevusi ja andeid</a:t>
            </a:r>
            <a:r>
              <a:rPr lang="en-US" dirty="0" smtClean="0"/>
              <a:t>.</a:t>
            </a:r>
            <a:endParaRPr lang="en-US" dirty="0"/>
          </a:p>
        </p:txBody>
      </p:sp>
    </p:spTree>
    <p:extLst>
      <p:ext uri="{BB962C8B-B14F-4D97-AF65-F5344CB8AC3E}">
        <p14:creationId xmlns:p14="http://schemas.microsoft.com/office/powerpoint/2010/main" val="3790867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DADC7B5-76F0-43C1-B24B-823D8AA941C3}"/>
              </a:ext>
            </a:extLst>
          </p:cNvPr>
          <p:cNvSpPr>
            <a:spLocks noGrp="1"/>
          </p:cNvSpPr>
          <p:nvPr>
            <p:ph type="title"/>
          </p:nvPr>
        </p:nvSpPr>
        <p:spPr>
          <a:xfrm>
            <a:off x="838200" y="337352"/>
            <a:ext cx="10515600" cy="1100831"/>
          </a:xfrm>
        </p:spPr>
        <p:txBody>
          <a:bodyPr/>
          <a:lstStyle/>
          <a:p>
            <a:r>
              <a:rPr lang="en-US" b="1" dirty="0"/>
              <a:t>Kaasava hariduse eelised</a:t>
            </a:r>
            <a:endParaRPr lang="en-GB" dirty="0"/>
          </a:p>
        </p:txBody>
      </p:sp>
      <p:sp>
        <p:nvSpPr>
          <p:cNvPr id="2" name="Content Placeholder 1">
            <a:extLst>
              <a:ext uri="{FF2B5EF4-FFF2-40B4-BE49-F238E27FC236}">
                <a16:creationId xmlns:a16="http://schemas.microsoft.com/office/drawing/2014/main" id="{ACF4B134-D2C0-41E4-9ED6-B3D83A90F84B}"/>
              </a:ext>
            </a:extLst>
          </p:cNvPr>
          <p:cNvSpPr>
            <a:spLocks noGrp="1"/>
          </p:cNvSpPr>
          <p:nvPr>
            <p:ph idx="1"/>
          </p:nvPr>
        </p:nvSpPr>
        <p:spPr>
          <a:xfrm>
            <a:off x="838200" y="1589103"/>
            <a:ext cx="10515600" cy="4539664"/>
          </a:xfrm>
        </p:spPr>
        <p:txBody>
          <a:bodyPr>
            <a:normAutofit/>
          </a:bodyPr>
          <a:lstStyle/>
          <a:p>
            <a:pPr fontAlgn="base"/>
            <a:r>
              <a:rPr lang="en-US" dirty="0" smtClean="0"/>
              <a:t>See </a:t>
            </a:r>
            <a:r>
              <a:rPr lang="en-US" dirty="0"/>
              <a:t>võimaldab lastel töötada </a:t>
            </a:r>
            <a:r>
              <a:rPr lang="en-US" b="1" dirty="0"/>
              <a:t>individuaalsete eesmärkidega</a:t>
            </a:r>
            <a:r>
              <a:rPr lang="en-US" dirty="0"/>
              <a:t>, olles samas koos teiste omaealiste õpilastega.</a:t>
            </a:r>
          </a:p>
          <a:p>
            <a:pPr fontAlgn="base"/>
            <a:r>
              <a:rPr lang="en-US" dirty="0"/>
              <a:t>See julgustab </a:t>
            </a:r>
            <a:r>
              <a:rPr lang="en-US" b="1" dirty="0"/>
              <a:t>lapsevanemaid osalema </a:t>
            </a:r>
            <a:r>
              <a:rPr lang="en-US" dirty="0"/>
              <a:t>oma laste hariduses ja kohaliku kooli tegevuses.</a:t>
            </a:r>
          </a:p>
          <a:p>
            <a:pPr fontAlgn="base"/>
            <a:r>
              <a:rPr lang="en-US" dirty="0"/>
              <a:t>See soodustab </a:t>
            </a:r>
            <a:r>
              <a:rPr lang="en-US" b="1" dirty="0"/>
              <a:t>austuse ja ühtekuuluvuse kultuuri</a:t>
            </a:r>
            <a:r>
              <a:rPr lang="en-US" dirty="0"/>
              <a:t>. Samuti annab see võimaluse õppida tundma ja </a:t>
            </a:r>
            <a:r>
              <a:rPr lang="en-US" b="1" dirty="0"/>
              <a:t>aktsepteerida individuaalseid erinevusi</a:t>
            </a:r>
            <a:r>
              <a:rPr lang="en-US" dirty="0"/>
              <a:t>.</a:t>
            </a:r>
          </a:p>
          <a:p>
            <a:pPr fontAlgn="base"/>
            <a:r>
              <a:rPr lang="en-US" dirty="0"/>
              <a:t>See annab kõigile lastele võimaluse </a:t>
            </a:r>
            <a:r>
              <a:rPr lang="en-US" b="1" dirty="0"/>
              <a:t>arendada </a:t>
            </a:r>
            <a:r>
              <a:rPr lang="en-US" dirty="0"/>
              <a:t>omavahelisi</a:t>
            </a:r>
            <a:r>
              <a:rPr lang="en-US" b="1" dirty="0"/>
              <a:t> sõprussuhteid. </a:t>
            </a:r>
            <a:r>
              <a:rPr lang="en-US" dirty="0"/>
              <a:t>Sõprussuhted pakuvad eeskujusid ja võimalusi kasvamiseks</a:t>
            </a:r>
            <a:r>
              <a:rPr lang="en-US" dirty="0" smtClean="0"/>
              <a:t>.</a:t>
            </a:r>
            <a:endParaRPr lang="en-US" dirty="0"/>
          </a:p>
        </p:txBody>
      </p:sp>
    </p:spTree>
    <p:extLst>
      <p:ext uri="{BB962C8B-B14F-4D97-AF65-F5344CB8AC3E}">
        <p14:creationId xmlns:p14="http://schemas.microsoft.com/office/powerpoint/2010/main" val="4537265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B9E10321-43AB-4F48-96CB-F4394CD3638E}"/>
              </a:ext>
            </a:extLst>
          </p:cNvPr>
          <p:cNvSpPr>
            <a:spLocks noGrp="1"/>
          </p:cNvSpPr>
          <p:nvPr>
            <p:ph type="title"/>
          </p:nvPr>
        </p:nvSpPr>
        <p:spPr/>
        <p:txBody>
          <a:bodyPr/>
          <a:lstStyle/>
          <a:p>
            <a:r>
              <a:rPr lang="en-US" dirty="0" smtClean="0"/>
              <a:t>2. </a:t>
            </a:r>
            <a:r>
              <a:rPr lang="et-EE" dirty="0" smtClean="0"/>
              <a:t>Peatükk</a:t>
            </a:r>
            <a:endParaRPr lang="en-GB" dirty="0"/>
          </a:p>
        </p:txBody>
      </p:sp>
      <p:sp>
        <p:nvSpPr>
          <p:cNvPr id="9" name="Tijdelijke aanduiding voor inhoud 8">
            <a:extLst>
              <a:ext uri="{FF2B5EF4-FFF2-40B4-BE49-F238E27FC236}">
                <a16:creationId xmlns:a16="http://schemas.microsoft.com/office/drawing/2014/main" id="{0C6DE5DB-0A94-4231-A32C-60AC9DFB24FB}"/>
              </a:ext>
            </a:extLst>
          </p:cNvPr>
          <p:cNvSpPr>
            <a:spLocks noGrp="1"/>
          </p:cNvSpPr>
          <p:nvPr>
            <p:ph sz="half" idx="1"/>
          </p:nvPr>
        </p:nvSpPr>
        <p:spPr>
          <a:xfrm>
            <a:off x="0" y="2480767"/>
            <a:ext cx="5780727" cy="535705"/>
          </a:xfrm>
        </p:spPr>
        <p:txBody>
          <a:bodyPr>
            <a:noAutofit/>
          </a:bodyPr>
          <a:lstStyle/>
          <a:p>
            <a:r>
              <a:rPr lang="en-US" b="1" dirty="0" err="1" smtClean="0"/>
              <a:t>Kogemusõppe</a:t>
            </a:r>
            <a:r>
              <a:rPr lang="et-EE" b="1" dirty="0" smtClean="0"/>
              <a:t> </a:t>
            </a:r>
            <a:r>
              <a:rPr lang="en-US" b="1" dirty="0" err="1" smtClean="0"/>
              <a:t>meetodid</a:t>
            </a:r>
            <a:endParaRPr lang="en-US" dirty="0"/>
          </a:p>
        </p:txBody>
      </p:sp>
    </p:spTree>
    <p:extLst>
      <p:ext uri="{BB962C8B-B14F-4D97-AF65-F5344CB8AC3E}">
        <p14:creationId xmlns:p14="http://schemas.microsoft.com/office/powerpoint/2010/main" val="21913986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a:xfrm>
            <a:off x="838200" y="286998"/>
            <a:ext cx="10515600" cy="1325563"/>
          </a:xfrm>
        </p:spPr>
        <p:txBody>
          <a:bodyPr>
            <a:normAutofit/>
          </a:bodyPr>
          <a:lstStyle/>
          <a:p>
            <a:r>
              <a:rPr lang="en-US" b="1" dirty="0"/>
              <a:t>Mis on </a:t>
            </a:r>
            <a:r>
              <a:rPr lang="en-US" b="1" dirty="0" smtClean="0"/>
              <a:t>kogemusõpe</a:t>
            </a:r>
            <a:endParaRPr lang="en-GB" dirty="0"/>
          </a:p>
        </p:txBody>
      </p:sp>
      <p:sp>
        <p:nvSpPr>
          <p:cNvPr id="2" name="Content Placeholder 1">
            <a:extLst>
              <a:ext uri="{FF2B5EF4-FFF2-40B4-BE49-F238E27FC236}">
                <a16:creationId xmlns:a16="http://schemas.microsoft.com/office/drawing/2014/main" id="{86A9C198-9B35-4020-BBEA-8236B396ACEA}"/>
              </a:ext>
            </a:extLst>
          </p:cNvPr>
          <p:cNvSpPr>
            <a:spLocks noGrp="1"/>
          </p:cNvSpPr>
          <p:nvPr>
            <p:ph idx="1"/>
          </p:nvPr>
        </p:nvSpPr>
        <p:spPr>
          <a:xfrm>
            <a:off x="838200" y="1612561"/>
            <a:ext cx="10515600" cy="4557420"/>
          </a:xfrm>
        </p:spPr>
        <p:txBody>
          <a:bodyPr>
            <a:normAutofit fontScale="92500" lnSpcReduction="10000"/>
          </a:bodyPr>
          <a:lstStyle/>
          <a:p>
            <a:r>
              <a:rPr lang="en-US" sz="3000" dirty="0" err="1" smtClean="0"/>
              <a:t>Kogemusõpe</a:t>
            </a:r>
            <a:r>
              <a:rPr lang="en-US" sz="3000" dirty="0" smtClean="0"/>
              <a:t> </a:t>
            </a:r>
            <a:r>
              <a:rPr lang="en-US" sz="3000" dirty="0"/>
              <a:t>on </a:t>
            </a:r>
            <a:r>
              <a:rPr lang="en-US" sz="3000" b="1" dirty="0"/>
              <a:t>aktiivne õppeprotsess</a:t>
            </a:r>
            <a:r>
              <a:rPr lang="en-US" sz="3000" dirty="0"/>
              <a:t>, mille käigus </a:t>
            </a:r>
            <a:r>
              <a:rPr lang="en-US" sz="3000" dirty="0" smtClean="0"/>
              <a:t>õpilased </a:t>
            </a:r>
            <a:r>
              <a:rPr lang="en-US" sz="3000" dirty="0"/>
              <a:t>"õpivad tehes" ja kogemusi reflekteerides. Kogemuslik õppetegevus võib hõlmata muu hulgas </a:t>
            </a:r>
            <a:r>
              <a:rPr lang="en-US" sz="3000" b="1" dirty="0"/>
              <a:t>praktilisi laboratoorsed katseid, praktikaid, välipraktikaid ja stuudioetendusi</a:t>
            </a:r>
            <a:r>
              <a:rPr lang="en-US" sz="3000" dirty="0"/>
              <a:t>.</a:t>
            </a:r>
            <a:endParaRPr lang="el-GR" sz="3000" dirty="0" smtClean="0"/>
          </a:p>
          <a:p>
            <a:r>
              <a:rPr lang="en-US" sz="3000" dirty="0" smtClean="0"/>
              <a:t>Kogemusliku </a:t>
            </a:r>
            <a:r>
              <a:rPr lang="en-US" sz="3000" dirty="0"/>
              <a:t>õppimise metoodika on tuntud mudel hariduses, </a:t>
            </a:r>
            <a:r>
              <a:rPr lang="en-US" sz="3000" dirty="0" err="1" smtClean="0"/>
              <a:t>koolituses</a:t>
            </a:r>
            <a:r>
              <a:rPr lang="en-US" sz="3000" dirty="0" smtClean="0"/>
              <a:t>, </a:t>
            </a:r>
            <a:r>
              <a:rPr lang="en-US" sz="3000" i="1" dirty="0"/>
              <a:t>coachingus</a:t>
            </a:r>
            <a:r>
              <a:rPr lang="en-US" sz="3000" dirty="0"/>
              <a:t> ja </a:t>
            </a:r>
            <a:r>
              <a:rPr lang="en-US" sz="3000" dirty="0" err="1"/>
              <a:t>organisatsiooni</a:t>
            </a:r>
            <a:r>
              <a:rPr lang="en-US" sz="3000" dirty="0"/>
              <a:t> </a:t>
            </a:r>
            <a:r>
              <a:rPr lang="en-US" sz="3000" dirty="0" err="1" smtClean="0"/>
              <a:t>arendamise</a:t>
            </a:r>
            <a:r>
              <a:rPr lang="et-EE" sz="3000" dirty="0" smtClean="0"/>
              <a:t> kontekstis</a:t>
            </a:r>
            <a:r>
              <a:rPr lang="el-GR" sz="3000" dirty="0" smtClean="0"/>
              <a:t>.</a:t>
            </a:r>
            <a:endParaRPr lang="en-US" sz="3000" dirty="0"/>
          </a:p>
          <a:p>
            <a:r>
              <a:rPr lang="en-US" sz="3000" dirty="0"/>
              <a:t>Kogemuslik õpe on kaasav, osalejakeskne ja aktiivne lähenemine õppimisele, mis </a:t>
            </a:r>
            <a:r>
              <a:rPr lang="en-US" sz="3000" b="1" dirty="0"/>
              <a:t>kaasab igas vanuses, taustaga ja kogemustasemega õppijad emotsionaalselt kaasavasse </a:t>
            </a:r>
            <a:r>
              <a:rPr lang="en-US" sz="3000" b="1" dirty="0" smtClean="0"/>
              <a:t>õpikogemusse</a:t>
            </a:r>
            <a:r>
              <a:rPr lang="el-GR" sz="3000" b="1" dirty="0" smtClean="0"/>
              <a:t>.</a:t>
            </a:r>
            <a:endParaRPr lang="en-US" sz="3000" b="1" dirty="0"/>
          </a:p>
          <a:p>
            <a:endParaRPr lang="nl-NL" dirty="0"/>
          </a:p>
        </p:txBody>
      </p:sp>
    </p:spTree>
    <p:extLst>
      <p:ext uri="{BB962C8B-B14F-4D97-AF65-F5344CB8AC3E}">
        <p14:creationId xmlns:p14="http://schemas.microsoft.com/office/powerpoint/2010/main" val="30021543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a:xfrm>
            <a:off x="838200" y="365125"/>
            <a:ext cx="10515600" cy="1428164"/>
          </a:xfrm>
        </p:spPr>
        <p:txBody>
          <a:bodyPr>
            <a:normAutofit/>
          </a:bodyPr>
          <a:lstStyle/>
          <a:p>
            <a:r>
              <a:rPr lang="en-US" b="1" dirty="0"/>
              <a:t>Kogemuslikku õppimist võib määratleda </a:t>
            </a:r>
            <a:r>
              <a:rPr lang="en-US" b="1" dirty="0" err="1"/>
              <a:t>kui</a:t>
            </a:r>
            <a:r>
              <a:rPr lang="en-US" b="1" dirty="0"/>
              <a:t> </a:t>
            </a:r>
            <a:r>
              <a:rPr lang="et-EE" b="1" dirty="0" smtClean="0"/>
              <a:t>õppimist</a:t>
            </a:r>
            <a:r>
              <a:rPr lang="en-US" b="1" dirty="0" smtClean="0"/>
              <a:t>, </a:t>
            </a:r>
            <a:r>
              <a:rPr lang="en-US" b="1" dirty="0"/>
              <a:t>mis</a:t>
            </a:r>
            <a:r>
              <a:rPr lang="en-US" b="1" dirty="0" smtClean="0"/>
              <a:t>:</a:t>
            </a:r>
            <a:endParaRPr lang="en-GB" dirty="0"/>
          </a:p>
        </p:txBody>
      </p:sp>
      <p:sp>
        <p:nvSpPr>
          <p:cNvPr id="2" name="Content Placeholder 1">
            <a:extLst>
              <a:ext uri="{FF2B5EF4-FFF2-40B4-BE49-F238E27FC236}">
                <a16:creationId xmlns:a16="http://schemas.microsoft.com/office/drawing/2014/main" id="{86A9C198-9B35-4020-BBEA-8236B396ACEA}"/>
              </a:ext>
            </a:extLst>
          </p:cNvPr>
          <p:cNvSpPr>
            <a:spLocks noGrp="1"/>
          </p:cNvSpPr>
          <p:nvPr>
            <p:ph idx="1"/>
          </p:nvPr>
        </p:nvSpPr>
        <p:spPr>
          <a:xfrm>
            <a:off x="838200" y="1997475"/>
            <a:ext cx="10515600" cy="3456589"/>
          </a:xfrm>
        </p:spPr>
        <p:txBody>
          <a:bodyPr/>
          <a:lstStyle/>
          <a:p>
            <a:r>
              <a:rPr lang="en-US" dirty="0"/>
              <a:t>Ühendab </a:t>
            </a:r>
            <a:r>
              <a:rPr lang="en-US" b="1" dirty="0"/>
              <a:t>otsese kogemuse ja </a:t>
            </a:r>
            <a:r>
              <a:rPr lang="et-EE" b="1" dirty="0" smtClean="0"/>
              <a:t>fokusseeritud refleksiooni</a:t>
            </a:r>
            <a:r>
              <a:rPr lang="en-US" dirty="0" smtClean="0"/>
              <a:t>.</a:t>
            </a:r>
            <a:endParaRPr lang="en-US" dirty="0"/>
          </a:p>
          <a:p>
            <a:r>
              <a:rPr lang="en-US" dirty="0"/>
              <a:t>Tugineb </a:t>
            </a:r>
            <a:r>
              <a:rPr lang="en-US" b="1" dirty="0"/>
              <a:t>varasematele teadmistele ja kogemustele</a:t>
            </a:r>
            <a:r>
              <a:rPr lang="en-US" dirty="0"/>
              <a:t>.</a:t>
            </a:r>
          </a:p>
          <a:p>
            <a:r>
              <a:rPr lang="en-US" dirty="0"/>
              <a:t>Nõuab </a:t>
            </a:r>
            <a:r>
              <a:rPr lang="en-US" b="1" dirty="0"/>
              <a:t>aktiivset osalemist </a:t>
            </a:r>
            <a:r>
              <a:rPr lang="en-US" dirty="0"/>
              <a:t>tähenduse konstrueerimisel.</a:t>
            </a:r>
          </a:p>
          <a:p>
            <a:r>
              <a:rPr lang="en-US" dirty="0"/>
              <a:t>Soodustab </a:t>
            </a:r>
            <a:r>
              <a:rPr lang="en-US" b="1" dirty="0"/>
              <a:t>koostööd </a:t>
            </a:r>
            <a:r>
              <a:rPr lang="en-US" dirty="0"/>
              <a:t>ning ideede ja seisukohtade vahetamist.</a:t>
            </a:r>
          </a:p>
          <a:p>
            <a:r>
              <a:rPr lang="en-US" dirty="0" err="1"/>
              <a:t>Võib</a:t>
            </a:r>
            <a:r>
              <a:rPr lang="en-US" dirty="0"/>
              <a:t> </a:t>
            </a:r>
            <a:r>
              <a:rPr lang="et-EE" dirty="0" smtClean="0"/>
              <a:t>toimuda </a:t>
            </a:r>
            <a:r>
              <a:rPr lang="en-US" b="1" dirty="0" err="1" smtClean="0"/>
              <a:t>kursuse</a:t>
            </a:r>
            <a:r>
              <a:rPr lang="en-US" b="1" dirty="0" smtClean="0"/>
              <a:t> </a:t>
            </a:r>
            <a:r>
              <a:rPr lang="en-US" dirty="0" err="1"/>
              <a:t>või</a:t>
            </a:r>
            <a:r>
              <a:rPr lang="en-US" dirty="0"/>
              <a:t> </a:t>
            </a:r>
            <a:r>
              <a:rPr lang="en-US" b="1" dirty="0" err="1" smtClean="0"/>
              <a:t>klassi</a:t>
            </a:r>
            <a:r>
              <a:rPr lang="en-US" dirty="0" smtClean="0"/>
              <a:t>, </a:t>
            </a:r>
            <a:r>
              <a:rPr lang="en-US" dirty="0" err="1" smtClean="0"/>
              <a:t>kogukonna</a:t>
            </a:r>
            <a:r>
              <a:rPr lang="en-US" dirty="0" smtClean="0"/>
              <a:t> </a:t>
            </a:r>
            <a:r>
              <a:rPr lang="en-US" dirty="0" err="1"/>
              <a:t>või</a:t>
            </a:r>
            <a:r>
              <a:rPr lang="en-US" dirty="0"/>
              <a:t> </a:t>
            </a:r>
            <a:r>
              <a:rPr lang="en-US" dirty="0" err="1" smtClean="0"/>
              <a:t>töö</a:t>
            </a:r>
            <a:r>
              <a:rPr lang="en-US" dirty="0" smtClean="0"/>
              <a:t> </a:t>
            </a:r>
            <a:r>
              <a:rPr lang="et-EE" dirty="0" smtClean="0"/>
              <a:t>kontekstis</a:t>
            </a:r>
            <a:r>
              <a:rPr lang="en-US" dirty="0" smtClean="0"/>
              <a:t>.</a:t>
            </a:r>
            <a:endParaRPr lang="en-US" dirty="0"/>
          </a:p>
        </p:txBody>
      </p:sp>
    </p:spTree>
    <p:extLst>
      <p:ext uri="{BB962C8B-B14F-4D97-AF65-F5344CB8AC3E}">
        <p14:creationId xmlns:p14="http://schemas.microsoft.com/office/powerpoint/2010/main" val="16510395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p:txBody>
          <a:bodyPr>
            <a:normAutofit/>
          </a:bodyPr>
          <a:lstStyle/>
          <a:p>
            <a:r>
              <a:rPr lang="en-US" b="1" dirty="0"/>
              <a:t>Kuidas </a:t>
            </a:r>
            <a:r>
              <a:rPr lang="en-US" b="1" dirty="0" err="1"/>
              <a:t>kogemusõpe</a:t>
            </a:r>
            <a:r>
              <a:rPr lang="en-US" b="1" dirty="0"/>
              <a:t> </a:t>
            </a:r>
            <a:r>
              <a:rPr lang="en-US" b="1" dirty="0" err="1" smtClean="0"/>
              <a:t>toim</a:t>
            </a:r>
            <a:r>
              <a:rPr lang="et-EE" b="1" dirty="0" smtClean="0"/>
              <a:t>u</a:t>
            </a:r>
            <a:r>
              <a:rPr lang="en-US" b="1" dirty="0" smtClean="0"/>
              <a:t>b</a:t>
            </a:r>
            <a:endParaRPr lang="en-GB" dirty="0"/>
          </a:p>
        </p:txBody>
      </p:sp>
      <p:sp>
        <p:nvSpPr>
          <p:cNvPr id="2" name="Content Placeholder 1">
            <a:extLst>
              <a:ext uri="{FF2B5EF4-FFF2-40B4-BE49-F238E27FC236}">
                <a16:creationId xmlns:a16="http://schemas.microsoft.com/office/drawing/2014/main" id="{86A9C198-9B35-4020-BBEA-8236B396ACEA}"/>
              </a:ext>
            </a:extLst>
          </p:cNvPr>
          <p:cNvSpPr>
            <a:spLocks noGrp="1"/>
          </p:cNvSpPr>
          <p:nvPr>
            <p:ph idx="1"/>
          </p:nvPr>
        </p:nvSpPr>
        <p:spPr>
          <a:xfrm>
            <a:off x="838200" y="1825624"/>
            <a:ext cx="10515600" cy="5032375"/>
          </a:xfrm>
        </p:spPr>
        <p:txBody>
          <a:bodyPr/>
          <a:lstStyle/>
          <a:p>
            <a:pPr algn="just"/>
            <a:r>
              <a:rPr lang="en-US" dirty="0"/>
              <a:t>Kogemusliku õppimise tsükli </a:t>
            </a:r>
            <a:r>
              <a:rPr lang="en-US" dirty="0" err="1"/>
              <a:t>põhimudel</a:t>
            </a:r>
            <a:r>
              <a:rPr lang="en-US" dirty="0"/>
              <a:t> </a:t>
            </a:r>
            <a:r>
              <a:rPr lang="en-US" dirty="0" smtClean="0"/>
              <a:t>on</a:t>
            </a:r>
            <a:r>
              <a:rPr lang="et-EE" dirty="0" smtClean="0"/>
              <a:t>:</a:t>
            </a:r>
            <a:r>
              <a:rPr lang="en-US" dirty="0" smtClean="0"/>
              <a:t> </a:t>
            </a:r>
            <a:r>
              <a:rPr lang="et-EE" dirty="0" smtClean="0"/>
              <a:t>„ Tee, Reflekteeri, Otsusta“ /</a:t>
            </a:r>
            <a:r>
              <a:rPr lang="en-US" dirty="0" smtClean="0"/>
              <a:t>"</a:t>
            </a:r>
            <a:r>
              <a:rPr lang="en-US" b="1" dirty="0" smtClean="0"/>
              <a:t>Do </a:t>
            </a:r>
            <a:r>
              <a:rPr lang="en-US" b="1" dirty="0"/>
              <a:t>Reflect Decide</a:t>
            </a:r>
            <a:r>
              <a:rPr lang="en-US" dirty="0"/>
              <a:t>".</a:t>
            </a:r>
          </a:p>
          <a:p>
            <a:pPr algn="just"/>
            <a:r>
              <a:rPr lang="en-US" dirty="0"/>
              <a:t>Kolb'i kogemusliku õppimise teooria (David Kolb, 1984) määratleb kogemuslikku õppimist kui "protsessi, mille käigus luuakse teadmisi kogemuste ümberkujundamise kaudu. </a:t>
            </a:r>
            <a:r>
              <a:rPr lang="en-US" dirty="0" err="1"/>
              <a:t>Teadmised</a:t>
            </a:r>
            <a:r>
              <a:rPr lang="en-US" dirty="0"/>
              <a:t> </a:t>
            </a:r>
            <a:r>
              <a:rPr lang="et-EE" dirty="0" smtClean="0"/>
              <a:t>tulenevad</a:t>
            </a:r>
            <a:r>
              <a:rPr lang="en-US" dirty="0" smtClean="0"/>
              <a:t> </a:t>
            </a:r>
            <a:r>
              <a:rPr lang="en-US" dirty="0" err="1" smtClean="0"/>
              <a:t>kogemuste</a:t>
            </a:r>
            <a:r>
              <a:rPr lang="en-US" dirty="0" smtClean="0"/>
              <a:t> </a:t>
            </a:r>
            <a:r>
              <a:rPr lang="et-EE" dirty="0" smtClean="0"/>
              <a:t>saamise </a:t>
            </a:r>
            <a:r>
              <a:rPr lang="en-US" dirty="0" smtClean="0"/>
              <a:t>ja </a:t>
            </a:r>
            <a:r>
              <a:rPr lang="et-EE" dirty="0" smtClean="0"/>
              <a:t>ümberkujundamise </a:t>
            </a:r>
            <a:r>
              <a:rPr lang="en-US" dirty="0" err="1" smtClean="0"/>
              <a:t>kombinatsioonist</a:t>
            </a:r>
            <a:r>
              <a:rPr lang="en-US" dirty="0"/>
              <a:t>".</a:t>
            </a:r>
          </a:p>
          <a:p>
            <a:endParaRPr lang="nl-NL" dirty="0"/>
          </a:p>
        </p:txBody>
      </p:sp>
      <p:pic>
        <p:nvPicPr>
          <p:cNvPr id="3" name="Picture 2"/>
          <p:cNvPicPr>
            <a:picLocks noChangeAspect="1"/>
          </p:cNvPicPr>
          <p:nvPr/>
        </p:nvPicPr>
        <p:blipFill rotWithShape="1">
          <a:blip r:embed="rId2"/>
          <a:srcRect l="16916" t="4417" r="18474" b="3237"/>
          <a:stretch/>
        </p:blipFill>
        <p:spPr>
          <a:xfrm>
            <a:off x="7078902" y="4222626"/>
            <a:ext cx="2779569" cy="2543010"/>
          </a:xfrm>
          <a:prstGeom prst="rect">
            <a:avLst/>
          </a:prstGeom>
        </p:spPr>
      </p:pic>
      <p:sp>
        <p:nvSpPr>
          <p:cNvPr id="5" name="Rectangle 4"/>
          <p:cNvSpPr/>
          <p:nvPr/>
        </p:nvSpPr>
        <p:spPr>
          <a:xfrm>
            <a:off x="1852071" y="6378982"/>
            <a:ext cx="2672526" cy="276999"/>
          </a:xfrm>
          <a:prstGeom prst="rect">
            <a:avLst/>
          </a:prstGeom>
        </p:spPr>
        <p:txBody>
          <a:bodyPr wrap="none">
            <a:spAutoFit/>
          </a:bodyPr>
          <a:lstStyle/>
          <a:p>
            <a:r>
              <a:rPr lang="en-US" sz="1200" i="1" dirty="0" err="1" smtClean="0"/>
              <a:t>Kolbi</a:t>
            </a:r>
            <a:r>
              <a:rPr lang="en-US" sz="1200" i="1" dirty="0" smtClean="0"/>
              <a:t> </a:t>
            </a:r>
            <a:r>
              <a:rPr lang="en-US" sz="1200" i="1" dirty="0" err="1" smtClean="0"/>
              <a:t>kogemuslik</a:t>
            </a:r>
            <a:r>
              <a:rPr lang="et-EE" sz="1200" i="1" dirty="0" smtClean="0"/>
              <a:t>u</a:t>
            </a:r>
            <a:r>
              <a:rPr lang="en-US" sz="1200" i="1" dirty="0" smtClean="0"/>
              <a:t> </a:t>
            </a:r>
            <a:r>
              <a:rPr lang="en-US" sz="1200" i="1" dirty="0" err="1" smtClean="0"/>
              <a:t>õpp</a:t>
            </a:r>
            <a:r>
              <a:rPr lang="et-EE" sz="1200" i="1" dirty="0" smtClean="0"/>
              <a:t>imise </a:t>
            </a:r>
            <a:r>
              <a:rPr lang="en-US" sz="1200" i="1" dirty="0" err="1" smtClean="0"/>
              <a:t>tsükkel</a:t>
            </a:r>
            <a:endParaRPr lang="en-US" sz="1200" i="1" dirty="0"/>
          </a:p>
        </p:txBody>
      </p:sp>
    </p:spTree>
    <p:extLst>
      <p:ext uri="{BB962C8B-B14F-4D97-AF65-F5344CB8AC3E}">
        <p14:creationId xmlns:p14="http://schemas.microsoft.com/office/powerpoint/2010/main" val="31429316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p:txBody>
          <a:bodyPr>
            <a:normAutofit/>
          </a:bodyPr>
          <a:lstStyle/>
          <a:p>
            <a:r>
              <a:rPr lang="en-US" b="1" dirty="0" err="1" smtClean="0"/>
              <a:t>Kolbi</a:t>
            </a:r>
            <a:r>
              <a:rPr lang="en-US" b="1" dirty="0" smtClean="0"/>
              <a:t> </a:t>
            </a:r>
            <a:r>
              <a:rPr lang="en-US" b="1" dirty="0" err="1" smtClean="0"/>
              <a:t>kogemuslik</a:t>
            </a:r>
            <a:r>
              <a:rPr lang="et-EE" b="1" dirty="0" smtClean="0"/>
              <a:t>u</a:t>
            </a:r>
            <a:r>
              <a:rPr lang="en-US" b="1" dirty="0" smtClean="0"/>
              <a:t> </a:t>
            </a:r>
            <a:r>
              <a:rPr lang="en-US" b="1" dirty="0" err="1" smtClean="0"/>
              <a:t>õpp</a:t>
            </a:r>
            <a:r>
              <a:rPr lang="et-EE" b="1" dirty="0" smtClean="0"/>
              <a:t>imise </a:t>
            </a:r>
            <a:r>
              <a:rPr lang="en-US" b="1" dirty="0" err="1" smtClean="0"/>
              <a:t>tsükkel</a:t>
            </a:r>
            <a:endParaRPr lang="en-GB" b="1" dirty="0"/>
          </a:p>
        </p:txBody>
      </p:sp>
      <p:sp>
        <p:nvSpPr>
          <p:cNvPr id="2" name="Content Placeholder 1">
            <a:extLst>
              <a:ext uri="{FF2B5EF4-FFF2-40B4-BE49-F238E27FC236}">
                <a16:creationId xmlns:a16="http://schemas.microsoft.com/office/drawing/2014/main" id="{86A9C198-9B35-4020-BBEA-8236B396ACEA}"/>
              </a:ext>
            </a:extLst>
          </p:cNvPr>
          <p:cNvSpPr>
            <a:spLocks noGrp="1"/>
          </p:cNvSpPr>
          <p:nvPr>
            <p:ph idx="1"/>
          </p:nvPr>
        </p:nvSpPr>
        <p:spPr>
          <a:xfrm>
            <a:off x="669524" y="1594805"/>
            <a:ext cx="10515600" cy="5152224"/>
          </a:xfrm>
        </p:spPr>
        <p:txBody>
          <a:bodyPr>
            <a:normAutofit fontScale="77500" lnSpcReduction="20000"/>
          </a:bodyPr>
          <a:lstStyle/>
          <a:p>
            <a:pPr marL="0" indent="0" algn="just">
              <a:buNone/>
            </a:pPr>
            <a:r>
              <a:rPr lang="en-US" dirty="0"/>
              <a:t>Kolbi kogemusliku õppimise teooria </a:t>
            </a:r>
            <a:r>
              <a:rPr lang="en-US" dirty="0" err="1"/>
              <a:t>esitab</a:t>
            </a:r>
            <a:r>
              <a:rPr lang="en-US" dirty="0"/>
              <a:t> </a:t>
            </a:r>
            <a:r>
              <a:rPr lang="en-US" b="1" dirty="0" err="1" smtClean="0"/>
              <a:t>nelja</a:t>
            </a:r>
            <a:r>
              <a:rPr lang="et-EE" b="1" dirty="0" smtClean="0"/>
              <a:t>st</a:t>
            </a:r>
            <a:r>
              <a:rPr lang="en-US" b="1" dirty="0" smtClean="0"/>
              <a:t> </a:t>
            </a:r>
            <a:r>
              <a:rPr lang="en-US" b="1" dirty="0" err="1" smtClean="0"/>
              <a:t>elemendi</a:t>
            </a:r>
            <a:r>
              <a:rPr lang="et-EE" b="1" dirty="0" smtClean="0"/>
              <a:t>st koosneva</a:t>
            </a:r>
            <a:r>
              <a:rPr lang="en-US" b="1" dirty="0" smtClean="0"/>
              <a:t> </a:t>
            </a:r>
            <a:r>
              <a:rPr lang="en-US" b="1" dirty="0"/>
              <a:t>tsükli</a:t>
            </a:r>
            <a:r>
              <a:rPr lang="en-US" dirty="0" smtClean="0"/>
              <a:t>:</a:t>
            </a:r>
          </a:p>
          <a:p>
            <a:pPr algn="just"/>
            <a:r>
              <a:rPr lang="en-US" dirty="0"/>
              <a:t>Konkreetne kogemus</a:t>
            </a:r>
          </a:p>
          <a:p>
            <a:pPr algn="just"/>
            <a:r>
              <a:rPr lang="en-US" dirty="0"/>
              <a:t>Reflektiivne vaatlus</a:t>
            </a:r>
          </a:p>
          <a:p>
            <a:pPr algn="just"/>
            <a:r>
              <a:rPr lang="en-US" dirty="0"/>
              <a:t>Abstraktne kontseptualiseerimine</a:t>
            </a:r>
          </a:p>
          <a:p>
            <a:pPr algn="just"/>
            <a:r>
              <a:rPr lang="en-US" dirty="0"/>
              <a:t>Aktiivne </a:t>
            </a:r>
            <a:r>
              <a:rPr lang="en-US" dirty="0" smtClean="0"/>
              <a:t>katsetamine</a:t>
            </a:r>
            <a:endParaRPr lang="en-US" dirty="0"/>
          </a:p>
          <a:p>
            <a:pPr marL="0" indent="0" algn="just">
              <a:buNone/>
            </a:pPr>
            <a:endParaRPr lang="en-US" dirty="0" smtClean="0"/>
          </a:p>
          <a:p>
            <a:pPr marL="0" indent="0" algn="just">
              <a:buNone/>
            </a:pPr>
            <a:r>
              <a:rPr lang="en-US" dirty="0" smtClean="0"/>
              <a:t>Kolb </a:t>
            </a:r>
            <a:r>
              <a:rPr lang="en-US" dirty="0"/>
              <a:t>kirjeldas </a:t>
            </a:r>
            <a:r>
              <a:rPr lang="en-US" b="1" dirty="0"/>
              <a:t>kahte erinevat viisi kogemuse mõistmiseks</a:t>
            </a:r>
            <a:r>
              <a:rPr lang="en-US" dirty="0" smtClean="0"/>
              <a:t>:</a:t>
            </a:r>
          </a:p>
          <a:p>
            <a:pPr algn="just"/>
            <a:r>
              <a:rPr lang="en-US" dirty="0"/>
              <a:t>Konkreetne kogemus</a:t>
            </a:r>
          </a:p>
          <a:p>
            <a:pPr algn="just"/>
            <a:r>
              <a:rPr lang="en-US" dirty="0"/>
              <a:t>Abstraktne </a:t>
            </a:r>
            <a:r>
              <a:rPr lang="en-US" dirty="0" smtClean="0"/>
              <a:t>kontseptualiseerimine</a:t>
            </a:r>
          </a:p>
          <a:p>
            <a:pPr marL="0" indent="0" algn="just">
              <a:buNone/>
            </a:pPr>
            <a:endParaRPr lang="en-US" dirty="0" smtClean="0"/>
          </a:p>
          <a:p>
            <a:pPr marL="0" indent="0" algn="just">
              <a:buNone/>
            </a:pPr>
            <a:r>
              <a:rPr lang="en-US" dirty="0" smtClean="0"/>
              <a:t>Ta </a:t>
            </a:r>
            <a:r>
              <a:rPr lang="en-US" dirty="0"/>
              <a:t>tõi välja ka </a:t>
            </a:r>
            <a:r>
              <a:rPr lang="en-US" b="1" dirty="0"/>
              <a:t>kaks võimalust </a:t>
            </a:r>
            <a:r>
              <a:rPr lang="en-US" b="1" dirty="0" smtClean="0"/>
              <a:t>kogemuse </a:t>
            </a:r>
            <a:r>
              <a:rPr lang="en-US" b="1" dirty="0"/>
              <a:t>ümberkujundamiseks</a:t>
            </a:r>
            <a:r>
              <a:rPr lang="en-US" dirty="0" smtClean="0"/>
              <a:t>:</a:t>
            </a:r>
          </a:p>
          <a:p>
            <a:pPr algn="just"/>
            <a:r>
              <a:rPr lang="en-US" dirty="0" smtClean="0"/>
              <a:t>Reflektiivne </a:t>
            </a:r>
            <a:r>
              <a:rPr lang="en-US" dirty="0"/>
              <a:t>vaatlus</a:t>
            </a:r>
          </a:p>
          <a:p>
            <a:pPr algn="just"/>
            <a:r>
              <a:rPr lang="en-US" dirty="0"/>
              <a:t>Aktiivne katsetamine</a:t>
            </a:r>
          </a:p>
          <a:p>
            <a:pPr marL="0" indent="0">
              <a:buNone/>
            </a:pPr>
            <a:endParaRPr lang="en-US" dirty="0"/>
          </a:p>
          <a:p>
            <a:pPr marL="0" indent="0">
              <a:buNone/>
            </a:pPr>
            <a:endParaRPr lang="en-US" dirty="0"/>
          </a:p>
          <a:p>
            <a:endParaRPr lang="nl-NL" dirty="0"/>
          </a:p>
        </p:txBody>
      </p:sp>
      <p:pic>
        <p:nvPicPr>
          <p:cNvPr id="5" name="Picture 4"/>
          <p:cNvPicPr>
            <a:picLocks noChangeAspect="1"/>
          </p:cNvPicPr>
          <p:nvPr/>
        </p:nvPicPr>
        <p:blipFill rotWithShape="1">
          <a:blip r:embed="rId2"/>
          <a:srcRect l="16916" t="4417" r="18474" b="3237"/>
          <a:stretch/>
        </p:blipFill>
        <p:spPr>
          <a:xfrm>
            <a:off x="9163802" y="2341736"/>
            <a:ext cx="2699724" cy="2469961"/>
          </a:xfrm>
          <a:prstGeom prst="rect">
            <a:avLst/>
          </a:prstGeom>
        </p:spPr>
      </p:pic>
      <p:sp>
        <p:nvSpPr>
          <p:cNvPr id="6" name="Rectangle 5"/>
          <p:cNvSpPr/>
          <p:nvPr/>
        </p:nvSpPr>
        <p:spPr>
          <a:xfrm>
            <a:off x="9275985" y="4811697"/>
            <a:ext cx="2194832" cy="276999"/>
          </a:xfrm>
          <a:prstGeom prst="rect">
            <a:avLst/>
          </a:prstGeom>
        </p:spPr>
        <p:txBody>
          <a:bodyPr wrap="none">
            <a:spAutoFit/>
          </a:bodyPr>
          <a:lstStyle/>
          <a:p>
            <a:r>
              <a:rPr lang="en-US" sz="1200" i="1" dirty="0" err="1" smtClean="0"/>
              <a:t>Kolbi</a:t>
            </a:r>
            <a:r>
              <a:rPr lang="en-US" sz="1200" i="1" dirty="0" smtClean="0"/>
              <a:t> </a:t>
            </a:r>
            <a:r>
              <a:rPr lang="en-US" sz="1200" i="1" dirty="0"/>
              <a:t>kogemuslik õppetsükkel</a:t>
            </a:r>
          </a:p>
        </p:txBody>
      </p:sp>
    </p:spTree>
    <p:extLst>
      <p:ext uri="{BB962C8B-B14F-4D97-AF65-F5344CB8AC3E}">
        <p14:creationId xmlns:p14="http://schemas.microsoft.com/office/powerpoint/2010/main" val="34577359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p:txBody>
          <a:bodyPr>
            <a:normAutofit/>
          </a:bodyPr>
          <a:lstStyle/>
          <a:p>
            <a:r>
              <a:rPr lang="en-US" b="1" dirty="0"/>
              <a:t>Kogemusõppe </a:t>
            </a:r>
            <a:r>
              <a:rPr lang="en-US" b="1" dirty="0" smtClean="0"/>
              <a:t>tsükli </a:t>
            </a:r>
            <a:r>
              <a:rPr lang="en-US" b="1" dirty="0"/>
              <a:t>4 etapi mõistmine</a:t>
            </a:r>
            <a:endParaRPr lang="en-GB" dirty="0"/>
          </a:p>
        </p:txBody>
      </p:sp>
      <p:sp>
        <p:nvSpPr>
          <p:cNvPr id="2" name="Content Placeholder 1">
            <a:extLst>
              <a:ext uri="{FF2B5EF4-FFF2-40B4-BE49-F238E27FC236}">
                <a16:creationId xmlns:a16="http://schemas.microsoft.com/office/drawing/2014/main" id="{86A9C198-9B35-4020-BBEA-8236B396ACEA}"/>
              </a:ext>
            </a:extLst>
          </p:cNvPr>
          <p:cNvSpPr>
            <a:spLocks noGrp="1"/>
          </p:cNvSpPr>
          <p:nvPr>
            <p:ph idx="1"/>
          </p:nvPr>
        </p:nvSpPr>
        <p:spPr>
          <a:xfrm>
            <a:off x="838200" y="1825625"/>
            <a:ext cx="5846685" cy="4351338"/>
          </a:xfrm>
        </p:spPr>
        <p:txBody>
          <a:bodyPr>
            <a:normAutofit fontScale="92500" lnSpcReduction="10000"/>
          </a:bodyPr>
          <a:lstStyle/>
          <a:p>
            <a:pPr marL="0" indent="0">
              <a:buNone/>
            </a:pPr>
            <a:r>
              <a:rPr lang="en-US" b="1" dirty="0" smtClean="0"/>
              <a:t>1. KONKREETNE KOGEMUS</a:t>
            </a:r>
            <a:r>
              <a:rPr lang="en-US" b="1" dirty="0"/>
              <a:t>:  </a:t>
            </a:r>
            <a:r>
              <a:rPr lang="en-US" dirty="0"/>
              <a:t/>
            </a:r>
            <a:br>
              <a:rPr lang="en-US" dirty="0"/>
            </a:br>
            <a:endParaRPr lang="el-GR" dirty="0" smtClean="0"/>
          </a:p>
          <a:p>
            <a:pPr marL="0" indent="0" algn="just">
              <a:buNone/>
            </a:pPr>
            <a:r>
              <a:rPr lang="en-US" dirty="0" smtClean="0"/>
              <a:t>Konkreetne </a:t>
            </a:r>
            <a:r>
              <a:rPr lang="en-US" dirty="0"/>
              <a:t>kogemus kirjeldab </a:t>
            </a:r>
            <a:r>
              <a:rPr lang="en-US" b="1" dirty="0"/>
              <a:t>praktilisi kogemusi, millest me õpime</a:t>
            </a:r>
            <a:r>
              <a:rPr lang="en-US" dirty="0"/>
              <a:t>. Siin proovime uusi asju, seisame silmitsi probleemidega ja astume välja oma mugavustsoonist. </a:t>
            </a:r>
            <a:r>
              <a:rPr lang="en-US" dirty="0" smtClean="0"/>
              <a:t>Need </a:t>
            </a:r>
            <a:r>
              <a:rPr lang="en-US" dirty="0"/>
              <a:t>kogemused võivad olla </a:t>
            </a:r>
            <a:r>
              <a:rPr lang="en-US" dirty="0" err="1" smtClean="0"/>
              <a:t>ükskõik</a:t>
            </a:r>
            <a:r>
              <a:rPr lang="en-US" dirty="0" smtClean="0"/>
              <a:t> </a:t>
            </a:r>
            <a:r>
              <a:rPr lang="en-US" dirty="0"/>
              <a:t>mis meie isiklikus või tööalases elus </a:t>
            </a:r>
            <a:r>
              <a:rPr lang="en-US" dirty="0" smtClean="0"/>
              <a:t>ja me </a:t>
            </a:r>
            <a:r>
              <a:rPr lang="en-US" dirty="0"/>
              <a:t>saame õppida oma õnnestumistest </a:t>
            </a:r>
            <a:r>
              <a:rPr lang="en-US" dirty="0" smtClean="0"/>
              <a:t>või ebaõnnestumistest.</a:t>
            </a:r>
            <a:r>
              <a:rPr lang="en-US" dirty="0"/>
              <a:t>  </a:t>
            </a:r>
            <a:endParaRPr lang="nl-NL"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4750"/>
          <a:stretch/>
        </p:blipFill>
        <p:spPr>
          <a:xfrm>
            <a:off x="7244179" y="2905399"/>
            <a:ext cx="4109621" cy="2191790"/>
          </a:xfrm>
          <a:prstGeom prst="rect">
            <a:avLst/>
          </a:prstGeom>
        </p:spPr>
      </p:pic>
    </p:spTree>
    <p:extLst>
      <p:ext uri="{BB962C8B-B14F-4D97-AF65-F5344CB8AC3E}">
        <p14:creationId xmlns:p14="http://schemas.microsoft.com/office/powerpoint/2010/main" val="1995251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B0440B0-8154-4FBA-BF5D-D7795764C27A}"/>
              </a:ext>
            </a:extLst>
          </p:cNvPr>
          <p:cNvSpPr>
            <a:spLocks noGrp="1"/>
          </p:cNvSpPr>
          <p:nvPr>
            <p:ph type="title"/>
          </p:nvPr>
        </p:nvSpPr>
        <p:spPr>
          <a:xfrm>
            <a:off x="839788" y="656948"/>
            <a:ext cx="3932237" cy="1400452"/>
          </a:xfrm>
        </p:spPr>
        <p:txBody>
          <a:bodyPr>
            <a:normAutofit/>
          </a:bodyPr>
          <a:lstStyle/>
          <a:p>
            <a:r>
              <a:rPr lang="it-IT" sz="4400" b="1" spc="100" dirty="0" smtClean="0"/>
              <a:t>Eesmärgid</a:t>
            </a:r>
            <a:endParaRPr lang="en-GB" sz="4400" dirty="0"/>
          </a:p>
        </p:txBody>
      </p:sp>
      <p:pic>
        <p:nvPicPr>
          <p:cNvPr id="8" name="Tijdelijke aanduiding voor afbeelding 7" descr="Afbeelding met persoon, person&#10;&#10;Automatisch gegenereerde beschrijving">
            <a:extLst>
              <a:ext uri="{FF2B5EF4-FFF2-40B4-BE49-F238E27FC236}">
                <a16:creationId xmlns:a16="http://schemas.microsoft.com/office/drawing/2014/main" id="{EEF428DA-2E71-4A70-B39B-645E48F2F96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1116" b="11116"/>
          <a:stretch>
            <a:fillRect/>
          </a:stretch>
        </p:blipFill>
        <p:spPr/>
      </p:pic>
      <p:sp>
        <p:nvSpPr>
          <p:cNvPr id="6" name="Tijdelijke aanduiding voor tekst 5">
            <a:extLst>
              <a:ext uri="{FF2B5EF4-FFF2-40B4-BE49-F238E27FC236}">
                <a16:creationId xmlns:a16="http://schemas.microsoft.com/office/drawing/2014/main" id="{D49DF9DC-C1D1-4CAD-A7EA-EE59ED159EFD}"/>
              </a:ext>
            </a:extLst>
          </p:cNvPr>
          <p:cNvSpPr>
            <a:spLocks noGrp="1"/>
          </p:cNvSpPr>
          <p:nvPr>
            <p:ph type="body" sz="half" idx="2"/>
          </p:nvPr>
        </p:nvSpPr>
        <p:spPr>
          <a:xfrm>
            <a:off x="839788" y="2057400"/>
            <a:ext cx="3932237" cy="4387788"/>
          </a:xfrm>
        </p:spPr>
        <p:txBody>
          <a:bodyPr>
            <a:noAutofit/>
          </a:bodyPr>
          <a:lstStyle/>
          <a:p>
            <a:pPr lvl="0">
              <a:lnSpc>
                <a:spcPct val="150000"/>
              </a:lnSpc>
              <a:spcAft>
                <a:spcPts val="600"/>
              </a:spcAft>
            </a:pPr>
            <a:r>
              <a:rPr lang="en-US" sz="2600" b="1" dirty="0">
                <a:solidFill>
                  <a:srgbClr val="262626"/>
                </a:solidFill>
              </a:rPr>
              <a:t>Selle mooduli </a:t>
            </a:r>
            <a:r>
              <a:rPr lang="en-US" sz="2600" b="1" dirty="0" smtClean="0">
                <a:solidFill>
                  <a:srgbClr val="262626"/>
                </a:solidFill>
              </a:rPr>
              <a:t>lõpuks </a:t>
            </a:r>
            <a:r>
              <a:rPr lang="en-US" sz="2600" b="1" dirty="0">
                <a:solidFill>
                  <a:srgbClr val="262626"/>
                </a:solidFill>
              </a:rPr>
              <a:t>on õppija võimeline </a:t>
            </a:r>
            <a:r>
              <a:rPr lang="en-US" sz="2600" b="1" dirty="0" smtClean="0">
                <a:solidFill>
                  <a:srgbClr val="262626"/>
                </a:solidFill>
              </a:rPr>
              <a:t>rakendama </a:t>
            </a:r>
            <a:r>
              <a:rPr lang="en-US" sz="2600" b="1" dirty="0">
                <a:solidFill>
                  <a:srgbClr val="262626"/>
                </a:solidFill>
              </a:rPr>
              <a:t>õppemeetodeid </a:t>
            </a:r>
            <a:r>
              <a:rPr lang="en-US" sz="2600" b="1" dirty="0" smtClean="0">
                <a:solidFill>
                  <a:srgbClr val="262626"/>
                </a:solidFill>
              </a:rPr>
              <a:t>ja </a:t>
            </a:r>
            <a:r>
              <a:rPr lang="en-US" sz="2600" b="1" dirty="0" err="1" smtClean="0">
                <a:solidFill>
                  <a:srgbClr val="262626"/>
                </a:solidFill>
              </a:rPr>
              <a:t>strateegiaid</a:t>
            </a:r>
            <a:r>
              <a:rPr lang="en-US" sz="2600" b="1" dirty="0" smtClean="0">
                <a:solidFill>
                  <a:srgbClr val="262626"/>
                </a:solidFill>
              </a:rPr>
              <a:t>, mis </a:t>
            </a:r>
            <a:r>
              <a:rPr lang="en-US" sz="2600" b="1" dirty="0">
                <a:solidFill>
                  <a:srgbClr val="262626"/>
                </a:solidFill>
              </a:rPr>
              <a:t>tugevdavad kaasamist </a:t>
            </a:r>
            <a:r>
              <a:rPr lang="en-US" sz="2600" b="1" dirty="0" smtClean="0">
                <a:solidFill>
                  <a:srgbClr val="262626"/>
                </a:solidFill>
              </a:rPr>
              <a:t>klassiruumis</a:t>
            </a:r>
            <a:r>
              <a:rPr lang="en-US" sz="2600" b="1" dirty="0">
                <a:solidFill>
                  <a:srgbClr val="262626"/>
                </a:solidFill>
              </a:rPr>
              <a:t>.</a:t>
            </a:r>
            <a:endParaRPr lang="en-GB" sz="2600" b="1" dirty="0">
              <a:solidFill>
                <a:srgbClr val="262626"/>
              </a:solidFill>
            </a:endParaRPr>
          </a:p>
        </p:txBody>
      </p:sp>
      <p:sp>
        <p:nvSpPr>
          <p:cNvPr id="9" name="Tekstvak 8">
            <a:extLst>
              <a:ext uri="{FF2B5EF4-FFF2-40B4-BE49-F238E27FC236}">
                <a16:creationId xmlns:a16="http://schemas.microsoft.com/office/drawing/2014/main" id="{79F09B6A-8E86-4C02-8FAA-0DED80B3A5C9}"/>
              </a:ext>
            </a:extLst>
          </p:cNvPr>
          <p:cNvSpPr txBox="1"/>
          <p:nvPr/>
        </p:nvSpPr>
        <p:spPr>
          <a:xfrm>
            <a:off x="8595756" y="5387459"/>
            <a:ext cx="2873828" cy="369332"/>
          </a:xfrm>
          <a:prstGeom prst="rect">
            <a:avLst/>
          </a:prstGeom>
          <a:noFill/>
        </p:spPr>
        <p:txBody>
          <a:bodyPr wrap="square" rtlCol="0">
            <a:spAutoFit/>
          </a:bodyPr>
          <a:lstStyle/>
          <a:p>
            <a:r>
              <a:rPr lang="nl-NL" dirty="0">
                <a:solidFill>
                  <a:schemeClr val="bg1"/>
                </a:solidFill>
              </a:rPr>
              <a:t>pilte </a:t>
            </a:r>
            <a:r>
              <a:rPr lang="nl-NL" dirty="0" err="1">
                <a:solidFill>
                  <a:schemeClr val="bg1"/>
                </a:solidFill>
              </a:rPr>
              <a:t>saab muuta</a:t>
            </a:r>
            <a:endParaRPr lang="en-GB" dirty="0">
              <a:solidFill>
                <a:schemeClr val="bg1"/>
              </a:solidFill>
            </a:endParaRPr>
          </a:p>
        </p:txBody>
      </p:sp>
    </p:spTree>
    <p:extLst>
      <p:ext uri="{BB962C8B-B14F-4D97-AF65-F5344CB8AC3E}">
        <p14:creationId xmlns:p14="http://schemas.microsoft.com/office/powerpoint/2010/main" val="29089785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p:txBody>
          <a:bodyPr/>
          <a:lstStyle/>
          <a:p>
            <a:r>
              <a:rPr lang="en-US" b="1" dirty="0"/>
              <a:t>Kogemusõppe tsükli 4 etapi mõistmine</a:t>
            </a:r>
            <a:endParaRPr lang="en-GB" dirty="0"/>
          </a:p>
        </p:txBody>
      </p:sp>
      <p:sp>
        <p:nvSpPr>
          <p:cNvPr id="2" name="Content Placeholder 1">
            <a:extLst>
              <a:ext uri="{FF2B5EF4-FFF2-40B4-BE49-F238E27FC236}">
                <a16:creationId xmlns:a16="http://schemas.microsoft.com/office/drawing/2014/main" id="{86A9C198-9B35-4020-BBEA-8236B396ACEA}"/>
              </a:ext>
            </a:extLst>
          </p:cNvPr>
          <p:cNvSpPr>
            <a:spLocks noGrp="1"/>
          </p:cNvSpPr>
          <p:nvPr>
            <p:ph idx="1"/>
          </p:nvPr>
        </p:nvSpPr>
        <p:spPr>
          <a:xfrm>
            <a:off x="838200" y="1690688"/>
            <a:ext cx="6388223" cy="4701234"/>
          </a:xfrm>
        </p:spPr>
        <p:txBody>
          <a:bodyPr>
            <a:normAutofit fontScale="92500" lnSpcReduction="20000"/>
          </a:bodyPr>
          <a:lstStyle/>
          <a:p>
            <a:pPr marL="0" indent="0">
              <a:buNone/>
            </a:pPr>
            <a:r>
              <a:rPr lang="en-US" b="1" dirty="0"/>
              <a:t>2. </a:t>
            </a:r>
            <a:r>
              <a:rPr lang="et-EE" b="1" dirty="0" smtClean="0"/>
              <a:t>REFLEKTEERIV</a:t>
            </a:r>
            <a:r>
              <a:rPr lang="en-US" b="1" dirty="0" smtClean="0"/>
              <a:t> </a:t>
            </a:r>
            <a:r>
              <a:rPr lang="en-US" b="1" dirty="0"/>
              <a:t>VAATLUS</a:t>
            </a:r>
            <a:r>
              <a:rPr lang="en-US" dirty="0"/>
              <a:t/>
            </a:r>
            <a:br>
              <a:rPr lang="en-US" dirty="0"/>
            </a:br>
            <a:endParaRPr lang="el-GR" dirty="0" smtClean="0"/>
          </a:p>
          <a:p>
            <a:pPr marL="0" indent="0" algn="just">
              <a:buNone/>
            </a:pPr>
            <a:r>
              <a:rPr lang="en-US" sz="3000" dirty="0" err="1" smtClean="0"/>
              <a:t>Seejärel</a:t>
            </a:r>
            <a:r>
              <a:rPr lang="en-US" sz="3000" dirty="0" smtClean="0"/>
              <a:t> </a:t>
            </a:r>
            <a:r>
              <a:rPr lang="en-US" sz="3000" dirty="0" err="1" smtClean="0"/>
              <a:t>peame</a:t>
            </a:r>
            <a:r>
              <a:rPr lang="et-EE" sz="3000" dirty="0"/>
              <a:t> </a:t>
            </a:r>
            <a:r>
              <a:rPr lang="et-EE" sz="3000" dirty="0" smtClean="0"/>
              <a:t>reflekteerima</a:t>
            </a:r>
            <a:r>
              <a:rPr lang="en-US" sz="3000" dirty="0" smtClean="0"/>
              <a:t>, </a:t>
            </a:r>
            <a:r>
              <a:rPr lang="en-US" sz="3000" dirty="0"/>
              <a:t>et õppida oma kogemustest. Kogemusliku õppimise tsükli "reflekteeriv vaatlus" etapp on </a:t>
            </a:r>
            <a:r>
              <a:rPr lang="en-US" sz="3000" b="1" dirty="0"/>
              <a:t>kogemuste reflekteerimine, mis hõlmab nii tegevust kui ka tundeid. </a:t>
            </a:r>
            <a:r>
              <a:rPr lang="en-US" sz="3000" dirty="0"/>
              <a:t>Selles etapis mõtiskleme kogemuste üle. Me saame mõtiskleda selle üle, mis läks õigesti ja mida võiks </a:t>
            </a:r>
            <a:r>
              <a:rPr lang="en-US" sz="3000" dirty="0" smtClean="0"/>
              <a:t>parandada. See on ka </a:t>
            </a:r>
            <a:r>
              <a:rPr lang="en-US" sz="3000" dirty="0"/>
              <a:t>võimalus jälgida, kuidas oleks võinud teisiti teha ja üksteiselt õppida. </a:t>
            </a:r>
            <a:endParaRPr lang="nl-NL" sz="3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1371" y="2804774"/>
            <a:ext cx="3592429" cy="2393040"/>
          </a:xfrm>
          <a:prstGeom prst="rect">
            <a:avLst/>
          </a:prstGeom>
        </p:spPr>
      </p:pic>
    </p:spTree>
    <p:extLst>
      <p:ext uri="{BB962C8B-B14F-4D97-AF65-F5344CB8AC3E}">
        <p14:creationId xmlns:p14="http://schemas.microsoft.com/office/powerpoint/2010/main" val="25651656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p:txBody>
          <a:bodyPr/>
          <a:lstStyle/>
          <a:p>
            <a:r>
              <a:rPr lang="en-US" b="1" dirty="0"/>
              <a:t>Kogemusõppe tsükli 4 etapi mõistmine</a:t>
            </a:r>
            <a:endParaRPr lang="en-GB" dirty="0"/>
          </a:p>
        </p:txBody>
      </p:sp>
      <p:sp>
        <p:nvSpPr>
          <p:cNvPr id="2" name="Content Placeholder 1">
            <a:extLst>
              <a:ext uri="{FF2B5EF4-FFF2-40B4-BE49-F238E27FC236}">
                <a16:creationId xmlns:a16="http://schemas.microsoft.com/office/drawing/2014/main" id="{86A9C198-9B35-4020-BBEA-8236B396ACEA}"/>
              </a:ext>
            </a:extLst>
          </p:cNvPr>
          <p:cNvSpPr>
            <a:spLocks noGrp="1"/>
          </p:cNvSpPr>
          <p:nvPr>
            <p:ph idx="1"/>
          </p:nvPr>
        </p:nvSpPr>
        <p:spPr>
          <a:xfrm>
            <a:off x="838199" y="1825625"/>
            <a:ext cx="6734453" cy="3314546"/>
          </a:xfrm>
        </p:spPr>
        <p:txBody>
          <a:bodyPr>
            <a:normAutofit fontScale="92500" lnSpcReduction="20000"/>
          </a:bodyPr>
          <a:lstStyle/>
          <a:p>
            <a:pPr marL="0" indent="0">
              <a:buNone/>
            </a:pPr>
            <a:r>
              <a:rPr lang="en-US" dirty="0"/>
              <a:t/>
            </a:r>
            <a:br>
              <a:rPr lang="en-US" dirty="0"/>
            </a:br>
            <a:r>
              <a:rPr lang="en-US" b="1" dirty="0" smtClean="0"/>
              <a:t>3. ABSTRAKTNE </a:t>
            </a:r>
            <a:r>
              <a:rPr lang="en-US" b="1" dirty="0"/>
              <a:t>KONTSEPTUALISEERIMINE</a:t>
            </a:r>
            <a:r>
              <a:rPr lang="en-US" dirty="0"/>
              <a:t/>
            </a:r>
            <a:br>
              <a:rPr lang="en-US" dirty="0"/>
            </a:br>
            <a:endParaRPr lang="el-GR" dirty="0" smtClean="0"/>
          </a:p>
          <a:p>
            <a:pPr marL="0" indent="0" algn="just">
              <a:buNone/>
            </a:pPr>
            <a:r>
              <a:rPr lang="en-US" dirty="0" smtClean="0"/>
              <a:t>Kui </a:t>
            </a:r>
            <a:r>
              <a:rPr lang="en-US" dirty="0"/>
              <a:t>oleme tuvastanud ja mõistnud kogemuse iseloomulikke tunnuseid, saame otsustada</a:t>
            </a:r>
            <a:r>
              <a:rPr lang="en-US" b="1" dirty="0"/>
              <a:t>, mida saame järgmisel korral teisiti teha.</a:t>
            </a:r>
            <a:r>
              <a:rPr lang="en-US" dirty="0"/>
              <a:t> See on aeg planeerimiseks ja ajurünnakute tegemiseks, et saavutada edu.</a:t>
            </a:r>
            <a:endParaRPr lang="nl-NL"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6289" t="17475" r="6073" b="25048"/>
          <a:stretch/>
        </p:blipFill>
        <p:spPr>
          <a:xfrm>
            <a:off x="8025413" y="2275534"/>
            <a:ext cx="3681914" cy="2414727"/>
          </a:xfrm>
          <a:prstGeom prst="rect">
            <a:avLst/>
          </a:prstGeom>
        </p:spPr>
      </p:pic>
    </p:spTree>
    <p:extLst>
      <p:ext uri="{BB962C8B-B14F-4D97-AF65-F5344CB8AC3E}">
        <p14:creationId xmlns:p14="http://schemas.microsoft.com/office/powerpoint/2010/main" val="11151179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p:txBody>
          <a:bodyPr/>
          <a:lstStyle/>
          <a:p>
            <a:r>
              <a:rPr lang="en-US" b="1" dirty="0"/>
              <a:t>Kogemusliku õppimise tsükli 4 etapi mõistmine</a:t>
            </a:r>
            <a:endParaRPr lang="en-GB" dirty="0"/>
          </a:p>
        </p:txBody>
      </p:sp>
      <p:sp>
        <p:nvSpPr>
          <p:cNvPr id="2" name="Content Placeholder 1">
            <a:extLst>
              <a:ext uri="{FF2B5EF4-FFF2-40B4-BE49-F238E27FC236}">
                <a16:creationId xmlns:a16="http://schemas.microsoft.com/office/drawing/2014/main" id="{86A9C198-9B35-4020-BBEA-8236B396ACEA}"/>
              </a:ext>
            </a:extLst>
          </p:cNvPr>
          <p:cNvSpPr>
            <a:spLocks noGrp="1"/>
          </p:cNvSpPr>
          <p:nvPr>
            <p:ph idx="1"/>
          </p:nvPr>
        </p:nvSpPr>
        <p:spPr>
          <a:xfrm>
            <a:off x="838199" y="1825625"/>
            <a:ext cx="6734453" cy="3314546"/>
          </a:xfrm>
        </p:spPr>
        <p:txBody>
          <a:bodyPr/>
          <a:lstStyle/>
          <a:p>
            <a:pPr marL="0" indent="0">
              <a:buNone/>
            </a:pPr>
            <a:r>
              <a:rPr lang="en-US" dirty="0"/>
              <a:t/>
            </a:r>
            <a:br>
              <a:rPr lang="en-US" dirty="0"/>
            </a:br>
            <a:r>
              <a:rPr lang="en-US" b="1" dirty="0"/>
              <a:t>4. AKTIIVNE KATSETAMINE</a:t>
            </a:r>
            <a:br>
              <a:rPr lang="en-US" b="1" dirty="0"/>
            </a:br>
            <a:endParaRPr lang="en-US" b="1" dirty="0"/>
          </a:p>
          <a:p>
            <a:pPr marL="0" indent="0" algn="just">
              <a:buNone/>
            </a:pPr>
            <a:r>
              <a:rPr lang="en-US" dirty="0"/>
              <a:t>Õppetsükli aktiivse katsetamise faas on see</a:t>
            </a:r>
            <a:r>
              <a:rPr lang="en-US" b="1" dirty="0"/>
              <a:t>, kus me saame oma ideedega katsetada. </a:t>
            </a:r>
            <a:r>
              <a:rPr lang="en-US" dirty="0" smtClean="0"/>
              <a:t>On </a:t>
            </a:r>
            <a:r>
              <a:rPr lang="en-US" dirty="0"/>
              <a:t>aeg panna meie tegevusplaan reaalses maailmas proovile!</a:t>
            </a:r>
            <a:endParaRPr lang="nl-NL"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0852" r="11086" b="3516"/>
          <a:stretch/>
        </p:blipFill>
        <p:spPr>
          <a:xfrm>
            <a:off x="8182101" y="2583402"/>
            <a:ext cx="3171699" cy="2352581"/>
          </a:xfrm>
          <a:prstGeom prst="rect">
            <a:avLst/>
          </a:prstGeom>
        </p:spPr>
      </p:pic>
    </p:spTree>
    <p:extLst>
      <p:ext uri="{BB962C8B-B14F-4D97-AF65-F5344CB8AC3E}">
        <p14:creationId xmlns:p14="http://schemas.microsoft.com/office/powerpoint/2010/main" val="28588511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06E802-1990-4791-98D8-128995D15D59}"/>
              </a:ext>
            </a:extLst>
          </p:cNvPr>
          <p:cNvSpPr>
            <a:spLocks noGrp="1"/>
          </p:cNvSpPr>
          <p:nvPr>
            <p:ph type="title"/>
          </p:nvPr>
        </p:nvSpPr>
        <p:spPr/>
        <p:txBody>
          <a:bodyPr>
            <a:normAutofit/>
          </a:bodyPr>
          <a:lstStyle/>
          <a:p>
            <a:r>
              <a:rPr lang="en-US" b="1" dirty="0" err="1" smtClean="0"/>
              <a:t>Kogemusli</a:t>
            </a:r>
            <a:r>
              <a:rPr lang="et-EE" b="1" dirty="0" smtClean="0"/>
              <a:t>ku</a:t>
            </a:r>
            <a:r>
              <a:rPr lang="en-US" b="1" dirty="0" smtClean="0"/>
              <a:t> </a:t>
            </a:r>
            <a:r>
              <a:rPr lang="en-US" b="1" dirty="0" err="1" smtClean="0"/>
              <a:t>õp</a:t>
            </a:r>
            <a:r>
              <a:rPr lang="et-EE" b="1" dirty="0" smtClean="0"/>
              <a:t>istiili </a:t>
            </a:r>
            <a:r>
              <a:rPr lang="en-US" b="1" dirty="0" err="1" smtClean="0"/>
              <a:t>mudel</a:t>
            </a:r>
            <a:endParaRPr lang="en-GB" dirty="0"/>
          </a:p>
        </p:txBody>
      </p:sp>
      <p:sp>
        <p:nvSpPr>
          <p:cNvPr id="2" name="Content Placeholder 1">
            <a:extLst>
              <a:ext uri="{FF2B5EF4-FFF2-40B4-BE49-F238E27FC236}">
                <a16:creationId xmlns:a16="http://schemas.microsoft.com/office/drawing/2014/main" id="{262DF549-14C2-4CC6-9E2B-EF5B608A9DF0}"/>
              </a:ext>
            </a:extLst>
          </p:cNvPr>
          <p:cNvSpPr>
            <a:spLocks noGrp="1"/>
          </p:cNvSpPr>
          <p:nvPr>
            <p:ph idx="1"/>
          </p:nvPr>
        </p:nvSpPr>
        <p:spPr>
          <a:xfrm>
            <a:off x="838200" y="1690688"/>
            <a:ext cx="7515687" cy="4062042"/>
          </a:xfrm>
        </p:spPr>
        <p:txBody>
          <a:bodyPr>
            <a:normAutofit fontScale="85000" lnSpcReduction="20000"/>
          </a:bodyPr>
          <a:lstStyle/>
          <a:p>
            <a:pPr marL="0" indent="0">
              <a:buNone/>
            </a:pPr>
            <a:r>
              <a:rPr lang="en-US" sz="3000" dirty="0" smtClean="0"/>
              <a:t>Kuigi </a:t>
            </a:r>
            <a:r>
              <a:rPr lang="en-US" sz="3000" dirty="0"/>
              <a:t>situatsioonilised muutujad on olulised, mängivad suurt rolli ka meie enda eelistused. </a:t>
            </a:r>
            <a:endParaRPr lang="en-US" sz="3000" dirty="0" smtClean="0"/>
          </a:p>
          <a:p>
            <a:pPr marL="0" indent="0">
              <a:buNone/>
            </a:pPr>
            <a:r>
              <a:rPr lang="en-US" sz="3000" dirty="0" smtClean="0"/>
              <a:t>Kolb </a:t>
            </a:r>
            <a:r>
              <a:rPr lang="en-US" sz="3000" dirty="0"/>
              <a:t>märgib, et inimesed</a:t>
            </a:r>
            <a:r>
              <a:rPr lang="en-US" sz="3000" b="1" dirty="0"/>
              <a:t>, keda peetakse "vaatlejateks", eelistavad reflekteerivat vaatlust, </a:t>
            </a:r>
            <a:r>
              <a:rPr lang="en-US" sz="3000" dirty="0"/>
              <a:t>samas kui need, kes on </a:t>
            </a:r>
            <a:r>
              <a:rPr lang="en-US" sz="3000" b="1" dirty="0"/>
              <a:t>"tegijad", tegelevad pigem aktiivse eksperimenteerimisega</a:t>
            </a:r>
            <a:r>
              <a:rPr lang="en-US" sz="3000" dirty="0" smtClean="0"/>
              <a:t>.</a:t>
            </a:r>
          </a:p>
          <a:p>
            <a:pPr marL="0" indent="0">
              <a:buNone/>
            </a:pPr>
            <a:r>
              <a:rPr lang="en-US" sz="3000" dirty="0"/>
              <a:t>Need eelistused on aluseks ka Kolbi õpistiilidele. </a:t>
            </a:r>
            <a:endParaRPr lang="en-US" sz="3000" dirty="0" smtClean="0"/>
          </a:p>
          <a:p>
            <a:pPr marL="0" indent="0">
              <a:buNone/>
            </a:pPr>
            <a:r>
              <a:rPr lang="en-US" sz="3000" dirty="0"/>
              <a:t>Selles õpistiili mudelis on igal neljast tüübist </a:t>
            </a:r>
            <a:r>
              <a:rPr lang="en-US" sz="3000" dirty="0" err="1"/>
              <a:t>domineerivad</a:t>
            </a:r>
            <a:r>
              <a:rPr lang="en-US" sz="3000" dirty="0"/>
              <a:t> </a:t>
            </a:r>
            <a:r>
              <a:rPr lang="en-US" sz="3000" dirty="0" err="1" smtClean="0"/>
              <a:t>õppimis</a:t>
            </a:r>
            <a:r>
              <a:rPr lang="et-EE" sz="3000" dirty="0" smtClean="0"/>
              <a:t>e </a:t>
            </a:r>
            <a:r>
              <a:rPr lang="en-US" sz="3000" dirty="0" err="1" smtClean="0"/>
              <a:t>võimed</a:t>
            </a:r>
            <a:r>
              <a:rPr lang="en-US" sz="3000" dirty="0" smtClean="0"/>
              <a:t> </a:t>
            </a:r>
            <a:r>
              <a:rPr lang="en-US" sz="3000" dirty="0"/>
              <a:t>kahes valdkonnas.</a:t>
            </a:r>
          </a:p>
          <a:p>
            <a:endParaRPr lang="nl-NL" dirty="0"/>
          </a:p>
        </p:txBody>
      </p:sp>
      <p:sp>
        <p:nvSpPr>
          <p:cNvPr id="5" name="Cloud Callout 4"/>
          <p:cNvSpPr/>
          <p:nvPr/>
        </p:nvSpPr>
        <p:spPr>
          <a:xfrm rot="338597">
            <a:off x="8877671" y="2369830"/>
            <a:ext cx="2956264" cy="1847064"/>
          </a:xfrm>
          <a:prstGeom prst="cloudCallout">
            <a:avLst>
              <a:gd name="adj1" fmla="val -22484"/>
              <a:gd name="adj2" fmla="val 62501"/>
            </a:avLst>
          </a:prstGeom>
          <a:solidFill>
            <a:srgbClr val="C697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Kuidas me otsustame, milline kogemusõppe viis on parim? </a:t>
            </a:r>
          </a:p>
        </p:txBody>
      </p:sp>
    </p:spTree>
    <p:extLst>
      <p:ext uri="{BB962C8B-B14F-4D97-AF65-F5344CB8AC3E}">
        <p14:creationId xmlns:p14="http://schemas.microsoft.com/office/powerpoint/2010/main" val="18095397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06E802-1990-4791-98D8-128995D15D59}"/>
              </a:ext>
            </a:extLst>
          </p:cNvPr>
          <p:cNvSpPr>
            <a:spLocks noGrp="1"/>
          </p:cNvSpPr>
          <p:nvPr>
            <p:ph type="title"/>
          </p:nvPr>
        </p:nvSpPr>
        <p:spPr>
          <a:xfrm>
            <a:off x="838200" y="143184"/>
            <a:ext cx="10515600" cy="963350"/>
          </a:xfrm>
        </p:spPr>
        <p:txBody>
          <a:bodyPr/>
          <a:lstStyle/>
          <a:p>
            <a:r>
              <a:rPr lang="en-US" b="1" dirty="0" smtClean="0"/>
              <a:t>Kolbi </a:t>
            </a:r>
            <a:r>
              <a:rPr lang="en-US" b="1" dirty="0"/>
              <a:t>õpistiilid</a:t>
            </a:r>
            <a:endParaRPr lang="en-GB" b="1" dirty="0"/>
          </a:p>
        </p:txBody>
      </p:sp>
      <p:sp>
        <p:nvSpPr>
          <p:cNvPr id="2" name="Content Placeholder 1">
            <a:extLst>
              <a:ext uri="{FF2B5EF4-FFF2-40B4-BE49-F238E27FC236}">
                <a16:creationId xmlns:a16="http://schemas.microsoft.com/office/drawing/2014/main" id="{262DF549-14C2-4CC6-9E2B-EF5B608A9DF0}"/>
              </a:ext>
            </a:extLst>
          </p:cNvPr>
          <p:cNvSpPr>
            <a:spLocks noGrp="1"/>
          </p:cNvSpPr>
          <p:nvPr>
            <p:ph idx="1"/>
          </p:nvPr>
        </p:nvSpPr>
        <p:spPr>
          <a:xfrm>
            <a:off x="838200" y="1656950"/>
            <a:ext cx="10515600" cy="4326600"/>
          </a:xfrm>
        </p:spPr>
        <p:txBody>
          <a:bodyPr>
            <a:noAutofit/>
          </a:bodyPr>
          <a:lstStyle/>
          <a:p>
            <a:r>
              <a:rPr lang="et-EE" b="1" dirty="0" smtClean="0"/>
              <a:t>Divergentne</a:t>
            </a:r>
            <a:r>
              <a:rPr lang="en-US" b="1" dirty="0" smtClean="0"/>
              <a:t> </a:t>
            </a:r>
            <a:r>
              <a:rPr lang="en-US" dirty="0"/>
              <a:t>(konkreetne, reflektiivne) - Rõhutab </a:t>
            </a:r>
            <a:r>
              <a:rPr lang="en-US" b="1" dirty="0"/>
              <a:t>uuenduslikku ja fantaasiarikast lähenemist asjadele</a:t>
            </a:r>
            <a:r>
              <a:rPr lang="en-US" dirty="0"/>
              <a:t>. Vaatab konkreetseid olukordi mitmest vaatenurgast ja kohandab pigem vaatluse kui tegevuse kaudu. Huvitub inimestest ja kipub olema tundekeskne. Armastab selliseid tegevusi </a:t>
            </a:r>
            <a:r>
              <a:rPr lang="en-US" dirty="0" err="1"/>
              <a:t>nagu</a:t>
            </a:r>
            <a:r>
              <a:rPr lang="en-US" dirty="0"/>
              <a:t> </a:t>
            </a:r>
            <a:r>
              <a:rPr lang="en-US" dirty="0" err="1" smtClean="0"/>
              <a:t>koostöö</a:t>
            </a:r>
            <a:r>
              <a:rPr lang="et-EE" dirty="0" smtClean="0"/>
              <a:t> </a:t>
            </a:r>
            <a:r>
              <a:rPr lang="en-US" dirty="0" err="1" smtClean="0"/>
              <a:t>grupi</a:t>
            </a:r>
            <a:r>
              <a:rPr lang="et-EE" dirty="0" smtClean="0"/>
              <a:t>ga</a:t>
            </a:r>
            <a:r>
              <a:rPr lang="en-US" dirty="0" smtClean="0"/>
              <a:t> </a:t>
            </a:r>
            <a:r>
              <a:rPr lang="en-US" dirty="0"/>
              <a:t>ja ajurünnakud.</a:t>
            </a:r>
          </a:p>
          <a:p>
            <a:r>
              <a:rPr lang="en-US" b="1" dirty="0"/>
              <a:t>Assimileeriv </a:t>
            </a:r>
            <a:r>
              <a:rPr lang="en-US" dirty="0"/>
              <a:t>(abstraktne, reflekteeriv) - </a:t>
            </a:r>
            <a:r>
              <a:rPr lang="et-EE" b="1" dirty="0" smtClean="0"/>
              <a:t>koondab</a:t>
            </a:r>
            <a:r>
              <a:rPr lang="en-US" b="1" dirty="0" smtClean="0"/>
              <a:t> </a:t>
            </a:r>
            <a:r>
              <a:rPr lang="en-US" b="1" dirty="0"/>
              <a:t>mitu erinevat tähelepanekut ja mõtet ühtseks tervikuks</a:t>
            </a:r>
            <a:r>
              <a:rPr lang="en-US" dirty="0"/>
              <a:t>. Meeldib induktiivselt arutleda ning luua mudeleid ja teooriaid. Meeldib projekte ja katseid kavandada</a:t>
            </a:r>
            <a:r>
              <a:rPr lang="en-US" dirty="0" smtClean="0"/>
              <a:t>.</a:t>
            </a:r>
            <a:endParaRPr lang="en-US" dirty="0"/>
          </a:p>
        </p:txBody>
      </p:sp>
    </p:spTree>
    <p:extLst>
      <p:ext uri="{BB962C8B-B14F-4D97-AF65-F5344CB8AC3E}">
        <p14:creationId xmlns:p14="http://schemas.microsoft.com/office/powerpoint/2010/main" val="22290057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06E802-1990-4791-98D8-128995D15D59}"/>
              </a:ext>
            </a:extLst>
          </p:cNvPr>
          <p:cNvSpPr>
            <a:spLocks noGrp="1"/>
          </p:cNvSpPr>
          <p:nvPr>
            <p:ph type="title"/>
          </p:nvPr>
        </p:nvSpPr>
        <p:spPr>
          <a:xfrm>
            <a:off x="838200" y="143184"/>
            <a:ext cx="10515600" cy="963350"/>
          </a:xfrm>
        </p:spPr>
        <p:txBody>
          <a:bodyPr/>
          <a:lstStyle/>
          <a:p>
            <a:r>
              <a:rPr lang="en-US" b="1" dirty="0" smtClean="0"/>
              <a:t>Kolbi </a:t>
            </a:r>
            <a:r>
              <a:rPr lang="en-US" b="1" dirty="0"/>
              <a:t>õpistiilid</a:t>
            </a:r>
            <a:endParaRPr lang="en-GB" b="1" dirty="0"/>
          </a:p>
        </p:txBody>
      </p:sp>
      <p:sp>
        <p:nvSpPr>
          <p:cNvPr id="2" name="Content Placeholder 1">
            <a:extLst>
              <a:ext uri="{FF2B5EF4-FFF2-40B4-BE49-F238E27FC236}">
                <a16:creationId xmlns:a16="http://schemas.microsoft.com/office/drawing/2014/main" id="{262DF549-14C2-4CC6-9E2B-EF5B608A9DF0}"/>
              </a:ext>
            </a:extLst>
          </p:cNvPr>
          <p:cNvSpPr>
            <a:spLocks noGrp="1"/>
          </p:cNvSpPr>
          <p:nvPr>
            <p:ph idx="1"/>
          </p:nvPr>
        </p:nvSpPr>
        <p:spPr>
          <a:xfrm>
            <a:off x="838200" y="1674705"/>
            <a:ext cx="10515600" cy="3935983"/>
          </a:xfrm>
        </p:spPr>
        <p:txBody>
          <a:bodyPr>
            <a:noAutofit/>
          </a:bodyPr>
          <a:lstStyle/>
          <a:p>
            <a:r>
              <a:rPr lang="et-EE" b="1" dirty="0" smtClean="0"/>
              <a:t>Konvergentne</a:t>
            </a:r>
            <a:r>
              <a:rPr lang="en-US" b="1" dirty="0" smtClean="0"/>
              <a:t> </a:t>
            </a:r>
            <a:r>
              <a:rPr lang="en-US" dirty="0"/>
              <a:t>(abstraktne, aktiivne) - </a:t>
            </a:r>
            <a:r>
              <a:rPr lang="en-US" b="1" dirty="0"/>
              <a:t>Rõhutab ideede praktilist rakendamist ja probleemide lahendamist</a:t>
            </a:r>
            <a:r>
              <a:rPr lang="en-US" dirty="0"/>
              <a:t>. Armastab otsuste tegemist, probleemide lahendamist ja ideede praktilist rakendamist. Eelistab tehnilisi probleeme inimestevahelistele küsimustele.</a:t>
            </a:r>
          </a:p>
          <a:p>
            <a:r>
              <a:rPr lang="en-US" b="1" dirty="0" smtClean="0"/>
              <a:t>Kohandav </a:t>
            </a:r>
            <a:r>
              <a:rPr lang="en-US" dirty="0"/>
              <a:t>(konkreetne, aktiivne) - </a:t>
            </a:r>
            <a:r>
              <a:rPr lang="en-US" b="1" dirty="0"/>
              <a:t>kasutab pigem proovimist ja eksimist kui mõtlemist ja kaalumist</a:t>
            </a:r>
            <a:r>
              <a:rPr lang="en-US" dirty="0"/>
              <a:t>. Oskab hästi kohaneda muutuvate tingimustega; lahendab probleeme intuitiivselt, katse-eksituse meetodil, </a:t>
            </a:r>
            <a:r>
              <a:rPr lang="en-US" dirty="0" err="1"/>
              <a:t>näiteks</a:t>
            </a:r>
            <a:r>
              <a:rPr lang="en-US" dirty="0"/>
              <a:t> </a:t>
            </a:r>
            <a:r>
              <a:rPr lang="en-US" dirty="0" err="1" smtClean="0"/>
              <a:t>avast</a:t>
            </a:r>
            <a:r>
              <a:rPr lang="et-EE" dirty="0" smtClean="0"/>
              <a:t>us</a:t>
            </a:r>
            <a:r>
              <a:rPr lang="en-US" dirty="0" err="1" smtClean="0"/>
              <a:t>õppes</a:t>
            </a:r>
            <a:r>
              <a:rPr lang="en-US" dirty="0"/>
              <a:t>. Suhtub </a:t>
            </a:r>
            <a:r>
              <a:rPr lang="en-US" dirty="0" err="1"/>
              <a:t>ka</a:t>
            </a:r>
            <a:r>
              <a:rPr lang="en-US" dirty="0"/>
              <a:t> </a:t>
            </a:r>
            <a:r>
              <a:rPr lang="en-US" dirty="0" err="1" smtClean="0"/>
              <a:t>inimeste</a:t>
            </a:r>
            <a:r>
              <a:rPr lang="et-EE" dirty="0" smtClean="0"/>
              <a:t>sse</a:t>
            </a:r>
            <a:r>
              <a:rPr lang="en-US" dirty="0" smtClean="0"/>
              <a:t> </a:t>
            </a:r>
            <a:r>
              <a:rPr lang="en-US" dirty="0"/>
              <a:t>pigem rahulikult</a:t>
            </a:r>
            <a:r>
              <a:rPr lang="en-US" dirty="0" smtClean="0"/>
              <a:t>.</a:t>
            </a:r>
            <a:endParaRPr lang="en-US" dirty="0"/>
          </a:p>
        </p:txBody>
      </p:sp>
    </p:spTree>
    <p:extLst>
      <p:ext uri="{BB962C8B-B14F-4D97-AF65-F5344CB8AC3E}">
        <p14:creationId xmlns:p14="http://schemas.microsoft.com/office/powerpoint/2010/main" val="29980731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4">
                    <a:lumMod val="75000"/>
                  </a:schemeClr>
                </a:solidFill>
                <a:latin typeface="Ink Free" panose="03080402000500000000" pitchFamily="66" charset="0"/>
              </a:rPr>
              <a:t>Aeg eneserefleksiooniks </a:t>
            </a:r>
            <a:endParaRPr lang="en-US" b="1" i="1" dirty="0">
              <a:solidFill>
                <a:schemeClr val="accent4">
                  <a:lumMod val="75000"/>
                </a:schemeClr>
              </a:solidFill>
              <a:latin typeface="Ink Free" panose="03080402000500000000" pitchFamily="66"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59452" y="223838"/>
            <a:ext cx="1609725" cy="1466850"/>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50848"/>
            <a:ext cx="2955315" cy="2307152"/>
          </a:xfrm>
          <a:prstGeom prst="rect">
            <a:avLst/>
          </a:prstGeom>
        </p:spPr>
      </p:pic>
      <p:sp>
        <p:nvSpPr>
          <p:cNvPr id="12" name="TextBox 11"/>
          <p:cNvSpPr txBox="1"/>
          <p:nvPr/>
        </p:nvSpPr>
        <p:spPr>
          <a:xfrm>
            <a:off x="1578702" y="2217753"/>
            <a:ext cx="8834805" cy="1415772"/>
          </a:xfrm>
          <a:prstGeom prst="rect">
            <a:avLst/>
          </a:prstGeom>
          <a:solidFill>
            <a:schemeClr val="accent4">
              <a:lumMod val="40000"/>
              <a:lumOff val="60000"/>
            </a:schemeClr>
          </a:solidFill>
        </p:spPr>
        <p:txBody>
          <a:bodyPr wrap="square" rtlCol="0">
            <a:spAutoFit/>
          </a:bodyPr>
          <a:lstStyle/>
          <a:p>
            <a:pPr algn="ctr"/>
            <a:r>
              <a:rPr lang="en-US" dirty="0" smtClean="0"/>
              <a:t>Klõpsake allpool ja saate teada, kuidas õpistiile tõhusalt kasutada: </a:t>
            </a:r>
          </a:p>
          <a:p>
            <a:pPr algn="just"/>
            <a:endParaRPr lang="en-US" dirty="0" smtClean="0">
              <a:solidFill>
                <a:srgbClr val="000000"/>
              </a:solidFill>
              <a:latin typeface="Roboto"/>
            </a:endParaRPr>
          </a:p>
          <a:p>
            <a:pPr algn="ctr"/>
            <a:r>
              <a:rPr lang="en-US" dirty="0" smtClean="0"/>
              <a:t>Link: </a:t>
            </a:r>
            <a:r>
              <a:rPr lang="en-US" dirty="0" smtClean="0">
                <a:hlinkClick r:id="rId4"/>
              </a:rPr>
              <a:t>https:</a:t>
            </a:r>
            <a:r>
              <a:rPr lang="en-US" dirty="0" smtClean="0"/>
              <a:t>//www.youtube.com/watch?v=rycjUldMl3k </a:t>
            </a:r>
          </a:p>
          <a:p>
            <a:pPr algn="ctr"/>
            <a:endParaRPr lang="en-US" dirty="0" smtClean="0"/>
          </a:p>
          <a:p>
            <a:pPr algn="ctr"/>
            <a:r>
              <a:rPr lang="en-US" sz="1400" i="1" dirty="0" smtClean="0"/>
              <a:t>Allikas</a:t>
            </a:r>
            <a:r>
              <a:rPr lang="en-US" sz="1400" i="1" dirty="0"/>
              <a:t>: </a:t>
            </a:r>
            <a:r>
              <a:rPr lang="en-US" sz="1400" i="1" dirty="0">
                <a:hlinkClick r:id="rId4"/>
              </a:rPr>
              <a:t>Kolb's Learning Cycle Explained with </a:t>
            </a:r>
            <a:r>
              <a:rPr lang="en-US" sz="1400" i="1" dirty="0" smtClean="0">
                <a:hlinkClick r:id="rId4"/>
              </a:rPr>
              <a:t>Example - Youtube: </a:t>
            </a:r>
            <a:r>
              <a:rPr lang="en-US" sz="1400" i="1" dirty="0">
                <a:hlinkClick r:id="rId4"/>
              </a:rPr>
              <a:t>Kolb's Learning Cycle Explained with </a:t>
            </a:r>
            <a:r>
              <a:rPr lang="en-US" sz="1400" i="1" dirty="0" smtClean="0">
                <a:hlinkClick r:id="rId4"/>
              </a:rPr>
              <a:t>Example - Youtube </a:t>
            </a:r>
            <a:endParaRPr lang="en-US" sz="1400" i="1" dirty="0"/>
          </a:p>
        </p:txBody>
      </p:sp>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27492" t="10906" r="25189" b="12813"/>
          <a:stretch/>
        </p:blipFill>
        <p:spPr>
          <a:xfrm>
            <a:off x="222653" y="2510300"/>
            <a:ext cx="1358289" cy="1220936"/>
          </a:xfrm>
          <a:prstGeom prst="rect">
            <a:avLst/>
          </a:prstGeom>
        </p:spPr>
      </p:pic>
      <p:sp>
        <p:nvSpPr>
          <p:cNvPr id="14" name="TextBox 13"/>
          <p:cNvSpPr txBox="1"/>
          <p:nvPr/>
        </p:nvSpPr>
        <p:spPr>
          <a:xfrm>
            <a:off x="3177257" y="5008438"/>
            <a:ext cx="2602106" cy="1200329"/>
          </a:xfrm>
          <a:prstGeom prst="rect">
            <a:avLst/>
          </a:prstGeom>
          <a:noFill/>
        </p:spPr>
        <p:txBody>
          <a:bodyPr wrap="square" rtlCol="0">
            <a:spAutoFit/>
          </a:bodyPr>
          <a:lstStyle/>
          <a:p>
            <a:r>
              <a:rPr lang="en-US" b="1" i="1" dirty="0" smtClean="0"/>
              <a:t>Kas te suudate neid õpistiile </a:t>
            </a:r>
            <a:r>
              <a:rPr lang="en-US" b="1" i="1" dirty="0" err="1" smtClean="0"/>
              <a:t>oma</a:t>
            </a:r>
            <a:r>
              <a:rPr lang="en-US" b="1" i="1" dirty="0" smtClean="0"/>
              <a:t> </a:t>
            </a:r>
            <a:r>
              <a:rPr lang="en-US" b="1" i="1" dirty="0" err="1" smtClean="0"/>
              <a:t>kutse</a:t>
            </a:r>
            <a:r>
              <a:rPr lang="et-EE" b="1" i="1" dirty="0" smtClean="0"/>
              <a:t>õppe grupis</a:t>
            </a:r>
            <a:r>
              <a:rPr lang="en-US" b="1" i="1" dirty="0" smtClean="0"/>
              <a:t> tuvastada? </a:t>
            </a:r>
          </a:p>
        </p:txBody>
      </p:sp>
      <p:sp>
        <p:nvSpPr>
          <p:cNvPr id="3" name="Cloud Callout 2"/>
          <p:cNvSpPr/>
          <p:nvPr/>
        </p:nvSpPr>
        <p:spPr>
          <a:xfrm>
            <a:off x="5601810" y="3986074"/>
            <a:ext cx="4811697" cy="2414726"/>
          </a:xfrm>
          <a:prstGeom prst="cloudCallout">
            <a:avLst>
              <a:gd name="adj1" fmla="val -22484"/>
              <a:gd name="adj2" fmla="val 62501"/>
            </a:avLst>
          </a:prstGeom>
          <a:solidFill>
            <a:srgbClr val="C697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rPr>
              <a:t>Osalejate </a:t>
            </a:r>
            <a:r>
              <a:rPr lang="en-US" sz="1100" dirty="0">
                <a:solidFill>
                  <a:schemeClr val="bg1"/>
                </a:solidFill>
              </a:rPr>
              <a:t>õppimisstiilide tundmine võimaldab õpetajatel kavandada </a:t>
            </a:r>
            <a:r>
              <a:rPr lang="en-US" sz="1100" dirty="0" smtClean="0">
                <a:solidFill>
                  <a:schemeClr val="bg1"/>
                </a:solidFill>
              </a:rPr>
              <a:t>õpikogemusi</a:t>
            </a:r>
            <a:r>
              <a:rPr lang="en-US" sz="1100" dirty="0">
                <a:solidFill>
                  <a:schemeClr val="bg1"/>
                </a:solidFill>
              </a:rPr>
              <a:t>, mis on orienteeritud eelistatud meetodile.</a:t>
            </a:r>
            <a:br>
              <a:rPr lang="en-US" sz="1100" dirty="0">
                <a:solidFill>
                  <a:schemeClr val="bg1"/>
                </a:solidFill>
              </a:rPr>
            </a:br>
            <a:r>
              <a:rPr lang="en-US" sz="1100" dirty="0">
                <a:solidFill>
                  <a:schemeClr val="bg1"/>
                </a:solidFill>
              </a:rPr>
              <a:t/>
            </a:r>
            <a:br>
              <a:rPr lang="en-US" sz="1100" dirty="0">
                <a:solidFill>
                  <a:schemeClr val="bg1"/>
                </a:solidFill>
              </a:rPr>
            </a:br>
            <a:r>
              <a:rPr lang="en-US" sz="1100" dirty="0">
                <a:solidFill>
                  <a:schemeClr val="bg1"/>
                </a:solidFill>
              </a:rPr>
              <a:t>Reaalses </a:t>
            </a:r>
            <a:r>
              <a:rPr lang="en-US" sz="1100" dirty="0" smtClean="0">
                <a:solidFill>
                  <a:schemeClr val="bg1"/>
                </a:solidFill>
              </a:rPr>
              <a:t>stsenaariumis </a:t>
            </a:r>
            <a:r>
              <a:rPr lang="en-US" sz="1100" dirty="0">
                <a:solidFill>
                  <a:schemeClr val="bg1"/>
                </a:solidFill>
              </a:rPr>
              <a:t>reageerivad kõik inimesed ühel või teisel määral igat tüüpi õpistiilidele ja vajavad nende stiimuleid. küsimus on selles, et keskenduda meetoditele, mis võimaldavad kõige paremini </a:t>
            </a:r>
            <a:r>
              <a:rPr lang="en-US" sz="1100" dirty="0" err="1">
                <a:solidFill>
                  <a:schemeClr val="bg1"/>
                </a:solidFill>
              </a:rPr>
              <a:t>õppimist</a:t>
            </a:r>
            <a:r>
              <a:rPr lang="en-US" sz="1100" dirty="0">
                <a:solidFill>
                  <a:schemeClr val="bg1"/>
                </a:solidFill>
              </a:rPr>
              <a:t> </a:t>
            </a:r>
            <a:r>
              <a:rPr lang="et-EE" sz="1100" dirty="0" smtClean="0">
                <a:solidFill>
                  <a:schemeClr val="bg1"/>
                </a:solidFill>
              </a:rPr>
              <a:t>korraldada </a:t>
            </a:r>
            <a:r>
              <a:rPr lang="en-US" sz="1100" dirty="0" err="1" smtClean="0">
                <a:solidFill>
                  <a:schemeClr val="bg1"/>
                </a:solidFill>
              </a:rPr>
              <a:t>antud</a:t>
            </a:r>
            <a:r>
              <a:rPr lang="en-US" sz="1100" dirty="0" smtClean="0">
                <a:solidFill>
                  <a:schemeClr val="bg1"/>
                </a:solidFill>
              </a:rPr>
              <a:t> </a:t>
            </a:r>
            <a:r>
              <a:rPr lang="en-US" sz="1100" dirty="0">
                <a:solidFill>
                  <a:schemeClr val="bg1"/>
                </a:solidFill>
              </a:rPr>
              <a:t>kontekstis, olukorras ja inimese õpistiili eelistuste järgi.</a:t>
            </a:r>
          </a:p>
        </p:txBody>
      </p:sp>
    </p:spTree>
    <p:extLst>
      <p:ext uri="{BB962C8B-B14F-4D97-AF65-F5344CB8AC3E}">
        <p14:creationId xmlns:p14="http://schemas.microsoft.com/office/powerpoint/2010/main" val="1100059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06E802-1990-4791-98D8-128995D15D59}"/>
              </a:ext>
            </a:extLst>
          </p:cNvPr>
          <p:cNvSpPr>
            <a:spLocks noGrp="1"/>
          </p:cNvSpPr>
          <p:nvPr>
            <p:ph type="title"/>
          </p:nvPr>
        </p:nvSpPr>
        <p:spPr>
          <a:xfrm>
            <a:off x="838200" y="134307"/>
            <a:ext cx="10515600" cy="877747"/>
          </a:xfrm>
        </p:spPr>
        <p:txBody>
          <a:bodyPr>
            <a:normAutofit/>
          </a:bodyPr>
          <a:lstStyle/>
          <a:p>
            <a:r>
              <a:rPr lang="en-US" b="1" dirty="0"/>
              <a:t>Kogemusliku </a:t>
            </a:r>
            <a:r>
              <a:rPr lang="en-US" b="1" dirty="0" smtClean="0"/>
              <a:t>õppe </a:t>
            </a:r>
            <a:r>
              <a:rPr lang="en-US" b="1" dirty="0"/>
              <a:t>tähtsus</a:t>
            </a:r>
            <a:endParaRPr lang="en-GB" dirty="0"/>
          </a:p>
        </p:txBody>
      </p:sp>
      <p:sp>
        <p:nvSpPr>
          <p:cNvPr id="2" name="Content Placeholder 1">
            <a:extLst>
              <a:ext uri="{FF2B5EF4-FFF2-40B4-BE49-F238E27FC236}">
                <a16:creationId xmlns:a16="http://schemas.microsoft.com/office/drawing/2014/main" id="{262DF549-14C2-4CC6-9E2B-EF5B608A9DF0}"/>
              </a:ext>
            </a:extLst>
          </p:cNvPr>
          <p:cNvSpPr>
            <a:spLocks noGrp="1"/>
          </p:cNvSpPr>
          <p:nvPr>
            <p:ph idx="1"/>
          </p:nvPr>
        </p:nvSpPr>
        <p:spPr>
          <a:xfrm>
            <a:off x="838200" y="1012054"/>
            <a:ext cx="10515600" cy="5797119"/>
          </a:xfrm>
        </p:spPr>
        <p:txBody>
          <a:bodyPr>
            <a:noAutofit/>
          </a:bodyPr>
          <a:lstStyle/>
          <a:p>
            <a:r>
              <a:rPr lang="en-US" sz="2200" b="1" dirty="0"/>
              <a:t>Teeb õppimise </a:t>
            </a:r>
            <a:r>
              <a:rPr lang="en-US" sz="2200" b="1" dirty="0" smtClean="0"/>
              <a:t>elamuslikuks: </a:t>
            </a:r>
            <a:r>
              <a:rPr lang="en-US" sz="2200" dirty="0" smtClean="0"/>
              <a:t>Kutseõppurid </a:t>
            </a:r>
            <a:r>
              <a:rPr lang="en-US" sz="2200" dirty="0"/>
              <a:t>tuginevad sellele, mida nad juba teavad, ja neile antakse võimalus luua seoseid uute ja olemasolevate mõistete vahel</a:t>
            </a:r>
            <a:r>
              <a:rPr lang="en-US" sz="2200" dirty="0" smtClean="0"/>
              <a:t>.</a:t>
            </a:r>
          </a:p>
          <a:p>
            <a:r>
              <a:rPr lang="en-US" sz="2200" b="1" dirty="0" smtClean="0"/>
              <a:t>Suurendab </a:t>
            </a:r>
            <a:r>
              <a:rPr lang="en-US" sz="2200" b="1" dirty="0"/>
              <a:t>õppimise tõhusust</a:t>
            </a:r>
            <a:r>
              <a:rPr lang="en-US" sz="2200" dirty="0"/>
              <a:t>: </a:t>
            </a:r>
            <a:r>
              <a:rPr lang="en-US" sz="2200" dirty="0" err="1" smtClean="0"/>
              <a:t>Kutse</a:t>
            </a:r>
            <a:r>
              <a:rPr lang="et-EE" sz="2200" dirty="0" smtClean="0"/>
              <a:t>õppijad</a:t>
            </a:r>
            <a:r>
              <a:rPr lang="en-US" sz="2200" dirty="0" smtClean="0"/>
              <a:t> tegelevad </a:t>
            </a:r>
            <a:r>
              <a:rPr lang="en-US" sz="2200" dirty="0"/>
              <a:t>kriitilise mõtlemisega, omandavad probleemide lahendamise oskuse ja osalevad otsuste </a:t>
            </a:r>
            <a:r>
              <a:rPr lang="en-US" sz="2200" dirty="0" smtClean="0"/>
              <a:t>tegemises.</a:t>
            </a:r>
          </a:p>
          <a:p>
            <a:r>
              <a:rPr lang="en-US" sz="2200" b="1" dirty="0" smtClean="0"/>
              <a:t>Ühendab </a:t>
            </a:r>
            <a:r>
              <a:rPr lang="en-US" sz="2200" b="1" dirty="0"/>
              <a:t>teooria praktikaga</a:t>
            </a:r>
            <a:r>
              <a:rPr lang="en-US" sz="2200" dirty="0"/>
              <a:t>: </a:t>
            </a:r>
            <a:r>
              <a:rPr lang="en-US" sz="2200" dirty="0" err="1" smtClean="0"/>
              <a:t>Kutse</a:t>
            </a:r>
            <a:r>
              <a:rPr lang="et-EE" sz="2200" dirty="0" smtClean="0"/>
              <a:t>õppuritel</a:t>
            </a:r>
            <a:r>
              <a:rPr lang="en-US" sz="2200" dirty="0" smtClean="0"/>
              <a:t> </a:t>
            </a:r>
            <a:r>
              <a:rPr lang="en-US" sz="2200" dirty="0"/>
              <a:t>on võimalus osaleda kogemuses ja praktikas, mida nad on õppinud, näha teoreetiliste mõistete rakendamist praktikas, töödelda seda rakendamist ja teha </a:t>
            </a:r>
            <a:r>
              <a:rPr lang="en-US" sz="2200" dirty="0" smtClean="0"/>
              <a:t>üldistusi.</a:t>
            </a:r>
          </a:p>
          <a:p>
            <a:r>
              <a:rPr lang="en-US" sz="2200" b="1" dirty="0" err="1" smtClean="0"/>
              <a:t>Suurendab</a:t>
            </a:r>
            <a:r>
              <a:rPr lang="en-US" sz="2200" b="1" dirty="0" smtClean="0"/>
              <a:t> </a:t>
            </a:r>
            <a:r>
              <a:rPr lang="en-US" sz="2200" b="1" dirty="0" err="1" smtClean="0"/>
              <a:t>kutse</a:t>
            </a:r>
            <a:r>
              <a:rPr lang="et-EE" sz="2200" b="1" dirty="0" smtClean="0"/>
              <a:t>õppe õpilaste</a:t>
            </a:r>
            <a:r>
              <a:rPr lang="en-US" sz="2200" b="1" dirty="0" smtClean="0"/>
              <a:t> </a:t>
            </a:r>
            <a:r>
              <a:rPr lang="en-US" sz="2200" b="1" dirty="0"/>
              <a:t>kaasatust, </a:t>
            </a:r>
            <a:r>
              <a:rPr lang="en-US" sz="2200" dirty="0"/>
              <a:t>soodustades </a:t>
            </a:r>
            <a:r>
              <a:rPr lang="en-US" sz="2200" dirty="0" smtClean="0"/>
              <a:t>õppijate </a:t>
            </a:r>
            <a:r>
              <a:rPr lang="en-US" sz="2200" dirty="0" err="1"/>
              <a:t>vahelist</a:t>
            </a:r>
            <a:r>
              <a:rPr lang="en-US" sz="2200" dirty="0"/>
              <a:t> </a:t>
            </a:r>
            <a:r>
              <a:rPr lang="en-US" sz="2200" dirty="0" err="1" smtClean="0"/>
              <a:t>koostöö</a:t>
            </a:r>
            <a:r>
              <a:rPr lang="et-EE" sz="2200" dirty="0" smtClean="0"/>
              <a:t>d</a:t>
            </a:r>
            <a:r>
              <a:rPr lang="en-US" sz="2200" dirty="0" smtClean="0"/>
              <a:t>.</a:t>
            </a:r>
            <a:endParaRPr lang="en-US" sz="2200" dirty="0"/>
          </a:p>
          <a:p>
            <a:r>
              <a:rPr lang="en-US" sz="2200" b="1" dirty="0" err="1" smtClean="0"/>
              <a:t>Aitab</a:t>
            </a:r>
            <a:r>
              <a:rPr lang="en-US" sz="2200" b="1" dirty="0" smtClean="0"/>
              <a:t> </a:t>
            </a:r>
            <a:r>
              <a:rPr lang="et-EE" sz="2200" b="1" dirty="0" smtClean="0"/>
              <a:t>meenutada</a:t>
            </a:r>
            <a:r>
              <a:rPr lang="en-US" sz="2200" b="1" dirty="0" smtClean="0"/>
              <a:t>, </a:t>
            </a:r>
            <a:r>
              <a:rPr lang="en-US" sz="2200" dirty="0"/>
              <a:t>luues tugevad seosed tunnete ja mõtlemisprotsesside vahel. </a:t>
            </a:r>
            <a:r>
              <a:rPr lang="en-US" sz="2200" dirty="0" smtClean="0"/>
              <a:t>Kutseõppurid on </a:t>
            </a:r>
            <a:r>
              <a:rPr lang="en-US" sz="2200" dirty="0"/>
              <a:t>võimelised edukalt õppima, kui teave on seotud väärtuste ja tunnetega.</a:t>
            </a:r>
          </a:p>
          <a:p>
            <a:r>
              <a:rPr lang="en-US" sz="2200" b="1" dirty="0"/>
              <a:t>Viib elukestva õppe oskuste arendamiseni, </a:t>
            </a:r>
            <a:r>
              <a:rPr lang="en-US" sz="2200" dirty="0"/>
              <a:t>aidates kaasa oluliste oskuste omandamisele ja </a:t>
            </a:r>
            <a:r>
              <a:rPr lang="en-US" sz="2200" dirty="0" err="1"/>
              <a:t>julgustades</a:t>
            </a:r>
            <a:r>
              <a:rPr lang="en-US" sz="2200" dirty="0"/>
              <a:t> </a:t>
            </a:r>
            <a:r>
              <a:rPr lang="et-EE" sz="2200" dirty="0" smtClean="0"/>
              <a:t>õppureid reflekteerima, kontseptualiseerima </a:t>
            </a:r>
            <a:r>
              <a:rPr lang="en-US" sz="2200" dirty="0" smtClean="0"/>
              <a:t>ja </a:t>
            </a:r>
            <a:r>
              <a:rPr lang="en-US" sz="2200" dirty="0"/>
              <a:t>planeerima järgmisi samme</a:t>
            </a:r>
            <a:r>
              <a:rPr lang="en-US" sz="2200" dirty="0" smtClean="0"/>
              <a:t>.</a:t>
            </a:r>
            <a:endParaRPr lang="en-US" sz="2200" dirty="0"/>
          </a:p>
        </p:txBody>
      </p:sp>
    </p:spTree>
    <p:extLst>
      <p:ext uri="{BB962C8B-B14F-4D97-AF65-F5344CB8AC3E}">
        <p14:creationId xmlns:p14="http://schemas.microsoft.com/office/powerpoint/2010/main" val="3746161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D567F64A-BD42-4048-81EA-CD8035A97741}"/>
              </a:ext>
            </a:extLst>
          </p:cNvPr>
          <p:cNvSpPr>
            <a:spLocks noGrp="1"/>
          </p:cNvSpPr>
          <p:nvPr>
            <p:ph type="title"/>
          </p:nvPr>
        </p:nvSpPr>
        <p:spPr/>
        <p:txBody>
          <a:bodyPr/>
          <a:lstStyle/>
          <a:p>
            <a:r>
              <a:rPr lang="en-US" dirty="0" smtClean="0"/>
              <a:t>3. </a:t>
            </a:r>
            <a:r>
              <a:rPr lang="et-EE" dirty="0" smtClean="0"/>
              <a:t>Peatükk</a:t>
            </a:r>
            <a:endParaRPr lang="en-GB" dirty="0"/>
          </a:p>
        </p:txBody>
      </p:sp>
      <p:sp>
        <p:nvSpPr>
          <p:cNvPr id="8" name="Tijdelijke aanduiding voor inhoud 7">
            <a:extLst>
              <a:ext uri="{FF2B5EF4-FFF2-40B4-BE49-F238E27FC236}">
                <a16:creationId xmlns:a16="http://schemas.microsoft.com/office/drawing/2014/main" id="{F03F6327-ABFA-44A9-BFF5-E2A926F03E2E}"/>
              </a:ext>
            </a:extLst>
          </p:cNvPr>
          <p:cNvSpPr>
            <a:spLocks noGrp="1"/>
          </p:cNvSpPr>
          <p:nvPr>
            <p:ph sz="half" idx="1"/>
          </p:nvPr>
        </p:nvSpPr>
        <p:spPr>
          <a:xfrm>
            <a:off x="0" y="2376724"/>
            <a:ext cx="6406371" cy="863625"/>
          </a:xfrm>
        </p:spPr>
        <p:txBody>
          <a:bodyPr>
            <a:noAutofit/>
          </a:bodyPr>
          <a:lstStyle/>
          <a:p>
            <a:r>
              <a:rPr lang="en-US" b="1" dirty="0"/>
              <a:t>Kaasava </a:t>
            </a:r>
            <a:r>
              <a:rPr lang="en-US" b="1" dirty="0" smtClean="0"/>
              <a:t>õppekava </a:t>
            </a:r>
            <a:r>
              <a:rPr lang="en-US" b="1" dirty="0"/>
              <a:t>mõju</a:t>
            </a:r>
            <a:endParaRPr lang="en-US" dirty="0"/>
          </a:p>
        </p:txBody>
      </p:sp>
    </p:spTree>
    <p:extLst>
      <p:ext uri="{BB962C8B-B14F-4D97-AF65-F5344CB8AC3E}">
        <p14:creationId xmlns:p14="http://schemas.microsoft.com/office/powerpoint/2010/main" val="15188874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06E802-1990-4791-98D8-128995D15D59}"/>
              </a:ext>
            </a:extLst>
          </p:cNvPr>
          <p:cNvSpPr>
            <a:spLocks noGrp="1"/>
          </p:cNvSpPr>
          <p:nvPr>
            <p:ph type="title"/>
          </p:nvPr>
        </p:nvSpPr>
        <p:spPr>
          <a:xfrm>
            <a:off x="838200" y="134305"/>
            <a:ext cx="10515600" cy="1325563"/>
          </a:xfrm>
        </p:spPr>
        <p:txBody>
          <a:bodyPr>
            <a:normAutofit/>
          </a:bodyPr>
          <a:lstStyle/>
          <a:p>
            <a:r>
              <a:rPr lang="en-US" b="1" dirty="0" err="1" smtClean="0"/>
              <a:t>Kaasava</a:t>
            </a:r>
            <a:r>
              <a:rPr lang="en-US" b="1" dirty="0" smtClean="0"/>
              <a:t> </a:t>
            </a:r>
            <a:r>
              <a:rPr lang="en-US" b="1" dirty="0" err="1" smtClean="0"/>
              <a:t>õppekava</a:t>
            </a:r>
            <a:r>
              <a:rPr lang="en-US" b="1" dirty="0" smtClean="0"/>
              <a:t> </a:t>
            </a:r>
            <a:r>
              <a:rPr lang="en-US" b="1" dirty="0"/>
              <a:t>tähtsus</a:t>
            </a:r>
            <a:endParaRPr lang="en-GB" dirty="0"/>
          </a:p>
        </p:txBody>
      </p:sp>
      <p:sp>
        <p:nvSpPr>
          <p:cNvPr id="2" name="Content Placeholder 1">
            <a:extLst>
              <a:ext uri="{FF2B5EF4-FFF2-40B4-BE49-F238E27FC236}">
                <a16:creationId xmlns:a16="http://schemas.microsoft.com/office/drawing/2014/main" id="{262DF549-14C2-4CC6-9E2B-EF5B608A9DF0}"/>
              </a:ext>
            </a:extLst>
          </p:cNvPr>
          <p:cNvSpPr>
            <a:spLocks noGrp="1"/>
          </p:cNvSpPr>
          <p:nvPr>
            <p:ph idx="1"/>
          </p:nvPr>
        </p:nvSpPr>
        <p:spPr>
          <a:xfrm>
            <a:off x="838200" y="1459867"/>
            <a:ext cx="10515600" cy="4532560"/>
          </a:xfrm>
        </p:spPr>
        <p:txBody>
          <a:bodyPr>
            <a:normAutofit fontScale="92500" lnSpcReduction="20000"/>
          </a:bodyPr>
          <a:lstStyle/>
          <a:p>
            <a:pPr marL="0" indent="0">
              <a:buNone/>
            </a:pPr>
            <a:r>
              <a:rPr lang="en-US" sz="3000" dirty="0"/>
              <a:t>Kaasava õppekava eesmärk on panna </a:t>
            </a:r>
            <a:r>
              <a:rPr lang="en-US" sz="3000" b="1" dirty="0"/>
              <a:t>iga laps tundma end väärtustatuna, turvaliselt ja kaasatuna</a:t>
            </a:r>
            <a:r>
              <a:rPr lang="en-US" sz="3000" dirty="0"/>
              <a:t>. Selline keskkond soodustab kõigi õpilaste, mitte ainult tõrjutud rühmadesse kuuluvate õpilaste </a:t>
            </a:r>
            <a:r>
              <a:rPr lang="en-US" sz="3000" b="1" dirty="0"/>
              <a:t>paremat sotsialiseerumist ja kõrgemaid akadeemilisi saavutusi.</a:t>
            </a:r>
          </a:p>
          <a:p>
            <a:pPr marL="0" indent="0">
              <a:buNone/>
            </a:pPr>
            <a:r>
              <a:rPr lang="en-US" sz="3000" dirty="0"/>
              <a:t>Klassiruumid on üks peamisi kohti, kus lapsed õpivad sotsialiseerumisoskusi. Õpilased, kes tunnevad, et neid toetatakse ja austatakse, õpivad teisi toetama ja austama. Õpilased, kes õpivad kaasavas keskkonnas, </a:t>
            </a:r>
            <a:r>
              <a:rPr lang="en-US" sz="3000" b="1" dirty="0"/>
              <a:t>õpivad rohkem</a:t>
            </a:r>
            <a:r>
              <a:rPr lang="en-US" sz="3000" dirty="0"/>
              <a:t>, </a:t>
            </a:r>
            <a:r>
              <a:rPr lang="en-US" sz="3000" b="1" dirty="0" smtClean="0"/>
              <a:t>n</a:t>
            </a:r>
            <a:r>
              <a:rPr lang="et-EE" sz="3000" b="1" dirty="0" smtClean="0"/>
              <a:t>eil on</a:t>
            </a:r>
            <a:r>
              <a:rPr lang="en-US" sz="3000" b="1" dirty="0" smtClean="0"/>
              <a:t> </a:t>
            </a:r>
            <a:r>
              <a:rPr lang="en-US" sz="3000" b="1" dirty="0"/>
              <a:t>vähem eelarvamusi </a:t>
            </a:r>
            <a:r>
              <a:rPr lang="en-US" sz="3000" dirty="0"/>
              <a:t>ja </a:t>
            </a:r>
            <a:r>
              <a:rPr lang="en-US" sz="3000" dirty="0" err="1" smtClean="0"/>
              <a:t>suurem</a:t>
            </a:r>
            <a:r>
              <a:rPr lang="en-US" sz="3000" dirty="0" smtClean="0"/>
              <a:t> </a:t>
            </a:r>
            <a:r>
              <a:rPr lang="en-US" sz="3000" b="1" dirty="0"/>
              <a:t>enesekindlus</a:t>
            </a:r>
            <a:r>
              <a:rPr lang="en-US" sz="3000" dirty="0" smtClean="0"/>
              <a:t>.</a:t>
            </a:r>
          </a:p>
          <a:p>
            <a:pPr marL="0" indent="0">
              <a:buNone/>
            </a:pPr>
            <a:r>
              <a:rPr lang="en-US" sz="3000" dirty="0"/>
              <a:t>Õppekava viitab klassiruumis õpetatavatele tundidele ja kursustele, kuid suur osa </a:t>
            </a:r>
            <a:r>
              <a:rPr lang="en-US" sz="3000" b="1" dirty="0"/>
              <a:t>kaasava õppekava väljatöötamise tööst toimub enne kooli algust</a:t>
            </a:r>
            <a:r>
              <a:rPr lang="en-US" sz="3000" dirty="0" smtClean="0"/>
              <a:t>.</a:t>
            </a:r>
            <a:endParaRPr lang="en-US" sz="3000" dirty="0"/>
          </a:p>
        </p:txBody>
      </p:sp>
    </p:spTree>
    <p:extLst>
      <p:ext uri="{BB962C8B-B14F-4D97-AF65-F5344CB8AC3E}">
        <p14:creationId xmlns:p14="http://schemas.microsoft.com/office/powerpoint/2010/main" val="2067901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68C1346-8A82-49C4-B5D6-F1C33B546FF7}"/>
              </a:ext>
            </a:extLst>
          </p:cNvPr>
          <p:cNvSpPr>
            <a:spLocks noGrp="1"/>
          </p:cNvSpPr>
          <p:nvPr>
            <p:ph type="title"/>
          </p:nvPr>
        </p:nvSpPr>
        <p:spPr/>
        <p:txBody>
          <a:bodyPr/>
          <a:lstStyle/>
          <a:p>
            <a:r>
              <a:rPr lang="nl-NL" dirty="0" err="1"/>
              <a:t>Õpiväljundid</a:t>
            </a:r>
            <a:endParaRPr lang="en-GB" dirty="0"/>
          </a:p>
        </p:txBody>
      </p:sp>
      <p:sp>
        <p:nvSpPr>
          <p:cNvPr id="6" name="Tijdelijke aanduiding voor inhoud 5">
            <a:extLst>
              <a:ext uri="{FF2B5EF4-FFF2-40B4-BE49-F238E27FC236}">
                <a16:creationId xmlns:a16="http://schemas.microsoft.com/office/drawing/2014/main" id="{23E1468E-DF45-45D1-8745-773959FC00FC}"/>
              </a:ext>
            </a:extLst>
          </p:cNvPr>
          <p:cNvSpPr>
            <a:spLocks noGrp="1"/>
          </p:cNvSpPr>
          <p:nvPr>
            <p:ph idx="1"/>
          </p:nvPr>
        </p:nvSpPr>
        <p:spPr>
          <a:xfrm>
            <a:off x="838200" y="1417252"/>
            <a:ext cx="10515600" cy="4351338"/>
          </a:xfrm>
        </p:spPr>
        <p:txBody>
          <a:bodyPr>
            <a:noAutofit/>
          </a:bodyPr>
          <a:lstStyle/>
          <a:p>
            <a:pPr marL="0" indent="0">
              <a:buNone/>
            </a:pPr>
            <a:r>
              <a:rPr lang="nl-NL" dirty="0" err="1"/>
              <a:t>Selle </a:t>
            </a:r>
            <a:r>
              <a:rPr lang="nl-NL" dirty="0"/>
              <a:t>mooduli lõpuks </a:t>
            </a:r>
            <a:r>
              <a:rPr lang="nl-NL" dirty="0" err="1"/>
              <a:t>on </a:t>
            </a:r>
            <a:r>
              <a:rPr lang="nl-NL" dirty="0" err="1" smtClean="0"/>
              <a:t>õppijad </a:t>
            </a:r>
            <a:r>
              <a:rPr lang="nl-NL" dirty="0" err="1"/>
              <a:t>võimelised</a:t>
            </a:r>
            <a:r>
              <a:rPr lang="nl-NL" dirty="0"/>
              <a:t>:</a:t>
            </a:r>
          </a:p>
          <a:p>
            <a:pPr>
              <a:lnSpc>
                <a:spcPct val="150000"/>
              </a:lnSpc>
              <a:spcAft>
                <a:spcPts val="600"/>
              </a:spcAft>
            </a:pPr>
            <a:r>
              <a:rPr lang="et-EE" b="1" i="1" u="sng" dirty="0" err="1" smtClean="0"/>
              <a:t>a</a:t>
            </a:r>
            <a:r>
              <a:rPr lang="en-US" b="1" i="1" u="sng" dirty="0" err="1" smtClean="0"/>
              <a:t>renda</a:t>
            </a:r>
            <a:r>
              <a:rPr lang="et-EE" b="1" i="1" u="sng" dirty="0" smtClean="0"/>
              <a:t>ma</a:t>
            </a:r>
            <a:r>
              <a:rPr lang="en-US" b="1" i="1" u="sng" dirty="0" smtClean="0"/>
              <a:t> </a:t>
            </a:r>
            <a:r>
              <a:rPr lang="en-US" dirty="0" err="1"/>
              <a:t>põhilisi</a:t>
            </a:r>
            <a:r>
              <a:rPr lang="en-US" dirty="0"/>
              <a:t> </a:t>
            </a:r>
            <a:r>
              <a:rPr lang="et-EE" dirty="0" smtClean="0"/>
              <a:t>võimeid</a:t>
            </a:r>
            <a:r>
              <a:rPr lang="en-US" dirty="0" smtClean="0"/>
              <a:t> </a:t>
            </a:r>
            <a:r>
              <a:rPr lang="en-US" dirty="0"/>
              <a:t>ja oskusi, et </a:t>
            </a:r>
            <a:r>
              <a:rPr lang="en-US" dirty="0" err="1"/>
              <a:t>mõista</a:t>
            </a:r>
            <a:r>
              <a:rPr lang="en-US" dirty="0"/>
              <a:t> </a:t>
            </a:r>
            <a:r>
              <a:rPr lang="en-US" dirty="0" err="1" smtClean="0"/>
              <a:t>kaasamis</a:t>
            </a:r>
            <a:r>
              <a:rPr lang="et-EE" dirty="0" smtClean="0"/>
              <a:t>e</a:t>
            </a:r>
            <a:r>
              <a:rPr lang="en-US" dirty="0" smtClean="0"/>
              <a:t> eeliseid </a:t>
            </a:r>
            <a:r>
              <a:rPr lang="en-US" dirty="0" err="1"/>
              <a:t>oma</a:t>
            </a:r>
            <a:r>
              <a:rPr lang="en-US" dirty="0"/>
              <a:t> </a:t>
            </a:r>
            <a:r>
              <a:rPr lang="en-US" dirty="0" err="1" smtClean="0"/>
              <a:t>kutse</a:t>
            </a:r>
            <a:r>
              <a:rPr lang="et-EE" dirty="0" smtClean="0"/>
              <a:t>õppe r</a:t>
            </a:r>
            <a:r>
              <a:rPr lang="en-US" dirty="0" err="1" smtClean="0"/>
              <a:t>ühma</a:t>
            </a:r>
            <a:r>
              <a:rPr lang="et-EE" dirty="0" smtClean="0"/>
              <a:t>s</a:t>
            </a:r>
            <a:r>
              <a:rPr lang="et-EE" dirty="0"/>
              <a:t>;</a:t>
            </a:r>
            <a:endParaRPr lang="en-US" dirty="0"/>
          </a:p>
          <a:p>
            <a:pPr>
              <a:lnSpc>
                <a:spcPct val="150000"/>
              </a:lnSpc>
              <a:spcAft>
                <a:spcPts val="600"/>
              </a:spcAft>
            </a:pPr>
            <a:r>
              <a:rPr lang="et-EE" b="1" u="sng" dirty="0"/>
              <a:t>t</a:t>
            </a:r>
            <a:r>
              <a:rPr lang="et-EE" b="1" u="sng" dirty="0" smtClean="0"/>
              <a:t>uvastama </a:t>
            </a:r>
            <a:r>
              <a:rPr lang="et-EE" dirty="0"/>
              <a:t>k</a:t>
            </a:r>
            <a:r>
              <a:rPr lang="en-US" dirty="0" err="1" smtClean="0"/>
              <a:t>ogemusliku</a:t>
            </a:r>
            <a:r>
              <a:rPr lang="en-US" dirty="0" smtClean="0"/>
              <a:t> </a:t>
            </a:r>
            <a:r>
              <a:rPr lang="en-US" dirty="0"/>
              <a:t>õppimise </a:t>
            </a:r>
            <a:r>
              <a:rPr lang="en-US" dirty="0" smtClean="0"/>
              <a:t>tsükli ja </a:t>
            </a:r>
            <a:r>
              <a:rPr lang="en-US" dirty="0" err="1" smtClean="0"/>
              <a:t>stiilid</a:t>
            </a:r>
            <a:r>
              <a:rPr lang="et-EE" dirty="0"/>
              <a:t>;</a:t>
            </a:r>
            <a:endParaRPr lang="en-US" dirty="0"/>
          </a:p>
          <a:p>
            <a:pPr>
              <a:lnSpc>
                <a:spcPct val="150000"/>
              </a:lnSpc>
              <a:spcAft>
                <a:spcPts val="600"/>
              </a:spcAft>
            </a:pPr>
            <a:r>
              <a:rPr lang="et-EE" b="1" i="1" u="sng" dirty="0" err="1"/>
              <a:t>r</a:t>
            </a:r>
            <a:r>
              <a:rPr lang="en-US" b="1" i="1" u="sng" dirty="0" err="1" smtClean="0"/>
              <a:t>akenda</a:t>
            </a:r>
            <a:r>
              <a:rPr lang="et-EE" b="1" i="1" u="sng" dirty="0" smtClean="0"/>
              <a:t>ma</a:t>
            </a:r>
            <a:r>
              <a:rPr lang="en-US" b="1" i="1" u="sng" dirty="0" smtClean="0"/>
              <a:t> </a:t>
            </a:r>
            <a:r>
              <a:rPr lang="en-US" dirty="0"/>
              <a:t>neid ülekantavaid oskusi ja tehnikaid </a:t>
            </a:r>
            <a:r>
              <a:rPr lang="en-US" dirty="0" err="1"/>
              <a:t>oma</a:t>
            </a:r>
            <a:r>
              <a:rPr lang="en-US" dirty="0"/>
              <a:t> </a:t>
            </a:r>
            <a:r>
              <a:rPr lang="en-US" dirty="0" err="1" smtClean="0"/>
              <a:t>töös</a:t>
            </a:r>
            <a:r>
              <a:rPr lang="et-EE" dirty="0" smtClean="0"/>
              <a:t>;</a:t>
            </a:r>
            <a:endParaRPr lang="en-US" dirty="0"/>
          </a:p>
          <a:p>
            <a:pPr>
              <a:lnSpc>
                <a:spcPct val="150000"/>
              </a:lnSpc>
              <a:spcAft>
                <a:spcPts val="600"/>
              </a:spcAft>
            </a:pPr>
            <a:r>
              <a:rPr lang="et-EE" b="1" i="1" u="sng" dirty="0" err="1"/>
              <a:t>h</a:t>
            </a:r>
            <a:r>
              <a:rPr lang="en-US" b="1" i="1" u="sng" dirty="0" smtClean="0"/>
              <a:t>in</a:t>
            </a:r>
            <a:r>
              <a:rPr lang="et-EE" b="1" i="1" u="sng" dirty="0" smtClean="0"/>
              <a:t>d</a:t>
            </a:r>
            <a:r>
              <a:rPr lang="en-US" b="1" i="1" u="sng" dirty="0" smtClean="0"/>
              <a:t>a</a:t>
            </a:r>
            <a:r>
              <a:rPr lang="et-EE" b="1" i="1" u="sng" dirty="0" smtClean="0"/>
              <a:t>ma </a:t>
            </a:r>
            <a:r>
              <a:rPr lang="en-US" dirty="0" err="1" smtClean="0"/>
              <a:t>kaasamise</a:t>
            </a:r>
            <a:r>
              <a:rPr lang="en-US" dirty="0" smtClean="0"/>
              <a:t> </a:t>
            </a:r>
            <a:r>
              <a:rPr lang="en-US" dirty="0" err="1"/>
              <a:t>taset</a:t>
            </a:r>
            <a:r>
              <a:rPr lang="en-US" dirty="0"/>
              <a:t> </a:t>
            </a:r>
            <a:r>
              <a:rPr lang="en-US" dirty="0" err="1" smtClean="0"/>
              <a:t>kutse</a:t>
            </a:r>
            <a:r>
              <a:rPr lang="et-EE" dirty="0" smtClean="0"/>
              <a:t>õppes</a:t>
            </a:r>
            <a:r>
              <a:rPr lang="en-US" dirty="0" smtClean="0"/>
              <a:t>.</a:t>
            </a:r>
            <a:endParaRPr lang="en-US" dirty="0"/>
          </a:p>
        </p:txBody>
      </p:sp>
    </p:spTree>
    <p:extLst>
      <p:ext uri="{BB962C8B-B14F-4D97-AF65-F5344CB8AC3E}">
        <p14:creationId xmlns:p14="http://schemas.microsoft.com/office/powerpoint/2010/main" val="28244832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06E802-1990-4791-98D8-128995D15D59}"/>
              </a:ext>
            </a:extLst>
          </p:cNvPr>
          <p:cNvSpPr>
            <a:spLocks noGrp="1"/>
          </p:cNvSpPr>
          <p:nvPr>
            <p:ph type="title"/>
          </p:nvPr>
        </p:nvSpPr>
        <p:spPr/>
        <p:txBody>
          <a:bodyPr>
            <a:normAutofit/>
          </a:bodyPr>
          <a:lstStyle/>
          <a:p>
            <a:r>
              <a:rPr lang="en-US" b="1" dirty="0"/>
              <a:t>Kaasava </a:t>
            </a:r>
            <a:r>
              <a:rPr lang="en-US" b="1" dirty="0" smtClean="0"/>
              <a:t>õppekava </a:t>
            </a:r>
            <a:r>
              <a:rPr lang="en-US" b="1" dirty="0"/>
              <a:t>arendamise strateegiad </a:t>
            </a:r>
            <a:r>
              <a:rPr lang="en-US" b="1" dirty="0" smtClean="0"/>
              <a:t>- </a:t>
            </a:r>
            <a:r>
              <a:rPr lang="en-US" b="1" dirty="0"/>
              <a:t>väljaspool </a:t>
            </a:r>
            <a:r>
              <a:rPr lang="en-US" b="1" dirty="0" smtClean="0"/>
              <a:t>klassiruumi</a:t>
            </a:r>
            <a:endParaRPr lang="en-GB" dirty="0"/>
          </a:p>
        </p:txBody>
      </p:sp>
      <p:sp>
        <p:nvSpPr>
          <p:cNvPr id="2" name="Content Placeholder 1">
            <a:extLst>
              <a:ext uri="{FF2B5EF4-FFF2-40B4-BE49-F238E27FC236}">
                <a16:creationId xmlns:a16="http://schemas.microsoft.com/office/drawing/2014/main" id="{262DF549-14C2-4CC6-9E2B-EF5B608A9DF0}"/>
              </a:ext>
            </a:extLst>
          </p:cNvPr>
          <p:cNvSpPr>
            <a:spLocks noGrp="1"/>
          </p:cNvSpPr>
          <p:nvPr>
            <p:ph idx="1"/>
          </p:nvPr>
        </p:nvSpPr>
        <p:spPr>
          <a:xfrm>
            <a:off x="838200" y="2392024"/>
            <a:ext cx="10515600" cy="3005599"/>
          </a:xfrm>
        </p:spPr>
        <p:txBody>
          <a:bodyPr>
            <a:normAutofit fontScale="92500" lnSpcReduction="20000"/>
          </a:bodyPr>
          <a:lstStyle/>
          <a:p>
            <a:pPr marL="0" indent="0">
              <a:buNone/>
            </a:pPr>
            <a:r>
              <a:rPr lang="en-US" dirty="0"/>
              <a:t>Väljaspool klassiruumi </a:t>
            </a:r>
            <a:r>
              <a:rPr lang="en-US" dirty="0" err="1" smtClean="0"/>
              <a:t>tehtud</a:t>
            </a:r>
            <a:r>
              <a:rPr lang="en-US" dirty="0" smtClean="0"/>
              <a:t> </a:t>
            </a:r>
            <a:r>
              <a:rPr lang="en-US" dirty="0" err="1" smtClean="0"/>
              <a:t>jõupingutuste</a:t>
            </a:r>
            <a:r>
              <a:rPr lang="et-EE" dirty="0" smtClean="0"/>
              <a:t>sse panustavad</a:t>
            </a:r>
            <a:r>
              <a:rPr lang="en-US" dirty="0" smtClean="0"/>
              <a:t>:</a:t>
            </a:r>
          </a:p>
          <a:p>
            <a:pPr marL="0" indent="0">
              <a:buNone/>
            </a:pPr>
            <a:endParaRPr lang="en-US" dirty="0" smtClean="0"/>
          </a:p>
          <a:p>
            <a:pPr>
              <a:lnSpc>
                <a:spcPct val="150000"/>
              </a:lnSpc>
              <a:spcAft>
                <a:spcPts val="600"/>
              </a:spcAft>
              <a:buFont typeface="Wingdings" panose="05000000000000000000" pitchFamily="2" charset="2"/>
              <a:buChar char="ü"/>
            </a:pPr>
            <a:r>
              <a:rPr lang="et-EE" dirty="0" smtClean="0"/>
              <a:t>Õpetajad</a:t>
            </a:r>
            <a:endParaRPr lang="en-US" dirty="0" smtClean="0"/>
          </a:p>
          <a:p>
            <a:pPr>
              <a:lnSpc>
                <a:spcPct val="150000"/>
              </a:lnSpc>
              <a:spcAft>
                <a:spcPts val="600"/>
              </a:spcAft>
              <a:buFont typeface="Wingdings" panose="05000000000000000000" pitchFamily="2" charset="2"/>
              <a:buChar char="ü"/>
            </a:pPr>
            <a:r>
              <a:rPr lang="et-EE" dirty="0" smtClean="0"/>
              <a:t>Lapsev</a:t>
            </a:r>
            <a:r>
              <a:rPr lang="en-US" dirty="0" err="1" smtClean="0"/>
              <a:t>anemad</a:t>
            </a:r>
            <a:endParaRPr lang="en-US" dirty="0" smtClean="0"/>
          </a:p>
          <a:p>
            <a:pPr>
              <a:lnSpc>
                <a:spcPct val="150000"/>
              </a:lnSpc>
              <a:spcAft>
                <a:spcPts val="600"/>
              </a:spcAft>
              <a:buFont typeface="Wingdings" panose="05000000000000000000" pitchFamily="2" charset="2"/>
              <a:buChar char="ü"/>
            </a:pPr>
            <a:r>
              <a:rPr lang="et-EE" dirty="0" smtClean="0"/>
              <a:t>Juhtkond</a:t>
            </a:r>
            <a:endParaRPr lang="en-US" dirty="0"/>
          </a:p>
        </p:txBody>
      </p:sp>
    </p:spTree>
    <p:extLst>
      <p:ext uri="{BB962C8B-B14F-4D97-AF65-F5344CB8AC3E}">
        <p14:creationId xmlns:p14="http://schemas.microsoft.com/office/powerpoint/2010/main" val="22430050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06E802-1990-4791-98D8-128995D15D59}"/>
              </a:ext>
            </a:extLst>
          </p:cNvPr>
          <p:cNvSpPr>
            <a:spLocks noGrp="1"/>
          </p:cNvSpPr>
          <p:nvPr>
            <p:ph type="title"/>
          </p:nvPr>
        </p:nvSpPr>
        <p:spPr/>
        <p:txBody>
          <a:bodyPr>
            <a:normAutofit/>
          </a:bodyPr>
          <a:lstStyle/>
          <a:p>
            <a:r>
              <a:rPr lang="en-US" b="1" dirty="0"/>
              <a:t>Kaasava </a:t>
            </a:r>
            <a:r>
              <a:rPr lang="en-US" b="1" dirty="0" smtClean="0"/>
              <a:t>õppekava </a:t>
            </a:r>
            <a:r>
              <a:rPr lang="en-US" b="1" dirty="0"/>
              <a:t>arendamise strateegiad </a:t>
            </a:r>
            <a:r>
              <a:rPr lang="en-US" b="1" dirty="0" smtClean="0"/>
              <a:t>- </a:t>
            </a:r>
            <a:r>
              <a:rPr lang="en-US" b="1" dirty="0"/>
              <a:t>väljaspool </a:t>
            </a:r>
            <a:r>
              <a:rPr lang="en-US" b="1" dirty="0" smtClean="0"/>
              <a:t>klassiruumi</a:t>
            </a:r>
            <a:endParaRPr lang="en-GB" dirty="0"/>
          </a:p>
        </p:txBody>
      </p:sp>
      <p:sp>
        <p:nvSpPr>
          <p:cNvPr id="2" name="Content Placeholder 1">
            <a:extLst>
              <a:ext uri="{FF2B5EF4-FFF2-40B4-BE49-F238E27FC236}">
                <a16:creationId xmlns:a16="http://schemas.microsoft.com/office/drawing/2014/main" id="{262DF549-14C2-4CC6-9E2B-EF5B608A9DF0}"/>
              </a:ext>
            </a:extLst>
          </p:cNvPr>
          <p:cNvSpPr>
            <a:spLocks noGrp="1"/>
          </p:cNvSpPr>
          <p:nvPr>
            <p:ph idx="1"/>
          </p:nvPr>
        </p:nvSpPr>
        <p:spPr>
          <a:xfrm>
            <a:off x="838200" y="1825625"/>
            <a:ext cx="10072456" cy="4351338"/>
          </a:xfrm>
        </p:spPr>
        <p:txBody>
          <a:bodyPr>
            <a:normAutofit/>
          </a:bodyPr>
          <a:lstStyle/>
          <a:p>
            <a:pPr marL="0" indent="0">
              <a:buNone/>
            </a:pPr>
            <a:r>
              <a:rPr lang="en-US" b="1" u="sng" dirty="0" err="1" smtClean="0"/>
              <a:t>Kutseõpetajate</a:t>
            </a:r>
            <a:r>
              <a:rPr lang="en-US" b="1" u="sng" dirty="0" smtClean="0"/>
              <a:t> koolitus</a:t>
            </a:r>
            <a:r>
              <a:rPr lang="en-US" b="1" u="sng" dirty="0"/>
              <a:t>: </a:t>
            </a:r>
            <a:r>
              <a:rPr lang="en-US" dirty="0"/>
              <a:t>Kaasav õppekava eeldab </a:t>
            </a:r>
            <a:r>
              <a:rPr lang="en-US" b="1" dirty="0"/>
              <a:t>kaasavat mõtteviisi. </a:t>
            </a:r>
            <a:r>
              <a:rPr lang="en-US" dirty="0" err="1" smtClean="0"/>
              <a:t>Kultuuripädevus</a:t>
            </a:r>
            <a:r>
              <a:rPr lang="et-EE" dirty="0" smtClean="0"/>
              <a:t>t</a:t>
            </a:r>
            <a:r>
              <a:rPr lang="en-US" dirty="0" smtClean="0"/>
              <a:t>e </a:t>
            </a:r>
            <a:r>
              <a:rPr lang="en-US" dirty="0" err="1" smtClean="0"/>
              <a:t>koolitus</a:t>
            </a:r>
            <a:r>
              <a:rPr lang="et-EE" dirty="0" smtClean="0"/>
              <a:t>ed</a:t>
            </a:r>
            <a:r>
              <a:rPr lang="en-US" dirty="0" smtClean="0"/>
              <a:t> </a:t>
            </a:r>
            <a:r>
              <a:rPr lang="en-US" dirty="0"/>
              <a:t>ja mitmekesisuse, võrdsuse ja </a:t>
            </a:r>
            <a:r>
              <a:rPr lang="en-US" dirty="0" err="1"/>
              <a:t>kaasamise</a:t>
            </a:r>
            <a:r>
              <a:rPr lang="en-US" dirty="0"/>
              <a:t> </a:t>
            </a:r>
            <a:r>
              <a:rPr lang="et-EE" dirty="0" smtClean="0"/>
              <a:t>alased </a:t>
            </a:r>
            <a:r>
              <a:rPr lang="en-US" dirty="0" err="1" smtClean="0"/>
              <a:t>programmid</a:t>
            </a:r>
            <a:r>
              <a:rPr lang="en-US" dirty="0" smtClean="0"/>
              <a:t> </a:t>
            </a:r>
            <a:r>
              <a:rPr lang="en-US" dirty="0"/>
              <a:t>võivad </a:t>
            </a:r>
            <a:r>
              <a:rPr lang="en-US" dirty="0" err="1"/>
              <a:t>aidata</a:t>
            </a:r>
            <a:r>
              <a:rPr lang="en-US" dirty="0"/>
              <a:t> </a:t>
            </a:r>
            <a:r>
              <a:rPr lang="en-US" dirty="0" err="1" smtClean="0"/>
              <a:t>kutseõpetajatel</a:t>
            </a:r>
            <a:r>
              <a:rPr lang="en-US" dirty="0" smtClean="0"/>
              <a:t> </a:t>
            </a:r>
            <a:r>
              <a:rPr lang="en-US" dirty="0"/>
              <a:t>näha erinevusi kui eeliseid, mitte kui väljakutseid, mida tuleb ületada. </a:t>
            </a:r>
            <a:endParaRPr lang="en-US" dirty="0" smtClean="0"/>
          </a:p>
          <a:p>
            <a:pPr marL="0" indent="0">
              <a:buNone/>
            </a:pPr>
            <a:r>
              <a:rPr lang="en-US" b="1" dirty="0"/>
              <a:t>Avatud suhtumine uutesse õpetamisstrateegiatesse </a:t>
            </a:r>
            <a:r>
              <a:rPr lang="en-US" dirty="0"/>
              <a:t>ja erinevate õpilaste vaatenurkadesse võib aidata õpetajatel tuvastada olemasolevates õppekavades sisalduvad varjatud eelarvamused</a:t>
            </a:r>
            <a:r>
              <a:rPr lang="en-US" dirty="0" smtClean="0"/>
              <a: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213676" y="5054897"/>
            <a:ext cx="3118663" cy="1949164"/>
          </a:xfrm>
          <a:prstGeom prst="rect">
            <a:avLst/>
          </a:prstGeom>
        </p:spPr>
      </p:pic>
    </p:spTree>
    <p:extLst>
      <p:ext uri="{BB962C8B-B14F-4D97-AF65-F5344CB8AC3E}">
        <p14:creationId xmlns:p14="http://schemas.microsoft.com/office/powerpoint/2010/main" val="21028265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06E802-1990-4791-98D8-128995D15D59}"/>
              </a:ext>
            </a:extLst>
          </p:cNvPr>
          <p:cNvSpPr>
            <a:spLocks noGrp="1"/>
          </p:cNvSpPr>
          <p:nvPr>
            <p:ph type="title"/>
          </p:nvPr>
        </p:nvSpPr>
        <p:spPr/>
        <p:txBody>
          <a:bodyPr>
            <a:normAutofit/>
          </a:bodyPr>
          <a:lstStyle/>
          <a:p>
            <a:r>
              <a:rPr lang="en-US" b="1" dirty="0"/>
              <a:t>Kaasava </a:t>
            </a:r>
            <a:r>
              <a:rPr lang="en-US" b="1" dirty="0" smtClean="0"/>
              <a:t>õppekava </a:t>
            </a:r>
            <a:r>
              <a:rPr lang="en-US" b="1" dirty="0"/>
              <a:t>arendamise strateegiad </a:t>
            </a:r>
            <a:r>
              <a:rPr lang="en-US" b="1" dirty="0" smtClean="0"/>
              <a:t>- </a:t>
            </a:r>
            <a:r>
              <a:rPr lang="en-US" b="1" dirty="0"/>
              <a:t>väljaspool </a:t>
            </a:r>
            <a:r>
              <a:rPr lang="en-US" b="1" dirty="0" smtClean="0"/>
              <a:t>klassiruumi</a:t>
            </a:r>
            <a:endParaRPr lang="en-GB" dirty="0"/>
          </a:p>
        </p:txBody>
      </p:sp>
      <p:sp>
        <p:nvSpPr>
          <p:cNvPr id="2" name="Content Placeholder 1">
            <a:extLst>
              <a:ext uri="{FF2B5EF4-FFF2-40B4-BE49-F238E27FC236}">
                <a16:creationId xmlns:a16="http://schemas.microsoft.com/office/drawing/2014/main" id="{262DF549-14C2-4CC6-9E2B-EF5B608A9DF0}"/>
              </a:ext>
            </a:extLst>
          </p:cNvPr>
          <p:cNvSpPr>
            <a:spLocks noGrp="1"/>
          </p:cNvSpPr>
          <p:nvPr>
            <p:ph idx="1"/>
          </p:nvPr>
        </p:nvSpPr>
        <p:spPr/>
        <p:txBody>
          <a:bodyPr>
            <a:normAutofit/>
          </a:bodyPr>
          <a:lstStyle/>
          <a:p>
            <a:pPr marL="0" indent="0">
              <a:buNone/>
            </a:pPr>
            <a:r>
              <a:rPr lang="en-US" b="1" u="sng" dirty="0" smtClean="0"/>
              <a:t>Vanemate kaasamine: </a:t>
            </a:r>
            <a:r>
              <a:rPr lang="en-US" dirty="0" smtClean="0"/>
              <a:t>Vanemate kaasamine kaasavate õppekavade osas </a:t>
            </a:r>
            <a:r>
              <a:rPr lang="en-US" b="1" dirty="0" smtClean="0"/>
              <a:t>edendab arusaamist kaasavast haridusest ja soodustab lugupidavat õpikeskkonda</a:t>
            </a:r>
            <a:r>
              <a:rPr lang="en-US" dirty="0" smtClean="0"/>
              <a:t>. </a:t>
            </a:r>
          </a:p>
          <a:p>
            <a:pPr marL="0" indent="0">
              <a:buNone/>
            </a:pPr>
            <a:r>
              <a:rPr lang="et-EE" dirty="0" smtClean="0"/>
              <a:t>Õpetajad</a:t>
            </a:r>
            <a:r>
              <a:rPr lang="en-US" dirty="0" smtClean="0"/>
              <a:t> peavad tunnistama </a:t>
            </a:r>
            <a:r>
              <a:rPr lang="en-US" b="1" dirty="0" err="1" smtClean="0"/>
              <a:t>ka</a:t>
            </a:r>
            <a:r>
              <a:rPr lang="en-US" b="1" dirty="0" smtClean="0"/>
              <a:t> </a:t>
            </a:r>
            <a:r>
              <a:rPr lang="et-EE" b="1" dirty="0" smtClean="0"/>
              <a:t>lapse</a:t>
            </a:r>
            <a:r>
              <a:rPr lang="en-US" b="1" dirty="0" err="1" smtClean="0"/>
              <a:t>vanemate</a:t>
            </a:r>
            <a:r>
              <a:rPr lang="en-US" b="1" dirty="0" smtClean="0"/>
              <a:t> ja perede erinevaid vajadusi</a:t>
            </a:r>
            <a:r>
              <a:rPr lang="en-US" dirty="0" smtClean="0"/>
              <a:t>. </a:t>
            </a:r>
            <a:r>
              <a:rPr lang="en-US" dirty="0" err="1" smtClean="0"/>
              <a:t>Näiteks</a:t>
            </a:r>
            <a:r>
              <a:rPr lang="en-US" dirty="0" smtClean="0"/>
              <a:t> </a:t>
            </a:r>
            <a:r>
              <a:rPr lang="et-EE" dirty="0" smtClean="0"/>
              <a:t>materjalide ja teabe pakkumine erinevates keeltes aitab kaasata </a:t>
            </a:r>
            <a:r>
              <a:rPr lang="en-US" dirty="0" err="1" smtClean="0"/>
              <a:t>mitmekeelse</a:t>
            </a:r>
            <a:r>
              <a:rPr lang="et-EE" dirty="0" smtClean="0"/>
              <a:t>id</a:t>
            </a:r>
            <a:r>
              <a:rPr lang="en-US" dirty="0" smtClean="0"/>
              <a:t> </a:t>
            </a:r>
            <a:r>
              <a:rPr lang="en-US" dirty="0" err="1" smtClean="0"/>
              <a:t>pere</a:t>
            </a:r>
            <a:r>
              <a:rPr lang="et-EE" dirty="0" smtClean="0"/>
              <a:t>sid</a:t>
            </a:r>
            <a:r>
              <a:rPr lang="en-US" dirty="0" smtClean="0"/>
              <a: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2401" y="4483775"/>
            <a:ext cx="2627792" cy="2374225"/>
          </a:xfrm>
          <a:prstGeom prst="rect">
            <a:avLst/>
          </a:prstGeom>
        </p:spPr>
      </p:pic>
    </p:spTree>
    <p:extLst>
      <p:ext uri="{BB962C8B-B14F-4D97-AF65-F5344CB8AC3E}">
        <p14:creationId xmlns:p14="http://schemas.microsoft.com/office/powerpoint/2010/main" val="28988658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06E802-1990-4791-98D8-128995D15D59}"/>
              </a:ext>
            </a:extLst>
          </p:cNvPr>
          <p:cNvSpPr>
            <a:spLocks noGrp="1"/>
          </p:cNvSpPr>
          <p:nvPr>
            <p:ph type="title"/>
          </p:nvPr>
        </p:nvSpPr>
        <p:spPr/>
        <p:txBody>
          <a:bodyPr>
            <a:normAutofit/>
          </a:bodyPr>
          <a:lstStyle/>
          <a:p>
            <a:r>
              <a:rPr lang="en-US" b="1" dirty="0"/>
              <a:t>Kaasava </a:t>
            </a:r>
            <a:r>
              <a:rPr lang="en-US" b="1" dirty="0" smtClean="0"/>
              <a:t>õppekava </a:t>
            </a:r>
            <a:r>
              <a:rPr lang="en-US" b="1" dirty="0"/>
              <a:t>arendamise strateegiad </a:t>
            </a:r>
            <a:r>
              <a:rPr lang="en-US" b="1" dirty="0" smtClean="0"/>
              <a:t>- </a:t>
            </a:r>
            <a:r>
              <a:rPr lang="en-US" b="1" dirty="0"/>
              <a:t>väljaspool </a:t>
            </a:r>
            <a:r>
              <a:rPr lang="en-US" b="1" dirty="0" smtClean="0"/>
              <a:t>klassiruumi</a:t>
            </a:r>
            <a:endParaRPr lang="en-GB" dirty="0"/>
          </a:p>
        </p:txBody>
      </p:sp>
      <p:sp>
        <p:nvSpPr>
          <p:cNvPr id="2" name="Content Placeholder 1">
            <a:extLst>
              <a:ext uri="{FF2B5EF4-FFF2-40B4-BE49-F238E27FC236}">
                <a16:creationId xmlns:a16="http://schemas.microsoft.com/office/drawing/2014/main" id="{262DF549-14C2-4CC6-9E2B-EF5B608A9DF0}"/>
              </a:ext>
            </a:extLst>
          </p:cNvPr>
          <p:cNvSpPr>
            <a:spLocks noGrp="1"/>
          </p:cNvSpPr>
          <p:nvPr>
            <p:ph idx="1"/>
          </p:nvPr>
        </p:nvSpPr>
        <p:spPr/>
        <p:txBody>
          <a:bodyPr>
            <a:normAutofit/>
          </a:bodyPr>
          <a:lstStyle/>
          <a:p>
            <a:pPr marL="0" indent="0">
              <a:buNone/>
            </a:pPr>
            <a:r>
              <a:rPr lang="en-US" b="1" u="sng" dirty="0" err="1" smtClean="0"/>
              <a:t>Institutsio</a:t>
            </a:r>
            <a:r>
              <a:rPr lang="et-EE" b="1" u="sng" dirty="0" smtClean="0"/>
              <a:t>naalse</a:t>
            </a:r>
            <a:r>
              <a:rPr lang="en-US" b="1" u="sng" dirty="0" smtClean="0"/>
              <a:t> toe pakkumine:</a:t>
            </a:r>
            <a:r>
              <a:rPr lang="en-US" dirty="0" smtClean="0"/>
              <a:t> Kutseõpetajad </a:t>
            </a:r>
            <a:r>
              <a:rPr lang="en-US" dirty="0" err="1" smtClean="0"/>
              <a:t>vajavad</a:t>
            </a:r>
            <a:r>
              <a:rPr lang="en-US" dirty="0" smtClean="0"/>
              <a:t> </a:t>
            </a:r>
            <a:r>
              <a:rPr lang="en-US" dirty="0" err="1" smtClean="0"/>
              <a:t>ressursse</a:t>
            </a:r>
            <a:r>
              <a:rPr lang="et-EE" dirty="0" smtClean="0"/>
              <a:t> selleks</a:t>
            </a:r>
            <a:r>
              <a:rPr lang="en-US" dirty="0" smtClean="0"/>
              <a:t>, et töötada </a:t>
            </a:r>
            <a:r>
              <a:rPr lang="en-US" dirty="0" err="1" smtClean="0"/>
              <a:t>välja</a:t>
            </a:r>
            <a:r>
              <a:rPr lang="en-US" dirty="0" smtClean="0"/>
              <a:t> </a:t>
            </a:r>
            <a:r>
              <a:rPr lang="en-US" dirty="0" err="1" smtClean="0"/>
              <a:t>kaasava</a:t>
            </a:r>
            <a:r>
              <a:rPr lang="et-EE" dirty="0" smtClean="0"/>
              <a:t>i</a:t>
            </a:r>
            <a:r>
              <a:rPr lang="en-US" dirty="0" smtClean="0"/>
              <a:t>d </a:t>
            </a:r>
            <a:r>
              <a:rPr lang="en-US" dirty="0" err="1" smtClean="0"/>
              <a:t>õppekava</a:t>
            </a:r>
            <a:r>
              <a:rPr lang="et-EE" dirty="0" smtClean="0"/>
              <a:t>si</a:t>
            </a:r>
            <a:r>
              <a:rPr lang="en-US" dirty="0" smtClean="0"/>
              <a:t>d ja luua </a:t>
            </a:r>
            <a:r>
              <a:rPr lang="en-US" dirty="0" err="1" smtClean="0"/>
              <a:t>kaasav</a:t>
            </a:r>
            <a:r>
              <a:rPr lang="en-US" dirty="0" smtClean="0"/>
              <a:t> </a:t>
            </a:r>
            <a:r>
              <a:rPr lang="et-EE" dirty="0" smtClean="0"/>
              <a:t>õpi</a:t>
            </a:r>
            <a:r>
              <a:rPr lang="en-US" dirty="0" err="1" smtClean="0"/>
              <a:t>keskkond</a:t>
            </a:r>
            <a:r>
              <a:rPr lang="en-US" dirty="0" smtClean="0"/>
              <a:t>. </a:t>
            </a:r>
          </a:p>
          <a:p>
            <a:pPr marL="0" indent="0">
              <a:buNone/>
            </a:pPr>
            <a:r>
              <a:rPr lang="et-EE" dirty="0" smtClean="0"/>
              <a:t>Juhtkond peab võimaldama programmide ja </a:t>
            </a:r>
            <a:r>
              <a:rPr lang="en-US" b="1" dirty="0" err="1" smtClean="0"/>
              <a:t>õpetajate</a:t>
            </a:r>
            <a:r>
              <a:rPr lang="en-US" b="1" dirty="0" smtClean="0"/>
              <a:t> </a:t>
            </a:r>
            <a:r>
              <a:rPr lang="en-US" b="1" dirty="0" err="1" smtClean="0"/>
              <a:t>koolitust</a:t>
            </a:r>
            <a:r>
              <a:rPr lang="et-EE" b="1" dirty="0" smtClean="0"/>
              <a:t>e korraldamise ja rahastamise</a:t>
            </a:r>
            <a:r>
              <a:rPr lang="en-US" b="1" dirty="0" smtClean="0"/>
              <a:t> </a:t>
            </a:r>
            <a:r>
              <a:rPr lang="en-US" dirty="0" err="1" smtClean="0"/>
              <a:t>ning</a:t>
            </a:r>
            <a:r>
              <a:rPr lang="en-US" dirty="0" smtClean="0"/>
              <a:t> </a:t>
            </a:r>
            <a:r>
              <a:rPr lang="en-US" b="1" dirty="0" err="1" smtClean="0"/>
              <a:t>koostöö</a:t>
            </a:r>
            <a:r>
              <a:rPr lang="en-US" b="1" dirty="0" smtClean="0"/>
              <a:t> </a:t>
            </a:r>
            <a:r>
              <a:rPr lang="en-US" dirty="0" smtClean="0"/>
              <a:t>lapsevanemate ja kogukonnaga, et tagada haridustöötajatele vajalikud vahendid mitmekesise õpilaskonna toetamiseks.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317647" y="4822478"/>
            <a:ext cx="3118663" cy="1949164"/>
          </a:xfrm>
          <a:prstGeom prst="rect">
            <a:avLst/>
          </a:prstGeom>
        </p:spPr>
      </p:pic>
    </p:spTree>
    <p:extLst>
      <p:ext uri="{BB962C8B-B14F-4D97-AF65-F5344CB8AC3E}">
        <p14:creationId xmlns:p14="http://schemas.microsoft.com/office/powerpoint/2010/main" val="29780858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06E802-1990-4791-98D8-128995D15D59}"/>
              </a:ext>
            </a:extLst>
          </p:cNvPr>
          <p:cNvSpPr>
            <a:spLocks noGrp="1"/>
          </p:cNvSpPr>
          <p:nvPr>
            <p:ph type="title"/>
          </p:nvPr>
        </p:nvSpPr>
        <p:spPr/>
        <p:txBody>
          <a:bodyPr>
            <a:normAutofit/>
          </a:bodyPr>
          <a:lstStyle/>
          <a:p>
            <a:r>
              <a:rPr lang="en-US" b="1" dirty="0"/>
              <a:t>Strateegiad kaasava õppekava arendamiseks </a:t>
            </a:r>
            <a:r>
              <a:rPr lang="en-US" b="1" dirty="0" smtClean="0"/>
              <a:t>- klassiruumi </a:t>
            </a:r>
            <a:r>
              <a:rPr lang="en-US" b="1" dirty="0"/>
              <a:t>sees</a:t>
            </a:r>
            <a:endParaRPr lang="en-GB" dirty="0"/>
          </a:p>
        </p:txBody>
      </p:sp>
      <p:sp>
        <p:nvSpPr>
          <p:cNvPr id="2" name="Content Placeholder 1">
            <a:extLst>
              <a:ext uri="{FF2B5EF4-FFF2-40B4-BE49-F238E27FC236}">
                <a16:creationId xmlns:a16="http://schemas.microsoft.com/office/drawing/2014/main" id="{262DF549-14C2-4CC6-9E2B-EF5B608A9DF0}"/>
              </a:ext>
            </a:extLst>
          </p:cNvPr>
          <p:cNvSpPr>
            <a:spLocks noGrp="1"/>
          </p:cNvSpPr>
          <p:nvPr>
            <p:ph idx="1"/>
          </p:nvPr>
        </p:nvSpPr>
        <p:spPr>
          <a:xfrm>
            <a:off x="838200" y="1690688"/>
            <a:ext cx="10515600" cy="4568069"/>
          </a:xfrm>
        </p:spPr>
        <p:txBody>
          <a:bodyPr>
            <a:normAutofit/>
          </a:bodyPr>
          <a:lstStyle/>
          <a:p>
            <a:pPr marL="0" indent="0">
              <a:buNone/>
            </a:pPr>
            <a:r>
              <a:rPr lang="en-US" dirty="0" err="1"/>
              <a:t>Kui</a:t>
            </a:r>
            <a:r>
              <a:rPr lang="en-US" dirty="0"/>
              <a:t> </a:t>
            </a:r>
            <a:r>
              <a:rPr lang="en-US" dirty="0" err="1" smtClean="0"/>
              <a:t>kutseõpetajad</a:t>
            </a:r>
            <a:r>
              <a:rPr lang="en-US" dirty="0"/>
              <a:t>, lapsevanemad ja </a:t>
            </a:r>
            <a:r>
              <a:rPr lang="et-EE" dirty="0" smtClean="0"/>
              <a:t>juhtkond</a:t>
            </a:r>
            <a:r>
              <a:rPr lang="en-US" dirty="0" smtClean="0"/>
              <a:t> </a:t>
            </a:r>
            <a:r>
              <a:rPr lang="et-EE" dirty="0" smtClean="0"/>
              <a:t>jagavad arusaamu</a:t>
            </a:r>
            <a:r>
              <a:rPr lang="en-US" dirty="0" smtClean="0"/>
              <a:t> </a:t>
            </a:r>
            <a:r>
              <a:rPr lang="en-US" dirty="0"/>
              <a:t>kaasava hariduse meetodite ja eesmärkide osas, </a:t>
            </a:r>
            <a:r>
              <a:rPr lang="en-US" b="1" dirty="0" err="1"/>
              <a:t>saavad</a:t>
            </a:r>
            <a:r>
              <a:rPr lang="en-US" b="1" dirty="0"/>
              <a:t> </a:t>
            </a:r>
            <a:r>
              <a:rPr lang="en-US" b="1" dirty="0" err="1" smtClean="0"/>
              <a:t>kutseõpetajad</a:t>
            </a:r>
            <a:r>
              <a:rPr lang="en-US" b="1" dirty="0" smtClean="0"/>
              <a:t> </a:t>
            </a:r>
            <a:r>
              <a:rPr lang="en-US" b="1" dirty="0"/>
              <a:t>keskenduda klassiruumi strateegiatele, mis edendavad mitmekesisust ja </a:t>
            </a:r>
            <a:r>
              <a:rPr lang="en-US" b="1" dirty="0" smtClean="0"/>
              <a:t>kaasamist</a:t>
            </a:r>
            <a:r>
              <a:rPr lang="en-US" dirty="0" smtClean="0"/>
              <a:t>: </a:t>
            </a:r>
            <a:endParaRPr lang="en-US" dirty="0"/>
          </a:p>
          <a:p>
            <a:pPr>
              <a:spcAft>
                <a:spcPts val="600"/>
              </a:spcAft>
              <a:buFont typeface="Wingdings" panose="05000000000000000000" pitchFamily="2" charset="2"/>
              <a:buChar char="ü"/>
            </a:pPr>
            <a:r>
              <a:rPr lang="en-US" dirty="0"/>
              <a:t>Mitmekesiste </a:t>
            </a:r>
            <a:r>
              <a:rPr lang="en-US" dirty="0" smtClean="0"/>
              <a:t>õpetamisviiside</a:t>
            </a:r>
            <a:r>
              <a:rPr lang="en-US" dirty="0"/>
              <a:t> rakendamine</a:t>
            </a:r>
          </a:p>
          <a:p>
            <a:pPr>
              <a:spcAft>
                <a:spcPts val="600"/>
              </a:spcAft>
              <a:buFont typeface="Wingdings" panose="05000000000000000000" pitchFamily="2" charset="2"/>
              <a:buChar char="ü"/>
            </a:pPr>
            <a:r>
              <a:rPr lang="en-US" dirty="0"/>
              <a:t>Turvalise </a:t>
            </a:r>
            <a:r>
              <a:rPr lang="en-US" dirty="0" smtClean="0"/>
              <a:t>õpikeskkonna</a:t>
            </a:r>
            <a:r>
              <a:rPr lang="en-US" dirty="0"/>
              <a:t> loomine</a:t>
            </a:r>
          </a:p>
          <a:p>
            <a:pPr>
              <a:spcAft>
                <a:spcPts val="600"/>
              </a:spcAft>
              <a:buFont typeface="Wingdings" panose="05000000000000000000" pitchFamily="2" charset="2"/>
              <a:buChar char="ü"/>
            </a:pPr>
            <a:r>
              <a:rPr lang="en-US" dirty="0"/>
              <a:t>Nähtavuse ja </a:t>
            </a:r>
            <a:r>
              <a:rPr lang="en-US" dirty="0" smtClean="0"/>
              <a:t>kaasamise </a:t>
            </a:r>
            <a:r>
              <a:rPr lang="en-US" dirty="0"/>
              <a:t>võimaluste leidmine</a:t>
            </a:r>
          </a:p>
          <a:p>
            <a:pPr>
              <a:spcAft>
                <a:spcPts val="600"/>
              </a:spcAft>
              <a:buFont typeface="Wingdings" panose="05000000000000000000" pitchFamily="2" charset="2"/>
              <a:buChar char="ü"/>
            </a:pPr>
            <a:r>
              <a:rPr lang="en-US" dirty="0" smtClean="0"/>
              <a:t>Intersektsionaalsuse </a:t>
            </a:r>
            <a:r>
              <a:rPr lang="en-US" dirty="0"/>
              <a:t>esiletõstmine</a:t>
            </a:r>
          </a:p>
          <a:p>
            <a:pPr>
              <a:spcAft>
                <a:spcPts val="600"/>
              </a:spcAft>
              <a:buFont typeface="Wingdings" panose="05000000000000000000" pitchFamily="2" charset="2"/>
              <a:buChar char="ü"/>
            </a:pPr>
            <a:r>
              <a:rPr lang="en-US" dirty="0"/>
              <a:t>Traditsiooniliste õppevahendite ümbervaatamine</a:t>
            </a:r>
            <a:endParaRPr lang="en-US" dirty="0" smtClean="0"/>
          </a:p>
        </p:txBody>
      </p:sp>
    </p:spTree>
    <p:extLst>
      <p:ext uri="{BB962C8B-B14F-4D97-AF65-F5344CB8AC3E}">
        <p14:creationId xmlns:p14="http://schemas.microsoft.com/office/powerpoint/2010/main" val="2940104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06E802-1990-4791-98D8-128995D15D59}"/>
              </a:ext>
            </a:extLst>
          </p:cNvPr>
          <p:cNvSpPr>
            <a:spLocks noGrp="1"/>
          </p:cNvSpPr>
          <p:nvPr>
            <p:ph type="title"/>
          </p:nvPr>
        </p:nvSpPr>
        <p:spPr/>
        <p:txBody>
          <a:bodyPr>
            <a:normAutofit/>
          </a:bodyPr>
          <a:lstStyle/>
          <a:p>
            <a:r>
              <a:rPr lang="en-US" b="1" dirty="0"/>
              <a:t>Strateegiad kaasava õppekava arendamiseks </a:t>
            </a:r>
            <a:r>
              <a:rPr lang="en-US" b="1" dirty="0" smtClean="0"/>
              <a:t>- klassiruumi </a:t>
            </a:r>
            <a:r>
              <a:rPr lang="en-US" b="1" dirty="0"/>
              <a:t>sees</a:t>
            </a:r>
            <a:endParaRPr lang="en-GB" dirty="0"/>
          </a:p>
        </p:txBody>
      </p:sp>
      <p:sp>
        <p:nvSpPr>
          <p:cNvPr id="2" name="Content Placeholder 1">
            <a:extLst>
              <a:ext uri="{FF2B5EF4-FFF2-40B4-BE49-F238E27FC236}">
                <a16:creationId xmlns:a16="http://schemas.microsoft.com/office/drawing/2014/main" id="{262DF549-14C2-4CC6-9E2B-EF5B608A9DF0}"/>
              </a:ext>
            </a:extLst>
          </p:cNvPr>
          <p:cNvSpPr>
            <a:spLocks noGrp="1"/>
          </p:cNvSpPr>
          <p:nvPr>
            <p:ph idx="1"/>
          </p:nvPr>
        </p:nvSpPr>
        <p:spPr>
          <a:xfrm>
            <a:off x="838200" y="1690688"/>
            <a:ext cx="10515600" cy="4923176"/>
          </a:xfrm>
        </p:spPr>
        <p:txBody>
          <a:bodyPr>
            <a:normAutofit/>
          </a:bodyPr>
          <a:lstStyle/>
          <a:p>
            <a:pPr marL="0" indent="0">
              <a:buNone/>
            </a:pPr>
            <a:r>
              <a:rPr lang="en-US" b="1" dirty="0"/>
              <a:t>Mitmekesiste õpetamisviiside </a:t>
            </a:r>
            <a:r>
              <a:rPr lang="en-US" b="1" dirty="0" smtClean="0"/>
              <a:t>rakendamine: </a:t>
            </a:r>
          </a:p>
          <a:p>
            <a:pPr marL="0" indent="0">
              <a:buNone/>
            </a:pPr>
            <a:r>
              <a:rPr lang="en-US" dirty="0" smtClean="0"/>
              <a:t>Kutseõppurite </a:t>
            </a:r>
            <a:r>
              <a:rPr lang="en-US" dirty="0"/>
              <a:t>suhtlemisviisid on erinevad ning õpilastel on erinevad võimed ja </a:t>
            </a:r>
            <a:r>
              <a:rPr lang="en-US" dirty="0" smtClean="0"/>
              <a:t>õppimisviisid.</a:t>
            </a:r>
          </a:p>
          <a:p>
            <a:pPr marL="0" indent="0">
              <a:buNone/>
            </a:pPr>
            <a:r>
              <a:rPr lang="en-US" dirty="0" err="1" smtClean="0"/>
              <a:t>Kutse</a:t>
            </a:r>
            <a:r>
              <a:rPr lang="et-EE" dirty="0" smtClean="0"/>
              <a:t>õ</a:t>
            </a:r>
            <a:r>
              <a:rPr lang="en-US" dirty="0" err="1" smtClean="0"/>
              <a:t>petajad</a:t>
            </a:r>
            <a:r>
              <a:rPr lang="en-US" dirty="0" smtClean="0"/>
              <a:t> </a:t>
            </a:r>
            <a:r>
              <a:rPr lang="en-US" dirty="0"/>
              <a:t>võtavad neid erinevusi arvesse, mitmekesistades </a:t>
            </a:r>
            <a:r>
              <a:rPr lang="en-US" dirty="0" err="1"/>
              <a:t>oma</a:t>
            </a:r>
            <a:r>
              <a:rPr lang="en-US" dirty="0"/>
              <a:t> </a:t>
            </a:r>
            <a:r>
              <a:rPr lang="en-US" dirty="0" err="1" smtClean="0"/>
              <a:t>õpetamisviis</a:t>
            </a:r>
            <a:r>
              <a:rPr lang="et-EE" dirty="0" smtClean="0"/>
              <a:t>e</a:t>
            </a:r>
            <a:r>
              <a:rPr lang="en-US" dirty="0" smtClean="0"/>
              <a:t>. </a:t>
            </a:r>
          </a:p>
          <a:p>
            <a:pPr marL="0" indent="0">
              <a:buNone/>
            </a:pPr>
            <a:r>
              <a:rPr lang="en-US" dirty="0" smtClean="0"/>
              <a:t>Näiteks </a:t>
            </a:r>
            <a:r>
              <a:rPr lang="en-US" dirty="0"/>
              <a:t>ei ole traditsioonilised õppemeetodid, nagu loengud ja </a:t>
            </a:r>
            <a:r>
              <a:rPr lang="et-EE" dirty="0" smtClean="0"/>
              <a:t>küsimused </a:t>
            </a:r>
            <a:r>
              <a:rPr lang="en-US" dirty="0" err="1" smtClean="0"/>
              <a:t>õpilaste</a:t>
            </a:r>
            <a:r>
              <a:rPr lang="et-EE" dirty="0" smtClean="0"/>
              <a:t>le</a:t>
            </a:r>
            <a:r>
              <a:rPr lang="en-US" dirty="0" smtClean="0"/>
              <a:t>, </a:t>
            </a:r>
            <a:r>
              <a:rPr lang="en-US" dirty="0"/>
              <a:t>kõigi </a:t>
            </a:r>
            <a:r>
              <a:rPr lang="en-US" dirty="0" smtClean="0"/>
              <a:t>õpilaste </a:t>
            </a:r>
            <a:r>
              <a:rPr lang="en-US" dirty="0"/>
              <a:t>jaoks võrdselt tõhusad. </a:t>
            </a:r>
          </a:p>
          <a:p>
            <a:pPr marL="0" indent="0">
              <a:buNone/>
            </a:pPr>
            <a:r>
              <a:rPr lang="en-US" b="1" i="1" u="sng" dirty="0"/>
              <a:t>Suurema arvu rühmatööde </a:t>
            </a:r>
            <a:r>
              <a:rPr lang="en-US" b="1" i="1" u="sng" dirty="0" smtClean="0"/>
              <a:t>integreerimine </a:t>
            </a:r>
            <a:r>
              <a:rPr lang="en-US" b="1" i="1" u="sng" dirty="0"/>
              <a:t>võib </a:t>
            </a:r>
            <a:r>
              <a:rPr lang="en-US" b="1" i="1" u="sng" dirty="0" err="1"/>
              <a:t>kaasata</a:t>
            </a:r>
            <a:r>
              <a:rPr lang="en-US" b="1" i="1" u="sng" dirty="0"/>
              <a:t> </a:t>
            </a:r>
            <a:r>
              <a:rPr lang="en-US" b="1" i="1" u="sng" dirty="0" err="1" smtClean="0"/>
              <a:t>kutse</a:t>
            </a:r>
            <a:r>
              <a:rPr lang="et-EE" b="1" i="1" u="sng" dirty="0" smtClean="0"/>
              <a:t>õppe</a:t>
            </a:r>
            <a:r>
              <a:rPr lang="en-US" b="1" i="1" u="sng" dirty="0" smtClean="0"/>
              <a:t> </a:t>
            </a:r>
            <a:r>
              <a:rPr lang="en-US" b="1" i="1" u="sng" dirty="0" err="1" smtClean="0"/>
              <a:t>õpilasi</a:t>
            </a:r>
            <a:r>
              <a:rPr lang="en-US" b="1" i="1" u="sng" dirty="0"/>
              <a:t>, kes ei suuda loengute ajal keskenduda, ning vähendada stressi nende puhul, kes võitlevad ärevusega</a:t>
            </a:r>
            <a:r>
              <a:rPr lang="en-US" b="1" i="1" u="sng" dirty="0" smtClean="0"/>
              <a:t>.</a:t>
            </a:r>
          </a:p>
          <a:p>
            <a:pPr marL="0" indent="0">
              <a:buNone/>
            </a:pPr>
            <a:endParaRPr lang="en-US" dirty="0" smtClean="0"/>
          </a:p>
        </p:txBody>
      </p:sp>
    </p:spTree>
    <p:extLst>
      <p:ext uri="{BB962C8B-B14F-4D97-AF65-F5344CB8AC3E}">
        <p14:creationId xmlns:p14="http://schemas.microsoft.com/office/powerpoint/2010/main" val="1420516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06E802-1990-4791-98D8-128995D15D59}"/>
              </a:ext>
            </a:extLst>
          </p:cNvPr>
          <p:cNvSpPr>
            <a:spLocks noGrp="1"/>
          </p:cNvSpPr>
          <p:nvPr>
            <p:ph type="title"/>
          </p:nvPr>
        </p:nvSpPr>
        <p:spPr/>
        <p:txBody>
          <a:bodyPr>
            <a:normAutofit/>
          </a:bodyPr>
          <a:lstStyle/>
          <a:p>
            <a:r>
              <a:rPr lang="en-US" b="1" dirty="0"/>
              <a:t>Strateegiad kaasava õppekava arendamiseks </a:t>
            </a:r>
            <a:r>
              <a:rPr lang="en-US" b="1" dirty="0" smtClean="0"/>
              <a:t>- klassiruumi </a:t>
            </a:r>
            <a:r>
              <a:rPr lang="en-US" b="1" dirty="0"/>
              <a:t>sees</a:t>
            </a:r>
            <a:endParaRPr lang="en-GB" dirty="0"/>
          </a:p>
        </p:txBody>
      </p:sp>
      <p:sp>
        <p:nvSpPr>
          <p:cNvPr id="2" name="Content Placeholder 1">
            <a:extLst>
              <a:ext uri="{FF2B5EF4-FFF2-40B4-BE49-F238E27FC236}">
                <a16:creationId xmlns:a16="http://schemas.microsoft.com/office/drawing/2014/main" id="{262DF549-14C2-4CC6-9E2B-EF5B608A9DF0}"/>
              </a:ext>
            </a:extLst>
          </p:cNvPr>
          <p:cNvSpPr>
            <a:spLocks noGrp="1"/>
          </p:cNvSpPr>
          <p:nvPr>
            <p:ph idx="1"/>
          </p:nvPr>
        </p:nvSpPr>
        <p:spPr>
          <a:xfrm>
            <a:off x="838200" y="1965894"/>
            <a:ext cx="10515600" cy="3387339"/>
          </a:xfrm>
        </p:spPr>
        <p:txBody>
          <a:bodyPr>
            <a:noAutofit/>
          </a:bodyPr>
          <a:lstStyle/>
          <a:p>
            <a:pPr marL="0" indent="0">
              <a:buNone/>
            </a:pPr>
            <a:r>
              <a:rPr lang="en-US" sz="2600" b="1" dirty="0"/>
              <a:t>Nähtavuse ja kaasamise võimaluste </a:t>
            </a:r>
            <a:r>
              <a:rPr lang="en-US" sz="2600" b="1" dirty="0" smtClean="0"/>
              <a:t>leidmine: </a:t>
            </a:r>
          </a:p>
          <a:p>
            <a:pPr marL="0" indent="0">
              <a:buNone/>
            </a:pPr>
            <a:r>
              <a:rPr lang="et-EE" sz="2600" b="1" dirty="0" smtClean="0"/>
              <a:t>Integreerides kõikidesse õppeainetesse näiteid k</a:t>
            </a:r>
            <a:r>
              <a:rPr lang="en-US" sz="2600" b="1" dirty="0" err="1" smtClean="0"/>
              <a:t>ultuuriliselt</a:t>
            </a:r>
            <a:r>
              <a:rPr lang="en-US" sz="2600" b="1" dirty="0" smtClean="0"/>
              <a:t> </a:t>
            </a:r>
            <a:r>
              <a:rPr lang="en-US" sz="2600" b="1" dirty="0"/>
              <a:t>ja </a:t>
            </a:r>
            <a:r>
              <a:rPr lang="en-US" sz="2600" b="1" dirty="0" err="1"/>
              <a:t>sotsiaalselt</a:t>
            </a:r>
            <a:r>
              <a:rPr lang="en-US" sz="2600" b="1" dirty="0"/>
              <a:t> </a:t>
            </a:r>
            <a:r>
              <a:rPr lang="et-EE" sz="2600" b="1" dirty="0" smtClean="0"/>
              <a:t>erineva taustaga </a:t>
            </a:r>
            <a:r>
              <a:rPr lang="en-US" sz="2600" b="1" dirty="0" err="1" smtClean="0"/>
              <a:t>inimeste</a:t>
            </a:r>
            <a:r>
              <a:rPr lang="en-US" sz="2600" b="1" dirty="0" smtClean="0"/>
              <a:t> </a:t>
            </a:r>
            <a:r>
              <a:rPr lang="en-US" sz="2600" b="1" dirty="0" err="1" smtClean="0"/>
              <a:t>panuse</a:t>
            </a:r>
            <a:r>
              <a:rPr lang="et-EE" sz="2600" b="1" dirty="0" smtClean="0"/>
              <a:t>sest</a:t>
            </a:r>
            <a:r>
              <a:rPr lang="en-US" sz="2600" b="1" dirty="0" smtClean="0"/>
              <a:t> </a:t>
            </a:r>
            <a:r>
              <a:rPr lang="en-US" sz="2600" dirty="0" err="1" smtClean="0"/>
              <a:t>edendab</a:t>
            </a:r>
            <a:r>
              <a:rPr lang="en-US" sz="2600" dirty="0" smtClean="0"/>
              <a:t> </a:t>
            </a:r>
            <a:r>
              <a:rPr lang="en-US" sz="2600" dirty="0"/>
              <a:t>mitmekesisuse väärtustamist, annab rohkematele õpilastele otseseid eeskujusid ning lammutab rassiliselt ja kultuuriliselt eelarvamuslikke stereotüüpe. </a:t>
            </a:r>
            <a:endParaRPr lang="en-US" sz="2600" dirty="0" smtClean="0"/>
          </a:p>
          <a:p>
            <a:pPr marL="0" indent="0">
              <a:buNone/>
            </a:pPr>
            <a:r>
              <a:rPr lang="et-EE" sz="2600" dirty="0" smtClean="0"/>
              <a:t>Tumedanahaliste</a:t>
            </a:r>
            <a:r>
              <a:rPr lang="en-US" sz="2600" dirty="0" smtClean="0"/>
              <a:t> </a:t>
            </a:r>
            <a:r>
              <a:rPr lang="en-US" sz="2600" dirty="0"/>
              <a:t>inimeste panuse </a:t>
            </a:r>
            <a:r>
              <a:rPr lang="en-US" sz="2600" dirty="0" smtClean="0"/>
              <a:t>esiletõstmine </a:t>
            </a:r>
            <a:r>
              <a:rPr lang="en-US" sz="2600" dirty="0"/>
              <a:t>teaduse, tehnoloogia, inseneri- ja matemaatikavaldkonnas (STEM) parandab näiteks püsivaid </a:t>
            </a:r>
            <a:r>
              <a:rPr lang="en-US" sz="2600" dirty="0" err="1"/>
              <a:t>väärarusaamu</a:t>
            </a:r>
            <a:r>
              <a:rPr lang="en-US" sz="2600" dirty="0"/>
              <a:t> </a:t>
            </a:r>
            <a:r>
              <a:rPr lang="et-EE" sz="2600" dirty="0" smtClean="0"/>
              <a:t>võimete </a:t>
            </a:r>
            <a:r>
              <a:rPr lang="en-US" sz="2600" dirty="0" smtClean="0"/>
              <a:t>ja </a:t>
            </a:r>
            <a:r>
              <a:rPr lang="en-US" sz="2600" dirty="0" err="1"/>
              <a:t>rassi</a:t>
            </a:r>
            <a:r>
              <a:rPr lang="en-US" sz="2600" dirty="0"/>
              <a:t> </a:t>
            </a:r>
            <a:r>
              <a:rPr lang="et-EE" sz="2600" dirty="0" smtClean="0"/>
              <a:t>seoste </a:t>
            </a:r>
            <a:r>
              <a:rPr lang="en-US" sz="2600" dirty="0" err="1" smtClean="0"/>
              <a:t>kohta</a:t>
            </a:r>
            <a:r>
              <a:rPr lang="en-US" sz="2600" dirty="0" smtClean="0"/>
              <a:t>.</a:t>
            </a:r>
          </a:p>
          <a:p>
            <a:endParaRPr lang="en-US" sz="2600" dirty="0"/>
          </a:p>
        </p:txBody>
      </p:sp>
    </p:spTree>
    <p:extLst>
      <p:ext uri="{BB962C8B-B14F-4D97-AF65-F5344CB8AC3E}">
        <p14:creationId xmlns:p14="http://schemas.microsoft.com/office/powerpoint/2010/main" val="21586386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06E802-1990-4791-98D8-128995D15D59}"/>
              </a:ext>
            </a:extLst>
          </p:cNvPr>
          <p:cNvSpPr>
            <a:spLocks noGrp="1"/>
          </p:cNvSpPr>
          <p:nvPr>
            <p:ph type="title"/>
          </p:nvPr>
        </p:nvSpPr>
        <p:spPr/>
        <p:txBody>
          <a:bodyPr>
            <a:normAutofit/>
          </a:bodyPr>
          <a:lstStyle/>
          <a:p>
            <a:r>
              <a:rPr lang="en-US" b="1" dirty="0"/>
              <a:t>Strateegiad kaasava õppekava arendamiseks </a:t>
            </a:r>
            <a:r>
              <a:rPr lang="en-US" b="1" dirty="0" smtClean="0"/>
              <a:t>- klassiruumi </a:t>
            </a:r>
            <a:r>
              <a:rPr lang="en-US" b="1" dirty="0"/>
              <a:t>sees</a:t>
            </a:r>
            <a:endParaRPr lang="en-GB" dirty="0"/>
          </a:p>
        </p:txBody>
      </p:sp>
      <p:sp>
        <p:nvSpPr>
          <p:cNvPr id="2" name="Content Placeholder 1">
            <a:extLst>
              <a:ext uri="{FF2B5EF4-FFF2-40B4-BE49-F238E27FC236}">
                <a16:creationId xmlns:a16="http://schemas.microsoft.com/office/drawing/2014/main" id="{262DF549-14C2-4CC6-9E2B-EF5B608A9DF0}"/>
              </a:ext>
            </a:extLst>
          </p:cNvPr>
          <p:cNvSpPr>
            <a:spLocks noGrp="1"/>
          </p:cNvSpPr>
          <p:nvPr>
            <p:ph idx="1"/>
          </p:nvPr>
        </p:nvSpPr>
        <p:spPr>
          <a:xfrm>
            <a:off x="838200" y="2099060"/>
            <a:ext cx="10515600" cy="3032232"/>
          </a:xfrm>
        </p:spPr>
        <p:txBody>
          <a:bodyPr>
            <a:noAutofit/>
          </a:bodyPr>
          <a:lstStyle/>
          <a:p>
            <a:pPr marL="0" indent="0">
              <a:buNone/>
            </a:pPr>
            <a:r>
              <a:rPr lang="en-US" sz="2400" b="1" dirty="0"/>
              <a:t>Turvalise õpikeskkonna </a:t>
            </a:r>
            <a:r>
              <a:rPr lang="en-US" sz="2400" b="1" dirty="0" smtClean="0"/>
              <a:t>loomine:</a:t>
            </a:r>
          </a:p>
          <a:p>
            <a:pPr marL="0" indent="0">
              <a:buNone/>
            </a:pPr>
            <a:r>
              <a:rPr lang="et-EE" sz="2400" dirty="0" smtClean="0"/>
              <a:t>Õpetajate</a:t>
            </a:r>
            <a:r>
              <a:rPr lang="en-US" sz="2400" dirty="0" smtClean="0"/>
              <a:t> </a:t>
            </a:r>
            <a:r>
              <a:rPr lang="en-US" sz="2400" dirty="0"/>
              <a:t>jaoks on oluline tegeleda marginaliseeritud rühmadesse kuuluvate õpilaste vastu suunatud ahistamise </a:t>
            </a:r>
            <a:r>
              <a:rPr lang="en-US" sz="2400" dirty="0" err="1"/>
              <a:t>või</a:t>
            </a:r>
            <a:r>
              <a:rPr lang="en-US" sz="2400" dirty="0"/>
              <a:t> </a:t>
            </a:r>
            <a:r>
              <a:rPr lang="en-US" sz="2400" dirty="0" err="1" smtClean="0"/>
              <a:t>kiusamise</a:t>
            </a:r>
            <a:r>
              <a:rPr lang="et-EE" sz="2400" dirty="0" smtClean="0"/>
              <a:t> ennetamisega</a:t>
            </a:r>
            <a:r>
              <a:rPr lang="en-US" sz="2400" dirty="0" smtClean="0"/>
              <a:t>. </a:t>
            </a:r>
          </a:p>
          <a:p>
            <a:pPr marL="0" indent="0">
              <a:buNone/>
            </a:pPr>
            <a:r>
              <a:rPr lang="en-US" sz="2400" dirty="0" smtClean="0"/>
              <a:t>Sellised </a:t>
            </a:r>
            <a:r>
              <a:rPr lang="en-US" sz="2400" dirty="0"/>
              <a:t>juhtumid võivad olla </a:t>
            </a:r>
            <a:r>
              <a:rPr lang="et-EE" sz="2400" dirty="0" smtClean="0"/>
              <a:t>seotud </a:t>
            </a:r>
            <a:r>
              <a:rPr lang="en-US" sz="2400" dirty="0" err="1" smtClean="0"/>
              <a:t>õppimisvõimalus</a:t>
            </a:r>
            <a:r>
              <a:rPr lang="et-EE" sz="2400" dirty="0" smtClean="0"/>
              <a:t>tega</a:t>
            </a:r>
            <a:r>
              <a:rPr lang="en-US" sz="2400" dirty="0" smtClean="0"/>
              <a:t>, </a:t>
            </a:r>
            <a:r>
              <a:rPr lang="en-US" sz="2400" dirty="0"/>
              <a:t>kuid tegevusetus tähendab vaikivat heakskiitu. </a:t>
            </a:r>
            <a:endParaRPr lang="en-US" sz="2400" dirty="0" smtClean="0"/>
          </a:p>
          <a:p>
            <a:pPr marL="0" indent="0">
              <a:buNone/>
            </a:pPr>
            <a:r>
              <a:rPr lang="en-US" sz="2400" b="1" i="1" u="sng" dirty="0"/>
              <a:t>Näidates üles kõigi õpilaste aktsepteerimist ja toetamist, </a:t>
            </a:r>
            <a:r>
              <a:rPr lang="et-EE" sz="2400" b="1" i="1" u="sng" dirty="0" smtClean="0"/>
              <a:t>mudeldavad</a:t>
            </a:r>
            <a:r>
              <a:rPr lang="en-US" sz="2400" b="1" i="1" u="sng" dirty="0" smtClean="0"/>
              <a:t> </a:t>
            </a:r>
            <a:r>
              <a:rPr lang="en-US" sz="2400" b="1" i="1" u="sng" dirty="0" err="1"/>
              <a:t>õpetajad</a:t>
            </a:r>
            <a:r>
              <a:rPr lang="en-US" sz="2400" b="1" i="1" u="sng" dirty="0"/>
              <a:t> </a:t>
            </a:r>
            <a:r>
              <a:rPr lang="en-US" sz="2400" b="1" i="1" u="sng" dirty="0" err="1" smtClean="0"/>
              <a:t>käitumist</a:t>
            </a:r>
            <a:r>
              <a:rPr lang="en-US" sz="2400" b="1" i="1" u="sng" dirty="0"/>
              <a:t>, mida nad ootavad oma õpilastelt.</a:t>
            </a:r>
          </a:p>
          <a:p>
            <a:endParaRPr lang="en-US" sz="2600" dirty="0"/>
          </a:p>
        </p:txBody>
      </p:sp>
    </p:spTree>
    <p:extLst>
      <p:ext uri="{BB962C8B-B14F-4D97-AF65-F5344CB8AC3E}">
        <p14:creationId xmlns:p14="http://schemas.microsoft.com/office/powerpoint/2010/main" val="16578686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06E802-1990-4791-98D8-128995D15D59}"/>
              </a:ext>
            </a:extLst>
          </p:cNvPr>
          <p:cNvSpPr>
            <a:spLocks noGrp="1"/>
          </p:cNvSpPr>
          <p:nvPr>
            <p:ph type="title"/>
          </p:nvPr>
        </p:nvSpPr>
        <p:spPr/>
        <p:txBody>
          <a:bodyPr>
            <a:normAutofit/>
          </a:bodyPr>
          <a:lstStyle/>
          <a:p>
            <a:r>
              <a:rPr lang="en-US" b="1" dirty="0"/>
              <a:t>Strateegiad kaasava õppekava arendamiseks </a:t>
            </a:r>
            <a:r>
              <a:rPr lang="en-US" b="1" dirty="0" smtClean="0"/>
              <a:t>- klassiruumi </a:t>
            </a:r>
            <a:r>
              <a:rPr lang="en-US" b="1" dirty="0"/>
              <a:t>sees</a:t>
            </a:r>
            <a:endParaRPr lang="en-GB" dirty="0"/>
          </a:p>
        </p:txBody>
      </p:sp>
      <p:sp>
        <p:nvSpPr>
          <p:cNvPr id="2" name="Content Placeholder 1">
            <a:extLst>
              <a:ext uri="{FF2B5EF4-FFF2-40B4-BE49-F238E27FC236}">
                <a16:creationId xmlns:a16="http://schemas.microsoft.com/office/drawing/2014/main" id="{262DF549-14C2-4CC6-9E2B-EF5B608A9DF0}"/>
              </a:ext>
            </a:extLst>
          </p:cNvPr>
          <p:cNvSpPr>
            <a:spLocks noGrp="1"/>
          </p:cNvSpPr>
          <p:nvPr>
            <p:ph idx="1"/>
          </p:nvPr>
        </p:nvSpPr>
        <p:spPr>
          <a:xfrm>
            <a:off x="838200" y="1868242"/>
            <a:ext cx="10515600" cy="4053164"/>
          </a:xfrm>
        </p:spPr>
        <p:txBody>
          <a:bodyPr>
            <a:normAutofit fontScale="92500" lnSpcReduction="20000"/>
          </a:bodyPr>
          <a:lstStyle/>
          <a:p>
            <a:pPr marL="0" indent="0">
              <a:buNone/>
            </a:pPr>
            <a:r>
              <a:rPr lang="et-EE" sz="3000" b="1" dirty="0" smtClean="0"/>
              <a:t>Intersektsionaalsuse</a:t>
            </a:r>
            <a:r>
              <a:rPr lang="en-US" sz="3000" b="1" dirty="0" smtClean="0"/>
              <a:t> esiletõstmine: </a:t>
            </a:r>
          </a:p>
          <a:p>
            <a:pPr marL="0" indent="0">
              <a:buNone/>
            </a:pPr>
            <a:r>
              <a:rPr lang="en-US" sz="3000" dirty="0" smtClean="0"/>
              <a:t>Selle uurimine, </a:t>
            </a:r>
            <a:r>
              <a:rPr lang="en-US" sz="3000" dirty="0"/>
              <a:t>kuidas sellised </a:t>
            </a:r>
            <a:r>
              <a:rPr lang="en-US" sz="3000" dirty="0" err="1"/>
              <a:t>sotsiaalsed</a:t>
            </a:r>
            <a:r>
              <a:rPr lang="en-US" sz="3000" dirty="0"/>
              <a:t> </a:t>
            </a:r>
            <a:r>
              <a:rPr lang="en-US" sz="3000" dirty="0" err="1" smtClean="0"/>
              <a:t>katego</a:t>
            </a:r>
            <a:r>
              <a:rPr lang="et-EE" sz="3000" dirty="0" smtClean="0"/>
              <a:t>oriad</a:t>
            </a:r>
            <a:r>
              <a:rPr lang="en-US" sz="3000" dirty="0" smtClean="0"/>
              <a:t> </a:t>
            </a:r>
            <a:r>
              <a:rPr lang="en-US" sz="3000" dirty="0"/>
              <a:t>nagu rass, klass ja sugu kattuvad ja võimendavad </a:t>
            </a:r>
            <a:r>
              <a:rPr lang="en-US" sz="3000" dirty="0" smtClean="0"/>
              <a:t>diskrimineerimist </a:t>
            </a:r>
            <a:r>
              <a:rPr lang="en-US" sz="3000" dirty="0"/>
              <a:t>ja rõhumist, võib </a:t>
            </a:r>
            <a:r>
              <a:rPr lang="en-US" sz="3000" dirty="0" err="1"/>
              <a:t>aidata</a:t>
            </a:r>
            <a:r>
              <a:rPr lang="en-US" sz="3000" dirty="0"/>
              <a:t> </a:t>
            </a:r>
            <a:r>
              <a:rPr lang="en-US" sz="3000" dirty="0" err="1" smtClean="0"/>
              <a:t>kutseõpetajatel</a:t>
            </a:r>
            <a:r>
              <a:rPr lang="en-US" sz="3000" dirty="0" smtClean="0"/>
              <a:t> </a:t>
            </a:r>
            <a:r>
              <a:rPr lang="en-US" sz="3000" dirty="0"/>
              <a:t>ja </a:t>
            </a:r>
            <a:r>
              <a:rPr lang="et-EE" sz="3000" dirty="0" smtClean="0"/>
              <a:t>ka </a:t>
            </a:r>
            <a:r>
              <a:rPr lang="en-US" sz="3000" dirty="0" err="1" smtClean="0"/>
              <a:t>õpilastel</a:t>
            </a:r>
            <a:r>
              <a:rPr lang="en-US" sz="3000" dirty="0" smtClean="0"/>
              <a:t> </a:t>
            </a:r>
            <a:r>
              <a:rPr lang="en-US" sz="3000" dirty="0"/>
              <a:t>mõista ebasoodsat olukorda, millega ajalooliselt rõhutud rühmad silmitsi seisavad</a:t>
            </a:r>
            <a:r>
              <a:rPr lang="en-US" sz="3000" dirty="0" smtClean="0"/>
              <a:t>.</a:t>
            </a:r>
          </a:p>
          <a:p>
            <a:pPr marL="0" indent="0">
              <a:buNone/>
            </a:pPr>
            <a:endParaRPr lang="en-US" sz="3000" dirty="0" smtClean="0"/>
          </a:p>
          <a:p>
            <a:pPr marL="0" indent="0">
              <a:buNone/>
            </a:pPr>
            <a:r>
              <a:rPr lang="en-US" sz="3000" b="1" dirty="0"/>
              <a:t>Traditsiooniliste õppevahendite ümbervaatamine:</a:t>
            </a:r>
          </a:p>
          <a:p>
            <a:pPr marL="0" indent="0">
              <a:buNone/>
            </a:pPr>
            <a:r>
              <a:rPr lang="en-US" sz="3000" dirty="0"/>
              <a:t>Kaasava õppekava loomine nõuab, et õpetajad mõtleksid kriitiliselt traditsioonilistes õppekavades esinevate eelarvamuste üle ja kaaluksid nende eelarvamuste mõju. </a:t>
            </a:r>
          </a:p>
          <a:p>
            <a:pPr marL="0" indent="0">
              <a:buNone/>
            </a:pPr>
            <a:endParaRPr lang="en-US" sz="3200" dirty="0"/>
          </a:p>
          <a:p>
            <a:pPr marL="0" indent="0">
              <a:buNone/>
            </a:pPr>
            <a:endParaRPr lang="en-US" b="1" dirty="0" smtClean="0"/>
          </a:p>
        </p:txBody>
      </p:sp>
    </p:spTree>
    <p:extLst>
      <p:ext uri="{BB962C8B-B14F-4D97-AF65-F5344CB8AC3E}">
        <p14:creationId xmlns:p14="http://schemas.microsoft.com/office/powerpoint/2010/main" val="26651695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4">
                    <a:lumMod val="75000"/>
                  </a:schemeClr>
                </a:solidFill>
                <a:latin typeface="Ink Free" panose="03080402000500000000" pitchFamily="66" charset="0"/>
              </a:rPr>
              <a:t>Aeg eneserefleksiooniks </a:t>
            </a:r>
            <a:endParaRPr lang="en-US" b="1" i="1" dirty="0">
              <a:solidFill>
                <a:schemeClr val="accent4">
                  <a:lumMod val="75000"/>
                </a:schemeClr>
              </a:solidFill>
              <a:latin typeface="Ink Free" panose="03080402000500000000" pitchFamily="66"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59452" y="223838"/>
            <a:ext cx="1609725" cy="1466850"/>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797" y="4550848"/>
            <a:ext cx="2955315" cy="2307152"/>
          </a:xfrm>
          <a:prstGeom prst="rect">
            <a:avLst/>
          </a:prstGeom>
        </p:spPr>
      </p:pic>
      <p:sp>
        <p:nvSpPr>
          <p:cNvPr id="12" name="TextBox 11"/>
          <p:cNvSpPr txBox="1"/>
          <p:nvPr/>
        </p:nvSpPr>
        <p:spPr>
          <a:xfrm>
            <a:off x="1578702" y="2217753"/>
            <a:ext cx="8834805" cy="1969770"/>
          </a:xfrm>
          <a:prstGeom prst="rect">
            <a:avLst/>
          </a:prstGeom>
          <a:solidFill>
            <a:schemeClr val="accent4">
              <a:lumMod val="40000"/>
              <a:lumOff val="60000"/>
            </a:schemeClr>
          </a:solidFill>
        </p:spPr>
        <p:txBody>
          <a:bodyPr wrap="square" rtlCol="0">
            <a:spAutoFit/>
          </a:bodyPr>
          <a:lstStyle/>
          <a:p>
            <a:pPr algn="ctr"/>
            <a:r>
              <a:rPr lang="en-US" dirty="0" smtClean="0"/>
              <a:t>Klõpsake allpool ja saate teada, </a:t>
            </a:r>
            <a:r>
              <a:rPr lang="en-US" dirty="0"/>
              <a:t>kuidas </a:t>
            </a:r>
            <a:r>
              <a:rPr lang="en-US" dirty="0" smtClean="0"/>
              <a:t>luua </a:t>
            </a:r>
            <a:r>
              <a:rPr lang="en-US" dirty="0"/>
              <a:t>kaasav </a:t>
            </a:r>
            <a:r>
              <a:rPr lang="en-US" dirty="0" smtClean="0"/>
              <a:t>klassiruum: </a:t>
            </a:r>
          </a:p>
          <a:p>
            <a:pPr algn="just"/>
            <a:endParaRPr lang="en-US" dirty="0" smtClean="0">
              <a:solidFill>
                <a:srgbClr val="000000"/>
              </a:solidFill>
              <a:latin typeface="Roboto"/>
            </a:endParaRPr>
          </a:p>
          <a:p>
            <a:pPr algn="ctr"/>
            <a:r>
              <a:rPr lang="en-US" dirty="0" smtClean="0"/>
              <a:t>Link: </a:t>
            </a:r>
            <a:r>
              <a:rPr lang="en-US" dirty="0" smtClean="0">
                <a:hlinkClick r:id="rId4"/>
              </a:rPr>
              <a:t>https:</a:t>
            </a:r>
            <a:r>
              <a:rPr lang="en-US" dirty="0" smtClean="0"/>
              <a:t>//www.youtube.com/watch?time_continue=62&amp;v=CV5MmTIRHr8&amp;feature=emb_logo </a:t>
            </a:r>
          </a:p>
          <a:p>
            <a:pPr algn="ctr"/>
            <a:endParaRPr lang="en-US" dirty="0" smtClean="0"/>
          </a:p>
          <a:p>
            <a:pPr algn="ctr"/>
            <a:r>
              <a:rPr lang="en-US" sz="1400" i="1" dirty="0" smtClean="0"/>
              <a:t>Allikas: </a:t>
            </a:r>
            <a:r>
              <a:rPr lang="en-US" sz="1400" i="1" dirty="0" smtClean="0">
                <a:hlinkClick r:id="rId5"/>
              </a:rPr>
              <a:t>https:</a:t>
            </a:r>
            <a:r>
              <a:rPr lang="en-US" sz="1400" i="1" dirty="0" smtClean="0"/>
              <a:t>//planbee.com/blogs/news/how-to-create-an-inclusive-classroom-12-tips-for-teachers </a:t>
            </a:r>
            <a:endParaRPr lang="en-US" sz="1400" i="1" dirty="0"/>
          </a:p>
        </p:txBody>
      </p:sp>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l="27492" t="10906" r="25189" b="12813"/>
          <a:stretch/>
        </p:blipFill>
        <p:spPr>
          <a:xfrm>
            <a:off x="222653" y="2510300"/>
            <a:ext cx="1358289" cy="1220936"/>
          </a:xfrm>
          <a:prstGeom prst="rect">
            <a:avLst/>
          </a:prstGeom>
        </p:spPr>
      </p:pic>
      <p:sp>
        <p:nvSpPr>
          <p:cNvPr id="14" name="TextBox 13"/>
          <p:cNvSpPr txBox="1"/>
          <p:nvPr/>
        </p:nvSpPr>
        <p:spPr>
          <a:xfrm>
            <a:off x="4000415" y="5058093"/>
            <a:ext cx="4368762" cy="646331"/>
          </a:xfrm>
          <a:prstGeom prst="rect">
            <a:avLst/>
          </a:prstGeom>
          <a:noFill/>
        </p:spPr>
        <p:txBody>
          <a:bodyPr wrap="square" rtlCol="0">
            <a:spAutoFit/>
          </a:bodyPr>
          <a:lstStyle/>
          <a:p>
            <a:r>
              <a:rPr lang="en-US" b="1" i="1" dirty="0" smtClean="0"/>
              <a:t>Kas te saate neid nõuandeid </a:t>
            </a:r>
            <a:r>
              <a:rPr lang="en-US" b="1" i="1" dirty="0" err="1" smtClean="0"/>
              <a:t>oma</a:t>
            </a:r>
            <a:r>
              <a:rPr lang="en-US" b="1" i="1" dirty="0" smtClean="0"/>
              <a:t> </a:t>
            </a:r>
            <a:r>
              <a:rPr lang="en-US" b="1" i="1" dirty="0" err="1" smtClean="0"/>
              <a:t>kutse</a:t>
            </a:r>
            <a:r>
              <a:rPr lang="et-EE" b="1" i="1" dirty="0" smtClean="0"/>
              <a:t>õppe</a:t>
            </a:r>
            <a:r>
              <a:rPr lang="en-US" b="1" i="1" dirty="0" smtClean="0"/>
              <a:t> </a:t>
            </a:r>
            <a:r>
              <a:rPr lang="et-EE" b="1" i="1" dirty="0" smtClean="0"/>
              <a:t>grupis</a:t>
            </a:r>
            <a:r>
              <a:rPr lang="en-US" b="1" i="1" dirty="0" smtClean="0"/>
              <a:t> rakendada? </a:t>
            </a:r>
          </a:p>
        </p:txBody>
      </p:sp>
    </p:spTree>
    <p:extLst>
      <p:ext uri="{BB962C8B-B14F-4D97-AF65-F5344CB8AC3E}">
        <p14:creationId xmlns:p14="http://schemas.microsoft.com/office/powerpoint/2010/main" val="753590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4B90225-916D-48EE-AA0E-93FDBCC1A91E}"/>
              </a:ext>
            </a:extLst>
          </p:cNvPr>
          <p:cNvSpPr>
            <a:spLocks noGrp="1"/>
          </p:cNvSpPr>
          <p:nvPr>
            <p:ph type="title"/>
          </p:nvPr>
        </p:nvSpPr>
        <p:spPr/>
        <p:txBody>
          <a:bodyPr/>
          <a:lstStyle/>
          <a:p>
            <a:r>
              <a:rPr lang="nl-NL" dirty="0" err="1"/>
              <a:t>Märksõnad</a:t>
            </a:r>
            <a:endParaRPr lang="en-GB" dirty="0"/>
          </a:p>
        </p:txBody>
      </p:sp>
      <p:sp>
        <p:nvSpPr>
          <p:cNvPr id="5" name="Tijdelijke aanduiding voor inhoud 4">
            <a:extLst>
              <a:ext uri="{FF2B5EF4-FFF2-40B4-BE49-F238E27FC236}">
                <a16:creationId xmlns:a16="http://schemas.microsoft.com/office/drawing/2014/main" id="{4A7D3395-BB5E-4CB0-91D4-BEBFCD97D76C}"/>
              </a:ext>
            </a:extLst>
          </p:cNvPr>
          <p:cNvSpPr>
            <a:spLocks noGrp="1"/>
          </p:cNvSpPr>
          <p:nvPr>
            <p:ph idx="1"/>
          </p:nvPr>
        </p:nvSpPr>
        <p:spPr>
          <a:xfrm>
            <a:off x="838200" y="1825625"/>
            <a:ext cx="10515600" cy="2133816"/>
          </a:xfrm>
        </p:spPr>
        <p:txBody>
          <a:bodyPr/>
          <a:lstStyle/>
          <a:p>
            <a:r>
              <a:rPr lang="en-US" dirty="0" err="1" smtClean="0"/>
              <a:t>Kaasa</a:t>
            </a:r>
            <a:r>
              <a:rPr lang="et-EE" dirty="0" smtClean="0"/>
              <a:t>v haridus</a:t>
            </a:r>
            <a:endParaRPr lang="nl-NL" dirty="0"/>
          </a:p>
          <a:p>
            <a:r>
              <a:rPr lang="en-US" dirty="0" err="1" smtClean="0"/>
              <a:t>Kogemusõpe</a:t>
            </a:r>
            <a:endParaRPr lang="nl-NL" dirty="0"/>
          </a:p>
          <a:p>
            <a:r>
              <a:rPr lang="en-GB" dirty="0" smtClean="0"/>
              <a:t>Kaasavad õppekavad </a:t>
            </a:r>
          </a:p>
          <a:p>
            <a:r>
              <a:rPr lang="en-GB" dirty="0" err="1" smtClean="0"/>
              <a:t>Kaasa</a:t>
            </a:r>
            <a:r>
              <a:rPr lang="et-EE" dirty="0" smtClean="0"/>
              <a:t>mine</a:t>
            </a:r>
            <a:endParaRPr lang="en-GB" dirty="0"/>
          </a:p>
        </p:txBody>
      </p:sp>
    </p:spTree>
    <p:extLst>
      <p:ext uri="{BB962C8B-B14F-4D97-AF65-F5344CB8AC3E}">
        <p14:creationId xmlns:p14="http://schemas.microsoft.com/office/powerpoint/2010/main" val="1133996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12BA15E-4659-440B-9C84-66614085DDD7}"/>
              </a:ext>
            </a:extLst>
          </p:cNvPr>
          <p:cNvSpPr>
            <a:spLocks noGrp="1"/>
          </p:cNvSpPr>
          <p:nvPr>
            <p:ph type="title"/>
          </p:nvPr>
        </p:nvSpPr>
        <p:spPr/>
        <p:txBody>
          <a:bodyPr/>
          <a:lstStyle/>
          <a:p>
            <a:r>
              <a:rPr lang="en-US" dirty="0" smtClean="0"/>
              <a:t>4. </a:t>
            </a:r>
            <a:r>
              <a:rPr lang="et-EE" dirty="0" smtClean="0"/>
              <a:t>Peatükk</a:t>
            </a:r>
            <a:endParaRPr lang="en-GB" dirty="0"/>
          </a:p>
        </p:txBody>
      </p:sp>
      <p:sp>
        <p:nvSpPr>
          <p:cNvPr id="7" name="Tijdelijke aanduiding voor inhoud 6">
            <a:extLst>
              <a:ext uri="{FF2B5EF4-FFF2-40B4-BE49-F238E27FC236}">
                <a16:creationId xmlns:a16="http://schemas.microsoft.com/office/drawing/2014/main" id="{CA910832-9AD8-4405-A0EC-78364F4F57EA}"/>
              </a:ext>
            </a:extLst>
          </p:cNvPr>
          <p:cNvSpPr>
            <a:spLocks noGrp="1"/>
          </p:cNvSpPr>
          <p:nvPr>
            <p:ph sz="half" idx="1"/>
          </p:nvPr>
        </p:nvSpPr>
        <p:spPr>
          <a:xfrm>
            <a:off x="0" y="2385603"/>
            <a:ext cx="6136298" cy="792602"/>
          </a:xfrm>
        </p:spPr>
        <p:txBody>
          <a:bodyPr>
            <a:noAutofit/>
          </a:bodyPr>
          <a:lstStyle/>
          <a:p>
            <a:r>
              <a:rPr lang="en-US" b="1" dirty="0"/>
              <a:t>Strateegiad kaasava klassiruumi edendamiseks</a:t>
            </a:r>
            <a:endParaRPr lang="en-US" dirty="0"/>
          </a:p>
          <a:p>
            <a:endParaRPr lang="en-GB" dirty="0"/>
          </a:p>
        </p:txBody>
      </p:sp>
    </p:spTree>
    <p:extLst>
      <p:ext uri="{BB962C8B-B14F-4D97-AF65-F5344CB8AC3E}">
        <p14:creationId xmlns:p14="http://schemas.microsoft.com/office/powerpoint/2010/main" val="23759897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p:txBody>
          <a:bodyPr>
            <a:normAutofit/>
          </a:bodyPr>
          <a:lstStyle/>
          <a:p>
            <a:r>
              <a:rPr lang="en-US" b="1" dirty="0" err="1" smtClean="0"/>
              <a:t>Kaasa</a:t>
            </a:r>
            <a:r>
              <a:rPr lang="et-EE" b="1" dirty="0" smtClean="0"/>
              <a:t>mine</a:t>
            </a:r>
            <a:r>
              <a:rPr lang="en-US" b="1" dirty="0" smtClean="0"/>
              <a:t> klassiruumis</a:t>
            </a:r>
            <a:endParaRPr lang="en-GB"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p:txBody>
          <a:bodyPr>
            <a:normAutofit lnSpcReduction="10000"/>
          </a:bodyPr>
          <a:lstStyle/>
          <a:p>
            <a:pPr marL="0" indent="0">
              <a:buNone/>
            </a:pPr>
            <a:r>
              <a:rPr lang="en-US" b="1" dirty="0"/>
              <a:t>Kaasav õpetamine </a:t>
            </a:r>
            <a:r>
              <a:rPr lang="en-US" dirty="0"/>
              <a:t>viitab erinevatele õpetamisviisidele, mis püüavad rahuldada kõigi õpilaste vajadusi. </a:t>
            </a:r>
            <a:endParaRPr lang="en-US" dirty="0" smtClean="0"/>
          </a:p>
          <a:p>
            <a:pPr marL="0" indent="0">
              <a:buNone/>
            </a:pPr>
            <a:r>
              <a:rPr lang="en-US" dirty="0" smtClean="0"/>
              <a:t>Kaasav </a:t>
            </a:r>
            <a:r>
              <a:rPr lang="en-US" dirty="0"/>
              <a:t>õpetamine pakub </a:t>
            </a:r>
            <a:r>
              <a:rPr lang="en-US" b="1" dirty="0"/>
              <a:t>õpikogemust, mis võimaldab kõikide taustade, õpistiilide ja </a:t>
            </a:r>
            <a:r>
              <a:rPr lang="en-US" b="1" dirty="0" err="1" smtClean="0"/>
              <a:t>võimete</a:t>
            </a:r>
            <a:r>
              <a:rPr lang="et-EE" b="1" dirty="0" smtClean="0"/>
              <a:t>ga</a:t>
            </a:r>
            <a:r>
              <a:rPr lang="en-US" b="1" dirty="0" smtClean="0"/>
              <a:t> </a:t>
            </a:r>
            <a:r>
              <a:rPr lang="en-US" b="1" dirty="0"/>
              <a:t>õpilastel olla </a:t>
            </a:r>
            <a:r>
              <a:rPr lang="en-US" b="1" dirty="0" err="1" smtClean="0"/>
              <a:t>eduka</a:t>
            </a:r>
            <a:r>
              <a:rPr lang="et-EE" b="1" dirty="0" smtClean="0"/>
              <a:t>d</a:t>
            </a:r>
            <a:r>
              <a:rPr lang="en-US" b="1" dirty="0" smtClean="0"/>
              <a:t>. </a:t>
            </a:r>
          </a:p>
          <a:p>
            <a:pPr marL="0" indent="0">
              <a:buNone/>
            </a:pPr>
            <a:r>
              <a:rPr lang="en-US" dirty="0" smtClean="0"/>
              <a:t>Kaasavad </a:t>
            </a:r>
            <a:r>
              <a:rPr lang="en-US" dirty="0"/>
              <a:t>õpetamisstrateegiad aitavad kaasa kaasavale õpikeskkonnale, kus kõik õpilased </a:t>
            </a:r>
            <a:r>
              <a:rPr lang="en-US" b="1" dirty="0"/>
              <a:t>tunnevad end võrdselt väärtustatuna</a:t>
            </a:r>
            <a:r>
              <a:rPr lang="en-US" dirty="0"/>
              <a:t>. </a:t>
            </a:r>
            <a:endParaRPr lang="en-US" dirty="0" smtClean="0"/>
          </a:p>
          <a:p>
            <a:pPr marL="0" indent="0">
              <a:buNone/>
            </a:pPr>
            <a:r>
              <a:rPr lang="en-US" dirty="0" err="1" smtClean="0"/>
              <a:t>Kaasav</a:t>
            </a:r>
            <a:r>
              <a:rPr lang="en-US" dirty="0" smtClean="0"/>
              <a:t> </a:t>
            </a:r>
            <a:r>
              <a:rPr lang="en-US" dirty="0" err="1" smtClean="0"/>
              <a:t>klassiruumi</a:t>
            </a:r>
            <a:r>
              <a:rPr lang="en-US" dirty="0" smtClean="0"/>
              <a:t> </a:t>
            </a:r>
            <a:r>
              <a:rPr lang="en-US" dirty="0"/>
              <a:t>tähendab, et klassiruumi keskkond on selline, kus kõik õpilased tunnevad, et nende panust ja vaatenurki hinnatakse ja </a:t>
            </a:r>
            <a:r>
              <a:rPr lang="en-US" dirty="0" smtClean="0"/>
              <a:t>austatakse </a:t>
            </a:r>
            <a:r>
              <a:rPr lang="en-US" dirty="0"/>
              <a:t>võrdselt.</a:t>
            </a:r>
            <a:endParaRPr lang="nl-NL" dirty="0"/>
          </a:p>
        </p:txBody>
      </p:sp>
    </p:spTree>
    <p:extLst>
      <p:ext uri="{BB962C8B-B14F-4D97-AF65-F5344CB8AC3E}">
        <p14:creationId xmlns:p14="http://schemas.microsoft.com/office/powerpoint/2010/main" val="22312905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p:txBody>
          <a:bodyPr/>
          <a:lstStyle/>
          <a:p>
            <a:r>
              <a:rPr lang="en-US" b="1" dirty="0" err="1" smtClean="0"/>
              <a:t>Kaasa</a:t>
            </a:r>
            <a:r>
              <a:rPr lang="et-EE" b="1" dirty="0" smtClean="0"/>
              <a:t>mise</a:t>
            </a:r>
            <a:r>
              <a:rPr lang="en-US" b="1" dirty="0" smtClean="0"/>
              <a:t> </a:t>
            </a:r>
            <a:r>
              <a:rPr lang="en-US" b="1" dirty="0"/>
              <a:t>strateegiad klassiruumis</a:t>
            </a:r>
            <a:endParaRPr lang="en-GB"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838200" y="1690688"/>
            <a:ext cx="10515600" cy="5167312"/>
          </a:xfrm>
        </p:spPr>
        <p:txBody>
          <a:bodyPr>
            <a:noAutofit/>
          </a:bodyPr>
          <a:lstStyle/>
          <a:p>
            <a:r>
              <a:rPr lang="en-US" sz="2600" b="1" dirty="0" err="1" smtClean="0"/>
              <a:t>Te</a:t>
            </a:r>
            <a:r>
              <a:rPr lang="et-EE" sz="2600" b="1" dirty="0" smtClean="0"/>
              <a:t>hke </a:t>
            </a:r>
            <a:r>
              <a:rPr lang="en-US" sz="2600" b="1" dirty="0" smtClean="0"/>
              <a:t>see </a:t>
            </a:r>
            <a:r>
              <a:rPr lang="en-US" sz="2600" b="1" dirty="0"/>
              <a:t>isiklikuks: </a:t>
            </a:r>
            <a:endParaRPr lang="en-US" sz="2600" b="1" dirty="0" smtClean="0"/>
          </a:p>
          <a:p>
            <a:pPr marL="0" indent="0">
              <a:buNone/>
            </a:pPr>
            <a:r>
              <a:rPr lang="en-US" sz="2600" dirty="0" smtClean="0"/>
              <a:t>And</a:t>
            </a:r>
            <a:r>
              <a:rPr lang="et-EE" sz="2600" dirty="0" smtClean="0"/>
              <a:t>ke </a:t>
            </a:r>
            <a:r>
              <a:rPr lang="en-US" sz="2600" dirty="0" err="1" smtClean="0"/>
              <a:t>õpilastele</a:t>
            </a:r>
            <a:r>
              <a:rPr lang="en-US" sz="2600" dirty="0" smtClean="0"/>
              <a:t> </a:t>
            </a:r>
            <a:r>
              <a:rPr lang="en-US" sz="2600" dirty="0"/>
              <a:t>võimalus </a:t>
            </a:r>
            <a:r>
              <a:rPr lang="en-US" sz="2600" b="1" dirty="0"/>
              <a:t>jagada oma kogemusi ja vaatenurki</a:t>
            </a:r>
            <a:r>
              <a:rPr lang="en-US" sz="2600" dirty="0"/>
              <a:t>. Õpilased õpivad üksteiselt ning erinevatest vaatenurkadest ja olemasolevatest teadmistest, mida nende kaasõpilased kaasa toovad. Sellised tegevused, </a:t>
            </a:r>
            <a:r>
              <a:rPr lang="en-US" sz="2600" dirty="0" err="1"/>
              <a:t>nagu</a:t>
            </a:r>
            <a:r>
              <a:rPr lang="en-US" sz="2600" dirty="0"/>
              <a:t> </a:t>
            </a:r>
            <a:r>
              <a:rPr lang="en-US" sz="2600" dirty="0" err="1" smtClean="0"/>
              <a:t>kalakausi</a:t>
            </a:r>
            <a:r>
              <a:rPr lang="en-US" sz="2600" dirty="0" smtClean="0"/>
              <a:t> </a:t>
            </a:r>
            <a:r>
              <a:rPr lang="en-US" sz="2600" dirty="0"/>
              <a:t>tegevus või vastupidine aruteluring, võivad julgustada ja suunata neid keerulisi vestlusi.</a:t>
            </a:r>
          </a:p>
          <a:p>
            <a:r>
              <a:rPr lang="en-US" sz="2600" b="1" dirty="0"/>
              <a:t>Kaasa erinevaid </a:t>
            </a:r>
            <a:r>
              <a:rPr lang="en-US" sz="2600" b="1" dirty="0" smtClean="0"/>
              <a:t>vaatenurki: </a:t>
            </a:r>
          </a:p>
          <a:p>
            <a:pPr marL="0" indent="0">
              <a:buNone/>
            </a:pPr>
            <a:r>
              <a:rPr lang="en-US" sz="2600" dirty="0" smtClean="0"/>
              <a:t>Paku </a:t>
            </a:r>
            <a:r>
              <a:rPr lang="en-US" sz="2600" b="1" dirty="0"/>
              <a:t>erinevaid vaatenurki õpetatavatele teemadele</a:t>
            </a:r>
            <a:r>
              <a:rPr lang="en-US" sz="2600" dirty="0"/>
              <a:t>. Näiteks puudub sügavus kirjanduses, mis pärineb ainult ühest vaatenurgast. Erinevad vaatenurgad võivad </a:t>
            </a:r>
            <a:r>
              <a:rPr lang="en-US" sz="2600" b="1" dirty="0"/>
              <a:t>pakkuda uusi ideid ja </a:t>
            </a:r>
            <a:r>
              <a:rPr lang="en-US" sz="2600" b="1" dirty="0" err="1"/>
              <a:t>unikaalseid</a:t>
            </a:r>
            <a:r>
              <a:rPr lang="en-US" sz="2600" b="1" dirty="0"/>
              <a:t> </a:t>
            </a:r>
            <a:r>
              <a:rPr lang="en-US" sz="2600" b="1" dirty="0" err="1" smtClean="0"/>
              <a:t>vaate</a:t>
            </a:r>
            <a:r>
              <a:rPr lang="et-EE" sz="2600" b="1" dirty="0" smtClean="0"/>
              <a:t>nurki</a:t>
            </a:r>
            <a:r>
              <a:rPr lang="en-US" sz="2600" dirty="0" smtClean="0"/>
              <a:t>. </a:t>
            </a:r>
            <a:r>
              <a:rPr lang="en-US" sz="2600" dirty="0"/>
              <a:t>Võimaluse korral pakkuge sisu erinevatest vaatenurkadest või erineva taustaga inimeste loodud sisu</a:t>
            </a:r>
            <a:r>
              <a:rPr lang="en-US" sz="2600" dirty="0" smtClean="0"/>
              <a:t>.</a:t>
            </a:r>
            <a:endParaRPr lang="en-US" sz="2600" b="1" dirty="0"/>
          </a:p>
        </p:txBody>
      </p:sp>
    </p:spTree>
    <p:extLst>
      <p:ext uri="{BB962C8B-B14F-4D97-AF65-F5344CB8AC3E}">
        <p14:creationId xmlns:p14="http://schemas.microsoft.com/office/powerpoint/2010/main" val="10740861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9E2B3-3215-4C6B-8F8B-E352FEBCD425}"/>
              </a:ext>
            </a:extLst>
          </p:cNvPr>
          <p:cNvSpPr>
            <a:spLocks noGrp="1"/>
          </p:cNvSpPr>
          <p:nvPr>
            <p:ph type="title"/>
          </p:nvPr>
        </p:nvSpPr>
        <p:spPr/>
        <p:txBody>
          <a:bodyPr/>
          <a:lstStyle/>
          <a:p>
            <a:r>
              <a:rPr lang="en-US" b="1" dirty="0"/>
              <a:t>Kaasavuse strateegiad klassiruumis</a:t>
            </a:r>
            <a:endParaRPr lang="nl-NL" dirty="0"/>
          </a:p>
        </p:txBody>
      </p:sp>
      <p:sp>
        <p:nvSpPr>
          <p:cNvPr id="3" name="Content Placeholder 2">
            <a:extLst>
              <a:ext uri="{FF2B5EF4-FFF2-40B4-BE49-F238E27FC236}">
                <a16:creationId xmlns:a16="http://schemas.microsoft.com/office/drawing/2014/main" id="{D3707263-D2BA-411A-9A9C-630FC40FB01B}"/>
              </a:ext>
            </a:extLst>
          </p:cNvPr>
          <p:cNvSpPr>
            <a:spLocks noGrp="1"/>
          </p:cNvSpPr>
          <p:nvPr>
            <p:ph idx="1"/>
          </p:nvPr>
        </p:nvSpPr>
        <p:spPr>
          <a:xfrm>
            <a:off x="838200" y="1825624"/>
            <a:ext cx="10515600" cy="4690585"/>
          </a:xfrm>
        </p:spPr>
        <p:txBody>
          <a:bodyPr>
            <a:noAutofit/>
          </a:bodyPr>
          <a:lstStyle/>
          <a:p>
            <a:r>
              <a:rPr lang="en-US" b="1" dirty="0" err="1" smtClean="0"/>
              <a:t>Tun</a:t>
            </a:r>
            <a:r>
              <a:rPr lang="et-EE" b="1" dirty="0" smtClean="0"/>
              <a:t>dk</a:t>
            </a:r>
            <a:r>
              <a:rPr lang="en-US" b="1" dirty="0" smtClean="0"/>
              <a:t>e </a:t>
            </a:r>
            <a:r>
              <a:rPr lang="en-US" b="1" dirty="0"/>
              <a:t>oma õpilasi: </a:t>
            </a:r>
            <a:endParaRPr lang="en-US" b="1" dirty="0" smtClean="0"/>
          </a:p>
          <a:p>
            <a:pPr marL="0" indent="0">
              <a:buNone/>
            </a:pPr>
            <a:r>
              <a:rPr lang="en-US" dirty="0" smtClean="0"/>
              <a:t>Õppige </a:t>
            </a:r>
            <a:r>
              <a:rPr lang="en-US" dirty="0"/>
              <a:t>oma õpilasi tundma. </a:t>
            </a:r>
            <a:r>
              <a:rPr lang="en-US" b="1" dirty="0" err="1" smtClean="0"/>
              <a:t>Investeeri</a:t>
            </a:r>
            <a:r>
              <a:rPr lang="et-EE" b="1" dirty="0" smtClean="0"/>
              <a:t>ge</a:t>
            </a:r>
            <a:r>
              <a:rPr lang="en-US" b="1" dirty="0" smtClean="0"/>
              <a:t> </a:t>
            </a:r>
            <a:r>
              <a:rPr lang="en-US" b="1" dirty="0"/>
              <a:t>aega, et keskenduda oma õpilaste tundmaõppimisele. </a:t>
            </a:r>
            <a:r>
              <a:rPr lang="en-US" dirty="0"/>
              <a:t>Mõju võib </a:t>
            </a:r>
            <a:r>
              <a:rPr lang="en-US" dirty="0" err="1" smtClean="0"/>
              <a:t>teid</a:t>
            </a:r>
            <a:r>
              <a:rPr lang="en-US" dirty="0" smtClean="0"/>
              <a:t> </a:t>
            </a:r>
            <a:r>
              <a:rPr lang="en-US" dirty="0"/>
              <a:t>üllatada. </a:t>
            </a:r>
            <a:r>
              <a:rPr lang="et-EE" dirty="0" smtClean="0"/>
              <a:t>L</a:t>
            </a:r>
            <a:r>
              <a:rPr lang="en-US" dirty="0" err="1" smtClean="0"/>
              <a:t>ihtne</a:t>
            </a:r>
            <a:r>
              <a:rPr lang="en-US" dirty="0" smtClean="0"/>
              <a:t> </a:t>
            </a:r>
            <a:r>
              <a:rPr lang="en-US" dirty="0" err="1" smtClean="0"/>
              <a:t>žest</a:t>
            </a:r>
            <a:r>
              <a:rPr lang="et-EE" dirty="0" smtClean="0"/>
              <a:t> nagu </a:t>
            </a:r>
            <a:r>
              <a:rPr lang="en-US" dirty="0" err="1" smtClean="0"/>
              <a:t>õpilase</a:t>
            </a:r>
            <a:r>
              <a:rPr lang="en-US" dirty="0" smtClean="0"/>
              <a:t> </a:t>
            </a:r>
            <a:r>
              <a:rPr lang="en-US" dirty="0"/>
              <a:t>kõnetamine tema nime järgi, </a:t>
            </a:r>
            <a:r>
              <a:rPr lang="en-US" dirty="0" err="1"/>
              <a:t>näitab</a:t>
            </a:r>
            <a:r>
              <a:rPr lang="en-US" dirty="0"/>
              <a:t> </a:t>
            </a:r>
            <a:r>
              <a:rPr lang="en-US" b="1" dirty="0" err="1" smtClean="0"/>
              <a:t>hoolivust</a:t>
            </a:r>
            <a:r>
              <a:rPr lang="en-US" dirty="0" smtClean="0"/>
              <a:t>. </a:t>
            </a:r>
          </a:p>
          <a:p>
            <a:r>
              <a:rPr lang="en-US" b="1" dirty="0"/>
              <a:t>Jälgige problemaatilisi </a:t>
            </a:r>
            <a:r>
              <a:rPr lang="en-US" b="1" dirty="0" smtClean="0"/>
              <a:t>eeldusi: </a:t>
            </a:r>
            <a:endParaRPr lang="en-US" dirty="0" smtClean="0"/>
          </a:p>
          <a:p>
            <a:pPr marL="0" indent="0">
              <a:buNone/>
            </a:pPr>
            <a:r>
              <a:rPr lang="en-US" dirty="0" smtClean="0"/>
              <a:t>Probleemsed </a:t>
            </a:r>
            <a:r>
              <a:rPr lang="en-US" dirty="0"/>
              <a:t>eeldused ja varjatud eelarvamused </a:t>
            </a:r>
            <a:r>
              <a:rPr lang="en-US" dirty="0" err="1"/>
              <a:t>võivad</a:t>
            </a:r>
            <a:r>
              <a:rPr lang="en-US" dirty="0"/>
              <a:t> </a:t>
            </a:r>
            <a:r>
              <a:rPr lang="en-US" dirty="0" err="1" smtClean="0"/>
              <a:t>ilmneda</a:t>
            </a:r>
            <a:r>
              <a:rPr lang="et-EE" dirty="0" smtClean="0"/>
              <a:t> igas</a:t>
            </a:r>
            <a:r>
              <a:rPr lang="en-US" dirty="0" smtClean="0"/>
              <a:t> </a:t>
            </a:r>
            <a:r>
              <a:rPr lang="en-US" dirty="0"/>
              <a:t>klassiruumis. </a:t>
            </a:r>
            <a:endParaRPr lang="en-US" dirty="0" smtClean="0"/>
          </a:p>
          <a:p>
            <a:pPr marL="0" indent="0">
              <a:buNone/>
            </a:pPr>
            <a:r>
              <a:rPr lang="en-US" b="1" i="1" u="sng" dirty="0"/>
              <a:t>Eelduste ja eelarvamuste teadvustamine võib aidata arendada </a:t>
            </a:r>
            <a:r>
              <a:rPr lang="en-US" b="1" i="1" u="sng" dirty="0" err="1"/>
              <a:t>positiivset</a:t>
            </a:r>
            <a:r>
              <a:rPr lang="en-US" b="1" i="1" u="sng" dirty="0"/>
              <a:t> </a:t>
            </a:r>
            <a:r>
              <a:rPr lang="en-US" b="1" i="1" u="sng" dirty="0" smtClean="0"/>
              <a:t>k</a:t>
            </a:r>
            <a:r>
              <a:rPr lang="et-EE" b="1" i="1" u="sng" dirty="0" smtClean="0"/>
              <a:t>liimat klassiruumis</a:t>
            </a:r>
            <a:r>
              <a:rPr lang="en-US" b="1" i="1" u="sng" dirty="0" smtClean="0"/>
              <a:t>. </a:t>
            </a:r>
          </a:p>
        </p:txBody>
      </p:sp>
    </p:spTree>
    <p:extLst>
      <p:ext uri="{BB962C8B-B14F-4D97-AF65-F5344CB8AC3E}">
        <p14:creationId xmlns:p14="http://schemas.microsoft.com/office/powerpoint/2010/main" val="34818639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9E2B3-3215-4C6B-8F8B-E352FEBCD425}"/>
              </a:ext>
            </a:extLst>
          </p:cNvPr>
          <p:cNvSpPr>
            <a:spLocks noGrp="1"/>
          </p:cNvSpPr>
          <p:nvPr>
            <p:ph type="title"/>
          </p:nvPr>
        </p:nvSpPr>
        <p:spPr/>
        <p:txBody>
          <a:bodyPr/>
          <a:lstStyle/>
          <a:p>
            <a:r>
              <a:rPr lang="en-US" b="1" dirty="0" err="1" smtClean="0"/>
              <a:t>Kaasa</a:t>
            </a:r>
            <a:r>
              <a:rPr lang="et-EE" b="1" dirty="0" smtClean="0"/>
              <a:t>mise</a:t>
            </a:r>
            <a:r>
              <a:rPr lang="en-US" b="1" dirty="0" smtClean="0"/>
              <a:t> </a:t>
            </a:r>
            <a:r>
              <a:rPr lang="en-US" b="1" dirty="0"/>
              <a:t>strateegiad klassiruumis</a:t>
            </a:r>
            <a:endParaRPr lang="nl-NL" dirty="0"/>
          </a:p>
        </p:txBody>
      </p:sp>
      <p:sp>
        <p:nvSpPr>
          <p:cNvPr id="3" name="Content Placeholder 2">
            <a:extLst>
              <a:ext uri="{FF2B5EF4-FFF2-40B4-BE49-F238E27FC236}">
                <a16:creationId xmlns:a16="http://schemas.microsoft.com/office/drawing/2014/main" id="{D3707263-D2BA-411A-9A9C-630FC40FB01B}"/>
              </a:ext>
            </a:extLst>
          </p:cNvPr>
          <p:cNvSpPr>
            <a:spLocks noGrp="1"/>
          </p:cNvSpPr>
          <p:nvPr>
            <p:ph idx="1"/>
          </p:nvPr>
        </p:nvSpPr>
        <p:spPr/>
        <p:txBody>
          <a:bodyPr>
            <a:noAutofit/>
          </a:bodyPr>
          <a:lstStyle/>
          <a:p>
            <a:r>
              <a:rPr lang="en-US" b="1" dirty="0" smtClean="0"/>
              <a:t>Austage </a:t>
            </a:r>
            <a:r>
              <a:rPr lang="en-US" b="1" dirty="0"/>
              <a:t>erinevaid </a:t>
            </a:r>
            <a:r>
              <a:rPr lang="en-US" b="1" dirty="0" smtClean="0"/>
              <a:t>inimesi</a:t>
            </a:r>
            <a:r>
              <a:rPr lang="en-US" b="1" dirty="0"/>
              <a:t>: </a:t>
            </a:r>
            <a:r>
              <a:rPr lang="et-EE" dirty="0" smtClean="0"/>
              <a:t>Väärtustage  erinevate </a:t>
            </a:r>
            <a:r>
              <a:rPr lang="en-US" dirty="0" err="1" smtClean="0"/>
              <a:t>rahvaste</a:t>
            </a:r>
            <a:r>
              <a:rPr lang="en-US" dirty="0" smtClean="0"/>
              <a:t> </a:t>
            </a:r>
            <a:r>
              <a:rPr lang="en-US" dirty="0" err="1" smtClean="0"/>
              <a:t>väärtus</a:t>
            </a:r>
            <a:r>
              <a:rPr lang="et-EE" dirty="0" smtClean="0"/>
              <a:t>i. Seejuures tooge konkreetseid näiteid</a:t>
            </a:r>
            <a:r>
              <a:rPr lang="en-US" dirty="0" smtClean="0"/>
              <a:t>, </a:t>
            </a:r>
            <a:r>
              <a:rPr lang="en-US" dirty="0"/>
              <a:t>mis näitavad erinevate rahvaste ja kultuuride austamist ja väärtustamist. </a:t>
            </a:r>
            <a:r>
              <a:rPr lang="en-US" b="1" u="sng" dirty="0"/>
              <a:t>Kasutage sooneutraalset või õpilaste soolist identiteeti arvestavat keelt</a:t>
            </a:r>
            <a:r>
              <a:rPr lang="en-US" b="1" u="sng" dirty="0" smtClean="0"/>
              <a:t>.</a:t>
            </a:r>
          </a:p>
          <a:p>
            <a:r>
              <a:rPr lang="en-US" b="1" dirty="0"/>
              <a:t>Austage erinevaid andeid: </a:t>
            </a:r>
            <a:r>
              <a:rPr lang="en-US" dirty="0"/>
              <a:t>Õpilased ei ole mitte ainult erineva tausta, rahvuse, rassi ja soo esindajad, </a:t>
            </a:r>
            <a:r>
              <a:rPr lang="en-US" dirty="0" err="1"/>
              <a:t>vaid</a:t>
            </a:r>
            <a:r>
              <a:rPr lang="en-US" dirty="0"/>
              <a:t> </a:t>
            </a:r>
            <a:r>
              <a:rPr lang="et-EE" dirty="0" smtClean="0"/>
              <a:t>neil on </a:t>
            </a:r>
            <a:r>
              <a:rPr lang="en-US" dirty="0" err="1" smtClean="0"/>
              <a:t>ka</a:t>
            </a:r>
            <a:r>
              <a:rPr lang="en-US" dirty="0" smtClean="0"/>
              <a:t> </a:t>
            </a:r>
            <a:r>
              <a:rPr lang="en-US" dirty="0"/>
              <a:t>erinevad anded ja õppimisstiilid. Kõigil õpilastel peaks olema võimalus õppida neile sobival viisil ja nad peaksid saama oma andeid esile tuua</a:t>
            </a:r>
            <a:r>
              <a:rPr lang="en-US" dirty="0" smtClean="0"/>
              <a:t>.</a:t>
            </a:r>
            <a:endParaRPr lang="en-US" dirty="0"/>
          </a:p>
        </p:txBody>
      </p:sp>
    </p:spTree>
    <p:extLst>
      <p:ext uri="{BB962C8B-B14F-4D97-AF65-F5344CB8AC3E}">
        <p14:creationId xmlns:p14="http://schemas.microsoft.com/office/powerpoint/2010/main" val="26953803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4">
                    <a:lumMod val="75000"/>
                  </a:schemeClr>
                </a:solidFill>
                <a:latin typeface="Ink Free" panose="03080402000500000000" pitchFamily="66" charset="0"/>
              </a:rPr>
              <a:t>Aeg eneserefleksiooniks </a:t>
            </a:r>
            <a:endParaRPr lang="en-US" b="1" i="1" dirty="0">
              <a:solidFill>
                <a:schemeClr val="accent4">
                  <a:lumMod val="75000"/>
                </a:schemeClr>
              </a:solidFill>
              <a:latin typeface="Ink Free" panose="03080402000500000000" pitchFamily="66"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59452" y="223838"/>
            <a:ext cx="1609725" cy="1466850"/>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797" y="4550848"/>
            <a:ext cx="2955315" cy="2307152"/>
          </a:xfrm>
          <a:prstGeom prst="rect">
            <a:avLst/>
          </a:prstGeom>
        </p:spPr>
      </p:pic>
      <p:sp>
        <p:nvSpPr>
          <p:cNvPr id="12" name="TextBox 11"/>
          <p:cNvSpPr txBox="1"/>
          <p:nvPr/>
        </p:nvSpPr>
        <p:spPr>
          <a:xfrm>
            <a:off x="1578702" y="2217753"/>
            <a:ext cx="8834805" cy="1354217"/>
          </a:xfrm>
          <a:prstGeom prst="rect">
            <a:avLst/>
          </a:prstGeom>
          <a:solidFill>
            <a:schemeClr val="accent4">
              <a:lumMod val="40000"/>
              <a:lumOff val="60000"/>
            </a:schemeClr>
          </a:solidFill>
        </p:spPr>
        <p:txBody>
          <a:bodyPr wrap="square" rtlCol="0">
            <a:spAutoFit/>
          </a:bodyPr>
          <a:lstStyle/>
          <a:p>
            <a:pPr algn="ctr"/>
            <a:r>
              <a:rPr lang="en-US" dirty="0" smtClean="0"/>
              <a:t>Klõpsake allpool ja lugege klassiruumi jäämurdjate nimekirja, et oma õpilasi tundma õppida: </a:t>
            </a:r>
          </a:p>
          <a:p>
            <a:pPr algn="just"/>
            <a:endParaRPr lang="en-US" dirty="0" smtClean="0">
              <a:solidFill>
                <a:srgbClr val="000000"/>
              </a:solidFill>
              <a:latin typeface="Roboto"/>
            </a:endParaRPr>
          </a:p>
          <a:p>
            <a:pPr algn="ctr"/>
            <a:r>
              <a:rPr lang="en-US" dirty="0" smtClean="0"/>
              <a:t>Link</a:t>
            </a:r>
            <a:r>
              <a:rPr lang="en-US" dirty="0"/>
              <a:t>: (</a:t>
            </a:r>
            <a:r>
              <a:rPr lang="en-US" dirty="0">
                <a:hlinkClick r:id="rId4"/>
              </a:rPr>
              <a:t>ufl.edu</a:t>
            </a:r>
            <a:r>
              <a:rPr lang="en-US" dirty="0" smtClean="0"/>
              <a:t>) </a:t>
            </a:r>
          </a:p>
          <a:p>
            <a:pPr algn="ctr"/>
            <a:endParaRPr lang="en-US" sz="1400" i="1" dirty="0" smtClean="0"/>
          </a:p>
          <a:p>
            <a:pPr algn="ctr"/>
            <a:r>
              <a:rPr lang="en-US" sz="1400" i="1" dirty="0" smtClean="0"/>
              <a:t>Allikas</a:t>
            </a:r>
            <a:r>
              <a:rPr lang="en-US" sz="1400" i="1" dirty="0"/>
              <a:t>: </a:t>
            </a:r>
            <a:r>
              <a:rPr lang="en-US" sz="1400" i="1" dirty="0">
                <a:hlinkClick r:id="rId4"/>
              </a:rPr>
              <a:t>(ufl.edu)</a:t>
            </a:r>
            <a:endParaRPr lang="en-US" sz="1400" i="1" dirty="0"/>
          </a:p>
        </p:txBody>
      </p:sp>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27492" t="10906" r="25189" b="12813"/>
          <a:stretch/>
        </p:blipFill>
        <p:spPr>
          <a:xfrm>
            <a:off x="222653" y="2510300"/>
            <a:ext cx="1358289" cy="1220936"/>
          </a:xfrm>
          <a:prstGeom prst="rect">
            <a:avLst/>
          </a:prstGeom>
        </p:spPr>
      </p:pic>
      <p:sp>
        <p:nvSpPr>
          <p:cNvPr id="14" name="TextBox 13"/>
          <p:cNvSpPr txBox="1"/>
          <p:nvPr/>
        </p:nvSpPr>
        <p:spPr>
          <a:xfrm>
            <a:off x="4000415" y="5058093"/>
            <a:ext cx="4368762" cy="646331"/>
          </a:xfrm>
          <a:prstGeom prst="rect">
            <a:avLst/>
          </a:prstGeom>
          <a:noFill/>
        </p:spPr>
        <p:txBody>
          <a:bodyPr wrap="square" rtlCol="0">
            <a:spAutoFit/>
          </a:bodyPr>
          <a:lstStyle/>
          <a:p>
            <a:r>
              <a:rPr lang="en-US" b="1" i="1" dirty="0" smtClean="0"/>
              <a:t>Loetlege 5 mainitud jäälõhkujat, mida saate oma klassiruumis rakendada. </a:t>
            </a:r>
          </a:p>
        </p:txBody>
      </p:sp>
    </p:spTree>
    <p:extLst>
      <p:ext uri="{BB962C8B-B14F-4D97-AF65-F5344CB8AC3E}">
        <p14:creationId xmlns:p14="http://schemas.microsoft.com/office/powerpoint/2010/main" val="3479771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FC30163-DDA5-4F82-AC1D-9979EA2FBD60}"/>
              </a:ext>
            </a:extLst>
          </p:cNvPr>
          <p:cNvSpPr>
            <a:spLocks noGrp="1"/>
          </p:cNvSpPr>
          <p:nvPr>
            <p:ph type="title"/>
          </p:nvPr>
        </p:nvSpPr>
        <p:spPr/>
        <p:txBody>
          <a:bodyPr/>
          <a:lstStyle/>
          <a:p>
            <a:r>
              <a:rPr lang="nl-NL" dirty="0"/>
              <a:t>Sünopsis</a:t>
            </a:r>
            <a:endParaRPr lang="en-GB" dirty="0"/>
          </a:p>
        </p:txBody>
      </p:sp>
      <p:sp>
        <p:nvSpPr>
          <p:cNvPr id="6" name="Tijdelijke aanduiding voor inhoud 5">
            <a:extLst>
              <a:ext uri="{FF2B5EF4-FFF2-40B4-BE49-F238E27FC236}">
                <a16:creationId xmlns:a16="http://schemas.microsoft.com/office/drawing/2014/main" id="{B1A05FF6-6DF6-4F89-8DC1-4064BD7DA4BF}"/>
              </a:ext>
            </a:extLst>
          </p:cNvPr>
          <p:cNvSpPr>
            <a:spLocks noGrp="1"/>
          </p:cNvSpPr>
          <p:nvPr>
            <p:ph idx="1"/>
          </p:nvPr>
        </p:nvSpPr>
        <p:spPr/>
        <p:txBody>
          <a:bodyPr/>
          <a:lstStyle/>
          <a:p>
            <a:pPr marL="0" indent="0">
              <a:buNone/>
            </a:pPr>
            <a:r>
              <a:rPr lang="en-US" b="1" dirty="0">
                <a:solidFill>
                  <a:schemeClr val="bg2">
                    <a:lumMod val="50000"/>
                  </a:schemeClr>
                </a:solidFill>
              </a:rPr>
              <a:t>Nüüd, kui te olete </a:t>
            </a:r>
            <a:r>
              <a:rPr lang="en-US" b="1" dirty="0" err="1">
                <a:solidFill>
                  <a:schemeClr val="bg2">
                    <a:lumMod val="50000"/>
                  </a:schemeClr>
                </a:solidFill>
              </a:rPr>
              <a:t>selle</a:t>
            </a:r>
            <a:r>
              <a:rPr lang="en-US" b="1" dirty="0">
                <a:solidFill>
                  <a:schemeClr val="bg2">
                    <a:lumMod val="50000"/>
                  </a:schemeClr>
                </a:solidFill>
              </a:rPr>
              <a:t> </a:t>
            </a:r>
            <a:r>
              <a:rPr lang="et-EE" b="1" dirty="0" smtClean="0">
                <a:solidFill>
                  <a:schemeClr val="bg2">
                    <a:lumMod val="50000"/>
                  </a:schemeClr>
                </a:solidFill>
              </a:rPr>
              <a:t>peatüki </a:t>
            </a:r>
            <a:r>
              <a:rPr lang="en-US" b="1" dirty="0" err="1" smtClean="0">
                <a:solidFill>
                  <a:schemeClr val="bg2">
                    <a:lumMod val="50000"/>
                  </a:schemeClr>
                </a:solidFill>
              </a:rPr>
              <a:t>läbinud</a:t>
            </a:r>
            <a:r>
              <a:rPr lang="en-US" b="1" dirty="0">
                <a:solidFill>
                  <a:schemeClr val="bg2">
                    <a:lumMod val="50000"/>
                  </a:schemeClr>
                </a:solidFill>
              </a:rPr>
              <a:t>, peaksite olema võimeline:</a:t>
            </a:r>
          </a:p>
          <a:p>
            <a:pPr marL="1028700" lvl="1" indent="-342900">
              <a:lnSpc>
                <a:spcPct val="150000"/>
              </a:lnSpc>
              <a:buFont typeface="Wingdings" panose="05000000000000000000" pitchFamily="2" charset="2"/>
              <a:buChar char="ü"/>
            </a:pPr>
            <a:r>
              <a:rPr lang="en-US" dirty="0" err="1" smtClean="0">
                <a:solidFill>
                  <a:schemeClr val="bg2">
                    <a:lumMod val="50000"/>
                  </a:schemeClr>
                </a:solidFill>
              </a:rPr>
              <a:t>Mõist</a:t>
            </a:r>
            <a:r>
              <a:rPr lang="et-EE" dirty="0">
                <a:solidFill>
                  <a:schemeClr val="bg2">
                    <a:lumMod val="50000"/>
                  </a:schemeClr>
                </a:solidFill>
              </a:rPr>
              <a:t>m</a:t>
            </a:r>
            <a:r>
              <a:rPr lang="en-US" dirty="0" smtClean="0">
                <a:solidFill>
                  <a:schemeClr val="bg2">
                    <a:lumMod val="50000"/>
                  </a:schemeClr>
                </a:solidFill>
              </a:rPr>
              <a:t>a </a:t>
            </a:r>
            <a:r>
              <a:rPr lang="en-US" dirty="0" err="1" smtClean="0">
                <a:solidFill>
                  <a:schemeClr val="bg2">
                    <a:lumMod val="50000"/>
                  </a:schemeClr>
                </a:solidFill>
              </a:rPr>
              <a:t>kaasa</a:t>
            </a:r>
            <a:r>
              <a:rPr lang="et-EE" dirty="0" smtClean="0">
                <a:solidFill>
                  <a:schemeClr val="bg2">
                    <a:lumMod val="50000"/>
                  </a:schemeClr>
                </a:solidFill>
              </a:rPr>
              <a:t>mist</a:t>
            </a:r>
            <a:r>
              <a:rPr lang="en-US" dirty="0" smtClean="0">
                <a:solidFill>
                  <a:schemeClr val="bg2">
                    <a:lumMod val="50000"/>
                  </a:schemeClr>
                </a:solidFill>
              </a:rPr>
              <a:t> klassiruumis </a:t>
            </a:r>
            <a:endParaRPr lang="el-GR" dirty="0">
              <a:solidFill>
                <a:schemeClr val="bg2">
                  <a:lumMod val="50000"/>
                </a:schemeClr>
              </a:solidFill>
            </a:endParaRPr>
          </a:p>
          <a:p>
            <a:pPr marL="1028700" lvl="1" indent="-342900">
              <a:lnSpc>
                <a:spcPct val="150000"/>
              </a:lnSpc>
              <a:buFont typeface="Wingdings" panose="05000000000000000000" pitchFamily="2" charset="2"/>
              <a:buChar char="ü"/>
            </a:pPr>
            <a:r>
              <a:rPr lang="en-US" dirty="0" err="1" smtClean="0">
                <a:solidFill>
                  <a:schemeClr val="bg2">
                    <a:lumMod val="50000"/>
                  </a:schemeClr>
                </a:solidFill>
              </a:rPr>
              <a:t>Rakenda</a:t>
            </a:r>
            <a:r>
              <a:rPr lang="et-EE" dirty="0" smtClean="0">
                <a:solidFill>
                  <a:schemeClr val="bg2">
                    <a:lumMod val="50000"/>
                  </a:schemeClr>
                </a:solidFill>
              </a:rPr>
              <a:t>ma</a:t>
            </a:r>
            <a:r>
              <a:rPr lang="en-US" dirty="0" smtClean="0">
                <a:solidFill>
                  <a:schemeClr val="bg2">
                    <a:lumMod val="50000"/>
                  </a:schemeClr>
                </a:solidFill>
              </a:rPr>
              <a:t> </a:t>
            </a:r>
            <a:r>
              <a:rPr lang="en-US" dirty="0">
                <a:solidFill>
                  <a:schemeClr val="bg2">
                    <a:lumMod val="50000"/>
                  </a:schemeClr>
                </a:solidFill>
              </a:rPr>
              <a:t>neid tehnikaid oma töös</a:t>
            </a:r>
          </a:p>
          <a:p>
            <a:pPr marL="1028700" lvl="1" indent="-342900">
              <a:lnSpc>
                <a:spcPct val="150000"/>
              </a:lnSpc>
              <a:buFont typeface="Wingdings" panose="05000000000000000000" pitchFamily="2" charset="2"/>
              <a:buChar char="ü"/>
            </a:pPr>
            <a:r>
              <a:rPr lang="en-US" dirty="0" err="1" smtClean="0">
                <a:solidFill>
                  <a:schemeClr val="bg2">
                    <a:lumMod val="50000"/>
                  </a:schemeClr>
                </a:solidFill>
              </a:rPr>
              <a:t>Käsitle</a:t>
            </a:r>
            <a:r>
              <a:rPr lang="et-EE" dirty="0" smtClean="0">
                <a:solidFill>
                  <a:schemeClr val="bg2">
                    <a:lumMod val="50000"/>
                  </a:schemeClr>
                </a:solidFill>
              </a:rPr>
              <a:t>ma</a:t>
            </a:r>
            <a:r>
              <a:rPr lang="en-US" dirty="0" smtClean="0">
                <a:solidFill>
                  <a:schemeClr val="bg2">
                    <a:lumMod val="50000"/>
                  </a:schemeClr>
                </a:solidFill>
              </a:rPr>
              <a:t> </a:t>
            </a:r>
            <a:r>
              <a:rPr lang="en-US" dirty="0">
                <a:solidFill>
                  <a:schemeClr val="bg2">
                    <a:lumMod val="50000"/>
                  </a:schemeClr>
                </a:solidFill>
              </a:rPr>
              <a:t>tõhusamalt oma õpetamise igapäevaseid probleeme ja õpilaste erilisi vajadusi. </a:t>
            </a:r>
            <a:endParaRPr lang="en-US" dirty="0"/>
          </a:p>
          <a:p>
            <a:pPr marL="0" indent="0">
              <a:buNone/>
            </a:pPr>
            <a:endParaRPr lang="en-GB" dirty="0"/>
          </a:p>
        </p:txBody>
      </p:sp>
    </p:spTree>
    <p:extLst>
      <p:ext uri="{BB962C8B-B14F-4D97-AF65-F5344CB8AC3E}">
        <p14:creationId xmlns:p14="http://schemas.microsoft.com/office/powerpoint/2010/main" val="17425456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FED3E-30FA-41C7-BD1B-3AB0EE5FFFCC}"/>
              </a:ext>
            </a:extLst>
          </p:cNvPr>
          <p:cNvSpPr>
            <a:spLocks noGrp="1"/>
          </p:cNvSpPr>
          <p:nvPr>
            <p:ph type="title"/>
          </p:nvPr>
        </p:nvSpPr>
        <p:spPr/>
        <p:txBody>
          <a:bodyPr/>
          <a:lstStyle/>
          <a:p>
            <a:r>
              <a:rPr lang="en-GB" dirty="0" smtClean="0"/>
              <a:t>Viited ja lisalugemine</a:t>
            </a:r>
            <a:endParaRPr lang="nl-NL" dirty="0"/>
          </a:p>
        </p:txBody>
      </p:sp>
      <p:sp>
        <p:nvSpPr>
          <p:cNvPr id="3" name="Content Placeholder 2">
            <a:extLst>
              <a:ext uri="{FF2B5EF4-FFF2-40B4-BE49-F238E27FC236}">
                <a16:creationId xmlns:a16="http://schemas.microsoft.com/office/drawing/2014/main" id="{EB77659D-2AD8-4529-B848-2CC222CA124E}"/>
              </a:ext>
            </a:extLst>
          </p:cNvPr>
          <p:cNvSpPr>
            <a:spLocks noGrp="1"/>
          </p:cNvSpPr>
          <p:nvPr>
            <p:ph idx="1"/>
          </p:nvPr>
        </p:nvSpPr>
        <p:spPr>
          <a:xfrm>
            <a:off x="722084" y="1448252"/>
            <a:ext cx="11179629" cy="4938033"/>
          </a:xfrm>
        </p:spPr>
        <p:txBody>
          <a:bodyPr>
            <a:noAutofit/>
          </a:bodyPr>
          <a:lstStyle/>
          <a:p>
            <a:r>
              <a:rPr lang="en-US" sz="1800" dirty="0"/>
              <a:t>New Brunswick Association for Community Living (NBACL). (</a:t>
            </a:r>
            <a:r>
              <a:rPr lang="en-US" sz="1800" dirty="0" err="1"/>
              <a:t>n.d</a:t>
            </a:r>
            <a:r>
              <a:rPr lang="en-US" sz="1800" dirty="0"/>
              <a:t>). </a:t>
            </a:r>
            <a:r>
              <a:rPr lang="en-US" sz="1800" i="1" dirty="0"/>
              <a:t>Inclusive Education and its Benefits</a:t>
            </a:r>
            <a:r>
              <a:rPr lang="en-US" sz="1800" dirty="0"/>
              <a:t>. Retrieved from: </a:t>
            </a:r>
            <a:r>
              <a:rPr lang="en-US" sz="1800" dirty="0">
                <a:hlinkClick r:id="rId2"/>
              </a:rPr>
              <a:t>https://nbacl.nb.ca/module-pages/inclusive-education-and-its-benefits/</a:t>
            </a:r>
            <a:r>
              <a:rPr lang="en-US" sz="1800" dirty="0"/>
              <a:t> </a:t>
            </a:r>
          </a:p>
          <a:p>
            <a:r>
              <a:rPr lang="en-US" sz="1800" dirty="0"/>
              <a:t>Center for Teaching Excellence (</a:t>
            </a:r>
            <a:r>
              <a:rPr lang="en-US" sz="1800" dirty="0" err="1"/>
              <a:t>n.d</a:t>
            </a:r>
            <a:r>
              <a:rPr lang="en-US" sz="1800" dirty="0"/>
              <a:t>). </a:t>
            </a:r>
            <a:r>
              <a:rPr lang="en-US" sz="1800" i="1" dirty="0"/>
              <a:t>Inclusivity in the Classroom. </a:t>
            </a:r>
            <a:r>
              <a:rPr lang="en-US" sz="1800" dirty="0"/>
              <a:t>Retrieved from: </a:t>
            </a:r>
            <a:r>
              <a:rPr lang="en-US" sz="1800" dirty="0">
                <a:hlinkClick r:id="rId3"/>
              </a:rPr>
              <a:t>https://teach.ufl.edu/resource-library/inclusivity-in-the-classroom/</a:t>
            </a:r>
            <a:r>
              <a:rPr lang="en-US" sz="1800" dirty="0"/>
              <a:t> </a:t>
            </a:r>
          </a:p>
          <a:p>
            <a:r>
              <a:rPr lang="en-US" sz="1800" dirty="0" err="1"/>
              <a:t>Oli</a:t>
            </a:r>
            <a:r>
              <a:rPr lang="en-US" sz="1800" dirty="0"/>
              <a:t> Ryan. (2022). Plan Bee. </a:t>
            </a:r>
            <a:r>
              <a:rPr lang="en-US" sz="1800" i="1" dirty="0"/>
              <a:t>How to Create an Inclusive Classroom: 12 Tips for Teachers. </a:t>
            </a:r>
            <a:r>
              <a:rPr lang="en-US" sz="1800" dirty="0"/>
              <a:t>Retrieved from: </a:t>
            </a:r>
            <a:r>
              <a:rPr lang="en-US" sz="1800" dirty="0">
                <a:hlinkClick r:id="rId4"/>
              </a:rPr>
              <a:t>https://planbee.com/blogs/news/how-to-create-an-inclusive-classroom-12-tips-for-teachers</a:t>
            </a:r>
            <a:r>
              <a:rPr lang="en-US" sz="1800" dirty="0"/>
              <a:t> </a:t>
            </a:r>
          </a:p>
          <a:p>
            <a:r>
              <a:rPr lang="en-US" sz="1800" dirty="0" err="1"/>
              <a:t>Diyanat</a:t>
            </a:r>
            <a:r>
              <a:rPr lang="en-US" sz="1800" dirty="0"/>
              <a:t> Ali. (2018, July 24). </a:t>
            </a:r>
            <a:r>
              <a:rPr lang="en-US" sz="1800" i="1" dirty="0"/>
              <a:t>Experiential Learning Models, Methods, Principles, &amp; Practices </a:t>
            </a:r>
            <a:r>
              <a:rPr lang="en-US" sz="1800" i="1" dirty="0" err="1"/>
              <a:t>Outlife</a:t>
            </a:r>
            <a:r>
              <a:rPr lang="en-US" sz="1800" i="1" dirty="0"/>
              <a:t>. </a:t>
            </a:r>
            <a:r>
              <a:rPr lang="en-US" sz="1800" dirty="0"/>
              <a:t>Retrieved from: </a:t>
            </a:r>
            <a:r>
              <a:rPr lang="en-US" sz="1800" dirty="0">
                <a:hlinkClick r:id="rId5"/>
              </a:rPr>
              <a:t>https://www.outlife.in/experiential-learning.html</a:t>
            </a:r>
            <a:r>
              <a:rPr lang="en-US" sz="1800" dirty="0"/>
              <a:t> </a:t>
            </a:r>
          </a:p>
          <a:p>
            <a:r>
              <a:rPr lang="en-US" sz="1800" dirty="0"/>
              <a:t>Sec- B Readings (</a:t>
            </a:r>
            <a:r>
              <a:rPr lang="en-US" sz="1800" dirty="0" err="1"/>
              <a:t>n.d</a:t>
            </a:r>
            <a:r>
              <a:rPr lang="en-US" sz="1800" dirty="0"/>
              <a:t>). </a:t>
            </a:r>
            <a:r>
              <a:rPr lang="en-US" sz="1800" i="1" dirty="0"/>
              <a:t>Differentiated Instruction</a:t>
            </a:r>
            <a:r>
              <a:rPr lang="el-GR" sz="1800" i="1" dirty="0"/>
              <a:t>. </a:t>
            </a:r>
            <a:r>
              <a:rPr lang="en-US" sz="1800" dirty="0"/>
              <a:t>Retrieved from: </a:t>
            </a:r>
            <a:r>
              <a:rPr lang="en-US" sz="1800" dirty="0">
                <a:hlinkClick r:id="rId6"/>
              </a:rPr>
              <a:t>https://www.dr-hatfield.com/educ342/Differentiated_Instruction.pdf</a:t>
            </a:r>
            <a:r>
              <a:rPr lang="el-GR" sz="1800" dirty="0"/>
              <a:t> </a:t>
            </a:r>
            <a:endParaRPr lang="en-US" sz="1800" dirty="0"/>
          </a:p>
          <a:p>
            <a:r>
              <a:rPr lang="en-US" sz="1800" dirty="0"/>
              <a:t>Dr. Matthew </a:t>
            </a:r>
            <a:r>
              <a:rPr lang="en-US" sz="1800" dirty="0" err="1"/>
              <a:t>Okun</a:t>
            </a:r>
            <a:r>
              <a:rPr lang="en-US" sz="1800" dirty="0"/>
              <a:t> (2012). </a:t>
            </a:r>
            <a:r>
              <a:rPr lang="en-US" sz="1800" i="1" dirty="0"/>
              <a:t>How Does Student Diversity Affect Teachers’ Priorities in Differentiating Instruction?. </a:t>
            </a:r>
            <a:r>
              <a:rPr lang="en-US" sz="1800" dirty="0"/>
              <a:t>Retrieved from: </a:t>
            </a:r>
            <a:r>
              <a:rPr lang="en-US" sz="1800" dirty="0">
                <a:hlinkClick r:id="rId7"/>
              </a:rPr>
              <a:t>http://www.ijhssnet.com/journals/Vol_2_No_12_Special_Issue_June_2012/28.pdf</a:t>
            </a:r>
            <a:r>
              <a:rPr lang="en-US" sz="1800" dirty="0"/>
              <a:t> </a:t>
            </a:r>
            <a:endParaRPr lang="en-US" sz="1800" dirty="0">
              <a:solidFill>
                <a:schemeClr val="bg1"/>
              </a:solidFill>
              <a:hlinkClick r:id="rId2"/>
            </a:endParaRPr>
          </a:p>
          <a:p>
            <a:r>
              <a:rPr lang="en-US" sz="1800" dirty="0"/>
              <a:t>Timothy J., Landrum &amp; Kimberly A. McDuffie (2010). Learning Styles in the </a:t>
            </a:r>
            <a:r>
              <a:rPr lang="en-US" sz="1800" dirty="0" err="1"/>
              <a:t>Ageof</a:t>
            </a:r>
            <a:r>
              <a:rPr lang="en-US" sz="1800" dirty="0"/>
              <a:t> Differentiated Instruction. Retrieved from: </a:t>
            </a:r>
            <a:r>
              <a:rPr lang="en-US" sz="1800" dirty="0">
                <a:hlinkClick r:id="rId8"/>
              </a:rPr>
              <a:t>https://doi.org/10.1080/09362830903462441</a:t>
            </a:r>
            <a:r>
              <a:rPr lang="en-US" sz="1800" dirty="0"/>
              <a:t> </a:t>
            </a:r>
            <a:endParaRPr lang="en-US" sz="1800" dirty="0">
              <a:solidFill>
                <a:schemeClr val="bg1"/>
              </a:solidFill>
              <a:hlinkClick r:id="rId2"/>
            </a:endParaRPr>
          </a:p>
          <a:p>
            <a:endParaRPr lang="en-US" sz="1800" b="1" dirty="0" smtClean="0">
              <a:solidFill>
                <a:schemeClr val="bg1"/>
              </a:solidFill>
              <a:hlinkClick r:id="rId2"/>
            </a:endParaRPr>
          </a:p>
        </p:txBody>
      </p:sp>
    </p:spTree>
    <p:extLst>
      <p:ext uri="{BB962C8B-B14F-4D97-AF65-F5344CB8AC3E}">
        <p14:creationId xmlns:p14="http://schemas.microsoft.com/office/powerpoint/2010/main" val="28665580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71682AE-D364-4DA8-A554-271AA4C02C56}"/>
              </a:ext>
            </a:extLst>
          </p:cNvPr>
          <p:cNvSpPr>
            <a:spLocks noGrp="1"/>
          </p:cNvSpPr>
          <p:nvPr>
            <p:ph type="title"/>
          </p:nvPr>
        </p:nvSpPr>
        <p:spPr>
          <a:xfrm>
            <a:off x="531455" y="3101048"/>
            <a:ext cx="11254145" cy="1325563"/>
          </a:xfrm>
        </p:spPr>
        <p:txBody>
          <a:bodyPr/>
          <a:lstStyle/>
          <a:p>
            <a:r>
              <a:rPr lang="nl-NL" dirty="0" smtClean="0"/>
              <a:t>Täna</a:t>
            </a:r>
            <a:r>
              <a:rPr lang="et-EE" dirty="0" smtClean="0"/>
              <a:t>me</a:t>
            </a:r>
            <a:r>
              <a:rPr lang="nl-NL" dirty="0" smtClean="0"/>
              <a:t> </a:t>
            </a:r>
            <a:r>
              <a:rPr lang="nl-NL" dirty="0"/>
              <a:t>teid tähelepanu </a:t>
            </a:r>
            <a:r>
              <a:rPr lang="nl-NL" dirty="0" smtClean="0"/>
              <a:t>eest</a:t>
            </a:r>
            <a:r>
              <a:rPr lang="et-EE" dirty="0"/>
              <a:t>!</a:t>
            </a:r>
            <a:endParaRPr lang="en-GB" dirty="0"/>
          </a:p>
        </p:txBody>
      </p:sp>
    </p:spTree>
    <p:extLst>
      <p:ext uri="{BB962C8B-B14F-4D97-AF65-F5344CB8AC3E}">
        <p14:creationId xmlns:p14="http://schemas.microsoft.com/office/powerpoint/2010/main" val="3038295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B884FEB-1397-4CD6-9506-15CE0A3717CA}"/>
              </a:ext>
            </a:extLst>
          </p:cNvPr>
          <p:cNvSpPr>
            <a:spLocks noGrp="1"/>
          </p:cNvSpPr>
          <p:nvPr>
            <p:ph type="title"/>
          </p:nvPr>
        </p:nvSpPr>
        <p:spPr>
          <a:xfrm>
            <a:off x="616259" y="311858"/>
            <a:ext cx="10515600" cy="868871"/>
          </a:xfrm>
        </p:spPr>
        <p:txBody>
          <a:bodyPr/>
          <a:lstStyle/>
          <a:p>
            <a:r>
              <a:rPr lang="nl-NL" dirty="0"/>
              <a:t>Sisukord</a:t>
            </a:r>
            <a:endParaRPr lang="en-GB" dirty="0"/>
          </a:p>
        </p:txBody>
      </p:sp>
      <p:sp>
        <p:nvSpPr>
          <p:cNvPr id="7" name="Tijdelijke aanduiding voor inhoud 6">
            <a:extLst>
              <a:ext uri="{FF2B5EF4-FFF2-40B4-BE49-F238E27FC236}">
                <a16:creationId xmlns:a16="http://schemas.microsoft.com/office/drawing/2014/main" id="{468FC1CB-C882-4A8D-8D26-400235D76757}"/>
              </a:ext>
            </a:extLst>
          </p:cNvPr>
          <p:cNvSpPr>
            <a:spLocks noGrp="1"/>
          </p:cNvSpPr>
          <p:nvPr>
            <p:ph idx="1"/>
          </p:nvPr>
        </p:nvSpPr>
        <p:spPr>
          <a:xfrm>
            <a:off x="616259" y="1180729"/>
            <a:ext cx="10515600" cy="5477523"/>
          </a:xfrm>
        </p:spPr>
        <p:txBody>
          <a:bodyPr>
            <a:normAutofit fontScale="92500" lnSpcReduction="20000"/>
          </a:bodyPr>
          <a:lstStyle/>
          <a:p>
            <a:pPr marL="0" indent="0">
              <a:buNone/>
            </a:pPr>
            <a:r>
              <a:rPr lang="en-US" sz="2200" b="1" dirty="0" smtClean="0"/>
              <a:t>1. </a:t>
            </a:r>
            <a:r>
              <a:rPr lang="et-EE" sz="2200" b="1" dirty="0" smtClean="0"/>
              <a:t>Peatükk</a:t>
            </a:r>
            <a:r>
              <a:rPr lang="nl-NL" sz="2200" b="1" dirty="0" smtClean="0"/>
              <a:t>: </a:t>
            </a:r>
            <a:r>
              <a:rPr lang="en-US" sz="2200" b="1" dirty="0"/>
              <a:t>Kaasamise mõiste hariduses</a:t>
            </a:r>
            <a:endParaRPr lang="nl-NL" sz="2200" b="1" dirty="0"/>
          </a:p>
          <a:p>
            <a:pPr marL="457200" lvl="1" indent="0">
              <a:buNone/>
            </a:pPr>
            <a:r>
              <a:rPr lang="nl-NL" sz="2200" dirty="0" smtClean="0"/>
              <a:t>1.1 </a:t>
            </a:r>
            <a:r>
              <a:rPr lang="en-US" sz="2200" dirty="0"/>
              <a:t>Kaasav haridus ja selle eelised</a:t>
            </a:r>
            <a:endParaRPr lang="nl-NL" sz="2200" dirty="0"/>
          </a:p>
          <a:p>
            <a:pPr marL="457200" lvl="1" indent="0">
              <a:buNone/>
            </a:pPr>
            <a:r>
              <a:rPr lang="nl-NL" sz="2200" dirty="0"/>
              <a:t>1.2 </a:t>
            </a:r>
            <a:r>
              <a:rPr lang="nl-NL" sz="2200" dirty="0" err="1"/>
              <a:t>Kaasava </a:t>
            </a:r>
            <a:r>
              <a:rPr lang="nl-NL" sz="2200" dirty="0" err="1" smtClean="0"/>
              <a:t>hariduse </a:t>
            </a:r>
            <a:r>
              <a:rPr lang="nl-NL" sz="2200" dirty="0"/>
              <a:t>põhimõtted</a:t>
            </a:r>
            <a:endParaRPr lang="nl-NL" sz="2200" dirty="0" smtClean="0"/>
          </a:p>
          <a:p>
            <a:pPr marL="457200" lvl="1" indent="0">
              <a:buNone/>
            </a:pPr>
            <a:r>
              <a:rPr lang="nl-NL" sz="2200" dirty="0" smtClean="0"/>
              <a:t>1.3 </a:t>
            </a:r>
            <a:r>
              <a:rPr lang="en-US" sz="2200" dirty="0"/>
              <a:t>Kaasava </a:t>
            </a:r>
            <a:r>
              <a:rPr lang="en-US" sz="2200" dirty="0" smtClean="0"/>
              <a:t>hariduse </a:t>
            </a:r>
            <a:r>
              <a:rPr lang="en-US" sz="2200" dirty="0"/>
              <a:t>põhijooned</a:t>
            </a:r>
          </a:p>
          <a:p>
            <a:pPr marL="457200" lvl="1" indent="0">
              <a:buNone/>
            </a:pPr>
            <a:r>
              <a:rPr lang="en-US" sz="2200" dirty="0" smtClean="0"/>
              <a:t>1.4 </a:t>
            </a:r>
            <a:r>
              <a:rPr lang="en-US" sz="2200" dirty="0"/>
              <a:t>Kaasava hariduse eelised</a:t>
            </a:r>
            <a:endParaRPr lang="nl-NL" sz="2200" dirty="0"/>
          </a:p>
          <a:p>
            <a:pPr marL="457200" lvl="1" indent="0">
              <a:buNone/>
            </a:pPr>
            <a:endParaRPr lang="en-GB" sz="2200" dirty="0"/>
          </a:p>
          <a:p>
            <a:pPr marL="0" indent="0">
              <a:buNone/>
            </a:pPr>
            <a:r>
              <a:rPr lang="en-US" sz="2200" b="1" dirty="0" smtClean="0"/>
              <a:t>2. </a:t>
            </a:r>
            <a:r>
              <a:rPr lang="et-EE" sz="2200" b="1" dirty="0" smtClean="0"/>
              <a:t>Peatükk</a:t>
            </a:r>
            <a:r>
              <a:rPr lang="nl-NL" sz="2200" b="1" dirty="0" smtClean="0"/>
              <a:t>: </a:t>
            </a:r>
            <a:r>
              <a:rPr lang="nl-NL" sz="2200" b="1" dirty="0"/>
              <a:t>Kogemuslikud õppemeetodid</a:t>
            </a:r>
          </a:p>
          <a:p>
            <a:pPr marL="457200" lvl="1" indent="0">
              <a:buNone/>
            </a:pPr>
            <a:r>
              <a:rPr lang="nl-NL" sz="2200" dirty="0"/>
              <a:t>2.1 </a:t>
            </a:r>
            <a:r>
              <a:rPr lang="nl-NL" sz="2200" dirty="0" err="1"/>
              <a:t>Mis </a:t>
            </a:r>
            <a:r>
              <a:rPr lang="nl-NL" sz="2200" dirty="0"/>
              <a:t>on kogemusõpe</a:t>
            </a:r>
          </a:p>
          <a:p>
            <a:pPr marL="457200" lvl="1" indent="0">
              <a:buNone/>
            </a:pPr>
            <a:r>
              <a:rPr lang="nl-NL" sz="2200" dirty="0" smtClean="0"/>
              <a:t>2.2 Kuidas </a:t>
            </a:r>
            <a:r>
              <a:rPr lang="nl-NL" sz="2200" dirty="0"/>
              <a:t>kogemusõpe toimib </a:t>
            </a:r>
            <a:endParaRPr lang="nl-NL" sz="2200" dirty="0" smtClean="0"/>
          </a:p>
          <a:p>
            <a:pPr marL="457200" lvl="1" indent="0">
              <a:buNone/>
            </a:pPr>
            <a:r>
              <a:rPr lang="nl-NL" sz="2200" dirty="0"/>
              <a:t>2.3 Kogemusõppe tähtsus</a:t>
            </a:r>
          </a:p>
          <a:p>
            <a:pPr marL="457200" lvl="1" indent="0">
              <a:buNone/>
            </a:pPr>
            <a:endParaRPr lang="en-GB" sz="2200" dirty="0"/>
          </a:p>
          <a:p>
            <a:pPr marL="0" indent="0">
              <a:buNone/>
            </a:pPr>
            <a:r>
              <a:rPr lang="en-US" sz="2200" b="1" dirty="0" smtClean="0"/>
              <a:t>3. </a:t>
            </a:r>
            <a:r>
              <a:rPr lang="et-EE" sz="2200" b="1" dirty="0" smtClean="0"/>
              <a:t>Peatükk</a:t>
            </a:r>
            <a:r>
              <a:rPr lang="nl-NL" sz="2200" b="1" dirty="0" smtClean="0"/>
              <a:t>: </a:t>
            </a:r>
            <a:r>
              <a:rPr lang="en-US" sz="2200" b="1" dirty="0"/>
              <a:t>Kaasava </a:t>
            </a:r>
            <a:r>
              <a:rPr lang="en-US" sz="2200" b="1" dirty="0" smtClean="0"/>
              <a:t>õppekava </a:t>
            </a:r>
            <a:r>
              <a:rPr lang="en-US" sz="2200" b="1" dirty="0"/>
              <a:t>mõju </a:t>
            </a:r>
            <a:endParaRPr lang="nl-NL" sz="2200" b="1" dirty="0"/>
          </a:p>
          <a:p>
            <a:pPr marL="457200" lvl="1" indent="0">
              <a:buNone/>
            </a:pPr>
            <a:r>
              <a:rPr lang="nl-NL" sz="2200" dirty="0" smtClean="0"/>
              <a:t>3.1 </a:t>
            </a:r>
            <a:r>
              <a:rPr lang="en-US" sz="2200" dirty="0"/>
              <a:t>Kaasavate õppekavade tähtsus</a:t>
            </a:r>
            <a:endParaRPr lang="nl-NL" sz="2200" dirty="0"/>
          </a:p>
          <a:p>
            <a:pPr marL="457200" lvl="1" indent="0">
              <a:buNone/>
            </a:pPr>
            <a:r>
              <a:rPr lang="nl-NL" sz="2200" dirty="0" smtClean="0"/>
              <a:t>3.2 </a:t>
            </a:r>
            <a:r>
              <a:rPr lang="en-US" sz="2200" dirty="0"/>
              <a:t>Kaasava õppekava arendamise strateegiad </a:t>
            </a:r>
            <a:r>
              <a:rPr lang="en-US" sz="2200" dirty="0" smtClean="0"/>
              <a:t>- </a:t>
            </a:r>
            <a:r>
              <a:rPr lang="en-US" sz="2200" dirty="0" err="1" smtClean="0"/>
              <a:t>klassiruumi</a:t>
            </a:r>
            <a:r>
              <a:rPr lang="en-US" sz="2200" dirty="0" smtClean="0"/>
              <a:t> </a:t>
            </a:r>
            <a:r>
              <a:rPr lang="en-US" sz="2200" dirty="0" err="1" smtClean="0"/>
              <a:t>väliselt</a:t>
            </a:r>
            <a:endParaRPr lang="nl-NL" sz="2200" dirty="0" smtClean="0"/>
          </a:p>
          <a:p>
            <a:pPr marL="457200" lvl="1" indent="0">
              <a:buNone/>
            </a:pPr>
            <a:endParaRPr lang="nl-NL" sz="2200" dirty="0"/>
          </a:p>
          <a:p>
            <a:pPr marL="0" indent="0">
              <a:buNone/>
            </a:pPr>
            <a:r>
              <a:rPr lang="en-US" sz="2200" b="1" dirty="0" smtClean="0"/>
              <a:t>4. </a:t>
            </a:r>
            <a:r>
              <a:rPr lang="et-EE" sz="2200" b="1" dirty="0" smtClean="0"/>
              <a:t>Peatükk</a:t>
            </a:r>
            <a:r>
              <a:rPr lang="nl-NL" sz="2200" b="1" dirty="0" smtClean="0"/>
              <a:t>: </a:t>
            </a:r>
            <a:r>
              <a:rPr lang="en-US" sz="2200" b="1" dirty="0"/>
              <a:t>Strateegiad kaasava </a:t>
            </a:r>
            <a:r>
              <a:rPr lang="en-US" sz="2200" b="1" dirty="0" smtClean="0"/>
              <a:t>klassiruumi </a:t>
            </a:r>
            <a:r>
              <a:rPr lang="en-US" sz="2200" b="1" dirty="0"/>
              <a:t>edendamiseks</a:t>
            </a:r>
          </a:p>
          <a:p>
            <a:pPr marL="0" indent="0">
              <a:buNone/>
            </a:pPr>
            <a:r>
              <a:rPr lang="en-GB" sz="2200" dirty="0" smtClean="0"/>
              <a:t>       4.1 </a:t>
            </a:r>
            <a:r>
              <a:rPr lang="en-US" sz="2200" dirty="0" err="1" smtClean="0"/>
              <a:t>Kaasa</a:t>
            </a:r>
            <a:r>
              <a:rPr lang="et-EE" sz="2200" dirty="0" smtClean="0"/>
              <a:t>mine</a:t>
            </a:r>
            <a:r>
              <a:rPr lang="en-US" sz="2200" dirty="0" smtClean="0"/>
              <a:t> klassiruumis</a:t>
            </a:r>
          </a:p>
          <a:p>
            <a:pPr marL="0" indent="0">
              <a:buNone/>
            </a:pPr>
            <a:r>
              <a:rPr lang="en-US" sz="2200" dirty="0" smtClean="0"/>
              <a:t>       4.2 </a:t>
            </a:r>
            <a:r>
              <a:rPr lang="en-US" sz="2200" dirty="0" err="1" smtClean="0"/>
              <a:t>Kaasa</a:t>
            </a:r>
            <a:r>
              <a:rPr lang="et-EE" sz="2200" dirty="0" smtClean="0"/>
              <a:t>mise</a:t>
            </a:r>
            <a:r>
              <a:rPr lang="en-US" sz="2200" dirty="0" smtClean="0"/>
              <a:t> </a:t>
            </a:r>
            <a:r>
              <a:rPr lang="en-US" sz="2200" dirty="0"/>
              <a:t>strateegiad </a:t>
            </a:r>
            <a:r>
              <a:rPr lang="en-US" sz="2200" dirty="0" smtClean="0"/>
              <a:t>klassiruumis</a:t>
            </a:r>
            <a:endParaRPr lang="en-GB" sz="2200" dirty="0"/>
          </a:p>
        </p:txBody>
      </p:sp>
    </p:spTree>
    <p:extLst>
      <p:ext uri="{BB962C8B-B14F-4D97-AF65-F5344CB8AC3E}">
        <p14:creationId xmlns:p14="http://schemas.microsoft.com/office/powerpoint/2010/main" val="244793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71A11D0-FBA5-428B-8E6A-DC4E8940EDA7}"/>
              </a:ext>
            </a:extLst>
          </p:cNvPr>
          <p:cNvSpPr>
            <a:spLocks noGrp="1"/>
          </p:cNvSpPr>
          <p:nvPr>
            <p:ph type="title"/>
          </p:nvPr>
        </p:nvSpPr>
        <p:spPr/>
        <p:txBody>
          <a:bodyPr/>
          <a:lstStyle/>
          <a:p>
            <a:r>
              <a:rPr lang="en-US" dirty="0" smtClean="0"/>
              <a:t>1. </a:t>
            </a:r>
            <a:r>
              <a:rPr lang="et-EE" dirty="0" smtClean="0"/>
              <a:t>Peatükk</a:t>
            </a:r>
            <a:endParaRPr lang="en-GB" dirty="0"/>
          </a:p>
        </p:txBody>
      </p:sp>
      <p:sp>
        <p:nvSpPr>
          <p:cNvPr id="6" name="Tijdelijke aanduiding voor inhoud 5">
            <a:extLst>
              <a:ext uri="{FF2B5EF4-FFF2-40B4-BE49-F238E27FC236}">
                <a16:creationId xmlns:a16="http://schemas.microsoft.com/office/drawing/2014/main" id="{7B0949EB-B2B1-4904-9778-B5A55841C227}"/>
              </a:ext>
            </a:extLst>
          </p:cNvPr>
          <p:cNvSpPr>
            <a:spLocks noGrp="1"/>
          </p:cNvSpPr>
          <p:nvPr>
            <p:ph sz="half" idx="1"/>
          </p:nvPr>
        </p:nvSpPr>
        <p:spPr>
          <a:xfrm>
            <a:off x="30172" y="2332337"/>
            <a:ext cx="6246804" cy="872503"/>
          </a:xfrm>
        </p:spPr>
        <p:txBody>
          <a:bodyPr>
            <a:noAutofit/>
          </a:bodyPr>
          <a:lstStyle/>
          <a:p>
            <a:r>
              <a:rPr lang="en-US" b="1" dirty="0"/>
              <a:t>Kaasamise mõiste hariduses</a:t>
            </a:r>
            <a:endParaRPr lang="en-GB" dirty="0"/>
          </a:p>
        </p:txBody>
      </p:sp>
    </p:spTree>
    <p:extLst>
      <p:ext uri="{BB962C8B-B14F-4D97-AF65-F5344CB8AC3E}">
        <p14:creationId xmlns:p14="http://schemas.microsoft.com/office/powerpoint/2010/main" val="3855585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D67A9A5-0E33-4966-8A16-91923FECE081}"/>
              </a:ext>
            </a:extLst>
          </p:cNvPr>
          <p:cNvSpPr>
            <a:spLocks noGrp="1"/>
          </p:cNvSpPr>
          <p:nvPr>
            <p:ph type="title"/>
          </p:nvPr>
        </p:nvSpPr>
        <p:spPr>
          <a:xfrm>
            <a:off x="838200" y="331385"/>
            <a:ext cx="10515600" cy="1325563"/>
          </a:xfrm>
        </p:spPr>
        <p:txBody>
          <a:bodyPr/>
          <a:lstStyle/>
          <a:p>
            <a:r>
              <a:rPr lang="en-US" b="1" dirty="0" smtClean="0"/>
              <a:t>Kaasav </a:t>
            </a:r>
            <a:r>
              <a:rPr lang="en-US" b="1" dirty="0"/>
              <a:t>haridus ja selle </a:t>
            </a:r>
            <a:r>
              <a:rPr lang="en-US" b="1" dirty="0" smtClean="0"/>
              <a:t>eelised</a:t>
            </a:r>
            <a:endParaRPr lang="en-GB" b="1" dirty="0"/>
          </a:p>
        </p:txBody>
      </p:sp>
      <p:sp>
        <p:nvSpPr>
          <p:cNvPr id="2" name="Content Placeholder 1">
            <a:extLst>
              <a:ext uri="{FF2B5EF4-FFF2-40B4-BE49-F238E27FC236}">
                <a16:creationId xmlns:a16="http://schemas.microsoft.com/office/drawing/2014/main" id="{605F5134-825F-40D6-8EF9-6FFA9298FB51}"/>
              </a:ext>
            </a:extLst>
          </p:cNvPr>
          <p:cNvSpPr>
            <a:spLocks noGrp="1"/>
          </p:cNvSpPr>
          <p:nvPr>
            <p:ph idx="1"/>
          </p:nvPr>
        </p:nvSpPr>
        <p:spPr>
          <a:xfrm>
            <a:off x="838200" y="1653772"/>
            <a:ext cx="10515600" cy="4628441"/>
          </a:xfrm>
        </p:spPr>
        <p:txBody>
          <a:bodyPr>
            <a:normAutofit fontScale="92500" lnSpcReduction="20000"/>
          </a:bodyPr>
          <a:lstStyle/>
          <a:p>
            <a:pPr marL="0" indent="0">
              <a:buNone/>
            </a:pPr>
            <a:r>
              <a:rPr lang="en-US" sz="3000" dirty="0"/>
              <a:t>Kaasav haridus </a:t>
            </a:r>
            <a:r>
              <a:rPr lang="en-US" sz="3000" dirty="0" smtClean="0"/>
              <a:t>tähendab: </a:t>
            </a:r>
          </a:p>
          <a:p>
            <a:r>
              <a:rPr lang="et-EE" sz="3000" dirty="0"/>
              <a:t>M</a:t>
            </a:r>
            <a:r>
              <a:rPr lang="en-US" sz="3000" dirty="0" err="1" smtClean="0"/>
              <a:t>eie</a:t>
            </a:r>
            <a:r>
              <a:rPr lang="en-US" sz="3000" dirty="0" smtClean="0"/>
              <a:t> </a:t>
            </a:r>
            <a:r>
              <a:rPr lang="en-US" sz="3000" dirty="0"/>
              <a:t>koolid, klassiruumid, programmid ja õppetunnid on kujundatud nii, et kõik lapsed saaksid </a:t>
            </a:r>
            <a:r>
              <a:rPr lang="en-US" sz="3000" b="1" dirty="0"/>
              <a:t>osaleda ja õppida. </a:t>
            </a:r>
            <a:endParaRPr lang="el-GR" sz="3000" b="1" dirty="0" smtClean="0"/>
          </a:p>
          <a:p>
            <a:r>
              <a:rPr lang="en-US" sz="3000" dirty="0"/>
              <a:t>Erinevate õpetamisviiside </a:t>
            </a:r>
            <a:r>
              <a:rPr lang="en-US" sz="3000" dirty="0" smtClean="0"/>
              <a:t>leidmine, et </a:t>
            </a:r>
            <a:r>
              <a:rPr lang="en-US" sz="3000" dirty="0"/>
              <a:t>kõik </a:t>
            </a:r>
            <a:r>
              <a:rPr lang="en-US" sz="3000" dirty="0" smtClean="0"/>
              <a:t>lapsed oleksid </a:t>
            </a:r>
            <a:r>
              <a:rPr lang="en-US" sz="3000" dirty="0"/>
              <a:t>klassiruumis </a:t>
            </a:r>
            <a:r>
              <a:rPr lang="en-US" sz="3000" b="1" dirty="0"/>
              <a:t>aktiivselt kaasatud. </a:t>
            </a:r>
          </a:p>
          <a:p>
            <a:r>
              <a:rPr lang="et-EE" sz="3000" dirty="0"/>
              <a:t>L</a:t>
            </a:r>
            <a:r>
              <a:rPr lang="en-US" sz="3000" dirty="0" err="1" smtClean="0"/>
              <a:t>eida</a:t>
            </a:r>
            <a:r>
              <a:rPr lang="en-US" sz="3000" dirty="0" smtClean="0"/>
              <a:t> </a:t>
            </a:r>
            <a:r>
              <a:rPr lang="en-US" sz="3000" dirty="0"/>
              <a:t>võimalusi, kuidas </a:t>
            </a:r>
            <a:r>
              <a:rPr lang="en-US" sz="3000" b="1" dirty="0" err="1"/>
              <a:t>arendada</a:t>
            </a:r>
            <a:r>
              <a:rPr lang="en-US" sz="3000" b="1" dirty="0"/>
              <a:t> </a:t>
            </a:r>
            <a:r>
              <a:rPr lang="et-EE" sz="3000" b="1" dirty="0" smtClean="0"/>
              <a:t>koolis </a:t>
            </a:r>
            <a:r>
              <a:rPr lang="en-US" sz="3000" b="1" dirty="0" err="1" smtClean="0"/>
              <a:t>sõprussuhteid</a:t>
            </a:r>
            <a:r>
              <a:rPr lang="en-US" sz="3000" b="1" dirty="0"/>
              <a:t>, </a:t>
            </a:r>
            <a:r>
              <a:rPr lang="et-EE" sz="3000" b="1" dirty="0" smtClean="0"/>
              <a:t>häid </a:t>
            </a:r>
            <a:r>
              <a:rPr lang="en-US" sz="3000" b="1" dirty="0" err="1" smtClean="0"/>
              <a:t>suhteid</a:t>
            </a:r>
            <a:r>
              <a:rPr lang="en-US" sz="3000" b="1" dirty="0" smtClean="0"/>
              <a:t> </a:t>
            </a:r>
            <a:r>
              <a:rPr lang="en-US" sz="3000" b="1" dirty="0"/>
              <a:t>ja vastastikust austust </a:t>
            </a:r>
            <a:r>
              <a:rPr lang="en-US" sz="3000" dirty="0" err="1"/>
              <a:t>kõigi</a:t>
            </a:r>
            <a:r>
              <a:rPr lang="en-US" sz="3000" dirty="0"/>
              <a:t> </a:t>
            </a:r>
            <a:r>
              <a:rPr lang="en-US" sz="3000" dirty="0" err="1" smtClean="0"/>
              <a:t>laste</a:t>
            </a:r>
            <a:r>
              <a:rPr lang="en-US" sz="3000" dirty="0" smtClean="0"/>
              <a:t> </a:t>
            </a:r>
            <a:r>
              <a:rPr lang="en-US" sz="3000" dirty="0"/>
              <a:t>ning laste ja </a:t>
            </a:r>
            <a:r>
              <a:rPr lang="en-US" sz="3000" dirty="0" err="1"/>
              <a:t>õpetajate</a:t>
            </a:r>
            <a:r>
              <a:rPr lang="en-US" sz="3000" dirty="0"/>
              <a:t> </a:t>
            </a:r>
            <a:r>
              <a:rPr lang="en-US" sz="3000" dirty="0" err="1" smtClean="0"/>
              <a:t>vahel</a:t>
            </a:r>
            <a:r>
              <a:rPr lang="en-US" sz="3000" dirty="0" smtClean="0"/>
              <a:t>.</a:t>
            </a:r>
            <a:endParaRPr lang="en-US" sz="3000" dirty="0"/>
          </a:p>
          <a:p>
            <a:r>
              <a:rPr lang="en-US" sz="3000" dirty="0"/>
              <a:t>Kaasav haridus ei ole ainult mõnede laste jaoks. Kaasamine ei ole midagi, milleks laps peab olema valmis. Kõik lapsed on alati valmis tavakoolis ja tavaklassis käima. Nende osalemine ei ole midagi, </a:t>
            </a:r>
            <a:r>
              <a:rPr lang="en-US" sz="3000" dirty="0" smtClean="0"/>
              <a:t>m</a:t>
            </a:r>
            <a:r>
              <a:rPr lang="et-EE" sz="3000" dirty="0" smtClean="0"/>
              <a:t>is</a:t>
            </a:r>
            <a:r>
              <a:rPr lang="en-US" sz="3000" dirty="0" smtClean="0"/>
              <a:t> </a:t>
            </a:r>
            <a:r>
              <a:rPr lang="en-US" sz="3000" dirty="0"/>
              <a:t>tuleb välja teenida</a:t>
            </a:r>
            <a:r>
              <a:rPr lang="en-US" sz="3000" dirty="0" smtClean="0"/>
              <a:t>.</a:t>
            </a:r>
            <a:endParaRPr lang="en-US" dirty="0"/>
          </a:p>
          <a:p>
            <a:endParaRPr lang="nl-NL" dirty="0"/>
          </a:p>
        </p:txBody>
      </p:sp>
    </p:spTree>
    <p:extLst>
      <p:ext uri="{BB962C8B-B14F-4D97-AF65-F5344CB8AC3E}">
        <p14:creationId xmlns:p14="http://schemas.microsoft.com/office/powerpoint/2010/main" val="695922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DADC7B5-76F0-43C1-B24B-823D8AA941C3}"/>
              </a:ext>
            </a:extLst>
          </p:cNvPr>
          <p:cNvSpPr>
            <a:spLocks noGrp="1"/>
          </p:cNvSpPr>
          <p:nvPr>
            <p:ph type="title"/>
          </p:nvPr>
        </p:nvSpPr>
        <p:spPr>
          <a:xfrm>
            <a:off x="838200" y="500062"/>
            <a:ext cx="10515600" cy="1325563"/>
          </a:xfrm>
        </p:spPr>
        <p:txBody>
          <a:bodyPr/>
          <a:lstStyle/>
          <a:p>
            <a:r>
              <a:rPr lang="en-US" b="1" dirty="0"/>
              <a:t>Kaasav haridus ja selle eelised</a:t>
            </a:r>
            <a:endParaRPr lang="en-GB" b="1" dirty="0"/>
          </a:p>
        </p:txBody>
      </p:sp>
      <p:sp>
        <p:nvSpPr>
          <p:cNvPr id="2" name="Content Placeholder 1">
            <a:extLst>
              <a:ext uri="{FF2B5EF4-FFF2-40B4-BE49-F238E27FC236}">
                <a16:creationId xmlns:a16="http://schemas.microsoft.com/office/drawing/2014/main" id="{ACF4B134-D2C0-41E4-9ED6-B3D83A90F84B}"/>
              </a:ext>
            </a:extLst>
          </p:cNvPr>
          <p:cNvSpPr>
            <a:spLocks noGrp="1"/>
          </p:cNvSpPr>
          <p:nvPr>
            <p:ph idx="1"/>
          </p:nvPr>
        </p:nvSpPr>
        <p:spPr/>
        <p:txBody>
          <a:bodyPr/>
          <a:lstStyle/>
          <a:p>
            <a:pPr marL="0" indent="0">
              <a:buNone/>
            </a:pPr>
            <a:r>
              <a:rPr lang="en-US" dirty="0"/>
              <a:t>Kaasav haridus on mõtteviis, </a:t>
            </a:r>
            <a:r>
              <a:rPr lang="en-US" b="1" dirty="0"/>
              <a:t>kuidas olla </a:t>
            </a:r>
            <a:r>
              <a:rPr lang="en-US" b="1" dirty="0" smtClean="0"/>
              <a:t>loominguline</a:t>
            </a:r>
            <a:r>
              <a:rPr lang="el-GR" dirty="0" smtClean="0"/>
              <a:t>, </a:t>
            </a:r>
            <a:r>
              <a:rPr lang="en-US" dirty="0"/>
              <a:t>et muuta meie koolid kohaks, kus </a:t>
            </a:r>
            <a:r>
              <a:rPr lang="en-US" b="1" dirty="0"/>
              <a:t>kõik lapsed saavad osaleda</a:t>
            </a:r>
            <a:r>
              <a:rPr lang="en-US" dirty="0"/>
              <a:t>. </a:t>
            </a:r>
            <a:r>
              <a:rPr lang="et-EE" dirty="0" smtClean="0"/>
              <a:t>Loomingulisus</a:t>
            </a:r>
            <a:r>
              <a:rPr lang="en-US" dirty="0" smtClean="0"/>
              <a:t> </a:t>
            </a:r>
            <a:r>
              <a:rPr lang="en-US" dirty="0"/>
              <a:t>võib tähendada, et </a:t>
            </a:r>
            <a:r>
              <a:rPr lang="en-US" dirty="0" smtClean="0"/>
              <a:t>kutseõpetajad </a:t>
            </a:r>
            <a:r>
              <a:rPr lang="en-US" dirty="0"/>
              <a:t>õpivad õpetama erinevalt või kujundavad oma tunde nii, et kõik lapsed saaksid osaleda.</a:t>
            </a:r>
          </a:p>
          <a:p>
            <a:endParaRPr lang="en-US" dirty="0"/>
          </a:p>
          <a:p>
            <a:pPr marL="0" indent="0">
              <a:buNone/>
            </a:pPr>
            <a:r>
              <a:rPr lang="en-US" dirty="0"/>
              <a:t>Väärtusena peegeldab kaasav </a:t>
            </a:r>
            <a:r>
              <a:rPr lang="en-US" dirty="0" err="1"/>
              <a:t>haridus</a:t>
            </a:r>
            <a:r>
              <a:rPr lang="en-US" dirty="0"/>
              <a:t> </a:t>
            </a:r>
            <a:r>
              <a:rPr lang="en-US" dirty="0" err="1" smtClean="0"/>
              <a:t>ootust</a:t>
            </a:r>
            <a:r>
              <a:rPr lang="en-US" dirty="0" smtClean="0"/>
              <a:t>, </a:t>
            </a:r>
            <a:r>
              <a:rPr lang="en-US" dirty="0"/>
              <a:t>et kõiki meie lapsi hinnatakse ja aktsepteeritakse </a:t>
            </a:r>
            <a:r>
              <a:rPr lang="en-US" dirty="0" err="1"/>
              <a:t>kogu</a:t>
            </a:r>
            <a:r>
              <a:rPr lang="en-US" dirty="0"/>
              <a:t> </a:t>
            </a:r>
            <a:r>
              <a:rPr lang="en-US" dirty="0" err="1" smtClean="0"/>
              <a:t>elu</a:t>
            </a:r>
            <a:r>
              <a:rPr lang="et-EE" dirty="0" smtClean="0"/>
              <a:t>kaare</a:t>
            </a:r>
            <a:r>
              <a:rPr lang="en-US" dirty="0" smtClean="0"/>
              <a:t> </a:t>
            </a:r>
            <a:r>
              <a:rPr lang="en-US" dirty="0"/>
              <a:t>jooksul.</a:t>
            </a:r>
          </a:p>
          <a:p>
            <a:pPr marL="0" indent="0">
              <a:buNone/>
            </a:pPr>
            <a:endParaRPr lang="en-US" dirty="0"/>
          </a:p>
        </p:txBody>
      </p:sp>
    </p:spTree>
    <p:extLst>
      <p:ext uri="{BB962C8B-B14F-4D97-AF65-F5344CB8AC3E}">
        <p14:creationId xmlns:p14="http://schemas.microsoft.com/office/powerpoint/2010/main" val="2246244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DADC7B5-76F0-43C1-B24B-823D8AA941C3}"/>
              </a:ext>
            </a:extLst>
          </p:cNvPr>
          <p:cNvSpPr>
            <a:spLocks noGrp="1"/>
          </p:cNvSpPr>
          <p:nvPr>
            <p:ph type="title"/>
          </p:nvPr>
        </p:nvSpPr>
        <p:spPr>
          <a:xfrm>
            <a:off x="838200" y="512872"/>
            <a:ext cx="10515600" cy="1312753"/>
          </a:xfrm>
        </p:spPr>
        <p:txBody>
          <a:bodyPr>
            <a:normAutofit/>
          </a:bodyPr>
          <a:lstStyle/>
          <a:p>
            <a:pPr fontAlgn="base"/>
            <a:r>
              <a:rPr lang="en-US" b="1" dirty="0"/>
              <a:t>Kaasava hariduse põhimõtted</a:t>
            </a:r>
            <a:endParaRPr lang="en-GB" dirty="0"/>
          </a:p>
        </p:txBody>
      </p:sp>
      <p:sp>
        <p:nvSpPr>
          <p:cNvPr id="2" name="Content Placeholder 1">
            <a:extLst>
              <a:ext uri="{FF2B5EF4-FFF2-40B4-BE49-F238E27FC236}">
                <a16:creationId xmlns:a16="http://schemas.microsoft.com/office/drawing/2014/main" id="{ACF4B134-D2C0-41E4-9ED6-B3D83A90F84B}"/>
              </a:ext>
            </a:extLst>
          </p:cNvPr>
          <p:cNvSpPr>
            <a:spLocks noGrp="1"/>
          </p:cNvSpPr>
          <p:nvPr>
            <p:ph idx="1"/>
          </p:nvPr>
        </p:nvSpPr>
        <p:spPr/>
        <p:txBody>
          <a:bodyPr>
            <a:normAutofit/>
          </a:bodyPr>
          <a:lstStyle/>
          <a:p>
            <a:pPr fontAlgn="base"/>
            <a:r>
              <a:rPr lang="en-US" dirty="0"/>
              <a:t>Kõik lapsed </a:t>
            </a:r>
            <a:r>
              <a:rPr lang="en-US" dirty="0" err="1"/>
              <a:t>saavad</a:t>
            </a:r>
            <a:r>
              <a:rPr lang="en-US" dirty="0"/>
              <a:t> </a:t>
            </a:r>
            <a:r>
              <a:rPr lang="en-US" b="1" dirty="0" err="1" smtClean="0"/>
              <a:t>õppida</a:t>
            </a:r>
            <a:r>
              <a:rPr lang="et-EE" b="1" dirty="0" smtClean="0"/>
              <a:t>.</a:t>
            </a:r>
            <a:endParaRPr lang="en-US" b="1" dirty="0"/>
          </a:p>
          <a:p>
            <a:pPr fontAlgn="base"/>
            <a:r>
              <a:rPr lang="en-US" dirty="0"/>
              <a:t>Kõik lapsed käivad oma </a:t>
            </a:r>
            <a:r>
              <a:rPr lang="en-US" b="1" dirty="0"/>
              <a:t>vanusele vastavates tavaklassides </a:t>
            </a:r>
            <a:r>
              <a:rPr lang="en-US" dirty="0"/>
              <a:t>oma kohalikes koolides.</a:t>
            </a:r>
          </a:p>
          <a:p>
            <a:pPr fontAlgn="base"/>
            <a:r>
              <a:rPr lang="en-US" dirty="0"/>
              <a:t>Kõik lapsed </a:t>
            </a:r>
            <a:r>
              <a:rPr lang="et-EE" dirty="0" smtClean="0"/>
              <a:t>läbivad </a:t>
            </a:r>
            <a:r>
              <a:rPr lang="en-US" b="1" dirty="0" err="1" smtClean="0"/>
              <a:t>asjakohaseid</a:t>
            </a:r>
            <a:r>
              <a:rPr lang="en-US" b="1" dirty="0" smtClean="0"/>
              <a:t> </a:t>
            </a:r>
            <a:r>
              <a:rPr lang="en-US" b="1" dirty="0"/>
              <a:t>haridusprogramme</a:t>
            </a:r>
          </a:p>
          <a:p>
            <a:pPr fontAlgn="base"/>
            <a:r>
              <a:rPr lang="en-US" dirty="0"/>
              <a:t>Kõik lapsed </a:t>
            </a:r>
            <a:r>
              <a:rPr lang="et-EE" dirty="0" smtClean="0"/>
              <a:t>läbivad </a:t>
            </a:r>
            <a:r>
              <a:rPr lang="en-US" dirty="0" err="1" smtClean="0"/>
              <a:t>oma</a:t>
            </a:r>
            <a:r>
              <a:rPr lang="en-US" dirty="0" smtClean="0"/>
              <a:t> </a:t>
            </a:r>
            <a:r>
              <a:rPr lang="en-US" dirty="0"/>
              <a:t>vajadustele </a:t>
            </a:r>
            <a:r>
              <a:rPr lang="en-US" b="1" dirty="0"/>
              <a:t>vastava õppekava.</a:t>
            </a:r>
          </a:p>
          <a:p>
            <a:pPr fontAlgn="base"/>
            <a:r>
              <a:rPr lang="en-US" dirty="0"/>
              <a:t>Kõik lapsed osalevad </a:t>
            </a:r>
            <a:r>
              <a:rPr lang="en-US" b="1" dirty="0" err="1"/>
              <a:t>õppekavavälistes</a:t>
            </a:r>
            <a:r>
              <a:rPr lang="en-US" b="1" dirty="0"/>
              <a:t> </a:t>
            </a:r>
            <a:r>
              <a:rPr lang="en-US" b="1" dirty="0" err="1" smtClean="0"/>
              <a:t>tegevustes</a:t>
            </a:r>
            <a:r>
              <a:rPr lang="en-US" b="1" dirty="0"/>
              <a:t>.</a:t>
            </a:r>
          </a:p>
          <a:p>
            <a:pPr fontAlgn="base"/>
            <a:r>
              <a:rPr lang="en-US" dirty="0"/>
              <a:t>Kõik lapsed saavad</a:t>
            </a:r>
            <a:r>
              <a:rPr lang="en-US" b="1" dirty="0"/>
              <a:t> kasu koostööst</a:t>
            </a:r>
            <a:r>
              <a:rPr lang="en-US" dirty="0"/>
              <a:t>, koostööst kodu, kooli ja </a:t>
            </a:r>
            <a:r>
              <a:rPr lang="en-US" dirty="0" smtClean="0"/>
              <a:t>kogukonna vahel.</a:t>
            </a:r>
            <a:endParaRPr lang="en-US" dirty="0"/>
          </a:p>
        </p:txBody>
      </p:sp>
    </p:spTree>
    <p:extLst>
      <p:ext uri="{BB962C8B-B14F-4D97-AF65-F5344CB8AC3E}">
        <p14:creationId xmlns:p14="http://schemas.microsoft.com/office/powerpoint/2010/main" val="2393563449"/>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INACT">
      <a:dk1>
        <a:srgbClr val="262626"/>
      </a:dk1>
      <a:lt1>
        <a:sysClr val="window" lastClr="FFFFFF"/>
      </a:lt1>
      <a:dk2>
        <a:srgbClr val="5C5C5C"/>
      </a:dk2>
      <a:lt2>
        <a:srgbClr val="F2F2F2"/>
      </a:lt2>
      <a:accent1>
        <a:srgbClr val="E61A52"/>
      </a:accent1>
      <a:accent2>
        <a:srgbClr val="378FCD"/>
      </a:accent2>
      <a:accent3>
        <a:srgbClr val="64B558"/>
      </a:accent3>
      <a:accent4>
        <a:srgbClr val="F2BD1F"/>
      </a:accent4>
      <a:accent5>
        <a:srgbClr val="EC662D"/>
      </a:accent5>
      <a:accent6>
        <a:srgbClr val="676766"/>
      </a:accent6>
      <a:hlink>
        <a:srgbClr val="FFFFFF"/>
      </a:hlink>
      <a:folHlink>
        <a:srgbClr val="262626"/>
      </a:folHlink>
    </a:clrScheme>
    <a:fontScheme name="inact">
      <a:majorFont>
        <a:latin typeface="Raleway 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14971</TotalTime>
  <Words>2700</Words>
  <Application>Microsoft Office PowerPoint</Application>
  <PresentationFormat>Widescreen</PresentationFormat>
  <Paragraphs>245</Paragraphs>
  <Slides>48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Ink Free</vt:lpstr>
      <vt:lpstr>Raleway</vt:lpstr>
      <vt:lpstr>Raleway bold</vt:lpstr>
      <vt:lpstr>Roboto</vt:lpstr>
      <vt:lpstr>Times New Roman</vt:lpstr>
      <vt:lpstr>Wingdings</vt:lpstr>
      <vt:lpstr>Kantoorthema</vt:lpstr>
      <vt:lpstr>Moodul 5. Mis on kaasamine kui õppemeetod?</vt:lpstr>
      <vt:lpstr>Eesmärgid</vt:lpstr>
      <vt:lpstr>Õpiväljundid</vt:lpstr>
      <vt:lpstr>Märksõnad</vt:lpstr>
      <vt:lpstr>Sisukord</vt:lpstr>
      <vt:lpstr>1. Peatükk</vt:lpstr>
      <vt:lpstr>Kaasav haridus ja selle eelised</vt:lpstr>
      <vt:lpstr>Kaasav haridus ja selle eelised</vt:lpstr>
      <vt:lpstr>Kaasava hariduse põhimõtted</vt:lpstr>
      <vt:lpstr>Kaasava hariduse põhijooned</vt:lpstr>
      <vt:lpstr>Kaasava hariduse põhijooned</vt:lpstr>
      <vt:lpstr>Kaasava hariduse eelised</vt:lpstr>
      <vt:lpstr>Kaasava hariduse eelised</vt:lpstr>
      <vt:lpstr>2. Peatükk</vt:lpstr>
      <vt:lpstr>Mis on kogemusõpe</vt:lpstr>
      <vt:lpstr>Kogemuslikku õppimist võib määratleda kui õppimist, mis:</vt:lpstr>
      <vt:lpstr>Kuidas kogemusõpe toimub</vt:lpstr>
      <vt:lpstr>Kolbi kogemusliku õppimise tsükkel</vt:lpstr>
      <vt:lpstr>Kogemusõppe tsükli 4 etapi mõistmine</vt:lpstr>
      <vt:lpstr>Kogemusõppe tsükli 4 etapi mõistmine</vt:lpstr>
      <vt:lpstr>Kogemusõppe tsükli 4 etapi mõistmine</vt:lpstr>
      <vt:lpstr>Kogemusliku õppimise tsükli 4 etapi mõistmine</vt:lpstr>
      <vt:lpstr>Kogemusliku õpistiili mudel</vt:lpstr>
      <vt:lpstr>Kolbi õpistiilid</vt:lpstr>
      <vt:lpstr>Kolbi õpistiilid</vt:lpstr>
      <vt:lpstr>Aeg eneserefleksiooniks </vt:lpstr>
      <vt:lpstr>Kogemusliku õppe tähtsus</vt:lpstr>
      <vt:lpstr>3. Peatükk</vt:lpstr>
      <vt:lpstr>Kaasava õppekava tähtsus</vt:lpstr>
      <vt:lpstr>Kaasava õppekava arendamise strateegiad - väljaspool klassiruumi</vt:lpstr>
      <vt:lpstr>Kaasava õppekava arendamise strateegiad - väljaspool klassiruumi</vt:lpstr>
      <vt:lpstr>Kaasava õppekava arendamise strateegiad - väljaspool klassiruumi</vt:lpstr>
      <vt:lpstr>Kaasava õppekava arendamise strateegiad - väljaspool klassiruumi</vt:lpstr>
      <vt:lpstr>Strateegiad kaasava õppekava arendamiseks - klassiruumi sees</vt:lpstr>
      <vt:lpstr>Strateegiad kaasava õppekava arendamiseks - klassiruumi sees</vt:lpstr>
      <vt:lpstr>Strateegiad kaasava õppekava arendamiseks - klassiruumi sees</vt:lpstr>
      <vt:lpstr>Strateegiad kaasava õppekava arendamiseks - klassiruumi sees</vt:lpstr>
      <vt:lpstr>Strateegiad kaasava õppekava arendamiseks - klassiruumi sees</vt:lpstr>
      <vt:lpstr>Aeg eneserefleksiooniks </vt:lpstr>
      <vt:lpstr>4. Peatükk</vt:lpstr>
      <vt:lpstr>Kaasamine klassiruumis</vt:lpstr>
      <vt:lpstr>Kaasamise strateegiad klassiruumis</vt:lpstr>
      <vt:lpstr>Kaasavuse strateegiad klassiruumis</vt:lpstr>
      <vt:lpstr>Kaasamise strateegiad klassiruumis</vt:lpstr>
      <vt:lpstr>Aeg eneserefleksiooniks </vt:lpstr>
      <vt:lpstr>Sünopsis</vt:lpstr>
      <vt:lpstr>Viited ja lisalugemine</vt:lpstr>
      <vt:lpstr>Täname teid tähelepanu eest!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Jennifer van Elferen</dc:creator>
  <cp:keywords>, docId:B0584D87ED1073DC34B6BD4DC2F6B4FC</cp:keywords>
  <cp:lastModifiedBy>Windows User</cp:lastModifiedBy>
  <cp:revision>275</cp:revision>
  <dcterms:created xsi:type="dcterms:W3CDTF">2021-03-16T15:14:53Z</dcterms:created>
  <dcterms:modified xsi:type="dcterms:W3CDTF">2022-10-09T17:12:57Z</dcterms:modified>
</cp:coreProperties>
</file>