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2" r:id="rId2"/>
    <p:sldId id="283" r:id="rId3"/>
    <p:sldId id="284"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2DD"/>
    <a:srgbClr val="F5A1B9"/>
    <a:srgbClr val="E61A52"/>
    <a:srgbClr val="64B558"/>
    <a:srgbClr val="EC662D"/>
    <a:srgbClr val="F2BD1F"/>
    <a:srgbClr val="378FC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170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3.svg"/><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rgbClr val="E61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BFA9B01E-A8E5-46E0-AACB-1EEE5026D8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xmlns=""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xmlns=""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xmlns=""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xmlns="" id="{3D58D4BB-0AF1-4CA7-9C9A-C6D8A4D5A81B}"/>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xmlns="" id="{6F63A8E9-0F8A-473D-A84C-CAFFD8D32D3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xmlns=""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xmlns=""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xmlns=""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xmlns=""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xmlns="" id="{440C3F14-E0D9-4624-823B-40395F66AF7E}"/>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xmlns=""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xmlns=""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xmlns=""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xmlns=""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07/12/2022</a:t>
            </a:fld>
            <a:endParaRPr lang="en-GB"/>
          </a:p>
        </p:txBody>
      </p:sp>
      <p:sp>
        <p:nvSpPr>
          <p:cNvPr id="4" name="Tijdelijke aanduiding voor voettekst 3">
            <a:extLst>
              <a:ext uri="{FF2B5EF4-FFF2-40B4-BE49-F238E27FC236}">
                <a16:creationId xmlns:a16="http://schemas.microsoft.com/office/drawing/2014/main" xmlns=""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xmlns=""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xmlns=""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xmlns=""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xmlns=""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xmlns="" id="{79A074A3-A961-4803-A4CB-D785069C9006}"/>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xmlns=""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xmlns=""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xmlns=""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7">
            <a:extLst>
              <a:ext uri="{FF2B5EF4-FFF2-40B4-BE49-F238E27FC236}">
                <a16:creationId xmlns:a16="http://schemas.microsoft.com/office/drawing/2014/main" xmlns=""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xmlns=""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xmlns=""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xmlns=""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07/12/2022</a:t>
            </a:fld>
            <a:endParaRPr lang="en-GB" sz="675"/>
          </a:p>
        </p:txBody>
      </p:sp>
      <p:sp>
        <p:nvSpPr>
          <p:cNvPr id="13" name="Tijdelijke aanduiding voor voettekst 7">
            <a:extLst>
              <a:ext uri="{FF2B5EF4-FFF2-40B4-BE49-F238E27FC236}">
                <a16:creationId xmlns:a16="http://schemas.microsoft.com/office/drawing/2014/main" xmlns=""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xmlns=""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xmlns=""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xmlns=""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xmlns=""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xmlns=""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xmlns="" id="{29AF28F7-5CED-4480-BDF4-6E7A27E78523}"/>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xmlns=""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xmlns=""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xmlns=""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7" name="Tijdelijke aanduiding voor voettekst 3">
            <a:extLst>
              <a:ext uri="{FF2B5EF4-FFF2-40B4-BE49-F238E27FC236}">
                <a16:creationId xmlns:a16="http://schemas.microsoft.com/office/drawing/2014/main" xmlns=""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xmlns=""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xmlns=""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xmlns=""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xmlns=""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xmlns="" id="{16DDCA43-2F4F-4704-BDD4-B0504BE16D21}"/>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xmlns=""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xmlns=""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xmlns=""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07/12/2022</a:t>
            </a:fld>
            <a:endParaRPr lang="en-GB"/>
          </a:p>
        </p:txBody>
      </p:sp>
      <p:sp>
        <p:nvSpPr>
          <p:cNvPr id="14" name="Tijdelijke aanduiding voor voettekst 2">
            <a:extLst>
              <a:ext uri="{FF2B5EF4-FFF2-40B4-BE49-F238E27FC236}">
                <a16:creationId xmlns:a16="http://schemas.microsoft.com/office/drawing/2014/main" xmlns=""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xmlns=""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xmlns=""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xmlns=""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xmlns=""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xmlns="" id="{6619D745-01FD-42AF-9C8E-DD873EDE162B}"/>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xmlns=""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xmlns=""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xmlns=""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xmlns="" id="{F5385C6C-3059-45D6-82F6-FC9CD7041BC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xmlns=""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xmlns=""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xmlns=""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xmlns="" id="{89E18894-0D9F-47A1-919A-F925F1256CC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xmlns=""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xmlns=""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xmlns=""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xmlns="" id="{F2DCB080-EBE5-4FE4-8A8C-1517C542CB79}"/>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xmlns="" id="{0916403C-BBCD-426C-8DED-8BAF4EAD5C66}"/>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xmlns="" id="{275DCAC6-8F76-4F3D-A05D-57BAD46608A9}"/>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xmlns=""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xmlns=""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xmlns=""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xmlns=""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xmlns=""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xmlns="" id="{F636A01B-34E1-4217-8455-EBD7BC38580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xmlns=""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xmlns="" id="{7D13D90E-2AA7-47EA-86DE-1E960EBB13E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xmlns="" id="{F8FA5507-86D9-421B-9300-D6BF0082274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07-Dec-22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07-Dec-22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07-Dec-22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07-Dec-22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xmlns="" id="{6461CA75-AFE6-4198-BF78-DF99C0CC677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xmlns="" id="{6C597850-E501-4E9F-BF69-23C1B096633D}"/>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07-Dec-22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07-Dec-22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ahyp="http://schemas.microsoft.com/office/drawing/2018/hyperlinkcolor" xmlns=""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2800" b="1" dirty="0" smtClean="0">
                <a:solidFill>
                  <a:schemeClr val="bg1"/>
                </a:solidFill>
              </a:rPr>
              <a:t>Π</a:t>
            </a:r>
            <a:r>
              <a:rPr lang="el-GR" sz="2800" b="1" dirty="0" smtClean="0">
                <a:solidFill>
                  <a:schemeClr val="bg1"/>
                </a:solidFill>
              </a:rPr>
              <a:t>ΩΣ</a:t>
            </a:r>
            <a:r>
              <a:rPr lang="en-GB" sz="2800" b="1" dirty="0" smtClean="0">
                <a:solidFill>
                  <a:schemeClr val="bg1"/>
                </a:solidFill>
              </a:rPr>
              <a:t> </a:t>
            </a:r>
            <a:r>
              <a:rPr lang="en-GB" sz="2800" b="1" dirty="0">
                <a:solidFill>
                  <a:schemeClr val="bg1"/>
                </a:solidFill>
              </a:rPr>
              <a:t>ΝΑ </a:t>
            </a:r>
            <a:r>
              <a:rPr lang="en-GB" sz="2800" b="1" dirty="0" smtClean="0">
                <a:solidFill>
                  <a:schemeClr val="bg1"/>
                </a:solidFill>
              </a:rPr>
              <a:t>ΔΙΑΦΟΡΟΠΟ</a:t>
            </a:r>
            <a:r>
              <a:rPr lang="el-GR" sz="2800" b="1" dirty="0" smtClean="0">
                <a:solidFill>
                  <a:schemeClr val="bg1"/>
                </a:solidFill>
              </a:rPr>
              <a:t>ΙΗ</a:t>
            </a:r>
            <a:r>
              <a:rPr lang="en-GB" sz="2800" b="1" dirty="0" smtClean="0">
                <a:solidFill>
                  <a:schemeClr val="bg1"/>
                </a:solidFill>
              </a:rPr>
              <a:t>ΣΕΤΕ </a:t>
            </a:r>
            <a:r>
              <a:rPr lang="en-GB" sz="2800" b="1" dirty="0">
                <a:solidFill>
                  <a:schemeClr val="bg1"/>
                </a:solidFill>
              </a:rPr>
              <a:t>ΤΟ </a:t>
            </a:r>
            <a:r>
              <a:rPr lang="en-GB" sz="2800" b="1" dirty="0" smtClean="0">
                <a:solidFill>
                  <a:schemeClr val="bg1"/>
                </a:solidFill>
              </a:rPr>
              <a:t>ΜΑΘΗΣΙΑΚ</a:t>
            </a:r>
            <a:r>
              <a:rPr lang="el-GR" sz="2800" b="1" dirty="0" smtClean="0">
                <a:solidFill>
                  <a:schemeClr val="bg1"/>
                </a:solidFill>
              </a:rPr>
              <a:t>Ο </a:t>
            </a:r>
            <a:r>
              <a:rPr lang="en-GB" sz="2800" b="1" dirty="0" smtClean="0">
                <a:solidFill>
                  <a:schemeClr val="bg1"/>
                </a:solidFill>
              </a:rPr>
              <a:t>ΠΕΡΙΕΧ</a:t>
            </a:r>
            <a:r>
              <a:rPr lang="el-GR" sz="2800" b="1" dirty="0" smtClean="0">
                <a:solidFill>
                  <a:schemeClr val="bg1"/>
                </a:solidFill>
              </a:rPr>
              <a:t>Ο</a:t>
            </a:r>
            <a:r>
              <a:rPr lang="en-GB" sz="2800" b="1" dirty="0" smtClean="0">
                <a:solidFill>
                  <a:schemeClr val="bg1"/>
                </a:solidFill>
              </a:rPr>
              <a:t>ΜΕΝΟ</a:t>
            </a:r>
            <a:endParaRPr lang="en-GB" sz="2800" b="1" dirty="0">
              <a:solidFill>
                <a:schemeClr val="bg1"/>
              </a:solidFill>
            </a:endParaRPr>
          </a:p>
        </p:txBody>
      </p:sp>
      <p:sp>
        <p:nvSpPr>
          <p:cNvPr id="4" name="TextBox 3">
            <a:extLst>
              <a:ext uri="{FF2B5EF4-FFF2-40B4-BE49-F238E27FC236}">
                <a16:creationId xmlns:a16="http://schemas.microsoft.com/office/drawing/2014/main" xmlns:p14="http://schemas.microsoft.com/office/powerpoint/2010/main" xmlns:ahyp="http://schemas.microsoft.com/office/drawing/2018/hyperlinkcolor" xmlns="" id="{2887B67A-DE12-452B-9E03-E7353429186A}"/>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Αναφορά παρακάτω:</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p14="http://schemas.microsoft.com/office/powerpoint/2010/main" xmlns:ahyp="http://schemas.microsoft.com/office/drawing/2018/hyperlinkcolor" xmlns:a16="http://schemas.microsoft.com/office/drawing/2014/main" xmlns="" val="tx"/>
                    </a:ext>
                  </a:extLst>
                </a:hlinkClick>
              </a:rPr>
              <a:t>https://www.3plearning.com/blog/differentiated-instruction/ </a:t>
            </a:r>
          </a:p>
        </p:txBody>
      </p:sp>
    </p:spTree>
    <p:extLst>
      <p:ext uri="{BB962C8B-B14F-4D97-AF65-F5344CB8AC3E}">
        <p14:creationId xmlns:p14="http://schemas.microsoft.com/office/powerpoint/2010/main" val="41106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p14="http://schemas.microsoft.com/office/powerpoint/2010/main" xmlns="" id="{9089CF7D-3E1A-4371-A159-3E099CD8B035}"/>
              </a:ext>
            </a:extLst>
          </p:cNvPr>
          <p:cNvSpPr txBox="1"/>
          <p:nvPr/>
        </p:nvSpPr>
        <p:spPr>
          <a:xfrm>
            <a:off x="402610" y="1158894"/>
            <a:ext cx="6052780" cy="1877437"/>
          </a:xfrm>
          <a:prstGeom prst="rect">
            <a:avLst/>
          </a:prstGeom>
          <a:noFill/>
        </p:spPr>
        <p:txBody>
          <a:bodyPr wrap="square">
            <a:spAutoFit/>
          </a:bodyPr>
          <a:lstStyle/>
          <a:p>
            <a:pPr>
              <a:lnSpc>
                <a:spcPct val="115000"/>
              </a:lnSpc>
              <a:spcBef>
                <a:spcPts val="500"/>
              </a:spcBef>
              <a:spcAft>
                <a:spcPts val="1000"/>
              </a:spcAft>
            </a:pPr>
            <a:r>
              <a:rPr lang="en-GB"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ΈΝΑ ΕΎΡΟΣ ΕΠΙΠΈΔΩΝ </a:t>
            </a:r>
            <a:r>
              <a:rPr lang="en-GB" b="1" dirty="0">
                <a:solidFill>
                  <a:srgbClr val="E61A52"/>
                </a:solidFill>
                <a:latin typeface="Corbel" panose="020B0503020204020204" pitchFamily="34" charset="0"/>
                <a:ea typeface="Corbel" panose="020B0503020204020204" pitchFamily="34" charset="0"/>
                <a:cs typeface="Times New Roman" panose="02020603050405020304" pitchFamily="18" charset="0"/>
              </a:rPr>
              <a:t>ΔΥΣΚΟΛΊΑΣ ΝΑ </a:t>
            </a:r>
            <a:r>
              <a:rPr lang="en-GB"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ΠΕΡΙΛΑΜΒΆΝΕ</a:t>
            </a:r>
            <a:r>
              <a:rPr lang="el-GR"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ΤΑΙ </a:t>
            </a:r>
            <a:r>
              <a:rPr lang="en-GB"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ΣΕ </a:t>
            </a:r>
            <a:r>
              <a:rPr lang="en-GB"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ΚΆΘΕ ΔΡΑΣΤΗΡΙΌΤΗΤΑ</a:t>
            </a:r>
            <a:endParaRPr lang="el-GR" dirty="0">
              <a:solidFill>
                <a:srgbClr val="E61A52"/>
              </a:solidFill>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err="1" smtClean="0">
                <a:effectLst/>
                <a:latin typeface="Corbel" panose="020B0503020204020204" pitchFamily="34" charset="0"/>
                <a:ea typeface="Corbel" panose="020B0503020204020204" pitchFamily="34" charset="0"/>
                <a:cs typeface="Times New Roman" panose="02020603050405020304" pitchFamily="18" charset="0"/>
              </a:rPr>
              <a:t>Μι</a:t>
            </a:r>
            <a:r>
              <a:rPr lang="en-GB" sz="1800" dirty="0" smtClean="0">
                <a:effectLst/>
                <a:latin typeface="Corbel" panose="020B0503020204020204" pitchFamily="34" charset="0"/>
                <a:ea typeface="Corbel" panose="020B0503020204020204" pitchFamily="34" charset="0"/>
                <a:cs typeface="Times New Roman" panose="02020603050405020304" pitchFamily="18" charset="0"/>
              </a:rPr>
              <a:t>α </a:t>
            </a:r>
            <a:r>
              <a:rPr lang="en-GB" sz="1800" dirty="0">
                <a:effectLst/>
                <a:latin typeface="Corbel" panose="020B0503020204020204" pitchFamily="34" charset="0"/>
                <a:ea typeface="Corbel" panose="020B0503020204020204" pitchFamily="34" charset="0"/>
                <a:cs typeface="Times New Roman" panose="02020603050405020304" pitchFamily="18" charset="0"/>
              </a:rPr>
              <a:t>ενιαία δραστηριότητα μπορεί να έχει κλιμακωτά επίπεδα δυσκολίας, ή μπορείτε να αναθέσετε διαφορετικές δραστηριότητες σε στρατηγικά ομαδοποιημένους μαθητές.</a:t>
            </a:r>
          </a:p>
        </p:txBody>
      </p:sp>
      <p:sp>
        <p:nvSpPr>
          <p:cNvPr id="7" name="TextBox 6">
            <a:extLst>
              <a:ext uri="{FF2B5EF4-FFF2-40B4-BE49-F238E27FC236}">
                <a16:creationId xmlns:a16="http://schemas.microsoft.com/office/drawing/2014/main" xmlns:p14="http://schemas.microsoft.com/office/powerpoint/2010/main" xmlns="" id="{2A84DFB5-56CB-4DBE-8113-BE7012161906}"/>
              </a:ext>
            </a:extLst>
          </p:cNvPr>
          <p:cNvSpPr txBox="1"/>
          <p:nvPr/>
        </p:nvSpPr>
        <p:spPr>
          <a:xfrm>
            <a:off x="399199" y="4611851"/>
            <a:ext cx="6052780" cy="3151632"/>
          </a:xfrm>
          <a:prstGeom prst="rect">
            <a:avLst/>
          </a:prstGeom>
          <a:noFill/>
        </p:spPr>
        <p:txBody>
          <a:bodyPr wrap="square">
            <a:spAutoFit/>
          </a:bodyPr>
          <a:lstStyle/>
          <a:p>
            <a:pPr>
              <a:lnSpc>
                <a:spcPct val="115000"/>
              </a:lnSpc>
              <a:spcBef>
                <a:spcPts val="500"/>
              </a:spcBef>
              <a:spcAft>
                <a:spcPts val="1000"/>
              </a:spcAft>
            </a:pPr>
            <a:r>
              <a:rPr lang="en-GB"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ΤΟ </a:t>
            </a: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ΜΑΘΗΣΙΑΚΌ ΠΕΡΙΕΧΌΜΕΝΟ </a:t>
            </a:r>
            <a:r>
              <a:rPr lang="en-GB" b="1" dirty="0">
                <a:solidFill>
                  <a:srgbClr val="E61A52"/>
                </a:solidFill>
                <a:latin typeface="Corbel" panose="020B0503020204020204" pitchFamily="34" charset="0"/>
                <a:ea typeface="Corbel" panose="020B0503020204020204" pitchFamily="34" charset="0"/>
                <a:cs typeface="Times New Roman" panose="02020603050405020304" pitchFamily="18" charset="0"/>
              </a:rPr>
              <a:t>ΝΑ </a:t>
            </a:r>
            <a:r>
              <a:rPr lang="en-GB"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ΠΑΡΟΥΣΙ</a:t>
            </a:r>
            <a:r>
              <a:rPr lang="el-GR"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ΑΖΕΤΑΙ </a:t>
            </a:r>
            <a:r>
              <a:rPr lang="en-GB" b="1" dirty="0" smtClean="0">
                <a:solidFill>
                  <a:srgbClr val="E61A52"/>
                </a:solidFill>
                <a:latin typeface="Corbel" panose="020B0503020204020204" pitchFamily="34" charset="0"/>
                <a:ea typeface="Corbel" panose="020B0503020204020204" pitchFamily="34" charset="0"/>
                <a:cs typeface="Times New Roman" panose="02020603050405020304" pitchFamily="18" charset="0"/>
              </a:rPr>
              <a:t>ΜΕ </a:t>
            </a: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ΠΟΛΛΑΠΛΟΎΣ ΤΡΌΠΟΥΣ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Οι μαθητές έχουν διαφορετικές προτιμήσεις όσον αφορά την ενασχόληση με το μαθησιακό υλικό. Για ορισμένους μαθητές, μια προφορική εξήγηση θα είναι χρήσιμη, ενώ άλλοι μπορεί να κατανοήσουν καλύτερα μια οπτική εξήγηση (διάγραμμα ή infographic.) Μπορείτε επίσης να εισαγάγετε τεχνολογία για ηχητικές και οπτικές παρουσιάσεις βασικών εννοιών.</a:t>
            </a:r>
          </a:p>
        </p:txBody>
      </p:sp>
      <p:sp>
        <p:nvSpPr>
          <p:cNvPr id="10" name="TextBox 9">
            <a:extLst>
              <a:ext uri="{FF2B5EF4-FFF2-40B4-BE49-F238E27FC236}">
                <a16:creationId xmlns:a16="http://schemas.microsoft.com/office/drawing/2014/main" xmlns:p14="http://schemas.microsoft.com/office/powerpoint/2010/main" xmlns="" id="{8B65939C-73ED-4A4E-8E48-EEC9F95EBCA6}"/>
              </a:ext>
            </a:extLst>
          </p:cNvPr>
          <p:cNvSpPr txBox="1"/>
          <p:nvPr/>
        </p:nvSpPr>
        <p:spPr>
          <a:xfrm>
            <a:off x="402610" y="412624"/>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E61A52"/>
                </a:solidFill>
                <a:latin typeface="Corbel" panose="020B0503020204020204" pitchFamily="34" charset="0"/>
                <a:ea typeface="Corbel" panose="020B0503020204020204" pitchFamily="34" charset="0"/>
                <a:cs typeface="Times New Roman" panose="02020603050405020304" pitchFamily="18" charset="0"/>
              </a:rPr>
              <a:t>ΠΑΡΑΔΕΙΓΜΑΤΑ</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xmlns:p14="http://schemas.microsoft.com/office/powerpoint/2010/main" xmlns="" id="{AB713C65-F023-40BD-BDCF-F74AE3F0D3EC}"/>
              </a:ext>
            </a:extLst>
          </p:cNvPr>
          <p:cNvSpPr/>
          <p:nvPr/>
        </p:nvSpPr>
        <p:spPr>
          <a:xfrm>
            <a:off x="402610" y="3053170"/>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xmlns:p14="http://schemas.microsoft.com/office/powerpoint/2010/main" xmlns="" id="{D1862D1D-5170-4C8A-9E58-78018858BB2B}"/>
              </a:ext>
            </a:extLst>
          </p:cNvPr>
          <p:cNvSpPr/>
          <p:nvPr/>
        </p:nvSpPr>
        <p:spPr>
          <a:xfrm>
            <a:off x="399199" y="7728816"/>
            <a:ext cx="5974305"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xmlns:p14="http://schemas.microsoft.com/office/powerpoint/2010/main" xmlns="" id="{01614862-F8C9-4E70-83C8-982A70763BD1}"/>
              </a:ext>
            </a:extLst>
          </p:cNvPr>
          <p:cNvSpPr txBox="1"/>
          <p:nvPr/>
        </p:nvSpPr>
        <p:spPr>
          <a:xfrm>
            <a:off x="402610" y="3121777"/>
            <a:ext cx="6052780" cy="646331"/>
          </a:xfrm>
          <a:prstGeom prst="rect">
            <a:avLst/>
          </a:prstGeom>
          <a:noFill/>
        </p:spPr>
        <p:txBody>
          <a:bodyPr wrap="square" rtlCol="0">
            <a:spAutoFit/>
          </a:bodyPr>
          <a:lstStyle/>
          <a:p>
            <a:r>
              <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Παρακαλώ </a:t>
            </a:r>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περιγράψτε πώς θα μπορούσε να λειτουργήσει αυτό στην τάξη σας....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xmlns:p14="http://schemas.microsoft.com/office/powerpoint/2010/main" xmlns="" id="{7F26FD77-52AB-44FC-BCC0-8412E1C7C579}"/>
              </a:ext>
            </a:extLst>
          </p:cNvPr>
          <p:cNvSpPr txBox="1"/>
          <p:nvPr/>
        </p:nvSpPr>
        <p:spPr>
          <a:xfrm>
            <a:off x="399199" y="7755081"/>
            <a:ext cx="6052780" cy="646331"/>
          </a:xfrm>
          <a:prstGeom prst="rect">
            <a:avLst/>
          </a:prstGeom>
          <a:noFill/>
        </p:spPr>
        <p:txBody>
          <a:bodyPr wrap="square" rtlCol="0">
            <a:spAutoFit/>
          </a:bodyPr>
          <a:lstStyle/>
          <a:p>
            <a:r>
              <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Παρακαλώ </a:t>
            </a:r>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περιγράψτε πώς θα μπορούσε να λειτουργήσει αυτό στην τάξη σας....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0979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p14="http://schemas.microsoft.com/office/powerpoint/2010/main" xmlns="" id="{C945AA77-B033-48EB-A607-A10192EF5CE4}"/>
              </a:ext>
            </a:extLst>
          </p:cNvPr>
          <p:cNvSpPr txBox="1"/>
          <p:nvPr/>
        </p:nvSpPr>
        <p:spPr>
          <a:xfrm>
            <a:off x="416258" y="200450"/>
            <a:ext cx="6250671" cy="3662541"/>
          </a:xfrm>
          <a:prstGeom prst="rect">
            <a:avLst/>
          </a:prstGeom>
          <a:noFill/>
        </p:spPr>
        <p:txBody>
          <a:bodyPr wrap="square">
            <a:spAutoFit/>
          </a:bodyPr>
          <a:lstStyle/>
          <a:p>
            <a:pPr>
              <a:lnSpc>
                <a:spcPct val="115000"/>
              </a:lnSpc>
              <a:spcBef>
                <a:spcPts val="500"/>
              </a:spcBef>
              <a:spcAft>
                <a:spcPts val="1000"/>
              </a:spcAft>
            </a:pPr>
            <a:r>
              <a:rPr lang="en-GB"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ΟΡ</a:t>
            </a:r>
            <a:r>
              <a:rPr lang="el-GR"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ΙΣΜΟΣ ΕΡΓΑΣΙΩΝ </a:t>
            </a:r>
            <a:r>
              <a:rPr lang="en-GB"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 </a:t>
            </a:r>
            <a:r>
              <a:rPr lang="en-GB" sz="1800" b="1"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ΠΡΌΚΛΗΣΗΣ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Οι Εργασίες Πρόκλησης μπορούν να σχεδιαστούν ως πηγή </a:t>
            </a:r>
            <a:r>
              <a:rPr lang="en-GB" sz="1800" kern="100" dirty="0">
                <a:effectLst/>
                <a:latin typeface="Corbel" panose="020B0503020204020204" pitchFamily="34" charset="0"/>
                <a:ea typeface="Corbel" panose="020B0503020204020204" pitchFamily="34" charset="0"/>
                <a:cs typeface="Times New Roman" panose="02020603050405020304" pitchFamily="18" charset="0"/>
              </a:rPr>
              <a:t>υποστήριξης ή επέκτασης για τους μαθητές που το </a:t>
            </a:r>
            <a:r>
              <a:rPr lang="en-GB" sz="1800" kern="0" dirty="0">
                <a:effectLst/>
                <a:latin typeface="Corbel" panose="020B0503020204020204" pitchFamily="34" charset="0"/>
                <a:ea typeface="Corbel" panose="020B0503020204020204" pitchFamily="34" charset="0"/>
                <a:cs typeface="Times New Roman" panose="02020603050405020304" pitchFamily="18" charset="0"/>
              </a:rPr>
              <a:t>χρειάζονται. </a:t>
            </a:r>
            <a:endParaRPr lang="el-GR" sz="1800" kern="0" dirty="0" smtClean="0">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kern="0" dirty="0" err="1" smtClean="0">
                <a:effectLst/>
                <a:latin typeface="Corbel" panose="020B0503020204020204" pitchFamily="34" charset="0"/>
                <a:ea typeface="Corbel" panose="020B0503020204020204" pitchFamily="34" charset="0"/>
                <a:cs typeface="Times New Roman" panose="02020603050405020304" pitchFamily="18" charset="0"/>
              </a:rPr>
              <a:t>Κάντε</a:t>
            </a:r>
            <a:r>
              <a:rPr lang="en-GB" sz="1800" kern="0" dirty="0" smtClean="0">
                <a:effectLst/>
                <a:latin typeface="Corbel" panose="020B0503020204020204" pitchFamily="34" charset="0"/>
                <a:ea typeface="Corbel" panose="020B0503020204020204" pitchFamily="34" charset="0"/>
                <a:cs typeface="Times New Roman" panose="02020603050405020304" pitchFamily="18" charset="0"/>
              </a:rPr>
              <a:t> </a:t>
            </a:r>
            <a:r>
              <a:rPr lang="en-GB" sz="1800" kern="0" dirty="0">
                <a:effectLst/>
                <a:latin typeface="Corbel" panose="020B0503020204020204" pitchFamily="34" charset="0"/>
                <a:ea typeface="Corbel" panose="020B0503020204020204" pitchFamily="34" charset="0"/>
                <a:cs typeface="Times New Roman" panose="02020603050405020304" pitchFamily="18" charset="0"/>
              </a:rPr>
              <a:t>τις εργασίες πρόκλησης χαμηλού κινδύνου και προσιτές. Αφήστε τους μαθητές να ορίσουν μόνοι τους τις ημερομηνίες </a:t>
            </a:r>
            <a:r>
              <a:rPr lang="en-GB" sz="1800" kern="100" dirty="0">
                <a:effectLst/>
                <a:latin typeface="Corbel" panose="020B0503020204020204" pitchFamily="34" charset="0"/>
                <a:ea typeface="Corbel" panose="020B0503020204020204" pitchFamily="34" charset="0"/>
                <a:cs typeface="Times New Roman" panose="02020603050405020304" pitchFamily="18" charset="0"/>
              </a:rPr>
              <a:t>λήξης και εξηγήστε ότι ο στόχος είναι η βελτίωση σε </a:t>
            </a:r>
            <a:r>
              <a:rPr lang="en-GB" sz="1800" dirty="0">
                <a:effectLst/>
                <a:latin typeface="Corbel" panose="020B0503020204020204" pitchFamily="34" charset="0"/>
                <a:ea typeface="Corbel" panose="020B0503020204020204" pitchFamily="34" charset="0"/>
                <a:cs typeface="Times New Roman" panose="02020603050405020304" pitchFamily="18" charset="0"/>
              </a:rPr>
              <a:t>αντίθεση με την απόδοση. Μια στρατηγική είναι να συναντιέστε ένας προς έναν και να εξετάζετε μαζί την εργασία μόλις ολοκληρωθεί.</a:t>
            </a:r>
          </a:p>
        </p:txBody>
      </p:sp>
      <p:sp>
        <p:nvSpPr>
          <p:cNvPr id="8" name="TextBox 7">
            <a:extLst>
              <a:ext uri="{FF2B5EF4-FFF2-40B4-BE49-F238E27FC236}">
                <a16:creationId xmlns:a16="http://schemas.microsoft.com/office/drawing/2014/main" xmlns:p14="http://schemas.microsoft.com/office/powerpoint/2010/main" xmlns="" id="{F7BCF28F-EDCB-4FB3-9CAB-F5D46D8FECD9}"/>
              </a:ext>
            </a:extLst>
          </p:cNvPr>
          <p:cNvSpPr txBox="1"/>
          <p:nvPr/>
        </p:nvSpPr>
        <p:spPr>
          <a:xfrm>
            <a:off x="416258" y="5197025"/>
            <a:ext cx="6052780" cy="2549929"/>
          </a:xfrm>
          <a:prstGeom prst="rect">
            <a:avLst/>
          </a:prstGeom>
          <a:noFill/>
        </p:spPr>
        <p:txBody>
          <a:bodyPr wrap="square">
            <a:spAutoFit/>
          </a:bodyPr>
          <a:lstStyle/>
          <a:p>
            <a:pPr>
              <a:lnSpc>
                <a:spcPct val="115000"/>
              </a:lnSpc>
              <a:spcBef>
                <a:spcPts val="500"/>
              </a:spcBef>
              <a:spcAft>
                <a:spcPts val="1000"/>
              </a:spcAft>
            </a:pPr>
            <a:r>
              <a:rPr lang="el-GR" sz="1800" b="1" dirty="0" smtClean="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ΧΩΡΙΣΜΟΣ ΣΕ ΟΜΑΔΕΣ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Συναντηθείτε με μικρές ομάδες για να αναθεωρήσετε το μαθησιακό περιεχόμενο σε ένα πιο αργό και λιγότερο πιεστικό περιβάλλον. Μπορείτε επίσης να </a:t>
            </a:r>
            <a:r>
              <a:rPr lang="en-GB" sz="1800" dirty="0" err="1">
                <a:effectLst/>
                <a:latin typeface="Corbel" panose="020B0503020204020204" pitchFamily="34" charset="0"/>
                <a:ea typeface="Corbel" panose="020B0503020204020204" pitchFamily="34" charset="0"/>
                <a:cs typeface="Times New Roman" panose="02020603050405020304" pitchFamily="18" charset="0"/>
              </a:rPr>
              <a:t>χρησιμο</a:t>
            </a:r>
            <a:r>
              <a:rPr lang="en-GB" sz="1800" dirty="0">
                <a:effectLst/>
                <a:latin typeface="Corbel" panose="020B0503020204020204" pitchFamily="34" charset="0"/>
                <a:ea typeface="Corbel" panose="020B0503020204020204" pitchFamily="34" charset="0"/>
                <a:cs typeface="Times New Roman" panose="02020603050405020304" pitchFamily="18" charset="0"/>
              </a:rPr>
              <a:t>ποιήσετε </a:t>
            </a:r>
            <a:r>
              <a:rPr lang="el-GR" sz="1800" dirty="0" smtClean="0">
                <a:effectLst/>
                <a:latin typeface="Corbel" panose="020B0503020204020204" pitchFamily="34" charset="0"/>
                <a:ea typeface="Corbel" panose="020B0503020204020204" pitchFamily="34" charset="0"/>
                <a:cs typeface="Times New Roman" panose="02020603050405020304" pitchFamily="18" charset="0"/>
              </a:rPr>
              <a:t>τις ομάδες </a:t>
            </a:r>
            <a:r>
              <a:rPr lang="en-GB" sz="1800" dirty="0" err="1" smtClean="0">
                <a:effectLst/>
                <a:latin typeface="Corbel" panose="020B0503020204020204" pitchFamily="34" charset="0"/>
                <a:ea typeface="Corbel" panose="020B0503020204020204" pitchFamily="34" charset="0"/>
                <a:cs typeface="Times New Roman" panose="02020603050405020304" pitchFamily="18" charset="0"/>
              </a:rPr>
              <a:t>γι</a:t>
            </a:r>
            <a:r>
              <a:rPr lang="en-GB" sz="1800" dirty="0" smtClean="0">
                <a:effectLst/>
                <a:latin typeface="Corbel" panose="020B0503020204020204" pitchFamily="34" charset="0"/>
                <a:ea typeface="Corbel" panose="020B0503020204020204" pitchFamily="34" charset="0"/>
                <a:cs typeface="Times New Roman" panose="02020603050405020304" pitchFamily="18" charset="0"/>
              </a:rPr>
              <a:t>α </a:t>
            </a:r>
            <a:r>
              <a:rPr lang="en-GB" sz="1800" dirty="0">
                <a:effectLst/>
                <a:latin typeface="Corbel" panose="020B0503020204020204" pitchFamily="34" charset="0"/>
                <a:ea typeface="Corbel" panose="020B0503020204020204" pitchFamily="34" charset="0"/>
                <a:cs typeface="Times New Roman" panose="02020603050405020304" pitchFamily="18" charset="0"/>
              </a:rPr>
              <a:t>να παρέχετε </a:t>
            </a:r>
            <a:r>
              <a:rPr lang="el-GR" sz="1800" dirty="0" smtClean="0">
                <a:effectLst/>
                <a:latin typeface="Corbel" panose="020B0503020204020204" pitchFamily="34" charset="0"/>
                <a:ea typeface="Corbel" panose="020B0503020204020204" pitchFamily="34" charset="0"/>
                <a:cs typeface="Times New Roman" panose="02020603050405020304" pitchFamily="18" charset="0"/>
              </a:rPr>
              <a:t>περαιτέρω εκπαιδευτικό υλικό </a:t>
            </a:r>
            <a:r>
              <a:rPr lang="en-GB" sz="1800" dirty="0" err="1" smtClean="0">
                <a:effectLst/>
                <a:latin typeface="Corbel" panose="020B0503020204020204" pitchFamily="34" charset="0"/>
                <a:ea typeface="Corbel" panose="020B0503020204020204" pitchFamily="34" charset="0"/>
                <a:cs typeface="Times New Roman" panose="02020603050405020304" pitchFamily="18" charset="0"/>
              </a:rPr>
              <a:t>γι</a:t>
            </a:r>
            <a:r>
              <a:rPr lang="en-GB" sz="1800" dirty="0" smtClean="0">
                <a:effectLst/>
                <a:latin typeface="Corbel" panose="020B0503020204020204" pitchFamily="34" charset="0"/>
                <a:ea typeface="Corbel" panose="020B0503020204020204" pitchFamily="34" charset="0"/>
                <a:cs typeface="Times New Roman" panose="02020603050405020304" pitchFamily="18" charset="0"/>
              </a:rPr>
              <a:t>α </a:t>
            </a:r>
            <a:r>
              <a:rPr lang="en-GB" sz="1800" dirty="0">
                <a:effectLst/>
                <a:latin typeface="Corbel" panose="020B0503020204020204" pitchFamily="34" charset="0"/>
                <a:ea typeface="Corbel" panose="020B0503020204020204" pitchFamily="34" charset="0"/>
                <a:cs typeface="Times New Roman" panose="02020603050405020304" pitchFamily="18" charset="0"/>
              </a:rPr>
              <a:t>πιο προχωρημένους </a:t>
            </a:r>
            <a:r>
              <a:rPr lang="en-GB" sz="1800" dirty="0" smtClean="0">
                <a:effectLst/>
                <a:latin typeface="Corbel" panose="020B0503020204020204" pitchFamily="34" charset="0"/>
                <a:ea typeface="Corbel" panose="020B0503020204020204" pitchFamily="34" charset="0"/>
                <a:cs typeface="Times New Roman" panose="02020603050405020304" pitchFamily="18" charset="0"/>
              </a:rPr>
              <a:t>μαθητές.</a:t>
            </a:r>
            <a:r>
              <a:rPr lang="el-GR" sz="1800" dirty="0" smtClean="0">
                <a:effectLst/>
                <a:latin typeface="Corbel" panose="020B0503020204020204" pitchFamily="34" charset="0"/>
                <a:ea typeface="Corbel" panose="020B0503020204020204" pitchFamily="34" charset="0"/>
                <a:cs typeface="Times New Roman" panose="02020603050405020304" pitchFamily="18" charset="0"/>
              </a:rPr>
              <a:t> </a:t>
            </a:r>
            <a:r>
              <a:rPr lang="en-GB" sz="1800" dirty="0" err="1" smtClean="0">
                <a:effectLst/>
                <a:latin typeface="Corbel" panose="020B0503020204020204" pitchFamily="34" charset="0"/>
                <a:ea typeface="Corbel" panose="020B0503020204020204" pitchFamily="34" charset="0"/>
                <a:cs typeface="Times New Roman" panose="02020603050405020304" pitchFamily="18" charset="0"/>
              </a:rPr>
              <a:t>Αυτό</a:t>
            </a:r>
            <a:r>
              <a:rPr lang="en-GB" sz="1800" dirty="0" smtClean="0">
                <a:effectLst/>
                <a:latin typeface="Corbel" panose="020B0503020204020204" pitchFamily="34" charset="0"/>
                <a:ea typeface="Corbel" panose="020B0503020204020204" pitchFamily="34" charset="0"/>
                <a:cs typeface="Times New Roman" panose="02020603050405020304" pitchFamily="18" charset="0"/>
              </a:rPr>
              <a:t> </a:t>
            </a:r>
            <a:r>
              <a:rPr lang="en-GB" sz="1800" dirty="0">
                <a:effectLst/>
                <a:latin typeface="Corbel" panose="020B0503020204020204" pitchFamily="34" charset="0"/>
                <a:ea typeface="Corbel" panose="020B0503020204020204" pitchFamily="34" charset="0"/>
                <a:cs typeface="Times New Roman" panose="02020603050405020304" pitchFamily="18" charset="0"/>
              </a:rPr>
              <a:t>απαιτεί σημαντική επένδυση χρόνου, αλλά έχει ισχυρά οφέλη</a:t>
            </a:r>
            <a:r>
              <a:rPr lang="en-GB" sz="2000" dirty="0">
                <a:effectLst/>
                <a:latin typeface="Corbel" panose="020B0503020204020204" pitchFamily="34" charset="0"/>
                <a:ea typeface="Corbel" panose="020B0503020204020204" pitchFamily="34" charset="0"/>
                <a:cs typeface="Times New Roman" panose="02020603050405020304" pitchFamily="18" charset="0"/>
              </a:rPr>
              <a:t>. </a:t>
            </a:r>
          </a:p>
        </p:txBody>
      </p:sp>
      <p:sp>
        <p:nvSpPr>
          <p:cNvPr id="10" name="Rectangle 9">
            <a:extLst>
              <a:ext uri="{FF2B5EF4-FFF2-40B4-BE49-F238E27FC236}">
                <a16:creationId xmlns:a16="http://schemas.microsoft.com/office/drawing/2014/main" xmlns:p14="http://schemas.microsoft.com/office/powerpoint/2010/main" xmlns="" id="{26B89396-ACEF-4E90-BF3E-DD10F07DCCAC}"/>
              </a:ext>
            </a:extLst>
          </p:cNvPr>
          <p:cNvSpPr/>
          <p:nvPr/>
        </p:nvSpPr>
        <p:spPr>
          <a:xfrm>
            <a:off x="416258" y="3813638"/>
            <a:ext cx="6052780" cy="1255903"/>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xmlns:p14="http://schemas.microsoft.com/office/powerpoint/2010/main" xmlns="" id="{B5F6990D-330B-4AB5-9782-7FCFBB1F664D}"/>
              </a:ext>
            </a:extLst>
          </p:cNvPr>
          <p:cNvSpPr/>
          <p:nvPr/>
        </p:nvSpPr>
        <p:spPr>
          <a:xfrm>
            <a:off x="416258" y="7701074"/>
            <a:ext cx="6052780" cy="1490074"/>
          </a:xfrm>
          <a:prstGeom prst="rect">
            <a:avLst/>
          </a:prstGeom>
          <a:solidFill>
            <a:srgbClr val="FAD2DD"/>
          </a:solidFill>
          <a:ln>
            <a:solidFill>
              <a:srgbClr val="E61A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xmlns:p14="http://schemas.microsoft.com/office/powerpoint/2010/main" xmlns="" id="{F92C93B7-C2C5-4A5A-8D4B-544F2E92236B}"/>
              </a:ext>
            </a:extLst>
          </p:cNvPr>
          <p:cNvSpPr txBox="1"/>
          <p:nvPr/>
        </p:nvSpPr>
        <p:spPr>
          <a:xfrm>
            <a:off x="522028" y="3912344"/>
            <a:ext cx="6052780" cy="646331"/>
          </a:xfrm>
          <a:prstGeom prst="rect">
            <a:avLst/>
          </a:prstGeom>
          <a:noFill/>
        </p:spPr>
        <p:txBody>
          <a:bodyPr wrap="square" rtlCol="0">
            <a:spAutoFit/>
          </a:bodyPr>
          <a:lstStyle/>
          <a:p>
            <a:r>
              <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Παρακαλώ </a:t>
            </a:r>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περιγράψτε πώς θα μπορούσε να λειτουργήσει αυτό στην τάξη σας....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xmlns:p14="http://schemas.microsoft.com/office/powerpoint/2010/main" xmlns="" id="{21C5E546-9CF3-4E58-A0C9-49572A226173}"/>
              </a:ext>
            </a:extLst>
          </p:cNvPr>
          <p:cNvSpPr txBox="1"/>
          <p:nvPr/>
        </p:nvSpPr>
        <p:spPr>
          <a:xfrm>
            <a:off x="508379" y="7799780"/>
            <a:ext cx="6052780" cy="646331"/>
          </a:xfrm>
          <a:prstGeom prst="rect">
            <a:avLst/>
          </a:prstGeom>
          <a:noFill/>
        </p:spPr>
        <p:txBody>
          <a:bodyPr wrap="square" rtlCol="0">
            <a:spAutoFit/>
          </a:bodyPr>
          <a:lstStyle/>
          <a:p>
            <a:r>
              <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rPr>
              <a:t>Παρακαλώ </a:t>
            </a:r>
            <a:r>
              <a:rPr lang="en-GB" dirty="0">
                <a:solidFill>
                  <a:srgbClr val="E61A52"/>
                </a:solidFill>
                <a:latin typeface="Corbel" panose="020B0503020204020204" pitchFamily="34" charset="0"/>
                <a:ea typeface="Corbel" panose="020B0503020204020204" pitchFamily="34" charset="0"/>
                <a:cs typeface="Times New Roman" panose="02020603050405020304" pitchFamily="18" charset="0"/>
              </a:rPr>
              <a:t>περιγράψτε πώς θα μπορούσε να λειτουργήσει αυτό στην τάξη σας....</a:t>
            </a: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41688769"/>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2134</TotalTime>
  <Words>282</Words>
  <Application>Microsoft Office PowerPoint</Application>
  <PresentationFormat>A4 Paper (210x297 mm)</PresentationFormat>
  <Paragraphs>17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Corbel</vt:lpstr>
      <vt:lpstr>Times New Roman</vt:lpstr>
      <vt:lpstr>Kantoorthema</vt:lpstr>
      <vt:lpstr>ΠΩΣ ΝΑ ΔΙΑΦΟΡΟΠΟΙΗΣΕΤΕ ΤΟ ΜΑΘΗΣΙΑΚΟ ΠΕΡΙΕΧΟΜΕΝΟ</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Katerina Stergiopoulou</cp:lastModifiedBy>
  <cp:revision>53</cp:revision>
  <dcterms:created xsi:type="dcterms:W3CDTF">2021-03-16T15:14:53Z</dcterms:created>
  <dcterms:modified xsi:type="dcterms:W3CDTF">2022-12-07T14:04:08Z</dcterms:modified>
</cp:coreProperties>
</file>