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2DD"/>
    <a:srgbClr val="F5A1B9"/>
    <a:srgbClr val="E61A52"/>
    <a:srgbClr val="64B558"/>
    <a:srgbClr val="EC662D"/>
    <a:srgbClr val="F2BD1F"/>
    <a:srgbClr val="378FC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31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E61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31/10/2022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Klik om de Master titelstijl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Klik om de Master tekststijlen te bewerken</a:t>
            </a:r>
          </a:p>
          <a:p>
            <a:pPr lvl="1"/>
            <a:r>
              <a:rPr lang="en-US"/>
              <a:t>Tweede niveau</a:t>
            </a:r>
          </a:p>
          <a:p>
            <a:pPr lvl="2"/>
            <a:r>
              <a:rPr lang="en-US"/>
              <a:t>Derde niveau</a:t>
            </a:r>
          </a:p>
          <a:p>
            <a:pPr lvl="3"/>
            <a:r>
              <a:rPr lang="en-US"/>
              <a:t>Vierde niveau</a:t>
            </a:r>
          </a:p>
          <a:p>
            <a:pPr lvl="4"/>
            <a:r>
              <a:rPr lang="en-US"/>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10/31/2022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2800" b="1" dirty="0">
                <a:solidFill>
                  <a:schemeClr val="bg1"/>
                </a:solidFill>
              </a:rPr>
              <a:t>HOE LEERINHOUDEN TE DIFFERENTIËREN</a:t>
            </a:r>
          </a:p>
        </p:txBody>
      </p:sp>
      <p:sp>
        <p:nvSpPr>
          <p:cNvPr id="4" name="TextBox 3">
            <a:extLst>
              <a:ext uri="{FF2B5EF4-FFF2-40B4-BE49-F238E27FC236}">
                <a16:creationId xmlns:a16="http://schemas.microsoft.com/office/drawing/2014/main" id="{2887B67A-DE12-452B-9E03-E7353429186A}"/>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Referentie hieronder:</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402610" y="1158894"/>
            <a:ext cx="5793474" cy="1858714"/>
          </a:xfrm>
          <a:prstGeom prst="rect">
            <a:avLst/>
          </a:prstGeom>
          <a:noFill/>
        </p:spPr>
        <p:txBody>
          <a:bodyPr wrap="square">
            <a:spAutoFit/>
          </a:bodyPr>
          <a:lstStyle/>
          <a:p>
            <a:pPr>
              <a:lnSpc>
                <a:spcPct val="115000"/>
              </a:lnSpc>
              <a:spcBef>
                <a:spcPts val="500"/>
              </a:spcBef>
              <a:spcAft>
                <a:spcPts val="1000"/>
              </a:spcAft>
            </a:pP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DE MOEILIJKHEIDSGRAAD VAN ELKE ACTIVITEIT VARIEERT</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Eén activiteit kan verschillende moeilijkheidsgraden hebben, of je kunt verschillende activiteiten toewijzen aan strategisch gegroepeerde leerlingen.</a:t>
            </a:r>
          </a:p>
        </p:txBody>
      </p:sp>
      <p:sp>
        <p:nvSpPr>
          <p:cNvPr id="7" name="TextBox 6">
            <a:extLst>
              <a:ext uri="{FF2B5EF4-FFF2-40B4-BE49-F238E27FC236}">
                <a16:creationId xmlns:a16="http://schemas.microsoft.com/office/drawing/2014/main" id="{2A84DFB5-56CB-4DBE-8113-BE7012161906}"/>
              </a:ext>
            </a:extLst>
          </p:cNvPr>
          <p:cNvSpPr txBox="1"/>
          <p:nvPr/>
        </p:nvSpPr>
        <p:spPr>
          <a:xfrm>
            <a:off x="303664" y="4738241"/>
            <a:ext cx="6441742" cy="2814360"/>
          </a:xfrm>
          <a:prstGeom prst="rect">
            <a:avLst/>
          </a:prstGeom>
          <a:noFill/>
        </p:spPr>
        <p:txBody>
          <a:bodyPr wrap="square">
            <a:spAutoFit/>
          </a:bodyPr>
          <a:lstStyle/>
          <a:p>
            <a:pPr>
              <a:lnSpc>
                <a:spcPct val="115000"/>
              </a:lnSpc>
              <a:spcBef>
                <a:spcPts val="500"/>
              </a:spcBef>
              <a:spcAft>
                <a:spcPts val="1000"/>
              </a:spcAft>
            </a:pP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LEERINHOUD OP VERSCHILLENDE MANIEREN PRESENTEREN</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Leerlingen zullen verschillende voorkeuren hebben als het gaat om betrokkenheid bij het lesmateriaal. Voor sommige leerlingen zal een mondelinge uitleg nuttig zijn, terwijl anderen een visuele uitleg (diagram of infographic) misschien beter begrijpen. Je kunt ook technologie introduceren voor audio- en visuele presentaties van belangrijke concepten.</a:t>
            </a:r>
          </a:p>
        </p:txBody>
      </p:sp>
      <p:sp>
        <p:nvSpPr>
          <p:cNvPr id="10" name="TextBox 9">
            <a:extLst>
              <a:ext uri="{FF2B5EF4-FFF2-40B4-BE49-F238E27FC236}">
                <a16:creationId xmlns:a16="http://schemas.microsoft.com/office/drawing/2014/main" id="{8B65939C-73ED-4A4E-8E48-EEC9F95EBCA6}"/>
              </a:ext>
            </a:extLst>
          </p:cNvPr>
          <p:cNvSpPr txBox="1"/>
          <p:nvPr/>
        </p:nvSpPr>
        <p:spPr>
          <a:xfrm>
            <a:off x="402610" y="412624"/>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E61A52"/>
                </a:solidFill>
                <a:latin typeface="Corbel" panose="020B0503020204020204" pitchFamily="34" charset="0"/>
                <a:ea typeface="Corbel" panose="020B0503020204020204" pitchFamily="34" charset="0"/>
                <a:cs typeface="Times New Roman" panose="02020603050405020304" pitchFamily="18" charset="0"/>
              </a:rPr>
              <a:t>VOORBEELDEN</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402610" y="3053170"/>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402610" y="7568907"/>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402610" y="3092978"/>
            <a:ext cx="6052780" cy="646331"/>
          </a:xfrm>
          <a:prstGeom prst="rect">
            <a:avLst/>
          </a:prstGeom>
          <a:noFill/>
        </p:spPr>
        <p:txBody>
          <a:bodyPr wrap="square" rtlCol="0">
            <a:spAutoFit/>
          </a:bodyPr>
          <a:lstStyle/>
          <a:p>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98145" y="7623408"/>
            <a:ext cx="6052780" cy="646331"/>
          </a:xfrm>
          <a:prstGeom prst="rect">
            <a:avLst/>
          </a:prstGeom>
          <a:noFill/>
        </p:spPr>
        <p:txBody>
          <a:bodyPr wrap="square" rtlCol="0">
            <a:spAutoFit/>
          </a:bodyPr>
          <a:lstStyle/>
          <a:p>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45AA77-B033-48EB-A607-A10192EF5CE4}"/>
              </a:ext>
            </a:extLst>
          </p:cNvPr>
          <p:cNvSpPr txBox="1"/>
          <p:nvPr/>
        </p:nvSpPr>
        <p:spPr>
          <a:xfrm>
            <a:off x="494731" y="434399"/>
            <a:ext cx="5868537" cy="2761012"/>
          </a:xfrm>
          <a:prstGeom prst="rect">
            <a:avLst/>
          </a:prstGeom>
          <a:noFill/>
        </p:spPr>
        <p:txBody>
          <a:bodyPr wrap="square">
            <a:spAutoFit/>
          </a:bodyPr>
          <a:lstStyle/>
          <a:p>
            <a:pPr>
              <a:lnSpc>
                <a:spcPct val="115000"/>
              </a:lnSpc>
              <a:spcBef>
                <a:spcPts val="500"/>
              </a:spcBef>
              <a:spcAft>
                <a:spcPts val="1000"/>
              </a:spcAft>
            </a:pP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STEL UITDAGINGSOPDRACHTEN OP</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Challenge Assignments kunnen worden ontworpen als een bron van ondersteuning of uitbreiding voor de leerlingen die dat nodig hebben. </a:t>
            </a: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Maak uitdagende opdrachten laagdrempelig en toegankelijk. Laat leerlingen hun eigen deadlines bepalen en leg uit dat het doel verbetering is in plaats van prestatie. Een strategie is om één-op-één af te spreken en het werk samen door te nemen als het af is.</a:t>
            </a:r>
          </a:p>
        </p:txBody>
      </p:sp>
      <p:sp>
        <p:nvSpPr>
          <p:cNvPr id="8" name="TextBox 7">
            <a:extLst>
              <a:ext uri="{FF2B5EF4-FFF2-40B4-BE49-F238E27FC236}">
                <a16:creationId xmlns:a16="http://schemas.microsoft.com/office/drawing/2014/main" id="{F7BCF28F-EDCB-4FB3-9CAB-F5D46D8FECD9}"/>
              </a:ext>
            </a:extLst>
          </p:cNvPr>
          <p:cNvSpPr txBox="1"/>
          <p:nvPr/>
        </p:nvSpPr>
        <p:spPr>
          <a:xfrm>
            <a:off x="586852" y="5023789"/>
            <a:ext cx="5868538" cy="2261388"/>
          </a:xfrm>
          <a:prstGeom prst="rect">
            <a:avLst/>
          </a:prstGeom>
          <a:noFill/>
        </p:spPr>
        <p:txBody>
          <a:bodyPr wrap="square">
            <a:spAutoFit/>
          </a:bodyPr>
          <a:lstStyle/>
          <a:p>
            <a:pPr>
              <a:lnSpc>
                <a:spcPct val="115000"/>
              </a:lnSpc>
              <a:spcBef>
                <a:spcPts val="500"/>
              </a:spcBef>
              <a:spcAft>
                <a:spcPts val="1000"/>
              </a:spcAft>
            </a:pP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UITRUKGROEPEN</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Kom met kleine groepjes bijeen om de leerstof te herzien in een tragere en minder drukkende omgeving. Je kunt ook uittreksels gebruiken als uitbreiding voor meer gevorderde leerlingen.</a:t>
            </a: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Dit vergt een aanzienlijke tijdsinvestering, maar het heeft grote voordelen</a:t>
            </a:r>
            <a:r>
              <a:rPr lang="en-GB" dirty="0">
                <a:effectLst/>
                <a:latin typeface="Corbel" panose="020B0503020204020204" pitchFamily="34" charset="0"/>
                <a:ea typeface="Corbel" panose="020B0503020204020204" pitchFamily="34" charset="0"/>
                <a:cs typeface="Times New Roman" panose="02020603050405020304" pitchFamily="18" charset="0"/>
              </a:rPr>
              <a:t>. </a:t>
            </a:r>
          </a:p>
        </p:txBody>
      </p:sp>
      <p:sp>
        <p:nvSpPr>
          <p:cNvPr id="10" name="Rectangle 9">
            <a:extLst>
              <a:ext uri="{FF2B5EF4-FFF2-40B4-BE49-F238E27FC236}">
                <a16:creationId xmlns:a16="http://schemas.microsoft.com/office/drawing/2014/main" id="{26B89396-ACEF-4E90-BF3E-DD10F07DCCAC}"/>
              </a:ext>
            </a:extLst>
          </p:cNvPr>
          <p:cNvSpPr/>
          <p:nvPr/>
        </p:nvSpPr>
        <p:spPr>
          <a:xfrm>
            <a:off x="494731" y="3441120"/>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5F6990D-330B-4AB5-9782-7FCFBB1F664D}"/>
              </a:ext>
            </a:extLst>
          </p:cNvPr>
          <p:cNvSpPr/>
          <p:nvPr/>
        </p:nvSpPr>
        <p:spPr>
          <a:xfrm>
            <a:off x="508380" y="7377772"/>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92C93B7-C2C5-4A5A-8D4B-544F2E92236B}"/>
              </a:ext>
            </a:extLst>
          </p:cNvPr>
          <p:cNvSpPr txBox="1"/>
          <p:nvPr/>
        </p:nvSpPr>
        <p:spPr>
          <a:xfrm>
            <a:off x="600501" y="3539826"/>
            <a:ext cx="6052780" cy="646331"/>
          </a:xfrm>
          <a:prstGeom prst="rect">
            <a:avLst/>
          </a:prstGeom>
          <a:noFill/>
        </p:spPr>
        <p:txBody>
          <a:bodyPr wrap="square" rtlCol="0">
            <a:spAutoFit/>
          </a:bodyPr>
          <a:lstStyle/>
          <a:p>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id="{21C5E546-9CF3-4E58-A0C9-49572A226173}"/>
              </a:ext>
            </a:extLst>
          </p:cNvPr>
          <p:cNvSpPr txBox="1"/>
          <p:nvPr/>
        </p:nvSpPr>
        <p:spPr>
          <a:xfrm>
            <a:off x="600501" y="7476478"/>
            <a:ext cx="6052780" cy="646331"/>
          </a:xfrm>
          <a:prstGeom prst="rect">
            <a:avLst/>
          </a:prstGeom>
          <a:noFill/>
        </p:spPr>
        <p:txBody>
          <a:bodyPr wrap="square" rtlCol="0">
            <a:spAutoFit/>
          </a:bodyPr>
          <a:lstStyle/>
          <a:p>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65120103"/>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2141</TotalTime>
  <Words>253</Words>
  <Application>Microsoft Office PowerPoint</Application>
  <PresentationFormat>A4 Paper (210x297 mm)</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Corbel</vt:lpstr>
      <vt:lpstr>Kantoorthema</vt:lpstr>
      <vt:lpstr>HOE LEERINHOUDEN TE DIFFERENTIËREN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keywords>, docId:039BC33C71F8DEC4ACFEF34A329EC7ED</cp:keywords>
  <cp:lastModifiedBy>Simon Tubb</cp:lastModifiedBy>
  <cp:revision>53</cp:revision>
  <dcterms:created xsi:type="dcterms:W3CDTF">2021-03-16T15:14:53Z</dcterms:created>
  <dcterms:modified xsi:type="dcterms:W3CDTF">2022-10-31T11:06:52Z</dcterms:modified>
</cp:coreProperties>
</file>