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82" r:id="rId2"/>
    <p:sldId id="283" r:id="rId3"/>
    <p:sldId id="284"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D1F"/>
    <a:srgbClr val="FBECC1"/>
    <a:srgbClr val="EC662D"/>
    <a:srgbClr val="FAD3C2"/>
    <a:srgbClr val="64B558"/>
    <a:srgbClr val="D2E9CF"/>
    <a:srgbClr val="FAD2DD"/>
    <a:srgbClr val="F5A1B9"/>
    <a:srgbClr val="E61A52"/>
    <a:srgbClr val="378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1709"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9.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BFA9B01E-A8E5-46E0-AACB-1EEE5026D8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xmlns=""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xmlns=""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xmlns=""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xmlns="" id="{3D58D4BB-0AF1-4CA7-9C9A-C6D8A4D5A81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xmlns="" id="{6F63A8E9-0F8A-473D-A84C-CAFFD8D32D3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xmlns=""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xmlns=""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xmlns=""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xmlns=""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xmlns=""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xmlns=""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07/12/2022</a:t>
            </a:fld>
            <a:endParaRPr lang="en-GB"/>
          </a:p>
        </p:txBody>
      </p:sp>
      <p:sp>
        <p:nvSpPr>
          <p:cNvPr id="4" name="Tijdelijke aanduiding voor voettekst 3">
            <a:extLst>
              <a:ext uri="{FF2B5EF4-FFF2-40B4-BE49-F238E27FC236}">
                <a16:creationId xmlns:a16="http://schemas.microsoft.com/office/drawing/2014/main" xmlns=""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xmlns=""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xmlns=""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xmlns=""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xmlns=""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xmlns="" id="{79A074A3-A961-4803-A4CB-D785069C9006}"/>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xmlns=""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xmlns=""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xmlns=""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xmlns=""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xmlns=""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xmlns=""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xmlns=""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14" name="Tijdelijke aanduiding voor voettekst 2">
            <a:extLst>
              <a:ext uri="{FF2B5EF4-FFF2-40B4-BE49-F238E27FC236}">
                <a16:creationId xmlns:a16="http://schemas.microsoft.com/office/drawing/2014/main" xmlns=""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xmlns=""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xmlns=""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xmlns=""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xmlns=""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xmlns="" id="{6619D745-01FD-42AF-9C8E-DD873EDE162B}"/>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xmlns=""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xmlns=""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89E18894-0D9F-47A1-919A-F925F1256CC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xmlns=""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xmlns=""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xmlns=""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xmlns="" id="{F2DCB080-EBE5-4FE4-8A8C-1517C542CB79}"/>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xmlns="" id="{0916403C-BBCD-426C-8DED-8BAF4EAD5C66}"/>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xmlns="" id="{275DCAC6-8F76-4F3D-A05D-57BAD46608A9}"/>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xmlns=""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xmlns=""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xmlns=""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xmlns=""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xmlns=""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xmlns="" id="{F636A01B-34E1-4217-8455-EBD7BC38580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xmlns=""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xmlns="" id="{7D13D90E-2AA7-47EA-86DE-1E960EBB13E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xmlns="" id="{F8FA5507-86D9-421B-9300-D6BF0082274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07-Dec-22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07-Dec-22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07-Dec-22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xmlns="" id="{6461CA75-AFE6-4198-BF78-DF99C0CC677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xmlns="" id="{6C597850-E501-4E9F-BF69-23C1B096633D}"/>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07-Dec-22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p14="http://schemas.microsoft.com/office/powerpoint/2010/main" xmlns:ahyp="http://schemas.microsoft.com/office/drawing/2018/hyperlinkcolor" xmlns="" id="{2B399469-8618-4A22-B993-90F4AB97A831}"/>
              </a:ext>
            </a:extLst>
          </p:cNvPr>
          <p:cNvSpPr txBox="1"/>
          <p:nvPr/>
        </p:nvSpPr>
        <p:spPr>
          <a:xfrm>
            <a:off x="126243" y="8150239"/>
            <a:ext cx="2712491" cy="1540165"/>
          </a:xfrm>
          <a:prstGeom prst="rect">
            <a:avLst/>
          </a:prstGeom>
          <a:noFill/>
        </p:spPr>
        <p:txBody>
          <a:bodyPr wrap="square">
            <a:spAutoFit/>
          </a:bodyPr>
          <a:lstStyle/>
          <a:p>
            <a:pPr>
              <a:lnSpc>
                <a:spcPct val="115000"/>
              </a:lnSpc>
              <a:spcBef>
                <a:spcPts val="500"/>
              </a:spcBef>
              <a:spcAft>
                <a:spcPts val="1000"/>
              </a:spcAft>
            </a:pPr>
            <a:r>
              <a:rPr lang="en-GB" dirty="0">
                <a:solidFill>
                  <a:prstClr val="white"/>
                </a:solidFill>
                <a:latin typeface="Corbel" panose="020B0503020204020204" pitchFamily="34" charset="0"/>
                <a:ea typeface="Corbel" panose="020B0503020204020204" pitchFamily="34" charset="0"/>
                <a:cs typeface="Times New Roman" panose="02020603050405020304" pitchFamily="18" charset="0"/>
              </a:rPr>
              <a:t>Αναφορά παρακάτω:</a:t>
            </a:r>
            <a:endParaRPr lang="en-GB" dirty="0">
              <a:solidFill>
                <a:prstClr val="white"/>
              </a:solidFill>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endParaRPr>
          </a:p>
          <a:p>
            <a:pPr>
              <a:lnSpc>
                <a:spcPct val="115000"/>
              </a:lnSpc>
              <a:spcBef>
                <a:spcPts val="500"/>
              </a:spcBef>
              <a:spcAft>
                <a:spcPts val="1000"/>
              </a:spcAft>
            </a:pPr>
            <a:r>
              <a:rPr lang="en-GB" u="sng" dirty="0">
                <a:solidFill>
                  <a:prstClr val="white"/>
                </a:solidFill>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rPr>
              <a:t>https://www.3plearning.com/blog/differentiated-instruction/ </a:t>
            </a:r>
          </a:p>
        </p:txBody>
      </p:sp>
      <p:sp>
        <p:nvSpPr>
          <p:cNvPr id="8" name="Title 1">
            <a:extLst>
              <a:ext uri="{FF2B5EF4-FFF2-40B4-BE49-F238E27FC236}">
                <a16:creationId xmlns:a16="http://schemas.microsoft.com/office/drawing/2014/main" xmlns:p14="http://schemas.microsoft.com/office/powerpoint/2010/main" xmlns:ahyp="http://schemas.microsoft.com/office/drawing/2018/hyperlinkcolor" xmlns=""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2800" b="1" dirty="0" smtClean="0">
                <a:solidFill>
                  <a:schemeClr val="bg1"/>
                </a:solidFill>
              </a:rPr>
              <a:t>Π</a:t>
            </a:r>
            <a:r>
              <a:rPr lang="el-GR" sz="2800" b="1" dirty="0" smtClean="0">
                <a:solidFill>
                  <a:schemeClr val="bg1"/>
                </a:solidFill>
              </a:rPr>
              <a:t>ΩΣ</a:t>
            </a:r>
            <a:r>
              <a:rPr lang="en-GB" sz="2800" b="1" dirty="0" smtClean="0">
                <a:solidFill>
                  <a:schemeClr val="bg1"/>
                </a:solidFill>
              </a:rPr>
              <a:t> </a:t>
            </a:r>
            <a:r>
              <a:rPr lang="en-GB" sz="2800" b="1" dirty="0">
                <a:solidFill>
                  <a:schemeClr val="bg1"/>
                </a:solidFill>
              </a:rPr>
              <a:t>ΝΑ </a:t>
            </a:r>
            <a:r>
              <a:rPr lang="en-GB" sz="2800" b="1" dirty="0" smtClean="0">
                <a:solidFill>
                  <a:schemeClr val="bg1"/>
                </a:solidFill>
              </a:rPr>
              <a:t>ΔΙΑΦΟΡΟΠΟ</a:t>
            </a:r>
            <a:r>
              <a:rPr lang="el-GR" sz="2800" b="1" dirty="0" smtClean="0">
                <a:solidFill>
                  <a:schemeClr val="bg1"/>
                </a:solidFill>
              </a:rPr>
              <a:t>ΙΗ</a:t>
            </a:r>
            <a:r>
              <a:rPr lang="en-GB" sz="2800" b="1" dirty="0" smtClean="0">
                <a:solidFill>
                  <a:schemeClr val="bg1"/>
                </a:solidFill>
              </a:rPr>
              <a:t>ΣΕΤΕ </a:t>
            </a:r>
            <a:r>
              <a:rPr lang="en-GB" sz="2800" b="1" dirty="0">
                <a:solidFill>
                  <a:schemeClr val="bg1"/>
                </a:solidFill>
              </a:rPr>
              <a:t>ΤΟ </a:t>
            </a:r>
            <a:r>
              <a:rPr lang="en-GB" sz="2800" b="1" dirty="0" smtClean="0">
                <a:solidFill>
                  <a:schemeClr val="bg1"/>
                </a:solidFill>
              </a:rPr>
              <a:t>ΜΑΘΗΣΙΑΚ</a:t>
            </a:r>
            <a:r>
              <a:rPr lang="el-GR" sz="2800" b="1" dirty="0" smtClean="0">
                <a:solidFill>
                  <a:schemeClr val="bg1"/>
                </a:solidFill>
              </a:rPr>
              <a:t>Ο </a:t>
            </a:r>
            <a:r>
              <a:rPr lang="el-GR" sz="2800" b="1" dirty="0" smtClean="0">
                <a:solidFill>
                  <a:schemeClr val="bg1"/>
                </a:solidFill>
              </a:rPr>
              <a:t>ΠΕΡΙΒΑΛΛΟΝ</a:t>
            </a:r>
            <a:endParaRPr lang="en-GB" sz="2800" b="1" dirty="0">
              <a:solidFill>
                <a:schemeClr val="bg1"/>
              </a:solidFill>
            </a:endParaRPr>
          </a:p>
        </p:txBody>
      </p:sp>
    </p:spTree>
    <p:extLst>
      <p:ext uri="{BB962C8B-B14F-4D97-AF65-F5344CB8AC3E}">
        <p14:creationId xmlns:p14="http://schemas.microsoft.com/office/powerpoint/2010/main" val="154139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p14="http://schemas.microsoft.com/office/powerpoint/2010/main" xmlns="" id="{9089CF7D-3E1A-4371-A159-3E099CD8B035}"/>
              </a:ext>
            </a:extLst>
          </p:cNvPr>
          <p:cNvSpPr txBox="1"/>
          <p:nvPr/>
        </p:nvSpPr>
        <p:spPr>
          <a:xfrm>
            <a:off x="307075" y="675570"/>
            <a:ext cx="6174407" cy="2833083"/>
          </a:xfrm>
          <a:prstGeom prst="rect">
            <a:avLst/>
          </a:prstGeom>
          <a:noFill/>
        </p:spPr>
        <p:txBody>
          <a:bodyPr wrap="square">
            <a:spAutoFit/>
          </a:bodyPr>
          <a:lstStyle/>
          <a:p>
            <a:pPr>
              <a:lnSpc>
                <a:spcPct val="115000"/>
              </a:lnSpc>
              <a:spcBef>
                <a:spcPts val="500"/>
              </a:spcBef>
              <a:spcAft>
                <a:spcPts val="1000"/>
              </a:spcAft>
            </a:pP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ΝΑ ΔΙΔΑΣΚΕΤΕ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ΣΤΟΥΣ ΜΑΘΗΤ</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Σ </a:t>
            </a:r>
            <a:r>
              <a:rPr lang="el-GR" b="1" dirty="0">
                <a:solidFill>
                  <a:srgbClr val="F2BD1F"/>
                </a:solidFill>
                <a:latin typeface="Corbel" panose="020B0503020204020204" pitchFamily="34" charset="0"/>
                <a:ea typeface="Corbel" panose="020B0503020204020204" pitchFamily="34" charset="0"/>
                <a:cs typeface="Times New Roman" panose="02020603050405020304" pitchFamily="18" charset="0"/>
              </a:rPr>
              <a:t>Ο</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ΤΙ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Ο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ΚΑΘ</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Ε</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ΝΑΣ ΜΑΘΑ</a:t>
            </a:r>
            <a:r>
              <a:rPr lang="el-GR" b="1" dirty="0">
                <a:solidFill>
                  <a:srgbClr val="F2BD1F"/>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ΝΕΙ ΔΙΑΦΟΡΕΤΙΚ</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Βοηθήστε τους μαθητές σας να καταλάβουν ότι ενώ σε κάποιους ανθρώπους μπορεί να αρέσει να μαθαίνουν ενεργά με συζήτηση και κίνηση, άλλοι συμμαθητές τους μπορεί να προτιμούν την ήσυχη, ανεξάρτητη εργασία. Αυτή η κοινή κατανόηση θα βοηθήσει στην ανάπτυξη ενός περιβάλλοντος στην τάξη όπου οι ανάγκες κάθε μαθητή γίνονται σεβαστές.</a:t>
            </a:r>
          </a:p>
        </p:txBody>
      </p:sp>
      <p:sp>
        <p:nvSpPr>
          <p:cNvPr id="7" name="TextBox 6">
            <a:extLst>
              <a:ext uri="{FF2B5EF4-FFF2-40B4-BE49-F238E27FC236}">
                <a16:creationId xmlns:a16="http://schemas.microsoft.com/office/drawing/2014/main" xmlns:p14="http://schemas.microsoft.com/office/powerpoint/2010/main" xmlns="" id="{2A84DFB5-56CB-4DBE-8113-BE7012161906}"/>
              </a:ext>
            </a:extLst>
          </p:cNvPr>
          <p:cNvSpPr txBox="1"/>
          <p:nvPr/>
        </p:nvSpPr>
        <p:spPr>
          <a:xfrm>
            <a:off x="300252" y="4526939"/>
            <a:ext cx="6550925" cy="3662541"/>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ΝΑ </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ΟΡΙΣΕΤΕ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ΔΙΑΦΟΡΕΤΙΚΟ</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Υ</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Σ Χ</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Ω</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ΡΟΥΣ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ΓΙΑ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ΔΙΑΦΟΡΕΤΙΚΟ</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Υ</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Σ Τ</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Υ</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ΠΟΥΣ ΔΡΑΣΤΗΡΙΟΤ</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Η</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ΤΩΝ</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Συνδυάστε ζώνες συνεργασίας με χώρους για ανεξάρτητη και ήσυχη εργασία. Θα μπορούσατε επίσης να χρησιμοποιήσετε σάκους και μαξιλάρια για να δημιουργήσετε άνετους χώρους που διαφοροποιούνται από την κανονική τάξη της τάξης.</a:t>
            </a: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Αυτό απαιτεί χρόνο και πόρους, αλλά μπορείτε να ξεκινήσετε από </a:t>
            </a:r>
            <a:r>
              <a:rPr lang="el-GR"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μικρές αλλαγές</a:t>
            </a:r>
            <a:r>
              <a:rPr lang="en-GB" dirty="0" smtClean="0">
                <a:solidFill>
                  <a:prstClr val="black"/>
                </a:solidFill>
                <a:latin typeface="Corbel" panose="020B0503020204020204" pitchFamily="34" charset="0"/>
                <a:ea typeface="Corbel" panose="020B0503020204020204" pitchFamily="34" charset="0"/>
                <a:cs typeface="Times New Roman" panose="02020603050405020304" pitchFamily="18" charset="0"/>
              </a:rPr>
              <a:t>. </a:t>
            </a: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Για παράδειγμα, οι μαθητές θα μπορούσαν να δημιουργήσουν πινακίδες που θα ορίζουν ορισμένες περιοχές της αίθουσας ως διαφορετικές ζώνες.</a:t>
            </a:r>
          </a:p>
        </p:txBody>
      </p:sp>
      <p:sp>
        <p:nvSpPr>
          <p:cNvPr id="10" name="TextBox 9">
            <a:extLst>
              <a:ext uri="{FF2B5EF4-FFF2-40B4-BE49-F238E27FC236}">
                <a16:creationId xmlns:a16="http://schemas.microsoft.com/office/drawing/2014/main" xmlns:p14="http://schemas.microsoft.com/office/powerpoint/2010/main" xmlns=""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ΠΑΡΑΔΕΙΓΜΑΤΑ</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xmlns:p14="http://schemas.microsoft.com/office/powerpoint/2010/main" xmlns="" id="{AB713C65-F023-40BD-BDCF-F74AE3F0D3EC}"/>
              </a:ext>
            </a:extLst>
          </p:cNvPr>
          <p:cNvSpPr/>
          <p:nvPr/>
        </p:nvSpPr>
        <p:spPr>
          <a:xfrm>
            <a:off x="307075" y="3497716"/>
            <a:ext cx="6052780" cy="1029223"/>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xmlns:p14="http://schemas.microsoft.com/office/powerpoint/2010/main" xmlns="" id="{D1862D1D-5170-4C8A-9E58-78018858BB2B}"/>
              </a:ext>
            </a:extLst>
          </p:cNvPr>
          <p:cNvSpPr/>
          <p:nvPr/>
        </p:nvSpPr>
        <p:spPr>
          <a:xfrm>
            <a:off x="300252" y="8122023"/>
            <a:ext cx="6052780" cy="1013939"/>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3" name="TextBox 12">
            <a:extLst>
              <a:ext uri="{FF2B5EF4-FFF2-40B4-BE49-F238E27FC236}">
                <a16:creationId xmlns:a16="http://schemas.microsoft.com/office/drawing/2014/main" xmlns:p14="http://schemas.microsoft.com/office/powerpoint/2010/main" xmlns="" id="{01614862-F8C9-4E70-83C8-982A70763BD1}"/>
              </a:ext>
            </a:extLst>
          </p:cNvPr>
          <p:cNvSpPr txBox="1"/>
          <p:nvPr/>
        </p:nvSpPr>
        <p:spPr>
          <a:xfrm>
            <a:off x="307075" y="3610793"/>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
        <p:nvSpPr>
          <p:cNvPr id="14" name="TextBox 13">
            <a:extLst>
              <a:ext uri="{FF2B5EF4-FFF2-40B4-BE49-F238E27FC236}">
                <a16:creationId xmlns:a16="http://schemas.microsoft.com/office/drawing/2014/main" xmlns:p14="http://schemas.microsoft.com/office/powerpoint/2010/main" xmlns="" id="{7F26FD77-52AB-44FC-BCC0-8412E1C7C579}"/>
              </a:ext>
            </a:extLst>
          </p:cNvPr>
          <p:cNvSpPr txBox="1"/>
          <p:nvPr/>
        </p:nvSpPr>
        <p:spPr>
          <a:xfrm>
            <a:off x="307075" y="8140223"/>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Tree>
    <p:extLst>
      <p:ext uri="{BB962C8B-B14F-4D97-AF65-F5344CB8AC3E}">
        <p14:creationId xmlns:p14="http://schemas.microsoft.com/office/powerpoint/2010/main" val="3395264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p14="http://schemas.microsoft.com/office/powerpoint/2010/main" xmlns="" id="{9089CF7D-3E1A-4371-A159-3E099CD8B035}"/>
              </a:ext>
            </a:extLst>
          </p:cNvPr>
          <p:cNvSpPr txBox="1"/>
          <p:nvPr/>
        </p:nvSpPr>
        <p:spPr>
          <a:xfrm>
            <a:off x="307075" y="798402"/>
            <a:ext cx="5793474" cy="2833083"/>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ΝΑ </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ΑΝΑΠΤΥΞΕΤΕ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ΣΤΡΑΤΗΓΙΚ</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ΕΣ</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 ΔΙΑΧΕ</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ΡΙΣΗΣ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ΤΗΣ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Τ</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ΞΗΣ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ΓΙΑ </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ΝΑ ΑΡΜΟΝΙΚ</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Ο</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 ΠΕΡΙΒ</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ΛΛΟΝ</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Οι στρατηγικές διαχείρισης της τάξης σας επιτρέπουν να προσαρμόζετε τις πτυχές του περιβάλλοντος ανάλογα με τις ανάγκες σας. Για παράδειγμα, μπορείτε να μειώσετε το επίπεδο του θορύβου, να μεταβείτε σε μια διαφορετική δραστηριότητα ή να σταματήσετε τη </a:t>
            </a:r>
            <a:r>
              <a:rPr lang="en-GB" dirty="0" err="1">
                <a:solidFill>
                  <a:prstClr val="black"/>
                </a:solidFill>
                <a:latin typeface="Corbel" panose="020B0503020204020204" pitchFamily="34" charset="0"/>
                <a:ea typeface="Corbel" panose="020B0503020204020204" pitchFamily="34" charset="0"/>
                <a:cs typeface="Times New Roman" panose="02020603050405020304" pitchFamily="18" charset="0"/>
              </a:rPr>
              <a:t>συμπεριφορά που </a:t>
            </a: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αποσπά την προσοχή.</a:t>
            </a:r>
          </a:p>
        </p:txBody>
      </p:sp>
      <p:sp>
        <p:nvSpPr>
          <p:cNvPr id="7" name="TextBox 6">
            <a:extLst>
              <a:ext uri="{FF2B5EF4-FFF2-40B4-BE49-F238E27FC236}">
                <a16:creationId xmlns:a16="http://schemas.microsoft.com/office/drawing/2014/main" xmlns:p14="http://schemas.microsoft.com/office/powerpoint/2010/main" xmlns="" id="{2A84DFB5-56CB-4DBE-8113-BE7012161906}"/>
              </a:ext>
            </a:extLst>
          </p:cNvPr>
          <p:cNvSpPr txBox="1"/>
          <p:nvPr/>
        </p:nvSpPr>
        <p:spPr>
          <a:xfrm>
            <a:off x="300252" y="4564071"/>
            <a:ext cx="6441742" cy="2833083"/>
          </a:xfrm>
          <a:prstGeom prst="rect">
            <a:avLst/>
          </a:prstGeom>
          <a:noFill/>
        </p:spPr>
        <p:txBody>
          <a:bodyPr wrap="square">
            <a:spAutoFit/>
          </a:bodyPr>
          <a:lstStyle/>
          <a:p>
            <a:pPr>
              <a:lnSpc>
                <a:spcPct val="115000"/>
              </a:lnSpc>
              <a:spcBef>
                <a:spcPts val="500"/>
              </a:spcBef>
              <a:spcAft>
                <a:spcPts val="1000"/>
              </a:spcAft>
            </a:pP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ΝΑ ΕΝΣΩΜΑΤΩΣΕΤΕ ΕΚΠΑΙΔΕΥΤΙΚΟ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ΥΛΙΚ</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Ο</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ΠΟΥ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ΑΝΤΙΚΑΤΟΠΤΡ</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ΖΕΙ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ΤΗΝ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ΠΟΙΚΙΛΟΜΟΡΦ</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Ι</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Α </a:t>
            </a: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ΤΩΝ </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ΜΑΘΗΤ</a:t>
            </a:r>
            <a:r>
              <a:rPr lang="el-GR"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Ω</a:t>
            </a:r>
            <a:r>
              <a:rPr lang="en-GB"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Ν</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dirty="0">
                <a:solidFill>
                  <a:prstClr val="black"/>
                </a:solidFill>
                <a:latin typeface="Corbel" panose="020B0503020204020204" pitchFamily="34" charset="0"/>
                <a:ea typeface="Corbel" panose="020B0503020204020204" pitchFamily="34" charset="0"/>
                <a:cs typeface="Times New Roman" panose="02020603050405020304" pitchFamily="18" charset="0"/>
              </a:rPr>
              <a:t>Οι αίθουσες διδασκαλίας μας πρέπει να προσαρμόζονται στο ολοένα και πιο πολυπολιτισμικό προφίλ των μαθητών μας. Ζητήστε από τους μαθητές να φέρουν κάτι αντιπροσωπευτικό της κουλτούρας ή του σπιτιού τους και να τα χρησιμοποιήσουν συνεργατικά για να διακοσμήσουν την αίθουσα. Αυτό δίνει σε όλους τους μαθητές μια μοναδική σύνδεση με το περιβάλλον.</a:t>
            </a:r>
          </a:p>
        </p:txBody>
      </p:sp>
      <p:sp>
        <p:nvSpPr>
          <p:cNvPr id="10" name="TextBox 9">
            <a:extLst>
              <a:ext uri="{FF2B5EF4-FFF2-40B4-BE49-F238E27FC236}">
                <a16:creationId xmlns:a16="http://schemas.microsoft.com/office/drawing/2014/main" xmlns:p14="http://schemas.microsoft.com/office/powerpoint/2010/main" xmlns=""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ΠΑΡΑΔΕΙΓΜΑΤΑ</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xmlns:p14="http://schemas.microsoft.com/office/powerpoint/2010/main" xmlns="" id="{AB713C65-F023-40BD-BDCF-F74AE3F0D3EC}"/>
              </a:ext>
            </a:extLst>
          </p:cNvPr>
          <p:cNvSpPr/>
          <p:nvPr/>
        </p:nvSpPr>
        <p:spPr>
          <a:xfrm>
            <a:off x="300252" y="3621996"/>
            <a:ext cx="6052780" cy="815790"/>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xmlns:p14="http://schemas.microsoft.com/office/powerpoint/2010/main" xmlns="" id="{D1862D1D-5170-4C8A-9E58-78018858BB2B}"/>
              </a:ext>
            </a:extLst>
          </p:cNvPr>
          <p:cNvSpPr/>
          <p:nvPr/>
        </p:nvSpPr>
        <p:spPr>
          <a:xfrm>
            <a:off x="307075" y="7397153"/>
            <a:ext cx="6052780" cy="1202155"/>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3" name="TextBox 12">
            <a:extLst>
              <a:ext uri="{FF2B5EF4-FFF2-40B4-BE49-F238E27FC236}">
                <a16:creationId xmlns:a16="http://schemas.microsoft.com/office/drawing/2014/main" xmlns:p14="http://schemas.microsoft.com/office/powerpoint/2010/main" xmlns="" id="{01614862-F8C9-4E70-83C8-982A70763BD1}"/>
              </a:ext>
            </a:extLst>
          </p:cNvPr>
          <p:cNvSpPr txBox="1"/>
          <p:nvPr/>
        </p:nvSpPr>
        <p:spPr>
          <a:xfrm>
            <a:off x="307075" y="3572643"/>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
        <p:nvSpPr>
          <p:cNvPr id="14" name="TextBox 13">
            <a:extLst>
              <a:ext uri="{FF2B5EF4-FFF2-40B4-BE49-F238E27FC236}">
                <a16:creationId xmlns:a16="http://schemas.microsoft.com/office/drawing/2014/main" xmlns:p14="http://schemas.microsoft.com/office/powerpoint/2010/main" xmlns="" id="{7F26FD77-52AB-44FC-BCC0-8412E1C7C579}"/>
              </a:ext>
            </a:extLst>
          </p:cNvPr>
          <p:cNvSpPr txBox="1"/>
          <p:nvPr/>
        </p:nvSpPr>
        <p:spPr>
          <a:xfrm>
            <a:off x="313898" y="7523439"/>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Παρακαλώ περιγράψτε πώς θα μπορούσε να λειτουργήσει αυτό στην τάξη σας....</a:t>
            </a:r>
          </a:p>
          <a:p>
            <a:endParaRPr lang="en-GB" dirty="0">
              <a:solidFill>
                <a:prstClr val="black"/>
              </a:solidFill>
            </a:endParaRPr>
          </a:p>
        </p:txBody>
      </p:sp>
    </p:spTree>
    <p:extLst>
      <p:ext uri="{BB962C8B-B14F-4D97-AF65-F5344CB8AC3E}">
        <p14:creationId xmlns:p14="http://schemas.microsoft.com/office/powerpoint/2010/main" val="435283544"/>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2387</TotalTime>
  <Words>361</Words>
  <Application>Microsoft Office PowerPoint</Application>
  <PresentationFormat>A4 Paper (210x297 mm)</PresentationFormat>
  <Paragraphs>18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Corbel</vt:lpstr>
      <vt:lpstr>Times New Roman</vt:lpstr>
      <vt:lpstr>Kantoorthema</vt:lpstr>
      <vt:lpstr>ΠΩΣ ΝΑ ΔΙΑΦΟΡΟΠΟΙΗΣΕΤΕ ΤΟ ΜΑΘΗΣΙΑΚΟ ΠΕΡΙΒΑΛΛΟΝ</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Katerina Stergiopoulou</cp:lastModifiedBy>
  <cp:revision>63</cp:revision>
  <dcterms:created xsi:type="dcterms:W3CDTF">2021-03-16T15:14:53Z</dcterms:created>
  <dcterms:modified xsi:type="dcterms:W3CDTF">2022-12-07T14:09:54Z</dcterms:modified>
</cp:coreProperties>
</file>