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D1F"/>
    <a:srgbClr val="FBECC1"/>
    <a:srgbClr val="EC662D"/>
    <a:srgbClr val="FAD3C2"/>
    <a:srgbClr val="64B558"/>
    <a:srgbClr val="D2E9CF"/>
    <a:srgbClr val="FAD2DD"/>
    <a:srgbClr val="F5A1B9"/>
    <a:srgbClr val="E61A52"/>
    <a:srgbClr val="378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316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31/10/2022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Klik om de Master titelstijl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Klik om Master tekststijlen te bewerken</a:t>
            </a:r>
          </a:p>
          <a:p>
            <a:pPr lvl="1"/>
            <a:r>
              <a:rPr lang="en-US"/>
              <a:t>Tweede niveau</a:t>
            </a:r>
          </a:p>
          <a:p>
            <a:pPr lvl="2"/>
            <a:r>
              <a:rPr lang="en-US"/>
              <a:t>Derde niveau</a:t>
            </a:r>
          </a:p>
          <a:p>
            <a:pPr lvl="3"/>
            <a:r>
              <a:rPr lang="en-US"/>
              <a:t>Vierde niveau</a:t>
            </a:r>
          </a:p>
          <a:p>
            <a:pPr lvl="4"/>
            <a:r>
              <a:rPr lang="en-US"/>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10/31/2022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2800" b="1" dirty="0">
                <a:solidFill>
                  <a:schemeClr val="bg1"/>
                </a:solidFill>
              </a:rPr>
              <a:t>HOE DIFFERENTIEER JE DE LEEROMGEVING</a:t>
            </a:r>
          </a:p>
        </p:txBody>
      </p:sp>
      <p:sp>
        <p:nvSpPr>
          <p:cNvPr id="3" name="TextBox 2">
            <a:extLst>
              <a:ext uri="{FF2B5EF4-FFF2-40B4-BE49-F238E27FC236}">
                <a16:creationId xmlns:a16="http://schemas.microsoft.com/office/drawing/2014/main" id="{2B399469-8618-4A22-B993-90F4AB97A831}"/>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Referentie hieronder:</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675570"/>
            <a:ext cx="6243850" cy="2002343"/>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LEERLINGEN TE LEREN DAT IEDEREEN ANDERS LEERT</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Help uw leerlingen te begrijpen dat sommige mensen graag actief leren met praten en beweging, terwijl andere medeleerlingen misschien liever rustig en zelfstandig werken. Dit gezamenlijke inzicht zal helpen om een klasomgeving te ontwikkelen waarin de behoeften van elke leerling worden gerespecteerd.</a:t>
            </a: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314163"/>
            <a:ext cx="6550925" cy="3079561"/>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VERSCHILLENDE RUIMTEN AAN TE WIJZEN VOOR VERSCHILLENDE SOORTEN ACTIVITEITEN</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Combineer samenwerkingszones met ruimtes voor zelfstandig en rustig werken. Je zou ook zitzakken en kussens kunnen gebruiken om comfortabele uittrekzones te creëren die verschillen van de gewone klasorde.</a:t>
            </a: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Dit vergt tijd en middelen, maar je kunt klein beginnen. Leerlingen kunnen bijvoorbeeld borden maken om bepaalde delen van de kamer als verschillende zones aan te duiden.</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VOORBEELDEN</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28240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0252" y="7645889"/>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7075" y="2937166"/>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307075" y="7673185"/>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798402"/>
            <a:ext cx="5793474" cy="2037737"/>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STRATEGIEËN VOOR KLASSENMANAGEMENT TE ONTWIKKELEN VOOR EEN HARMONIEUZE OMGEVING</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Klassenmanagement strategieën </a:t>
            </a:r>
            <a:r>
              <a:rPr lang="en-GB" sz="1600" dirty="0" err="1">
                <a:effectLst/>
                <a:latin typeface="Corbel" panose="020B0503020204020204" pitchFamily="34" charset="0"/>
                <a:ea typeface="Corbel" panose="020B0503020204020204" pitchFamily="34" charset="0"/>
                <a:cs typeface="Times New Roman" panose="02020603050405020304" pitchFamily="18" charset="0"/>
              </a:rPr>
              <a:t>stellen</a:t>
            </a:r>
            <a:r>
              <a:rPr lang="en-GB" sz="1600" dirty="0">
                <a:effectLst/>
                <a:latin typeface="Corbel" panose="020B0503020204020204" pitchFamily="34" charset="0"/>
                <a:ea typeface="Corbel" panose="020B0503020204020204" pitchFamily="34" charset="0"/>
                <a:cs typeface="Times New Roman" panose="02020603050405020304" pitchFamily="18" charset="0"/>
              </a:rPr>
              <a:t> je in staat om aspecten van de omgeving naar behoefte aan te passen. Je kunt bijvoorbeeld het geluidsniveau verminderen, overgaan op een andere activiteit of een einde maken aan afleidend </a:t>
            </a:r>
            <a:r>
              <a:rPr lang="en-GB" sz="1600" dirty="0" err="1">
                <a:effectLst/>
                <a:latin typeface="Corbel" panose="020B0503020204020204" pitchFamily="34" charset="0"/>
                <a:ea typeface="Corbel" panose="020B0503020204020204" pitchFamily="34" charset="0"/>
                <a:cs typeface="Times New Roman" panose="02020603050405020304" pitchFamily="18" charset="0"/>
              </a:rPr>
              <a:t>gedrag</a:t>
            </a:r>
            <a:r>
              <a:rPr lang="en-GB" sz="1600" dirty="0">
                <a:effectLst/>
                <a:latin typeface="Corbel" panose="020B0503020204020204" pitchFamily="34" charset="0"/>
                <a:ea typeface="Corbel" panose="020B050302020402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2A84DFB5-56CB-4DBE-8113-BE7012161906}"/>
              </a:ext>
            </a:extLst>
          </p:cNvPr>
          <p:cNvSpPr txBox="1"/>
          <p:nvPr/>
        </p:nvSpPr>
        <p:spPr>
          <a:xfrm>
            <a:off x="300252" y="4564071"/>
            <a:ext cx="6441742" cy="2320892"/>
          </a:xfrm>
          <a:prstGeom prst="rect">
            <a:avLst/>
          </a:prstGeom>
          <a:noFill/>
        </p:spPr>
        <p:txBody>
          <a:bodyPr wrap="square">
            <a:spAutoFit/>
          </a:bodyPr>
          <a:lstStyle/>
          <a:p>
            <a:pPr>
              <a:lnSpc>
                <a:spcPct val="115000"/>
              </a:lnSpc>
              <a:spcBef>
                <a:spcPts val="500"/>
              </a:spcBef>
              <a:spcAft>
                <a:spcPts val="1000"/>
              </a:spcAft>
            </a:pPr>
            <a:r>
              <a:rPr lang="en-GB" sz="1800" b="1"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rPr>
              <a:t>MATERIAAL OP TE NEMEN DAT DE DIVERSITEIT VAN DE STUDENTEN WEERSPIEGELT</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Onze klaslokalen moeten zich aanpassen aan het steeds multicultureler profiel van onze leerlingen. Vraag leerlingen om iets mee te brengen dat representatief is voor hun cultuur of thuis en gebruik dit samen om het lokaal te versieren. Dit geeft alle leerlingen een unieke band met de omgeving.</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24101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F2BD1F"/>
                </a:solidFill>
                <a:latin typeface="Corbel" panose="020B0503020204020204" pitchFamily="34" charset="0"/>
                <a:ea typeface="Corbel" panose="020B0503020204020204" pitchFamily="34" charset="0"/>
                <a:cs typeface="Times New Roman" panose="02020603050405020304" pitchFamily="18" charset="0"/>
              </a:rPr>
              <a:t>VOORBEELDEN</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0252" y="2947712"/>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307075" y="7109235"/>
            <a:ext cx="6052780" cy="1490074"/>
          </a:xfrm>
          <a:prstGeom prst="rect">
            <a:avLst/>
          </a:prstGeom>
          <a:solidFill>
            <a:srgbClr val="FBECC1"/>
          </a:solidFill>
          <a:ln>
            <a:solidFill>
              <a:srgbClr val="F2B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402610" y="2975665"/>
            <a:ext cx="5827592"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02610" y="7207941"/>
            <a:ext cx="6052780" cy="646331"/>
          </a:xfrm>
          <a:prstGeom prst="rect">
            <a:avLst/>
          </a:prstGeom>
          <a:noFill/>
        </p:spPr>
        <p:txBody>
          <a:bodyPr wrap="square" rtlCol="0">
            <a:spAutoFit/>
          </a:bodyPr>
          <a:lstStyle/>
          <a:p>
            <a:r>
              <a:rPr lang="en-GB" dirty="0">
                <a:solidFill>
                  <a:srgbClr val="F2BD1F"/>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F2BD1F"/>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10109938"/>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2388</TotalTime>
  <Words>290</Words>
  <Application>Microsoft Office PowerPoint</Application>
  <PresentationFormat>A4 Paper (210x297 mm)</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Corbel</vt:lpstr>
      <vt:lpstr>Kantoorthema</vt:lpstr>
      <vt:lpstr>HOE DIFFERENTIEER JE DE LEEROMGEVING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keywords>, docId:E16840805494A08752BB20B4A89206B3</cp:keywords>
  <cp:lastModifiedBy>Simon Tubb</cp:lastModifiedBy>
  <cp:revision>63</cp:revision>
  <dcterms:created xsi:type="dcterms:W3CDTF">2021-03-16T15:14:53Z</dcterms:created>
  <dcterms:modified xsi:type="dcterms:W3CDTF">2022-10-31T11:08:29Z</dcterms:modified>
</cp:coreProperties>
</file>