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84" r:id="rId2"/>
    <p:sldId id="285" r:id="rId3"/>
    <p:sldId id="286" r:id="rId4"/>
    <p:sldId id="28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B558"/>
    <a:srgbClr val="D2E9CF"/>
    <a:srgbClr val="FAD2DD"/>
    <a:srgbClr val="F5A1B9"/>
    <a:srgbClr val="E61A52"/>
    <a:srgbClr val="EC662D"/>
    <a:srgbClr val="F2BD1F"/>
    <a:srgbClr val="378FCD"/>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1709"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13.svg"/><Relationship Id="rId4" Type="http://schemas.openxmlformats.org/officeDocument/2006/relationships/image" Target="../media/image9.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xmlns="" id="{5624F972-7EB7-40F2-BD76-8F5FF6B2B7F8}"/>
              </a:ext>
            </a:extLst>
          </p:cNvPr>
          <p:cNvSpPr/>
          <p:nvPr userDrawn="1"/>
        </p:nvSpPr>
        <p:spPr>
          <a:xfrm>
            <a:off x="0"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xmlns="" id="{F5385C6C-3059-45D6-82F6-FC9CD7041BC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xmlns=""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xmlns=""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xmlns="" id="{BFA9B01E-A8E5-46E0-AACB-1EEE5026D8B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xmlns=""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xmlns=""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xmlns="" id="{440C3F14-E0D9-4624-823B-40395F66AF7E}"/>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xmlns=""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xmlns=""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7">
            <a:extLst>
              <a:ext uri="{FF2B5EF4-FFF2-40B4-BE49-F238E27FC236}">
                <a16:creationId xmlns:a16="http://schemas.microsoft.com/office/drawing/2014/main" xmlns=""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xmlns=""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xmlns=""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xmlns=""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xmlns=""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07/12/2022</a:t>
            </a:fld>
            <a:endParaRPr lang="en-GB" sz="675"/>
          </a:p>
        </p:txBody>
      </p:sp>
      <p:sp>
        <p:nvSpPr>
          <p:cNvPr id="13" name="Tijdelijke aanduiding voor voettekst 7">
            <a:extLst>
              <a:ext uri="{FF2B5EF4-FFF2-40B4-BE49-F238E27FC236}">
                <a16:creationId xmlns:a16="http://schemas.microsoft.com/office/drawing/2014/main" xmlns=""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xmlns=""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xmlns=""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xmlns=""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xmlns=""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xmlns=""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xmlns="" id="{29AF28F7-5CED-4480-BDF4-6E7A27E78523}"/>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xmlns=""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3">
            <a:extLst>
              <a:ext uri="{FF2B5EF4-FFF2-40B4-BE49-F238E27FC236}">
                <a16:creationId xmlns:a16="http://schemas.microsoft.com/office/drawing/2014/main" xmlns=""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xmlns=""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xmlns=""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xmlns=""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xmlns=""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xmlns="" id="{16DDCA43-2F4F-4704-BDD4-B0504BE16D21}"/>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xmlns="" id="{3D58D4BB-0AF1-4CA7-9C9A-C6D8A4D5A81B}"/>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xmlns="" id="{6F63A8E9-0F8A-473D-A84C-CAFFD8D32D3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xmlns=""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xmlns=""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xmlns=""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xmlns=""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xmlns="" id="{440C3F14-E0D9-4624-823B-40395F66AF7E}"/>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xmlns=""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xmlns=""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xmlns=""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xmlns=""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07/12/2022</a:t>
            </a:fld>
            <a:endParaRPr lang="en-GB"/>
          </a:p>
        </p:txBody>
      </p:sp>
      <p:sp>
        <p:nvSpPr>
          <p:cNvPr id="4" name="Tijdelijke aanduiding voor voettekst 3">
            <a:extLst>
              <a:ext uri="{FF2B5EF4-FFF2-40B4-BE49-F238E27FC236}">
                <a16:creationId xmlns:a16="http://schemas.microsoft.com/office/drawing/2014/main" xmlns=""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xmlns=""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xmlns=""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xmlns=""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xmlns=""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xmlns="" id="{79A074A3-A961-4803-A4CB-D785069C9006}"/>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xmlns=""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xmlns=""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xmlns=""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7">
            <a:extLst>
              <a:ext uri="{FF2B5EF4-FFF2-40B4-BE49-F238E27FC236}">
                <a16:creationId xmlns:a16="http://schemas.microsoft.com/office/drawing/2014/main" xmlns=""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xmlns=""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xmlns=""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xmlns=""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07/12/2022</a:t>
            </a:fld>
            <a:endParaRPr lang="en-GB" sz="675"/>
          </a:p>
        </p:txBody>
      </p:sp>
      <p:sp>
        <p:nvSpPr>
          <p:cNvPr id="13" name="Tijdelijke aanduiding voor voettekst 7">
            <a:extLst>
              <a:ext uri="{FF2B5EF4-FFF2-40B4-BE49-F238E27FC236}">
                <a16:creationId xmlns:a16="http://schemas.microsoft.com/office/drawing/2014/main" xmlns=""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xmlns=""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xmlns=""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xmlns=""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xmlns=""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xmlns=""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xmlns="" id="{29AF28F7-5CED-4480-BDF4-6E7A27E78523}"/>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xmlns=""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xmlns=""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xmlns=""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3">
            <a:extLst>
              <a:ext uri="{FF2B5EF4-FFF2-40B4-BE49-F238E27FC236}">
                <a16:creationId xmlns:a16="http://schemas.microsoft.com/office/drawing/2014/main" xmlns=""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xmlns=""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xmlns=""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xmlns=""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xmlns="" id="{16DDCA43-2F4F-4704-BDD4-B0504BE16D21}"/>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xmlns=""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xmlns=""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xmlns=""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14" name="Tijdelijke aanduiding voor voettekst 2">
            <a:extLst>
              <a:ext uri="{FF2B5EF4-FFF2-40B4-BE49-F238E27FC236}">
                <a16:creationId xmlns:a16="http://schemas.microsoft.com/office/drawing/2014/main" xmlns=""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xmlns=""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xmlns=""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xmlns=""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xmlns=""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xmlns="" id="{6619D745-01FD-42AF-9C8E-DD873EDE162B}"/>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xmlns=""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xmlns=""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xmlns=""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xmlns="" id="{F5385C6C-3059-45D6-82F6-FC9CD7041BC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xmlns=""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xmlns=""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xmlns="" id="{89E18894-0D9F-47A1-919A-F925F1256CC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xmlns=""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xmlns=""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xmlns=""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xmlns="" id="{F2DCB080-EBE5-4FE4-8A8C-1517C542CB79}"/>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xmlns="" id="{0916403C-BBCD-426C-8DED-8BAF4EAD5C66}"/>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xmlns="" id="{275DCAC6-8F76-4F3D-A05D-57BAD46608A9}"/>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xmlns=""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xmlns=""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xmlns=""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xmlns=""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xmlns=""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xmlns="" id="{F636A01B-34E1-4217-8455-EBD7BC38580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xmlns=""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xmlns="" id="{7D13D90E-2AA7-47EA-86DE-1E960EBB13E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xmlns="" id="{F8FA5507-86D9-421B-9300-D6BF0082274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07-Dec-22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07-Dec-22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07-Dec-22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xmlns="" id="{6461CA75-AFE6-4198-BF78-DF99C0CC677F}"/>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xmlns="" id="{6C597850-E501-4E9F-BF69-23C1B096633D}"/>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07-Dec-22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ahyp="http://schemas.microsoft.com/office/drawing/2018/hyperlinkcolor" xmlns=""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2800" b="1" dirty="0" smtClean="0">
                <a:solidFill>
                  <a:schemeClr val="bg1"/>
                </a:solidFill>
              </a:rPr>
              <a:t>Π</a:t>
            </a:r>
            <a:r>
              <a:rPr lang="el-GR" sz="2800" b="1" dirty="0" smtClean="0">
                <a:solidFill>
                  <a:schemeClr val="bg1"/>
                </a:solidFill>
              </a:rPr>
              <a:t>Ω</a:t>
            </a:r>
            <a:r>
              <a:rPr lang="en-GB" sz="2800" b="1" dirty="0" smtClean="0">
                <a:solidFill>
                  <a:schemeClr val="bg1"/>
                </a:solidFill>
              </a:rPr>
              <a:t>Σ </a:t>
            </a:r>
            <a:r>
              <a:rPr lang="en-GB" sz="2800" b="1" dirty="0">
                <a:solidFill>
                  <a:schemeClr val="bg1"/>
                </a:solidFill>
              </a:rPr>
              <a:t>ΝΑ </a:t>
            </a:r>
            <a:r>
              <a:rPr lang="en-GB" sz="2800" b="1" dirty="0" smtClean="0">
                <a:solidFill>
                  <a:schemeClr val="bg1"/>
                </a:solidFill>
              </a:rPr>
              <a:t>ΔΙΑΦΟΡΟΠΟΙHΣΕΤΕ </a:t>
            </a:r>
            <a:r>
              <a:rPr lang="en-GB" sz="2800" b="1" dirty="0">
                <a:solidFill>
                  <a:schemeClr val="bg1"/>
                </a:solidFill>
              </a:rPr>
              <a:t>ΤΗ </a:t>
            </a:r>
            <a:r>
              <a:rPr lang="en-GB" sz="2800" b="1" dirty="0" smtClean="0">
                <a:solidFill>
                  <a:schemeClr val="bg1"/>
                </a:solidFill>
              </a:rPr>
              <a:t>ΔΙΑΔΙΚΑΣIΑ ΜAΘΗΣΗΣ</a:t>
            </a:r>
            <a:endParaRPr lang="en-GB" sz="2800" b="1" dirty="0">
              <a:solidFill>
                <a:schemeClr val="bg1"/>
              </a:solidFill>
            </a:endParaRPr>
          </a:p>
        </p:txBody>
      </p:sp>
      <p:sp>
        <p:nvSpPr>
          <p:cNvPr id="3" name="TextBox 2">
            <a:extLst>
              <a:ext uri="{FF2B5EF4-FFF2-40B4-BE49-F238E27FC236}">
                <a16:creationId xmlns:a16="http://schemas.microsoft.com/office/drawing/2014/main" xmlns:p14="http://schemas.microsoft.com/office/powerpoint/2010/main" xmlns:ahyp="http://schemas.microsoft.com/office/drawing/2018/hyperlinkcolor" xmlns="" id="{EF2B4EAE-C0D6-4D04-9EB8-FB593D64BDB0}"/>
              </a:ext>
            </a:extLst>
          </p:cNvPr>
          <p:cNvSpPr txBox="1"/>
          <p:nvPr/>
        </p:nvSpPr>
        <p:spPr>
          <a:xfrm>
            <a:off x="126243" y="8150239"/>
            <a:ext cx="2712491" cy="1540165"/>
          </a:xfrm>
          <a:prstGeom prst="rect">
            <a:avLst/>
          </a:prstGeom>
          <a:noFill/>
        </p:spPr>
        <p:txBody>
          <a:bodyPr wrap="square">
            <a:spAutoFit/>
          </a:bodyPr>
          <a:lstStyle/>
          <a:p>
            <a:pPr>
              <a:lnSpc>
                <a:spcPct val="115000"/>
              </a:lnSpc>
              <a:spcBef>
                <a:spcPts val="500"/>
              </a:spcBef>
              <a:spcAft>
                <a:spcPts val="1000"/>
              </a:spcAft>
            </a:pPr>
            <a:r>
              <a:rPr lang="en-GB" dirty="0">
                <a:solidFill>
                  <a:prstClr val="white"/>
                </a:solidFill>
                <a:latin typeface="Corbel" panose="020B0503020204020204" pitchFamily="34" charset="0"/>
                <a:ea typeface="Corbel" panose="020B0503020204020204" pitchFamily="34" charset="0"/>
                <a:cs typeface="Times New Roman" panose="02020603050405020304" pitchFamily="18" charset="0"/>
              </a:rPr>
              <a:t>Αναφορά παρακάτω:</a:t>
            </a:r>
            <a:endParaRPr lang="en-GB" dirty="0">
              <a:solidFill>
                <a:prstClr val="white"/>
              </a:solidFill>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p14="http://schemas.microsoft.com/office/powerpoint/2010/main" xmlns:ahyp="http://schemas.microsoft.com/office/drawing/2018/hyperlinkcolor" xmlns:a16="http://schemas.microsoft.com/office/drawing/2014/main" xmlns="" val="tx"/>
                  </a:ext>
                </a:extLst>
              </a:hlinkClick>
            </a:endParaRPr>
          </a:p>
          <a:p>
            <a:pPr>
              <a:lnSpc>
                <a:spcPct val="115000"/>
              </a:lnSpc>
              <a:spcBef>
                <a:spcPts val="500"/>
              </a:spcBef>
              <a:spcAft>
                <a:spcPts val="1000"/>
              </a:spcAft>
            </a:pPr>
            <a:r>
              <a:rPr lang="en-GB" u="sng" dirty="0">
                <a:solidFill>
                  <a:prstClr val="white"/>
                </a:solidFill>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p14="http://schemas.microsoft.com/office/powerpoint/2010/main" xmlns:ahyp="http://schemas.microsoft.com/office/drawing/2018/hyperlinkcolor" xmlns:a16="http://schemas.microsoft.com/office/drawing/2014/main" xmlns="" val="tx"/>
                    </a:ext>
                  </a:extLst>
                </a:hlinkClick>
              </a:rPr>
              <a:t>https://www.3plearning.com/blog/differentiated-instruction/ </a:t>
            </a:r>
          </a:p>
        </p:txBody>
      </p:sp>
    </p:spTree>
    <p:extLst>
      <p:ext uri="{BB962C8B-B14F-4D97-AF65-F5344CB8AC3E}">
        <p14:creationId xmlns:p14="http://schemas.microsoft.com/office/powerpoint/2010/main" val="423417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p14="http://schemas.microsoft.com/office/powerpoint/2010/main" xmlns="" id="{9089CF7D-3E1A-4371-A159-3E099CD8B035}"/>
              </a:ext>
            </a:extLst>
          </p:cNvPr>
          <p:cNvSpPr txBox="1"/>
          <p:nvPr/>
        </p:nvSpPr>
        <p:spPr>
          <a:xfrm>
            <a:off x="307075" y="798402"/>
            <a:ext cx="5793474" cy="2549929"/>
          </a:xfrm>
          <a:prstGeom prst="rect">
            <a:avLst/>
          </a:prstGeom>
          <a:noFill/>
        </p:spPr>
        <p:txBody>
          <a:bodyPr wrap="square">
            <a:spAutoFit/>
          </a:bodyPr>
          <a:lstStyle/>
          <a:p>
            <a:pPr>
              <a:lnSpc>
                <a:spcPct val="115000"/>
              </a:lnSpc>
              <a:spcBef>
                <a:spcPts val="500"/>
              </a:spcBef>
              <a:spcAft>
                <a:spcPts val="1000"/>
              </a:spcAft>
            </a:pPr>
            <a:r>
              <a:rPr lang="en-GB" sz="1600"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ΠΡΟΣΑΡΜOΣΤΕ </a:t>
            </a:r>
            <a:r>
              <a:rPr lang="en-GB" sz="1600" b="1" dirty="0">
                <a:solidFill>
                  <a:srgbClr val="64B558"/>
                </a:solidFill>
                <a:latin typeface="Corbel" panose="020B0503020204020204" pitchFamily="34" charset="0"/>
                <a:ea typeface="Corbel" panose="020B0503020204020204" pitchFamily="34" charset="0"/>
                <a:cs typeface="Times New Roman" panose="02020603050405020304" pitchFamily="18" charset="0"/>
              </a:rPr>
              <a:t>ΤΟ </a:t>
            </a:r>
            <a:r>
              <a:rPr lang="en-GB" sz="1600"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ΕΠIΠΕΔΟ ΣΥΜΜΕΤΟΧHΣ </a:t>
            </a:r>
            <a:r>
              <a:rPr lang="en-GB" sz="1600" b="1" dirty="0">
                <a:solidFill>
                  <a:srgbClr val="64B558"/>
                </a:solidFill>
                <a:latin typeface="Corbel" panose="020B0503020204020204" pitchFamily="34" charset="0"/>
                <a:ea typeface="Corbel" panose="020B0503020204020204" pitchFamily="34" charset="0"/>
                <a:cs typeface="Times New Roman" panose="02020603050405020304" pitchFamily="18" charset="0"/>
              </a:rPr>
              <a:t>ΣΑΣ</a:t>
            </a:r>
            <a:endParaRPr lang="en-GB" sz="1600"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rPr>
              <a:t>Το επίπεδο συμμετοχής σας μπορεί να προσαρμοστεί ανάλογα με τις ανάγκες των διαφόρων μαθητών. Για παράδειγμα, αν μια συγκεκριμένη ομάδα χρειάζεται υποστήριξη, μπορείτε να την καθοδηγήσετε μέσω πιο εντατικής άμεσης διδασκαλίας. Από την άλλη πλευρά, οι μαθητές που έχουν ήδη αυτοπεποίθηση μπορεί να επωφεληθούν από μια πιο ανεξάρτητη προσέγγιση της ίδιας δραστηριότητας. </a:t>
            </a:r>
          </a:p>
        </p:txBody>
      </p:sp>
      <p:sp>
        <p:nvSpPr>
          <p:cNvPr id="7" name="TextBox 6">
            <a:extLst>
              <a:ext uri="{FF2B5EF4-FFF2-40B4-BE49-F238E27FC236}">
                <a16:creationId xmlns:a16="http://schemas.microsoft.com/office/drawing/2014/main" xmlns:p14="http://schemas.microsoft.com/office/powerpoint/2010/main" xmlns="" id="{2A84DFB5-56CB-4DBE-8113-BE7012161906}"/>
              </a:ext>
            </a:extLst>
          </p:cNvPr>
          <p:cNvSpPr txBox="1"/>
          <p:nvPr/>
        </p:nvSpPr>
        <p:spPr>
          <a:xfrm>
            <a:off x="307075" y="4755986"/>
            <a:ext cx="6441742" cy="3591752"/>
          </a:xfrm>
          <a:prstGeom prst="rect">
            <a:avLst/>
          </a:prstGeom>
          <a:noFill/>
        </p:spPr>
        <p:txBody>
          <a:bodyPr wrap="square">
            <a:spAutoFit/>
          </a:bodyPr>
          <a:lstStyle/>
          <a:p>
            <a:pPr>
              <a:lnSpc>
                <a:spcPct val="115000"/>
              </a:lnSpc>
              <a:spcBef>
                <a:spcPts val="500"/>
              </a:spcBef>
              <a:spcAft>
                <a:spcPts val="1000"/>
              </a:spcAft>
            </a:pPr>
            <a:r>
              <a:rPr lang="en-GB" sz="1600"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ΣΤΡΑΤΗΓΙΚEΣ ΟΜAΔΕΣ</a:t>
            </a:r>
            <a:endParaRPr lang="en-GB" sz="1600"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rPr>
              <a:t>Η ομαδοποίηση των μαθητών ανάλογα με το επίπεδο ικανοτήτων διευκολύνει τη διαχείριση της όλης διαδικασίας διαφοροποίησης. Μόλις οι μαθητές με παρόμοιες ικανότητες βρεθούν στο ίδιο μέρος, μπορείτε </a:t>
            </a:r>
            <a:r>
              <a:rPr lang="en-GB"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a:t>
            </a:r>
            <a:endPar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endParaRPr>
          </a:p>
          <a:p>
            <a:pPr marL="342900" indent="-342900">
              <a:lnSpc>
                <a:spcPct val="115000"/>
              </a:lnSpc>
              <a:spcBef>
                <a:spcPts val="500"/>
              </a:spcBef>
              <a:buFont typeface="Symbol" panose="05050102010706020507" pitchFamily="18" charset="2"/>
              <a:buChar char=""/>
            </a:pPr>
            <a:r>
              <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rPr>
              <a:t>να βρίσκεστε κοντά σε ομάδες που χρειάζονται περισσότερη υποστήριξη, ώστε να είστε σε ετοιμότητα για να παρέμβετε και να βοηθήσετε</a:t>
            </a:r>
          </a:p>
          <a:p>
            <a:pPr marL="342900" indent="-342900">
              <a:lnSpc>
                <a:spcPct val="115000"/>
              </a:lnSpc>
              <a:buFont typeface="Symbol" panose="05050102010706020507" pitchFamily="18" charset="2"/>
              <a:buChar char=""/>
            </a:pPr>
            <a:r>
              <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rPr>
              <a:t>να </a:t>
            </a:r>
            <a:r>
              <a:rPr lang="en-GB"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ανα</a:t>
            </a:r>
            <a:r>
              <a:rPr lang="el-GR"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θέσετε</a:t>
            </a:r>
            <a:r>
              <a:rPr lang="en-GB"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 </a:t>
            </a:r>
            <a:r>
              <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rPr>
              <a:t>διαφοροποιημένα σύνολα </a:t>
            </a:r>
            <a:r>
              <a:rPr lang="en-GB"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εργασ</a:t>
            </a:r>
            <a:r>
              <a:rPr lang="el-GR"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ιών</a:t>
            </a:r>
            <a:endPar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endParaRPr>
          </a:p>
          <a:p>
            <a:pPr marL="342900" indent="-342900">
              <a:lnSpc>
                <a:spcPct val="115000"/>
              </a:lnSpc>
              <a:spcAft>
                <a:spcPts val="1000"/>
              </a:spcAft>
              <a:buFont typeface="Symbol" panose="05050102010706020507" pitchFamily="18" charset="2"/>
              <a:buChar char=""/>
            </a:pPr>
            <a:r>
              <a:rPr lang="el-GR"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Να συντονίσετε </a:t>
            </a:r>
            <a:r>
              <a:rPr lang="en-GB" sz="1600" dirty="0" err="1" smtClean="0">
                <a:solidFill>
                  <a:prstClr val="black"/>
                </a:solidFill>
                <a:latin typeface="Corbel" panose="020B0503020204020204" pitchFamily="34" charset="0"/>
                <a:ea typeface="Corbel" panose="020B0503020204020204" pitchFamily="34" charset="0"/>
                <a:cs typeface="Times New Roman" panose="02020603050405020304" pitchFamily="18" charset="0"/>
              </a:rPr>
              <a:t>μι</a:t>
            </a:r>
            <a:r>
              <a:rPr lang="en-GB" sz="1600"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α </a:t>
            </a:r>
            <a:r>
              <a:rPr lang="en-GB" sz="1600" dirty="0">
                <a:solidFill>
                  <a:prstClr val="black"/>
                </a:solidFill>
                <a:latin typeface="Corbel" panose="020B0503020204020204" pitchFamily="34" charset="0"/>
                <a:ea typeface="Corbel" panose="020B0503020204020204" pitchFamily="34" charset="0"/>
                <a:cs typeface="Times New Roman" panose="02020603050405020304" pitchFamily="18" charset="0"/>
              </a:rPr>
              <a:t>δραστηριότητα παζλ, όπου διαφορετικές ομάδες εκτελούν εργασίες με διαφορετικό βαθμό δυσκολίας, αλλά συνδυάζονται για το τελικό προϊόν.</a:t>
            </a:r>
          </a:p>
        </p:txBody>
      </p:sp>
      <p:sp>
        <p:nvSpPr>
          <p:cNvPr id="10" name="TextBox 9">
            <a:extLst>
              <a:ext uri="{FF2B5EF4-FFF2-40B4-BE49-F238E27FC236}">
                <a16:creationId xmlns:a16="http://schemas.microsoft.com/office/drawing/2014/main" xmlns:p14="http://schemas.microsoft.com/office/powerpoint/2010/main" xmlns=""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ΠΑΡΑΔΕΙΓΜΑΤΑ</a:t>
            </a:r>
            <a:endPar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xmlns:p14="http://schemas.microsoft.com/office/powerpoint/2010/main" xmlns="" id="{AB713C65-F023-40BD-BDCF-F74AE3F0D3EC}"/>
              </a:ext>
            </a:extLst>
          </p:cNvPr>
          <p:cNvSpPr/>
          <p:nvPr/>
        </p:nvSpPr>
        <p:spPr>
          <a:xfrm>
            <a:off x="307075" y="3265912"/>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xmlns:p14="http://schemas.microsoft.com/office/powerpoint/2010/main" xmlns="" id="{D1862D1D-5170-4C8A-9E58-78018858BB2B}"/>
              </a:ext>
            </a:extLst>
          </p:cNvPr>
          <p:cNvSpPr/>
          <p:nvPr/>
        </p:nvSpPr>
        <p:spPr>
          <a:xfrm>
            <a:off x="402610" y="8511988"/>
            <a:ext cx="6052780" cy="74284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3" name="TextBox 12">
            <a:extLst>
              <a:ext uri="{FF2B5EF4-FFF2-40B4-BE49-F238E27FC236}">
                <a16:creationId xmlns:a16="http://schemas.microsoft.com/office/drawing/2014/main" xmlns:p14="http://schemas.microsoft.com/office/powerpoint/2010/main" xmlns="" id="{01614862-F8C9-4E70-83C8-982A70763BD1}"/>
              </a:ext>
            </a:extLst>
          </p:cNvPr>
          <p:cNvSpPr txBox="1"/>
          <p:nvPr/>
        </p:nvSpPr>
        <p:spPr>
          <a:xfrm>
            <a:off x="300252" y="3265912"/>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
        <p:nvSpPr>
          <p:cNvPr id="14" name="TextBox 13">
            <a:extLst>
              <a:ext uri="{FF2B5EF4-FFF2-40B4-BE49-F238E27FC236}">
                <a16:creationId xmlns:a16="http://schemas.microsoft.com/office/drawing/2014/main" xmlns:p14="http://schemas.microsoft.com/office/powerpoint/2010/main" xmlns="" id="{7F26FD77-52AB-44FC-BCC0-8412E1C7C579}"/>
              </a:ext>
            </a:extLst>
          </p:cNvPr>
          <p:cNvSpPr txBox="1"/>
          <p:nvPr/>
        </p:nvSpPr>
        <p:spPr>
          <a:xfrm>
            <a:off x="501556" y="8511988"/>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Tree>
    <p:extLst>
      <p:ext uri="{BB962C8B-B14F-4D97-AF65-F5344CB8AC3E}">
        <p14:creationId xmlns:p14="http://schemas.microsoft.com/office/powerpoint/2010/main" val="389937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p14="http://schemas.microsoft.com/office/powerpoint/2010/main" xmlns="" id="{C945AA77-B033-48EB-A607-A10192EF5CE4}"/>
              </a:ext>
            </a:extLst>
          </p:cNvPr>
          <p:cNvSpPr txBox="1"/>
          <p:nvPr/>
        </p:nvSpPr>
        <p:spPr>
          <a:xfrm>
            <a:off x="388962" y="518145"/>
            <a:ext cx="6052779" cy="2706895"/>
          </a:xfrm>
          <a:prstGeom prst="rect">
            <a:avLst/>
          </a:prstGeom>
          <a:noFill/>
        </p:spPr>
        <p:txBody>
          <a:bodyPr wrap="square">
            <a:spAutoFit/>
          </a:bodyPr>
          <a:lstStyle/>
          <a:p>
            <a:pPr>
              <a:lnSpc>
                <a:spcPct val="115000"/>
              </a:lnSpc>
              <a:spcBef>
                <a:spcPts val="500"/>
              </a:spcBef>
              <a:spcAft>
                <a:spcPts val="1000"/>
              </a:spcAft>
            </a:pP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ΠΑΡΟΧΗ ΕΠΙΠΛΕΟΝ ΧΡΟΝΟΥ</a:t>
            </a:r>
            <a:endParaRPr lang="en-GB" b="1"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Η παροχή επιπλέον χρόνου για μια δραστηριότητα παρέχει υποστήριξη στους μαθητές που δυσκολεύονται να ολοκληρώσουν τη διδασκαλία. Ενθαρρύνει επίσης τους πιο ικανούς μαθητές να σκεφτούν το θέμα σε μεγαλύτερο βάθος.</a:t>
            </a:r>
          </a:p>
          <a:p>
            <a:pPr>
              <a:lnSpc>
                <a:spcPct val="115000"/>
              </a:lnSpc>
              <a:spcBef>
                <a:spcPts val="500"/>
              </a:spcBef>
              <a:spcAft>
                <a:spcPts val="1000"/>
              </a:spcAft>
            </a:pPr>
            <a:endPar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xmlns:p14="http://schemas.microsoft.com/office/powerpoint/2010/main" xmlns="" id="{F7BCF28F-EDCB-4FB3-9CAB-F5D46D8FECD9}"/>
              </a:ext>
            </a:extLst>
          </p:cNvPr>
          <p:cNvSpPr txBox="1"/>
          <p:nvPr/>
        </p:nvSpPr>
        <p:spPr>
          <a:xfrm>
            <a:off x="388961" y="4430906"/>
            <a:ext cx="6052780" cy="2514535"/>
          </a:xfrm>
          <a:prstGeom prst="rect">
            <a:avLst/>
          </a:prstGeom>
          <a:noFill/>
        </p:spPr>
        <p:txBody>
          <a:bodyPr wrap="square">
            <a:spAutoFit/>
          </a:bodyPr>
          <a:lstStyle/>
          <a:p>
            <a:pPr>
              <a:lnSpc>
                <a:spcPct val="115000"/>
              </a:lnSpc>
              <a:spcBef>
                <a:spcPts val="500"/>
              </a:spcBef>
              <a:spcAft>
                <a:spcPts val="1000"/>
              </a:spcAft>
            </a:pP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ΣΤΡΑΤΗΓΙΚΟ</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Ι</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 ΕΤΑ</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Ι</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ΡΟΙ</a:t>
            </a:r>
            <a:endPar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Συντονίστε μια δραστηριότητα ζεύγους που να συνδυάζει λιγότερο ικανούς μαθητές με πιο σίγουρους συμμαθητές. Οι μαθητές που αντιμετωπίζουν δυσκολίες δεν είναι οι μόνοι που θα επωφεληθούν. Οι πιο ικανοί μαθητές θα εδραιώσουν την κατανόησή τους εξηγώντας την ίδια έννοια στον σύντροφό τους.</a:t>
            </a:r>
          </a:p>
        </p:txBody>
      </p:sp>
      <p:sp>
        <p:nvSpPr>
          <p:cNvPr id="10" name="Rectangle 9">
            <a:extLst>
              <a:ext uri="{FF2B5EF4-FFF2-40B4-BE49-F238E27FC236}">
                <a16:creationId xmlns:a16="http://schemas.microsoft.com/office/drawing/2014/main" xmlns:p14="http://schemas.microsoft.com/office/powerpoint/2010/main" xmlns="" id="{26B89396-ACEF-4E90-BF3E-DD10F07DCCAC}"/>
              </a:ext>
            </a:extLst>
          </p:cNvPr>
          <p:cNvSpPr/>
          <p:nvPr/>
        </p:nvSpPr>
        <p:spPr>
          <a:xfrm>
            <a:off x="388961" y="2843180"/>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Rectangle 10">
            <a:extLst>
              <a:ext uri="{FF2B5EF4-FFF2-40B4-BE49-F238E27FC236}">
                <a16:creationId xmlns:a16="http://schemas.microsoft.com/office/drawing/2014/main" xmlns:p14="http://schemas.microsoft.com/office/powerpoint/2010/main" xmlns="" id="{B5F6990D-330B-4AB5-9782-7FCFBB1F664D}"/>
              </a:ext>
            </a:extLst>
          </p:cNvPr>
          <p:cNvSpPr/>
          <p:nvPr/>
        </p:nvSpPr>
        <p:spPr>
          <a:xfrm>
            <a:off x="416259" y="6945441"/>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 name="TextBox 11">
            <a:extLst>
              <a:ext uri="{FF2B5EF4-FFF2-40B4-BE49-F238E27FC236}">
                <a16:creationId xmlns:a16="http://schemas.microsoft.com/office/drawing/2014/main" xmlns:p14="http://schemas.microsoft.com/office/powerpoint/2010/main" xmlns="" id="{F92C93B7-C2C5-4A5A-8D4B-544F2E92236B}"/>
              </a:ext>
            </a:extLst>
          </p:cNvPr>
          <p:cNvSpPr txBox="1"/>
          <p:nvPr/>
        </p:nvSpPr>
        <p:spPr>
          <a:xfrm>
            <a:off x="416259" y="2923808"/>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
        <p:nvSpPr>
          <p:cNvPr id="13" name="TextBox 12">
            <a:extLst>
              <a:ext uri="{FF2B5EF4-FFF2-40B4-BE49-F238E27FC236}">
                <a16:creationId xmlns:a16="http://schemas.microsoft.com/office/drawing/2014/main" xmlns:p14="http://schemas.microsoft.com/office/powerpoint/2010/main" xmlns="" id="{21C5E546-9CF3-4E58-A0C9-49572A226173}"/>
              </a:ext>
            </a:extLst>
          </p:cNvPr>
          <p:cNvSpPr txBox="1"/>
          <p:nvPr/>
        </p:nvSpPr>
        <p:spPr>
          <a:xfrm>
            <a:off x="416259" y="7091528"/>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Tree>
    <p:extLst>
      <p:ext uri="{BB962C8B-B14F-4D97-AF65-F5344CB8AC3E}">
        <p14:creationId xmlns:p14="http://schemas.microsoft.com/office/powerpoint/2010/main" val="183416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p14="http://schemas.microsoft.com/office/powerpoint/2010/main" xmlns="" id="{C945AA77-B033-48EB-A607-A10192EF5CE4}"/>
              </a:ext>
            </a:extLst>
          </p:cNvPr>
          <p:cNvSpPr txBox="1"/>
          <p:nvPr/>
        </p:nvSpPr>
        <p:spPr>
          <a:xfrm>
            <a:off x="416259" y="561486"/>
            <a:ext cx="5868537" cy="2069797"/>
          </a:xfrm>
          <a:prstGeom prst="rect">
            <a:avLst/>
          </a:prstGeom>
          <a:noFill/>
        </p:spPr>
        <p:txBody>
          <a:bodyPr wrap="square">
            <a:spAutoFit/>
          </a:bodyPr>
          <a:lstStyle/>
          <a:p>
            <a:pPr>
              <a:lnSpc>
                <a:spcPct val="115000"/>
              </a:lnSpc>
              <a:spcBef>
                <a:spcPts val="500"/>
              </a:spcBef>
              <a:spcAft>
                <a:spcPts val="1000"/>
              </a:spcAft>
            </a:pP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ΣΤΡΑΤΗΓΙΚ</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Ε</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Σ </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ΜΑ</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ΘΗΣΗΣ</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 ΣΤΗΝ ΠΡΑΞΗ</a:t>
            </a:r>
            <a:endPar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Ορισμένοι μαθητές θα επωφεληθούν από τη χρήση φυσικών αντικειμένων για να κατανοήσουν πλήρως μια έννοια</a:t>
            </a:r>
            <a:r>
              <a:rPr lang="en-GB"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a:t>
            </a:r>
            <a:endPar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endPar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xmlns:p14="http://schemas.microsoft.com/office/powerpoint/2010/main" xmlns="" id="{F7BCF28F-EDCB-4FB3-9CAB-F5D46D8FECD9}"/>
              </a:ext>
            </a:extLst>
          </p:cNvPr>
          <p:cNvSpPr txBox="1"/>
          <p:nvPr/>
        </p:nvSpPr>
        <p:spPr>
          <a:xfrm>
            <a:off x="388961" y="4189614"/>
            <a:ext cx="5868538" cy="2195986"/>
          </a:xfrm>
          <a:prstGeom prst="rect">
            <a:avLst/>
          </a:prstGeom>
          <a:noFill/>
        </p:spPr>
        <p:txBody>
          <a:bodyPr wrap="square">
            <a:spAutoFit/>
          </a:bodyPr>
          <a:lstStyle/>
          <a:p>
            <a:pPr>
              <a:lnSpc>
                <a:spcPct val="115000"/>
              </a:lnSpc>
              <a:spcBef>
                <a:spcPts val="500"/>
              </a:spcBef>
              <a:spcAft>
                <a:spcPts val="1000"/>
              </a:spcAft>
            </a:pP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ΔΙΑΦΟΡΟΠΟΙΗΣΗ</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 </a:t>
            </a:r>
            <a:r>
              <a:rPr lang="en-GB" b="1" dirty="0">
                <a:solidFill>
                  <a:srgbClr val="64B558"/>
                </a:solidFill>
                <a:latin typeface="Corbel" panose="020B0503020204020204" pitchFamily="34" charset="0"/>
                <a:ea typeface="Corbel" panose="020B0503020204020204" pitchFamily="34" charset="0"/>
                <a:cs typeface="Times New Roman" panose="02020603050405020304" pitchFamily="18" charset="0"/>
              </a:rPr>
              <a:t>ΜΕ </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Β</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Α</a:t>
            </a:r>
            <a:r>
              <a:rPr lang="en-GB"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ΣΗ Τ</a:t>
            </a:r>
            <a:r>
              <a:rPr lang="el-GR" b="1" dirty="0" smtClean="0">
                <a:solidFill>
                  <a:srgbClr val="64B558"/>
                </a:solidFill>
                <a:latin typeface="Corbel" panose="020B0503020204020204" pitchFamily="34" charset="0"/>
                <a:ea typeface="Corbel" panose="020B0503020204020204" pitchFamily="34" charset="0"/>
                <a:cs typeface="Times New Roman" panose="02020603050405020304" pitchFamily="18" charset="0"/>
              </a:rPr>
              <a:t>Ο ΠΑΡΑΓΩΜΕΝΟ ΠΡΟΪΟΝ</a:t>
            </a:r>
            <a:endPar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Η διαφοροποίηση με βάση την παραγωγή ή το τελικό προϊόν σημαίνει ότι μπορείτε να δώσετε σε όλους τους μαθητές το ίδιο περιεχόμενο και την ίδια διδασκαλία χωρίς προσαρμογή. Η διαφοροποίηση έγκειται στο τι κάνουν οι μαθητές με αυτό το περιεχόμενο.</a:t>
            </a:r>
          </a:p>
        </p:txBody>
      </p:sp>
      <p:sp>
        <p:nvSpPr>
          <p:cNvPr id="10" name="Rectangle 9">
            <a:extLst>
              <a:ext uri="{FF2B5EF4-FFF2-40B4-BE49-F238E27FC236}">
                <a16:creationId xmlns:a16="http://schemas.microsoft.com/office/drawing/2014/main" xmlns:p14="http://schemas.microsoft.com/office/powerpoint/2010/main" xmlns="" id="{26B89396-ACEF-4E90-BF3E-DD10F07DCCAC}"/>
              </a:ext>
            </a:extLst>
          </p:cNvPr>
          <p:cNvSpPr/>
          <p:nvPr/>
        </p:nvSpPr>
        <p:spPr>
          <a:xfrm>
            <a:off x="443557" y="2226153"/>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Rectangle 10">
            <a:extLst>
              <a:ext uri="{FF2B5EF4-FFF2-40B4-BE49-F238E27FC236}">
                <a16:creationId xmlns:a16="http://schemas.microsoft.com/office/drawing/2014/main" xmlns:p14="http://schemas.microsoft.com/office/powerpoint/2010/main" xmlns="" id="{B5F6990D-330B-4AB5-9782-7FCFBB1F664D}"/>
              </a:ext>
            </a:extLst>
          </p:cNvPr>
          <p:cNvSpPr/>
          <p:nvPr/>
        </p:nvSpPr>
        <p:spPr>
          <a:xfrm>
            <a:off x="443557" y="6766139"/>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 name="TextBox 11">
            <a:extLst>
              <a:ext uri="{FF2B5EF4-FFF2-40B4-BE49-F238E27FC236}">
                <a16:creationId xmlns:a16="http://schemas.microsoft.com/office/drawing/2014/main" xmlns:p14="http://schemas.microsoft.com/office/powerpoint/2010/main" xmlns="" id="{F92C93B7-C2C5-4A5A-8D4B-544F2E92236B}"/>
              </a:ext>
            </a:extLst>
          </p:cNvPr>
          <p:cNvSpPr txBox="1"/>
          <p:nvPr/>
        </p:nvSpPr>
        <p:spPr>
          <a:xfrm>
            <a:off x="416259" y="2283745"/>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
        <p:nvSpPr>
          <p:cNvPr id="13" name="TextBox 12">
            <a:extLst>
              <a:ext uri="{FF2B5EF4-FFF2-40B4-BE49-F238E27FC236}">
                <a16:creationId xmlns:a16="http://schemas.microsoft.com/office/drawing/2014/main" xmlns:p14="http://schemas.microsoft.com/office/powerpoint/2010/main" xmlns="" id="{21C5E546-9CF3-4E58-A0C9-49572A226173}"/>
              </a:ext>
            </a:extLst>
          </p:cNvPr>
          <p:cNvSpPr txBox="1"/>
          <p:nvPr/>
        </p:nvSpPr>
        <p:spPr>
          <a:xfrm>
            <a:off x="443557" y="6775458"/>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Tree>
    <p:extLst>
      <p:ext uri="{BB962C8B-B14F-4D97-AF65-F5344CB8AC3E}">
        <p14:creationId xmlns:p14="http://schemas.microsoft.com/office/powerpoint/2010/main" val="3813196590"/>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2169</TotalTime>
  <Words>393</Words>
  <Application>Microsoft Office PowerPoint</Application>
  <PresentationFormat>A4 Paper (210x297 mm)</PresentationFormat>
  <Paragraphs>25</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Corbel</vt:lpstr>
      <vt:lpstr>Symbol</vt:lpstr>
      <vt:lpstr>Times New Roman</vt:lpstr>
      <vt:lpstr>Kantoorthema</vt:lpstr>
      <vt:lpstr>ΠΩΣ ΝΑ ΔΙΑΦΟΡΟΠΟΙHΣΕΤΕ ΤΗ ΔΙΑΔΙΚΑΣIΑ ΜAΘΗΣΗΣ</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Katerina Stergiopoulou</cp:lastModifiedBy>
  <cp:revision>58</cp:revision>
  <dcterms:created xsi:type="dcterms:W3CDTF">2021-03-16T15:14:53Z</dcterms:created>
  <dcterms:modified xsi:type="dcterms:W3CDTF">2022-12-07T14:16:34Z</dcterms:modified>
</cp:coreProperties>
</file>