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9" r:id="rId2"/>
    <p:sldId id="280" r:id="rId3"/>
    <p:sldId id="281" r:id="rId4"/>
    <p:sldId id="282"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B558"/>
    <a:srgbClr val="D2E9CF"/>
    <a:srgbClr val="FAD2DD"/>
    <a:srgbClr val="F5A1B9"/>
    <a:srgbClr val="E61A52"/>
    <a:srgbClr val="EC662D"/>
    <a:srgbClr val="F2BD1F"/>
    <a:srgbClr val="378FCD"/>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31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BFA9B01E-A8E5-46E0-AACB-1EEE5026D8B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31/10/2022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D58D4BB-0AF1-4CA7-9C9A-C6D8A4D5A8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id="{6F63A8E9-0F8A-473D-A84C-CAFFD8D32D3B}"/>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31/10/2022</a:t>
            </a:fld>
            <a:endParaRPr lang="en-GB"/>
          </a:p>
        </p:txBody>
      </p:sp>
      <p:sp>
        <p:nvSpPr>
          <p:cNvPr id="4" name="Tijdelijke aanduiding voor voettekst 3">
            <a:extLst>
              <a:ext uri="{FF2B5EF4-FFF2-40B4-BE49-F238E27FC236}">
                <a16:creationId xmlns:a16="http://schemas.microsoft.com/office/drawing/2014/main"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id="{89C9B853-E3A0-41EC-8427-8B2A1F18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id="{79A074A3-A961-4803-A4CB-D785069C900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31/10/2022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14" name="Tijdelijke aanduiding voor voettekst 2">
            <a:extLst>
              <a:ext uri="{FF2B5EF4-FFF2-40B4-BE49-F238E27FC236}">
                <a16:creationId xmlns:a16="http://schemas.microsoft.com/office/drawing/2014/main"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id="{923C0007-33D7-4D76-B419-1E6B07D09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id="{6619D745-01FD-42AF-9C8E-DD873EDE16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89E18894-0D9F-47A1-919A-F925F1256CC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id="{F2DCB080-EBE5-4FE4-8A8C-1517C542CB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id="{0916403C-BBCD-426C-8DED-8BAF4EAD5C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id="{275DCAC6-8F76-4F3D-A05D-57BAD46608A9}"/>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id="{F636A01B-34E1-4217-8455-EBD7BC38580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id="{7D13D90E-2AA7-47EA-86DE-1E960EBB13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id="{F8FA5507-86D9-421B-9300-D6BF0082274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id="{6461CA75-AFE6-4198-BF78-DF99C0CC677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id="{6C597850-E501-4E9F-BF69-23C1B096633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Klik om de Master titelstijl te bewerken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Klik om Master tekststijlen te bewerken</a:t>
            </a:r>
          </a:p>
          <a:p>
            <a:pPr lvl="1"/>
            <a:r>
              <a:rPr lang="en-US"/>
              <a:t>Tweede niveau</a:t>
            </a:r>
          </a:p>
          <a:p>
            <a:pPr lvl="2"/>
            <a:r>
              <a:rPr lang="en-US"/>
              <a:t>Derde niveau</a:t>
            </a:r>
          </a:p>
          <a:p>
            <a:pPr lvl="3"/>
            <a:r>
              <a:rPr lang="en-US"/>
              <a:t>Vierde niveau</a:t>
            </a:r>
          </a:p>
          <a:p>
            <a:pPr lvl="4"/>
            <a:r>
              <a:rPr lang="en-US"/>
              <a:t>Vijfde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10/31/2022</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en-GB" sz="3200" b="1" dirty="0">
                <a:solidFill>
                  <a:schemeClr val="bg1"/>
                </a:solidFill>
              </a:rPr>
              <a:t>HOE HET LEERPROCES TE DIFFERENTIËREN</a:t>
            </a:r>
          </a:p>
        </p:txBody>
      </p:sp>
      <p:sp>
        <p:nvSpPr>
          <p:cNvPr id="3" name="TextBox 2">
            <a:extLst>
              <a:ext uri="{FF2B5EF4-FFF2-40B4-BE49-F238E27FC236}">
                <a16:creationId xmlns:a16="http://schemas.microsoft.com/office/drawing/2014/main" id="{EF2B4EAE-C0D6-4D04-9EB8-FB593D64BDB0}"/>
              </a:ext>
            </a:extLst>
          </p:cNvPr>
          <p:cNvSpPr txBox="1"/>
          <p:nvPr/>
        </p:nvSpPr>
        <p:spPr>
          <a:xfrm>
            <a:off x="126243" y="8150239"/>
            <a:ext cx="2712491" cy="1540165"/>
          </a:xfrm>
          <a:prstGeom prst="rect">
            <a:avLst/>
          </a:prstGeom>
          <a:noFill/>
        </p:spPr>
        <p:txBody>
          <a:bodyPr wrap="square">
            <a:spAutoFit/>
          </a:bodyPr>
          <a:lstStyle/>
          <a:p>
            <a:pPr lvl="0">
              <a:lnSpc>
                <a:spcPct val="115000"/>
              </a:lnSpc>
              <a:spcBef>
                <a:spcPts val="500"/>
              </a:spcBef>
              <a:spcAft>
                <a:spcPts val="1000"/>
              </a:spcAft>
            </a:pPr>
            <a:r>
              <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Referentie hieronder:</a:t>
            </a:r>
            <a:endPar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lvl="0">
              <a:lnSpc>
                <a:spcPct val="115000"/>
              </a:lnSpc>
              <a:spcBef>
                <a:spcPts val="500"/>
              </a:spcBef>
              <a:spcAft>
                <a:spcPts val="1000"/>
              </a:spcAft>
            </a:pPr>
            <a:r>
              <a:rPr lang="en-GB" sz="1800" u="sng"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https://www.3plearning.com/blog/differentiated-instruction/ </a:t>
            </a:r>
          </a:p>
        </p:txBody>
      </p:sp>
    </p:spTree>
    <p:extLst>
      <p:ext uri="{BB962C8B-B14F-4D97-AF65-F5344CB8AC3E}">
        <p14:creationId xmlns:p14="http://schemas.microsoft.com/office/powerpoint/2010/main" val="57199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307075" y="996112"/>
            <a:ext cx="5793474" cy="1792094"/>
          </a:xfrm>
          <a:prstGeom prst="rect">
            <a:avLst/>
          </a:prstGeom>
          <a:noFill/>
        </p:spPr>
        <p:txBody>
          <a:bodyPr wrap="square">
            <a:spAutoFit/>
          </a:bodyPr>
          <a:lstStyle/>
          <a:p>
            <a:pPr>
              <a:lnSpc>
                <a:spcPct val="115000"/>
              </a:lnSpc>
              <a:spcBef>
                <a:spcPts val="500"/>
              </a:spcBef>
              <a:spcAft>
                <a:spcPts val="1000"/>
              </a:spcAft>
            </a:pPr>
            <a:r>
              <a:rPr lang="en-GB" sz="16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UW NIVEAU VAN BETROKKENHEID AAN TE PASSEN</a:t>
            </a:r>
            <a:endParaRPr lang="en-GB" sz="16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400" dirty="0">
                <a:effectLst/>
                <a:latin typeface="Corbel" panose="020B0503020204020204" pitchFamily="34" charset="0"/>
                <a:ea typeface="Corbel" panose="020B0503020204020204" pitchFamily="34" charset="0"/>
                <a:cs typeface="Times New Roman" panose="02020603050405020304" pitchFamily="18" charset="0"/>
              </a:rPr>
              <a:t>Uw mate van betrokkenheid kan worden aangepast aan de behoeften van verschillende leerlingen. Als een bepaalde groep bijvoorbeeld steun nodig heeft, </a:t>
            </a:r>
            <a:r>
              <a:rPr lang="en-GB" sz="1400" dirty="0" err="1">
                <a:effectLst/>
                <a:latin typeface="Corbel" panose="020B0503020204020204" pitchFamily="34" charset="0"/>
                <a:ea typeface="Corbel" panose="020B0503020204020204" pitchFamily="34" charset="0"/>
                <a:cs typeface="Times New Roman" panose="02020603050405020304" pitchFamily="18" charset="0"/>
              </a:rPr>
              <a:t>kun</a:t>
            </a:r>
            <a:r>
              <a:rPr lang="en-GB" sz="1400" dirty="0">
                <a:effectLst/>
                <a:latin typeface="Corbel" panose="020B0503020204020204" pitchFamily="34" charset="0"/>
                <a:ea typeface="Corbel" panose="020B0503020204020204" pitchFamily="34" charset="0"/>
                <a:cs typeface="Times New Roman" panose="02020603050405020304" pitchFamily="18" charset="0"/>
              </a:rPr>
              <a:t> je hen intensievere directe instructies geven. Aan de andere kant kunnen leerlingen die al zelfvertrouwen hebben, baat hebben bij een meer zelfstandige benadering van dezelfde activiteit. </a:t>
            </a:r>
          </a:p>
        </p:txBody>
      </p:sp>
      <p:sp>
        <p:nvSpPr>
          <p:cNvPr id="7" name="TextBox 6">
            <a:extLst>
              <a:ext uri="{FF2B5EF4-FFF2-40B4-BE49-F238E27FC236}">
                <a16:creationId xmlns:a16="http://schemas.microsoft.com/office/drawing/2014/main" id="{2A84DFB5-56CB-4DBE-8113-BE7012161906}"/>
              </a:ext>
            </a:extLst>
          </p:cNvPr>
          <p:cNvSpPr txBox="1"/>
          <p:nvPr/>
        </p:nvSpPr>
        <p:spPr>
          <a:xfrm>
            <a:off x="307075" y="4508849"/>
            <a:ext cx="6441742" cy="3008772"/>
          </a:xfrm>
          <a:prstGeom prst="rect">
            <a:avLst/>
          </a:prstGeom>
          <a:noFill/>
        </p:spPr>
        <p:txBody>
          <a:bodyPr wrap="square">
            <a:spAutoFit/>
          </a:bodyPr>
          <a:lstStyle/>
          <a:p>
            <a:pPr>
              <a:lnSpc>
                <a:spcPct val="115000"/>
              </a:lnSpc>
              <a:spcBef>
                <a:spcPts val="500"/>
              </a:spcBef>
              <a:spcAft>
                <a:spcPts val="1000"/>
              </a:spcAft>
            </a:pPr>
            <a:r>
              <a:rPr lang="en-GB" sz="16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STRATEGISCHE GROEPEN</a:t>
            </a:r>
            <a:endParaRPr lang="en-GB" sz="16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400" dirty="0">
                <a:effectLst/>
                <a:latin typeface="Corbel" panose="020B0503020204020204" pitchFamily="34" charset="0"/>
                <a:ea typeface="Corbel" panose="020B0503020204020204" pitchFamily="34" charset="0"/>
                <a:cs typeface="Times New Roman" panose="02020603050405020304" pitchFamily="18" charset="0"/>
              </a:rPr>
              <a:t>Het groeperen van leerlingen naar vaardigheidsniveau maakt het hele differentiatieproces gemakkelijker te beheren. Zodra leerlingen van hetzelfde niveau op dezelfde plaats zijn, </a:t>
            </a:r>
            <a:r>
              <a:rPr lang="en-GB" sz="1400" dirty="0" err="1">
                <a:effectLst/>
                <a:latin typeface="Corbel" panose="020B0503020204020204" pitchFamily="34" charset="0"/>
                <a:ea typeface="Corbel" panose="020B0503020204020204" pitchFamily="34" charset="0"/>
                <a:cs typeface="Times New Roman" panose="02020603050405020304" pitchFamily="18" charset="0"/>
              </a:rPr>
              <a:t>kun</a:t>
            </a:r>
            <a:r>
              <a:rPr lang="en-GB" sz="1400" dirty="0">
                <a:effectLst/>
                <a:latin typeface="Corbel" panose="020B0503020204020204" pitchFamily="34" charset="0"/>
                <a:ea typeface="Corbel" panose="020B0503020204020204" pitchFamily="34" charset="0"/>
                <a:cs typeface="Times New Roman" panose="02020603050405020304" pitchFamily="18" charset="0"/>
              </a:rPr>
              <a:t> je:</a:t>
            </a:r>
          </a:p>
          <a:p>
            <a:pPr marL="342900" lvl="0" indent="-342900">
              <a:lnSpc>
                <a:spcPct val="115000"/>
              </a:lnSpc>
              <a:spcBef>
                <a:spcPts val="500"/>
              </a:spcBef>
              <a:buFont typeface="Symbol" panose="05050102010706020507" pitchFamily="18" charset="2"/>
              <a:buChar char=""/>
            </a:pPr>
            <a:r>
              <a:rPr lang="en-GB" sz="1400" dirty="0">
                <a:effectLst/>
                <a:latin typeface="Corbel" panose="020B0503020204020204" pitchFamily="34" charset="0"/>
                <a:ea typeface="Corbel" panose="020B0503020204020204" pitchFamily="34" charset="0"/>
                <a:cs typeface="Times New Roman" panose="02020603050405020304" pitchFamily="18" charset="0"/>
              </a:rPr>
              <a:t>in de buurt blijven van groepen die meer steun nodig hebben, zodat je bij de hand bent om in te grijpen en te helpen</a:t>
            </a:r>
          </a:p>
          <a:p>
            <a:pPr marL="342900" lvl="0" indent="-342900">
              <a:lnSpc>
                <a:spcPct val="115000"/>
              </a:lnSpc>
              <a:buFont typeface="Symbol" panose="05050102010706020507" pitchFamily="18" charset="2"/>
              <a:buChar char=""/>
            </a:pPr>
            <a:r>
              <a:rPr lang="en-GB" sz="1400" dirty="0">
                <a:effectLst/>
                <a:latin typeface="Corbel" panose="020B0503020204020204" pitchFamily="34" charset="0"/>
                <a:ea typeface="Corbel" panose="020B0503020204020204" pitchFamily="34" charset="0"/>
                <a:cs typeface="Times New Roman" panose="02020603050405020304" pitchFamily="18" charset="0"/>
              </a:rPr>
              <a:t>gedifferentieerde werksets toewijzen</a:t>
            </a:r>
          </a:p>
          <a:p>
            <a:pPr marL="342900" lvl="0" indent="-342900">
              <a:lnSpc>
                <a:spcPct val="115000"/>
              </a:lnSpc>
              <a:spcAft>
                <a:spcPts val="1000"/>
              </a:spcAft>
              <a:buFont typeface="Symbol" panose="05050102010706020507" pitchFamily="18" charset="2"/>
              <a:buChar char=""/>
            </a:pPr>
            <a:r>
              <a:rPr lang="en-GB" sz="1400" dirty="0">
                <a:effectLst/>
                <a:latin typeface="Corbel" panose="020B0503020204020204" pitchFamily="34" charset="0"/>
                <a:ea typeface="Corbel" panose="020B0503020204020204" pitchFamily="34" charset="0"/>
                <a:cs typeface="Times New Roman" panose="02020603050405020304" pitchFamily="18" charset="0"/>
              </a:rPr>
              <a:t>een puzzelactiviteit coördineren, waarbij verschillende groepen taken van uiteenlopende moeilijkheidsgraad uitvoeren, maar die samen het eindproduct vormen.</a:t>
            </a:r>
          </a:p>
        </p:txBody>
      </p:sp>
      <p:sp>
        <p:nvSpPr>
          <p:cNvPr id="10" name="TextBox 9">
            <a:extLst>
              <a:ext uri="{FF2B5EF4-FFF2-40B4-BE49-F238E27FC236}">
                <a16:creationId xmlns:a16="http://schemas.microsoft.com/office/drawing/2014/main" id="{8B65939C-73ED-4A4E-8E48-EEC9F95EBCA6}"/>
              </a:ext>
            </a:extLst>
          </p:cNvPr>
          <p:cNvSpPr txBox="1"/>
          <p:nvPr/>
        </p:nvSpPr>
        <p:spPr>
          <a:xfrm>
            <a:off x="300252" y="438727"/>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64B558"/>
                </a:solidFill>
                <a:latin typeface="Corbel" panose="020B0503020204020204" pitchFamily="34" charset="0"/>
                <a:ea typeface="Corbel" panose="020B0503020204020204" pitchFamily="34" charset="0"/>
                <a:cs typeface="Times New Roman" panose="02020603050405020304" pitchFamily="18" charset="0"/>
              </a:rPr>
              <a:t>VOORBEELDEN</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307075" y="2817291"/>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402610" y="7517621"/>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300252" y="2817291"/>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4" name="TextBox 13">
            <a:extLst>
              <a:ext uri="{FF2B5EF4-FFF2-40B4-BE49-F238E27FC236}">
                <a16:creationId xmlns:a16="http://schemas.microsoft.com/office/drawing/2014/main" id="{7F26FD77-52AB-44FC-BCC0-8412E1C7C579}"/>
              </a:ext>
            </a:extLst>
          </p:cNvPr>
          <p:cNvSpPr txBox="1"/>
          <p:nvPr/>
        </p:nvSpPr>
        <p:spPr>
          <a:xfrm>
            <a:off x="498145" y="7517621"/>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3591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945AA77-B033-48EB-A607-A10192EF5CE4}"/>
              </a:ext>
            </a:extLst>
          </p:cNvPr>
          <p:cNvSpPr txBox="1"/>
          <p:nvPr/>
        </p:nvSpPr>
        <p:spPr>
          <a:xfrm>
            <a:off x="388961" y="775082"/>
            <a:ext cx="5868537" cy="1838708"/>
          </a:xfrm>
          <a:prstGeom prst="rect">
            <a:avLst/>
          </a:prstGeom>
          <a:noFill/>
        </p:spPr>
        <p:txBody>
          <a:bodyPr wrap="square">
            <a:spAutoFit/>
          </a:bodyPr>
          <a:lstStyle/>
          <a:p>
            <a:pPr>
              <a:lnSpc>
                <a:spcPct val="115000"/>
              </a:lnSpc>
              <a:spcBef>
                <a:spcPts val="500"/>
              </a:spcBef>
              <a:spcAft>
                <a:spcPts val="1000"/>
              </a:spcAft>
            </a:pPr>
            <a:r>
              <a:rPr lang="en-GB" sz="18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EXTRA TIJD</a:t>
            </a:r>
          </a:p>
          <a:p>
            <a:pPr>
              <a:lnSpc>
                <a:spcPct val="115000"/>
              </a:lnSpc>
              <a:spcBef>
                <a:spcPts val="500"/>
              </a:spcBef>
              <a:spcAft>
                <a:spcPts val="1000"/>
              </a:spcAft>
            </a:pPr>
            <a:r>
              <a:rPr lang="en-GB" sz="1400" dirty="0">
                <a:effectLst/>
                <a:latin typeface="Corbel" panose="020B0503020204020204" pitchFamily="34" charset="0"/>
                <a:ea typeface="Corbel" panose="020B0503020204020204" pitchFamily="34" charset="0"/>
                <a:cs typeface="Times New Roman" panose="02020603050405020304" pitchFamily="18" charset="0"/>
              </a:rPr>
              <a:t>Extra tijd geven voor een activiteit is een steun in de rug voor leerlingen die moeite hebben om het af te maken. Het moedigt ook meer bekwame leerlingen aan om dieper over het onderwerp na te denken.</a:t>
            </a:r>
          </a:p>
          <a:p>
            <a:pPr>
              <a:lnSpc>
                <a:spcPct val="115000"/>
              </a:lnSpc>
              <a:spcBef>
                <a:spcPts val="500"/>
              </a:spcBef>
              <a:spcAft>
                <a:spcPts val="1000"/>
              </a:spcAft>
            </a:pP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7BCF28F-EDCB-4FB3-9CAB-F5D46D8FECD9}"/>
              </a:ext>
            </a:extLst>
          </p:cNvPr>
          <p:cNvSpPr txBox="1"/>
          <p:nvPr/>
        </p:nvSpPr>
        <p:spPr>
          <a:xfrm>
            <a:off x="388961" y="4430906"/>
            <a:ext cx="5868538" cy="1827488"/>
          </a:xfrm>
          <a:prstGeom prst="rect">
            <a:avLst/>
          </a:prstGeom>
          <a:noFill/>
        </p:spPr>
        <p:txBody>
          <a:bodyPr wrap="square">
            <a:spAutoFit/>
          </a:bodyPr>
          <a:lstStyle/>
          <a:p>
            <a:pPr>
              <a:lnSpc>
                <a:spcPct val="115000"/>
              </a:lnSpc>
              <a:spcBef>
                <a:spcPts val="500"/>
              </a:spcBef>
              <a:spcAft>
                <a:spcPts val="1000"/>
              </a:spcAft>
            </a:pPr>
            <a:r>
              <a:rPr lang="en-GB" sz="18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STRATEGISCHE PARTNERS</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400" dirty="0">
                <a:effectLst/>
                <a:latin typeface="Corbel" panose="020B0503020204020204" pitchFamily="34" charset="0"/>
                <a:ea typeface="Corbel" panose="020B0503020204020204" pitchFamily="34" charset="0"/>
                <a:cs typeface="Times New Roman" panose="02020603050405020304" pitchFamily="18" charset="0"/>
              </a:rPr>
              <a:t>Coördineer een tweetal activiteiten waarbij minder vaardige leerlingen gekoppeld worden aan meer zelfverzekerde medeleerlingen. Leerlingen met problemen zijn niet de enigen die hiervan zullen profiteren. Meer vaardige leerlingen zullen hun begrip consolideren door hetzelfde concept aan hun partner uit te leggen.</a:t>
            </a:r>
          </a:p>
        </p:txBody>
      </p:sp>
      <p:sp>
        <p:nvSpPr>
          <p:cNvPr id="10" name="Rectangle 9">
            <a:extLst>
              <a:ext uri="{FF2B5EF4-FFF2-40B4-BE49-F238E27FC236}">
                <a16:creationId xmlns:a16="http://schemas.microsoft.com/office/drawing/2014/main" id="{26B89396-ACEF-4E90-BF3E-DD10F07DCCAC}"/>
              </a:ext>
            </a:extLst>
          </p:cNvPr>
          <p:cNvSpPr/>
          <p:nvPr/>
        </p:nvSpPr>
        <p:spPr>
          <a:xfrm>
            <a:off x="388961" y="2498275"/>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B5F6990D-330B-4AB5-9782-7FCFBB1F664D}"/>
              </a:ext>
            </a:extLst>
          </p:cNvPr>
          <p:cNvSpPr/>
          <p:nvPr/>
        </p:nvSpPr>
        <p:spPr>
          <a:xfrm>
            <a:off x="388961" y="6408898"/>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F92C93B7-C2C5-4A5A-8D4B-544F2E92236B}"/>
              </a:ext>
            </a:extLst>
          </p:cNvPr>
          <p:cNvSpPr txBox="1"/>
          <p:nvPr/>
        </p:nvSpPr>
        <p:spPr>
          <a:xfrm>
            <a:off x="416259" y="2547553"/>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3" name="TextBox 12">
            <a:extLst>
              <a:ext uri="{FF2B5EF4-FFF2-40B4-BE49-F238E27FC236}">
                <a16:creationId xmlns:a16="http://schemas.microsoft.com/office/drawing/2014/main" id="{21C5E546-9CF3-4E58-A0C9-49572A226173}"/>
              </a:ext>
            </a:extLst>
          </p:cNvPr>
          <p:cNvSpPr txBox="1"/>
          <p:nvPr/>
        </p:nvSpPr>
        <p:spPr>
          <a:xfrm>
            <a:off x="388961" y="6554985"/>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6512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945AA77-B033-48EB-A607-A10192EF5CE4}"/>
              </a:ext>
            </a:extLst>
          </p:cNvPr>
          <p:cNvSpPr txBox="1"/>
          <p:nvPr/>
        </p:nvSpPr>
        <p:spPr>
          <a:xfrm>
            <a:off x="361663" y="354157"/>
            <a:ext cx="5868537" cy="2243435"/>
          </a:xfrm>
          <a:prstGeom prst="rect">
            <a:avLst/>
          </a:prstGeom>
          <a:noFill/>
        </p:spPr>
        <p:txBody>
          <a:bodyPr wrap="square">
            <a:spAutoFit/>
          </a:bodyPr>
          <a:lstStyle/>
          <a:p>
            <a:pPr>
              <a:lnSpc>
                <a:spcPct val="115000"/>
              </a:lnSpc>
              <a:spcBef>
                <a:spcPts val="500"/>
              </a:spcBef>
              <a:spcAft>
                <a:spcPts val="1000"/>
              </a:spcAft>
            </a:pPr>
            <a:r>
              <a:rPr lang="en-GB" sz="18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PRAKTIJKGERICHTE LEERSTRATEGIEËN GEBRUIKEN</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Sommige leerlingen zullen baat hebben bij het gebruik van fysieke voorwerpen om een concept volledig te begrijpen. </a:t>
            </a: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a:t>
            </a:r>
          </a:p>
          <a:p>
            <a:pPr>
              <a:lnSpc>
                <a:spcPct val="115000"/>
              </a:lnSpc>
              <a:spcBef>
                <a:spcPts val="500"/>
              </a:spcBef>
              <a:spcAft>
                <a:spcPts val="1000"/>
              </a:spcAft>
            </a:pP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7BCF28F-EDCB-4FB3-9CAB-F5D46D8FECD9}"/>
              </a:ext>
            </a:extLst>
          </p:cNvPr>
          <p:cNvSpPr txBox="1"/>
          <p:nvPr/>
        </p:nvSpPr>
        <p:spPr>
          <a:xfrm>
            <a:off x="388961" y="4189614"/>
            <a:ext cx="5868538" cy="1858714"/>
          </a:xfrm>
          <a:prstGeom prst="rect">
            <a:avLst/>
          </a:prstGeom>
          <a:noFill/>
        </p:spPr>
        <p:txBody>
          <a:bodyPr wrap="square">
            <a:spAutoFit/>
          </a:bodyPr>
          <a:lstStyle/>
          <a:p>
            <a:pPr>
              <a:lnSpc>
                <a:spcPct val="115000"/>
              </a:lnSpc>
              <a:spcBef>
                <a:spcPts val="500"/>
              </a:spcBef>
              <a:spcAft>
                <a:spcPts val="1000"/>
              </a:spcAft>
            </a:pPr>
            <a:r>
              <a:rPr lang="en-GB" sz="1800" b="1"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rPr>
              <a:t>HOE MAAK JE ONDERSCHEID NAAR OUTPUT</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Differentiëren naar output of eindproduct betekent dat je alle leerlingen dezelfde inhoud en instructie kunt geven zonder maatwerk. De differentiatie zit in wat leerlingen met die inhoud doen.</a:t>
            </a:r>
          </a:p>
        </p:txBody>
      </p:sp>
      <p:sp>
        <p:nvSpPr>
          <p:cNvPr id="10" name="Rectangle 9">
            <a:extLst>
              <a:ext uri="{FF2B5EF4-FFF2-40B4-BE49-F238E27FC236}">
                <a16:creationId xmlns:a16="http://schemas.microsoft.com/office/drawing/2014/main" id="{26B89396-ACEF-4E90-BF3E-DD10F07DCCAC}"/>
              </a:ext>
            </a:extLst>
          </p:cNvPr>
          <p:cNvSpPr/>
          <p:nvPr/>
        </p:nvSpPr>
        <p:spPr>
          <a:xfrm>
            <a:off x="416259" y="1946179"/>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B5F6990D-330B-4AB5-9782-7FCFBB1F664D}"/>
              </a:ext>
            </a:extLst>
          </p:cNvPr>
          <p:cNvSpPr/>
          <p:nvPr/>
        </p:nvSpPr>
        <p:spPr>
          <a:xfrm>
            <a:off x="416259" y="6161021"/>
            <a:ext cx="6052780" cy="1490074"/>
          </a:xfrm>
          <a:prstGeom prst="rect">
            <a:avLst/>
          </a:prstGeom>
          <a:solidFill>
            <a:srgbClr val="D2E9CF"/>
          </a:solidFill>
          <a:ln>
            <a:solidFill>
              <a:srgbClr val="64B5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F92C93B7-C2C5-4A5A-8D4B-544F2E92236B}"/>
              </a:ext>
            </a:extLst>
          </p:cNvPr>
          <p:cNvSpPr txBox="1"/>
          <p:nvPr/>
        </p:nvSpPr>
        <p:spPr>
          <a:xfrm>
            <a:off x="388961" y="2003771"/>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3" name="TextBox 12">
            <a:extLst>
              <a:ext uri="{FF2B5EF4-FFF2-40B4-BE49-F238E27FC236}">
                <a16:creationId xmlns:a16="http://schemas.microsoft.com/office/drawing/2014/main" id="{21C5E546-9CF3-4E58-A0C9-49572A226173}"/>
              </a:ext>
            </a:extLst>
          </p:cNvPr>
          <p:cNvSpPr txBox="1"/>
          <p:nvPr/>
        </p:nvSpPr>
        <p:spPr>
          <a:xfrm>
            <a:off x="416259" y="6170340"/>
            <a:ext cx="6052780" cy="646331"/>
          </a:xfrm>
          <a:prstGeom prst="rect">
            <a:avLst/>
          </a:prstGeom>
          <a:noFill/>
        </p:spPr>
        <p:txBody>
          <a:bodyPr wrap="square" rtlCol="0">
            <a:spAutoFit/>
          </a:bodyPr>
          <a:lstStyle/>
          <a:p>
            <a:r>
              <a:rPr lang="en-GB" dirty="0">
                <a:solidFill>
                  <a:srgbClr val="64B558"/>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64B558"/>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723716465"/>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2171</TotalTime>
  <Words>363</Words>
  <Application>Microsoft Office PowerPoint</Application>
  <PresentationFormat>A4 Paper (210x297 mm)</PresentationFormat>
  <Paragraphs>26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Corbel</vt:lpstr>
      <vt:lpstr>Symbol</vt:lpstr>
      <vt:lpstr>Kantoorthema</vt:lpstr>
      <vt:lpstr>HOE HET LEERPROCES TE DIFFERENTIËREN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keywords>, docId:3407B061E09718BC3071FA444900ACF1</cp:keywords>
  <cp:lastModifiedBy>Simon Tubb</cp:lastModifiedBy>
  <cp:revision>58</cp:revision>
  <dcterms:created xsi:type="dcterms:W3CDTF">2021-03-16T15:14:53Z</dcterms:created>
  <dcterms:modified xsi:type="dcterms:W3CDTF">2022-10-31T11:10:58Z</dcterms:modified>
</cp:coreProperties>
</file>