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1" r:id="rId2"/>
    <p:sldId id="282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62D"/>
    <a:srgbClr val="FAD3C2"/>
    <a:srgbClr val="64B558"/>
    <a:srgbClr val="D2E9CF"/>
    <a:srgbClr val="FAD2DD"/>
    <a:srgbClr val="F5A1B9"/>
    <a:srgbClr val="E61A52"/>
    <a:srgbClr val="F2BD1F"/>
    <a:srgbClr val="378FC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70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13.svg"/><Relationship Id="rId4" Type="http://schemas.openxmlformats.org/officeDocument/2006/relationships/image" Target="../media/image9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EC66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24369" y="945"/>
            <a:ext cx="5741998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xmlns="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xmlns="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xmlns="" id="{BFA9B01E-A8E5-46E0-AACB-1EEE5026D8B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4" y="7995328"/>
            <a:ext cx="22561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6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xmlns="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xmlns="" id="{CF3C8D34-09EF-4D07-957D-19F3F132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xmlns="" id="{7B11FB93-6DE9-40F3-80DF-78E5C1A9B8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xmlns="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6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xmlns="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xmlns="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xmlns="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xmlns="" id="{58BB4E3D-47AD-4794-9C33-40B220BB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xmlns="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xmlns="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07/12/2022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xmlns="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xmlns="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xmlns="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xmlns="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75" dirty="0" err="1"/>
              <a:t>Title</a:t>
            </a:r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xmlns="" id="{C41223C4-9057-4244-802A-6F4B761095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15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xmlns="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xmlns="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xmlns="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xmlns="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xmlns="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xmlns="" id="{349578B8-1138-48FA-8C67-2CB1764E4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xmlns="" id="{062B67B1-B800-4740-ADF6-E3B94A1190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xmlns="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xmlns="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3D58D4BB-0AF1-4CA7-9C9A-C6D8A4D5A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37992" y="-157967"/>
            <a:ext cx="3643313" cy="1022193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6F63A8E9-0F8A-473D-A84C-CAFFD8D32D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84350" y="7962642"/>
            <a:ext cx="1305639" cy="23692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B8606041-C5D1-4D18-994F-F9BF34758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xmlns="" id="{D22A9442-D3D3-4608-BEF7-DFF3714CE64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xmlns="" id="{4590B05B-6A8F-47E7-A0B0-98F634381A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xmlns="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xmlns="" id="{CF3C8D34-09EF-4D07-957D-19F3F13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xmlns="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xmlns="" id="{6C514876-4EE3-4C08-93DB-88998AE1A6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xmlns="" id="{9ABD4C61-DEB4-4ACA-9218-0D357BC000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92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5CA44219-E56D-4855-9F35-DE415A3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1362BEEA-E994-44C3-9F66-80728C7ADA37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39DBFF6A-CAFD-4F3B-B41E-7821255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3295DFD2-6C0D-462A-84C1-F738595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72CBA73-900A-4F0C-942E-66B23EAE3D8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2D12650B-1D08-4752-A703-6A277BF7489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78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xmlns="" id="{33F67BC8-AECB-495E-B5EC-9F860EEE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xmlns="" id="{89C9B853-E3A0-41EC-8427-8B2A1F181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79A074A3-A961-4803-A4CB-D785069C90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xmlns="" id="{6547F1F4-B863-43A9-9403-A3E5F5E320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xmlns="" id="{CA742D40-C0E7-48EF-8A96-4507C1D218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77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xmlns="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xmlns="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xmlns="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xmlns="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xmlns="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07/12/2022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xmlns="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xmlns="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xmlns="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xmlns="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xmlns="" id="{C41223C4-9057-4244-802A-6F4B761095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xmlns="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xmlns="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xmlns="" id="{68F156CA-D0B5-420D-9311-FC4C27DFE57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8F546-3EDA-4461-BEAA-74B7956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20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xmlns="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xmlns="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xmlns="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2BD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xmlns="" id="{349578B8-1138-48FA-8C67-2CB1764E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xmlns="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xmlns="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xmlns="" id="{D0CBCD47-3B88-4ADF-8009-C25586A533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xmlns="" id="{993F2012-3980-4B27-92AF-248D2BB3E2A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2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atum 1">
            <a:extLst>
              <a:ext uri="{FF2B5EF4-FFF2-40B4-BE49-F238E27FC236}">
                <a16:creationId xmlns:a16="http://schemas.microsoft.com/office/drawing/2014/main" xmlns="" id="{8C87637E-4593-4B3C-BA26-A69DC56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14" name="Tijdelijke aanduiding voor voettekst 2">
            <a:extLst>
              <a:ext uri="{FF2B5EF4-FFF2-40B4-BE49-F238E27FC236}">
                <a16:creationId xmlns:a16="http://schemas.microsoft.com/office/drawing/2014/main" xmlns="" id="{5E848633-AAFE-4C76-A63A-8BED7C69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ijdelijke aanduiding voor dianummer 3">
            <a:extLst>
              <a:ext uri="{FF2B5EF4-FFF2-40B4-BE49-F238E27FC236}">
                <a16:creationId xmlns:a16="http://schemas.microsoft.com/office/drawing/2014/main" xmlns="" id="{EE3205BD-962E-4760-B6BD-6692ABE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xmlns="" id="{6F5C2098-F446-4466-948E-58A22A766AD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xmlns="" id="{91E3243C-77C7-4B6A-8AE2-1E7299F6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xmlns="" id="{923C0007-33D7-4D76-B419-1E6B07D09D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6619D745-01FD-42AF-9C8E-DD873EDE1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xmlns="" id="{9126557F-34FF-4798-A3B9-E8F9256993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xmlns="" id="{D50FBF4F-FB3B-444D-A9B7-7B4226034E5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2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xmlns="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xmlns="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xmlns="" id="{89E18894-0D9F-47A1-919A-F925F1256C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xmlns="" id="{A186FF58-2B51-44B5-8274-7E4B3368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4" y="371051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xmlns="" id="{D0A4BD4F-9ECA-4FC0-9E9C-63284B816B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9427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xmlns="" id="{39B778D4-1BA8-4E93-889C-606A95A5323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1431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xmlns="" id="{F2DCB080-EBE5-4FE4-8A8C-1517C542CB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0773" y="2820459"/>
            <a:ext cx="2206326" cy="584809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xmlns="" id="{0916403C-BBCD-426C-8DED-8BAF4EAD5C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6200000">
            <a:off x="2134619" y="4620984"/>
            <a:ext cx="5848095" cy="224704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xmlns="" id="{275DCAC6-8F76-4F3D-A05D-57BAD46608A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heading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E3537E3A-5E59-4B85-853F-AC181BDF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91892466-3454-4982-9FF5-C2474F01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ADC41D1C-B056-4CCC-A2CF-97C8383A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xmlns="" id="{AE5B7F71-A204-4985-97FC-840346977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solidFill>
            <a:schemeClr val="accent5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xmlns="" id="{AF716A0E-18D4-4A3D-A248-AB131D1589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solidFill>
            <a:schemeClr val="accent3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xmlns="" id="{F636A01B-34E1-4217-8455-EBD7BC385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1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black an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65038D0-1D15-420B-982C-2B870F438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6272EFC-A5C8-42C9-9583-46A3C9864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D13D90E-2AA7-47EA-86DE-1E960EBB1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17678" y="-283339"/>
            <a:ext cx="3631696" cy="101893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F8FA5507-86D9-421B-9300-D6BF0082274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9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6461CA75-AFE6-4198-BF78-DF99C0CC67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63480" y="8707272"/>
            <a:ext cx="2582457" cy="19411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6C597850-E501-4E9F-BF69-23C1B0966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277094" y="0"/>
            <a:ext cx="5581748" cy="10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07-Dec-22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0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8" r:id="rId12"/>
    <p:sldLayoutId id="2147483662" r:id="rId13"/>
    <p:sldLayoutId id="2147483663" r:id="rId14"/>
    <p:sldLayoutId id="2147483664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66" r:id="rId22"/>
    <p:sldLayoutId id="2147483652" r:id="rId23"/>
    <p:sldLayoutId id="2147483653" r:id="rId24"/>
    <p:sldLayoutId id="2147483654" r:id="rId2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plearning.com/blog/differentiated-instruction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14="http://schemas.microsoft.com/office/powerpoint/2010/main" xmlns:ahyp="http://schemas.microsoft.com/office/drawing/2018/hyperlinkcolor" xmlns="" id="{17879F36-C32B-4E96-9F50-80735072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80" y="1755761"/>
            <a:ext cx="3172020" cy="21747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smtClean="0">
                <a:solidFill>
                  <a:schemeClr val="bg1"/>
                </a:solidFill>
              </a:rPr>
              <a:t>Π</a:t>
            </a:r>
            <a:r>
              <a:rPr lang="el-GR" sz="2800" b="1" dirty="0" smtClean="0">
                <a:solidFill>
                  <a:schemeClr val="bg1"/>
                </a:solidFill>
              </a:rPr>
              <a:t>Ω</a:t>
            </a:r>
            <a:r>
              <a:rPr lang="en-GB" sz="2800" b="1" dirty="0" smtClean="0">
                <a:solidFill>
                  <a:schemeClr val="bg1"/>
                </a:solidFill>
              </a:rPr>
              <a:t>Σ </a:t>
            </a:r>
            <a:r>
              <a:rPr lang="en-GB" sz="2800" b="1" dirty="0">
                <a:solidFill>
                  <a:schemeClr val="bg1"/>
                </a:solidFill>
              </a:rPr>
              <a:t>ΝΑ </a:t>
            </a:r>
            <a:r>
              <a:rPr lang="en-GB" sz="2800" b="1" dirty="0" smtClean="0">
                <a:solidFill>
                  <a:schemeClr val="bg1"/>
                </a:solidFill>
              </a:rPr>
              <a:t>ΔΙΑΦΟΡΟΠΟΙ</a:t>
            </a:r>
            <a:r>
              <a:rPr lang="el-GR" sz="2800" b="1" dirty="0" smtClean="0">
                <a:solidFill>
                  <a:schemeClr val="bg1"/>
                </a:solidFill>
              </a:rPr>
              <a:t>Η</a:t>
            </a:r>
            <a:r>
              <a:rPr lang="en-GB" sz="2800" b="1" dirty="0" smtClean="0">
                <a:solidFill>
                  <a:schemeClr val="bg1"/>
                </a:solidFill>
              </a:rPr>
              <a:t>ΣΕΤΕ </a:t>
            </a:r>
            <a:r>
              <a:rPr lang="en-GB" sz="2800" b="1" dirty="0">
                <a:solidFill>
                  <a:schemeClr val="bg1"/>
                </a:solidFill>
              </a:rPr>
              <a:t>ΤΟ </a:t>
            </a:r>
            <a:r>
              <a:rPr lang="en-GB" sz="2800" b="1" dirty="0" smtClean="0">
                <a:solidFill>
                  <a:schemeClr val="bg1"/>
                </a:solidFill>
              </a:rPr>
              <a:t>ΠΡΟ</a:t>
            </a:r>
            <a:r>
              <a:rPr lang="el-GR" sz="2800" b="1" dirty="0" smtClean="0">
                <a:solidFill>
                  <a:schemeClr val="bg1"/>
                </a:solidFill>
              </a:rPr>
              <a:t>ΪΟ</a:t>
            </a:r>
            <a:r>
              <a:rPr lang="en-GB" sz="2800" b="1" dirty="0" smtClean="0">
                <a:solidFill>
                  <a:schemeClr val="bg1"/>
                </a:solidFill>
              </a:rPr>
              <a:t>Ν Μ</a:t>
            </a:r>
            <a:r>
              <a:rPr lang="el-GR" sz="2800" b="1" dirty="0" smtClean="0">
                <a:solidFill>
                  <a:schemeClr val="bg1"/>
                </a:solidFill>
              </a:rPr>
              <a:t>Α</a:t>
            </a:r>
            <a:r>
              <a:rPr lang="en-GB" sz="2800" b="1" dirty="0" smtClean="0">
                <a:solidFill>
                  <a:schemeClr val="bg1"/>
                </a:solidFill>
              </a:rPr>
              <a:t>ΘΗΣΗΣ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:p14="http://schemas.microsoft.com/office/powerpoint/2010/main" xmlns:ahyp="http://schemas.microsoft.com/office/drawing/2018/hyperlinkcolor" xmlns="" id="{A69E54C5-5F8D-4065-AA1B-EAFCDE10D475}"/>
              </a:ext>
            </a:extLst>
          </p:cNvPr>
          <p:cNvSpPr txBox="1"/>
          <p:nvPr/>
        </p:nvSpPr>
        <p:spPr>
          <a:xfrm>
            <a:off x="126243" y="8150239"/>
            <a:ext cx="2712491" cy="1540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dirty="0">
                <a:solidFill>
                  <a:prstClr val="white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Αναφορά παρακάτω:</a:t>
            </a:r>
            <a:endParaRPr lang="en-GB" dirty="0">
              <a:solidFill>
                <a:prstClr val="white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p14="http://schemas.microsoft.com/office/powerpoint/2010/main" xmlns:ahyp="http://schemas.microsoft.com/office/drawing/2018/hyperlinkcolor" xmlns:a16="http://schemas.microsoft.com/office/drawing/2014/main" xmlns="" val="tx"/>
                  </a:ext>
                </a:extLst>
              </a:hlinkClick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u="sng" dirty="0">
                <a:solidFill>
                  <a:prstClr val="white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p14="http://schemas.microsoft.com/office/powerpoint/2010/main" xmlns:ahyp="http://schemas.microsoft.com/office/drawing/2018/hyperlinkcolor" xmlns:a16="http://schemas.microsoft.com/office/drawing/2014/main" xmlns="" val="tx"/>
                    </a:ext>
                  </a:extLst>
                </a:hlinkClick>
              </a:rPr>
              <a:t>https://www.3plearning.com/blog/differentiated-instruction/ </a:t>
            </a:r>
          </a:p>
        </p:txBody>
      </p:sp>
    </p:spTree>
    <p:extLst>
      <p:ext uri="{BB962C8B-B14F-4D97-AF65-F5344CB8AC3E}">
        <p14:creationId xmlns:p14="http://schemas.microsoft.com/office/powerpoint/2010/main" val="50310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:p14="http://schemas.microsoft.com/office/powerpoint/2010/main" xmlns="" id="{9089CF7D-3E1A-4371-A159-3E099CD8B035}"/>
              </a:ext>
            </a:extLst>
          </p:cNvPr>
          <p:cNvSpPr txBox="1"/>
          <p:nvPr/>
        </p:nvSpPr>
        <p:spPr>
          <a:xfrm>
            <a:off x="307075" y="798402"/>
            <a:ext cx="6052780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ΝΑ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Δ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Ω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ΣΕΤΕ </a:t>
            </a: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ΣΤΟΥΣ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ΜΑΘΗΤ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Ε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Σ </a:t>
            </a: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ΤΗ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ΔΥΝΑΤ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Ο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ΤΗΤΑ ΕΠΙΛΟΓ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Η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Σ </a:t>
            </a: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ΤΟΥ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ΤΕΛΙΚΟ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Υ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ΠΡΟΪ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Ο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ΝΤΟΣ</a:t>
            </a:r>
            <a:endParaRPr lang="en-GB" dirty="0">
              <a:solidFill>
                <a:srgbClr val="EC662D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dirty="0">
                <a:solidFill>
                  <a:prstClr val="black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Οι μαθητές μπορούν να επιδείξουν τη μάθησή τους με τη μορφή γραπτού έργου, σχεδίου, διαγράμματος, παρουσίασης ή έργου πολυμέσων.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dirty="0">
                <a:solidFill>
                  <a:prstClr val="black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Όταν δίνετε στους μαθητές τη δυνατότητα επιλογής, λάβετε υπόψη σας τα κριτήρια αξιολόγησης ή τη μάθηση που επιθυμείτε. Ίσως χρειαστεί να περιορίσετε τις παραμέτρους προκειμένου να διασφαλίσετε ότι κάθε μαθητής θα ασχοληθεί με το πρόγραμμα σπουδών.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:p14="http://schemas.microsoft.com/office/powerpoint/2010/main" xmlns="" id="{2A84DFB5-56CB-4DBE-8113-BE7012161906}"/>
              </a:ext>
            </a:extLst>
          </p:cNvPr>
          <p:cNvSpPr txBox="1"/>
          <p:nvPr/>
        </p:nvSpPr>
        <p:spPr>
          <a:xfrm>
            <a:off x="313897" y="5646754"/>
            <a:ext cx="6045957" cy="251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ΝΑ 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ΕΠΙΤΡΕΠΕΤΑΙ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ΣΤΟΥΣ ΜΑΘΗΤ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Ε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Σ </a:t>
            </a: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ΝΑ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ΑΝΑΠΤ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Υ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ΞΟΥΝ </a:t>
            </a:r>
            <a:r>
              <a:rPr lang="el-GR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Ε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ΝΑ ΔΙΚ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Ο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ΤΟΥΣ 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ΠΡΟΪ</a:t>
            </a:r>
            <a:r>
              <a:rPr lang="el-GR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Ο</a:t>
            </a:r>
            <a:r>
              <a:rPr lang="en-GB" b="1" dirty="0" smtClean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Ν</a:t>
            </a:r>
            <a:endParaRPr lang="en-GB" dirty="0">
              <a:solidFill>
                <a:srgbClr val="EC662D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dirty="0">
                <a:solidFill>
                  <a:prstClr val="black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Αν οι μαθητές σας είναι μεγαλύτεροι, αφήστε τους να σκεφτούν το προϊόν ανεξάρτητα. Βοηθάει αν έχετε μια σαφή ρουμπρίκα ή σαφή αποτελέσματα που μπορείτε να χρησιμοποιήσετε για να διασφαλίσετε ότι οι προσδοκίες είναι σαφείς.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:p14="http://schemas.microsoft.com/office/powerpoint/2010/main" xmlns="" id="{8B65939C-73ED-4A4E-8E48-EEC9F95EBCA6}"/>
              </a:ext>
            </a:extLst>
          </p:cNvPr>
          <p:cNvSpPr txBox="1"/>
          <p:nvPr/>
        </p:nvSpPr>
        <p:spPr>
          <a:xfrm>
            <a:off x="300252" y="241017"/>
            <a:ext cx="57934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b="1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ΠΑΡΑΔΕΙΓΜΑΤΑ</a:t>
            </a:r>
            <a:endParaRPr lang="en-GB" dirty="0">
              <a:solidFill>
                <a:srgbClr val="EC662D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:p14="http://schemas.microsoft.com/office/powerpoint/2010/main" xmlns="" id="{AB713C65-F023-40BD-BDCF-F74AE3F0D3EC}"/>
              </a:ext>
            </a:extLst>
          </p:cNvPr>
          <p:cNvSpPr/>
          <p:nvPr/>
        </p:nvSpPr>
        <p:spPr>
          <a:xfrm>
            <a:off x="313897" y="4460943"/>
            <a:ext cx="6052780" cy="1185811"/>
          </a:xfrm>
          <a:prstGeom prst="rect">
            <a:avLst/>
          </a:prstGeom>
          <a:solidFill>
            <a:srgbClr val="FAD3C2"/>
          </a:solidFill>
          <a:ln>
            <a:solidFill>
              <a:srgbClr val="EC6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en-GB" dirty="0">
              <a:solidFill>
                <a:srgbClr val="E61A52"/>
              </a:solidFill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:p14="http://schemas.microsoft.com/office/powerpoint/2010/main" xmlns="" id="{D1862D1D-5170-4C8A-9E58-78018858BB2B}"/>
              </a:ext>
            </a:extLst>
          </p:cNvPr>
          <p:cNvSpPr/>
          <p:nvPr/>
        </p:nvSpPr>
        <p:spPr>
          <a:xfrm>
            <a:off x="313897" y="8051352"/>
            <a:ext cx="6052780" cy="1159563"/>
          </a:xfrm>
          <a:prstGeom prst="rect">
            <a:avLst/>
          </a:prstGeom>
          <a:solidFill>
            <a:srgbClr val="FAD3C2"/>
          </a:solidFill>
          <a:ln>
            <a:solidFill>
              <a:srgbClr val="EC66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:p14="http://schemas.microsoft.com/office/powerpoint/2010/main" xmlns="" id="{01614862-F8C9-4E70-83C8-982A70763BD1}"/>
              </a:ext>
            </a:extLst>
          </p:cNvPr>
          <p:cNvSpPr txBox="1"/>
          <p:nvPr/>
        </p:nvSpPr>
        <p:spPr>
          <a:xfrm>
            <a:off x="307074" y="4530578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Παρακαλώ περιγράψτε πώς θα μπορούσε να λειτουργήσει αυτό στην τάξη σας....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:p14="http://schemas.microsoft.com/office/powerpoint/2010/main" xmlns="" id="{7F26FD77-52AB-44FC-BCC0-8412E1C7C579}"/>
              </a:ext>
            </a:extLst>
          </p:cNvPr>
          <p:cNvSpPr txBox="1"/>
          <p:nvPr/>
        </p:nvSpPr>
        <p:spPr>
          <a:xfrm>
            <a:off x="409432" y="8123484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EC662D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Παρακαλώ περιγράψτε πώς θα μπορούσε να λειτουργήσει αυτό στην τάξη σας....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608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2347</TotalTime>
  <Words>184</Words>
  <Application>Microsoft Office PowerPoint</Application>
  <PresentationFormat>A4 Paper (210x297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Times New Roman</vt:lpstr>
      <vt:lpstr>Kantoorthema</vt:lpstr>
      <vt:lpstr>ΠΩΣ ΝΑ ΔΙΑΦΟΡΟΠΟΙΗΣΕΤΕ ΤΟ ΠΡΟΪΟΝ ΜΑΘΗΣΗΣ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Jennifer van Elferen</dc:creator>
  <cp:lastModifiedBy>Katerina Stergiopoulou</cp:lastModifiedBy>
  <cp:revision>60</cp:revision>
  <dcterms:created xsi:type="dcterms:W3CDTF">2021-03-16T15:14:53Z</dcterms:created>
  <dcterms:modified xsi:type="dcterms:W3CDTF">2022-12-07T14:20:08Z</dcterms:modified>
</cp:coreProperties>
</file>