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9" r:id="rId2"/>
    <p:sldId id="280" r:id="rId3"/>
  </p:sldIdLst>
  <p:sldSz cx="6858000" cy="9906000" type="A4"/>
  <p:notesSz cx="6858000" cy="9144000"/>
  <p:defaultTextStyle>
    <a:defPPr>
      <a:defRPr lang="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662D"/>
    <a:srgbClr val="FAD3C2"/>
    <a:srgbClr val="64B558"/>
    <a:srgbClr val="D2E9CF"/>
    <a:srgbClr val="FAD2DD"/>
    <a:srgbClr val="F5A1B9"/>
    <a:srgbClr val="E61A52"/>
    <a:srgbClr val="F2BD1F"/>
    <a:srgbClr val="378FC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316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rgbClr val="EC6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BFA9B01E-A8E5-46E0-AACB-1EEE5026D8B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31/10/2022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D58D4BB-0AF1-4CA7-9C9A-C6D8A4D5A8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id="{6F63A8E9-0F8A-473D-A84C-CAFFD8D32D3B}"/>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31/10/2022</a:t>
            </a:fld>
            <a:endParaRPr lang="en-GB"/>
          </a:p>
        </p:txBody>
      </p:sp>
      <p:sp>
        <p:nvSpPr>
          <p:cNvPr id="4" name="Tijdelijke aanduiding voor voettekst 3">
            <a:extLst>
              <a:ext uri="{FF2B5EF4-FFF2-40B4-BE49-F238E27FC236}">
                <a16:creationId xmlns:a16="http://schemas.microsoft.com/office/drawing/2014/main"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id="{89C9B853-E3A0-41EC-8427-8B2A1F18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id="{79A074A3-A961-4803-A4CB-D785069C900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31/10/2022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14" name="Tijdelijke aanduiding voor voettekst 2">
            <a:extLst>
              <a:ext uri="{FF2B5EF4-FFF2-40B4-BE49-F238E27FC236}">
                <a16:creationId xmlns:a16="http://schemas.microsoft.com/office/drawing/2014/main"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id="{923C0007-33D7-4D76-B419-1E6B07D09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id="{6619D745-01FD-42AF-9C8E-DD873EDE16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89E18894-0D9F-47A1-919A-F925F1256CC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id="{F2DCB080-EBE5-4FE4-8A8C-1517C542CB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id="{0916403C-BBCD-426C-8DED-8BAF4EAD5C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id="{275DCAC6-8F76-4F3D-A05D-57BAD46608A9}"/>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id="{F636A01B-34E1-4217-8455-EBD7BC3858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id="{7D13D90E-2AA7-47EA-86DE-1E960EBB13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id="{F8FA5507-86D9-421B-9300-D6BF0082274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id="{6461CA75-AFE6-4198-BF78-DF99C0CC677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id="{6C597850-E501-4E9F-BF69-23C1B096633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l"/>
              <a:t>Klik om de hoofdtitelstijl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
              <a:t>Klik om hoofdtekststijlen te bewerken</a:t>
            </a:r>
          </a:p>
          <a:p>
            <a:pPr lvl="1"/>
            <a:r>
              <a:rPr lang="nl"/>
              <a:t>Tweede verdieping</a:t>
            </a:r>
          </a:p>
          <a:p>
            <a:pPr lvl="2"/>
            <a:r>
              <a:rPr lang="nl"/>
              <a:t>Derde niveau</a:t>
            </a:r>
          </a:p>
          <a:p>
            <a:pPr lvl="3"/>
            <a:r>
              <a:rPr lang="nl"/>
              <a:t>vierde niveau</a:t>
            </a:r>
          </a:p>
          <a:p>
            <a:pPr lvl="4"/>
            <a:r>
              <a:rPr lang="nl"/>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10/31/2022</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nl" sz="3200" b="1" dirty="0">
                <a:solidFill>
                  <a:schemeClr val="bg1"/>
                </a:solidFill>
              </a:rPr>
              <a:t>HOE HET LEERPRODUCT TE DIFFERENTIREN?</a:t>
            </a:r>
          </a:p>
        </p:txBody>
      </p:sp>
      <p:sp>
        <p:nvSpPr>
          <p:cNvPr id="3" name="TextBox 2">
            <a:extLst>
              <a:ext uri="{FF2B5EF4-FFF2-40B4-BE49-F238E27FC236}">
                <a16:creationId xmlns:a16="http://schemas.microsoft.com/office/drawing/2014/main" id="{A69E54C5-5F8D-4065-AA1B-EAFCDE10D475}"/>
              </a:ext>
            </a:extLst>
          </p:cNvPr>
          <p:cNvSpPr txBox="1"/>
          <p:nvPr/>
        </p:nvSpPr>
        <p:spPr>
          <a:xfrm>
            <a:off x="126243" y="8150239"/>
            <a:ext cx="2712491" cy="1540165"/>
          </a:xfrm>
          <a:prstGeom prst="rect">
            <a:avLst/>
          </a:prstGeom>
          <a:noFill/>
        </p:spPr>
        <p:txBody>
          <a:bodyPr wrap="square">
            <a:spAutoFit/>
          </a:bodyPr>
          <a:lstStyle/>
          <a:p>
            <a:pPr lvl="0">
              <a:lnSpc>
                <a:spcPct val="115000"/>
              </a:lnSpc>
              <a:spcBef>
                <a:spcPts val="500"/>
              </a:spcBef>
              <a:spcAft>
                <a:spcPts val="1000"/>
              </a:spcAft>
            </a:pPr>
            <a:r>
              <a:rPr lang="nl"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Referentie hieronder:</a:t>
            </a:r>
            <a:endPar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lvl="0">
              <a:lnSpc>
                <a:spcPct val="115000"/>
              </a:lnSpc>
              <a:spcBef>
                <a:spcPts val="500"/>
              </a:spcBef>
              <a:spcAft>
                <a:spcPts val="1000"/>
              </a:spcAft>
            </a:pPr>
            <a:r>
              <a:rPr lang="nl" sz="1800" u="sng"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https://www.3plearning.com/blog/differentiated-instruction/</a:t>
            </a:r>
            <a:r>
              <a:rPr lang="nl"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 </a:t>
            </a:r>
          </a:p>
        </p:txBody>
      </p:sp>
    </p:spTree>
    <p:extLst>
      <p:ext uri="{BB962C8B-B14F-4D97-AF65-F5344CB8AC3E}">
        <p14:creationId xmlns:p14="http://schemas.microsoft.com/office/powerpoint/2010/main" val="57199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307075" y="798402"/>
            <a:ext cx="5793474" cy="2761012"/>
          </a:xfrm>
          <a:prstGeom prst="rect">
            <a:avLst/>
          </a:prstGeom>
          <a:noFill/>
        </p:spPr>
        <p:txBody>
          <a:bodyPr wrap="square">
            <a:spAutoFit/>
          </a:bodyPr>
          <a:lstStyle/>
          <a:p>
            <a:pPr>
              <a:lnSpc>
                <a:spcPct val="115000"/>
              </a:lnSpc>
              <a:spcBef>
                <a:spcPts val="500"/>
              </a:spcBef>
              <a:spcAft>
                <a:spcPts val="1000"/>
              </a:spcAft>
            </a:pPr>
            <a:r>
              <a:rPr lang="nl" sz="1800" b="1" dirty="0">
                <a:solidFill>
                  <a:srgbClr val="EC662D"/>
                </a:solidFill>
                <a:effectLst/>
                <a:latin typeface="Corbel" panose="020B0503020204020204" pitchFamily="34" charset="0"/>
                <a:ea typeface="Corbel" panose="020B0503020204020204" pitchFamily="34" charset="0"/>
                <a:cs typeface="Times New Roman" panose="02020603050405020304" pitchFamily="18" charset="0"/>
              </a:rPr>
              <a:t>GEEF STUDENTEN EEN KEUZE VAN EINDPRODUCT</a:t>
            </a:r>
            <a:endParaRPr lang="en-GB" sz="1800" dirty="0">
              <a:solidFill>
                <a:srgbClr val="EC662D"/>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nl" sz="1600" dirty="0">
                <a:effectLst/>
                <a:latin typeface="Corbel" panose="020B0503020204020204" pitchFamily="34" charset="0"/>
                <a:ea typeface="Corbel" panose="020B0503020204020204" pitchFamily="34" charset="0"/>
                <a:cs typeface="Times New Roman" panose="02020603050405020304" pitchFamily="18" charset="0"/>
              </a:rPr>
              <a:t>Studenten konden hun leerproces demonstreren in de vorm van een geschreven stuk, tekening, diagram, presentatie of multimediaproject.</a:t>
            </a:r>
          </a:p>
          <a:p>
            <a:pPr>
              <a:lnSpc>
                <a:spcPct val="115000"/>
              </a:lnSpc>
              <a:spcBef>
                <a:spcPts val="500"/>
              </a:spcBef>
              <a:spcAft>
                <a:spcPts val="1000"/>
              </a:spcAft>
            </a:pPr>
            <a:r>
              <a:rPr lang="nl" sz="1600" dirty="0">
                <a:effectLst/>
                <a:latin typeface="Corbel" panose="020B0503020204020204" pitchFamily="34" charset="0"/>
                <a:ea typeface="Corbel" panose="020B0503020204020204" pitchFamily="34" charset="0"/>
                <a:cs typeface="Times New Roman" panose="02020603050405020304" pitchFamily="18" charset="0"/>
              </a:rPr>
              <a:t>Houd bij het geven van een keuze rekening met de beoordelingscriteria of het leren dat je wilt zien. Mogelijk moet je de parameters beperken om ervoor te zorgen dat elke student zich bezighoudt met het curriculum.</a:t>
            </a:r>
          </a:p>
        </p:txBody>
      </p:sp>
      <p:sp>
        <p:nvSpPr>
          <p:cNvPr id="7" name="TextBox 6">
            <a:extLst>
              <a:ext uri="{FF2B5EF4-FFF2-40B4-BE49-F238E27FC236}">
                <a16:creationId xmlns:a16="http://schemas.microsoft.com/office/drawing/2014/main" id="{2A84DFB5-56CB-4DBE-8113-BE7012161906}"/>
              </a:ext>
            </a:extLst>
          </p:cNvPr>
          <p:cNvSpPr txBox="1"/>
          <p:nvPr/>
        </p:nvSpPr>
        <p:spPr>
          <a:xfrm>
            <a:off x="208129" y="5313420"/>
            <a:ext cx="6441742" cy="1719189"/>
          </a:xfrm>
          <a:prstGeom prst="rect">
            <a:avLst/>
          </a:prstGeom>
          <a:noFill/>
        </p:spPr>
        <p:txBody>
          <a:bodyPr wrap="square">
            <a:spAutoFit/>
          </a:bodyPr>
          <a:lstStyle/>
          <a:p>
            <a:pPr>
              <a:lnSpc>
                <a:spcPct val="115000"/>
              </a:lnSpc>
              <a:spcBef>
                <a:spcPts val="500"/>
              </a:spcBef>
              <a:spcAft>
                <a:spcPts val="1000"/>
              </a:spcAft>
            </a:pPr>
            <a:r>
              <a:rPr lang="nl" sz="1800" b="1" dirty="0">
                <a:solidFill>
                  <a:srgbClr val="EC662D"/>
                </a:solidFill>
                <a:effectLst/>
                <a:latin typeface="Corbel" panose="020B0503020204020204" pitchFamily="34" charset="0"/>
                <a:ea typeface="Corbel" panose="020B0503020204020204" pitchFamily="34" charset="0"/>
                <a:cs typeface="Times New Roman" panose="02020603050405020304" pitchFamily="18" charset="0"/>
              </a:rPr>
              <a:t>LAAT STUDENTEN EEN EIGEN PRODUCT ONTWIKKELEN</a:t>
            </a:r>
            <a:endParaRPr lang="en-GB" sz="1800" dirty="0">
              <a:solidFill>
                <a:srgbClr val="EC662D"/>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nl" sz="1600" dirty="0">
                <a:effectLst/>
                <a:latin typeface="Corbel" panose="020B0503020204020204" pitchFamily="34" charset="0"/>
                <a:ea typeface="Corbel" panose="020B0503020204020204" pitchFamily="34" charset="0"/>
                <a:cs typeface="Times New Roman" panose="02020603050405020304" pitchFamily="18" charset="0"/>
              </a:rPr>
              <a:t>Als je leerlingen wat ouder zijn, laat ze dan zelfstandig het product bedenken. Het helpt als je een duidelijke rubriek of expliciete resultaten hebt die je kunt gebruiken om ervoor te zorgen dat de verwachtingen duidelijk zijn.</a:t>
            </a:r>
          </a:p>
        </p:txBody>
      </p:sp>
      <p:sp>
        <p:nvSpPr>
          <p:cNvPr id="10" name="TextBox 9">
            <a:extLst>
              <a:ext uri="{FF2B5EF4-FFF2-40B4-BE49-F238E27FC236}">
                <a16:creationId xmlns:a16="http://schemas.microsoft.com/office/drawing/2014/main"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nl" b="1" dirty="0">
                <a:solidFill>
                  <a:srgbClr val="EC662D"/>
                </a:solidFill>
                <a:latin typeface="Corbel" panose="020B0503020204020204" pitchFamily="34" charset="0"/>
                <a:ea typeface="Corbel" panose="020B0503020204020204" pitchFamily="34" charset="0"/>
                <a:cs typeface="Times New Roman" panose="02020603050405020304" pitchFamily="18" charset="0"/>
              </a:rPr>
              <a:t>VOORBEELDEN</a:t>
            </a:r>
            <a:endParaRPr lang="en-GB" sz="1800" dirty="0">
              <a:solidFill>
                <a:srgbClr val="EC662D"/>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307075" y="3724640"/>
            <a:ext cx="6052780" cy="1490074"/>
          </a:xfrm>
          <a:prstGeom prst="rect">
            <a:avLst/>
          </a:prstGeom>
          <a:solidFill>
            <a:srgbClr val="FAD3C2"/>
          </a:solidFill>
          <a:ln>
            <a:solidFill>
              <a:srgbClr val="EC66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307075" y="7109235"/>
            <a:ext cx="6052780" cy="1490074"/>
          </a:xfrm>
          <a:prstGeom prst="rect">
            <a:avLst/>
          </a:prstGeom>
          <a:solidFill>
            <a:srgbClr val="FAD3C2"/>
          </a:solidFill>
          <a:ln>
            <a:solidFill>
              <a:srgbClr val="EC66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300252" y="3794275"/>
            <a:ext cx="6052780" cy="646331"/>
          </a:xfrm>
          <a:prstGeom prst="rect">
            <a:avLst/>
          </a:prstGeom>
          <a:noFill/>
        </p:spPr>
        <p:txBody>
          <a:bodyPr wrap="square" rtlCol="0">
            <a:spAutoFit/>
          </a:bodyPr>
          <a:lstStyle/>
          <a:p>
            <a:r>
              <a:rPr lang="nl" sz="1800" dirty="0">
                <a:solidFill>
                  <a:srgbClr val="EC662D"/>
                </a:solidFill>
                <a:effectLst/>
                <a:latin typeface="Corbel" panose="020B0503020204020204" pitchFamily="34" charset="0"/>
                <a:ea typeface="Corbel" panose="020B0503020204020204" pitchFamily="34" charset="0"/>
                <a:cs typeface="Times New Roman" panose="02020603050405020304" pitchFamily="18" charset="0"/>
              </a:rPr>
              <a:t>Geef aan </a:t>
            </a:r>
            <a:r>
              <a:rPr lang="nl" dirty="0">
                <a:solidFill>
                  <a:srgbClr val="EC662D"/>
                </a:solidFill>
                <a:latin typeface="Corbel" panose="020B0503020204020204" pitchFamily="34" charset="0"/>
                <a:ea typeface="Corbel" panose="020B0503020204020204" pitchFamily="34" charset="0"/>
                <a:cs typeface="Times New Roman" panose="02020603050405020304" pitchFamily="18" charset="0"/>
              </a:rPr>
              <a:t>hoe dit in je klas zou kunnen werken...</a:t>
            </a:r>
            <a:endParaRPr lang="en-GB" sz="1800" dirty="0">
              <a:solidFill>
                <a:srgbClr val="EC662D"/>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4" name="TextBox 13">
            <a:extLst>
              <a:ext uri="{FF2B5EF4-FFF2-40B4-BE49-F238E27FC236}">
                <a16:creationId xmlns:a16="http://schemas.microsoft.com/office/drawing/2014/main" id="{7F26FD77-52AB-44FC-BCC0-8412E1C7C579}"/>
              </a:ext>
            </a:extLst>
          </p:cNvPr>
          <p:cNvSpPr txBox="1"/>
          <p:nvPr/>
        </p:nvSpPr>
        <p:spPr>
          <a:xfrm>
            <a:off x="402610" y="7207941"/>
            <a:ext cx="6052780" cy="646331"/>
          </a:xfrm>
          <a:prstGeom prst="rect">
            <a:avLst/>
          </a:prstGeom>
          <a:noFill/>
        </p:spPr>
        <p:txBody>
          <a:bodyPr wrap="square" rtlCol="0">
            <a:spAutoFit/>
          </a:bodyPr>
          <a:lstStyle/>
          <a:p>
            <a:r>
              <a:rPr lang="nl" sz="1800" dirty="0">
                <a:solidFill>
                  <a:srgbClr val="EC662D"/>
                </a:solidFill>
                <a:effectLst/>
                <a:latin typeface="Corbel" panose="020B0503020204020204" pitchFamily="34" charset="0"/>
                <a:ea typeface="Corbel" panose="020B0503020204020204" pitchFamily="34" charset="0"/>
                <a:cs typeface="Times New Roman" panose="02020603050405020304" pitchFamily="18" charset="0"/>
              </a:rPr>
              <a:t>Geef aan </a:t>
            </a:r>
            <a:r>
              <a:rPr lang="nl" dirty="0">
                <a:solidFill>
                  <a:srgbClr val="EC662D"/>
                </a:solidFill>
                <a:latin typeface="Corbel" panose="020B0503020204020204" pitchFamily="34" charset="0"/>
                <a:ea typeface="Corbel" panose="020B0503020204020204" pitchFamily="34" charset="0"/>
                <a:cs typeface="Times New Roman" panose="02020603050405020304" pitchFamily="18" charset="0"/>
              </a:rPr>
              <a:t>hoe dit in je klas zou kunnen werken...</a:t>
            </a:r>
            <a:endParaRPr lang="en-GB" sz="1800" dirty="0">
              <a:solidFill>
                <a:srgbClr val="EC662D"/>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35912368"/>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2348</TotalTime>
  <Words>155</Words>
  <Application>Microsoft Office PowerPoint</Application>
  <PresentationFormat>A4 Paper (210x297 mm)</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Corbel</vt:lpstr>
      <vt:lpstr>Kantoorthema</vt:lpstr>
      <vt:lpstr>HOE HET LEERPRODUCT TE DIFFERENTIREN?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lastModifiedBy>Simon Tubb</cp:lastModifiedBy>
  <cp:revision>60</cp:revision>
  <dcterms:created xsi:type="dcterms:W3CDTF">2021-03-16T15:14:53Z</dcterms:created>
  <dcterms:modified xsi:type="dcterms:W3CDTF">2022-10-31T11:12:26Z</dcterms:modified>
</cp:coreProperties>
</file>