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310" r:id="rId13"/>
    <p:sldId id="269" r:id="rId14"/>
    <p:sldId id="271" r:id="rId15"/>
    <p:sldId id="281" r:id="rId16"/>
    <p:sldId id="284" r:id="rId17"/>
    <p:sldId id="301" r:id="rId18"/>
    <p:sldId id="302" r:id="rId19"/>
    <p:sldId id="309" r:id="rId20"/>
    <p:sldId id="308" r:id="rId21"/>
    <p:sldId id="272" r:id="rId22"/>
    <p:sldId id="285" r:id="rId23"/>
    <p:sldId id="317" r:id="rId24"/>
    <p:sldId id="291" r:id="rId25"/>
    <p:sldId id="286" r:id="rId26"/>
    <p:sldId id="292" r:id="rId27"/>
    <p:sldId id="287" r:id="rId28"/>
    <p:sldId id="293" r:id="rId29"/>
    <p:sldId id="290" r:id="rId30"/>
    <p:sldId id="294" r:id="rId31"/>
    <p:sldId id="283" r:id="rId32"/>
    <p:sldId id="288" r:id="rId33"/>
    <p:sldId id="289" r:id="rId34"/>
    <p:sldId id="315" r:id="rId35"/>
    <p:sldId id="273" r:id="rId36"/>
    <p:sldId id="277" r:id="rId37"/>
    <p:sldId id="312" r:id="rId38"/>
    <p:sldId id="274" r:id="rId39"/>
    <p:sldId id="316" r:id="rId40"/>
    <p:sldId id="313" r:id="rId41"/>
    <p:sldId id="314" r:id="rId42"/>
    <p:sldId id="275" r:id="rId43"/>
    <p:sldId id="278"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60"/>
  </p:normalViewPr>
  <p:slideViewPr>
    <p:cSldViewPr snapToGrid="0">
      <p:cViewPr varScale="1">
        <p:scale>
          <a:sx n="67" d="100"/>
          <a:sy n="67"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7T17:38:12.282" idx="1">
    <p:pos x="6102" y="264"/>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7T17:38:29.689" idx="2">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7T17:39:15.406" idx="3">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youtube.com/watch?v=NLH9yaHIIo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medium.com/tailor-ed/the-6-myths-of-differentiated-instruction-bcde6e202c73" TargetMode="External"/><Relationship Id="rId3" Type="http://schemas.openxmlformats.org/officeDocument/2006/relationships/hyperlink" Target="https://www.solutiontree.com/blog/differentiated-reading-instruction/" TargetMode="External"/><Relationship Id="rId7" Type="http://schemas.openxmlformats.org/officeDocument/2006/relationships/hyperlink" Target="https://sites.google.com/site/spedstrategiesandresources/udl-differentiated-instruction" TargetMode="External"/><Relationship Id="rId2" Type="http://schemas.openxmlformats.org/officeDocument/2006/relationships/hyperlink" Target="https://completeliterature.com/helpful-examples-of-differentiated-instruction/" TargetMode="External"/><Relationship Id="rId1" Type="http://schemas.openxmlformats.org/officeDocument/2006/relationships/slideLayout" Target="../slideLayouts/slideLayout4.xml"/><Relationship Id="rId6" Type="http://schemas.openxmlformats.org/officeDocument/2006/relationships/hyperlink" Target="http://just-di-it.weebly.com/" TargetMode="External"/><Relationship Id="rId5" Type="http://schemas.openxmlformats.org/officeDocument/2006/relationships/hyperlink" Target="https://resilienteducator.com/classroom-resources/examples-of-differentiated-instruction/" TargetMode="External"/><Relationship Id="rId4" Type="http://schemas.openxmlformats.org/officeDocument/2006/relationships/hyperlink" Target="http://edtheory.blogspot.com/2016/04/differentiated-instruction.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 1. </a:t>
            </a:r>
            <a:r>
              <a:rPr lang="en-US" b="1" dirty="0" err="1"/>
              <a:t>Introduktion</a:t>
            </a:r>
            <a:r>
              <a:rPr lang="en-US" b="1" dirty="0"/>
              <a:t> till </a:t>
            </a:r>
            <a:r>
              <a:rPr lang="en-US" b="1" dirty="0" err="1"/>
              <a:t>differentierad</a:t>
            </a:r>
            <a:r>
              <a:rPr lang="en-US" b="1" dirty="0"/>
              <a:t> </a:t>
            </a:r>
            <a:r>
              <a:rPr lang="en-US" b="1" dirty="0" err="1"/>
              <a:t>undervisning</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a:t>Den </a:t>
            </a:r>
            <a:r>
              <a:rPr lang="en-US" b="1" dirty="0" err="1"/>
              <a:t>differentierade</a:t>
            </a:r>
            <a:r>
              <a:rPr lang="en-US" b="1" dirty="0"/>
              <a:t> </a:t>
            </a:r>
            <a:r>
              <a:rPr lang="en-US" b="1" dirty="0" err="1"/>
              <a:t>undervisningens</a:t>
            </a:r>
            <a:r>
              <a:rPr lang="en-US" b="1" dirty="0"/>
              <a:t> </a:t>
            </a:r>
            <a:r>
              <a:rPr lang="en-US" b="1" dirty="0" err="1"/>
              <a:t>historia</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a:bodyPr>
          <a:lstStyle/>
          <a:p>
            <a:pPr algn="just" fontAlgn="base"/>
            <a:r>
              <a:rPr lang="sv-SE" dirty="0"/>
              <a:t>Även om differentierad undervisning verkar vara ett nytt begrepp inom utbildning började det faktiskt redan på 1600-talet. Eftersom klassrummen var gemensamma för alla åldrar med bara en lärare och begränsade resurser tvingades lärarna automatiskt att improvisera.  </a:t>
            </a:r>
          </a:p>
          <a:p>
            <a:pPr algn="just"/>
            <a:r>
              <a:rPr lang="sv-SE" dirty="0"/>
              <a:t>När utbildningssystemet blev årskursbaserat antogs det att barn i samma ålder lär sig på liknande sätt. År 1912 infördes emellertid prestationsbaserade tester och resultaten visade skillnaderna i förmåga mellan studerande i samma årskurs.</a:t>
            </a:r>
          </a:p>
        </p:txBody>
      </p:sp>
    </p:spTree>
    <p:extLst>
      <p:ext uri="{BB962C8B-B14F-4D97-AF65-F5344CB8AC3E}">
        <p14:creationId xmlns:p14="http://schemas.microsoft.com/office/powerpoint/2010/main" val="3002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Den </a:t>
            </a:r>
            <a:r>
              <a:rPr lang="en-US" b="1" dirty="0" err="1"/>
              <a:t>differentierade</a:t>
            </a:r>
            <a:r>
              <a:rPr lang="en-US" b="1" dirty="0"/>
              <a:t> </a:t>
            </a:r>
            <a:r>
              <a:rPr lang="en-US" b="1" dirty="0" err="1"/>
              <a:t>undervisningens</a:t>
            </a:r>
            <a:r>
              <a:rPr lang="en-US" b="1" dirty="0"/>
              <a:t> </a:t>
            </a:r>
            <a:r>
              <a:rPr lang="en-US" b="1" dirty="0" err="1"/>
              <a:t>historia</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92500" lnSpcReduction="20000"/>
          </a:bodyPr>
          <a:lstStyle/>
          <a:p>
            <a:pPr algn="just"/>
            <a:r>
              <a:rPr lang="sv-SE" dirty="0"/>
              <a:t>År 1975 antog den amerikanska kongressen en lag om utbildning för funktionshindrade (IDEA), som skulle säkerställa att barn med funktionshinder hade likvärdiga möjligheter till allmän utbildning. För att nå denna grupp av studerande använde många utbildare strategier för differentierad undervisning. Därefter antogs lagen </a:t>
            </a:r>
            <a:r>
              <a:rPr lang="sv-SE" u="sng" dirty="0"/>
              <a:t>No Child </a:t>
            </a:r>
            <a:r>
              <a:rPr lang="sv-SE" u="sng" dirty="0" err="1"/>
              <a:t>Left</a:t>
            </a:r>
            <a:r>
              <a:rPr lang="sv-SE" u="sng" dirty="0"/>
              <a:t> </a:t>
            </a:r>
            <a:r>
              <a:rPr lang="sv-SE" u="sng" dirty="0" err="1"/>
              <a:t>Behind</a:t>
            </a:r>
            <a:r>
              <a:rPr lang="sv-SE" dirty="0"/>
              <a:t> år 2000, som ytterligare uppmuntrade till differentierad och färdighetsbaserad undervisning – eftersom den fungerar. </a:t>
            </a:r>
          </a:p>
          <a:p>
            <a:pPr algn="just"/>
            <a:r>
              <a:rPr lang="sv-SE" dirty="0"/>
              <a:t>Forskning av utbildaren </a:t>
            </a:r>
            <a:r>
              <a:rPr lang="sv-SE" u="sng" dirty="0"/>
              <a:t>Leslie Owen Wilson</a:t>
            </a:r>
            <a:r>
              <a:rPr lang="sv-SE" dirty="0"/>
              <a:t> stödjer differentierad undervisning i klassrummet och konstaterar att föreläsningen är den </a:t>
            </a:r>
            <a:r>
              <a:rPr lang="sv-SE" i="1" dirty="0"/>
              <a:t>minst </a:t>
            </a:r>
            <a:r>
              <a:rPr lang="sv-SE" dirty="0"/>
              <a:t>effektiva undervisningsstrategin, med bara mellan 5 och 10 procent retention efter ett dygn. Att delta i diskussion, att öva efter att ha exponerats för innehållet och att lära andra är mycket effektivare sätt att säkerställa retention av innehållet.</a:t>
            </a:r>
          </a:p>
          <a:p>
            <a:endParaRPr lang="sv-SE" dirty="0"/>
          </a:p>
        </p:txBody>
      </p:sp>
    </p:spTree>
    <p:extLst>
      <p:ext uri="{BB962C8B-B14F-4D97-AF65-F5344CB8AC3E}">
        <p14:creationId xmlns:p14="http://schemas.microsoft.com/office/powerpoint/2010/main" val="16510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a:t>Den </a:t>
            </a:r>
            <a:r>
              <a:rPr lang="en-US" b="1" dirty="0" err="1"/>
              <a:t>differentierade</a:t>
            </a:r>
            <a:r>
              <a:rPr lang="en-US" b="1" dirty="0"/>
              <a:t> </a:t>
            </a:r>
            <a:r>
              <a:rPr lang="en-US" b="1" dirty="0" err="1"/>
              <a:t>undervisningens</a:t>
            </a:r>
            <a:r>
              <a:rPr lang="en-US" b="1" dirty="0"/>
              <a:t> </a:t>
            </a:r>
            <a:r>
              <a:rPr lang="en-US" b="1" dirty="0" err="1"/>
              <a:t>historia</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62354" y="1482725"/>
            <a:ext cx="10515600" cy="4043295"/>
          </a:xfrm>
        </p:spPr>
        <p:txBody>
          <a:bodyPr>
            <a:normAutofit fontScale="92500" lnSpcReduction="10000"/>
          </a:bodyPr>
          <a:lstStyle/>
          <a:p>
            <a:pPr marL="0" indent="0" algn="just">
              <a:buNone/>
            </a:pPr>
            <a:endParaRPr lang="sv-SE" dirty="0"/>
          </a:p>
          <a:p>
            <a:pPr marL="0" indent="0" algn="just">
              <a:buNone/>
            </a:pPr>
            <a:r>
              <a:rPr lang="sv-SE" dirty="0"/>
              <a:t>I traditionella skolor med bara ett klassrum var lärarna tvungna både att hitta sätt att hålla alla eleverna sysselsatta samtidigt under hela dagen och att förse dem med material som var till nytta för alla, oavsett nivån på deras inlärning. Och de var tvungna att göra det utan möjlighet att utforska vilka sätt som var bäst eller vilka resurser som gjorde deras arbete lättare. De var tvungna att själva uppfinna allt. Om vi bara kunde intervjua de lärarna skulle vi hitta en uppsjö av nyttiga exempel på differentierad undervisning utan att ens märka det. De försökte bara få det att fungera i klassrummet så bra som möjligt för alla.</a:t>
            </a:r>
          </a:p>
          <a:p>
            <a:endParaRPr lang="sv-SE" dirty="0"/>
          </a:p>
        </p:txBody>
      </p:sp>
      <p:sp>
        <p:nvSpPr>
          <p:cNvPr id="4" name="TextBox 3"/>
          <p:cNvSpPr txBox="1"/>
          <p:nvPr/>
        </p:nvSpPr>
        <p:spPr>
          <a:xfrm>
            <a:off x="1979733" y="5608345"/>
            <a:ext cx="7285892" cy="646331"/>
          </a:xfrm>
          <a:prstGeom prst="rect">
            <a:avLst/>
          </a:prstGeom>
          <a:solidFill>
            <a:schemeClr val="accent4">
              <a:lumMod val="40000"/>
              <a:lumOff val="60000"/>
            </a:schemeClr>
          </a:solidFill>
        </p:spPr>
        <p:txBody>
          <a:bodyPr wrap="square" rtlCol="0">
            <a:spAutoFit/>
          </a:bodyPr>
          <a:lstStyle/>
          <a:p>
            <a:pPr algn="just"/>
            <a:r>
              <a:rPr lang="sv-SE" dirty="0"/>
              <a:t>Klicka här för att se en video om ”Den inkluderande utbildningens makt” : https://www.youtube.com/watch?v=ZIPsPRaZP6M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492" t="10906" r="25189" b="12813"/>
          <a:stretch/>
        </p:blipFill>
        <p:spPr>
          <a:xfrm>
            <a:off x="662354" y="5526020"/>
            <a:ext cx="1141533" cy="1026099"/>
          </a:xfrm>
          <a:prstGeom prst="rect">
            <a:avLst/>
          </a:prstGeom>
        </p:spPr>
      </p:pic>
      <p:sp>
        <p:nvSpPr>
          <p:cNvPr id="6" name="Rectangle 5"/>
          <p:cNvSpPr/>
          <p:nvPr/>
        </p:nvSpPr>
        <p:spPr>
          <a:xfrm>
            <a:off x="3507500" y="6298203"/>
            <a:ext cx="3166251" cy="253916"/>
          </a:xfrm>
          <a:prstGeom prst="rect">
            <a:avLst/>
          </a:prstGeom>
        </p:spPr>
        <p:txBody>
          <a:bodyPr wrap="none">
            <a:spAutoFit/>
          </a:bodyPr>
          <a:lstStyle/>
          <a:p>
            <a:r>
              <a:rPr lang="en-US" sz="1050" i="1" dirty="0" err="1"/>
              <a:t>Källa</a:t>
            </a:r>
            <a:r>
              <a:rPr lang="en-US" sz="1050" i="1" dirty="0"/>
              <a:t>: The power of inclusive education - </a:t>
            </a:r>
            <a:r>
              <a:rPr lang="en-US" sz="1050" i="1" dirty="0" err="1"/>
              <a:t>Youtube</a:t>
            </a:r>
            <a:endParaRPr lang="en-US" sz="1050" i="1" dirty="0"/>
          </a:p>
        </p:txBody>
      </p:sp>
    </p:spTree>
    <p:extLst>
      <p:ext uri="{BB962C8B-B14F-4D97-AF65-F5344CB8AC3E}">
        <p14:creationId xmlns:p14="http://schemas.microsoft.com/office/powerpoint/2010/main" val="2884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a:t>ENHET 3</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lstStyle/>
          <a:p>
            <a:r>
              <a:rPr lang="en-US" dirty="0" err="1"/>
              <a:t>Kännetecken</a:t>
            </a:r>
            <a:r>
              <a:rPr lang="en-US" dirty="0"/>
              <a:t> </a:t>
            </a:r>
            <a:r>
              <a:rPr lang="en-US" dirty="0" err="1"/>
              <a:t>och</a:t>
            </a:r>
            <a:r>
              <a:rPr lang="en-US" dirty="0"/>
              <a:t> </a:t>
            </a:r>
            <a:r>
              <a:rPr lang="en-US" dirty="0" err="1"/>
              <a:t>principer</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Att</a:t>
            </a:r>
            <a:r>
              <a:rPr lang="en-US" b="1" dirty="0"/>
              <a:t> </a:t>
            </a:r>
            <a:r>
              <a:rPr lang="en-US" b="1" dirty="0" err="1"/>
              <a:t>definiera</a:t>
            </a:r>
            <a:r>
              <a:rPr lang="en-US" b="1" dirty="0"/>
              <a:t> </a:t>
            </a:r>
            <a:r>
              <a:rPr lang="en-US" b="1" dirty="0" err="1"/>
              <a:t>differentierad</a:t>
            </a:r>
            <a:r>
              <a:rPr lang="en-US" b="1" dirty="0"/>
              <a:t> </a:t>
            </a:r>
            <a:r>
              <a:rPr lang="en-US" b="1" dirty="0" err="1"/>
              <a:t>undervisning</a:t>
            </a:r>
            <a:r>
              <a:rPr lang="en-US" b="1" dirty="0"/>
              <a:t> </a:t>
            </a:r>
            <a:r>
              <a:rPr lang="en-US" b="1" dirty="0" err="1"/>
              <a:t>som</a:t>
            </a:r>
            <a:r>
              <a:rPr lang="en-US" b="1" dirty="0"/>
              <a:t> </a:t>
            </a:r>
            <a:r>
              <a:rPr lang="en-US" b="1" dirty="0" err="1"/>
              <a:t>begrepp</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715107" y="1931132"/>
            <a:ext cx="10445262" cy="4351338"/>
          </a:xfrm>
        </p:spPr>
        <p:txBody>
          <a:bodyPr>
            <a:normAutofit fontScale="62500" lnSpcReduction="20000"/>
          </a:bodyPr>
          <a:lstStyle/>
          <a:p>
            <a:pPr marL="0" indent="0" algn="just">
              <a:lnSpc>
                <a:spcPct val="170000"/>
              </a:lnSpc>
              <a:spcBef>
                <a:spcPts val="0"/>
              </a:spcBef>
              <a:spcAft>
                <a:spcPts val="1200"/>
              </a:spcAft>
              <a:buNone/>
            </a:pPr>
            <a:r>
              <a:rPr lang="sv-SE" dirty="0"/>
              <a:t>Differentierad undervisning kan betyda att lära ut </a:t>
            </a:r>
            <a:r>
              <a:rPr lang="sv-SE" b="1" dirty="0"/>
              <a:t>samma innehåll till alla studerande genom ett antal olika undervisningsmetoder</a:t>
            </a:r>
            <a:r>
              <a:rPr lang="sv-SE" dirty="0"/>
              <a:t> eller också kan det kräva av en lärare i yrkesutbildning att ge undervisning på olika svårighetsnivå beroende på varje yrkesutbildningsstuderandes förmåga.</a:t>
            </a:r>
          </a:p>
          <a:p>
            <a:pPr marL="0" indent="0" algn="just">
              <a:buNone/>
            </a:pPr>
            <a:r>
              <a:rPr lang="sv-SE" dirty="0"/>
              <a:t>Lärare i yrkesutbildning som använder differentiering i klassrummet kan:</a:t>
            </a:r>
          </a:p>
          <a:p>
            <a:pPr marL="0" indent="0" algn="just">
              <a:buNone/>
            </a:pPr>
            <a:endParaRPr lang="sv-SE" dirty="0"/>
          </a:p>
          <a:p>
            <a:pPr algn="just"/>
            <a:r>
              <a:rPr lang="sv-SE" b="1" dirty="0"/>
              <a:t>utforma lektioner </a:t>
            </a:r>
            <a:r>
              <a:rPr lang="sv-SE" dirty="0"/>
              <a:t>baserade på de yrkesutbildningsstuderandes inlärningsstilar.</a:t>
            </a:r>
          </a:p>
          <a:p>
            <a:pPr algn="just"/>
            <a:r>
              <a:rPr lang="sv-SE" b="1" dirty="0"/>
              <a:t>gruppera yrkesutbildningsstuderande </a:t>
            </a:r>
            <a:r>
              <a:rPr lang="sv-SE" dirty="0"/>
              <a:t>utifrån intresse, ämne eller förmåga för uppgiften.</a:t>
            </a:r>
          </a:p>
          <a:p>
            <a:pPr algn="just"/>
            <a:r>
              <a:rPr lang="sv-SE" b="1" dirty="0"/>
              <a:t>bedöma yrkesutbildningsstuderandes lärande </a:t>
            </a:r>
            <a:r>
              <a:rPr lang="sv-SE" dirty="0"/>
              <a:t>genom att använda formativ bedömning.</a:t>
            </a:r>
          </a:p>
          <a:p>
            <a:pPr algn="just"/>
            <a:r>
              <a:rPr lang="sv-SE" dirty="0"/>
              <a:t>styra klassrummet för att  </a:t>
            </a:r>
            <a:r>
              <a:rPr lang="sv-SE" b="1" dirty="0"/>
              <a:t>skapa en säker och stödjande miljö</a:t>
            </a:r>
            <a:r>
              <a:rPr lang="sv-SE" dirty="0"/>
              <a:t>.</a:t>
            </a:r>
          </a:p>
          <a:p>
            <a:pPr algn="just"/>
            <a:r>
              <a:rPr lang="sv-SE" dirty="0"/>
              <a:t>fortlöpande bedöma och </a:t>
            </a:r>
            <a:r>
              <a:rPr lang="sv-SE" b="1" dirty="0"/>
              <a:t>anpassa lektionsinnehållet för att passa de studerandes behov</a:t>
            </a:r>
            <a:r>
              <a:rPr lang="sv-SE" dirty="0"/>
              <a:t>.</a:t>
            </a:r>
          </a:p>
        </p:txBody>
      </p:sp>
    </p:spTree>
    <p:extLst>
      <p:ext uri="{BB962C8B-B14F-4D97-AF65-F5344CB8AC3E}">
        <p14:creationId xmlns:p14="http://schemas.microsoft.com/office/powerpoint/2010/main" val="18095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279400"/>
            <a:ext cx="10515600" cy="1325563"/>
          </a:xfrm>
        </p:spPr>
        <p:txBody>
          <a:bodyPr>
            <a:normAutofit/>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lnSpcReduction="10000"/>
          </a:bodyPr>
          <a:lstStyle/>
          <a:p>
            <a:pPr algn="just"/>
            <a:r>
              <a:rPr lang="sv-SE" b="1" u="sng" dirty="0"/>
              <a:t>Differentiering är PROAKTIV: </a:t>
            </a:r>
          </a:p>
          <a:p>
            <a:pPr marL="0" indent="0" algn="just">
              <a:buNone/>
            </a:pPr>
            <a:r>
              <a:rPr lang="sv-SE" dirty="0"/>
              <a:t>Yrkesutbildningsläraren antar att olika inlärare har olika behov. Därför planerar lärare proaktivt ett antal olika sätt att ”komma åt” och uttrycka lärande.</a:t>
            </a:r>
          </a:p>
          <a:p>
            <a:pPr algn="just"/>
            <a:r>
              <a:rPr lang="sv-SE" b="1" u="sng" dirty="0"/>
              <a:t>Differentierad undervisning är mer KVALITATIV än kvantitativ: </a:t>
            </a:r>
          </a:p>
          <a:p>
            <a:pPr marL="0" indent="0" algn="just">
              <a:buNone/>
            </a:pPr>
            <a:r>
              <a:rPr lang="sv-SE" dirty="0"/>
              <a:t>Differentierad undervisning handlar inte bara om mer eller mindre arbete. Att bara anpassa en uppgifts omfattning kommer i allmänhet att vara mindre effektivt än att anpassa uppgiftens karaktär för att också passa den studerandes behov. </a:t>
            </a:r>
          </a:p>
          <a:p>
            <a:pPr marL="0" indent="0" algn="just">
              <a:buNone/>
            </a:pPr>
            <a:endParaRPr lang="sv-SE" dirty="0"/>
          </a:p>
        </p:txBody>
      </p:sp>
    </p:spTree>
    <p:extLst>
      <p:ext uri="{BB962C8B-B14F-4D97-AF65-F5344CB8AC3E}">
        <p14:creationId xmlns:p14="http://schemas.microsoft.com/office/powerpoint/2010/main" val="20679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915838" y="2118924"/>
            <a:ext cx="10515600" cy="4167576"/>
          </a:xfrm>
        </p:spPr>
        <p:txBody>
          <a:bodyPr>
            <a:normAutofit/>
          </a:bodyPr>
          <a:lstStyle/>
          <a:p>
            <a:pPr>
              <a:lnSpc>
                <a:spcPct val="110000"/>
              </a:lnSpc>
              <a:spcAft>
                <a:spcPts val="600"/>
              </a:spcAft>
            </a:pPr>
            <a:r>
              <a:rPr lang="sv-SE" b="1" u="sng" dirty="0"/>
              <a:t>Differentierad undervisning BYGGER PÅ BEDÖMNING: </a:t>
            </a:r>
          </a:p>
          <a:p>
            <a:pPr marL="0" indent="0" algn="just">
              <a:buNone/>
            </a:pPr>
            <a:r>
              <a:rPr lang="sv-SE" dirty="0"/>
              <a:t>En lärare i yrkesutbildning som förstår att undervisning och inlärning behöver passa de studerande letar efter varje möjlighet  att lära känna sina studerande bättre. Lärare i yrkesutbildning bedömer de studerandes beredvillighet, intressen och inlärningsstilar under hela läsåret och på ett antal olika sätt. ”Slutprov” kan utformas på olika sätt utifrån målet att hitta ett sätt för varje studerande att på bästa sätt visa vad han eller hon har lärt sig under kursen. </a:t>
            </a:r>
          </a:p>
        </p:txBody>
      </p:sp>
    </p:spTree>
    <p:extLst>
      <p:ext uri="{BB962C8B-B14F-4D97-AF65-F5344CB8AC3E}">
        <p14:creationId xmlns:p14="http://schemas.microsoft.com/office/powerpoint/2010/main" val="42594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4813300"/>
          </a:xfrm>
        </p:spPr>
        <p:txBody>
          <a:bodyPr>
            <a:normAutofit fontScale="77500" lnSpcReduction="20000"/>
          </a:bodyPr>
          <a:lstStyle/>
          <a:p>
            <a:pPr>
              <a:lnSpc>
                <a:spcPct val="120000"/>
              </a:lnSpc>
              <a:spcAft>
                <a:spcPts val="600"/>
              </a:spcAft>
            </a:pPr>
            <a:r>
              <a:rPr lang="sv-SE" sz="3300" b="1" u="sng" dirty="0"/>
              <a:t>Differentierad undervisning har MÅNGA INFALLSVINKLAR vad gäller innehåll, genomförande och resultat: </a:t>
            </a:r>
          </a:p>
          <a:p>
            <a:endParaRPr lang="sv-SE" b="1" dirty="0"/>
          </a:p>
          <a:p>
            <a:pPr lvl="1">
              <a:buFont typeface="Courier New" panose="02070309020205020404" pitchFamily="49" charset="0"/>
              <a:buChar char="o"/>
            </a:pPr>
            <a:r>
              <a:rPr lang="sv-SE" b="1" dirty="0"/>
              <a:t>Innehåll: </a:t>
            </a:r>
            <a:r>
              <a:rPr lang="sv-SE" dirty="0"/>
              <a:t>Vad studerande i yrkesutbildning lär sig</a:t>
            </a:r>
          </a:p>
          <a:p>
            <a:pPr lvl="1">
              <a:buFont typeface="Courier New" panose="02070309020205020404" pitchFamily="49" charset="0"/>
              <a:buChar char="o"/>
            </a:pPr>
            <a:r>
              <a:rPr lang="sv-SE" b="1" dirty="0"/>
              <a:t>Genomförande: </a:t>
            </a:r>
            <a:r>
              <a:rPr lang="sv-SE" dirty="0"/>
              <a:t>Hur studerande i yrkesutbildning tar sig an att förstå idéer och information</a:t>
            </a:r>
          </a:p>
          <a:p>
            <a:pPr lvl="1">
              <a:buFont typeface="Courier New" panose="02070309020205020404" pitchFamily="49" charset="0"/>
              <a:buChar char="o"/>
            </a:pPr>
            <a:r>
              <a:rPr lang="sv-SE" b="1" dirty="0"/>
              <a:t>Resultat: </a:t>
            </a:r>
            <a:r>
              <a:rPr lang="sv-SE" dirty="0"/>
              <a:t>Hur studerande i yrkesutbildning visar vad de har lärt sig</a:t>
            </a:r>
          </a:p>
          <a:p>
            <a:pPr marL="0" indent="0" algn="just">
              <a:buNone/>
            </a:pPr>
            <a:br>
              <a:rPr lang="sv-SE" dirty="0"/>
            </a:br>
            <a:r>
              <a:rPr lang="sv-SE" dirty="0"/>
              <a:t>Genom att skilja på dessa tre beståndsdelar erbjuder lärare i yrkesutbildning olika infallsvinklar på </a:t>
            </a:r>
            <a:r>
              <a:rPr lang="sv-SE" i="1" dirty="0"/>
              <a:t>vad</a:t>
            </a:r>
            <a:r>
              <a:rPr lang="sv-SE" dirty="0"/>
              <a:t> de studerande lär sig, </a:t>
            </a:r>
            <a:r>
              <a:rPr lang="sv-SE" i="1" dirty="0"/>
              <a:t>hur </a:t>
            </a:r>
            <a:r>
              <a:rPr lang="sv-SE" dirty="0"/>
              <a:t>de lär sig det och hur de </a:t>
            </a:r>
            <a:r>
              <a:rPr lang="sv-SE" i="1" dirty="0"/>
              <a:t>visar vad de har lärt sig</a:t>
            </a:r>
            <a:r>
              <a:rPr lang="sv-SE" dirty="0"/>
              <a:t>, vilket kommer att främja alla studerandes utveckling.</a:t>
            </a:r>
          </a:p>
          <a:p>
            <a:pPr marL="0" indent="0" algn="just">
              <a:buNone/>
            </a:pPr>
            <a:endParaRPr lang="sv-SE" dirty="0"/>
          </a:p>
          <a:p>
            <a:pPr marL="0" indent="0" algn="ctr">
              <a:buNone/>
            </a:pPr>
            <a:r>
              <a:rPr lang="sv-SE" i="1" dirty="0"/>
              <a:t>De många infallsvinklarna analyseras som </a:t>
            </a:r>
            <a:r>
              <a:rPr lang="sv-SE" i="1" dirty="0" err="1"/>
              <a:t>inlärningsprinciper</a:t>
            </a:r>
            <a:r>
              <a:rPr lang="sv-SE" i="1" dirty="0"/>
              <a:t> på de följande bilderna. </a:t>
            </a:r>
          </a:p>
          <a:p>
            <a:pPr marL="0" indent="0" algn="just">
              <a:buNone/>
            </a:pPr>
            <a:endParaRPr lang="sv-SE" dirty="0"/>
          </a:p>
        </p:txBody>
      </p:sp>
    </p:spTree>
    <p:extLst>
      <p:ext uri="{BB962C8B-B14F-4D97-AF65-F5344CB8AC3E}">
        <p14:creationId xmlns:p14="http://schemas.microsoft.com/office/powerpoint/2010/main" val="28009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190395"/>
            <a:ext cx="10785231" cy="3586152"/>
          </a:xfrm>
        </p:spPr>
        <p:txBody>
          <a:bodyPr>
            <a:normAutofit fontScale="92500"/>
          </a:bodyPr>
          <a:lstStyle/>
          <a:p>
            <a:r>
              <a:rPr lang="sv-SE" b="1" u="sng" dirty="0"/>
              <a:t>Differentierad undervisning är INLÄRARCENTRERAD:</a:t>
            </a:r>
          </a:p>
          <a:p>
            <a:pPr marL="0" indent="0" algn="just">
              <a:buNone/>
            </a:pPr>
            <a:r>
              <a:rPr lang="sv-SE" dirty="0"/>
              <a:t>Inlärningserfarenheter är som mest effektiva när de är </a:t>
            </a:r>
            <a:r>
              <a:rPr lang="sv-SE" b="1" dirty="0"/>
              <a:t>engagerande, relevanta och intressanta</a:t>
            </a:r>
            <a:r>
              <a:rPr lang="sv-SE" dirty="0"/>
              <a:t>. Inlärarna är aktiva med att besluta och utvärdera besluten. Att lära studerande att dela på ansvaret gör det möjligt för lärare i yrkesutbildning att arbeta med blandade grupper eller individer under delar av dagen. Det handlar om att förbereda de studerande i yrkesutbildning för det verkliga livet.</a:t>
            </a:r>
          </a:p>
          <a:p>
            <a:pPr marL="0" indent="0" algn="just">
              <a:buNone/>
            </a:pPr>
            <a:br>
              <a:rPr lang="sv-SE" dirty="0"/>
            </a:br>
            <a:endParaRPr lang="sv-SE" dirty="0"/>
          </a:p>
        </p:txBody>
      </p:sp>
    </p:spTree>
    <p:extLst>
      <p:ext uri="{BB962C8B-B14F-4D97-AF65-F5344CB8AC3E}">
        <p14:creationId xmlns:p14="http://schemas.microsoft.com/office/powerpoint/2010/main" val="29475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87371"/>
            <a:ext cx="10515600" cy="3680004"/>
          </a:xfrm>
        </p:spPr>
        <p:txBody>
          <a:bodyPr>
            <a:normAutofit/>
          </a:bodyPr>
          <a:lstStyle/>
          <a:p>
            <a:r>
              <a:rPr lang="sv-SE" b="1" u="sng" dirty="0"/>
              <a:t>Differentierad undervisning är en BLANDNING av undervisning i helklass, smågrupper och individuellt:</a:t>
            </a:r>
          </a:p>
          <a:p>
            <a:pPr marL="0" indent="0" algn="just">
              <a:buNone/>
            </a:pPr>
            <a:r>
              <a:rPr lang="sv-SE" dirty="0"/>
              <a:t>Ett mönster för undervisning i ett differentierat klassrum kan vara att yrkesutbildningsstuderande samlas i </a:t>
            </a:r>
            <a:r>
              <a:rPr lang="sv-SE" b="1" dirty="0"/>
              <a:t>helklass</a:t>
            </a:r>
            <a:r>
              <a:rPr lang="sv-SE" dirty="0"/>
              <a:t>, delas upp i smågrupper eller individuellt och återsamlas för att dela med sig för att sedan delas upp igen, och så vidare!</a:t>
            </a:r>
          </a:p>
          <a:p>
            <a:pPr marL="0" indent="0" algn="just">
              <a:buNone/>
            </a:pPr>
            <a:r>
              <a:rPr lang="sv-SE" dirty="0"/>
              <a:t> </a:t>
            </a:r>
            <a:br>
              <a:rPr lang="sv-SE" dirty="0"/>
            </a:br>
            <a:endParaRPr lang="sv-SE" dirty="0"/>
          </a:p>
        </p:txBody>
      </p:sp>
    </p:spTree>
    <p:extLst>
      <p:ext uri="{BB962C8B-B14F-4D97-AF65-F5344CB8AC3E}">
        <p14:creationId xmlns:p14="http://schemas.microsoft.com/office/powerpoint/2010/main" val="3216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sv-SE" sz="3200" b="1" spc="100" dirty="0"/>
              <a:t>Mål och syfte</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p:txBody>
          <a:bodyPr>
            <a:normAutofit/>
          </a:bodyPr>
          <a:lstStyle/>
          <a:p>
            <a:pPr>
              <a:lnSpc>
                <a:spcPct val="150000"/>
              </a:lnSpc>
              <a:spcAft>
                <a:spcPts val="600"/>
              </a:spcAft>
            </a:pPr>
            <a:r>
              <a:rPr lang="sv-SE" b="1" dirty="0">
                <a:solidFill>
                  <a:schemeClr val="tx1"/>
                </a:solidFill>
              </a:rPr>
              <a:t>Syftet med den här modulen är att </a:t>
            </a:r>
            <a:r>
              <a:rPr lang="sv-SE" b="1" u="sng" dirty="0">
                <a:solidFill>
                  <a:schemeClr val="tx1"/>
                </a:solidFill>
              </a:rPr>
              <a:t>introducera</a:t>
            </a:r>
            <a:r>
              <a:rPr lang="sv-SE" b="1" dirty="0">
                <a:solidFill>
                  <a:schemeClr val="tx1"/>
                </a:solidFill>
              </a:rPr>
              <a:t> inlärarna till differentierad undervisning som en inlärarcentrerad modell för utbildning som hjälper </a:t>
            </a:r>
            <a:r>
              <a:rPr lang="sv-SE" b="1" dirty="0" err="1">
                <a:solidFill>
                  <a:schemeClr val="tx1"/>
                </a:solidFill>
              </a:rPr>
              <a:t>yrkesutbildare</a:t>
            </a:r>
            <a:r>
              <a:rPr lang="sv-SE" b="1" dirty="0">
                <a:solidFill>
                  <a:schemeClr val="tx1"/>
                </a:solidFill>
              </a:rPr>
              <a:t> som kämpar för att  på rätt sätt motsvara olika behov hos yrkesutbildningsstuderande i samma klassrum eller grupp. </a:t>
            </a: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Kännetecken</a:t>
            </a:r>
            <a:r>
              <a:rPr lang="en-US" b="1" dirty="0"/>
              <a:t> </a:t>
            </a:r>
            <a:r>
              <a:rPr lang="en-US" b="1" dirty="0" err="1"/>
              <a:t>och</a:t>
            </a:r>
            <a:r>
              <a:rPr lang="en-US" b="1" dirty="0"/>
              <a:t> </a:t>
            </a:r>
            <a:r>
              <a:rPr lang="en-US" b="1" dirty="0" err="1"/>
              <a:t>principer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81876"/>
            <a:ext cx="10515600" cy="3985524"/>
          </a:xfrm>
        </p:spPr>
        <p:txBody>
          <a:bodyPr/>
          <a:lstStyle/>
          <a:p>
            <a:r>
              <a:rPr lang="sv-SE" b="1" u="sng" dirty="0"/>
              <a:t>Differentierad undervisning är ”organisk” : </a:t>
            </a:r>
          </a:p>
          <a:p>
            <a:pPr marL="0" indent="0" algn="just">
              <a:buNone/>
            </a:pPr>
            <a:r>
              <a:rPr lang="sv-SE" dirty="0"/>
              <a:t>Studerande och lärare i yrkesutbildning lär sig tillsammans. Ett pågående </a:t>
            </a:r>
            <a:r>
              <a:rPr lang="sv-SE" b="1" dirty="0"/>
              <a:t>samarbete </a:t>
            </a:r>
            <a:r>
              <a:rPr lang="sv-SE" dirty="0"/>
              <a:t>med de studerande krävs för att finslipa möjligheterna till  inlärning så de är effektiva för varje studerande. </a:t>
            </a:r>
          </a:p>
          <a:p>
            <a:pPr marL="0" indent="0" algn="just">
              <a:buNone/>
            </a:pPr>
            <a:r>
              <a:rPr lang="sv-SE" dirty="0"/>
              <a:t>Varje dag i klassrummet kan ge ett nytt sätt att anpassa klassrummet bättre för inlärarna.</a:t>
            </a:r>
          </a:p>
          <a:p>
            <a:pPr marL="0" indent="0">
              <a:buNone/>
            </a:pPr>
            <a:endParaRPr lang="sv-SE" dirty="0"/>
          </a:p>
        </p:txBody>
      </p:sp>
    </p:spTree>
    <p:extLst>
      <p:ext uri="{BB962C8B-B14F-4D97-AF65-F5344CB8AC3E}">
        <p14:creationId xmlns:p14="http://schemas.microsoft.com/office/powerpoint/2010/main" val="26036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normAutofit/>
          </a:bodyPr>
          <a:lstStyle/>
          <a:p>
            <a:r>
              <a:rPr lang="sv-SE" b="1" dirty="0" err="1"/>
              <a:t>Inlärningsprinciper</a:t>
            </a:r>
            <a:r>
              <a:rPr lang="sv-SE" b="1" dirty="0"/>
              <a:t> för att främja differentierad undervisning</a:t>
            </a:r>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2015406"/>
            <a:ext cx="10515600" cy="3871044"/>
          </a:xfrm>
        </p:spPr>
        <p:txBody>
          <a:bodyPr/>
          <a:lstStyle/>
          <a:p>
            <a:pPr marL="0" indent="0">
              <a:buNone/>
            </a:pPr>
            <a:r>
              <a:rPr lang="sv-SE" dirty="0"/>
              <a:t>Enligt </a:t>
            </a:r>
            <a:r>
              <a:rPr lang="sv-SE" dirty="0" err="1"/>
              <a:t>Tomlinson</a:t>
            </a:r>
            <a:r>
              <a:rPr lang="sv-SE" dirty="0"/>
              <a:t> kan lärare i yrkesutbildning differentiera sin undervisning på följande </a:t>
            </a:r>
            <a:r>
              <a:rPr lang="sv-SE" b="1" dirty="0"/>
              <a:t>fyra sätt</a:t>
            </a:r>
            <a:r>
              <a:rPr lang="sv-SE" dirty="0"/>
              <a:t>: </a:t>
            </a:r>
          </a:p>
          <a:p>
            <a:pPr marL="514350" indent="-514350">
              <a:buAutoNum type="arabicParenR"/>
            </a:pPr>
            <a:r>
              <a:rPr lang="sv-SE" dirty="0"/>
              <a:t>innehåll, </a:t>
            </a:r>
          </a:p>
          <a:p>
            <a:pPr marL="514350" indent="-514350">
              <a:buAutoNum type="arabicParenR"/>
            </a:pPr>
            <a:r>
              <a:rPr lang="sv-SE" dirty="0"/>
              <a:t>genomförande, </a:t>
            </a:r>
          </a:p>
          <a:p>
            <a:pPr marL="514350" indent="-514350">
              <a:buAutoNum type="arabicParenR"/>
            </a:pPr>
            <a:r>
              <a:rPr lang="sv-SE" dirty="0"/>
              <a:t>resultat,</a:t>
            </a:r>
          </a:p>
          <a:p>
            <a:pPr marL="514350" indent="-514350">
              <a:buAutoNum type="arabicParenR"/>
            </a:pPr>
            <a:r>
              <a:rPr lang="sv-SE" dirty="0"/>
              <a:t>lärandemiljö.</a:t>
            </a: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Vad</a:t>
            </a:r>
            <a:r>
              <a:rPr lang="en-US" b="1" dirty="0"/>
              <a:t> </a:t>
            </a:r>
            <a:r>
              <a:rPr lang="en-US" b="1" dirty="0" err="1"/>
              <a:t>menar</a:t>
            </a:r>
            <a:r>
              <a:rPr lang="en-US" b="1" dirty="0"/>
              <a:t> vi med </a:t>
            </a:r>
            <a:r>
              <a:rPr lang="en-US" b="1" i="1" dirty="0" err="1"/>
              <a:t>innehåll</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450729"/>
            <a:ext cx="10515600" cy="5108333"/>
          </a:xfrm>
        </p:spPr>
        <p:txBody>
          <a:bodyPr>
            <a:normAutofit fontScale="77500" lnSpcReduction="20000"/>
          </a:bodyPr>
          <a:lstStyle/>
          <a:p>
            <a:pPr marL="0" indent="0" algn="just">
              <a:buNone/>
            </a:pPr>
            <a:r>
              <a:rPr lang="sv-SE" dirty="0"/>
              <a:t>Det är allmänt känt att det  grundläggande innehållet i lektionerna bör omfatta det som är fastställt av skolstyrelsen eller den statliga undervisningsmyndigheten. Men vissa studerande i yrkesutbildning kan vara </a:t>
            </a:r>
            <a:r>
              <a:rPr lang="sv-SE" b="1" dirty="0"/>
              <a:t>helt obekanta </a:t>
            </a:r>
            <a:r>
              <a:rPr lang="sv-SE" dirty="0"/>
              <a:t>med begreppen i en lektion, vissa studerande kan behärska dem </a:t>
            </a:r>
            <a:r>
              <a:rPr lang="sv-SE" b="1" dirty="0"/>
              <a:t>delvis</a:t>
            </a:r>
            <a:r>
              <a:rPr lang="sv-SE" dirty="0"/>
              <a:t>, och vissa studerande </a:t>
            </a:r>
            <a:r>
              <a:rPr lang="sv-SE" b="1" dirty="0"/>
              <a:t>kan redan vara bekanta </a:t>
            </a:r>
            <a:r>
              <a:rPr lang="sv-SE" dirty="0"/>
              <a:t>med innehållet innan lektionen börjar..</a:t>
            </a:r>
          </a:p>
          <a:p>
            <a:pPr marL="0" indent="0" algn="just">
              <a:buNone/>
            </a:pPr>
            <a:r>
              <a:rPr lang="sv-SE" dirty="0"/>
              <a:t>Vad en lärare i yrkesutbildning kan göra är att differentiera innehållet genom att utforma aktiviteter för grupper av studerande som omfattar olika nivåer av </a:t>
            </a:r>
            <a:r>
              <a:rPr lang="sv-SE" b="1" dirty="0"/>
              <a:t>Blooms taxonomi </a:t>
            </a:r>
            <a:r>
              <a:rPr lang="sv-SE" dirty="0"/>
              <a:t>(en klassificering av nivåer för intellektuell kapacitet från lägre till högre rangordnade färdigheter). </a:t>
            </a:r>
          </a:p>
          <a:p>
            <a:pPr marL="0" indent="0" algn="just">
              <a:buNone/>
            </a:pPr>
            <a:r>
              <a:rPr lang="sv-SE" b="1" dirty="0"/>
              <a:t>De sex nivåerna är:</a:t>
            </a:r>
            <a:r>
              <a:rPr lang="sv-SE" dirty="0"/>
              <a:t> </a:t>
            </a:r>
          </a:p>
          <a:p>
            <a:pPr algn="just"/>
            <a:r>
              <a:rPr lang="sv-SE" dirty="0"/>
              <a:t>Minnas</a:t>
            </a:r>
          </a:p>
          <a:p>
            <a:pPr algn="just"/>
            <a:r>
              <a:rPr lang="sv-SE" dirty="0"/>
              <a:t>Förstå</a:t>
            </a:r>
          </a:p>
          <a:p>
            <a:pPr algn="just"/>
            <a:r>
              <a:rPr lang="sv-SE" dirty="0"/>
              <a:t>Tillämpa</a:t>
            </a:r>
          </a:p>
          <a:p>
            <a:pPr algn="just"/>
            <a:r>
              <a:rPr lang="sv-SE" dirty="0"/>
              <a:t>Analysera</a:t>
            </a:r>
          </a:p>
          <a:p>
            <a:pPr algn="just"/>
            <a:r>
              <a:rPr lang="sv-SE" dirty="0"/>
              <a:t>Utvärdera</a:t>
            </a:r>
          </a:p>
          <a:p>
            <a:pPr algn="just"/>
            <a:r>
              <a:rPr lang="sv-SE" dirty="0"/>
              <a:t>Skapa nytt</a:t>
            </a:r>
          </a:p>
        </p:txBody>
      </p:sp>
    </p:spTree>
    <p:extLst>
      <p:ext uri="{BB962C8B-B14F-4D97-AF65-F5344CB8AC3E}">
        <p14:creationId xmlns:p14="http://schemas.microsoft.com/office/powerpoint/2010/main" val="30075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Vad</a:t>
            </a:r>
            <a:r>
              <a:rPr lang="en-US" b="1" dirty="0"/>
              <a:t> </a:t>
            </a:r>
            <a:r>
              <a:rPr lang="en-US" b="1" dirty="0" err="1"/>
              <a:t>menar</a:t>
            </a:r>
            <a:r>
              <a:rPr lang="en-US" b="1" dirty="0"/>
              <a:t> vi med </a:t>
            </a:r>
            <a:r>
              <a:rPr lang="en-US" b="1" i="1" dirty="0" err="1"/>
              <a:t>innehåll</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3221160"/>
          </a:xfrm>
        </p:spPr>
        <p:txBody>
          <a:bodyPr>
            <a:normAutofit/>
          </a:bodyPr>
          <a:lstStyle/>
          <a:p>
            <a:pPr marL="0" indent="0" algn="just">
              <a:buNone/>
            </a:pPr>
            <a:r>
              <a:rPr lang="sv-SE" dirty="0"/>
              <a:t>Studerande i yrkesutbildning som </a:t>
            </a:r>
            <a:r>
              <a:rPr lang="sv-SE" b="1" i="1" dirty="0"/>
              <a:t>inte känner till innehållet i en lektion </a:t>
            </a:r>
            <a:r>
              <a:rPr lang="sv-SE" dirty="0"/>
              <a:t>kan få göra uppgifter på de lägre nivåerna: </a:t>
            </a:r>
            <a:r>
              <a:rPr lang="sv-SE" b="1" dirty="0"/>
              <a:t>minnas </a:t>
            </a:r>
            <a:r>
              <a:rPr lang="sv-SE" i="1" dirty="0"/>
              <a:t>och </a:t>
            </a:r>
            <a:r>
              <a:rPr lang="sv-SE" b="1" dirty="0"/>
              <a:t>förstå</a:t>
            </a:r>
            <a:r>
              <a:rPr lang="sv-SE" dirty="0"/>
              <a:t>. </a:t>
            </a:r>
          </a:p>
          <a:p>
            <a:pPr marL="0" indent="0" algn="just">
              <a:buNone/>
            </a:pPr>
            <a:r>
              <a:rPr lang="sv-SE" dirty="0"/>
              <a:t>Studerande i yrkesutbildning som har vissa kunskaper kan få tillämpa och analysera innehållet, och studerande som behärskar det på hög nivå kan få göra uppgifter som går ut på att utvärdera och skapa nytt.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614" y="4475284"/>
            <a:ext cx="3138854" cy="2092569"/>
          </a:xfrm>
          <a:prstGeom prst="rect">
            <a:avLst/>
          </a:prstGeom>
        </p:spPr>
      </p:pic>
    </p:spTree>
    <p:extLst>
      <p:ext uri="{BB962C8B-B14F-4D97-AF65-F5344CB8AC3E}">
        <p14:creationId xmlns:p14="http://schemas.microsoft.com/office/powerpoint/2010/main" val="419261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Exempel</a:t>
            </a:r>
            <a:r>
              <a:rPr lang="en-US" b="1" dirty="0"/>
              <a:t> </a:t>
            </a:r>
            <a:r>
              <a:rPr lang="en-US" b="1" dirty="0" err="1"/>
              <a:t>på</a:t>
            </a:r>
            <a:r>
              <a:rPr lang="en-US" b="1" dirty="0"/>
              <a:t> </a:t>
            </a:r>
            <a:r>
              <a:rPr lang="en-US" b="1" dirty="0" err="1"/>
              <a:t>differentierande</a:t>
            </a:r>
            <a:r>
              <a:rPr lang="en-US" b="1" dirty="0"/>
              <a:t> </a:t>
            </a:r>
            <a:r>
              <a:rPr lang="en-US" b="1" dirty="0" err="1"/>
              <a:t>aktiviteter</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92500" lnSpcReduction="10000"/>
          </a:bodyPr>
          <a:lstStyle/>
          <a:p>
            <a:pPr algn="just"/>
            <a:r>
              <a:rPr lang="sv-SE" dirty="0"/>
              <a:t>Koppla samman ord och definitioner.</a:t>
            </a:r>
          </a:p>
          <a:p>
            <a:pPr algn="just"/>
            <a:r>
              <a:rPr lang="sv-SE" dirty="0"/>
              <a:t>Läsa ett textavsnitt och svara på frågor om det.</a:t>
            </a:r>
          </a:p>
          <a:p>
            <a:pPr algn="just"/>
            <a:r>
              <a:rPr lang="sv-SE" dirty="0"/>
              <a:t>Tänka på något som har hänt en karaktär i berättelsen och ett annat slut.</a:t>
            </a:r>
          </a:p>
          <a:p>
            <a:pPr algn="just"/>
            <a:r>
              <a:rPr lang="sv-SE" dirty="0"/>
              <a:t>Skilja på fakta och </a:t>
            </a:r>
            <a:r>
              <a:rPr lang="sv-SE" dirty="0" err="1"/>
              <a:t>åsiker</a:t>
            </a:r>
            <a:r>
              <a:rPr lang="sv-SE" dirty="0"/>
              <a:t> i berättelsen.</a:t>
            </a:r>
          </a:p>
          <a:p>
            <a:pPr algn="just"/>
            <a:r>
              <a:rPr lang="sv-SE" dirty="0"/>
              <a:t>Identifiera författarens uppfattning och ge belägg som stöd för den uppfattningen.</a:t>
            </a:r>
          </a:p>
          <a:p>
            <a:pPr algn="just"/>
            <a:r>
              <a:rPr lang="sv-SE" dirty="0"/>
              <a:t>Göra en PowerPoint-presentation som sammanfattar lektionen.</a:t>
            </a:r>
          </a:p>
          <a:p>
            <a:pPr marL="0" indent="0" algn="just">
              <a:buNone/>
            </a:pPr>
            <a:br>
              <a:rPr lang="sv-SE" dirty="0"/>
            </a:br>
            <a:endParaRPr lang="sv-SE" dirty="0"/>
          </a:p>
        </p:txBody>
      </p:sp>
    </p:spTree>
    <p:extLst>
      <p:ext uri="{BB962C8B-B14F-4D97-AF65-F5344CB8AC3E}">
        <p14:creationId xmlns:p14="http://schemas.microsoft.com/office/powerpoint/2010/main" val="327000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65126"/>
            <a:ext cx="10515600" cy="1016000"/>
          </a:xfrm>
        </p:spPr>
        <p:txBody>
          <a:bodyPr/>
          <a:lstStyle/>
          <a:p>
            <a:r>
              <a:rPr lang="en-US" b="1" dirty="0" err="1"/>
              <a:t>Genomförande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568449"/>
            <a:ext cx="10515600" cy="5122497"/>
          </a:xfrm>
        </p:spPr>
        <p:txBody>
          <a:bodyPr>
            <a:normAutofit/>
          </a:bodyPr>
          <a:lstStyle/>
          <a:p>
            <a:pPr marL="0" indent="0" algn="just">
              <a:buNone/>
            </a:pPr>
            <a:r>
              <a:rPr lang="sv-SE" dirty="0"/>
              <a:t>Varje studerande i yrkesutbildning föredrar en viss inlärningsmetod, och framgångsrik differentiering innebär att presentera materialet på alla sätt: </a:t>
            </a:r>
            <a:r>
              <a:rPr lang="sv-SE" i="1" dirty="0"/>
              <a:t>genom </a:t>
            </a:r>
            <a:r>
              <a:rPr lang="sv-SE" b="1" i="1" dirty="0"/>
              <a:t>syn</a:t>
            </a:r>
            <a:r>
              <a:rPr lang="sv-SE" dirty="0"/>
              <a:t>, </a:t>
            </a:r>
            <a:r>
              <a:rPr lang="sv-SE" b="1" i="1" dirty="0"/>
              <a:t>hörsel </a:t>
            </a:r>
            <a:r>
              <a:rPr lang="sv-SE" dirty="0"/>
              <a:t>och </a:t>
            </a:r>
            <a:r>
              <a:rPr lang="sv-SE" b="1" i="1" dirty="0"/>
              <a:t>rörelse</a:t>
            </a:r>
            <a:r>
              <a:rPr lang="sv-SE" dirty="0"/>
              <a:t> och med </a:t>
            </a:r>
            <a:r>
              <a:rPr lang="sv-SE" b="1" i="1" dirty="0"/>
              <a:t>ord</a:t>
            </a:r>
            <a:r>
              <a:rPr lang="sv-SE" dirty="0"/>
              <a:t>. </a:t>
            </a:r>
          </a:p>
          <a:p>
            <a:pPr marL="0" indent="0" algn="just">
              <a:buNone/>
            </a:pPr>
            <a:r>
              <a:rPr lang="sv-SE" dirty="0"/>
              <a:t>Den här metoden för genomförande tar också hänsyn till att alla studerande i yrkesutbildning inte kräver samma stöd från läraren, och att de studerande kan välja att arbeta i par, smågrupper eller individuellt. Och även om vissa studerande  kan dra fördel av att ha individuell kontakt med dig eller en assistent kan andra göra framsteg på egen hand. </a:t>
            </a:r>
          </a:p>
          <a:p>
            <a:pPr marL="0" indent="0" algn="just">
              <a:buNone/>
            </a:pPr>
            <a:r>
              <a:rPr lang="sv-SE" dirty="0"/>
              <a:t>Lärare i yrkesutbildning kan förstärka de studerandes inlärning genom att erbjuda stöd som utgår från vars och ens behov.</a:t>
            </a:r>
          </a:p>
        </p:txBody>
      </p:sp>
    </p:spTree>
    <p:extLst>
      <p:ext uri="{BB962C8B-B14F-4D97-AF65-F5344CB8AC3E}">
        <p14:creationId xmlns:p14="http://schemas.microsoft.com/office/powerpoint/2010/main" val="412207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Exempel</a:t>
            </a:r>
            <a:r>
              <a:rPr lang="en-US" b="1" dirty="0"/>
              <a:t> </a:t>
            </a:r>
            <a:r>
              <a:rPr lang="en-US" b="1" dirty="0" err="1"/>
              <a:t>på</a:t>
            </a:r>
            <a:r>
              <a:rPr lang="en-US" b="1" dirty="0"/>
              <a:t> </a:t>
            </a:r>
            <a:r>
              <a:rPr lang="en-US" b="1" dirty="0" err="1"/>
              <a:t>att</a:t>
            </a:r>
            <a:r>
              <a:rPr lang="en-US" b="1" dirty="0"/>
              <a:t> </a:t>
            </a:r>
            <a:r>
              <a:rPr lang="en-US" b="1" dirty="0" err="1"/>
              <a:t>differentiera</a:t>
            </a:r>
            <a:r>
              <a:rPr lang="en-US" b="1" dirty="0"/>
              <a:t> </a:t>
            </a:r>
            <a:r>
              <a:rPr lang="en-US" b="1" dirty="0" err="1"/>
              <a:t>genomförandet</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005013"/>
            <a:ext cx="10515600" cy="2862262"/>
          </a:xfrm>
        </p:spPr>
        <p:txBody>
          <a:bodyPr>
            <a:normAutofit/>
          </a:bodyPr>
          <a:lstStyle/>
          <a:p>
            <a:pPr algn="just"/>
            <a:r>
              <a:rPr lang="sv-SE" dirty="0"/>
              <a:t>Ta fram läroböcker både för visuella inlärare och de som lär sig genom text.</a:t>
            </a:r>
          </a:p>
          <a:p>
            <a:pPr algn="just"/>
            <a:r>
              <a:rPr lang="sv-SE" dirty="0"/>
              <a:t>Låt auditiva inlärare lyssna till ljudböcker.</a:t>
            </a:r>
          </a:p>
          <a:p>
            <a:pPr algn="just"/>
            <a:r>
              <a:rPr lang="sv-SE" dirty="0"/>
              <a:t>Ge rörelsebaserade inlärare möjlighet att göra en interaktiv uppgift via nätet. </a:t>
            </a:r>
          </a:p>
          <a:p>
            <a:pPr marL="0" indent="0" algn="just">
              <a:buNone/>
            </a:pPr>
            <a:endParaRPr lang="sv-S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529" y="4142276"/>
            <a:ext cx="3430093" cy="2284902"/>
          </a:xfrm>
          <a:prstGeom prst="rect">
            <a:avLst/>
          </a:prstGeom>
        </p:spPr>
      </p:pic>
    </p:spTree>
    <p:extLst>
      <p:ext uri="{BB962C8B-B14F-4D97-AF65-F5344CB8AC3E}">
        <p14:creationId xmlns:p14="http://schemas.microsoft.com/office/powerpoint/2010/main" val="39558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Resultat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3984625"/>
          </a:xfrm>
        </p:spPr>
        <p:txBody>
          <a:bodyPr>
            <a:normAutofit/>
          </a:bodyPr>
          <a:lstStyle/>
          <a:p>
            <a:pPr marL="0" indent="0" algn="just">
              <a:buNone/>
            </a:pPr>
            <a:r>
              <a:rPr lang="sv-SE" dirty="0"/>
              <a:t>Resultatet är det som den yrkesutbildningsstuderande skapar vid slutet av lektionen för att visa att han eller hon behärskar innehållet. Det kan ske i form av </a:t>
            </a:r>
            <a:r>
              <a:rPr lang="sv-SE" b="1" i="1" dirty="0"/>
              <a:t>tester</a:t>
            </a:r>
            <a:r>
              <a:rPr lang="sv-SE" dirty="0"/>
              <a:t>, </a:t>
            </a:r>
            <a:r>
              <a:rPr lang="sv-SE" b="1" i="1" dirty="0"/>
              <a:t>projekt</a:t>
            </a:r>
            <a:r>
              <a:rPr lang="sv-SE" dirty="0"/>
              <a:t>, </a:t>
            </a:r>
            <a:r>
              <a:rPr lang="sv-SE" b="1" i="1" dirty="0"/>
              <a:t>rapporter </a:t>
            </a:r>
            <a:r>
              <a:rPr lang="sv-SE" dirty="0"/>
              <a:t>eller andra </a:t>
            </a:r>
            <a:r>
              <a:rPr lang="sv-SE" b="1" i="1" dirty="0"/>
              <a:t>aktiviteter</a:t>
            </a:r>
            <a:r>
              <a:rPr lang="sv-SE" dirty="0"/>
              <a:t>. </a:t>
            </a:r>
          </a:p>
          <a:p>
            <a:pPr marL="0" indent="0" algn="just">
              <a:buNone/>
            </a:pPr>
            <a:endParaRPr lang="sv-SE" dirty="0"/>
          </a:p>
          <a:p>
            <a:pPr marL="0" indent="0" algn="just">
              <a:buNone/>
            </a:pPr>
            <a:r>
              <a:rPr lang="sv-SE" dirty="0"/>
              <a:t>En lärare i yrkesutbildning kan ge de studerande aktiviteter som visar att de behärskar ett undervisningsinnehåll på det sätt som den studerande föredrar, beroende på inlärningsstil.</a:t>
            </a:r>
          </a:p>
          <a:p>
            <a:pPr marL="0" indent="0">
              <a:buNone/>
            </a:pPr>
            <a:endParaRPr lang="sv-SE" dirty="0"/>
          </a:p>
        </p:txBody>
      </p:sp>
    </p:spTree>
    <p:extLst>
      <p:ext uri="{BB962C8B-B14F-4D97-AF65-F5344CB8AC3E}">
        <p14:creationId xmlns:p14="http://schemas.microsoft.com/office/powerpoint/2010/main" val="7010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Exempel</a:t>
            </a:r>
            <a:r>
              <a:rPr lang="en-US" b="1" dirty="0"/>
              <a:t> </a:t>
            </a:r>
            <a:r>
              <a:rPr lang="en-US" b="1" dirty="0" err="1"/>
              <a:t>på</a:t>
            </a:r>
            <a:r>
              <a:rPr lang="en-US" b="1" dirty="0"/>
              <a:t> </a:t>
            </a:r>
            <a:r>
              <a:rPr lang="en-US" b="1" dirty="0" err="1"/>
              <a:t>att</a:t>
            </a:r>
            <a:r>
              <a:rPr lang="en-US" b="1" dirty="0"/>
              <a:t> </a:t>
            </a:r>
            <a:r>
              <a:rPr lang="en-US" b="1" dirty="0" err="1"/>
              <a:t>differentiera</a:t>
            </a:r>
            <a:r>
              <a:rPr lang="en-US" b="1" dirty="0"/>
              <a:t> </a:t>
            </a:r>
            <a:r>
              <a:rPr lang="en-US" b="1" dirty="0" err="1"/>
              <a:t>slutresultatet</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311400"/>
            <a:ext cx="10515600" cy="3622676"/>
          </a:xfrm>
        </p:spPr>
        <p:txBody>
          <a:bodyPr>
            <a:normAutofit/>
          </a:bodyPr>
          <a:lstStyle/>
          <a:p>
            <a:pPr algn="just"/>
            <a:r>
              <a:rPr lang="sv-SE" dirty="0"/>
              <a:t>Inlärare av läsning och skrivning skriver en bokrecension.</a:t>
            </a:r>
          </a:p>
          <a:p>
            <a:pPr algn="just"/>
            <a:r>
              <a:rPr lang="sv-SE" dirty="0"/>
              <a:t>Visuella inlärare skapar en grafisk återgivning av berättelsen.</a:t>
            </a:r>
          </a:p>
          <a:p>
            <a:pPr algn="just"/>
            <a:r>
              <a:rPr lang="sv-SE" dirty="0"/>
              <a:t>Auditiva inlärare gör en muntlig redovisning.</a:t>
            </a:r>
          </a:p>
          <a:p>
            <a:pPr algn="just"/>
            <a:r>
              <a:rPr lang="sv-SE" dirty="0"/>
              <a:t>Rörelsebaserade inlärare bygger ett diorama som illustrerar berättelsen.</a:t>
            </a:r>
          </a:p>
          <a:p>
            <a:pPr marL="0" indent="0">
              <a:buNone/>
            </a:pPr>
            <a:br>
              <a:rPr lang="sv-SE" dirty="0"/>
            </a:br>
            <a:endParaRPr lang="sv-SE" dirty="0"/>
          </a:p>
        </p:txBody>
      </p:sp>
    </p:spTree>
    <p:extLst>
      <p:ext uri="{BB962C8B-B14F-4D97-AF65-F5344CB8AC3E}">
        <p14:creationId xmlns:p14="http://schemas.microsoft.com/office/powerpoint/2010/main" val="219095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Lärandemiljö</a:t>
            </a:r>
            <a:endParaRPr lang="en-US" b="1" dirty="0"/>
          </a:p>
        </p:txBody>
      </p:sp>
      <p:sp>
        <p:nvSpPr>
          <p:cNvPr id="3" name="Content Placeholder 2"/>
          <p:cNvSpPr>
            <a:spLocks noGrp="1"/>
          </p:cNvSpPr>
          <p:nvPr>
            <p:ph idx="1"/>
          </p:nvPr>
        </p:nvSpPr>
        <p:spPr>
          <a:xfrm>
            <a:off x="838200" y="1825625"/>
            <a:ext cx="10515600" cy="4679950"/>
          </a:xfrm>
        </p:spPr>
        <p:txBody>
          <a:bodyPr/>
          <a:lstStyle/>
          <a:p>
            <a:pPr marL="0" indent="0" algn="just">
              <a:buNone/>
            </a:pPr>
            <a:r>
              <a:rPr lang="sv-SE" dirty="0"/>
              <a:t>Villkoren för den bästa inlärningen innefattar både fysiska och psykologiska delar. En flexibel klassrumsplanering är nyckeln, inklusive olika typer av möbler och utrustning som stödjer både individuellt och grupparbete. </a:t>
            </a:r>
          </a:p>
          <a:p>
            <a:pPr marL="0" indent="0" algn="just">
              <a:buNone/>
            </a:pPr>
            <a:endParaRPr lang="sv-SE" dirty="0"/>
          </a:p>
          <a:p>
            <a:pPr marL="0" indent="0" algn="just">
              <a:buNone/>
            </a:pPr>
            <a:r>
              <a:rPr lang="sv-SE" dirty="0"/>
              <a:t>Psykologiskt bör lärare i yrkesutbildning använda klassrumstekniker som tryggar en säker och stödjande lärandemiljö.</a:t>
            </a:r>
          </a:p>
        </p:txBody>
      </p:sp>
    </p:spTree>
    <p:extLst>
      <p:ext uri="{BB962C8B-B14F-4D97-AF65-F5344CB8AC3E}">
        <p14:creationId xmlns:p14="http://schemas.microsoft.com/office/powerpoint/2010/main" val="164560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a:t>Lärandemål</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fontScale="70000" lnSpcReduction="20000"/>
          </a:bodyPr>
          <a:lstStyle/>
          <a:p>
            <a:pPr marL="0" indent="0">
              <a:buNone/>
            </a:pPr>
            <a:r>
              <a:rPr lang="sv-SE" dirty="0"/>
              <a:t>Vid slutet av den här modulen kommer inlärarna att kunna:</a:t>
            </a:r>
          </a:p>
          <a:p>
            <a:pPr>
              <a:lnSpc>
                <a:spcPct val="150000"/>
              </a:lnSpc>
              <a:spcAft>
                <a:spcPts val="600"/>
              </a:spcAft>
            </a:pPr>
            <a:r>
              <a:rPr lang="sv-SE" b="1" i="1" u="sng" dirty="0"/>
              <a:t>utveckla</a:t>
            </a:r>
            <a:r>
              <a:rPr lang="sv-SE" dirty="0"/>
              <a:t> grundläggande färdigheter och förmågor för att förstå den mångfald som finns i klassrummen eller undervisningsgrupperna i deras yrkesutbildning.</a:t>
            </a:r>
          </a:p>
          <a:p>
            <a:pPr>
              <a:lnSpc>
                <a:spcPct val="150000"/>
              </a:lnSpc>
              <a:spcAft>
                <a:spcPts val="600"/>
              </a:spcAft>
            </a:pPr>
            <a:r>
              <a:rPr lang="sv-SE" b="1" i="1" u="sng" dirty="0"/>
              <a:t>identifiera</a:t>
            </a:r>
            <a:r>
              <a:rPr lang="sv-SE" dirty="0"/>
              <a:t> strategiska bemötanden för att proaktivt tillgodose mångfalden bland de studerande via detta strukturerade tillvägagångssätt.</a:t>
            </a:r>
          </a:p>
          <a:p>
            <a:pPr>
              <a:lnSpc>
                <a:spcPct val="150000"/>
              </a:lnSpc>
              <a:spcAft>
                <a:spcPts val="600"/>
              </a:spcAft>
            </a:pPr>
            <a:r>
              <a:rPr lang="sv-SE" b="1" i="1" u="sng" dirty="0"/>
              <a:t>tillämpa</a:t>
            </a:r>
            <a:r>
              <a:rPr lang="sv-SE" dirty="0"/>
              <a:t> dessa generella kompetenser och tekniker i sitt arbete.</a:t>
            </a:r>
          </a:p>
          <a:p>
            <a:pPr>
              <a:lnSpc>
                <a:spcPct val="150000"/>
              </a:lnSpc>
              <a:spcAft>
                <a:spcPts val="600"/>
              </a:spcAft>
            </a:pPr>
            <a:r>
              <a:rPr lang="sv-SE" b="1" i="1" u="sng" dirty="0"/>
              <a:t>utvärdera</a:t>
            </a:r>
            <a:r>
              <a:rPr lang="sv-SE" dirty="0"/>
              <a:t> nivån på den differentierade undervisningen i yrkesutbildningens klassrum.</a:t>
            </a:r>
          </a:p>
          <a:p>
            <a:pPr marL="0" indent="0">
              <a:buNone/>
            </a:pPr>
            <a:endParaRPr lang="sv-SE"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Exempel</a:t>
            </a:r>
            <a:r>
              <a:rPr lang="en-US" b="1" dirty="0"/>
              <a:t> </a:t>
            </a:r>
            <a:r>
              <a:rPr lang="en-US" b="1" dirty="0" err="1"/>
              <a:t>på</a:t>
            </a:r>
            <a:r>
              <a:rPr lang="en-US" b="1" dirty="0"/>
              <a:t> </a:t>
            </a:r>
            <a:r>
              <a:rPr lang="en-US" b="1" dirty="0" err="1"/>
              <a:t>att</a:t>
            </a:r>
            <a:r>
              <a:rPr lang="en-US" b="1" dirty="0"/>
              <a:t> </a:t>
            </a:r>
            <a:r>
              <a:rPr lang="en-US" b="1" dirty="0" err="1"/>
              <a:t>differentiera</a:t>
            </a:r>
            <a:r>
              <a:rPr lang="en-US" b="1" dirty="0"/>
              <a:t> </a:t>
            </a:r>
            <a:r>
              <a:rPr lang="en-US" b="1" dirty="0" err="1"/>
              <a:t>lärandemiljön</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187575"/>
            <a:ext cx="10515600" cy="3594100"/>
          </a:xfrm>
        </p:spPr>
        <p:txBody>
          <a:bodyPr>
            <a:normAutofit/>
          </a:bodyPr>
          <a:lstStyle/>
          <a:p>
            <a:pPr algn="just"/>
            <a:r>
              <a:rPr lang="sv-SE" dirty="0"/>
              <a:t>Dela in vissa av de studerande i läsgrupper för att diskutera uppgiften.</a:t>
            </a:r>
          </a:p>
          <a:p>
            <a:pPr algn="just"/>
            <a:r>
              <a:rPr lang="sv-SE" dirty="0"/>
              <a:t>Låt de studerande som vill läsa individuellt.</a:t>
            </a:r>
          </a:p>
          <a:p>
            <a:pPr algn="just"/>
            <a:r>
              <a:rPr lang="sv-SE" dirty="0"/>
              <a:t>Skapa tysta platser där det inte finns några störningsmoment.</a:t>
            </a:r>
            <a:br>
              <a:rPr lang="sv-SE" dirty="0"/>
            </a:br>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396" y="4421429"/>
            <a:ext cx="3627186" cy="2234347"/>
          </a:xfrm>
          <a:prstGeom prst="rect">
            <a:avLst/>
          </a:prstGeom>
        </p:spPr>
      </p:pic>
    </p:spTree>
    <p:extLst>
      <p:ext uri="{BB962C8B-B14F-4D97-AF65-F5344CB8AC3E}">
        <p14:creationId xmlns:p14="http://schemas.microsoft.com/office/powerpoint/2010/main" val="12592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174625"/>
            <a:ext cx="10515600" cy="1325563"/>
          </a:xfrm>
        </p:spPr>
        <p:txBody>
          <a:bodyPr>
            <a:normAutofit fontScale="90000"/>
          </a:bodyPr>
          <a:lstStyle/>
          <a:p>
            <a:r>
              <a:rPr lang="en-US" b="1" dirty="0" err="1"/>
              <a:t>Praktiska</a:t>
            </a:r>
            <a:r>
              <a:rPr lang="en-US" b="1" dirty="0"/>
              <a:t> </a:t>
            </a:r>
            <a:r>
              <a:rPr lang="en-US" b="1" dirty="0" err="1"/>
              <a:t>tillämpningar</a:t>
            </a:r>
            <a:r>
              <a:rPr lang="en-US" b="1" dirty="0"/>
              <a:t>, </a:t>
            </a:r>
            <a:r>
              <a:rPr lang="en-US" b="1" dirty="0" err="1"/>
              <a:t>verktyg</a:t>
            </a:r>
            <a:r>
              <a:rPr lang="en-US" b="1" dirty="0"/>
              <a:t> </a:t>
            </a:r>
            <a:r>
              <a:rPr lang="en-US" b="1" dirty="0" err="1"/>
              <a:t>och</a:t>
            </a:r>
            <a:r>
              <a:rPr lang="en-US" b="1" dirty="0"/>
              <a:t> </a:t>
            </a:r>
            <a:r>
              <a:rPr lang="en-US" b="1" dirty="0" err="1"/>
              <a:t>strategier</a:t>
            </a:r>
            <a:r>
              <a:rPr lang="en-US" b="1" dirty="0"/>
              <a:t> för </a:t>
            </a:r>
            <a:r>
              <a:rPr lang="en-US" b="1" dirty="0" err="1"/>
              <a:t>differentierad</a:t>
            </a:r>
            <a:r>
              <a:rPr lang="en-US" b="1" dirty="0"/>
              <a:t> </a:t>
            </a:r>
            <a:r>
              <a:rPr lang="en-US" b="1" dirty="0" err="1"/>
              <a:t>undervisning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504951"/>
            <a:ext cx="10515600" cy="5032374"/>
          </a:xfrm>
        </p:spPr>
        <p:txBody>
          <a:bodyPr>
            <a:normAutofit fontScale="25000" lnSpcReduction="20000"/>
          </a:bodyPr>
          <a:lstStyle/>
          <a:p>
            <a:pPr marL="0" indent="0" algn="just">
              <a:buNone/>
            </a:pPr>
            <a:r>
              <a:rPr lang="sv-SE" sz="7200" dirty="0"/>
              <a:t>Det finns ett antal metoder som kan skräddarsys och användas i olika ämnen.</a:t>
            </a:r>
          </a:p>
          <a:p>
            <a:pPr marL="0" indent="0" algn="just">
              <a:buNone/>
            </a:pPr>
            <a:r>
              <a:rPr lang="sv-SE" sz="7200" dirty="0"/>
              <a:t>Dessa strategier är </a:t>
            </a:r>
            <a:r>
              <a:rPr lang="sv-SE" sz="7200" b="1" dirty="0"/>
              <a:t>uppgifter i flera steg</a:t>
            </a:r>
            <a:r>
              <a:rPr lang="sv-SE" sz="7200" dirty="0"/>
              <a:t>, </a:t>
            </a:r>
            <a:r>
              <a:rPr lang="sv-SE" sz="7200" b="1" dirty="0"/>
              <a:t>valtavlor</a:t>
            </a:r>
            <a:r>
              <a:rPr lang="sv-SE" sz="7200" dirty="0"/>
              <a:t>, </a:t>
            </a:r>
            <a:r>
              <a:rPr lang="sv-SE" sz="7200" b="1" dirty="0"/>
              <a:t>tätpackning</a:t>
            </a:r>
            <a:r>
              <a:rPr lang="sv-SE" sz="7200" dirty="0"/>
              <a:t>, </a:t>
            </a:r>
            <a:r>
              <a:rPr lang="sv-SE" sz="7200" b="1" dirty="0"/>
              <a:t>intressegrupper</a:t>
            </a:r>
            <a:r>
              <a:rPr lang="sv-SE" sz="7200" dirty="0"/>
              <a:t>, </a:t>
            </a:r>
            <a:r>
              <a:rPr lang="sv-SE" sz="7200" b="1" dirty="0"/>
              <a:t>flexibel gruppindelning</a:t>
            </a:r>
            <a:r>
              <a:rPr lang="sv-SE" sz="7200" dirty="0"/>
              <a:t> och </a:t>
            </a:r>
            <a:r>
              <a:rPr lang="sv-SE" sz="7200" b="1" dirty="0"/>
              <a:t>inlärningskontrakt</a:t>
            </a:r>
            <a:r>
              <a:rPr lang="sv-SE" sz="7200" dirty="0"/>
              <a:t>. </a:t>
            </a:r>
          </a:p>
          <a:p>
            <a:pPr algn="just"/>
            <a:r>
              <a:rPr lang="sv-SE" sz="7200" b="1" dirty="0"/>
              <a:t>Uppgifter i flera steg </a:t>
            </a:r>
            <a:r>
              <a:rPr lang="sv-SE" sz="7200" dirty="0"/>
              <a:t>utformas för att lära ut samma färdighet men låta de studerande nå olika resultat för att visa sin kunskap utifrån sin förståelse. </a:t>
            </a:r>
          </a:p>
          <a:p>
            <a:pPr algn="just"/>
            <a:r>
              <a:rPr lang="sv-SE" sz="7200" b="1" dirty="0"/>
              <a:t>Valtavlor </a:t>
            </a:r>
            <a:r>
              <a:rPr lang="sv-SE" sz="7200" dirty="0"/>
              <a:t>låter de studerande välja vilken aktivitet de vill arbeta med för att nå en färdighet som läraren väljer. På tavlan finns oftast möjlighet att välja bland olika inlärningsmetoder: rörelsebaserad, visuell, auditiv och taktil. </a:t>
            </a:r>
          </a:p>
          <a:p>
            <a:pPr algn="just"/>
            <a:r>
              <a:rPr lang="sv-SE" sz="7200" b="1" dirty="0"/>
              <a:t>Tätpackning </a:t>
            </a:r>
            <a:r>
              <a:rPr lang="sv-SE" sz="7200" dirty="0"/>
              <a:t>låter läraren hjälpa de studerande med att nå nästa inlärningsnivå när de redan behärskar det som lärs ut till klassen. För att </a:t>
            </a:r>
            <a:r>
              <a:rPr lang="sv-SE" sz="7200" dirty="0" err="1"/>
              <a:t>tätpacka</a:t>
            </a:r>
            <a:r>
              <a:rPr lang="sv-SE" sz="7200" dirty="0"/>
              <a:t> bedömer läraren den studerandes kunskapsnivå, tar fram en plan för vad de behöver lära sig, befriar dem från att studera det de redan kan och skapar tid för dem att öva ytterligare färdigheter.</a:t>
            </a:r>
          </a:p>
          <a:p>
            <a:pPr algn="just"/>
            <a:r>
              <a:rPr lang="sv-SE" sz="7200" b="1" dirty="0"/>
              <a:t>Intressegrupper </a:t>
            </a:r>
            <a:r>
              <a:rPr lang="sv-SE" sz="7200" dirty="0"/>
              <a:t>är ett sätt att ge de studerande självbestämmande i lärandet. Flexibel gruppindelning låter grupperna mer flytande beroende på aktivitet eller ämne. </a:t>
            </a:r>
          </a:p>
          <a:p>
            <a:pPr algn="just"/>
            <a:r>
              <a:rPr lang="sv-SE" sz="7200" b="1" dirty="0"/>
              <a:t>Inlärningskontrakt </a:t>
            </a:r>
            <a:r>
              <a:rPr lang="sv-SE" sz="7200" dirty="0"/>
              <a:t>görs mellan en studerande och en lärare i yrkesutbildning för att fastställa lärarens förväntningar på vilka nödvändiga färdigheter som ska visas upp och vilka uppgifter som ska genomföras, medan de studerande skriver ner vilka metoder de vill använda för att fullgöra uppgiften. Dessa kontrakt kan låta de studerande använda den inlärningsteknik de föredrar, arbeta i sin egen takt och uppmuntrar till självständighet och planeringsförmåga. </a:t>
            </a:r>
          </a:p>
          <a:p>
            <a:endParaRPr lang="sv-SE" dirty="0"/>
          </a:p>
          <a:p>
            <a:endParaRPr lang="sv-SE" dirty="0"/>
          </a:p>
        </p:txBody>
      </p:sp>
    </p:spTree>
    <p:extLst>
      <p:ext uri="{BB962C8B-B14F-4D97-AF65-F5344CB8AC3E}">
        <p14:creationId xmlns:p14="http://schemas.microsoft.com/office/powerpoint/2010/main" val="3275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Fördelar</a:t>
            </a:r>
            <a:r>
              <a:rPr lang="en-US" b="1" dirty="0"/>
              <a:t> </a:t>
            </a:r>
            <a:r>
              <a:rPr lang="en-US" b="1" dirty="0" err="1"/>
              <a:t>och</a:t>
            </a:r>
            <a:r>
              <a:rPr lang="en-US" b="1" dirty="0"/>
              <a:t> </a:t>
            </a:r>
            <a:r>
              <a:rPr lang="en-US" b="1" dirty="0" err="1"/>
              <a:t>nackdelar</a:t>
            </a:r>
            <a:r>
              <a:rPr lang="en-US" b="1" dirty="0"/>
              <a:t> med </a:t>
            </a:r>
            <a:r>
              <a:rPr lang="en-US" b="1" dirty="0" err="1"/>
              <a:t>differentierad</a:t>
            </a:r>
            <a:r>
              <a:rPr lang="en-US" b="1" dirty="0"/>
              <a:t> </a:t>
            </a:r>
            <a:r>
              <a:rPr lang="en-US" b="1" dirty="0" err="1"/>
              <a:t>undervisning</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4"/>
            <a:ext cx="10515600" cy="4956175"/>
          </a:xfrm>
        </p:spPr>
        <p:txBody>
          <a:bodyPr>
            <a:normAutofit fontScale="85000" lnSpcReduction="10000"/>
          </a:bodyPr>
          <a:lstStyle/>
          <a:p>
            <a:pPr marL="0" indent="0" algn="just">
              <a:buNone/>
            </a:pPr>
            <a:r>
              <a:rPr lang="sv-SE" dirty="0"/>
              <a:t>Fördelarna med differentiering i klassrummet följs ofta av nackdelarna med ökande arbetsbörda. Här är några faktorer att tänka på:</a:t>
            </a:r>
          </a:p>
          <a:p>
            <a:pPr marL="0" indent="0" algn="just">
              <a:buNone/>
            </a:pPr>
            <a:endParaRPr lang="sv-SE" dirty="0"/>
          </a:p>
          <a:p>
            <a:pPr marL="0" indent="0" algn="just">
              <a:buNone/>
            </a:pPr>
            <a:r>
              <a:rPr lang="sv-SE" b="1" i="1" u="sng" dirty="0"/>
              <a:t>Fördelar</a:t>
            </a:r>
          </a:p>
          <a:p>
            <a:pPr algn="just"/>
            <a:r>
              <a:rPr lang="sv-SE" dirty="0"/>
              <a:t>Forskning visar att differentierad undervisning är effektiv för högpresterande studerande, liksom för studerande med lätta till måttliga funktionshinder.</a:t>
            </a:r>
          </a:p>
          <a:p>
            <a:pPr algn="just"/>
            <a:r>
              <a:rPr lang="sv-SE" dirty="0"/>
              <a:t>När de studerande ges fler möjligheter att välja hur de kan lära in ett material tar de större ansvar för sitt eget lärande.</a:t>
            </a:r>
          </a:p>
          <a:p>
            <a:pPr algn="just"/>
            <a:r>
              <a:rPr lang="sv-SE" dirty="0"/>
              <a:t>Studerande förefaller mer engagerade i lärandet och det rapporteras färre disciplinproblem i klassrum där lärarna ger differentierade lektioner.</a:t>
            </a:r>
          </a:p>
          <a:p>
            <a:pPr marL="0" indent="0">
              <a:buNone/>
            </a:pPr>
            <a:br>
              <a:rPr lang="sv-SE" dirty="0"/>
            </a:br>
            <a:endParaRPr lang="sv-SE" dirty="0"/>
          </a:p>
        </p:txBody>
      </p:sp>
    </p:spTree>
    <p:extLst>
      <p:ext uri="{BB962C8B-B14F-4D97-AF65-F5344CB8AC3E}">
        <p14:creationId xmlns:p14="http://schemas.microsoft.com/office/powerpoint/2010/main" val="16754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err="1"/>
              <a:t>Fördelar</a:t>
            </a:r>
            <a:r>
              <a:rPr lang="en-US" b="1" dirty="0"/>
              <a:t> </a:t>
            </a:r>
            <a:r>
              <a:rPr lang="en-US" b="1" dirty="0" err="1"/>
              <a:t>och</a:t>
            </a:r>
            <a:r>
              <a:rPr lang="en-US" b="1" dirty="0"/>
              <a:t> </a:t>
            </a:r>
            <a:r>
              <a:rPr lang="en-US" b="1" dirty="0" err="1"/>
              <a:t>nackdelar</a:t>
            </a:r>
            <a:r>
              <a:rPr lang="en-US" b="1" dirty="0"/>
              <a:t> med </a:t>
            </a:r>
            <a:r>
              <a:rPr lang="en-US" b="1" dirty="0" err="1"/>
              <a:t>differentierad</a:t>
            </a:r>
            <a:r>
              <a:rPr lang="en-US" b="1" dirty="0"/>
              <a:t> </a:t>
            </a:r>
            <a:r>
              <a:rPr lang="en-US" b="1" dirty="0" err="1"/>
              <a:t>undervisning</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01824"/>
            <a:ext cx="10515600" cy="4639653"/>
          </a:xfrm>
        </p:spPr>
        <p:txBody>
          <a:bodyPr/>
          <a:lstStyle/>
          <a:p>
            <a:pPr marL="0" indent="0" algn="just">
              <a:buNone/>
            </a:pPr>
            <a:r>
              <a:rPr lang="sv-SE" b="1" i="1" u="sng" dirty="0"/>
              <a:t>Nackdelar</a:t>
            </a:r>
          </a:p>
          <a:p>
            <a:pPr algn="just"/>
            <a:r>
              <a:rPr lang="sv-SE" dirty="0"/>
              <a:t>Differentierad undervisning kräver mer planering av lektionerna och många lärare har svårt att hitta den extra tiden i sitt arbetsschema.</a:t>
            </a:r>
          </a:p>
          <a:p>
            <a:pPr algn="just"/>
            <a:r>
              <a:rPr lang="sv-SE" dirty="0"/>
              <a:t>Inlärningskurvan kan vara brant, och vissa skolor saknar resurser för professionell utveckling.</a:t>
            </a:r>
          </a:p>
          <a:p>
            <a:pPr algn="just"/>
            <a:r>
              <a:rPr lang="sv-SE" dirty="0"/>
              <a:t>Kritiker hävdar att det inte finns tillräckligt med forskning till stöd för fördelarna med differentierad undervisning i förhållande till den ökade förberedelsetiden.</a:t>
            </a:r>
          </a:p>
          <a:p>
            <a:endParaRPr lang="sv-SE" dirty="0"/>
          </a:p>
        </p:txBody>
      </p:sp>
    </p:spTree>
    <p:extLst>
      <p:ext uri="{BB962C8B-B14F-4D97-AF65-F5344CB8AC3E}">
        <p14:creationId xmlns:p14="http://schemas.microsoft.com/office/powerpoint/2010/main" val="150535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4">
                    <a:lumMod val="75000"/>
                  </a:schemeClr>
                </a:solidFill>
                <a:latin typeface="Ink Free" panose="03080402000500000000" pitchFamily="66" charset="0"/>
              </a:rPr>
              <a:t>Tid</a:t>
            </a:r>
            <a:r>
              <a:rPr lang="en-US" b="1" i="1" dirty="0">
                <a:solidFill>
                  <a:schemeClr val="accent4">
                    <a:lumMod val="75000"/>
                  </a:schemeClr>
                </a:solidFill>
                <a:latin typeface="Ink Free" panose="03080402000500000000" pitchFamily="66" charset="0"/>
              </a:rPr>
              <a:t> för </a:t>
            </a:r>
            <a:r>
              <a:rPr lang="en-US" b="1" i="1" dirty="0" err="1">
                <a:solidFill>
                  <a:schemeClr val="accent4">
                    <a:lumMod val="75000"/>
                  </a:schemeClr>
                </a:solidFill>
                <a:latin typeface="Ink Free" panose="03080402000500000000" pitchFamily="66" charset="0"/>
              </a:rPr>
              <a:t>självreflektion</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692771"/>
          </a:xfrm>
          <a:prstGeom prst="rect">
            <a:avLst/>
          </a:prstGeom>
          <a:solidFill>
            <a:schemeClr val="accent4">
              <a:lumMod val="40000"/>
              <a:lumOff val="60000"/>
            </a:schemeClr>
          </a:solidFill>
        </p:spPr>
        <p:txBody>
          <a:bodyPr wrap="square" rtlCol="0">
            <a:spAutoFit/>
          </a:bodyPr>
          <a:lstStyle/>
          <a:p>
            <a:pPr algn="just"/>
            <a:r>
              <a:rPr lang="sv-SE" dirty="0"/>
              <a:t>Klicka nedan för att hitta exempel på differentierade strategier som används I undervisning: </a:t>
            </a:r>
          </a:p>
          <a:p>
            <a:pPr algn="just"/>
            <a:endParaRPr lang="sv-SE" dirty="0">
              <a:solidFill>
                <a:srgbClr val="000000"/>
              </a:solidFill>
              <a:latin typeface="Roboto"/>
            </a:endParaRPr>
          </a:p>
          <a:p>
            <a:pPr algn="ctr"/>
            <a:r>
              <a:rPr lang="sv-SE" dirty="0"/>
              <a:t>Länk: https://www.youtube.com/watch?v=NLH9yaHIIoQ</a:t>
            </a:r>
          </a:p>
          <a:p>
            <a:pPr algn="ctr"/>
            <a:r>
              <a:rPr lang="sv-SE" dirty="0"/>
              <a:t> </a:t>
            </a:r>
          </a:p>
          <a:p>
            <a:pPr algn="ctr"/>
            <a:r>
              <a:rPr lang="sv-SE" sz="1400" i="1" dirty="0"/>
              <a:t>Källa: </a:t>
            </a:r>
            <a:r>
              <a:rPr lang="sv-SE" sz="1400" dirty="0" err="1">
                <a:hlinkClick r:id="rId4"/>
              </a:rPr>
              <a:t>Examples</a:t>
            </a:r>
            <a:r>
              <a:rPr lang="sv-SE" sz="1400" dirty="0">
                <a:hlinkClick r:id="rId4"/>
              </a:rPr>
              <a:t> </a:t>
            </a:r>
            <a:r>
              <a:rPr lang="sv-SE" sz="1400" dirty="0" err="1">
                <a:hlinkClick r:id="rId4"/>
              </a:rPr>
              <a:t>of</a:t>
            </a:r>
            <a:r>
              <a:rPr lang="sv-SE" sz="1400" dirty="0">
                <a:hlinkClick r:id="rId4"/>
              </a:rPr>
              <a:t> </a:t>
            </a:r>
            <a:r>
              <a:rPr lang="sv-SE" sz="1400" dirty="0" err="1">
                <a:hlinkClick r:id="rId4"/>
              </a:rPr>
              <a:t>Differentiated</a:t>
            </a:r>
            <a:r>
              <a:rPr lang="sv-SE" sz="1400" dirty="0">
                <a:hlinkClick r:id="rId4"/>
              </a:rPr>
              <a:t> </a:t>
            </a:r>
            <a:r>
              <a:rPr lang="sv-SE" sz="1400" dirty="0" err="1">
                <a:hlinkClick r:id="rId4"/>
              </a:rPr>
              <a:t>Strategies</a:t>
            </a:r>
            <a:r>
              <a:rPr lang="sv-SE" sz="1400" dirty="0">
                <a:hlinkClick r:id="rId4"/>
              </a:rPr>
              <a:t> </a:t>
            </a:r>
            <a:r>
              <a:rPr lang="sv-SE" sz="1400" dirty="0" err="1">
                <a:hlinkClick r:id="rId4"/>
              </a:rPr>
              <a:t>used</a:t>
            </a:r>
            <a:r>
              <a:rPr lang="sv-SE" sz="1400" dirty="0">
                <a:hlinkClick r:id="rId4"/>
              </a:rPr>
              <a:t> in </a:t>
            </a:r>
            <a:r>
              <a:rPr lang="sv-SE" sz="1400" dirty="0" err="1">
                <a:hlinkClick r:id="rId4"/>
              </a:rPr>
              <a:t>Teaching</a:t>
            </a:r>
            <a:r>
              <a:rPr lang="sv-SE" sz="1400" dirty="0">
                <a:hlinkClick r:id="rId4"/>
              </a:rPr>
              <a:t> - YouTube</a:t>
            </a:r>
            <a:endParaRPr lang="sv-SE"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926016" y="4990464"/>
            <a:ext cx="4317023" cy="1200329"/>
          </a:xfrm>
          <a:prstGeom prst="rect">
            <a:avLst/>
          </a:prstGeom>
          <a:noFill/>
        </p:spPr>
        <p:txBody>
          <a:bodyPr wrap="square" rtlCol="0">
            <a:spAutoFit/>
          </a:bodyPr>
          <a:lstStyle/>
          <a:p>
            <a:r>
              <a:rPr lang="sv-SE" b="1" i="1" dirty="0"/>
              <a:t>Kan du tillämpa de här strategierna I ditt klassrum? Om ja, vilka strategier är mest användbara för dina yrkesutbildningsstuderande?</a:t>
            </a:r>
          </a:p>
        </p:txBody>
      </p:sp>
    </p:spTree>
    <p:extLst>
      <p:ext uri="{BB962C8B-B14F-4D97-AF65-F5344CB8AC3E}">
        <p14:creationId xmlns:p14="http://schemas.microsoft.com/office/powerpoint/2010/main" val="387191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a:t>ENHET 4</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637828" y="2465502"/>
            <a:ext cx="5996888" cy="535705"/>
          </a:xfrm>
        </p:spPr>
        <p:txBody>
          <a:bodyPr>
            <a:normAutofit fontScale="70000" lnSpcReduction="20000"/>
          </a:bodyPr>
          <a:lstStyle/>
          <a:p>
            <a:r>
              <a:rPr lang="sv-SE" dirty="0"/>
              <a:t>Differentierad betyder … Differentierad betyder inte … </a:t>
            </a:r>
          </a:p>
        </p:txBody>
      </p:sp>
    </p:spTree>
    <p:extLst>
      <p:ext uri="{BB962C8B-B14F-4D97-AF65-F5344CB8AC3E}">
        <p14:creationId xmlns:p14="http://schemas.microsoft.com/office/powerpoint/2010/main" val="237598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838200" y="1763712"/>
            <a:ext cx="10515600" cy="4889500"/>
          </a:xfrm>
        </p:spPr>
        <p:txBody>
          <a:bodyPr>
            <a:normAutofit lnSpcReduction="10000"/>
          </a:bodyPr>
          <a:lstStyle/>
          <a:p>
            <a:pPr marL="0" indent="0" algn="just">
              <a:buNone/>
            </a:pPr>
            <a:r>
              <a:rPr lang="sv-SE" dirty="0"/>
              <a:t>När lärare i yrkesutbildning differentierar undervisningen gör de det som svar på den studerandes beredvillighet, intresse och inlärningsprofil. På grund av sitt unika och varierade behov i studierna kräver de studerande i yrkesutbildning att lärarna differentierar innehåll och/eller genomförande av utbildningen.</a:t>
            </a:r>
          </a:p>
          <a:p>
            <a:pPr marL="0" indent="0" algn="just">
              <a:buNone/>
            </a:pPr>
            <a:r>
              <a:rPr lang="sv-SE" dirty="0"/>
              <a:t>Differentierad undervisning finns i många former och utföranden. </a:t>
            </a:r>
          </a:p>
          <a:p>
            <a:pPr marL="0" indent="0" algn="just">
              <a:buNone/>
            </a:pPr>
            <a:r>
              <a:rPr lang="sv-SE" dirty="0"/>
              <a:t>Vanliga myter om vad differentiering är och inte är presenteras på de följande bilderna. </a:t>
            </a:r>
          </a:p>
          <a:p>
            <a:pPr marL="0" indent="0" algn="just">
              <a:buNone/>
            </a:pPr>
            <a:br>
              <a:rPr lang="sv-SE" dirty="0"/>
            </a:br>
            <a:endParaRPr lang="sv-SE" dirty="0"/>
          </a:p>
        </p:txBody>
      </p:sp>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err="1"/>
              <a:t>Introduktion</a:t>
            </a:r>
            <a:endParaRPr lang="en-GB" dirty="0"/>
          </a:p>
        </p:txBody>
      </p:sp>
    </p:spTree>
    <p:extLst>
      <p:ext uri="{BB962C8B-B14F-4D97-AF65-F5344CB8AC3E}">
        <p14:creationId xmlns:p14="http://schemas.microsoft.com/office/powerpoint/2010/main" val="348186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normAutofit/>
          </a:bodyPr>
          <a:lstStyle/>
          <a:p>
            <a:r>
              <a:rPr lang="en-US" b="1" dirty="0" err="1"/>
              <a:t>Differentierad</a:t>
            </a:r>
            <a:r>
              <a:rPr lang="en-US" b="1" dirty="0"/>
              <a:t> </a:t>
            </a:r>
            <a:r>
              <a:rPr lang="en-US" b="1" dirty="0" err="1"/>
              <a:t>betyder</a:t>
            </a:r>
            <a:r>
              <a:rPr lang="en-US" b="1" dirty="0"/>
              <a:t> </a:t>
            </a:r>
            <a:r>
              <a:rPr lang="en-US" b="1" i="1" dirty="0" err="1"/>
              <a:t>inte</a:t>
            </a:r>
            <a:r>
              <a:rPr lang="en-US" b="1" i="1" dirty="0"/>
              <a:t> …</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rmAutofit/>
          </a:bodyPr>
          <a:lstStyle/>
          <a:p>
            <a:r>
              <a:rPr lang="sv-SE" dirty="0"/>
              <a:t>att be varje studerande att läsa samma text i samma syfte och med samma strategi</a:t>
            </a:r>
          </a:p>
          <a:p>
            <a:r>
              <a:rPr lang="sv-SE" dirty="0"/>
              <a:t>att ge samma instruktion och uppgift till hela klassen</a:t>
            </a:r>
          </a:p>
          <a:p>
            <a:r>
              <a:rPr lang="sv-SE" dirty="0"/>
              <a:t>att ge extrauppgifter till studerande som blir klara tidigt</a:t>
            </a:r>
          </a:p>
          <a:p>
            <a:r>
              <a:rPr lang="sv-SE" dirty="0"/>
              <a:t>att individualisera undervisningen för varje studerande</a:t>
            </a:r>
          </a:p>
          <a:p>
            <a:r>
              <a:rPr lang="sv-SE" dirty="0"/>
              <a:t>att göra något helt olika för varje studerande i klassrummet</a:t>
            </a:r>
          </a:p>
          <a:p>
            <a:r>
              <a:rPr lang="sv-SE" dirty="0"/>
              <a:t>att skapa permanenta grupper som aldrig ändras</a:t>
            </a:r>
          </a:p>
          <a:p>
            <a:endParaRPr lang="sv-SE" dirty="0"/>
          </a:p>
        </p:txBody>
      </p:sp>
    </p:spTree>
    <p:extLst>
      <p:ext uri="{BB962C8B-B14F-4D97-AF65-F5344CB8AC3E}">
        <p14:creationId xmlns:p14="http://schemas.microsoft.com/office/powerpoint/2010/main" val="27067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Differentierad</a:t>
            </a:r>
            <a:r>
              <a:rPr lang="en-US" b="1" dirty="0"/>
              <a:t> </a:t>
            </a:r>
            <a:r>
              <a:rPr lang="en-US" b="1" i="1" dirty="0" err="1"/>
              <a:t>betyder</a:t>
            </a:r>
            <a:r>
              <a:rPr lang="en-US" b="1" i="1" dirty="0"/>
              <a:t> …</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92500" lnSpcReduction="10000"/>
          </a:bodyPr>
          <a:lstStyle/>
          <a:p>
            <a:r>
              <a:rPr lang="sv-SE" dirty="0"/>
              <a:t>mer komplex än bara att förse olika studerande med olika upplevelser av lärandet</a:t>
            </a:r>
          </a:p>
          <a:p>
            <a:r>
              <a:rPr lang="sv-SE" dirty="0"/>
              <a:t>baserad på de studerandes behov</a:t>
            </a:r>
          </a:p>
          <a:p>
            <a:r>
              <a:rPr lang="sv-SE" dirty="0"/>
              <a:t>beaktande de studerandes nivå av beredvillighet, intressen och inlärningsstilar</a:t>
            </a:r>
          </a:p>
          <a:p>
            <a:r>
              <a:rPr lang="sv-SE" dirty="0"/>
              <a:t>en flexibel inställning till undervisning och gruppering</a:t>
            </a:r>
          </a:p>
          <a:p>
            <a:r>
              <a:rPr lang="sv-SE" dirty="0"/>
              <a:t>mer än en möjlighet för de studerande när de läser sina texter</a:t>
            </a:r>
          </a:p>
          <a:p>
            <a:r>
              <a:rPr lang="sv-SE" dirty="0"/>
              <a:t>olika lässtrategier för att få materialet i överensstämmelse med våra studerandes behov av läsning</a:t>
            </a:r>
          </a:p>
          <a:p>
            <a:r>
              <a:rPr lang="sv-SE" dirty="0"/>
              <a:t>ändrade sätt att undervisa så att </a:t>
            </a:r>
            <a:r>
              <a:rPr lang="sv-SE" i="1" dirty="0"/>
              <a:t>alla </a:t>
            </a:r>
            <a:r>
              <a:rPr lang="sv-SE" dirty="0"/>
              <a:t>kan lära och utvecklas</a:t>
            </a:r>
          </a:p>
          <a:p>
            <a:pPr marL="0" indent="0">
              <a:buNone/>
            </a:pPr>
            <a:endParaRPr lang="sv-SE" dirty="0"/>
          </a:p>
        </p:txBody>
      </p:sp>
    </p:spTree>
    <p:extLst>
      <p:ext uri="{BB962C8B-B14F-4D97-AF65-F5344CB8AC3E}">
        <p14:creationId xmlns:p14="http://schemas.microsoft.com/office/powerpoint/2010/main" val="22312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4">
                    <a:lumMod val="75000"/>
                  </a:schemeClr>
                </a:solidFill>
                <a:latin typeface="Ink Free" panose="03080402000500000000" pitchFamily="66" charset="0"/>
              </a:rPr>
              <a:t>Tid</a:t>
            </a:r>
            <a:r>
              <a:rPr lang="en-US" b="1" i="1" dirty="0">
                <a:solidFill>
                  <a:schemeClr val="accent4">
                    <a:lumMod val="75000"/>
                  </a:schemeClr>
                </a:solidFill>
                <a:latin typeface="Ink Free" panose="03080402000500000000" pitchFamily="66" charset="0"/>
              </a:rPr>
              <a:t> för </a:t>
            </a:r>
            <a:r>
              <a:rPr lang="en-US" b="1" i="1" dirty="0" err="1">
                <a:solidFill>
                  <a:schemeClr val="accent4">
                    <a:lumMod val="75000"/>
                  </a:schemeClr>
                </a:solidFill>
                <a:latin typeface="Ink Free" panose="03080402000500000000" pitchFamily="66" charset="0"/>
              </a:rPr>
              <a:t>självreflektion</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864470" y="4855340"/>
            <a:ext cx="4958861" cy="1754326"/>
          </a:xfrm>
          <a:prstGeom prst="rect">
            <a:avLst/>
          </a:prstGeom>
          <a:noFill/>
        </p:spPr>
        <p:txBody>
          <a:bodyPr wrap="square" rtlCol="0">
            <a:spAutoFit/>
          </a:bodyPr>
          <a:lstStyle/>
          <a:p>
            <a:r>
              <a:rPr lang="sv-SE" b="1" i="1" dirty="0"/>
              <a:t>Vad är differentierad undervisning? </a:t>
            </a:r>
          </a:p>
          <a:p>
            <a:endParaRPr lang="sv-SE" b="1" i="1" dirty="0"/>
          </a:p>
          <a:p>
            <a:r>
              <a:rPr lang="sv-SE" b="1" i="1" dirty="0"/>
              <a:t>Vilket tillvägagångssätt använder du nu när du undervisar? </a:t>
            </a:r>
          </a:p>
          <a:p>
            <a:endParaRPr lang="sv-SE" i="1" dirty="0"/>
          </a:p>
          <a:p>
            <a:r>
              <a:rPr lang="sv-SE" b="1" i="1" dirty="0"/>
              <a:t>Berätta din egen historia för oss! </a:t>
            </a:r>
          </a:p>
        </p:txBody>
      </p:sp>
      <p:sp>
        <p:nvSpPr>
          <p:cNvPr id="11" name="TextBox 10"/>
          <p:cNvSpPr txBox="1"/>
          <p:nvPr/>
        </p:nvSpPr>
        <p:spPr>
          <a:xfrm>
            <a:off x="1833928" y="1841853"/>
            <a:ext cx="8834805" cy="1415772"/>
          </a:xfrm>
          <a:prstGeom prst="rect">
            <a:avLst/>
          </a:prstGeom>
          <a:solidFill>
            <a:schemeClr val="accent4">
              <a:lumMod val="40000"/>
              <a:lumOff val="60000"/>
            </a:schemeClr>
          </a:solidFill>
        </p:spPr>
        <p:txBody>
          <a:bodyPr wrap="square" rtlCol="0">
            <a:spAutoFit/>
          </a:bodyPr>
          <a:lstStyle/>
          <a:p>
            <a:pPr algn="ctr"/>
            <a:r>
              <a:rPr lang="sv-SE" dirty="0"/>
              <a:t>Klicka nedan för att se en video om hur man planerar lektioner</a:t>
            </a:r>
            <a:r>
              <a:rPr lang="sv-SE" dirty="0">
                <a:solidFill>
                  <a:srgbClr val="000000"/>
                </a:solidFill>
                <a:latin typeface="Roboto"/>
              </a:rPr>
              <a:t>: </a:t>
            </a:r>
          </a:p>
          <a:p>
            <a:pPr algn="just"/>
            <a:endParaRPr lang="sv-SE" dirty="0">
              <a:solidFill>
                <a:srgbClr val="000000"/>
              </a:solidFill>
              <a:latin typeface="Roboto"/>
            </a:endParaRPr>
          </a:p>
          <a:p>
            <a:pPr algn="ctr"/>
            <a:r>
              <a:rPr lang="sv-SE" dirty="0"/>
              <a:t>Länk: https://www.youtube.com/watch?v=rumHfC1XQtc</a:t>
            </a:r>
          </a:p>
          <a:p>
            <a:pPr algn="ctr"/>
            <a:r>
              <a:rPr lang="sv-SE" dirty="0"/>
              <a:t> </a:t>
            </a:r>
          </a:p>
          <a:p>
            <a:pPr algn="ctr"/>
            <a:r>
              <a:rPr lang="sv-SE" sz="1400" i="1" dirty="0"/>
              <a:t>Källa: </a:t>
            </a:r>
            <a:r>
              <a:rPr lang="sv-SE" sz="1400" dirty="0" err="1">
                <a:hlinkClick r:id="rId5"/>
              </a:rPr>
              <a:t>Differentiating</a:t>
            </a:r>
            <a:r>
              <a:rPr lang="sv-SE" sz="1400" dirty="0">
                <a:hlinkClick r:id="rId5"/>
              </a:rPr>
              <a:t> </a:t>
            </a:r>
            <a:r>
              <a:rPr lang="sv-SE" sz="1400" dirty="0" err="1">
                <a:hlinkClick r:id="rId5"/>
              </a:rPr>
              <a:t>Instruction</a:t>
            </a:r>
            <a:r>
              <a:rPr lang="sv-SE" sz="1400" dirty="0">
                <a:hlinkClick r:id="rId5"/>
              </a:rPr>
              <a:t>: </a:t>
            </a:r>
            <a:r>
              <a:rPr lang="sv-SE" sz="1400" dirty="0" err="1">
                <a:hlinkClick r:id="rId5"/>
              </a:rPr>
              <a:t>How</a:t>
            </a:r>
            <a:r>
              <a:rPr lang="sv-SE" sz="1400" dirty="0">
                <a:hlinkClick r:id="rId5"/>
              </a:rPr>
              <a:t> to Plan </a:t>
            </a:r>
            <a:r>
              <a:rPr lang="sv-SE" sz="1400" dirty="0" err="1">
                <a:hlinkClick r:id="rId5"/>
              </a:rPr>
              <a:t>Your</a:t>
            </a:r>
            <a:r>
              <a:rPr lang="sv-SE" sz="1400" dirty="0">
                <a:hlinkClick r:id="rId5"/>
              </a:rPr>
              <a:t> </a:t>
            </a:r>
            <a:r>
              <a:rPr lang="sv-SE" sz="1400" dirty="0" err="1">
                <a:hlinkClick r:id="rId5"/>
              </a:rPr>
              <a:t>Lessons</a:t>
            </a:r>
            <a:r>
              <a:rPr lang="sv-SE" sz="1400" dirty="0">
                <a:hlinkClick r:id="rId5"/>
              </a:rPr>
              <a:t> - YouTube</a:t>
            </a:r>
            <a:endParaRPr lang="sv-SE" sz="1400" i="1" dirty="0"/>
          </a:p>
        </p:txBody>
      </p:sp>
    </p:spTree>
    <p:extLst>
      <p:ext uri="{BB962C8B-B14F-4D97-AF65-F5344CB8AC3E}">
        <p14:creationId xmlns:p14="http://schemas.microsoft.com/office/powerpoint/2010/main" val="28546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Nyckelord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2089394"/>
            <a:ext cx="10515600" cy="2737583"/>
          </a:xfrm>
        </p:spPr>
        <p:txBody>
          <a:bodyPr>
            <a:normAutofit/>
          </a:bodyPr>
          <a:lstStyle/>
          <a:p>
            <a:r>
              <a:rPr lang="sv-SE" dirty="0"/>
              <a:t>Differentierad undervisning</a:t>
            </a:r>
          </a:p>
          <a:p>
            <a:r>
              <a:rPr lang="sv-SE" dirty="0"/>
              <a:t>Kännetecken och principer</a:t>
            </a:r>
          </a:p>
          <a:p>
            <a:r>
              <a:rPr lang="sv-SE" dirty="0"/>
              <a:t>Differentierade aktiviteter</a:t>
            </a:r>
          </a:p>
          <a:p>
            <a:r>
              <a:rPr lang="sv-SE" dirty="0"/>
              <a:t>Praktiska tillämpningar, verktyg och strategier</a:t>
            </a:r>
          </a:p>
          <a:p>
            <a:r>
              <a:rPr lang="sv-SE" dirty="0"/>
              <a:t>Traditionellt klassrum i förhållande till differentierat klassrum</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ENHET 5</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637828" y="2465502"/>
            <a:ext cx="5639147" cy="607307"/>
          </a:xfrm>
        </p:spPr>
        <p:txBody>
          <a:bodyPr>
            <a:normAutofit fontScale="77500" lnSpcReduction="20000"/>
          </a:bodyPr>
          <a:lstStyle/>
          <a:p>
            <a:r>
              <a:rPr lang="en-US" dirty="0" err="1"/>
              <a:t>Vilka</a:t>
            </a:r>
            <a:r>
              <a:rPr lang="en-US" dirty="0"/>
              <a:t> </a:t>
            </a:r>
            <a:r>
              <a:rPr lang="en-US" dirty="0" err="1"/>
              <a:t>är</a:t>
            </a:r>
            <a:r>
              <a:rPr lang="en-US" dirty="0"/>
              <a:t> </a:t>
            </a:r>
            <a:r>
              <a:rPr lang="en-US" dirty="0" err="1"/>
              <a:t>skillnaderna</a:t>
            </a:r>
            <a:r>
              <a:rPr lang="en-US" dirty="0"/>
              <a:t> </a:t>
            </a:r>
            <a:r>
              <a:rPr lang="en-US" dirty="0" err="1"/>
              <a:t>mellan</a:t>
            </a:r>
            <a:r>
              <a:rPr lang="en-US" dirty="0"/>
              <a:t> </a:t>
            </a:r>
            <a:r>
              <a:rPr lang="en-US" dirty="0" err="1"/>
              <a:t>traditionella</a:t>
            </a:r>
            <a:r>
              <a:rPr lang="en-US" dirty="0"/>
              <a:t> </a:t>
            </a:r>
            <a:r>
              <a:rPr lang="en-US" dirty="0" err="1"/>
              <a:t>och</a:t>
            </a:r>
            <a:r>
              <a:rPr lang="en-US" dirty="0"/>
              <a:t> </a:t>
            </a:r>
            <a:r>
              <a:rPr lang="en-US" dirty="0" err="1"/>
              <a:t>differentierade</a:t>
            </a:r>
            <a:r>
              <a:rPr lang="en-US" dirty="0"/>
              <a:t> </a:t>
            </a:r>
            <a:r>
              <a:rPr lang="en-US" dirty="0" err="1"/>
              <a:t>klassrum</a:t>
            </a:r>
            <a:r>
              <a:rPr lang="en-US" dirty="0"/>
              <a:t>? </a:t>
            </a:r>
            <a:endParaRPr lang="en-GB" dirty="0"/>
          </a:p>
        </p:txBody>
      </p:sp>
    </p:spTree>
    <p:extLst>
      <p:ext uri="{BB962C8B-B14F-4D97-AF65-F5344CB8AC3E}">
        <p14:creationId xmlns:p14="http://schemas.microsoft.com/office/powerpoint/2010/main" val="220967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7948656"/>
              </p:ext>
            </p:extLst>
          </p:nvPr>
        </p:nvGraphicFramePr>
        <p:xfrm>
          <a:off x="443278" y="272561"/>
          <a:ext cx="11303246" cy="6016022"/>
        </p:xfrm>
        <a:graphic>
          <a:graphicData uri="http://schemas.openxmlformats.org/drawingml/2006/table">
            <a:tbl>
              <a:tblPr firstRow="1" bandRow="1">
                <a:tableStyleId>{5C22544A-7EE6-4342-B048-85BDC9FD1C3A}</a:tableStyleId>
              </a:tblPr>
              <a:tblGrid>
                <a:gridCol w="5651623">
                  <a:extLst>
                    <a:ext uri="{9D8B030D-6E8A-4147-A177-3AD203B41FA5}">
                      <a16:colId xmlns:a16="http://schemas.microsoft.com/office/drawing/2014/main" val="20000"/>
                    </a:ext>
                  </a:extLst>
                </a:gridCol>
                <a:gridCol w="5651623">
                  <a:extLst>
                    <a:ext uri="{9D8B030D-6E8A-4147-A177-3AD203B41FA5}">
                      <a16:colId xmlns:a16="http://schemas.microsoft.com/office/drawing/2014/main" val="20001"/>
                    </a:ext>
                  </a:extLst>
                </a:gridCol>
              </a:tblGrid>
              <a:tr h="282992">
                <a:tc>
                  <a:txBody>
                    <a:bodyPr/>
                    <a:lstStyle/>
                    <a:p>
                      <a:pPr algn="ctr"/>
                      <a:r>
                        <a:rPr lang="sv-SE" sz="2000" noProof="0"/>
                        <a:t>Traditionella klassrum</a:t>
                      </a:r>
                    </a:p>
                  </a:txBody>
                  <a:tcPr/>
                </a:tc>
                <a:tc>
                  <a:txBody>
                    <a:bodyPr/>
                    <a:lstStyle/>
                    <a:p>
                      <a:pPr marL="0" algn="ctr" defTabSz="914400" rtl="0" eaLnBrk="1" latinLnBrk="0" hangingPunct="1"/>
                      <a:r>
                        <a:rPr lang="sv-SE" sz="2000" b="1" kern="1200" noProof="0">
                          <a:solidFill>
                            <a:schemeClr val="lt1"/>
                          </a:solidFill>
                          <a:latin typeface="+mn-lt"/>
                          <a:ea typeface="+mn-ea"/>
                          <a:cs typeface="+mn-cs"/>
                        </a:rPr>
                        <a:t>Differentierade klassrum</a:t>
                      </a:r>
                    </a:p>
                  </a:txBody>
                  <a:tcPr/>
                </a:tc>
                <a:extLst>
                  <a:ext uri="{0D108BD9-81ED-4DB2-BD59-A6C34878D82A}">
                    <a16:rowId xmlns:a16="http://schemas.microsoft.com/office/drawing/2014/main" val="10000"/>
                  </a:ext>
                </a:extLst>
              </a:tr>
              <a:tr h="396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Skillnaderna mellan olika yrkesutbildningsstuderande maskeras eller hanteras när det blir problematiska</a:t>
                      </a:r>
                    </a:p>
                  </a:txBody>
                  <a:tcPr/>
                </a:tc>
                <a:tc>
                  <a:txBody>
                    <a:bodyPr/>
                    <a:lstStyle/>
                    <a:p>
                      <a:pPr algn="ctr"/>
                      <a:r>
                        <a:rPr lang="sv-SE" sz="1200" b="0" i="0" kern="1200" noProof="0" dirty="0">
                          <a:solidFill>
                            <a:schemeClr val="dk1"/>
                          </a:solidFill>
                          <a:effectLst/>
                          <a:latin typeface="+mn-lt"/>
                          <a:ea typeface="+mn-ea"/>
                          <a:cs typeface="+mn-cs"/>
                        </a:rPr>
                        <a:t>Skillnaderna mellan de studerande studeras som utgångspunkt för planering</a:t>
                      </a:r>
                      <a:endParaRPr lang="sv-SE" sz="1200" noProof="0" dirty="0"/>
                    </a:p>
                  </a:txBody>
                  <a:tcPr/>
                </a:tc>
                <a:extLst>
                  <a:ext uri="{0D108BD9-81ED-4DB2-BD59-A6C34878D82A}">
                    <a16:rowId xmlns:a16="http://schemas.microsoft.com/office/drawing/2014/main" val="10001"/>
                  </a:ext>
                </a:extLst>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Bedömning är vanligast vid slutet av inlärningen för att se ”vem som har förstått”</a:t>
                      </a:r>
                    </a:p>
                  </a:txBody>
                  <a:tcPr/>
                </a:tc>
                <a:tc>
                  <a:txBody>
                    <a:bodyPr/>
                    <a:lstStyle/>
                    <a:p>
                      <a:pPr algn="ctr"/>
                      <a:r>
                        <a:rPr lang="sv-SE" sz="1200" b="0" i="0" kern="1200" noProof="0" dirty="0">
                          <a:solidFill>
                            <a:schemeClr val="dk1"/>
                          </a:solidFill>
                          <a:effectLst/>
                          <a:latin typeface="+mn-lt"/>
                          <a:ea typeface="+mn-ea"/>
                          <a:cs typeface="+mn-cs"/>
                        </a:rPr>
                        <a:t>Bedömning är pågående och diagnostisk för att förstå hur undervisningen kan göras mer lyhörd för inlärarnas behov</a:t>
                      </a:r>
                      <a:endParaRPr lang="sv-SE" sz="1200" noProof="0" dirty="0"/>
                    </a:p>
                  </a:txBody>
                  <a:tcPr/>
                </a:tc>
                <a:extLst>
                  <a:ext uri="{0D108BD9-81ED-4DB2-BD59-A6C34878D82A}">
                    <a16:rowId xmlns:a16="http://schemas.microsoft.com/office/drawing/2014/main" val="10002"/>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Relativt smal syn på intelligens</a:t>
                      </a:r>
                    </a:p>
                  </a:txBody>
                  <a:tcPr/>
                </a:tc>
                <a:tc>
                  <a:txBody>
                    <a:bodyPr/>
                    <a:lstStyle/>
                    <a:p>
                      <a:pPr algn="ctr"/>
                      <a:r>
                        <a:rPr lang="sv-SE" sz="1200" b="0" i="0" kern="1200" noProof="0" dirty="0">
                          <a:solidFill>
                            <a:schemeClr val="dk1"/>
                          </a:solidFill>
                          <a:effectLst/>
                          <a:latin typeface="+mn-lt"/>
                          <a:ea typeface="+mn-ea"/>
                          <a:cs typeface="+mn-cs"/>
                        </a:rPr>
                        <a:t>Tydligt fokus på många former av intelligens</a:t>
                      </a:r>
                      <a:endParaRPr lang="sv-SE" sz="1200" noProof="0" dirty="0"/>
                    </a:p>
                  </a:txBody>
                  <a:tcPr/>
                </a:tc>
                <a:extLst>
                  <a:ext uri="{0D108BD9-81ED-4DB2-BD59-A6C34878D82A}">
                    <a16:rowId xmlns:a16="http://schemas.microsoft.com/office/drawing/2014/main" val="10003"/>
                  </a:ext>
                </a:extLst>
              </a:tr>
              <a:tr h="256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En enda definition av framgång dominerar</a:t>
                      </a:r>
                    </a:p>
                  </a:txBody>
                  <a:tcPr/>
                </a:tc>
                <a:tc>
                  <a:txBody>
                    <a:bodyPr/>
                    <a:lstStyle/>
                    <a:p>
                      <a:pPr algn="ctr"/>
                      <a:r>
                        <a:rPr lang="sv-SE" sz="1200" b="0" i="0" kern="1200" noProof="0" dirty="0">
                          <a:solidFill>
                            <a:schemeClr val="dk1"/>
                          </a:solidFill>
                          <a:effectLst/>
                          <a:latin typeface="+mn-lt"/>
                          <a:ea typeface="+mn-ea"/>
                          <a:cs typeface="+mn-cs"/>
                        </a:rPr>
                        <a:t>Framgång mäts i stort genom individuell utveckling från en utgångspunkt</a:t>
                      </a:r>
                      <a:endParaRPr lang="sv-SE" sz="1200" noProof="0" dirty="0"/>
                    </a:p>
                  </a:txBody>
                  <a:tcPr/>
                </a:tc>
                <a:extLst>
                  <a:ext uri="{0D108BD9-81ED-4DB2-BD59-A6C34878D82A}">
                    <a16:rowId xmlns:a16="http://schemas.microsoft.com/office/drawing/2014/main" val="10004"/>
                  </a:ext>
                </a:extLst>
              </a:tr>
              <a:tr h="330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De studerandes intressen används sällan</a:t>
                      </a:r>
                    </a:p>
                  </a:txBody>
                  <a:tcPr/>
                </a:tc>
                <a:tc>
                  <a:txBody>
                    <a:bodyPr/>
                    <a:lstStyle/>
                    <a:p>
                      <a:pPr algn="ctr"/>
                      <a:r>
                        <a:rPr lang="sv-SE" sz="1200" b="0" i="0" kern="1200" noProof="0" dirty="0">
                          <a:solidFill>
                            <a:schemeClr val="dk1"/>
                          </a:solidFill>
                          <a:effectLst/>
                          <a:latin typeface="+mn-lt"/>
                          <a:ea typeface="+mn-ea"/>
                          <a:cs typeface="+mn-cs"/>
                        </a:rPr>
                        <a:t>De studerande handleds ofta i att göra intressebaserade val</a:t>
                      </a:r>
                      <a:endParaRPr lang="sv-SE" sz="1200" noProof="0" dirty="0"/>
                    </a:p>
                  </a:txBody>
                  <a:tcPr/>
                </a:tc>
                <a:extLst>
                  <a:ext uri="{0D108BD9-81ED-4DB2-BD59-A6C34878D82A}">
                    <a16:rowId xmlns:a16="http://schemas.microsoft.com/office/drawing/2014/main" val="10005"/>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Relativt få möjliga inlärningsprofiler tas med i beräkningen</a:t>
                      </a:r>
                    </a:p>
                  </a:txBody>
                  <a:tcPr/>
                </a:tc>
                <a:tc>
                  <a:txBody>
                    <a:bodyPr/>
                    <a:lstStyle/>
                    <a:p>
                      <a:pPr algn="ctr"/>
                      <a:r>
                        <a:rPr lang="sv-SE" sz="1200" b="0" i="0" kern="1200" noProof="0" dirty="0">
                          <a:solidFill>
                            <a:schemeClr val="dk1"/>
                          </a:solidFill>
                          <a:effectLst/>
                          <a:latin typeface="+mn-lt"/>
                          <a:ea typeface="+mn-ea"/>
                          <a:cs typeface="+mn-cs"/>
                        </a:rPr>
                        <a:t>Många inlärningsprofiler uppmärksammas</a:t>
                      </a:r>
                      <a:endParaRPr lang="sv-SE" sz="1200" noProof="0" dirty="0"/>
                    </a:p>
                  </a:txBody>
                  <a:tcPr/>
                </a:tc>
                <a:extLst>
                  <a:ext uri="{0D108BD9-81ED-4DB2-BD59-A6C34878D82A}">
                    <a16:rowId xmlns:a16="http://schemas.microsoft.com/office/drawing/2014/main" val="10006"/>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Undervisning i helklass dominerar</a:t>
                      </a:r>
                    </a:p>
                  </a:txBody>
                  <a:tcPr/>
                </a:tc>
                <a:tc>
                  <a:txBody>
                    <a:bodyPr/>
                    <a:lstStyle/>
                    <a:p>
                      <a:pPr algn="ctr"/>
                      <a:r>
                        <a:rPr lang="sv-SE" sz="1200" b="0" i="0" kern="1200" noProof="0" dirty="0">
                          <a:solidFill>
                            <a:schemeClr val="dk1"/>
                          </a:solidFill>
                          <a:effectLst/>
                          <a:latin typeface="+mn-lt"/>
                          <a:ea typeface="+mn-ea"/>
                          <a:cs typeface="+mn-cs"/>
                        </a:rPr>
                        <a:t>Många undervisningssätt används</a:t>
                      </a:r>
                      <a:endParaRPr lang="sv-SE" sz="1200" noProof="0" dirty="0"/>
                    </a:p>
                  </a:txBody>
                  <a:tcPr/>
                </a:tc>
                <a:extLst>
                  <a:ext uri="{0D108BD9-81ED-4DB2-BD59-A6C34878D82A}">
                    <a16:rowId xmlns:a16="http://schemas.microsoft.com/office/drawing/2014/main" val="10007"/>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Undervisningen drivs av att text och kursinnehåll ska täckas in</a:t>
                      </a:r>
                    </a:p>
                  </a:txBody>
                  <a:tcPr/>
                </a:tc>
                <a:tc>
                  <a:txBody>
                    <a:bodyPr/>
                    <a:lstStyle/>
                    <a:p>
                      <a:pPr algn="ctr"/>
                      <a:r>
                        <a:rPr lang="sv-SE" sz="1200" b="0" i="0" kern="1200" noProof="0" dirty="0">
                          <a:solidFill>
                            <a:schemeClr val="dk1"/>
                          </a:solidFill>
                          <a:effectLst/>
                          <a:latin typeface="+mn-lt"/>
                          <a:ea typeface="+mn-ea"/>
                          <a:cs typeface="+mn-cs"/>
                        </a:rPr>
                        <a:t>De studerandes beredvillighet, intresse och inlärningsprofil skapar undervisningen</a:t>
                      </a:r>
                      <a:endParaRPr lang="sv-SE" sz="1200" noProof="0" dirty="0"/>
                    </a:p>
                  </a:txBody>
                  <a:tcPr/>
                </a:tc>
                <a:extLst>
                  <a:ext uri="{0D108BD9-81ED-4DB2-BD59-A6C34878D82A}">
                    <a16:rowId xmlns:a16="http://schemas.microsoft.com/office/drawing/2014/main" val="10008"/>
                  </a:ext>
                </a:extLst>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Inlärningens fokus är att behärska fakta och färdigheter utanför sitt sammanhang</a:t>
                      </a:r>
                    </a:p>
                  </a:txBody>
                  <a:tcPr/>
                </a:tc>
                <a:tc>
                  <a:txBody>
                    <a:bodyPr/>
                    <a:lstStyle/>
                    <a:p>
                      <a:pPr algn="ctr"/>
                      <a:r>
                        <a:rPr lang="sv-SE" sz="1200" b="0" i="0" kern="1200" noProof="0" dirty="0">
                          <a:solidFill>
                            <a:schemeClr val="dk1"/>
                          </a:solidFill>
                          <a:effectLst/>
                          <a:latin typeface="+mn-lt"/>
                          <a:ea typeface="+mn-ea"/>
                          <a:cs typeface="+mn-cs"/>
                        </a:rPr>
                        <a:t>Inlärningens fokus är att använda viktiga färdigheter för att förstå nyckelbegrepp och principer</a:t>
                      </a:r>
                      <a:endParaRPr lang="sv-SE" sz="1200" noProof="0" dirty="0"/>
                    </a:p>
                  </a:txBody>
                  <a:tcPr/>
                </a:tc>
                <a:extLst>
                  <a:ext uri="{0D108BD9-81ED-4DB2-BD59-A6C34878D82A}">
                    <a16:rowId xmlns:a16="http://schemas.microsoft.com/office/drawing/2014/main" val="10009"/>
                  </a:ext>
                </a:extLst>
              </a:tr>
              <a:tr h="2134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Samma typ av uppgift är norm</a:t>
                      </a:r>
                    </a:p>
                  </a:txBody>
                  <a:tcPr/>
                </a:tc>
                <a:tc>
                  <a:txBody>
                    <a:bodyPr/>
                    <a:lstStyle/>
                    <a:p>
                      <a:pPr algn="ctr"/>
                      <a:r>
                        <a:rPr lang="sv-SE" sz="1200" b="0" i="0" kern="1200" noProof="0" dirty="0">
                          <a:solidFill>
                            <a:schemeClr val="dk1"/>
                          </a:solidFill>
                          <a:effectLst/>
                          <a:latin typeface="+mn-lt"/>
                          <a:ea typeface="+mn-ea"/>
                          <a:cs typeface="+mn-cs"/>
                        </a:rPr>
                        <a:t>Många möjligheter till uppgifter används ofta</a:t>
                      </a:r>
                      <a:endParaRPr lang="sv-SE" sz="1200" noProof="0" dirty="0"/>
                    </a:p>
                  </a:txBody>
                  <a:tcPr/>
                </a:tc>
                <a:extLst>
                  <a:ext uri="{0D108BD9-81ED-4DB2-BD59-A6C34878D82A}">
                    <a16:rowId xmlns:a16="http://schemas.microsoft.com/office/drawing/2014/main" val="10010"/>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Relativt </a:t>
                      </a:r>
                      <a:r>
                        <a:rPr lang="sv-SE" sz="1200" noProof="0" dirty="0" err="1"/>
                        <a:t>oflexibel</a:t>
                      </a:r>
                      <a:r>
                        <a:rPr lang="sv-SE" sz="1200" noProof="0" dirty="0"/>
                        <a:t> i tid</a:t>
                      </a:r>
                    </a:p>
                  </a:txBody>
                  <a:tcPr/>
                </a:tc>
                <a:tc>
                  <a:txBody>
                    <a:bodyPr/>
                    <a:lstStyle/>
                    <a:p>
                      <a:pPr algn="ctr"/>
                      <a:r>
                        <a:rPr lang="sv-SE" sz="1200" b="0" i="0" kern="1200" noProof="0" dirty="0">
                          <a:solidFill>
                            <a:schemeClr val="dk1"/>
                          </a:solidFill>
                          <a:effectLst/>
                          <a:latin typeface="+mn-lt"/>
                          <a:ea typeface="+mn-ea"/>
                          <a:cs typeface="+mn-cs"/>
                        </a:rPr>
                        <a:t>Tiden används flexibelt utifrån de studerandes behov</a:t>
                      </a:r>
                      <a:endParaRPr lang="sv-SE" sz="1200" noProof="0" dirty="0"/>
                    </a:p>
                  </a:txBody>
                  <a:tcPr/>
                </a:tc>
                <a:extLst>
                  <a:ext uri="{0D108BD9-81ED-4DB2-BD59-A6C34878D82A}">
                    <a16:rowId xmlns:a16="http://schemas.microsoft.com/office/drawing/2014/main" val="10011"/>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En enda text dominerar</a:t>
                      </a:r>
                    </a:p>
                  </a:txBody>
                  <a:tcPr/>
                </a:tc>
                <a:tc>
                  <a:txBody>
                    <a:bodyPr/>
                    <a:lstStyle/>
                    <a:p>
                      <a:pPr algn="ctr"/>
                      <a:r>
                        <a:rPr lang="sv-SE" sz="1200" b="0" i="0" kern="1200" noProof="0" dirty="0">
                          <a:solidFill>
                            <a:schemeClr val="dk1"/>
                          </a:solidFill>
                          <a:effectLst/>
                          <a:latin typeface="+mn-lt"/>
                          <a:ea typeface="+mn-ea"/>
                          <a:cs typeface="+mn-cs"/>
                        </a:rPr>
                        <a:t>En mångfald av material finns tillgängligt</a:t>
                      </a:r>
                      <a:endParaRPr lang="sv-SE" sz="1200" noProof="0" dirty="0"/>
                    </a:p>
                  </a:txBody>
                  <a:tcPr/>
                </a:tc>
                <a:extLst>
                  <a:ext uri="{0D108BD9-81ED-4DB2-BD59-A6C34878D82A}">
                    <a16:rowId xmlns:a16="http://schemas.microsoft.com/office/drawing/2014/main" val="10012"/>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En enda tolkning av idéer och händelser söks</a:t>
                      </a:r>
                    </a:p>
                  </a:txBody>
                  <a:tcPr/>
                </a:tc>
                <a:tc>
                  <a:txBody>
                    <a:bodyPr/>
                    <a:lstStyle/>
                    <a:p>
                      <a:pPr algn="ctr"/>
                      <a:r>
                        <a:rPr lang="sv-SE" sz="1200" b="0" i="0" kern="1200" noProof="0" dirty="0">
                          <a:solidFill>
                            <a:schemeClr val="dk1"/>
                          </a:solidFill>
                          <a:effectLst/>
                          <a:latin typeface="+mn-lt"/>
                          <a:ea typeface="+mn-ea"/>
                          <a:cs typeface="+mn-cs"/>
                        </a:rPr>
                        <a:t>Många perspektiv på idéer och händelser söks rutinmässigt</a:t>
                      </a:r>
                      <a:endParaRPr lang="sv-SE" sz="1200" noProof="0" dirty="0"/>
                    </a:p>
                  </a:txBody>
                  <a:tcPr/>
                </a:tc>
                <a:extLst>
                  <a:ext uri="{0D108BD9-81ED-4DB2-BD59-A6C34878D82A}">
                    <a16:rowId xmlns:a16="http://schemas.microsoft.com/office/drawing/2014/main" val="10013"/>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Läraren löser problemen</a:t>
                      </a:r>
                    </a:p>
                  </a:txBody>
                  <a:tcPr/>
                </a:tc>
                <a:tc>
                  <a:txBody>
                    <a:bodyPr/>
                    <a:lstStyle/>
                    <a:p>
                      <a:pPr algn="ctr"/>
                      <a:r>
                        <a:rPr lang="sv-SE" sz="1200" b="0" i="0" kern="1200" noProof="0" dirty="0">
                          <a:solidFill>
                            <a:schemeClr val="dk1"/>
                          </a:solidFill>
                          <a:effectLst/>
                          <a:latin typeface="+mn-lt"/>
                          <a:ea typeface="+mn-ea"/>
                          <a:cs typeface="+mn-cs"/>
                        </a:rPr>
                        <a:t>De studerande hjälper varandra och läraren med att lösa problemen</a:t>
                      </a:r>
                      <a:endParaRPr lang="sv-SE" sz="1200" noProof="0" dirty="0"/>
                    </a:p>
                  </a:txBody>
                  <a:tcPr/>
                </a:tc>
                <a:extLst>
                  <a:ext uri="{0D108BD9-81ED-4DB2-BD59-A6C34878D82A}">
                    <a16:rowId xmlns:a16="http://schemas.microsoft.com/office/drawing/2014/main" val="10014"/>
                  </a:ext>
                </a:extLst>
              </a:tr>
              <a:tr h="366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Läraren har en standard för bedömning av hela klassen</a:t>
                      </a:r>
                    </a:p>
                  </a:txBody>
                  <a:tcPr/>
                </a:tc>
                <a:tc>
                  <a:txBody>
                    <a:bodyPr/>
                    <a:lstStyle/>
                    <a:p>
                      <a:pPr algn="ctr"/>
                      <a:r>
                        <a:rPr lang="sv-SE" sz="1200" b="0" i="0" kern="1200" noProof="0" dirty="0">
                          <a:solidFill>
                            <a:schemeClr val="dk1"/>
                          </a:solidFill>
                          <a:effectLst/>
                          <a:latin typeface="+mn-lt"/>
                          <a:ea typeface="+mn-ea"/>
                          <a:cs typeface="+mn-cs"/>
                        </a:rPr>
                        <a:t>De studerande arbetar tillsammans med läraren för att ta fram mål både för hela klassen och individuellt</a:t>
                      </a:r>
                      <a:endParaRPr lang="sv-SE" sz="1200" noProof="0" dirty="0"/>
                    </a:p>
                  </a:txBody>
                  <a:tcPr/>
                </a:tc>
                <a:extLst>
                  <a:ext uri="{0D108BD9-81ED-4DB2-BD59-A6C34878D82A}">
                    <a16:rowId xmlns:a16="http://schemas.microsoft.com/office/drawing/2014/main" val="10015"/>
                  </a:ext>
                </a:extLst>
              </a:tr>
              <a:tr h="2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noProof="0" dirty="0"/>
                        <a:t>Ofta en enda form av bedömning</a:t>
                      </a:r>
                    </a:p>
                  </a:txBody>
                  <a:tcPr/>
                </a:tc>
                <a:tc>
                  <a:txBody>
                    <a:bodyPr/>
                    <a:lstStyle/>
                    <a:p>
                      <a:pPr algn="ctr"/>
                      <a:r>
                        <a:rPr lang="sv-SE" sz="1200" kern="1200" noProof="0" dirty="0">
                          <a:solidFill>
                            <a:schemeClr val="dk1"/>
                          </a:solidFill>
                          <a:effectLst/>
                          <a:latin typeface="+mn-lt"/>
                          <a:ea typeface="+mn-ea"/>
                          <a:cs typeface="+mn-cs"/>
                        </a:rPr>
                        <a:t>De studerande bedöms på många sätt</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6598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Sammanfattning</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pPr marL="0" indent="0">
              <a:buNone/>
            </a:pPr>
            <a:r>
              <a:rPr lang="sv-SE" b="1" dirty="0">
                <a:solidFill>
                  <a:schemeClr val="bg2">
                    <a:lumMod val="50000"/>
                  </a:schemeClr>
                </a:solidFill>
              </a:rPr>
              <a:t>Nu när du har gått igenom den här enheten bör du kunna:</a:t>
            </a:r>
          </a:p>
          <a:p>
            <a:pPr marL="1028700" lvl="1" indent="-342900">
              <a:lnSpc>
                <a:spcPct val="150000"/>
              </a:lnSpc>
              <a:buFont typeface="Wingdings" panose="05000000000000000000" pitchFamily="2" charset="2"/>
              <a:buChar char="ü"/>
            </a:pPr>
            <a:r>
              <a:rPr lang="sv-SE" dirty="0">
                <a:solidFill>
                  <a:schemeClr val="bg2">
                    <a:lumMod val="50000"/>
                  </a:schemeClr>
                </a:solidFill>
              </a:rPr>
              <a:t>förstå differentierad undervisning</a:t>
            </a:r>
          </a:p>
          <a:p>
            <a:pPr marL="1028700" lvl="1" indent="-342900">
              <a:lnSpc>
                <a:spcPct val="150000"/>
              </a:lnSpc>
              <a:buFont typeface="Wingdings" panose="05000000000000000000" pitchFamily="2" charset="2"/>
              <a:buChar char="ü"/>
            </a:pPr>
            <a:r>
              <a:rPr lang="sv-SE" dirty="0">
                <a:solidFill>
                  <a:schemeClr val="bg2">
                    <a:lumMod val="50000"/>
                  </a:schemeClr>
                </a:solidFill>
              </a:rPr>
              <a:t>tillämpa dessa tekniker i ditt arbete</a:t>
            </a:r>
          </a:p>
          <a:p>
            <a:pPr marL="1028700" lvl="1" indent="-342900">
              <a:lnSpc>
                <a:spcPct val="150000"/>
              </a:lnSpc>
              <a:buFont typeface="Wingdings" panose="05000000000000000000" pitchFamily="2" charset="2"/>
              <a:buChar char="ü"/>
            </a:pPr>
            <a:r>
              <a:rPr lang="sv-SE" dirty="0">
                <a:solidFill>
                  <a:schemeClr val="bg2">
                    <a:lumMod val="50000"/>
                  </a:schemeClr>
                </a:solidFill>
              </a:rPr>
              <a:t>hantera vardagsfrågor i din undervisning och dina studerandes unika behov mer effektivt</a:t>
            </a:r>
            <a:endParaRPr lang="sv-SE" dirty="0"/>
          </a:p>
          <a:p>
            <a:pPr marL="1028700" lvl="1" indent="-342900">
              <a:lnSpc>
                <a:spcPct val="150000"/>
              </a:lnSpc>
              <a:buFont typeface="Wingdings" panose="05000000000000000000" pitchFamily="2" charset="2"/>
              <a:buChar char="ü"/>
            </a:pPr>
            <a:endParaRPr lang="sv-SE" dirty="0">
              <a:solidFill>
                <a:schemeClr val="bg2">
                  <a:lumMod val="50000"/>
                </a:schemeClr>
              </a:solidFill>
            </a:endParaRPr>
          </a:p>
        </p:txBody>
      </p:sp>
    </p:spTree>
    <p:extLst>
      <p:ext uri="{BB962C8B-B14F-4D97-AF65-F5344CB8AC3E}">
        <p14:creationId xmlns:p14="http://schemas.microsoft.com/office/powerpoint/2010/main" val="174254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err="1"/>
              <a:t>Referenser</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92500" lnSpcReduction="10000"/>
          </a:bodyPr>
          <a:lstStyle/>
          <a:p>
            <a:r>
              <a:rPr lang="en-US" sz="1900" dirty="0"/>
              <a:t>DIFFERENTIATED INSTRUCTION, Sec- B Readings, s 1 </a:t>
            </a:r>
          </a:p>
          <a:p>
            <a:r>
              <a:rPr lang="en-US" sz="1900" dirty="0"/>
              <a:t>DIFFERENTIATED INSTRUCTION, Susan Watts-</a:t>
            </a:r>
            <a:r>
              <a:rPr lang="en-US" sz="1900" dirty="0" err="1"/>
              <a:t>Taffe</a:t>
            </a:r>
            <a:r>
              <a:rPr lang="en-US" sz="1900" dirty="0"/>
              <a:t>, B.P. (Barbara) Laster, Laura Broach, Barbara </a:t>
            </a:r>
            <a:r>
              <a:rPr lang="en-US" sz="1900" dirty="0" err="1"/>
              <a:t>Marinak</a:t>
            </a:r>
            <a:r>
              <a:rPr lang="en-US" sz="1900" dirty="0"/>
              <a:t>, Carol McDonald Connor, Doris Walker-</a:t>
            </a:r>
            <a:r>
              <a:rPr lang="en-US" sz="1900" dirty="0" err="1"/>
              <a:t>Dalhouse</a:t>
            </a:r>
            <a:r>
              <a:rPr lang="en-US" sz="1900" dirty="0"/>
              <a:t>, s 2 </a:t>
            </a:r>
          </a:p>
          <a:p>
            <a:r>
              <a:rPr lang="en-US" sz="1900" dirty="0"/>
              <a:t>Culturally Responsive Differentiated Instructional Strategies, Metropolitan Center for Urban Education, s 5</a:t>
            </a:r>
          </a:p>
          <a:p>
            <a:r>
              <a:rPr lang="en-US" sz="1900" dirty="0">
                <a:hlinkClick r:id="rId2"/>
              </a:rPr>
              <a:t>Helpful Examples of Differentiated Instruction – Complete Literature</a:t>
            </a:r>
            <a:endParaRPr lang="en-US" sz="1900" dirty="0"/>
          </a:p>
          <a:p>
            <a:r>
              <a:rPr lang="en-US" sz="1900" dirty="0">
                <a:hlinkClick r:id="rId3"/>
              </a:rPr>
              <a:t>Differentiated Reading Instruction: Multiple Pathways to Literacy Success | Solution Tree Blog</a:t>
            </a:r>
            <a:endParaRPr lang="en-US" sz="1900" dirty="0"/>
          </a:p>
          <a:p>
            <a:r>
              <a:rPr lang="en-US" sz="1900" dirty="0">
                <a:hlinkClick r:id="rId4"/>
              </a:rPr>
              <a:t>Differentiated Instruction, Cynthia </a:t>
            </a:r>
            <a:r>
              <a:rPr lang="en-US" sz="1900" dirty="0" err="1">
                <a:hlinkClick r:id="rId4"/>
              </a:rPr>
              <a:t>Uche</a:t>
            </a:r>
            <a:r>
              <a:rPr lang="en-US" sz="1900" dirty="0">
                <a:hlinkClick r:id="rId4"/>
              </a:rPr>
              <a:t>, Doctor of Pharmacy Candidate, University of Maryland School of Pharmacy</a:t>
            </a:r>
            <a:endParaRPr lang="en-US" sz="1900" dirty="0"/>
          </a:p>
          <a:p>
            <a:r>
              <a:rPr lang="en-US" sz="1900" dirty="0">
                <a:hlinkClick r:id="rId5"/>
              </a:rPr>
              <a:t>What is Differentiated Instruction? Examples of How to Differentiate Instruction in the Classroom</a:t>
            </a:r>
            <a:endParaRPr lang="en-US" sz="1900" dirty="0"/>
          </a:p>
          <a:p>
            <a:r>
              <a:rPr lang="en-US" sz="1900" dirty="0">
                <a:hlinkClick r:id="rId6"/>
              </a:rPr>
              <a:t>WHAT DIFFERENTIATED INSTRUCTION IS  (TOMLINSON 2001)</a:t>
            </a:r>
            <a:endParaRPr lang="en-US" sz="1900" dirty="0"/>
          </a:p>
          <a:p>
            <a:r>
              <a:rPr lang="en-US" sz="1900" dirty="0">
                <a:hlinkClick r:id="rId7"/>
              </a:rPr>
              <a:t>UDL/Differentiated Instruction</a:t>
            </a:r>
            <a:endParaRPr lang="en-US" sz="1900" dirty="0"/>
          </a:p>
          <a:p>
            <a:r>
              <a:rPr lang="en-US" sz="1900" dirty="0">
                <a:hlinkClick r:id="rId8"/>
              </a:rPr>
              <a:t>The 6 Myths of Differentiated Instruction</a:t>
            </a:r>
            <a:endParaRPr lang="en-US" sz="1900" dirty="0"/>
          </a:p>
        </p:txBody>
      </p:sp>
    </p:spTree>
    <p:extLst>
      <p:ext uri="{BB962C8B-B14F-4D97-AF65-F5344CB8AC3E}">
        <p14:creationId xmlns:p14="http://schemas.microsoft.com/office/powerpoint/2010/main" val="286655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Tack för uppmärksamheten!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Innehållsförteckning</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703384" y="1509102"/>
            <a:ext cx="10785231" cy="4830152"/>
          </a:xfrm>
        </p:spPr>
        <p:txBody>
          <a:bodyPr>
            <a:normAutofit fontScale="25000" lnSpcReduction="20000"/>
          </a:bodyPr>
          <a:lstStyle/>
          <a:p>
            <a:pPr marL="0" indent="0">
              <a:buNone/>
            </a:pPr>
            <a:r>
              <a:rPr lang="sv-SE" sz="4800" b="1" dirty="0"/>
              <a:t>ENHET 1: Vad är differentierad undervisning? </a:t>
            </a:r>
          </a:p>
          <a:p>
            <a:pPr marL="457200" lvl="1" indent="0">
              <a:buNone/>
            </a:pPr>
            <a:r>
              <a:rPr lang="sv-SE" sz="4800" dirty="0"/>
              <a:t>1.1 Introduktion </a:t>
            </a:r>
          </a:p>
          <a:p>
            <a:pPr marL="457200" lvl="1" indent="0">
              <a:buNone/>
            </a:pPr>
            <a:r>
              <a:rPr lang="sv-SE" sz="4800" dirty="0"/>
              <a:t>1.2 Definition</a:t>
            </a:r>
          </a:p>
          <a:p>
            <a:pPr marL="457200" lvl="1" indent="0">
              <a:buNone/>
            </a:pPr>
            <a:endParaRPr lang="sv-SE" sz="4800" dirty="0"/>
          </a:p>
          <a:p>
            <a:pPr marL="0" indent="0">
              <a:buNone/>
            </a:pPr>
            <a:r>
              <a:rPr lang="sv-SE" sz="4800" b="1" dirty="0"/>
              <a:t>ENHET 2: Var började det? </a:t>
            </a:r>
          </a:p>
          <a:p>
            <a:pPr marL="457200" lvl="1" indent="0">
              <a:buNone/>
            </a:pPr>
            <a:r>
              <a:rPr lang="sv-SE" sz="4800" dirty="0"/>
              <a:t>2.1 Den differentierade undervisningens historia (del 1) </a:t>
            </a:r>
          </a:p>
          <a:p>
            <a:pPr marL="457200" lvl="1" indent="0">
              <a:buNone/>
            </a:pPr>
            <a:r>
              <a:rPr lang="sv-SE" sz="4800" dirty="0"/>
              <a:t>2.2 Den differentierade undervisningens historia (del 2) </a:t>
            </a:r>
          </a:p>
          <a:p>
            <a:pPr marL="457200" lvl="1" indent="0">
              <a:buNone/>
            </a:pPr>
            <a:endParaRPr lang="sv-SE" sz="4800" dirty="0"/>
          </a:p>
          <a:p>
            <a:pPr marL="0" indent="0">
              <a:buNone/>
            </a:pPr>
            <a:r>
              <a:rPr lang="sv-SE" sz="4800" b="1" dirty="0"/>
              <a:t>ENHET 3: Kännetecken och principer</a:t>
            </a:r>
          </a:p>
          <a:p>
            <a:pPr marL="457200" lvl="1" indent="0">
              <a:buNone/>
            </a:pPr>
            <a:r>
              <a:rPr lang="sv-SE" sz="4800" dirty="0"/>
              <a:t>3.1  Att definiera differentierad undervisning som begrepp</a:t>
            </a:r>
          </a:p>
          <a:p>
            <a:pPr marL="457200" lvl="1" indent="0">
              <a:buNone/>
            </a:pPr>
            <a:r>
              <a:rPr lang="sv-SE" sz="4800" dirty="0"/>
              <a:t>3.2  Kännetecken och principer för </a:t>
            </a:r>
            <a:r>
              <a:rPr lang="sv-SE" sz="4800" dirty="0" err="1"/>
              <a:t>diffentierad</a:t>
            </a:r>
            <a:r>
              <a:rPr lang="sv-SE" sz="4800" dirty="0"/>
              <a:t> undervisning</a:t>
            </a:r>
          </a:p>
          <a:p>
            <a:pPr marL="457200" lvl="1" indent="0">
              <a:buNone/>
            </a:pPr>
            <a:r>
              <a:rPr lang="sv-SE" sz="4800" dirty="0"/>
              <a:t>3.3  </a:t>
            </a:r>
            <a:r>
              <a:rPr lang="sv-SE" sz="4800" dirty="0" err="1"/>
              <a:t>Inlärningsprinciper</a:t>
            </a:r>
            <a:r>
              <a:rPr lang="sv-SE" sz="4800" dirty="0"/>
              <a:t> för att främja differentierad undervisning</a:t>
            </a:r>
          </a:p>
          <a:p>
            <a:pPr marL="457200" lvl="1" indent="0">
              <a:buNone/>
            </a:pPr>
            <a:r>
              <a:rPr lang="sv-SE" sz="4800" dirty="0"/>
              <a:t>3.4. Praktiska tillämpningar, verktyg och strategier för differentierad undervisning</a:t>
            </a:r>
          </a:p>
          <a:p>
            <a:pPr marL="457200" lvl="1" indent="0">
              <a:buNone/>
            </a:pPr>
            <a:r>
              <a:rPr lang="sv-SE" sz="4800" dirty="0"/>
              <a:t>3.5. Fördelar och nackdelar med differentierad undervisning</a:t>
            </a:r>
          </a:p>
          <a:p>
            <a:pPr marL="457200" lvl="1" indent="0">
              <a:buNone/>
            </a:pPr>
            <a:endParaRPr lang="sv-SE" sz="4800" dirty="0"/>
          </a:p>
          <a:p>
            <a:pPr marL="0" indent="0">
              <a:buNone/>
            </a:pPr>
            <a:r>
              <a:rPr lang="sv-SE" sz="4800" b="1" dirty="0"/>
              <a:t>ENHET 4: Differentierad betyder …. Differentierad betyder inte … </a:t>
            </a:r>
          </a:p>
          <a:p>
            <a:pPr marL="457200" lvl="1" indent="0">
              <a:buNone/>
            </a:pPr>
            <a:r>
              <a:rPr lang="sv-SE" sz="4800" dirty="0"/>
              <a:t>4.1 Introduktion </a:t>
            </a:r>
          </a:p>
          <a:p>
            <a:pPr marL="457200" lvl="1" indent="0">
              <a:buNone/>
            </a:pPr>
            <a:r>
              <a:rPr lang="sv-SE" sz="4800" dirty="0"/>
              <a:t>4.2 Differentierad betyder … </a:t>
            </a:r>
          </a:p>
          <a:p>
            <a:pPr marL="457200" lvl="1" indent="0">
              <a:buNone/>
            </a:pPr>
            <a:r>
              <a:rPr lang="sv-SE" sz="4800" dirty="0"/>
              <a:t>4.3 Differentierad betyder inte … </a:t>
            </a:r>
          </a:p>
          <a:p>
            <a:pPr marL="457200" lvl="1" indent="0">
              <a:buNone/>
            </a:pPr>
            <a:endParaRPr lang="sv-SE" sz="4800" dirty="0"/>
          </a:p>
          <a:p>
            <a:pPr marL="0" indent="0">
              <a:buNone/>
            </a:pPr>
            <a:r>
              <a:rPr lang="sv-SE" sz="4800" b="1" dirty="0"/>
              <a:t>ENHET 5: Vilka är skillnaderna mellan traditionella och differentierade klassrum? </a:t>
            </a:r>
          </a:p>
          <a:p>
            <a:pPr marL="457200" lvl="1" indent="0">
              <a:buNone/>
            </a:pPr>
            <a:r>
              <a:rPr lang="sv-SE" sz="4800" dirty="0"/>
              <a:t>5.1 Traditionella klassrum</a:t>
            </a:r>
          </a:p>
          <a:p>
            <a:pPr marL="457200" lvl="1" indent="0">
              <a:buNone/>
            </a:pPr>
            <a:r>
              <a:rPr lang="sv-SE" sz="4800" dirty="0"/>
              <a:t>5.2  Differentierade klassrum</a:t>
            </a:r>
          </a:p>
          <a:p>
            <a:pPr marL="457200" lvl="1" indent="0">
              <a:buNone/>
            </a:pPr>
            <a:endParaRPr lang="sv-SE" dirty="0"/>
          </a:p>
          <a:p>
            <a:pPr marL="457200" lvl="1" indent="0">
              <a:buNone/>
            </a:pPr>
            <a:endParaRPr lang="sv-SE" dirty="0"/>
          </a:p>
          <a:p>
            <a:pPr marL="457200" lvl="1" indent="0">
              <a:buNone/>
            </a:pPr>
            <a:endParaRPr lang="sv-SE" dirty="0"/>
          </a:p>
          <a:p>
            <a:pPr marL="457200" lvl="1" indent="0">
              <a:buNone/>
            </a:pPr>
            <a:endParaRPr lang="sv-SE" dirty="0"/>
          </a:p>
          <a:p>
            <a:pPr marL="457200" lvl="1" indent="0">
              <a:buNone/>
            </a:pPr>
            <a:endParaRPr lang="sv-SE" dirty="0"/>
          </a:p>
          <a:p>
            <a:pPr lvl="1"/>
            <a:endParaRPr lang="sv-SE" dirty="0"/>
          </a:p>
          <a:p>
            <a:pPr marL="457200" lvl="1" indent="0">
              <a:buNone/>
            </a:pPr>
            <a:endParaRPr lang="sv-SE"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NL" dirty="0"/>
              <a:t>ENHET 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p:txBody>
          <a:bodyPr>
            <a:normAutofit fontScale="92500"/>
          </a:bodyPr>
          <a:lstStyle/>
          <a:p>
            <a:r>
              <a:rPr lang="en-US" dirty="0" err="1"/>
              <a:t>Vad</a:t>
            </a:r>
            <a:r>
              <a:rPr lang="en-US" dirty="0"/>
              <a:t> </a:t>
            </a:r>
            <a:r>
              <a:rPr lang="en-US" dirty="0" err="1"/>
              <a:t>är</a:t>
            </a:r>
            <a:r>
              <a:rPr lang="en-US" dirty="0"/>
              <a:t> </a:t>
            </a:r>
            <a:r>
              <a:rPr lang="en-US" dirty="0" err="1"/>
              <a:t>differentierad</a:t>
            </a:r>
            <a:r>
              <a:rPr lang="en-US" dirty="0"/>
              <a:t> </a:t>
            </a:r>
            <a:r>
              <a:rPr lang="en-US" dirty="0" err="1"/>
              <a:t>undervisning</a:t>
            </a:r>
            <a:r>
              <a:rPr lang="en-US" dirty="0"/>
              <a:t>? </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838200" y="308708"/>
            <a:ext cx="10515600" cy="920750"/>
          </a:xfrm>
        </p:spPr>
        <p:txBody>
          <a:bodyPr/>
          <a:lstStyle/>
          <a:p>
            <a:r>
              <a:rPr lang="nl-NL" b="1" dirty="0"/>
              <a:t>Introduktion</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671146" y="1625112"/>
            <a:ext cx="6415454" cy="4652595"/>
          </a:xfrm>
        </p:spPr>
        <p:txBody>
          <a:bodyPr>
            <a:normAutofit fontScale="70000" lnSpcReduction="20000"/>
          </a:bodyPr>
          <a:lstStyle/>
          <a:p>
            <a:pPr algn="just"/>
            <a:r>
              <a:rPr lang="sv-SE" dirty="0"/>
              <a:t>Alla studerande är inte likadana. </a:t>
            </a:r>
            <a:r>
              <a:rPr lang="sv-SE" b="1" dirty="0"/>
              <a:t>Differentierad undervisning</a:t>
            </a:r>
            <a:r>
              <a:rPr lang="sv-SE" dirty="0"/>
              <a:t> tillämpar ett angreppssätt på undervisning och inlärning som utgår från deras kunskap, så att de studerande har många möjligheter att tillgodogöra sig information och förstå idéer. </a:t>
            </a:r>
          </a:p>
          <a:p>
            <a:pPr algn="just"/>
            <a:r>
              <a:rPr lang="sv-SE" dirty="0"/>
              <a:t>Modellen för differentierad undervisning kräver att </a:t>
            </a:r>
            <a:r>
              <a:rPr lang="sv-SE" b="1" dirty="0"/>
              <a:t>lärarna är flexibla </a:t>
            </a:r>
            <a:r>
              <a:rPr lang="sv-SE" dirty="0"/>
              <a:t>i sin inställning till undervisning och </a:t>
            </a:r>
            <a:r>
              <a:rPr lang="sv-SE" b="1" dirty="0"/>
              <a:t>anpassar kursinnehållet </a:t>
            </a:r>
            <a:r>
              <a:rPr lang="sv-SE" dirty="0"/>
              <a:t>och hur informationen presenteras för inlärarna snarare än att förvänta sig att de studerande ska ändra sig för att passa kursinnehållet. </a:t>
            </a:r>
          </a:p>
          <a:p>
            <a:pPr algn="just"/>
            <a:r>
              <a:rPr lang="sv-SE" dirty="0"/>
              <a:t>Klassrumsundervisning är en blandning av undervisning i helklass, smågrupper och individuellt. Differentierad undervisning är en undervisningsmodell som bygger på förutsättningen att </a:t>
            </a:r>
            <a:r>
              <a:rPr lang="sv-SE" b="1" dirty="0"/>
              <a:t>undervisningsmetoderna bör variera och anpassas i förhållande till individen och mångfalden av studerande i klassrummet.</a:t>
            </a:r>
            <a:r>
              <a:rPr lang="sv-SE"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33" y="2331061"/>
            <a:ext cx="3733667" cy="2487123"/>
          </a:xfrm>
          <a:prstGeom prst="rect">
            <a:avLst/>
          </a:prstGeom>
        </p:spPr>
      </p:pic>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416169" y="189279"/>
            <a:ext cx="10515600" cy="1129567"/>
          </a:xfrm>
        </p:spPr>
        <p:txBody>
          <a:bodyPr/>
          <a:lstStyle/>
          <a:p>
            <a:r>
              <a:rPr lang="en-US" b="1" dirty="0"/>
              <a:t>Definition</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2061" y="1132132"/>
            <a:ext cx="9334500" cy="5568706"/>
          </a:xfrm>
        </p:spPr>
        <p:txBody>
          <a:bodyPr>
            <a:noAutofit/>
          </a:bodyPr>
          <a:lstStyle/>
          <a:p>
            <a:r>
              <a:rPr lang="sv-SE" sz="2400" dirty="0"/>
              <a:t>Att differentiera undervisningen är att </a:t>
            </a:r>
            <a:r>
              <a:rPr lang="sv-SE" sz="2400" b="1" dirty="0"/>
              <a:t>erkänna de studerandes varierande bakgrund vad gäller kunskap, beredvillighet, språk, preferenser för inlärning och intressen</a:t>
            </a:r>
            <a:r>
              <a:rPr lang="sv-SE" sz="2400" dirty="0"/>
              <a:t> och att bemöta dem lyhört. </a:t>
            </a:r>
          </a:p>
          <a:p>
            <a:r>
              <a:rPr lang="sv-SE" sz="2400" dirty="0"/>
              <a:t>Differentierad undervisning är en process för att ta sig an undervisning och inlärning för studerande med </a:t>
            </a:r>
            <a:r>
              <a:rPr lang="sv-SE" sz="2400" b="1" dirty="0"/>
              <a:t>skilda förmågor i samma klass</a:t>
            </a:r>
            <a:r>
              <a:rPr lang="sv-SE" sz="2400" dirty="0"/>
              <a:t>. Målet med differentierad undervisning är att </a:t>
            </a:r>
            <a:r>
              <a:rPr lang="sv-SE" sz="2400" b="1" dirty="0"/>
              <a:t>varje studerande ska växa så mycket som möjligt </a:t>
            </a:r>
            <a:r>
              <a:rPr lang="sv-SE" sz="2400" dirty="0"/>
              <a:t>och att nå individuell framgång genom att möta varje studerande där han eller hon är och att hjälpa till i inlärningsprocessen.</a:t>
            </a:r>
          </a:p>
          <a:p>
            <a:r>
              <a:rPr lang="sv-SE" sz="2400" dirty="0"/>
              <a:t>Differentierad undervisning låter alla studerande få </a:t>
            </a:r>
            <a:r>
              <a:rPr lang="sv-SE" sz="2400" b="1" dirty="0"/>
              <a:t>tillgång till samma kursinnehåll </a:t>
            </a:r>
            <a:r>
              <a:rPr lang="sv-SE" sz="2400" dirty="0"/>
              <a:t>genom att tillhandahålla ingångar, undervisningsuppgifter och lärandemål som är </a:t>
            </a:r>
            <a:r>
              <a:rPr lang="sv-SE" sz="2400" b="1" dirty="0"/>
              <a:t>skräddarsydda för den studerandes inlärningsbehov.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561" y="1144792"/>
            <a:ext cx="2308754" cy="3088256"/>
          </a:xfrm>
          <a:prstGeom prst="rect">
            <a:avLst/>
          </a:prstGeom>
        </p:spPr>
      </p:pic>
      <p:sp>
        <p:nvSpPr>
          <p:cNvPr id="5" name="TextBox 4"/>
          <p:cNvSpPr txBox="1"/>
          <p:nvPr/>
        </p:nvSpPr>
        <p:spPr>
          <a:xfrm>
            <a:off x="9794630" y="4358947"/>
            <a:ext cx="1679331" cy="738664"/>
          </a:xfrm>
          <a:prstGeom prst="rect">
            <a:avLst/>
          </a:prstGeom>
          <a:noFill/>
        </p:spPr>
        <p:txBody>
          <a:bodyPr wrap="square" rtlCol="0">
            <a:spAutoFit/>
          </a:bodyPr>
          <a:lstStyle/>
          <a:p>
            <a:pPr algn="ctr"/>
            <a:r>
              <a:rPr lang="en-US" sz="1050" i="1" dirty="0" err="1"/>
              <a:t>Källa</a:t>
            </a:r>
            <a:r>
              <a:rPr lang="en-US" sz="1050" i="1" dirty="0"/>
              <a:t>: http://edtheory.blogspot.com/2016/04/differentiated-instruction.html</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ENHET 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lstStyle/>
          <a:p>
            <a:r>
              <a:rPr lang="en-US" dirty="0"/>
              <a:t>Var </a:t>
            </a:r>
            <a:r>
              <a:rPr lang="en-US" dirty="0" err="1"/>
              <a:t>började</a:t>
            </a:r>
            <a:r>
              <a:rPr lang="en-US" dirty="0"/>
              <a:t> det?</a:t>
            </a:r>
            <a:endParaRPr lang="en-GB"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52666</TotalTime>
  <Words>3289</Words>
  <Application>Microsoft Office PowerPoint</Application>
  <PresentationFormat>Bredbild</PresentationFormat>
  <Paragraphs>275</Paragraphs>
  <Slides>44</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44</vt:i4>
      </vt:variant>
    </vt:vector>
  </HeadingPairs>
  <TitlesOfParts>
    <vt:vector size="52" baseType="lpstr">
      <vt:lpstr>Arial</vt:lpstr>
      <vt:lpstr>Courier New</vt:lpstr>
      <vt:lpstr>Ink Free</vt:lpstr>
      <vt:lpstr>Raleway</vt:lpstr>
      <vt:lpstr>Raleway bold</vt:lpstr>
      <vt:lpstr>Roboto</vt:lpstr>
      <vt:lpstr>Wingdings</vt:lpstr>
      <vt:lpstr>Kantoorthema</vt:lpstr>
      <vt:lpstr>Modul 1. Introduktion till differentierad undervisning</vt:lpstr>
      <vt:lpstr>Mål och syfte</vt:lpstr>
      <vt:lpstr>Lärandemål</vt:lpstr>
      <vt:lpstr>Nyckelord</vt:lpstr>
      <vt:lpstr>Innehållsförteckning</vt:lpstr>
      <vt:lpstr>ENHET 1</vt:lpstr>
      <vt:lpstr>Introduktion</vt:lpstr>
      <vt:lpstr>Definition</vt:lpstr>
      <vt:lpstr>ENHET 2</vt:lpstr>
      <vt:lpstr>Den differentierade undervisningens historia</vt:lpstr>
      <vt:lpstr>Den differentierade undervisningens historia</vt:lpstr>
      <vt:lpstr>Den differentierade undervisningens historia</vt:lpstr>
      <vt:lpstr>ENHET 3</vt:lpstr>
      <vt:lpstr>Att definiera differentierad undervisning som begrepp</vt:lpstr>
      <vt:lpstr>Kännetecken och principer för differentierad undervisning</vt:lpstr>
      <vt:lpstr>Kännetecken och principer för differentierad undervisning</vt:lpstr>
      <vt:lpstr>Kännetecken och principer för differentierad undervisning</vt:lpstr>
      <vt:lpstr>Kännetecken och principer för differentierad undervisning</vt:lpstr>
      <vt:lpstr>Kännetecken och principer för differentierad undervisning</vt:lpstr>
      <vt:lpstr>Kännetecken och principer för differentierad undervisning</vt:lpstr>
      <vt:lpstr>Inlärningsprinciper för att främja differentierad undervisning</vt:lpstr>
      <vt:lpstr>Vad menar vi med innehåll?</vt:lpstr>
      <vt:lpstr>Vad menar vi med innehåll?</vt:lpstr>
      <vt:lpstr>Exempel på differentierande aktiviteter:</vt:lpstr>
      <vt:lpstr>Genomförande</vt:lpstr>
      <vt:lpstr>Exempel på att differentiera genomförandet:</vt:lpstr>
      <vt:lpstr>Resultat</vt:lpstr>
      <vt:lpstr>Exempel på att differentiera slutresultatet:</vt:lpstr>
      <vt:lpstr>Lärandemiljö</vt:lpstr>
      <vt:lpstr>Exempel på att differentiera lärandemiljön:</vt:lpstr>
      <vt:lpstr>Praktiska tillämpningar, verktyg och strategier för differentierad undervisning</vt:lpstr>
      <vt:lpstr>Fördelar och nackdelar med differentierad undervisning</vt:lpstr>
      <vt:lpstr>Fördelar och nackdelar med differentierad undervisning</vt:lpstr>
      <vt:lpstr>Tid för självreflektion</vt:lpstr>
      <vt:lpstr>ENHET 4</vt:lpstr>
      <vt:lpstr>Introduktion</vt:lpstr>
      <vt:lpstr>Differentierad betyder inte …</vt:lpstr>
      <vt:lpstr>Differentierad betyder …</vt:lpstr>
      <vt:lpstr>Tid för självreflektion</vt:lpstr>
      <vt:lpstr>ENHET 5</vt:lpstr>
      <vt:lpstr>PowerPoint-presentation</vt:lpstr>
      <vt:lpstr>Sammanfattning</vt:lpstr>
      <vt:lpstr>Referenser</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Björn Mikmar</cp:lastModifiedBy>
  <cp:revision>308</cp:revision>
  <dcterms:created xsi:type="dcterms:W3CDTF">2021-03-16T15:14:53Z</dcterms:created>
  <dcterms:modified xsi:type="dcterms:W3CDTF">2022-08-29T14:10:31Z</dcterms:modified>
</cp:coreProperties>
</file>