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80" r:id="rId12"/>
    <p:sldId id="310" r:id="rId13"/>
    <p:sldId id="269" r:id="rId14"/>
    <p:sldId id="271" r:id="rId15"/>
    <p:sldId id="281" r:id="rId16"/>
    <p:sldId id="284" r:id="rId17"/>
    <p:sldId id="301" r:id="rId18"/>
    <p:sldId id="302" r:id="rId19"/>
    <p:sldId id="309" r:id="rId20"/>
    <p:sldId id="308" r:id="rId21"/>
    <p:sldId id="272" r:id="rId22"/>
    <p:sldId id="285" r:id="rId23"/>
    <p:sldId id="317" r:id="rId24"/>
    <p:sldId id="291" r:id="rId25"/>
    <p:sldId id="286" r:id="rId26"/>
    <p:sldId id="292" r:id="rId27"/>
    <p:sldId id="287" r:id="rId28"/>
    <p:sldId id="293" r:id="rId29"/>
    <p:sldId id="290" r:id="rId30"/>
    <p:sldId id="294" r:id="rId31"/>
    <p:sldId id="283" r:id="rId32"/>
    <p:sldId id="288" r:id="rId33"/>
    <p:sldId id="289" r:id="rId34"/>
    <p:sldId id="315" r:id="rId35"/>
    <p:sldId id="273" r:id="rId36"/>
    <p:sldId id="277" r:id="rId37"/>
    <p:sldId id="312" r:id="rId38"/>
    <p:sldId id="274" r:id="rId39"/>
    <p:sldId id="316" r:id="rId40"/>
    <p:sldId id="313" r:id="rId41"/>
    <p:sldId id="314" r:id="rId42"/>
    <p:sldId id="275" r:id="rId43"/>
    <p:sldId id="278" r:id="rId44"/>
    <p:sldId id="27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3" clrIdx="0">
    <p:extLst>
      <p:ext uri="{19B8F6BF-5375-455C-9EA6-DF929625EA0E}">
        <p15:presenceInfo xmlns:p15="http://schemas.microsoft.com/office/powerpoint/2012/main" userId="Marievi Gret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676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4660"/>
  </p:normalViewPr>
  <p:slideViewPr>
    <p:cSldViewPr snapToGrid="0">
      <p:cViewPr>
        <p:scale>
          <a:sx n="60" d="100"/>
          <a:sy n="60" d="100"/>
        </p:scale>
        <p:origin x="451" y="5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7T17:38:12.282" idx="1">
    <p:pos x="6102" y="264"/>
    <p:text>https://resilienteducator.com/classroom-resources/examples-of-differentiated-instruction/</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7T17:38:29.689" idx="2">
    <p:pos x="26" y="34"/>
    <p:text>https://resilienteducator.com/classroom-resources/examples-of-differentiated-instruction/</p:text>
    <p:extLst mod="1">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6-07T17:39:15.406" idx="3">
    <p:pos x="10" y="10"/>
    <p:text>https://resilienteducator.com/classroom-resources/examples-of-differentiated-instruction/</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77.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55.svg"/><Relationship Id="rId7" Type="http://schemas.openxmlformats.org/officeDocument/2006/relationships/image" Target="../media/image1122.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066.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88.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444.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xmlns=""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xmlns=""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xmlns=""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xmlns=""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xmlns=""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xmlns=""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xmlns=""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xmlns=""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07/12/2022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xmlns=""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xmlns=""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07/12/2022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xmlns=""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xmlns=""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xmlns=""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xmlns=""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xmlns=""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xmlns=""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xmlns=""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xmlns=""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xmlns=""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xmlns=""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xmlns=""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xmlns="" id="{F2DCB080-EBE5-4FE4-8A8C-1517C542CB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xmlns="" id="{0916403C-BBCD-426C-8DED-8BAF4EAD5C6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xmlns=""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xmlns=""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xmlns=""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xmlns=""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xmlns=""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xmlns=""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xmlns=""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xmlns=""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xmlns="" id="{7D13D90E-2AA7-47EA-86DE-1E960EBB13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xmlns=""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xmlns="" id="{E3D1C544-CEB0-4095-9B5F-B125310717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6011F3EB-1901-465F-A19E-1015079364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xmlns=""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xmlns=""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xmlns=""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xmlns=""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xmlns=""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xmlns=""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xmlns=""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xmlns=""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xmlns=""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xmlns=""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xmlns=""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xmlns=""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xmlns=""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07/12/2022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xmlns=""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xmlns=""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07/12/2022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xmlns=""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07/12/2022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xmlns=""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xmlns=""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xmlns=""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xmlns=""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xmlns=""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xmlns=""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p14="http://schemas.microsoft.com/office/powerpoint/2010/main" xmlns=""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Κάντε κλικ για να δημιουργήσετε κάτι</a:t>
            </a:r>
            <a:endParaRPr lang="en-GB" dirty="0"/>
          </a:p>
        </p:txBody>
      </p:sp>
      <p:sp>
        <p:nvSpPr>
          <p:cNvPr id="3" name="Tijdelijke aanduiding voor tekst 2">
            <a:extLst>
              <a:ext uri="{FF2B5EF4-FFF2-40B4-BE49-F238E27FC236}">
                <a16:creationId xmlns:a16="http://schemas.microsoft.com/office/drawing/2014/main" xmlns:p14="http://schemas.microsoft.com/office/powerpoint/2010/main" xmlns=""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Κάντε κλικ για να δείτε την τεχνική του μοντέλου</a:t>
            </a:r>
          </a:p>
          <a:p>
            <a:pPr lvl="1"/>
            <a:r>
              <a:rPr lang="nl-NL" dirty="0"/>
              <a:t>Tweede niveau</a:t>
            </a:r>
          </a:p>
          <a:p>
            <a:pPr lvl="2"/>
            <a:r>
              <a:rPr lang="nl-NL" dirty="0"/>
              <a:t>Το χαμηλότερο επίπεδο</a:t>
            </a:r>
          </a:p>
          <a:p>
            <a:pPr lvl="3"/>
            <a:r>
              <a:rPr lang="nl-NL" dirty="0"/>
              <a:t>Τέταρτο επίπεδο</a:t>
            </a:r>
          </a:p>
          <a:p>
            <a:pPr lvl="4"/>
            <a:r>
              <a:rPr lang="nl-NL" dirty="0"/>
              <a:t>Υψηλό επίπεδο</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youtube.com/watch?v=NLH9yaHIIo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hyperlink" Target="https://www.youtube.com/watch?v=rumHfC1XQtc"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hyperlink" Target="https://resilienteducator.com/classroom-resources/examples-of-differentiated-instruction/" TargetMode="External"/><Relationship Id="rId3" Type="http://schemas.openxmlformats.org/officeDocument/2006/relationships/hyperlink" Target="https://ila.onlinelibrary.wiley.com/doi/10.1002/TRTR.01126" TargetMode="External"/><Relationship Id="rId7" Type="http://schemas.openxmlformats.org/officeDocument/2006/relationships/hyperlink" Target="http://edtheory.blogspot.com/2016/04/differentiated-instruction.html" TargetMode="External"/><Relationship Id="rId2" Type="http://schemas.openxmlformats.org/officeDocument/2006/relationships/hyperlink" Target="https://www.dr-hatfield.com/educ342/Differentiated_Instruction.pdf" TargetMode="External"/><Relationship Id="rId1" Type="http://schemas.openxmlformats.org/officeDocument/2006/relationships/slideLayout" Target="../slideLayouts/slideLayout4.xml"/><Relationship Id="rId6" Type="http://schemas.openxmlformats.org/officeDocument/2006/relationships/hyperlink" Target="https://www.solutiontree.com/blog/differentiated-reading-instruction/" TargetMode="External"/><Relationship Id="rId5" Type="http://schemas.openxmlformats.org/officeDocument/2006/relationships/hyperlink" Target="https://completeliterature.com/helpful-examples-of-differentiated-instruction/" TargetMode="External"/><Relationship Id="rId10" Type="http://schemas.openxmlformats.org/officeDocument/2006/relationships/hyperlink" Target="https://medium.com/tailor-ed/the-6-myths-of-differentiated-instruction-bcde6e202c73" TargetMode="External"/><Relationship Id="rId4" Type="http://schemas.openxmlformats.org/officeDocument/2006/relationships/hyperlink" Target="https://impactofspecialneeds.weebly.com/uploads/3/4/1/9/3419723/culturally_responsive_differientiated_instruction.pdf" TargetMode="External"/><Relationship Id="rId9" Type="http://schemas.openxmlformats.org/officeDocument/2006/relationships/hyperlink" Target="https://www.researchgate.net/publication/234737746_Differentiated_Instruction_in_the_Regular_Classroom_What_Does_It_Mean_How_Does_It_Loo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97642F37-6A6B-41B1-9E9E-CBD267A44BBE}"/>
              </a:ext>
            </a:extLst>
          </p:cNvPr>
          <p:cNvSpPr>
            <a:spLocks noGrp="1"/>
          </p:cNvSpPr>
          <p:nvPr>
            <p:ph type="ctrTitle"/>
          </p:nvPr>
        </p:nvSpPr>
        <p:spPr/>
        <p:txBody>
          <a:bodyPr>
            <a:normAutofit fontScale="90000"/>
          </a:bodyPr>
          <a:lstStyle/>
          <a:p>
            <a:pPr algn="r"/>
            <a:r>
              <a:rPr lang="en-US" b="1" spc="100" dirty="0">
                <a:ea typeface="+mj-ea"/>
                <a:cs typeface="+mj-cs"/>
              </a:rPr>
              <a:t>Ενότητα 1. </a:t>
            </a:r>
            <a:r>
              <a:rPr lang="en-US" b="1" dirty="0" smtClean="0"/>
              <a:t>Εισαγωγή </a:t>
            </a:r>
            <a:r>
              <a:rPr lang="en-US" b="1" dirty="0"/>
              <a:t>στη διαφοροποιημένη διδασκαλία</a:t>
            </a:r>
            <a:endParaRPr lang="en-GB" sz="48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82B8486-A00D-49D7-99C1-87EE71646A37}"/>
              </a:ext>
            </a:extLst>
          </p:cNvPr>
          <p:cNvSpPr>
            <a:spLocks noGrp="1"/>
          </p:cNvSpPr>
          <p:nvPr>
            <p:ph type="title"/>
          </p:nvPr>
        </p:nvSpPr>
        <p:spPr/>
        <p:txBody>
          <a:bodyPr>
            <a:normAutofit/>
          </a:bodyPr>
          <a:lstStyle/>
          <a:p>
            <a:r>
              <a:rPr lang="en-US" b="1" dirty="0"/>
              <a:t>Ιστορία της διαφοροποιημένης </a:t>
            </a:r>
            <a:r>
              <a:rPr lang="en-US" b="1" dirty="0" smtClean="0"/>
              <a:t>διδασκαλίας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86A9C198-9B35-4020-BBEA-8236B396ACEA}"/>
              </a:ext>
            </a:extLst>
          </p:cNvPr>
          <p:cNvSpPr>
            <a:spLocks noGrp="1"/>
          </p:cNvSpPr>
          <p:nvPr>
            <p:ph idx="1"/>
          </p:nvPr>
        </p:nvSpPr>
        <p:spPr/>
        <p:txBody>
          <a:bodyPr>
            <a:normAutofit/>
          </a:bodyPr>
          <a:lstStyle/>
          <a:p>
            <a:pPr algn="just" fontAlgn="base"/>
            <a:r>
              <a:rPr lang="en-US" sz="2000" dirty="0"/>
              <a:t>Παρόλο που η διαφοροποιημένη διδασκαλία μοιάζει με μια νέα έννοια στην εκπαίδευση, στην πραγματικότητα ξεκίνησε το </a:t>
            </a:r>
            <a:r>
              <a:rPr lang="en-US" sz="2000" dirty="0" smtClean="0"/>
              <a:t>1600. Επειδή οι </a:t>
            </a:r>
            <a:r>
              <a:rPr lang="en-US" sz="2000" dirty="0"/>
              <a:t>τάξεις λειτουργούσαν για όλες τις ηλικίες με έναν μόνο δάσκαλο και περιορισμένους πόρους, οι δάσκαλοι έπρεπε αυτομάτως να αυτοσχεδιάζουν. </a:t>
            </a:r>
            <a:r>
              <a:rPr lang="en-US" sz="2000" dirty="0" smtClean="0"/>
              <a:t> </a:t>
            </a:r>
            <a:endParaRPr lang="el-GR" sz="2000" dirty="0" smtClean="0"/>
          </a:p>
          <a:p>
            <a:pPr marL="0" indent="0" algn="just" fontAlgn="base">
              <a:buNone/>
            </a:pPr>
            <a:endParaRPr lang="el-GR" sz="2000" dirty="0" smtClean="0"/>
          </a:p>
          <a:p>
            <a:pPr algn="just"/>
            <a:r>
              <a:rPr lang="en-US" sz="2000" dirty="0" smtClean="0"/>
              <a:t>Κα</a:t>
            </a:r>
            <a:r>
              <a:rPr lang="en-US" sz="2000" dirty="0" err="1" smtClean="0"/>
              <a:t>θώς</a:t>
            </a:r>
            <a:r>
              <a:rPr lang="en-US" sz="2000" dirty="0" smtClean="0"/>
              <a:t> </a:t>
            </a:r>
            <a:r>
              <a:rPr lang="en-US" sz="2000" dirty="0"/>
              <a:t>το εκπαιδευτικό σύστημα μεταπήδησε στην ταξινόμηση των σχολείων, θεωρήθηκε ότι τα παιδιά της ίδιας ηλικίας μάθαιναν με τον ίδιο τρόπο. Ωστόσο, το 1912 εισήχθησαν τα τεστ επίδοσης και οι βαθμολογίες αποκάλυψαν τα χάσματα στις ικανότητες των μαθητών εντός των βαθμίδων</a:t>
            </a:r>
            <a:r>
              <a:rPr lang="en-US" sz="2000" dirty="0" smtClean="0"/>
              <a:t>.</a:t>
            </a:r>
            <a:endParaRPr lang="en-US" sz="2000" dirty="0"/>
          </a:p>
        </p:txBody>
      </p:sp>
    </p:spTree>
    <p:extLst>
      <p:ext uri="{BB962C8B-B14F-4D97-AF65-F5344CB8AC3E}">
        <p14:creationId xmlns:p14="http://schemas.microsoft.com/office/powerpoint/2010/main" val="300215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82B8486-A00D-49D7-99C1-87EE71646A37}"/>
              </a:ext>
            </a:extLst>
          </p:cNvPr>
          <p:cNvSpPr>
            <a:spLocks noGrp="1"/>
          </p:cNvSpPr>
          <p:nvPr>
            <p:ph type="title"/>
          </p:nvPr>
        </p:nvSpPr>
        <p:spPr/>
        <p:txBody>
          <a:bodyPr/>
          <a:lstStyle/>
          <a:p>
            <a:r>
              <a:rPr lang="en-US" b="1" dirty="0"/>
              <a:t>Ιστορία της διαφοροποιημένης διδασκαλίας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86A9C198-9B35-4020-BBEA-8236B396ACEA}"/>
              </a:ext>
            </a:extLst>
          </p:cNvPr>
          <p:cNvSpPr>
            <a:spLocks noGrp="1"/>
          </p:cNvSpPr>
          <p:nvPr>
            <p:ph idx="1"/>
          </p:nvPr>
        </p:nvSpPr>
        <p:spPr/>
        <p:txBody>
          <a:bodyPr>
            <a:normAutofit/>
          </a:bodyPr>
          <a:lstStyle/>
          <a:p>
            <a:r>
              <a:rPr lang="en-US" sz="2000" dirty="0" smtClean="0"/>
              <a:t>Το </a:t>
            </a:r>
            <a:r>
              <a:rPr lang="en-US" sz="2000" dirty="0"/>
              <a:t>1975, το Κογκρέσο ψήφισε τον νόμο για την εκπαίδευση των ατόμων με αναπηρίες (IDEA), εξασφαλίζοντας ότι τα παιδιά με αναπηρίες είχαν ισότιμη πρόσβαση στη δημόσια εκπαίδευση. Για να προσεγγίσουν αυτόν τον μαθητικό πληθυσμό, πολλοί εκπαιδευτικοί χρησιμοποίησαν στρατηγικές διαφοροποιημένης διδασκαλίας. Στη συνέχεια, ήρθε η ψήφιση του νόμου </a:t>
            </a:r>
            <a:r>
              <a:rPr lang="en-US" sz="2000" u="sng" dirty="0"/>
              <a:t>No Child Left </a:t>
            </a:r>
            <a:r>
              <a:rPr lang="en-US" sz="2000" u="sng" dirty="0" smtClean="0"/>
              <a:t>Behind </a:t>
            </a:r>
            <a:r>
              <a:rPr lang="en-US" sz="2000" dirty="0" smtClean="0"/>
              <a:t>το </a:t>
            </a:r>
            <a:r>
              <a:rPr lang="en-US" sz="2000" dirty="0"/>
              <a:t>2000, ο οποίος ενθάρρυνε περαιτέρω τη διαφοροποιημένη και βασισμένη σε δεξιότητες </a:t>
            </a:r>
            <a:r>
              <a:rPr lang="en-US" sz="2000" dirty="0" smtClean="0"/>
              <a:t>διδασκαλία - και </a:t>
            </a:r>
            <a:r>
              <a:rPr lang="en-US" sz="2000" dirty="0"/>
              <a:t>αυτό γιατί λειτουργεί. </a:t>
            </a:r>
            <a:endParaRPr lang="el-GR" sz="2000" dirty="0" smtClean="0"/>
          </a:p>
          <a:p>
            <a:pPr marL="0" indent="0">
              <a:buNone/>
            </a:pPr>
            <a:endParaRPr lang="en-US" sz="2000" dirty="0" smtClean="0"/>
          </a:p>
          <a:p>
            <a:r>
              <a:rPr lang="en-US" sz="2000" dirty="0" smtClean="0"/>
              <a:t>Η έρευνα </a:t>
            </a:r>
            <a:r>
              <a:rPr lang="en-US" sz="2000" dirty="0"/>
              <a:t>της εκπαιδευτικού </a:t>
            </a:r>
            <a:r>
              <a:rPr lang="en-US" sz="2000" u="sng" dirty="0"/>
              <a:t>Leslie Owen </a:t>
            </a:r>
            <a:r>
              <a:rPr lang="en-US" sz="2000" u="sng" dirty="0" smtClean="0"/>
              <a:t>Wilson </a:t>
            </a:r>
            <a:r>
              <a:rPr lang="en-US" sz="2000" dirty="0" smtClean="0"/>
              <a:t>υποστηρίζει </a:t>
            </a:r>
            <a:r>
              <a:rPr lang="en-US" sz="2000" dirty="0"/>
              <a:t>τη διαφοροποίηση της διδασκαλίας μέσα στην τάξη, διαπιστώνοντας ότι η διάλεξη είναι η </a:t>
            </a:r>
            <a:r>
              <a:rPr lang="en-US" sz="2000" i="1" dirty="0"/>
              <a:t>λιγότερο </a:t>
            </a:r>
            <a:r>
              <a:rPr lang="en-US" sz="2000" dirty="0"/>
              <a:t>αποτελεσματική στρατηγική διδασκαλίας, με μόνο 5 έως 10 τοις εκατό διατήρηση </a:t>
            </a:r>
            <a:r>
              <a:rPr lang="el-GR" sz="2000" dirty="0" smtClean="0"/>
              <a:t>της γνώσης </a:t>
            </a:r>
            <a:r>
              <a:rPr lang="en-US" sz="2000" dirty="0" err="1" smtClean="0"/>
              <a:t>μετά</a:t>
            </a:r>
            <a:r>
              <a:rPr lang="en-US" sz="2000" dirty="0" smtClean="0"/>
              <a:t> </a:t>
            </a:r>
            <a:r>
              <a:rPr lang="en-US" sz="2000" dirty="0"/>
              <a:t>από 24 ώρες. Η συμμετοχή σε μια συζήτηση, η εξάσκηση μετά την έκθεση στο περιεχόμενο και η διδασκαλία άλλων είναι πολύ πιο αποτελεσματικοί τρόποι για να εξασφαλιστεί η διατήρηση της μάθησης.</a:t>
            </a:r>
          </a:p>
          <a:p>
            <a:endParaRPr lang="nl-NL" sz="2000" dirty="0"/>
          </a:p>
        </p:txBody>
      </p:sp>
    </p:spTree>
    <p:extLst>
      <p:ext uri="{BB962C8B-B14F-4D97-AF65-F5344CB8AC3E}">
        <p14:creationId xmlns:p14="http://schemas.microsoft.com/office/powerpoint/2010/main" val="165103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14="http://schemas.microsoft.com/office/drawing/2010/main" xmlns="" id="{5759E2B3-3215-4C6B-8F8B-E352FEBCD425}"/>
              </a:ext>
            </a:extLst>
          </p:cNvPr>
          <p:cNvSpPr>
            <a:spLocks noGrp="1"/>
          </p:cNvSpPr>
          <p:nvPr>
            <p:ph type="title"/>
          </p:nvPr>
        </p:nvSpPr>
        <p:spPr/>
        <p:txBody>
          <a:bodyPr/>
          <a:lstStyle/>
          <a:p>
            <a:r>
              <a:rPr lang="en-US" b="1" dirty="0"/>
              <a:t>Ιστορία της διαφοροποιημένης διδασκαλίας</a:t>
            </a:r>
            <a:endParaRPr lang="nl-NL" dirty="0"/>
          </a:p>
        </p:txBody>
      </p:sp>
      <p:sp>
        <p:nvSpPr>
          <p:cNvPr id="3" name="Content Placeholder 2">
            <a:extLst>
              <a:ext uri="{FF2B5EF4-FFF2-40B4-BE49-F238E27FC236}">
                <a16:creationId xmlns:a16="http://schemas.microsoft.com/office/drawing/2014/main" xmlns:p14="http://schemas.microsoft.com/office/powerpoint/2010/main" xmlns:a14="http://schemas.microsoft.com/office/drawing/2010/main" xmlns="" id="{D3707263-D2BA-411A-9A9C-630FC40FB01B}"/>
              </a:ext>
            </a:extLst>
          </p:cNvPr>
          <p:cNvSpPr>
            <a:spLocks noGrp="1"/>
          </p:cNvSpPr>
          <p:nvPr>
            <p:ph idx="1"/>
          </p:nvPr>
        </p:nvSpPr>
        <p:spPr>
          <a:xfrm>
            <a:off x="662354" y="1857326"/>
            <a:ext cx="10515600" cy="3772676"/>
          </a:xfrm>
        </p:spPr>
        <p:txBody>
          <a:bodyPr>
            <a:normAutofit/>
          </a:bodyPr>
          <a:lstStyle/>
          <a:p>
            <a:pPr marL="0" indent="0" algn="just">
              <a:buNone/>
            </a:pPr>
            <a:r>
              <a:rPr lang="en-US" sz="2000" dirty="0"/>
              <a:t>Στα παραδοσιακά μονοθέσια σχολεία, οι δάσκαλοι έπρεπε να βρουν έναν τρόπο να απασχολούν όλους τους μαθητές την ίδια στιγμή κατά τη διάρκεια της ημέρας, καθώς και να παρέχουν υλικό που ήταν χρήσιμο για όλα τα διαφορετικά επίπεδα μάθησης. Και έπρεπε να το κάνουν αυτό χωρίς να έχουν τη δυνατότητα να ερευνήσουν τους καλύτερους τρόπους ή πόρους που θα διευκόλυναν τη δουλειά τους. Έπρεπε να τα εφεύρουν όλα μόνοι τους. Αν μπορούσαμε απλώς να πάρουμε συνέντευξη από αυτούς τους εκπαιδευτικούς, θα μπορούσαμε να βρούμε έναν ολόκληρο κόσμο γεμάτο χρήσιμα παραδείγματα διαφοροποιημένης διδασκαλίας χωρίς καν να το συνειδητοποιήσουμε. Απλώς προσπαθούσαν να κάνουν την τάξη τους να λειτουργεί όσο το δυνατόν καλύτερα για όλους.</a:t>
            </a:r>
          </a:p>
          <a:p>
            <a:endParaRPr lang="nl-NL" sz="2000" dirty="0"/>
          </a:p>
        </p:txBody>
      </p:sp>
      <p:sp>
        <p:nvSpPr>
          <p:cNvPr id="4" name="TextBox 3"/>
          <p:cNvSpPr txBox="1"/>
          <p:nvPr/>
        </p:nvSpPr>
        <p:spPr>
          <a:xfrm>
            <a:off x="1979733" y="5608345"/>
            <a:ext cx="7285892" cy="523220"/>
          </a:xfrm>
          <a:prstGeom prst="rect">
            <a:avLst/>
          </a:prstGeom>
          <a:solidFill>
            <a:schemeClr val="accent4">
              <a:lumMod val="40000"/>
              <a:lumOff val="60000"/>
            </a:schemeClr>
          </a:solidFill>
        </p:spPr>
        <p:txBody>
          <a:bodyPr wrap="square" rtlCol="0">
            <a:spAutoFit/>
          </a:bodyPr>
          <a:lstStyle/>
          <a:p>
            <a:pPr algn="just"/>
            <a:r>
              <a:rPr lang="en-US" sz="1400" dirty="0" smtClean="0"/>
              <a:t>Κάντε κλικ παρακάτω για να παρακολουθήσετε ένα βίντεο με θέμα "Η δύναμη της </a:t>
            </a:r>
            <a:r>
              <a:rPr lang="en-US" sz="1400" dirty="0"/>
              <a:t>εκπαίδευσης </a:t>
            </a:r>
            <a:r>
              <a:rPr lang="en-US" sz="1400" dirty="0" smtClean="0"/>
              <a:t>χωρίς αποκλεισμούς</a:t>
            </a:r>
            <a:r>
              <a:rPr lang="en-US" sz="1400" dirty="0"/>
              <a:t>": https://www.youtube.com/watch?v=ZIPsPRaZP6M</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492" t="10906" r="25189" b="12813"/>
          <a:stretch/>
        </p:blipFill>
        <p:spPr>
          <a:xfrm>
            <a:off x="662354" y="5526020"/>
            <a:ext cx="1141533" cy="1026099"/>
          </a:xfrm>
          <a:prstGeom prst="rect">
            <a:avLst/>
          </a:prstGeom>
        </p:spPr>
      </p:pic>
      <p:sp>
        <p:nvSpPr>
          <p:cNvPr id="6" name="Rectangle 5"/>
          <p:cNvSpPr/>
          <p:nvPr/>
        </p:nvSpPr>
        <p:spPr>
          <a:xfrm>
            <a:off x="3507500" y="6298203"/>
            <a:ext cx="3275256" cy="253916"/>
          </a:xfrm>
          <a:prstGeom prst="rect">
            <a:avLst/>
          </a:prstGeom>
        </p:spPr>
        <p:txBody>
          <a:bodyPr wrap="none">
            <a:spAutoFit/>
          </a:bodyPr>
          <a:lstStyle/>
          <a:p>
            <a:r>
              <a:rPr lang="en-US" sz="1050" i="1" dirty="0" smtClean="0"/>
              <a:t>Πηγή: </a:t>
            </a:r>
            <a:r>
              <a:rPr lang="en-US" sz="1050" i="1" dirty="0" err="1" smtClean="0"/>
              <a:t>Youtube</a:t>
            </a:r>
            <a:endParaRPr lang="en-US" sz="1050" i="1" dirty="0"/>
          </a:p>
        </p:txBody>
      </p:sp>
    </p:spTree>
    <p:extLst>
      <p:ext uri="{BB962C8B-B14F-4D97-AF65-F5344CB8AC3E}">
        <p14:creationId xmlns:p14="http://schemas.microsoft.com/office/powerpoint/2010/main" val="28848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p14="http://schemas.microsoft.com/office/powerpoint/2010/main" xmlns="" id="{D567F64A-BD42-4048-81EA-CD8035A97741}"/>
              </a:ext>
            </a:extLst>
          </p:cNvPr>
          <p:cNvSpPr>
            <a:spLocks noGrp="1"/>
          </p:cNvSpPr>
          <p:nvPr>
            <p:ph type="title"/>
          </p:nvPr>
        </p:nvSpPr>
        <p:spPr/>
        <p:txBody>
          <a:bodyPr/>
          <a:lstStyle/>
          <a:p>
            <a:r>
              <a:rPr lang="el-GR" dirty="0" smtClean="0"/>
              <a:t>Κεφάλαιο </a:t>
            </a:r>
            <a:r>
              <a:rPr lang="nl-NL" dirty="0" smtClean="0"/>
              <a:t>3</a:t>
            </a:r>
            <a:endParaRPr lang="en-GB" dirty="0"/>
          </a:p>
        </p:txBody>
      </p:sp>
      <p:sp>
        <p:nvSpPr>
          <p:cNvPr id="8" name="Tijdelijke aanduiding voor inhoud 7">
            <a:extLst>
              <a:ext uri="{FF2B5EF4-FFF2-40B4-BE49-F238E27FC236}">
                <a16:creationId xmlns:a16="http://schemas.microsoft.com/office/drawing/2014/main" xmlns:p14="http://schemas.microsoft.com/office/powerpoint/2010/main" xmlns="" id="{F03F6327-ABFA-44A9-BFF5-E2A926F03E2E}"/>
              </a:ext>
            </a:extLst>
          </p:cNvPr>
          <p:cNvSpPr>
            <a:spLocks noGrp="1"/>
          </p:cNvSpPr>
          <p:nvPr>
            <p:ph sz="half" idx="1"/>
          </p:nvPr>
        </p:nvSpPr>
        <p:spPr/>
        <p:txBody>
          <a:bodyPr/>
          <a:lstStyle/>
          <a:p>
            <a:r>
              <a:rPr lang="en-US" dirty="0"/>
              <a:t>Χαρακτηριστικά και αρχές</a:t>
            </a:r>
            <a:endParaRPr lang="en-GB" dirty="0"/>
          </a:p>
        </p:txBody>
      </p:sp>
    </p:spTree>
    <p:extLst>
      <p:ext uri="{BB962C8B-B14F-4D97-AF65-F5344CB8AC3E}">
        <p14:creationId xmlns:p14="http://schemas.microsoft.com/office/powerpoint/2010/main" val="151888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p:txBody>
          <a:bodyPr>
            <a:normAutofit/>
          </a:bodyPr>
          <a:lstStyle/>
          <a:p>
            <a:r>
              <a:rPr lang="en-US" b="1" dirty="0"/>
              <a:t>Ορισμός της έννοιας της διαφοροποιημένης </a:t>
            </a:r>
            <a:r>
              <a:rPr lang="en-US" b="1" dirty="0" smtClean="0"/>
              <a:t>διδασκαλίας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715107" y="1931132"/>
            <a:ext cx="10445262" cy="4351338"/>
          </a:xfrm>
        </p:spPr>
        <p:txBody>
          <a:bodyPr>
            <a:normAutofit fontScale="55000" lnSpcReduction="20000"/>
          </a:bodyPr>
          <a:lstStyle/>
          <a:p>
            <a:pPr marL="0" indent="0" algn="just">
              <a:lnSpc>
                <a:spcPct val="170000"/>
              </a:lnSpc>
              <a:spcBef>
                <a:spcPts val="0"/>
              </a:spcBef>
              <a:spcAft>
                <a:spcPts val="1200"/>
              </a:spcAft>
              <a:buNone/>
            </a:pPr>
            <a:r>
              <a:rPr lang="en-US" dirty="0"/>
              <a:t>Η διαφοροποίηση της διδασκαλίας μπορεί να σημαίνει τη διδασκαλία της </a:t>
            </a:r>
            <a:r>
              <a:rPr lang="en-US" b="1" dirty="0"/>
              <a:t>ίδιας ύλης σε όλους τους μαθητές με τη χρήση ποικίλων διδακτικών στρατηγικών </a:t>
            </a:r>
            <a:r>
              <a:rPr lang="en-US" dirty="0"/>
              <a:t>ή μπορεί να απαιτεί από </a:t>
            </a:r>
            <a:r>
              <a:rPr lang="en-US" dirty="0" smtClean="0"/>
              <a:t>τον εκπαιδευτικό ΕΕΚ </a:t>
            </a:r>
            <a:r>
              <a:rPr lang="en-US" dirty="0"/>
              <a:t>να παραδίδει μαθήματα σε διαφορετικά επίπεδα δυσκολίας με βάση τις ικανότητες κάθε </a:t>
            </a:r>
            <a:r>
              <a:rPr lang="en-US" dirty="0" smtClean="0"/>
              <a:t>μαθητή ΕΕΚ.</a:t>
            </a:r>
          </a:p>
          <a:p>
            <a:pPr marL="0" indent="0" algn="just">
              <a:buNone/>
            </a:pPr>
            <a:r>
              <a:rPr lang="en-US" dirty="0" smtClean="0"/>
              <a:t>Οι εκπαιδευτικοί ΕΕΚ που </a:t>
            </a:r>
            <a:r>
              <a:rPr lang="en-US" dirty="0"/>
              <a:t>εφαρμόζουν τη διαφοροποίηση στην τάξη μπορούν</a:t>
            </a:r>
            <a:r>
              <a:rPr lang="en-US" dirty="0" smtClean="0"/>
              <a:t>:</a:t>
            </a:r>
          </a:p>
          <a:p>
            <a:pPr marL="0" indent="0" algn="just">
              <a:buNone/>
            </a:pPr>
            <a:endParaRPr lang="en-US" dirty="0"/>
          </a:p>
          <a:p>
            <a:pPr algn="just"/>
            <a:r>
              <a:rPr lang="en-US" b="1" dirty="0"/>
              <a:t>Σχεδιασμός μαθημάτων </a:t>
            </a:r>
            <a:r>
              <a:rPr lang="en-US" dirty="0"/>
              <a:t>με βάση τα μαθησιακά στυλ των </a:t>
            </a:r>
            <a:r>
              <a:rPr lang="en-US" dirty="0" smtClean="0"/>
              <a:t>μαθητών ΕΕΚ.</a:t>
            </a:r>
          </a:p>
          <a:p>
            <a:pPr algn="just"/>
            <a:r>
              <a:rPr lang="en-US" b="1" dirty="0"/>
              <a:t>Ομαδοποιήστε </a:t>
            </a:r>
            <a:r>
              <a:rPr lang="en-US" b="1" dirty="0" smtClean="0"/>
              <a:t>τους σπουδαστές ΕΕΚ </a:t>
            </a:r>
            <a:r>
              <a:rPr lang="en-US" dirty="0"/>
              <a:t>με βάση το κοινό ενδιαφέρον, το θέμα ή την ικανότητα για τις εργασίες.</a:t>
            </a:r>
          </a:p>
          <a:p>
            <a:pPr algn="just"/>
            <a:r>
              <a:rPr lang="en-US" b="1" dirty="0"/>
              <a:t>Αξιολόγηση της μάθησης των </a:t>
            </a:r>
            <a:r>
              <a:rPr lang="en-US" b="1" dirty="0" smtClean="0"/>
              <a:t>μαθητών ΕΕΚ </a:t>
            </a:r>
            <a:r>
              <a:rPr lang="en-US" dirty="0"/>
              <a:t>με διαμορφωτική αξιολόγηση.</a:t>
            </a:r>
          </a:p>
          <a:p>
            <a:pPr algn="just"/>
            <a:r>
              <a:rPr lang="en-US" dirty="0"/>
              <a:t>Διαχειριστείτε την τάξη για να </a:t>
            </a:r>
            <a:r>
              <a:rPr lang="en-US" b="1" dirty="0"/>
              <a:t>δημιουργήσετε ένα ασφαλές και υποστηρικτικό περιβάλλον</a:t>
            </a:r>
            <a:r>
              <a:rPr lang="en-US" dirty="0"/>
              <a:t>.</a:t>
            </a:r>
          </a:p>
          <a:p>
            <a:pPr algn="just"/>
            <a:r>
              <a:rPr lang="en-US" dirty="0"/>
              <a:t>Συνεχής αξιολόγηση και </a:t>
            </a:r>
            <a:r>
              <a:rPr lang="en-US" b="1" dirty="0"/>
              <a:t>προσαρμογή του περιεχομένου του μαθήματος ώστε να ανταποκρίνεται στις ανάγκες των </a:t>
            </a:r>
            <a:r>
              <a:rPr lang="en-US" b="1" dirty="0" smtClean="0"/>
              <a:t>μαθητών ΕΕΚ</a:t>
            </a:r>
            <a:r>
              <a:rPr lang="en-US" dirty="0" smtClean="0"/>
              <a:t>.</a:t>
            </a:r>
            <a:endParaRPr lang="en-US" dirty="0"/>
          </a:p>
        </p:txBody>
      </p:sp>
    </p:spTree>
    <p:extLst>
      <p:ext uri="{BB962C8B-B14F-4D97-AF65-F5344CB8AC3E}">
        <p14:creationId xmlns:p14="http://schemas.microsoft.com/office/powerpoint/2010/main" val="180953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a:xfrm>
            <a:off x="838200" y="279400"/>
            <a:ext cx="10515600" cy="1325563"/>
          </a:xfrm>
        </p:spPr>
        <p:txBody>
          <a:bodyPr>
            <a:normAutofit/>
          </a:bodyPr>
          <a:lstStyle/>
          <a:p>
            <a:r>
              <a:rPr lang="en-US" b="1" dirty="0"/>
              <a:t>Χαρακτηριστικά και αρχές της διαφοροποιημένης </a:t>
            </a:r>
            <a:r>
              <a:rPr lang="en-US" b="1" dirty="0" smtClean="0"/>
              <a:t>διδασκαλίας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p:txBody>
          <a:bodyPr>
            <a:normAutofit/>
          </a:bodyPr>
          <a:lstStyle/>
          <a:p>
            <a:pPr algn="just"/>
            <a:r>
              <a:rPr lang="en-US" sz="2000" b="1" u="sng" dirty="0"/>
              <a:t>Η διαφοροποίηση είναι ΠΡΑΚΤΙΚΗ: </a:t>
            </a:r>
          </a:p>
          <a:p>
            <a:pPr marL="0" indent="0" algn="just">
              <a:buNone/>
            </a:pPr>
            <a:r>
              <a:rPr lang="en-US" sz="2000" dirty="0" smtClean="0"/>
              <a:t>Ο καθηγητής ΕΕΚ </a:t>
            </a:r>
            <a:r>
              <a:rPr lang="en-US" sz="2000" dirty="0"/>
              <a:t>θεωρεί ότι οι διαφορετικοί εκπαιδευόμενοι έχουν διαφορετικές ανάγκες. Ως εκ τούτου, ο </a:t>
            </a:r>
            <a:r>
              <a:rPr lang="en-US" sz="2000" dirty="0" smtClean="0"/>
              <a:t>εκπαιδευτικός ΕΕΚ </a:t>
            </a:r>
            <a:r>
              <a:rPr lang="en-US" sz="2000" dirty="0"/>
              <a:t>σχεδιάζει προληπτικά μια ποικιλία τρόπων για να "προσεγγίσει" και να εκφράσει τη μάθηση</a:t>
            </a:r>
            <a:r>
              <a:rPr lang="en-US" sz="2000" dirty="0" smtClean="0"/>
              <a:t>.</a:t>
            </a:r>
            <a:endParaRPr lang="el-GR" sz="2000" dirty="0" smtClean="0"/>
          </a:p>
          <a:p>
            <a:pPr marL="0" indent="0" algn="just">
              <a:buNone/>
            </a:pPr>
            <a:endParaRPr lang="en-US" sz="2000" dirty="0" smtClean="0"/>
          </a:p>
          <a:p>
            <a:pPr algn="just"/>
            <a:r>
              <a:rPr lang="en-US" sz="2000" b="1" u="sng" dirty="0"/>
              <a:t>Η διαφοροποιημένη διδασκαλία είναι περισσότερο ΠΟΙΟΤΙΚΗ παρά ποσοτική: </a:t>
            </a:r>
          </a:p>
          <a:p>
            <a:pPr marL="0" indent="0" algn="just">
              <a:buNone/>
            </a:pPr>
            <a:r>
              <a:rPr lang="en-US" sz="2000" dirty="0" smtClean="0"/>
              <a:t>Η διαφοροποιημένη διδασκαλία </a:t>
            </a:r>
            <a:r>
              <a:rPr lang="en-US" sz="2000" dirty="0"/>
              <a:t>δεν </a:t>
            </a:r>
            <a:r>
              <a:rPr lang="en-US" sz="2000" dirty="0" smtClean="0"/>
              <a:t>είναι </a:t>
            </a:r>
            <a:r>
              <a:rPr lang="en-US" sz="2000" dirty="0"/>
              <a:t>απλώς περισσότερη ή λιγότερη εργασία. Η απλή προσαρμογή της </a:t>
            </a:r>
            <a:r>
              <a:rPr lang="en-US" sz="2000" dirty="0" smtClean="0"/>
              <a:t>ποσότητας </a:t>
            </a:r>
            <a:r>
              <a:rPr lang="en-US" sz="2000" dirty="0"/>
              <a:t>μιας εργασίας θα είναι γενικά λιγότερο αποτελεσματική από την προσαρμογή της φύσης της εργασίας ώστε να ανταποκρίνεται στις </a:t>
            </a:r>
            <a:r>
              <a:rPr lang="en-US" sz="2000" dirty="0" smtClean="0"/>
              <a:t>ανάγκες των μαθητών. </a:t>
            </a:r>
          </a:p>
          <a:p>
            <a:pPr marL="0" indent="0" algn="just">
              <a:buNone/>
            </a:pPr>
            <a:endParaRPr lang="nl-NL" sz="2000" dirty="0"/>
          </a:p>
        </p:txBody>
      </p:sp>
    </p:spTree>
    <p:extLst>
      <p:ext uri="{BB962C8B-B14F-4D97-AF65-F5344CB8AC3E}">
        <p14:creationId xmlns:p14="http://schemas.microsoft.com/office/powerpoint/2010/main" val="206790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p:txBody>
          <a:bodyPr>
            <a:normAutofit/>
          </a:bodyPr>
          <a:lstStyle/>
          <a:p>
            <a:r>
              <a:rPr lang="en-US" b="1" dirty="0"/>
              <a:t>Χαρακτηριστικά και αρχές της διαφοροποιημένης </a:t>
            </a:r>
            <a:r>
              <a:rPr lang="en-US" b="1" dirty="0" smtClean="0"/>
              <a:t>διδασκαλίας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915838" y="2118924"/>
            <a:ext cx="10515600" cy="4167576"/>
          </a:xfrm>
        </p:spPr>
        <p:txBody>
          <a:bodyPr>
            <a:normAutofit/>
          </a:bodyPr>
          <a:lstStyle/>
          <a:p>
            <a:pPr>
              <a:lnSpc>
                <a:spcPct val="110000"/>
              </a:lnSpc>
              <a:spcAft>
                <a:spcPts val="600"/>
              </a:spcAft>
            </a:pPr>
            <a:r>
              <a:rPr lang="en-US" sz="2400" b="1" u="sng" dirty="0"/>
              <a:t>Η διαφοροποιημένη διδασκαλία έχει τις ρίζες της στην ΑΞΙΟΛΟΓΗΣΗ: </a:t>
            </a:r>
          </a:p>
          <a:p>
            <a:pPr marL="0" indent="0" algn="just">
              <a:buNone/>
            </a:pPr>
            <a:r>
              <a:rPr lang="en-US" sz="2400" dirty="0" smtClean="0"/>
              <a:t>Ένας καθηγητής ΕΕΚ </a:t>
            </a:r>
            <a:r>
              <a:rPr lang="en-US" sz="2400" dirty="0"/>
              <a:t>που κατανοεί την ανάγκη η διδασκαλία και η μάθηση να ταιριάζουν καλά με τους μαθητές αναζητά κάθε ευκαιρία για να γνωρίσει καλύτερα </a:t>
            </a:r>
            <a:r>
              <a:rPr lang="en-US" sz="2400" dirty="0" smtClean="0"/>
              <a:t>τους μαθητές του/της. </a:t>
            </a:r>
            <a:r>
              <a:rPr lang="en-US" sz="2400" dirty="0"/>
              <a:t>Καθ' όλη τη διάρκεια του </a:t>
            </a:r>
            <a:r>
              <a:rPr lang="en-US" sz="2400" dirty="0" smtClean="0"/>
              <a:t>σχολικού έτους, </a:t>
            </a:r>
            <a:r>
              <a:rPr lang="en-US" sz="2400" dirty="0"/>
              <a:t>με πολλούς τρόπους, οι </a:t>
            </a:r>
            <a:r>
              <a:rPr lang="en-US" sz="2400" dirty="0" smtClean="0"/>
              <a:t>εκπαιδευτικοί ΕΕΚ </a:t>
            </a:r>
            <a:r>
              <a:rPr lang="en-US" sz="2400" dirty="0"/>
              <a:t>αξιολογούν τα επίπεδα ετοιμότητας, τα ενδιαφέροντα και τους τρόπους μάθησης που αναπτύσσουν οι </a:t>
            </a:r>
            <a:r>
              <a:rPr lang="en-US" sz="2400" dirty="0" smtClean="0"/>
              <a:t>μαθητές ΕΕΚ. Οι </a:t>
            </a:r>
            <a:r>
              <a:rPr lang="en-US" sz="2400" dirty="0"/>
              <a:t>"τελικές" αξιολογήσεις παίρνουν πολλές μορφές, με στόχο να βρεθεί ένας τρόπος για κάθε μαθητή να μοιραστεί με μεγαλύτερη επιτυχία όσα έμαθε κατά τη διάρκεια </a:t>
            </a:r>
            <a:r>
              <a:rPr lang="en-US" sz="2400" dirty="0" smtClean="0"/>
              <a:t>της μάθησης. </a:t>
            </a:r>
            <a:endParaRPr lang="nl-NL" sz="2400" dirty="0"/>
          </a:p>
        </p:txBody>
      </p:sp>
    </p:spTree>
    <p:extLst>
      <p:ext uri="{BB962C8B-B14F-4D97-AF65-F5344CB8AC3E}">
        <p14:creationId xmlns:p14="http://schemas.microsoft.com/office/powerpoint/2010/main" val="425949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lstStyle/>
          <a:p>
            <a:r>
              <a:rPr lang="en-US" b="1" dirty="0"/>
              <a:t>Χαρακτηριστικά και αρχές της διαφοροποιημένης διδασκαλίας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1825625"/>
            <a:ext cx="10515600" cy="4813300"/>
          </a:xfrm>
        </p:spPr>
        <p:txBody>
          <a:bodyPr>
            <a:normAutofit fontScale="77500" lnSpcReduction="20000"/>
          </a:bodyPr>
          <a:lstStyle/>
          <a:p>
            <a:pPr>
              <a:lnSpc>
                <a:spcPct val="120000"/>
              </a:lnSpc>
              <a:spcAft>
                <a:spcPts val="600"/>
              </a:spcAft>
            </a:pPr>
            <a:r>
              <a:rPr lang="en-US" sz="3300" b="1" u="sng" dirty="0"/>
              <a:t>Η διαφοροποιημένη διδασκαλία παρέχει </a:t>
            </a:r>
            <a:r>
              <a:rPr lang="en-US" sz="3300" b="1" u="sng" dirty="0" smtClean="0"/>
              <a:t>ΠΟΛΛΑΠΛΕΣ ΠΡΟΣΕΓΓΙΣΕΙΣ </a:t>
            </a:r>
            <a:r>
              <a:rPr lang="en-US" sz="3300" b="1" u="sng" dirty="0"/>
              <a:t>στο περιεχόμενο, τη διαδικασία και το </a:t>
            </a:r>
            <a:r>
              <a:rPr lang="en-US" sz="3300" b="1" u="sng" dirty="0" smtClean="0"/>
              <a:t>προϊόν: </a:t>
            </a:r>
          </a:p>
          <a:p>
            <a:endParaRPr lang="en-US" b="1" dirty="0" smtClean="0"/>
          </a:p>
          <a:p>
            <a:pPr lvl="1">
              <a:buFont typeface="Courier New" panose="02070309020205020404" pitchFamily="49" charset="0"/>
              <a:buChar char="o"/>
            </a:pPr>
            <a:r>
              <a:rPr lang="en-US" b="1" dirty="0" smtClean="0"/>
              <a:t>Περιεχόμενο: </a:t>
            </a:r>
            <a:r>
              <a:rPr lang="en-US" dirty="0" smtClean="0"/>
              <a:t>Τι </a:t>
            </a:r>
            <a:r>
              <a:rPr lang="en-US" dirty="0"/>
              <a:t>μαθαίνουν οι </a:t>
            </a:r>
            <a:r>
              <a:rPr lang="en-US" dirty="0" smtClean="0"/>
              <a:t>μαθητές ΕΕΚ </a:t>
            </a:r>
          </a:p>
          <a:p>
            <a:pPr lvl="1">
              <a:buFont typeface="Courier New" panose="02070309020205020404" pitchFamily="49" charset="0"/>
              <a:buChar char="o"/>
            </a:pPr>
            <a:r>
              <a:rPr lang="en-US" b="1" dirty="0" smtClean="0"/>
              <a:t>Διαδικασία</a:t>
            </a:r>
            <a:r>
              <a:rPr lang="en-US" b="1" dirty="0"/>
              <a:t>: </a:t>
            </a:r>
            <a:r>
              <a:rPr lang="en-US" dirty="0"/>
              <a:t>Πώς οι </a:t>
            </a:r>
            <a:r>
              <a:rPr lang="en-US" dirty="0" smtClean="0"/>
              <a:t>μαθητές της ΕΕΚ </a:t>
            </a:r>
            <a:r>
              <a:rPr lang="en-US" dirty="0"/>
              <a:t>κατανοούν τις ιδέες και τις </a:t>
            </a:r>
            <a:r>
              <a:rPr lang="en-US" dirty="0" smtClean="0"/>
              <a:t>πληροφορίες</a:t>
            </a:r>
            <a:endParaRPr lang="en-US" dirty="0"/>
          </a:p>
          <a:p>
            <a:pPr lvl="1">
              <a:buFont typeface="Courier New" panose="02070309020205020404" pitchFamily="49" charset="0"/>
              <a:buChar char="o"/>
            </a:pPr>
            <a:r>
              <a:rPr lang="en-US" b="1" dirty="0" smtClean="0"/>
              <a:t>Προϊόν</a:t>
            </a:r>
            <a:r>
              <a:rPr lang="en-US" b="1" dirty="0"/>
              <a:t>: </a:t>
            </a:r>
            <a:r>
              <a:rPr lang="en-US" dirty="0" smtClean="0"/>
              <a:t>Πώς οι μαθητές της ΕΕΚ </a:t>
            </a:r>
            <a:r>
              <a:rPr lang="en-US" dirty="0"/>
              <a:t>αποδεικνύουν αυτό που έχουν </a:t>
            </a:r>
            <a:r>
              <a:rPr lang="en-US" dirty="0" smtClean="0"/>
              <a:t>μάθει</a:t>
            </a:r>
          </a:p>
          <a:p>
            <a:pPr marL="0" indent="0" algn="just">
              <a:buNone/>
            </a:pPr>
            <a:r>
              <a:rPr lang="en-US" dirty="0"/>
              <a:t/>
            </a:r>
            <a:br>
              <a:rPr lang="en-US" dirty="0"/>
            </a:br>
            <a:r>
              <a:rPr lang="en-US" dirty="0"/>
              <a:t>Με τη διαφοροποίηση αυτών των τριών στοιχείων, οι </a:t>
            </a:r>
            <a:r>
              <a:rPr lang="en-US" dirty="0" smtClean="0"/>
              <a:t>καθηγητές ΕΕΚ </a:t>
            </a:r>
            <a:r>
              <a:rPr lang="en-US" dirty="0"/>
              <a:t>προσφέρουν διαφορετικές προσεγγίσεις για </a:t>
            </a:r>
            <a:r>
              <a:rPr lang="en-US" i="1" dirty="0"/>
              <a:t>το τι </a:t>
            </a:r>
            <a:r>
              <a:rPr lang="en-US" dirty="0"/>
              <a:t>μαθαίνουν οι μαθητές, </a:t>
            </a:r>
            <a:r>
              <a:rPr lang="en-US" i="1" dirty="0"/>
              <a:t>πώς </a:t>
            </a:r>
            <a:r>
              <a:rPr lang="en-US" dirty="0"/>
              <a:t>το μαθαίνουν και πώς </a:t>
            </a:r>
            <a:r>
              <a:rPr lang="en-US" i="1" dirty="0"/>
              <a:t>αποδεικνύουν αυτό που έχουν </a:t>
            </a:r>
            <a:r>
              <a:rPr lang="en-US" dirty="0"/>
              <a:t>μάθει, γεγονός που θα ενθαρρύνει την ανάπτυξη όλων των μαθητών</a:t>
            </a:r>
            <a:r>
              <a:rPr lang="en-US" dirty="0" smtClean="0"/>
              <a:t>.</a:t>
            </a:r>
          </a:p>
          <a:p>
            <a:pPr marL="0" indent="0" algn="just">
              <a:buNone/>
            </a:pPr>
            <a:endParaRPr lang="en-US" dirty="0" smtClean="0"/>
          </a:p>
          <a:p>
            <a:pPr marL="0" indent="0" algn="ctr">
              <a:buNone/>
            </a:pPr>
            <a:r>
              <a:rPr lang="en-US" i="1" dirty="0" smtClean="0"/>
              <a:t>Οι πολλαπλές προσεγγίσεις αναλύονται ως </a:t>
            </a:r>
            <a:r>
              <a:rPr lang="en-US" i="1" dirty="0"/>
              <a:t>αρχές </a:t>
            </a:r>
            <a:r>
              <a:rPr lang="en-US" i="1" dirty="0" smtClean="0"/>
              <a:t>μάθησης στις επόμενες διαφάνειες. </a:t>
            </a:r>
          </a:p>
          <a:p>
            <a:pPr marL="0" indent="0" algn="just">
              <a:buNone/>
            </a:pPr>
            <a:endParaRPr lang="nl-NL" dirty="0"/>
          </a:p>
        </p:txBody>
      </p:sp>
    </p:spTree>
    <p:extLst>
      <p:ext uri="{BB962C8B-B14F-4D97-AF65-F5344CB8AC3E}">
        <p14:creationId xmlns:p14="http://schemas.microsoft.com/office/powerpoint/2010/main" val="280099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lstStyle/>
          <a:p>
            <a:r>
              <a:rPr lang="en-US" b="1" dirty="0"/>
              <a:t>Χαρακτηριστικά και αρχές της διαφοροποιημένης διδασκαλίας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2190395"/>
            <a:ext cx="10785231" cy="3586152"/>
          </a:xfrm>
        </p:spPr>
        <p:txBody>
          <a:bodyPr>
            <a:normAutofit/>
          </a:bodyPr>
          <a:lstStyle/>
          <a:p>
            <a:pPr algn="just"/>
            <a:r>
              <a:rPr lang="en-US" sz="2400" b="1" u="sng" dirty="0"/>
              <a:t>Η διαφοροποιημένη διδασκαλία είναι μαθητοκεντρική:</a:t>
            </a:r>
          </a:p>
          <a:p>
            <a:pPr marL="0" indent="0" algn="just">
              <a:buNone/>
            </a:pPr>
            <a:r>
              <a:rPr lang="en-US" sz="2400" dirty="0" smtClean="0"/>
              <a:t>Οι μαθησιακές </a:t>
            </a:r>
            <a:r>
              <a:rPr lang="en-US" sz="2400" dirty="0"/>
              <a:t>εμπειρίες είναι πιο αποτελεσματικές όταν είναι </a:t>
            </a:r>
            <a:r>
              <a:rPr lang="en-US" sz="2400" b="1" dirty="0"/>
              <a:t>ελκυστικές, </a:t>
            </a:r>
            <a:r>
              <a:rPr lang="el-GR" sz="2400" b="1" dirty="0" err="1" smtClean="0"/>
              <a:t>προσαρμσμένες</a:t>
            </a:r>
            <a:r>
              <a:rPr lang="el-GR" sz="2400" b="1" dirty="0" smtClean="0"/>
              <a:t> </a:t>
            </a:r>
            <a:r>
              <a:rPr lang="en-US" sz="2400" b="1" dirty="0" smtClean="0"/>
              <a:t>και </a:t>
            </a:r>
            <a:r>
              <a:rPr lang="en-US" sz="2400" b="1" dirty="0"/>
              <a:t>ενδιαφέρουσες</a:t>
            </a:r>
            <a:r>
              <a:rPr lang="en-US" sz="2400" dirty="0"/>
              <a:t>. Οι εκπαιδευόμενοι είναι ενεργοί στη λήψη και αξιολόγηση αποφάσεων. Η διδασκαλία των μαθητών να μοιράζονται τις ευθύνες επιτρέπει στον </a:t>
            </a:r>
            <a:r>
              <a:rPr lang="en-US" sz="2400" dirty="0" smtClean="0"/>
              <a:t>εκπαιδευτικό ΕΕΚ </a:t>
            </a:r>
            <a:r>
              <a:rPr lang="en-US" sz="2400" dirty="0"/>
              <a:t>να εργάζεται με ποικίλες ομάδες ή άτομα για τμήματα της </a:t>
            </a:r>
            <a:r>
              <a:rPr lang="en-US" sz="2400" dirty="0" smtClean="0"/>
              <a:t>ημέρας. </a:t>
            </a:r>
            <a:r>
              <a:rPr lang="en-US" sz="2400" dirty="0"/>
              <a:t>Πρόκειται για την προετοιμασία των μαθητών </a:t>
            </a:r>
            <a:r>
              <a:rPr lang="en-US" sz="2400" dirty="0" smtClean="0"/>
              <a:t>της ΕΕΚ </a:t>
            </a:r>
            <a:r>
              <a:rPr lang="en-US" sz="2400" dirty="0"/>
              <a:t>για την πραγματική ζωή</a:t>
            </a:r>
            <a:r>
              <a:rPr lang="en-US" sz="2400" dirty="0" smtClean="0"/>
              <a:t>.</a:t>
            </a:r>
            <a:endParaRPr lang="el-GR" sz="2400" dirty="0" smtClean="0"/>
          </a:p>
          <a:p>
            <a:pPr marL="0" indent="0" algn="just">
              <a:buNone/>
            </a:pPr>
            <a:endParaRPr lang="nl-NL" sz="2400" dirty="0"/>
          </a:p>
        </p:txBody>
      </p:sp>
    </p:spTree>
    <p:extLst>
      <p:ext uri="{BB962C8B-B14F-4D97-AF65-F5344CB8AC3E}">
        <p14:creationId xmlns:p14="http://schemas.microsoft.com/office/powerpoint/2010/main" val="294756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lstStyle/>
          <a:p>
            <a:r>
              <a:rPr lang="en-US" b="1" dirty="0"/>
              <a:t>Χαρακτηριστικά και αρχές της διαφοροποιημένης διδασκαλίας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1987371"/>
            <a:ext cx="10515600" cy="3680004"/>
          </a:xfrm>
        </p:spPr>
        <p:txBody>
          <a:bodyPr>
            <a:normAutofit/>
          </a:bodyPr>
          <a:lstStyle/>
          <a:p>
            <a:r>
              <a:rPr lang="en-US" sz="2400" b="1" u="sng" dirty="0"/>
              <a:t>Η διαφοροποιημένη διδασκαλία είναι ένα ΜΙΓΜΑ από διδασκαλία σε ολόκληρη την τάξη, ομαδική και ατομική διδασκαλία:</a:t>
            </a:r>
          </a:p>
          <a:p>
            <a:pPr marL="0" indent="0" algn="just">
              <a:buNone/>
            </a:pPr>
            <a:r>
              <a:rPr lang="en-US" sz="2400" dirty="0" smtClean="0"/>
              <a:t>Ένα </a:t>
            </a:r>
            <a:r>
              <a:rPr lang="en-US" sz="2400" dirty="0"/>
              <a:t>μοτίβο διδασκαλίας σε μια διαφοροποιημένη τάξη θα μπορούσε να είναι οι </a:t>
            </a:r>
            <a:r>
              <a:rPr lang="en-US" sz="2400" dirty="0" smtClean="0"/>
              <a:t>μαθητές της ΕΕΚ </a:t>
            </a:r>
            <a:r>
              <a:rPr lang="en-US" sz="2400" dirty="0"/>
              <a:t>να συγκεντρώνονται ως </a:t>
            </a:r>
            <a:r>
              <a:rPr lang="en-US" sz="2400" b="1" dirty="0"/>
              <a:t>ολόκληρη ομάδα</a:t>
            </a:r>
            <a:r>
              <a:rPr lang="en-US" sz="2400" dirty="0"/>
              <a:t>, να μετακινούνται σε μικρές ομάδες ή ατομικά, να επιστρέφουν μαζί για να μοιραστούν και να μετακινούνται ξανά</a:t>
            </a:r>
            <a:r>
              <a:rPr lang="en-US" sz="2400" dirty="0" smtClean="0"/>
              <a:t>, και να επαναλαμβάνονται!</a:t>
            </a:r>
          </a:p>
          <a:p>
            <a:pPr marL="0" indent="0" algn="just">
              <a:buNone/>
            </a:pPr>
            <a:r>
              <a:rPr lang="en-US" sz="2400" dirty="0" smtClean="0"/>
              <a:t> </a:t>
            </a:r>
            <a:br>
              <a:rPr lang="en-US" sz="2400" dirty="0" smtClean="0"/>
            </a:br>
            <a:endParaRPr lang="nl-NL" sz="2400" dirty="0"/>
          </a:p>
        </p:txBody>
      </p:sp>
    </p:spTree>
    <p:extLst>
      <p:ext uri="{BB962C8B-B14F-4D97-AF65-F5344CB8AC3E}">
        <p14:creationId xmlns:p14="http://schemas.microsoft.com/office/powerpoint/2010/main" val="32161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DB0440B0-8154-4FBA-BF5D-D7795764C27A}"/>
              </a:ext>
            </a:extLst>
          </p:cNvPr>
          <p:cNvSpPr>
            <a:spLocks noGrp="1"/>
          </p:cNvSpPr>
          <p:nvPr>
            <p:ph type="title"/>
          </p:nvPr>
        </p:nvSpPr>
        <p:spPr/>
        <p:txBody>
          <a:bodyPr/>
          <a:lstStyle/>
          <a:p>
            <a:r>
              <a:rPr lang="it-IT" sz="3200" b="1" spc="100" dirty="0"/>
              <a:t>Στόχοι </a:t>
            </a:r>
            <a:r>
              <a:rPr lang="en-US" sz="3200" b="1" spc="100" dirty="0"/>
              <a:t>και σκοποί</a:t>
            </a: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xmlns:p14="http://schemas.microsoft.com/office/powerpoint/2010/main" xmlns:a14="http://schemas.microsoft.com/office/drawing/2010/main" xmlns=""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xmlns:p14="http://schemas.microsoft.com/office/powerpoint/2010/main" xmlns:a14="http://schemas.microsoft.com/office/drawing/2010/main" xmlns="" id="{D49DF9DC-C1D1-4CAD-A7EA-EE59ED159EFD}"/>
              </a:ext>
            </a:extLst>
          </p:cNvPr>
          <p:cNvSpPr>
            <a:spLocks noGrp="1"/>
          </p:cNvSpPr>
          <p:nvPr>
            <p:ph type="body" sz="half" idx="2"/>
          </p:nvPr>
        </p:nvSpPr>
        <p:spPr/>
        <p:txBody>
          <a:bodyPr>
            <a:normAutofit/>
          </a:bodyPr>
          <a:lstStyle/>
          <a:p>
            <a:pPr>
              <a:lnSpc>
                <a:spcPct val="150000"/>
              </a:lnSpc>
              <a:spcAft>
                <a:spcPts val="600"/>
              </a:spcAft>
            </a:pPr>
            <a:r>
              <a:rPr lang="en-US" b="1" dirty="0">
                <a:solidFill>
                  <a:schemeClr val="tx1"/>
                </a:solidFill>
              </a:rPr>
              <a:t>Σκοπός αυτής της </a:t>
            </a:r>
            <a:r>
              <a:rPr lang="en-US" b="1" dirty="0" smtClean="0">
                <a:solidFill>
                  <a:schemeClr val="tx1"/>
                </a:solidFill>
              </a:rPr>
              <a:t>ενότητας είναι </a:t>
            </a:r>
            <a:r>
              <a:rPr lang="en-US" b="1" dirty="0">
                <a:solidFill>
                  <a:schemeClr val="tx1"/>
                </a:solidFill>
              </a:rPr>
              <a:t>να </a:t>
            </a:r>
            <a:r>
              <a:rPr lang="en-US" b="1" u="sng" dirty="0">
                <a:solidFill>
                  <a:schemeClr val="tx1"/>
                </a:solidFill>
              </a:rPr>
              <a:t>εισαγάγει </a:t>
            </a:r>
            <a:r>
              <a:rPr lang="en-US" b="1" dirty="0" smtClean="0">
                <a:solidFill>
                  <a:schemeClr val="tx1"/>
                </a:solidFill>
              </a:rPr>
              <a:t>τους εκπαιδευόμενους στη </a:t>
            </a:r>
            <a:r>
              <a:rPr lang="en-US" b="1" dirty="0">
                <a:solidFill>
                  <a:schemeClr val="tx1"/>
                </a:solidFill>
              </a:rPr>
              <a:t>διαφοροποιημένη </a:t>
            </a:r>
            <a:r>
              <a:rPr lang="en-US" b="1" dirty="0" smtClean="0">
                <a:solidFill>
                  <a:schemeClr val="tx1"/>
                </a:solidFill>
              </a:rPr>
              <a:t>διδασκαλία ως </a:t>
            </a:r>
            <a:r>
              <a:rPr lang="en-US" b="1" dirty="0">
                <a:solidFill>
                  <a:schemeClr val="tx1"/>
                </a:solidFill>
              </a:rPr>
              <a:t>ένα μαθητοκεντρικό μοντέλο εκπαίδευσης που βοηθά τους </a:t>
            </a:r>
            <a:r>
              <a:rPr lang="en-US" b="1" dirty="0" smtClean="0">
                <a:solidFill>
                  <a:schemeClr val="tx1"/>
                </a:solidFill>
              </a:rPr>
              <a:t>εκπαιδευτές ΕΕΚ </a:t>
            </a:r>
            <a:r>
              <a:rPr lang="en-US" b="1" dirty="0">
                <a:solidFill>
                  <a:schemeClr val="tx1"/>
                </a:solidFill>
              </a:rPr>
              <a:t>που αγωνίζονται να ανταποκριθούν επαρκώς στις ποικίλες ανάγκες των </a:t>
            </a:r>
            <a:r>
              <a:rPr lang="en-US" b="1" dirty="0" smtClean="0">
                <a:solidFill>
                  <a:schemeClr val="tx1"/>
                </a:solidFill>
              </a:rPr>
              <a:t>μαθητών ΕΕΚ </a:t>
            </a:r>
            <a:r>
              <a:rPr lang="en-US" b="1" dirty="0">
                <a:solidFill>
                  <a:schemeClr val="tx1"/>
                </a:solidFill>
              </a:rPr>
              <a:t>εντός μιας τάξης ή ομάδας. </a:t>
            </a:r>
            <a:endParaRPr lang="en-GB" b="1" dirty="0">
              <a:solidFill>
                <a:schemeClr val="tx1"/>
              </a:solidFill>
            </a:endParaRPr>
          </a:p>
        </p:txBody>
      </p:sp>
      <p:sp>
        <p:nvSpPr>
          <p:cNvPr id="9" name="Tekstvak 8">
            <a:extLst>
              <a:ext uri="{FF2B5EF4-FFF2-40B4-BE49-F238E27FC236}">
                <a16:creationId xmlns:a16="http://schemas.microsoft.com/office/drawing/2014/main" xmlns:p14="http://schemas.microsoft.com/office/powerpoint/2010/main" xmlns:a14="http://schemas.microsoft.com/office/drawing/2010/main" xmlns=""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οι εικόνες </a:t>
            </a:r>
            <a:r>
              <a:rPr lang="nl-NL" dirty="0" err="1">
                <a:solidFill>
                  <a:schemeClr val="bg1"/>
                </a:solidFill>
              </a:rPr>
              <a:t>μπορούν να αλλάξουν</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lstStyle/>
          <a:p>
            <a:r>
              <a:rPr lang="en-US" b="1" dirty="0"/>
              <a:t>Χαρακτηριστικά και αρχές της διαφοροποιημένης διδασκαλίας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1881876"/>
            <a:ext cx="10515600" cy="3985524"/>
          </a:xfrm>
        </p:spPr>
        <p:txBody>
          <a:bodyPr>
            <a:normAutofit/>
          </a:bodyPr>
          <a:lstStyle/>
          <a:p>
            <a:r>
              <a:rPr lang="en-US" sz="2400" b="1" u="sng" dirty="0"/>
              <a:t>Η διαφοροποιημένη διδασκαλία είναι "οργανική": </a:t>
            </a:r>
          </a:p>
          <a:p>
            <a:pPr marL="0" indent="0" algn="just">
              <a:buNone/>
            </a:pPr>
            <a:r>
              <a:rPr lang="en-US" sz="2400" dirty="0" smtClean="0"/>
              <a:t>Οι μαθητές ΕΕΚ </a:t>
            </a:r>
            <a:r>
              <a:rPr lang="en-US" sz="2400" dirty="0"/>
              <a:t>και οι </a:t>
            </a:r>
            <a:r>
              <a:rPr lang="en-US" sz="2400" dirty="0" smtClean="0"/>
              <a:t>καθηγητές ΕΕΚ </a:t>
            </a:r>
            <a:r>
              <a:rPr lang="en-US" sz="2400" dirty="0"/>
              <a:t>μαθαίνουν μαζί. Η συνεχής </a:t>
            </a:r>
            <a:r>
              <a:rPr lang="en-US" sz="2400" b="1" dirty="0"/>
              <a:t>συνεργασία </a:t>
            </a:r>
            <a:r>
              <a:rPr lang="en-US" sz="2400" dirty="0"/>
              <a:t>με τους μαθητές είναι απαραίτητη για τη βελτίωση των μαθησιακών ευκαιριών, ώστε να </a:t>
            </a:r>
            <a:r>
              <a:rPr lang="en-US" sz="2400" dirty="0" smtClean="0"/>
              <a:t>είναι </a:t>
            </a:r>
            <a:r>
              <a:rPr lang="en-US" sz="2400" dirty="0"/>
              <a:t>αποτελεσματικές για κάθε μαθητή. </a:t>
            </a:r>
            <a:endParaRPr lang="en-US" sz="2400" dirty="0" smtClean="0"/>
          </a:p>
          <a:p>
            <a:pPr marL="0" indent="0" algn="just">
              <a:buNone/>
            </a:pPr>
            <a:r>
              <a:rPr lang="en-US" sz="2400" dirty="0" smtClean="0"/>
              <a:t>Κάθε </a:t>
            </a:r>
            <a:r>
              <a:rPr lang="en-US" sz="2400" dirty="0"/>
              <a:t>μέρα στην τάξη μπορεί να αποκαλύψει έναν ακόμη τρόπο για να γίνει η τάξη καλύτερη για τους μαθητές της.</a:t>
            </a:r>
          </a:p>
          <a:p>
            <a:pPr marL="0" indent="0">
              <a:buNone/>
            </a:pPr>
            <a:endParaRPr lang="nl-NL" sz="2400" dirty="0"/>
          </a:p>
        </p:txBody>
      </p:sp>
    </p:spTree>
    <p:extLst>
      <p:ext uri="{BB962C8B-B14F-4D97-AF65-F5344CB8AC3E}">
        <p14:creationId xmlns:p14="http://schemas.microsoft.com/office/powerpoint/2010/main" val="260367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xmlns:p14="http://schemas.microsoft.com/office/powerpoint/2010/main" xmlns="" id="{F6460083-2617-4962-883D-C247F982CD76}"/>
              </a:ext>
            </a:extLst>
          </p:cNvPr>
          <p:cNvSpPr>
            <a:spLocks noGrp="1"/>
          </p:cNvSpPr>
          <p:nvPr>
            <p:ph type="title"/>
          </p:nvPr>
        </p:nvSpPr>
        <p:spPr/>
        <p:txBody>
          <a:bodyPr>
            <a:normAutofit/>
          </a:bodyPr>
          <a:lstStyle/>
          <a:p>
            <a:r>
              <a:rPr lang="en-US" b="1" dirty="0"/>
              <a:t>Μαθησιακές αρχές για την προώθηση της διαφοροποιημένης </a:t>
            </a:r>
            <a:r>
              <a:rPr lang="en-US" b="1" dirty="0" smtClean="0"/>
              <a:t>διδασκαλίας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C20ABA51-1AAB-4D78-9893-485C7244B1A1}"/>
              </a:ext>
            </a:extLst>
          </p:cNvPr>
          <p:cNvSpPr>
            <a:spLocks noGrp="1"/>
          </p:cNvSpPr>
          <p:nvPr>
            <p:ph idx="1"/>
          </p:nvPr>
        </p:nvSpPr>
        <p:spPr>
          <a:xfrm>
            <a:off x="838200" y="2015406"/>
            <a:ext cx="10515600" cy="3871044"/>
          </a:xfrm>
        </p:spPr>
        <p:txBody>
          <a:bodyPr/>
          <a:lstStyle/>
          <a:p>
            <a:pPr marL="0" indent="0">
              <a:buNone/>
            </a:pPr>
            <a:r>
              <a:rPr lang="en-US" dirty="0"/>
              <a:t>Σύμφωνα με τον Tomlinson, οι </a:t>
            </a:r>
            <a:r>
              <a:rPr lang="en-US" dirty="0" smtClean="0"/>
              <a:t>εκπαιδευτικοί ΕΕΚ </a:t>
            </a:r>
            <a:r>
              <a:rPr lang="en-US" dirty="0"/>
              <a:t>μπορούν να διαφοροποιήσουν τη διδασκαλία με </a:t>
            </a:r>
            <a:r>
              <a:rPr lang="en-US" dirty="0" smtClean="0"/>
              <a:t>τους ακόλουθους </a:t>
            </a:r>
            <a:r>
              <a:rPr lang="en-US" b="1" dirty="0" smtClean="0"/>
              <a:t>τέσσερις </a:t>
            </a:r>
            <a:r>
              <a:rPr lang="en-US" b="1" dirty="0"/>
              <a:t>τρόπους: </a:t>
            </a:r>
            <a:endParaRPr lang="en-US" dirty="0" smtClean="0"/>
          </a:p>
          <a:p>
            <a:pPr marL="514350" indent="-514350">
              <a:buAutoNum type="arabicParenR"/>
            </a:pPr>
            <a:r>
              <a:rPr lang="en-US" dirty="0" smtClean="0"/>
              <a:t>περιεχόμενο, </a:t>
            </a:r>
          </a:p>
          <a:p>
            <a:pPr marL="514350" indent="-514350">
              <a:buAutoNum type="arabicParenR"/>
            </a:pPr>
            <a:r>
              <a:rPr lang="en-US" dirty="0" smtClean="0"/>
              <a:t>διαδικασία, </a:t>
            </a:r>
          </a:p>
          <a:p>
            <a:pPr marL="514350" indent="-514350">
              <a:buAutoNum type="arabicParenR"/>
            </a:pPr>
            <a:r>
              <a:rPr lang="en-US" dirty="0" smtClean="0"/>
              <a:t>προϊόν,</a:t>
            </a:r>
          </a:p>
          <a:p>
            <a:pPr marL="514350" indent="-514350">
              <a:buAutoNum type="arabicParenR"/>
            </a:pPr>
            <a:r>
              <a:rPr lang="en-US" dirty="0" smtClean="0"/>
              <a:t>μαθησιακό </a:t>
            </a:r>
            <a:r>
              <a:rPr lang="en-US" dirty="0"/>
              <a:t>περιβάλλον.</a:t>
            </a:r>
            <a:endParaRPr lang="nl-NL" dirty="0"/>
          </a:p>
        </p:txBody>
      </p:sp>
    </p:spTree>
    <p:extLst>
      <p:ext uri="{BB962C8B-B14F-4D97-AF65-F5344CB8AC3E}">
        <p14:creationId xmlns:p14="http://schemas.microsoft.com/office/powerpoint/2010/main" val="64275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lstStyle/>
          <a:p>
            <a:r>
              <a:rPr lang="en-US" b="1" dirty="0" smtClean="0"/>
              <a:t>Τι εννοούμε </a:t>
            </a:r>
            <a:r>
              <a:rPr lang="en-US" b="1" i="1" dirty="0" smtClean="0"/>
              <a:t>με τον όρο περιεχόμενο</a:t>
            </a:r>
            <a:r>
              <a:rPr lang="en-US" b="1" dirty="0" smtClean="0"/>
              <a:t>;</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1450729"/>
            <a:ext cx="10515600" cy="5108333"/>
          </a:xfrm>
        </p:spPr>
        <p:txBody>
          <a:bodyPr>
            <a:normAutofit fontScale="70000" lnSpcReduction="20000"/>
          </a:bodyPr>
          <a:lstStyle/>
          <a:p>
            <a:pPr marL="0" indent="0" algn="just">
              <a:buNone/>
            </a:pPr>
            <a:r>
              <a:rPr lang="en-US" dirty="0"/>
              <a:t>Όπως </a:t>
            </a:r>
            <a:r>
              <a:rPr lang="en-US" dirty="0" smtClean="0"/>
              <a:t>είναι ευρέως γνωστό, το </a:t>
            </a:r>
            <a:r>
              <a:rPr lang="en-US" dirty="0"/>
              <a:t>θεμελιώδες περιεχόμενο του μαθήματος πρέπει να καλύπτει τα πρότυπα μάθησης που καθορίζονται από τη σχολική περιφέρεια ή τα κρατικά εκπαιδευτικά πρότυπα. Όμως, ορισμένοι </a:t>
            </a:r>
            <a:r>
              <a:rPr lang="en-US" dirty="0" smtClean="0"/>
              <a:t>μαθητές ΕΕΚ </a:t>
            </a:r>
            <a:r>
              <a:rPr lang="en-US" dirty="0"/>
              <a:t>της </a:t>
            </a:r>
            <a:r>
              <a:rPr lang="en-US" dirty="0" smtClean="0"/>
              <a:t>τάξης </a:t>
            </a:r>
            <a:r>
              <a:rPr lang="en-US" dirty="0"/>
              <a:t>μπορεί να </a:t>
            </a:r>
            <a:r>
              <a:rPr lang="en-US" b="1" i="1" dirty="0"/>
              <a:t>μην είναι εντελώς εξοικειωμένοι </a:t>
            </a:r>
            <a:r>
              <a:rPr lang="en-US" dirty="0"/>
              <a:t>με τις έννοιες ενός μαθήματος, ορισμένοι μαθητές μπορεί να τις </a:t>
            </a:r>
            <a:r>
              <a:rPr lang="en-US" b="1" i="1" dirty="0"/>
              <a:t>κατέχουν μερικώς </a:t>
            </a:r>
            <a:r>
              <a:rPr lang="en-US" dirty="0"/>
              <a:t>και ορισμένοι μαθητές </a:t>
            </a:r>
            <a:r>
              <a:rPr lang="en-US" b="1" i="1" dirty="0"/>
              <a:t>μπορεί να είναι ήδη εξοικειωμένοι </a:t>
            </a:r>
            <a:r>
              <a:rPr lang="en-US" dirty="0"/>
              <a:t>με το περιεχόμενο πριν από την έναρξη του μαθήματος</a:t>
            </a:r>
            <a:r>
              <a:rPr lang="en-US" dirty="0" smtClean="0"/>
              <a:t>.</a:t>
            </a:r>
            <a:endParaRPr lang="en-US" dirty="0"/>
          </a:p>
          <a:p>
            <a:pPr marL="0" indent="0" algn="just">
              <a:buNone/>
            </a:pPr>
            <a:r>
              <a:rPr lang="en-US" dirty="0"/>
              <a:t>Αυτό που </a:t>
            </a:r>
            <a:r>
              <a:rPr lang="en-US" dirty="0" smtClean="0"/>
              <a:t>θα μπορούσε να </a:t>
            </a:r>
            <a:r>
              <a:rPr lang="en-US" dirty="0"/>
              <a:t>κάνει </a:t>
            </a:r>
            <a:r>
              <a:rPr lang="en-US" dirty="0" smtClean="0"/>
              <a:t>ένας καθηγητής ΕΕΚ είναι να διαφοροποιήσει το περιεχόμενο σχεδιάζοντας δραστηριότητες για ομάδες μαθητών που καλύπτουν διάφορα επίπεδα της </a:t>
            </a:r>
            <a:r>
              <a:rPr lang="en-US" b="1" dirty="0" smtClean="0"/>
              <a:t>ταξινόμησης του Bloom </a:t>
            </a:r>
            <a:r>
              <a:rPr lang="en-US" dirty="0" smtClean="0"/>
              <a:t>(μια </a:t>
            </a:r>
            <a:r>
              <a:rPr lang="en-US" dirty="0"/>
              <a:t>ταξινόμηση των επιπέδων της διανοητικής συμπεριφοράς που πηγαίνει από τις </a:t>
            </a:r>
            <a:r>
              <a:rPr lang="en-US" dirty="0" smtClean="0"/>
              <a:t>δεξιότητες </a:t>
            </a:r>
            <a:r>
              <a:rPr lang="en-US" dirty="0"/>
              <a:t>σκέψης χαμηλότερης τάξης στις δεξιότητες σκέψης υψηλότερης τάξης). </a:t>
            </a:r>
            <a:endParaRPr lang="en-US" dirty="0" smtClean="0"/>
          </a:p>
          <a:p>
            <a:pPr marL="0" indent="0" algn="just">
              <a:buNone/>
            </a:pPr>
            <a:r>
              <a:rPr lang="en-US" b="1" dirty="0" smtClean="0"/>
              <a:t>Τα </a:t>
            </a:r>
            <a:r>
              <a:rPr lang="en-US" b="1" dirty="0"/>
              <a:t>έξι επίπεδα είναι: </a:t>
            </a:r>
            <a:endParaRPr lang="en-US" dirty="0" smtClean="0"/>
          </a:p>
          <a:p>
            <a:pPr algn="just"/>
            <a:r>
              <a:rPr lang="el-GR" dirty="0" smtClean="0"/>
              <a:t>Απομνημόνευση</a:t>
            </a:r>
            <a:endParaRPr lang="en-US" dirty="0" smtClean="0"/>
          </a:p>
          <a:p>
            <a:pPr algn="just"/>
            <a:r>
              <a:rPr lang="en-US" dirty="0" smtClean="0"/>
              <a:t>Κατα</a:t>
            </a:r>
            <a:r>
              <a:rPr lang="en-US" dirty="0" err="1" smtClean="0"/>
              <a:t>νόηση</a:t>
            </a:r>
            <a:endParaRPr lang="en-US" dirty="0" smtClean="0"/>
          </a:p>
          <a:p>
            <a:pPr algn="just"/>
            <a:r>
              <a:rPr lang="en-US" dirty="0" smtClean="0"/>
              <a:t>Εφαρμογή</a:t>
            </a:r>
          </a:p>
          <a:p>
            <a:pPr algn="just"/>
            <a:r>
              <a:rPr lang="en-US" dirty="0" err="1" smtClean="0"/>
              <a:t>Αν</a:t>
            </a:r>
            <a:r>
              <a:rPr lang="el-GR" dirty="0" err="1" smtClean="0"/>
              <a:t>άλυση</a:t>
            </a:r>
            <a:endParaRPr lang="en-US" dirty="0" smtClean="0"/>
          </a:p>
          <a:p>
            <a:pPr algn="just"/>
            <a:r>
              <a:rPr lang="en-US" dirty="0" smtClean="0"/>
              <a:t>Αξιολόγηση</a:t>
            </a:r>
          </a:p>
          <a:p>
            <a:pPr algn="just"/>
            <a:r>
              <a:rPr lang="en-US" dirty="0" smtClean="0"/>
              <a:t>Δημιουργία </a:t>
            </a:r>
            <a:endParaRPr lang="en-US" dirty="0"/>
          </a:p>
        </p:txBody>
      </p:sp>
    </p:spTree>
    <p:extLst>
      <p:ext uri="{BB962C8B-B14F-4D97-AF65-F5344CB8AC3E}">
        <p14:creationId xmlns:p14="http://schemas.microsoft.com/office/powerpoint/2010/main" val="30075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C6636DB5-842C-46F2-9EA9-DD4A4B8D2A38}"/>
              </a:ext>
            </a:extLst>
          </p:cNvPr>
          <p:cNvSpPr>
            <a:spLocks noGrp="1"/>
          </p:cNvSpPr>
          <p:nvPr>
            <p:ph type="title"/>
          </p:nvPr>
        </p:nvSpPr>
        <p:spPr>
          <a:xfrm>
            <a:off x="838200" y="146843"/>
            <a:ext cx="10515600" cy="1325563"/>
          </a:xfrm>
        </p:spPr>
        <p:txBody>
          <a:bodyPr/>
          <a:lstStyle/>
          <a:p>
            <a:r>
              <a:rPr lang="en-US" b="1" dirty="0" smtClean="0"/>
              <a:t>Τι εννοούμε </a:t>
            </a:r>
            <a:r>
              <a:rPr lang="en-US" b="1" i="1" dirty="0" smtClean="0"/>
              <a:t>με τον όρο περιεχόμενο</a:t>
            </a:r>
            <a:r>
              <a:rPr lang="en-US" b="1" dirty="0" smtClean="0"/>
              <a:t>;</a:t>
            </a:r>
            <a:endParaRPr lang="en-GB" b="1"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D7FF0508-2CC0-4BA1-8701-CBF6E3DC9F5A}"/>
              </a:ext>
            </a:extLst>
          </p:cNvPr>
          <p:cNvSpPr>
            <a:spLocks noGrp="1"/>
          </p:cNvSpPr>
          <p:nvPr>
            <p:ph idx="1"/>
          </p:nvPr>
        </p:nvSpPr>
        <p:spPr>
          <a:xfrm>
            <a:off x="838200" y="1472406"/>
            <a:ext cx="10515600" cy="3221160"/>
          </a:xfrm>
        </p:spPr>
        <p:txBody>
          <a:bodyPr>
            <a:normAutofit/>
          </a:bodyPr>
          <a:lstStyle/>
          <a:p>
            <a:pPr marL="0" indent="0" algn="just">
              <a:buNone/>
            </a:pPr>
            <a:r>
              <a:rPr lang="en-US" sz="2400" dirty="0" smtClean="0"/>
              <a:t>Οι μαθητές ΕΕΚ που </a:t>
            </a:r>
            <a:r>
              <a:rPr lang="en-US" sz="2400" b="1" i="1" dirty="0" smtClean="0"/>
              <a:t>δεν είναι εξοικειωμένοι με ένα μάθημα </a:t>
            </a:r>
            <a:r>
              <a:rPr lang="en-US" sz="2400" dirty="0" smtClean="0"/>
              <a:t>θα μπορούσαν να κληθούν να ολοκληρώσουν εργασίες στα χαμηλότερα επίπεδα: </a:t>
            </a:r>
            <a:r>
              <a:rPr lang="en-US" sz="2400" b="1" dirty="0" smtClean="0"/>
              <a:t>μνήμη </a:t>
            </a:r>
            <a:r>
              <a:rPr lang="en-US" sz="2400" i="1" dirty="0" smtClean="0"/>
              <a:t>και </a:t>
            </a:r>
            <a:r>
              <a:rPr lang="en-US" sz="2400" b="1" dirty="0" smtClean="0"/>
              <a:t>κατανόηση</a:t>
            </a:r>
            <a:r>
              <a:rPr lang="en-US" sz="2400" dirty="0" smtClean="0"/>
              <a:t>.</a:t>
            </a:r>
            <a:endParaRPr lang="el-GR" sz="2400" dirty="0" smtClean="0"/>
          </a:p>
          <a:p>
            <a:pPr marL="0" indent="0" algn="just">
              <a:buNone/>
            </a:pPr>
            <a:endParaRPr lang="en-US" sz="2400" dirty="0" smtClean="0"/>
          </a:p>
          <a:p>
            <a:pPr marL="0" indent="0" algn="just">
              <a:buNone/>
            </a:pPr>
            <a:r>
              <a:rPr lang="en-US" sz="2400" dirty="0" smtClean="0"/>
              <a:t>Οι μαθητές ΕΕΚ με κάποια γνώση θα μπορούσαν να κληθούν να εφαρμόσουν και να αναλύσουν το περιεχόμενο, ενώ οι μαθητές που έχουν υψηλά επίπεδα γνώσεων θα μπορούσαν να κληθούν να ολοκληρώσουν εργασίες στους τομείς της αξιολόγησης και της δημιουργίας.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4614" y="4475284"/>
            <a:ext cx="3138854" cy="2092569"/>
          </a:xfrm>
          <a:prstGeom prst="rect">
            <a:avLst/>
          </a:prstGeom>
        </p:spPr>
      </p:pic>
    </p:spTree>
    <p:extLst>
      <p:ext uri="{BB962C8B-B14F-4D97-AF65-F5344CB8AC3E}">
        <p14:creationId xmlns:p14="http://schemas.microsoft.com/office/powerpoint/2010/main" val="419261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normAutofit/>
          </a:bodyPr>
          <a:lstStyle/>
          <a:p>
            <a:r>
              <a:rPr lang="en-US" b="1" dirty="0"/>
              <a:t>Παραδείγματα δραστηριοτήτων διαφοροποίησης</a:t>
            </a:r>
            <a:r>
              <a:rPr lang="en-US" b="1" dirty="0" smtClean="0"/>
              <a:t>:</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p:txBody>
          <a:bodyPr>
            <a:normAutofit fontScale="92500" lnSpcReduction="10000"/>
          </a:bodyPr>
          <a:lstStyle/>
          <a:p>
            <a:pPr algn="just"/>
            <a:r>
              <a:rPr lang="en-US" dirty="0"/>
              <a:t>Αντιστοιχίστε τις λέξεις του λεξιλογίου με τους ορισμούς τους.</a:t>
            </a:r>
          </a:p>
          <a:p>
            <a:pPr algn="just"/>
            <a:r>
              <a:rPr lang="en-US" dirty="0"/>
              <a:t>Διαβάστε ένα απόσπασμα κειμένου και απαντήστε σε σχετικές ερωτήσεις.</a:t>
            </a:r>
          </a:p>
          <a:p>
            <a:pPr algn="just"/>
            <a:r>
              <a:rPr lang="en-US" dirty="0"/>
              <a:t>Σκεφτείτε μια κατάσταση που συνέβη σε έναν χαρακτήρα της ιστορίας και μια διαφορετική έκβαση.</a:t>
            </a:r>
          </a:p>
          <a:p>
            <a:pPr algn="just"/>
            <a:r>
              <a:rPr lang="en-US" dirty="0"/>
              <a:t>Διαχωρίστε το γεγονός από τη γνώμη στην ιστορία.</a:t>
            </a:r>
          </a:p>
          <a:p>
            <a:pPr algn="just"/>
            <a:r>
              <a:rPr lang="en-US" dirty="0"/>
              <a:t>Προσδιορίστε τη θέση ενός συγγραφέα και δώστε στοιχεία για να υποστηρίξετε την άποψη αυτή.</a:t>
            </a:r>
          </a:p>
          <a:p>
            <a:r>
              <a:rPr lang="en-US" dirty="0"/>
              <a:t>Δημιουργήστε μια παρουσίαση PowerPoint που συνοψίζει το μάθημα</a:t>
            </a:r>
            <a:r>
              <a:rPr lang="en-US" dirty="0" smtClean="0"/>
              <a:t>.</a:t>
            </a:r>
            <a:r>
              <a:rPr lang="en-US" dirty="0"/>
              <a:t/>
            </a:r>
            <a:br>
              <a:rPr lang="en-US" dirty="0"/>
            </a:br>
            <a:endParaRPr lang="nl-NL" dirty="0"/>
          </a:p>
        </p:txBody>
      </p:sp>
    </p:spTree>
    <p:extLst>
      <p:ext uri="{BB962C8B-B14F-4D97-AF65-F5344CB8AC3E}">
        <p14:creationId xmlns:p14="http://schemas.microsoft.com/office/powerpoint/2010/main" val="327000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a:xfrm>
            <a:off x="838200" y="365126"/>
            <a:ext cx="10515600" cy="1016000"/>
          </a:xfrm>
        </p:spPr>
        <p:txBody>
          <a:bodyPr/>
          <a:lstStyle/>
          <a:p>
            <a:r>
              <a:rPr lang="en-US" b="1" dirty="0" smtClean="0"/>
              <a:t>Διαδικασία</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1568449"/>
            <a:ext cx="10515600" cy="5122497"/>
          </a:xfrm>
        </p:spPr>
        <p:txBody>
          <a:bodyPr>
            <a:normAutofit fontScale="92500"/>
          </a:bodyPr>
          <a:lstStyle/>
          <a:p>
            <a:pPr marL="0" indent="0" algn="just">
              <a:buNone/>
            </a:pPr>
            <a:r>
              <a:rPr lang="en-US" dirty="0"/>
              <a:t>Κάθε </a:t>
            </a:r>
            <a:r>
              <a:rPr lang="en-US" dirty="0" smtClean="0"/>
              <a:t>σπουδαστής ΕΕΚ </a:t>
            </a:r>
            <a:r>
              <a:rPr lang="en-US" dirty="0"/>
              <a:t>έχει ένα προτιμώμενο μαθησιακό στυλ και η επιτυχής διαφοροποίηση περιλαμβάνει την παροχή του υλικού σε κάθε στυλ: </a:t>
            </a:r>
            <a:r>
              <a:rPr lang="en-US" b="1" i="1" dirty="0"/>
              <a:t>οπτικό</a:t>
            </a:r>
            <a:r>
              <a:rPr lang="en-US" dirty="0"/>
              <a:t>, </a:t>
            </a:r>
            <a:r>
              <a:rPr lang="en-US" b="1" i="1" dirty="0"/>
              <a:t>ακουστικό </a:t>
            </a:r>
            <a:r>
              <a:rPr lang="en-US" dirty="0"/>
              <a:t>και </a:t>
            </a:r>
            <a:r>
              <a:rPr lang="en-US" b="1" i="1" dirty="0"/>
              <a:t>κιναισθητικό</a:t>
            </a:r>
            <a:r>
              <a:rPr lang="en-US" dirty="0"/>
              <a:t>, καθώς και μέσω </a:t>
            </a:r>
            <a:r>
              <a:rPr lang="en-US" b="1" i="1" dirty="0"/>
              <a:t>λέξεων</a:t>
            </a:r>
            <a:r>
              <a:rPr lang="en-US" dirty="0"/>
              <a:t>. </a:t>
            </a:r>
            <a:endParaRPr lang="en-US" dirty="0" smtClean="0"/>
          </a:p>
          <a:p>
            <a:pPr marL="0" indent="0" algn="just">
              <a:buNone/>
            </a:pPr>
            <a:r>
              <a:rPr lang="en-US" dirty="0" smtClean="0"/>
              <a:t>Αυτή η </a:t>
            </a:r>
            <a:r>
              <a:rPr lang="en-US" dirty="0"/>
              <a:t>μέθοδος που σχετίζεται με τη διαδικασία αντιμετωπίζει επίσης το γεγονός ότι δεν χρειάζονται όλοι οι </a:t>
            </a:r>
            <a:r>
              <a:rPr lang="en-US" dirty="0" smtClean="0"/>
              <a:t>μαθητές ΕΕΚ </a:t>
            </a:r>
            <a:r>
              <a:rPr lang="en-US" dirty="0"/>
              <a:t>την ίδια ποσότητα υποστήριξης από τον </a:t>
            </a:r>
            <a:r>
              <a:rPr lang="en-US" dirty="0" smtClean="0"/>
              <a:t>εκπαιδευτικό ΕΕΚ</a:t>
            </a:r>
            <a:r>
              <a:rPr lang="en-US" dirty="0"/>
              <a:t>, και οι μαθητές θα μπορούσαν να επιλέξουν να εργαστούν σε ζεύγη, μικρές ομάδες ή ατομικά. Και ενώ ορισμένοι </a:t>
            </a:r>
            <a:r>
              <a:rPr lang="en-US" dirty="0" smtClean="0"/>
              <a:t>μαθητές ΕΕΚ </a:t>
            </a:r>
            <a:r>
              <a:rPr lang="en-US" dirty="0"/>
              <a:t>μπορεί να ωφεληθούν από την αλληλεπίδραση ένας προς έναν με εσάς ή τον βοηθό της τάξης, άλλοι μπορεί να είναι σε θέση να προοδεύσουν μόνοι τους. </a:t>
            </a:r>
            <a:endParaRPr lang="en-US" dirty="0" smtClean="0"/>
          </a:p>
          <a:p>
            <a:pPr marL="0" indent="0" algn="just">
              <a:buNone/>
            </a:pPr>
            <a:r>
              <a:rPr lang="en-US" dirty="0" smtClean="0"/>
              <a:t>Οι καθηγητές ΕΕΚ </a:t>
            </a:r>
            <a:r>
              <a:rPr lang="en-US" dirty="0"/>
              <a:t>μπορούν να ενισχύσουν τη μάθηση των μαθητών προσφέροντας υποστήριξη με βάση τις ατομικές ανάγκες.</a:t>
            </a:r>
            <a:endParaRPr lang="nl-NL" dirty="0"/>
          </a:p>
        </p:txBody>
      </p:sp>
    </p:spTree>
    <p:extLst>
      <p:ext uri="{BB962C8B-B14F-4D97-AF65-F5344CB8AC3E}">
        <p14:creationId xmlns:p14="http://schemas.microsoft.com/office/powerpoint/2010/main" val="412207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C6636DB5-842C-46F2-9EA9-DD4A4B8D2A38}"/>
              </a:ext>
            </a:extLst>
          </p:cNvPr>
          <p:cNvSpPr>
            <a:spLocks noGrp="1"/>
          </p:cNvSpPr>
          <p:nvPr>
            <p:ph type="title"/>
          </p:nvPr>
        </p:nvSpPr>
        <p:spPr/>
        <p:txBody>
          <a:bodyPr>
            <a:normAutofit/>
          </a:bodyPr>
          <a:lstStyle/>
          <a:p>
            <a:r>
              <a:rPr lang="en-US" b="1" dirty="0"/>
              <a:t>Παραδείγματα διαφοροποίησης της </a:t>
            </a:r>
            <a:r>
              <a:rPr lang="en-US" b="1" dirty="0" smtClean="0"/>
              <a:t>διαδικασίας: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D7FF0508-2CC0-4BA1-8701-CBF6E3DC9F5A}"/>
              </a:ext>
            </a:extLst>
          </p:cNvPr>
          <p:cNvSpPr>
            <a:spLocks noGrp="1"/>
          </p:cNvSpPr>
          <p:nvPr>
            <p:ph idx="1"/>
          </p:nvPr>
        </p:nvSpPr>
        <p:spPr>
          <a:xfrm>
            <a:off x="838200" y="2005013"/>
            <a:ext cx="10515600" cy="2287587"/>
          </a:xfrm>
        </p:spPr>
        <p:txBody>
          <a:bodyPr>
            <a:normAutofit/>
          </a:bodyPr>
          <a:lstStyle/>
          <a:p>
            <a:pPr algn="just"/>
            <a:r>
              <a:rPr lang="en-US" dirty="0"/>
              <a:t>Παρέχετε εγχειρίδια για οπτικούς και λεκτικούς μαθητές.</a:t>
            </a:r>
          </a:p>
          <a:p>
            <a:pPr algn="just"/>
            <a:r>
              <a:rPr lang="en-US" dirty="0"/>
              <a:t>Επιτρέψτε στους ακουστικούς μαθητές να ακούν ακουστικά βιβλία.</a:t>
            </a:r>
          </a:p>
          <a:p>
            <a:pPr algn="just"/>
            <a:r>
              <a:rPr lang="en-US" dirty="0"/>
              <a:t>Δώστε στους κινητικούς μαθητές την ευκαιρία να ολοκληρώσουν μια διαδραστική </a:t>
            </a:r>
            <a:r>
              <a:rPr lang="en-US" dirty="0" smtClean="0"/>
              <a:t>εργασία στο διαδίκτυο. </a:t>
            </a:r>
          </a:p>
          <a:p>
            <a:pPr marL="0" indent="0" algn="just">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529" y="4292600"/>
            <a:ext cx="3430093" cy="2284902"/>
          </a:xfrm>
          <a:prstGeom prst="rect">
            <a:avLst/>
          </a:prstGeom>
        </p:spPr>
      </p:pic>
    </p:spTree>
    <p:extLst>
      <p:ext uri="{BB962C8B-B14F-4D97-AF65-F5344CB8AC3E}">
        <p14:creationId xmlns:p14="http://schemas.microsoft.com/office/powerpoint/2010/main" val="395582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lstStyle/>
          <a:p>
            <a:r>
              <a:rPr lang="en-US" b="1" dirty="0" smtClean="0"/>
              <a:t>Προϊόν</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1825625"/>
            <a:ext cx="10515600" cy="3984625"/>
          </a:xfrm>
        </p:spPr>
        <p:txBody>
          <a:bodyPr/>
          <a:lstStyle/>
          <a:p>
            <a:pPr marL="0" indent="0" algn="just">
              <a:buNone/>
            </a:pPr>
            <a:r>
              <a:rPr lang="en-US" dirty="0"/>
              <a:t>Το προϊόν είναι αυτό που δημιουργεί ο </a:t>
            </a:r>
            <a:r>
              <a:rPr lang="en-US" dirty="0" smtClean="0"/>
              <a:t>μαθητής ΕΕΚ </a:t>
            </a:r>
            <a:r>
              <a:rPr lang="en-US" dirty="0"/>
              <a:t>στο τέλος του μαθήματος για να αποδείξει την κατάκτηση του περιεχομένου. Αυτό μπορεί να έχει τη μορφή </a:t>
            </a:r>
            <a:r>
              <a:rPr lang="en-US" b="1" i="1" dirty="0"/>
              <a:t>τεστ</a:t>
            </a:r>
            <a:r>
              <a:rPr lang="en-US" dirty="0"/>
              <a:t>, </a:t>
            </a:r>
            <a:r>
              <a:rPr lang="en-US" b="1" i="1" dirty="0"/>
              <a:t>εργασιών</a:t>
            </a:r>
            <a:r>
              <a:rPr lang="en-US" dirty="0"/>
              <a:t>, </a:t>
            </a:r>
            <a:r>
              <a:rPr lang="en-US" b="1" i="1" dirty="0"/>
              <a:t>εκθέσεων </a:t>
            </a:r>
            <a:r>
              <a:rPr lang="en-US" dirty="0"/>
              <a:t>ή άλλων </a:t>
            </a:r>
            <a:r>
              <a:rPr lang="en-US" b="1" i="1" dirty="0"/>
              <a:t>δραστηριοτήτων</a:t>
            </a:r>
            <a:r>
              <a:rPr lang="en-US" dirty="0"/>
              <a:t>. </a:t>
            </a:r>
            <a:endParaRPr lang="en-US" dirty="0" smtClean="0"/>
          </a:p>
          <a:p>
            <a:pPr marL="0" indent="0" algn="just">
              <a:buNone/>
            </a:pPr>
            <a:endParaRPr lang="en-US" dirty="0" smtClean="0"/>
          </a:p>
          <a:p>
            <a:pPr marL="0" indent="0" algn="just">
              <a:buNone/>
            </a:pPr>
            <a:r>
              <a:rPr lang="en-US" dirty="0" smtClean="0"/>
              <a:t>Ένας καθηγητής ΕΕΚ θα μπορούσε να </a:t>
            </a:r>
            <a:r>
              <a:rPr lang="en-US" dirty="0"/>
              <a:t>αναθέσει στους μαθητές να ολοκληρώσουν δραστηριότητες που δείχνουν την κατάκτηση μιας εκπαιδευτικής έννοιας με τρόπο που προτιμά ο μαθητής, με βάση το μαθησιακό στυλ.</a:t>
            </a:r>
          </a:p>
          <a:p>
            <a:pPr marL="0" indent="0">
              <a:buNone/>
            </a:pPr>
            <a:endParaRPr lang="nl-NL" dirty="0"/>
          </a:p>
        </p:txBody>
      </p:sp>
    </p:spTree>
    <p:extLst>
      <p:ext uri="{BB962C8B-B14F-4D97-AF65-F5344CB8AC3E}">
        <p14:creationId xmlns:p14="http://schemas.microsoft.com/office/powerpoint/2010/main" val="70108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normAutofit/>
          </a:bodyPr>
          <a:lstStyle/>
          <a:p>
            <a:r>
              <a:rPr lang="en-US" b="1" dirty="0"/>
              <a:t>Παραδείγματα διαφοροποίησης του </a:t>
            </a:r>
            <a:r>
              <a:rPr lang="en-US" b="1" dirty="0" smtClean="0"/>
              <a:t>τελικού προϊόντος: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2311400"/>
            <a:ext cx="10515600" cy="3622676"/>
          </a:xfrm>
        </p:spPr>
        <p:txBody>
          <a:bodyPr>
            <a:normAutofit fontScale="92500" lnSpcReduction="10000"/>
          </a:bodyPr>
          <a:lstStyle/>
          <a:p>
            <a:pPr algn="just"/>
            <a:r>
              <a:rPr lang="en-US" dirty="0" err="1" smtClean="0"/>
              <a:t>Οι</a:t>
            </a:r>
            <a:r>
              <a:rPr lang="en-US" dirty="0" smtClean="0"/>
              <a:t> </a:t>
            </a:r>
            <a:r>
              <a:rPr lang="el-GR" dirty="0" smtClean="0"/>
              <a:t>«</a:t>
            </a:r>
            <a:r>
              <a:rPr lang="el-GR" dirty="0" smtClean="0"/>
              <a:t>αναγνωστικοί-λεκτικοί» μαθητών γράφουν μία </a:t>
            </a:r>
            <a:r>
              <a:rPr lang="en-US" dirty="0" err="1" smtClean="0"/>
              <a:t>έκθεση</a:t>
            </a:r>
            <a:r>
              <a:rPr lang="en-US" dirty="0" smtClean="0"/>
              <a:t> </a:t>
            </a:r>
            <a:r>
              <a:rPr lang="el-GR" dirty="0" smtClean="0"/>
              <a:t>βάσει ενός βιβλίου</a:t>
            </a:r>
            <a:r>
              <a:rPr lang="en-US" dirty="0" smtClean="0"/>
              <a:t>.</a:t>
            </a:r>
            <a:endParaRPr lang="en-US" dirty="0"/>
          </a:p>
          <a:p>
            <a:pPr algn="just"/>
            <a:r>
              <a:rPr lang="en-US" dirty="0" err="1"/>
              <a:t>Οι</a:t>
            </a:r>
            <a:r>
              <a:rPr lang="en-US" dirty="0"/>
              <a:t> </a:t>
            </a:r>
            <a:r>
              <a:rPr lang="el-GR" dirty="0" smtClean="0"/>
              <a:t>«</a:t>
            </a:r>
            <a:r>
              <a:rPr lang="en-US" dirty="0" smtClean="0"/>
              <a:t>οπ</a:t>
            </a:r>
            <a:r>
              <a:rPr lang="en-US" dirty="0" err="1" smtClean="0"/>
              <a:t>τικοί</a:t>
            </a:r>
            <a:r>
              <a:rPr lang="el-GR" dirty="0" smtClean="0"/>
              <a:t>»</a:t>
            </a:r>
            <a:r>
              <a:rPr lang="en-US" dirty="0" smtClean="0"/>
              <a:t> </a:t>
            </a:r>
            <a:r>
              <a:rPr lang="el-GR" dirty="0"/>
              <a:t>τύποι </a:t>
            </a:r>
            <a:r>
              <a:rPr lang="en-US" dirty="0" err="1" smtClean="0"/>
              <a:t>δημιουργούν</a:t>
            </a:r>
            <a:r>
              <a:rPr lang="en-US" dirty="0" smtClean="0"/>
              <a:t> </a:t>
            </a:r>
            <a:r>
              <a:rPr lang="en-US" dirty="0"/>
              <a:t>μια γραφική </a:t>
            </a:r>
            <a:r>
              <a:rPr lang="el-GR" dirty="0" smtClean="0"/>
              <a:t>αναπαράσταση </a:t>
            </a:r>
            <a:r>
              <a:rPr lang="en-US" dirty="0" err="1" smtClean="0"/>
              <a:t>της</a:t>
            </a:r>
            <a:r>
              <a:rPr lang="en-US" dirty="0" smtClean="0"/>
              <a:t> </a:t>
            </a:r>
            <a:r>
              <a:rPr lang="en-US" dirty="0" err="1" smtClean="0"/>
              <a:t>ιστορί</a:t>
            </a:r>
            <a:r>
              <a:rPr lang="en-US" dirty="0" smtClean="0"/>
              <a:t>ας</a:t>
            </a:r>
            <a:r>
              <a:rPr lang="el-GR" dirty="0" smtClean="0"/>
              <a:t> του βιβλίου.</a:t>
            </a:r>
            <a:endParaRPr lang="en-US" dirty="0"/>
          </a:p>
          <a:p>
            <a:pPr algn="just"/>
            <a:r>
              <a:rPr lang="en-US" dirty="0" err="1"/>
              <a:t>Οι</a:t>
            </a:r>
            <a:r>
              <a:rPr lang="en-US" dirty="0"/>
              <a:t> </a:t>
            </a:r>
            <a:r>
              <a:rPr lang="el-GR" dirty="0" smtClean="0"/>
              <a:t>«</a:t>
            </a:r>
            <a:r>
              <a:rPr lang="en-US" dirty="0" smtClean="0"/>
              <a:t>α</a:t>
            </a:r>
            <a:r>
              <a:rPr lang="en-US" dirty="0" err="1" smtClean="0"/>
              <a:t>κουστικοί</a:t>
            </a:r>
            <a:r>
              <a:rPr lang="el-GR" dirty="0" smtClean="0"/>
              <a:t>» τύποι </a:t>
            </a:r>
            <a:r>
              <a:rPr lang="el-GR" dirty="0" smtClean="0"/>
              <a:t>κάνουν μία </a:t>
            </a:r>
            <a:r>
              <a:rPr lang="en-US" dirty="0" smtClean="0"/>
              <a:t>π</a:t>
            </a:r>
            <a:r>
              <a:rPr lang="en-US" dirty="0" err="1" smtClean="0"/>
              <a:t>ροφορική</a:t>
            </a:r>
            <a:r>
              <a:rPr lang="en-US" dirty="0" smtClean="0"/>
              <a:t> </a:t>
            </a:r>
            <a:r>
              <a:rPr lang="el-GR" dirty="0" smtClean="0"/>
              <a:t>παρουσίαση</a:t>
            </a:r>
            <a:r>
              <a:rPr lang="en-US" dirty="0" smtClean="0"/>
              <a:t>.</a:t>
            </a:r>
            <a:endParaRPr lang="en-US" dirty="0"/>
          </a:p>
          <a:p>
            <a:pPr algn="just"/>
            <a:r>
              <a:rPr lang="en-US" dirty="0" err="1"/>
              <a:t>Οι</a:t>
            </a:r>
            <a:r>
              <a:rPr lang="en-US" dirty="0"/>
              <a:t> </a:t>
            </a:r>
            <a:r>
              <a:rPr lang="el-GR" dirty="0" smtClean="0"/>
              <a:t>«</a:t>
            </a:r>
            <a:r>
              <a:rPr lang="el-GR" dirty="0" smtClean="0"/>
              <a:t>κιναισθητικοί» τύποι </a:t>
            </a:r>
            <a:r>
              <a:rPr lang="en-US" dirty="0" smtClean="0"/>
              <a:t>κατα</a:t>
            </a:r>
            <a:r>
              <a:rPr lang="en-US" dirty="0" err="1" smtClean="0"/>
              <a:t>σκευάζουν</a:t>
            </a:r>
            <a:r>
              <a:rPr lang="en-US" dirty="0" smtClean="0"/>
              <a:t> </a:t>
            </a:r>
            <a:r>
              <a:rPr lang="en-US" dirty="0"/>
              <a:t>ένα διόραμα που απεικονίζει την ιστορία.</a:t>
            </a:r>
          </a:p>
          <a:p>
            <a:pPr marL="0" indent="0">
              <a:buNone/>
            </a:pPr>
            <a:r>
              <a:rPr lang="en-US" dirty="0"/>
              <a:t/>
            </a:r>
            <a:br>
              <a:rPr lang="en-US" dirty="0"/>
            </a:br>
            <a:endParaRPr lang="nl-NL" dirty="0"/>
          </a:p>
        </p:txBody>
      </p:sp>
    </p:spTree>
    <p:extLst>
      <p:ext uri="{BB962C8B-B14F-4D97-AF65-F5344CB8AC3E}">
        <p14:creationId xmlns:p14="http://schemas.microsoft.com/office/powerpoint/2010/main" val="219095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Περιβάλλον </a:t>
            </a:r>
            <a:r>
              <a:rPr lang="en-US" b="1" dirty="0" smtClean="0"/>
              <a:t>μάθησης</a:t>
            </a:r>
          </a:p>
        </p:txBody>
      </p:sp>
      <p:sp>
        <p:nvSpPr>
          <p:cNvPr id="3" name="Content Placeholder 2"/>
          <p:cNvSpPr>
            <a:spLocks noGrp="1"/>
          </p:cNvSpPr>
          <p:nvPr>
            <p:ph idx="1"/>
          </p:nvPr>
        </p:nvSpPr>
        <p:spPr>
          <a:xfrm>
            <a:off x="838200" y="1825625"/>
            <a:ext cx="10515600" cy="4679950"/>
          </a:xfrm>
        </p:spPr>
        <p:txBody>
          <a:bodyPr/>
          <a:lstStyle/>
          <a:p>
            <a:pPr marL="0" indent="0" algn="just">
              <a:buNone/>
            </a:pPr>
            <a:r>
              <a:rPr lang="en-US" dirty="0"/>
              <a:t>Οι συνθήκες για τη βέλτιστη μάθηση περιλαμβάνουν τόσο φυσικά όσο και ψυχολογικά στοιχεία. Μια ευέλικτη διάταξη της αίθουσας διδασκαλίας είναι το κλειδί, ενσωματώνοντας διάφορους τύπους επίπλων και διατάξεων για την υποστήριξη τόσο της ατομικής όσο και της ομαδικής εργασίας. </a:t>
            </a:r>
            <a:endParaRPr lang="en-US" dirty="0" smtClean="0"/>
          </a:p>
          <a:p>
            <a:pPr marL="0" indent="0" algn="just">
              <a:buNone/>
            </a:pPr>
            <a:endParaRPr lang="el-GR" dirty="0" smtClean="0"/>
          </a:p>
          <a:p>
            <a:pPr marL="0" indent="0" algn="just">
              <a:buNone/>
            </a:pPr>
            <a:r>
              <a:rPr lang="en-US" dirty="0"/>
              <a:t>Από </a:t>
            </a:r>
            <a:r>
              <a:rPr lang="en-US" dirty="0" smtClean="0"/>
              <a:t>ψυχολογικής </a:t>
            </a:r>
            <a:r>
              <a:rPr lang="en-US" dirty="0"/>
              <a:t>άποψης, οι </a:t>
            </a:r>
            <a:r>
              <a:rPr lang="en-US" dirty="0" smtClean="0"/>
              <a:t>εκπαιδευτικοί ΕΕΚ </a:t>
            </a:r>
            <a:r>
              <a:rPr lang="en-US" dirty="0"/>
              <a:t>θα πρέπει να χρησιμοποιούν τεχνικές διαχείρισης της τάξης που υποστηρίζουν ένα ασφαλές και υποστηρικτικό μαθησιακό περιβάλλον.</a:t>
            </a:r>
          </a:p>
        </p:txBody>
      </p:sp>
    </p:spTree>
    <p:extLst>
      <p:ext uri="{BB962C8B-B14F-4D97-AF65-F5344CB8AC3E}">
        <p14:creationId xmlns:p14="http://schemas.microsoft.com/office/powerpoint/2010/main" val="164560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p14="http://schemas.microsoft.com/office/powerpoint/2010/main" xmlns="" id="{B68C1346-8A82-49C4-B5D6-F1C33B546FF7}"/>
              </a:ext>
            </a:extLst>
          </p:cNvPr>
          <p:cNvSpPr>
            <a:spLocks noGrp="1"/>
          </p:cNvSpPr>
          <p:nvPr>
            <p:ph type="title"/>
          </p:nvPr>
        </p:nvSpPr>
        <p:spPr>
          <a:xfrm>
            <a:off x="576944" y="365125"/>
            <a:ext cx="10515600" cy="1325563"/>
          </a:xfrm>
        </p:spPr>
        <p:txBody>
          <a:bodyPr/>
          <a:lstStyle/>
          <a:p>
            <a:r>
              <a:rPr lang="nl-NL" dirty="0"/>
              <a:t>Μαθησιακά αποτελέσματα</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23E1468E-DF45-45D1-8745-773959FC00FC}"/>
              </a:ext>
            </a:extLst>
          </p:cNvPr>
          <p:cNvSpPr>
            <a:spLocks noGrp="1"/>
          </p:cNvSpPr>
          <p:nvPr>
            <p:ph idx="1"/>
          </p:nvPr>
        </p:nvSpPr>
        <p:spPr>
          <a:xfrm>
            <a:off x="576944" y="1690688"/>
            <a:ext cx="10515600" cy="4351338"/>
          </a:xfrm>
        </p:spPr>
        <p:txBody>
          <a:bodyPr>
            <a:noAutofit/>
          </a:bodyPr>
          <a:lstStyle/>
          <a:p>
            <a:pPr marL="0" indent="0">
              <a:buNone/>
            </a:pPr>
            <a:r>
              <a:rPr lang="nl-NL" sz="2000" dirty="0" err="1"/>
              <a:t>Στο</a:t>
            </a:r>
            <a:r>
              <a:rPr lang="nl-NL" sz="2000" dirty="0"/>
              <a:t> τέλος α</a:t>
            </a:r>
            <a:r>
              <a:rPr lang="nl-NL" sz="2000" dirty="0" err="1"/>
              <a:t>υτής</a:t>
            </a:r>
            <a:r>
              <a:rPr lang="nl-NL" sz="2000" dirty="0"/>
              <a:t> </a:t>
            </a:r>
            <a:r>
              <a:rPr lang="nl-NL" sz="2000" dirty="0" err="1"/>
              <a:t>της</a:t>
            </a:r>
            <a:r>
              <a:rPr lang="nl-NL" sz="2000" dirty="0"/>
              <a:t> ενότητας, οι εκπαιδευόμενοι θα είναι σε </a:t>
            </a:r>
            <a:r>
              <a:rPr lang="nl-NL" sz="2000" dirty="0" smtClean="0"/>
              <a:t>θέση:</a:t>
            </a:r>
            <a:endParaRPr lang="nl-NL" sz="2000" dirty="0"/>
          </a:p>
          <a:p>
            <a:pPr>
              <a:lnSpc>
                <a:spcPct val="150000"/>
              </a:lnSpc>
              <a:spcAft>
                <a:spcPts val="600"/>
              </a:spcAft>
            </a:pPr>
            <a:r>
              <a:rPr lang="en-US" sz="2000" b="1" i="1" u="sng" dirty="0" smtClean="0"/>
              <a:t>Να αναπτύξουν </a:t>
            </a:r>
            <a:r>
              <a:rPr lang="en-US" sz="2000" dirty="0" smtClean="0"/>
              <a:t>τις </a:t>
            </a:r>
            <a:r>
              <a:rPr lang="en-US" sz="2000" dirty="0"/>
              <a:t>βασικές ικανότητες </a:t>
            </a:r>
            <a:r>
              <a:rPr lang="en-US" sz="2000" dirty="0" smtClean="0"/>
              <a:t>και δεξιότητες για να </a:t>
            </a:r>
            <a:r>
              <a:rPr lang="en-US" sz="2000" dirty="0"/>
              <a:t>κατανοήσουν </a:t>
            </a:r>
            <a:r>
              <a:rPr lang="en-US" sz="2000" dirty="0" smtClean="0"/>
              <a:t>την ποικιλομορφία που υπάρχει στην τάξη ΕΕΚ ή στις ομάδες μάθησης.</a:t>
            </a:r>
          </a:p>
          <a:p>
            <a:pPr>
              <a:lnSpc>
                <a:spcPct val="150000"/>
              </a:lnSpc>
              <a:spcAft>
                <a:spcPts val="600"/>
              </a:spcAft>
            </a:pPr>
            <a:r>
              <a:rPr lang="el-GR" sz="2000" b="1" i="1" u="sng" dirty="0" smtClean="0"/>
              <a:t>Να προσδιορίζουν</a:t>
            </a:r>
            <a:r>
              <a:rPr lang="el-GR" sz="2000" dirty="0" smtClean="0"/>
              <a:t> </a:t>
            </a:r>
            <a:r>
              <a:rPr lang="en-US" sz="2000" dirty="0" err="1" smtClean="0"/>
              <a:t>στρ</a:t>
            </a:r>
            <a:r>
              <a:rPr lang="en-US" sz="2000" dirty="0" smtClean="0"/>
              <a:t>ατηγικ</a:t>
            </a:r>
            <a:r>
              <a:rPr lang="el-GR" sz="2000" dirty="0" err="1" smtClean="0"/>
              <a:t>ές</a:t>
            </a:r>
            <a:r>
              <a:rPr lang="en-US" sz="2000" dirty="0" smtClean="0"/>
              <a:t> απα</a:t>
            </a:r>
            <a:r>
              <a:rPr lang="en-US" sz="2000" dirty="0" err="1" smtClean="0"/>
              <a:t>ντήσε</a:t>
            </a:r>
            <a:r>
              <a:rPr lang="el-GR" sz="2000" dirty="0" err="1" smtClean="0"/>
              <a:t>ις</a:t>
            </a:r>
            <a:r>
              <a:rPr lang="en-US" sz="2000" dirty="0" smtClean="0"/>
              <a:t> </a:t>
            </a:r>
            <a:r>
              <a:rPr lang="en-US" sz="2000" dirty="0" smtClean="0"/>
              <a:t>προκειμένου να </a:t>
            </a:r>
            <a:r>
              <a:rPr lang="en-US" sz="2000" dirty="0" smtClean="0"/>
              <a:t>ληφθ</a:t>
            </a:r>
            <a:r>
              <a:rPr lang="el-GR" sz="2000" dirty="0" err="1" smtClean="0"/>
              <a:t>εί</a:t>
            </a:r>
            <a:r>
              <a:rPr lang="en-US" sz="2000" dirty="0" smtClean="0"/>
              <a:t> π</a:t>
            </a:r>
            <a:r>
              <a:rPr lang="en-US" sz="2000" dirty="0" err="1" smtClean="0"/>
              <a:t>ρολη</a:t>
            </a:r>
            <a:r>
              <a:rPr lang="en-US" sz="2000" dirty="0" smtClean="0"/>
              <a:t>πτικ</a:t>
            </a:r>
            <a:r>
              <a:rPr lang="el-GR" sz="2000" dirty="0" smtClean="0"/>
              <a:t>ή</a:t>
            </a:r>
            <a:r>
              <a:rPr lang="en-US" sz="2000" dirty="0" smtClean="0"/>
              <a:t> </a:t>
            </a:r>
            <a:r>
              <a:rPr lang="en-US" sz="2000" dirty="0" smtClean="0"/>
              <a:t>μέριμνα για την ποικιλομορφία των φοιτητών μέσω αυτής της δομημένης προσέγγισης </a:t>
            </a:r>
          </a:p>
          <a:p>
            <a:pPr>
              <a:lnSpc>
                <a:spcPct val="150000"/>
              </a:lnSpc>
              <a:spcAft>
                <a:spcPts val="600"/>
              </a:spcAft>
            </a:pPr>
            <a:r>
              <a:rPr lang="en-US" sz="2000" b="1" i="1" u="sng" dirty="0" smtClean="0"/>
              <a:t>Να </a:t>
            </a:r>
            <a:r>
              <a:rPr lang="en-US" sz="2000" b="1" i="1" u="sng" dirty="0" err="1" smtClean="0"/>
              <a:t>εφ</a:t>
            </a:r>
            <a:r>
              <a:rPr lang="en-US" sz="2000" b="1" i="1" u="sng" dirty="0" smtClean="0"/>
              <a:t>αρμόζουν</a:t>
            </a:r>
            <a:r>
              <a:rPr lang="el-GR" sz="2000" b="1" i="1" dirty="0"/>
              <a:t> </a:t>
            </a:r>
            <a:r>
              <a:rPr lang="en-US" sz="2000" dirty="0" err="1" smtClean="0"/>
              <a:t>τις</a:t>
            </a:r>
            <a:r>
              <a:rPr lang="en-US" sz="2000" dirty="0" smtClean="0"/>
              <a:t> </a:t>
            </a:r>
            <a:r>
              <a:rPr lang="en-US" sz="2000" dirty="0" smtClean="0"/>
              <a:t>μεταβιβάσιμες δεξιότητες και τεχνικές στην εργασία τους.</a:t>
            </a:r>
          </a:p>
          <a:p>
            <a:pPr>
              <a:lnSpc>
                <a:spcPct val="150000"/>
              </a:lnSpc>
              <a:spcAft>
                <a:spcPts val="600"/>
              </a:spcAft>
            </a:pPr>
            <a:r>
              <a:rPr lang="el-GR" sz="2000" b="1" i="1" u="sng" dirty="0" smtClean="0"/>
              <a:t>Να αξιολογούν</a:t>
            </a:r>
            <a:r>
              <a:rPr lang="el-GR" sz="2000" b="1" i="1" dirty="0" smtClean="0"/>
              <a:t> </a:t>
            </a:r>
            <a:r>
              <a:rPr lang="en-US" sz="2000" dirty="0" err="1" smtClean="0"/>
              <a:t>το</a:t>
            </a:r>
            <a:r>
              <a:rPr lang="en-US" sz="2000" dirty="0" smtClean="0"/>
              <a:t> </a:t>
            </a:r>
            <a:r>
              <a:rPr lang="en-US" sz="2000" dirty="0" smtClean="0"/>
              <a:t>επίπεδο διαφοροποιημένης διδασκαλίας στην τάξη της </a:t>
            </a:r>
            <a:r>
              <a:rPr lang="en-US" sz="2000" dirty="0" smtClean="0"/>
              <a:t>ΕΕΚ</a:t>
            </a:r>
            <a:endParaRPr lang="en-US" sz="2000" dirty="0" smtClean="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C6636DB5-842C-46F2-9EA9-DD4A4B8D2A38}"/>
              </a:ext>
            </a:extLst>
          </p:cNvPr>
          <p:cNvSpPr>
            <a:spLocks noGrp="1"/>
          </p:cNvSpPr>
          <p:nvPr>
            <p:ph type="title"/>
          </p:nvPr>
        </p:nvSpPr>
        <p:spPr/>
        <p:txBody>
          <a:bodyPr>
            <a:normAutofit/>
          </a:bodyPr>
          <a:lstStyle/>
          <a:p>
            <a:r>
              <a:rPr lang="en-US" b="1" dirty="0"/>
              <a:t>Παραδείγματα διαφοροποίησης του </a:t>
            </a:r>
            <a:r>
              <a:rPr lang="en-US" b="1" dirty="0" smtClean="0"/>
              <a:t>περιβάλλοντος: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D7FF0508-2CC0-4BA1-8701-CBF6E3DC9F5A}"/>
              </a:ext>
            </a:extLst>
          </p:cNvPr>
          <p:cNvSpPr>
            <a:spLocks noGrp="1"/>
          </p:cNvSpPr>
          <p:nvPr>
            <p:ph idx="1"/>
          </p:nvPr>
        </p:nvSpPr>
        <p:spPr>
          <a:xfrm>
            <a:off x="838200" y="2187575"/>
            <a:ext cx="10515600" cy="3594100"/>
          </a:xfrm>
        </p:spPr>
        <p:txBody>
          <a:bodyPr>
            <a:normAutofit/>
          </a:bodyPr>
          <a:lstStyle/>
          <a:p>
            <a:pPr algn="just"/>
            <a:r>
              <a:rPr lang="en-US" dirty="0"/>
              <a:t>Χωρίστε μερικούς μαθητές σε ομάδες ανάγνωσης για να συζητήσουν την εργασία.</a:t>
            </a:r>
          </a:p>
          <a:p>
            <a:pPr algn="just"/>
            <a:r>
              <a:rPr lang="en-US" dirty="0"/>
              <a:t>Αφήστε τους μαθητές να διαβάσουν ατομικά, αν το προτιμάτε.</a:t>
            </a:r>
          </a:p>
          <a:p>
            <a:pPr algn="just"/>
            <a:r>
              <a:rPr lang="en-US" dirty="0"/>
              <a:t>Δημιουργήστε ήσυχους χώρους όπου δεν υπάρχουν περισπασμοί</a:t>
            </a:r>
            <a:r>
              <a:rPr lang="en-US" dirty="0" smtClean="0"/>
              <a:t>.</a:t>
            </a:r>
            <a:r>
              <a:rPr lang="en-US" dirty="0"/>
              <a:t/>
            </a:r>
            <a:br>
              <a:rPr lang="en-US" dirty="0"/>
            </a:br>
            <a:endParaRPr lang="nl-N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396" y="4421429"/>
            <a:ext cx="3627186" cy="2234347"/>
          </a:xfrm>
          <a:prstGeom prst="rect">
            <a:avLst/>
          </a:prstGeom>
        </p:spPr>
      </p:pic>
    </p:spTree>
    <p:extLst>
      <p:ext uri="{BB962C8B-B14F-4D97-AF65-F5344CB8AC3E}">
        <p14:creationId xmlns:p14="http://schemas.microsoft.com/office/powerpoint/2010/main" val="1259235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a:xfrm>
            <a:off x="787400" y="0"/>
            <a:ext cx="11353800" cy="1325563"/>
          </a:xfrm>
        </p:spPr>
        <p:txBody>
          <a:bodyPr>
            <a:normAutofit fontScale="90000"/>
          </a:bodyPr>
          <a:lstStyle/>
          <a:p>
            <a:r>
              <a:rPr lang="en-US" b="1" dirty="0" smtClean="0"/>
              <a:t>Πρακτικές εφαρμογές, εργαλεία, στρατηγικές για διαφοροποιημένη διδασκαλία</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203200" y="1187451"/>
            <a:ext cx="11887200" cy="5032374"/>
          </a:xfrm>
        </p:spPr>
        <p:txBody>
          <a:bodyPr>
            <a:normAutofit fontScale="25000" lnSpcReduction="20000"/>
          </a:bodyPr>
          <a:lstStyle/>
          <a:p>
            <a:pPr marL="0" indent="0" algn="just">
              <a:buNone/>
            </a:pPr>
            <a:r>
              <a:rPr lang="en-US" sz="7200" dirty="0" smtClean="0"/>
              <a:t>Υπάρχει ένα σύνολο μεθόδων που μπορούν να προσαρμοστούν και να χρησιμοποιηθούν σε όλα τα διαφορετικά θέματα.</a:t>
            </a:r>
          </a:p>
          <a:p>
            <a:pPr marL="0" indent="0" algn="just">
              <a:buNone/>
            </a:pPr>
            <a:r>
              <a:rPr lang="en-US" sz="7200" dirty="0" smtClean="0"/>
              <a:t>Αυτές οι στρατηγικές είναι οι </a:t>
            </a:r>
            <a:r>
              <a:rPr lang="en-US" sz="7200" b="1" dirty="0" smtClean="0"/>
              <a:t>κλιμακωτές αναθέσεις</a:t>
            </a:r>
            <a:r>
              <a:rPr lang="en-US" sz="7200" dirty="0" smtClean="0"/>
              <a:t>, οι </a:t>
            </a:r>
            <a:r>
              <a:rPr lang="en-US" sz="7200" b="1" dirty="0" smtClean="0"/>
              <a:t>πίνακες επιλογής</a:t>
            </a:r>
            <a:r>
              <a:rPr lang="en-US" sz="7200" dirty="0" smtClean="0"/>
              <a:t>, η </a:t>
            </a:r>
            <a:r>
              <a:rPr lang="en-US" sz="7200" b="1" dirty="0" smtClean="0"/>
              <a:t>συμπίεση</a:t>
            </a:r>
            <a:r>
              <a:rPr lang="en-US" sz="7200" dirty="0" smtClean="0"/>
              <a:t>, τα </a:t>
            </a:r>
            <a:r>
              <a:rPr lang="en-US" sz="7200" b="1" dirty="0" smtClean="0"/>
              <a:t>κέντρα/ομάδες ενδιαφέροντος</a:t>
            </a:r>
            <a:r>
              <a:rPr lang="en-US" sz="7200" dirty="0" smtClean="0"/>
              <a:t>, η </a:t>
            </a:r>
            <a:r>
              <a:rPr lang="en-US" sz="7200" b="1" dirty="0" smtClean="0"/>
              <a:t>ευέλικτη ομαδοποίηση </a:t>
            </a:r>
            <a:r>
              <a:rPr lang="en-US" sz="7200" dirty="0" smtClean="0"/>
              <a:t>και τα </a:t>
            </a:r>
            <a:r>
              <a:rPr lang="en-US" sz="7200" b="1" dirty="0" smtClean="0"/>
              <a:t>συμβόλαια μάθησης</a:t>
            </a:r>
            <a:r>
              <a:rPr lang="en-US" sz="7200" dirty="0" smtClean="0"/>
              <a:t>. </a:t>
            </a:r>
          </a:p>
          <a:p>
            <a:pPr algn="just"/>
            <a:r>
              <a:rPr lang="en-US" sz="7200" b="1" dirty="0" smtClean="0"/>
              <a:t>Οι κλιμακωτές εργασίες </a:t>
            </a:r>
            <a:r>
              <a:rPr lang="en-US" sz="7200" dirty="0" smtClean="0"/>
              <a:t>έχουν</a:t>
            </a:r>
            <a:r>
              <a:rPr lang="en-US" sz="7200" b="1" dirty="0" smtClean="0"/>
              <a:t> </a:t>
            </a:r>
            <a:r>
              <a:rPr lang="en-US" sz="7200" dirty="0" smtClean="0"/>
              <a:t>σχεδιαστεί για να διδάσκουν την ίδια δεξιότητα, αλλά οι μαθητές της ΕΕΚ δημιουργούν ένα διαφορετικό προϊόν για να επιδείξουν τις γνώσεις τους με βάση τις δεξιότητες κατανόησής τους. </a:t>
            </a:r>
          </a:p>
          <a:p>
            <a:pPr algn="just"/>
            <a:r>
              <a:rPr lang="en-US" sz="7200" b="1" dirty="0" smtClean="0"/>
              <a:t>Οι πίνακες επιλογής </a:t>
            </a:r>
            <a:r>
              <a:rPr lang="en-US" sz="7200" dirty="0" smtClean="0"/>
              <a:t>επιτρέπουν στους μαθητές της ΕΕΚ να επιλέξουν σε ποια δραστηριότητα θα ήθελαν να εργαστούν για μια δεξιότητα που επιλέγει ο καθηγητής της ΕΕΚ. Στον πίνακα υπάρχουν συνήθως επιλογές για τα διάφορα μαθησιακά στυλ: κιναισθητικό, οπτικό, ακουστικό και απτικό. </a:t>
            </a:r>
          </a:p>
          <a:p>
            <a:pPr algn="just"/>
            <a:r>
              <a:rPr lang="en-US" sz="7200" b="1" dirty="0" smtClean="0"/>
              <a:t>Η συμπύκνωση </a:t>
            </a:r>
            <a:r>
              <a:rPr lang="en-US" sz="7200" dirty="0" smtClean="0"/>
              <a:t>επιτρέπει στον καθηγητή ΕΕΚ να βοηθήσει τους μαθητές να φτάσουν στο επόμενο επίπεδο της μάθησής τους, όταν έχουν ήδη κατακτήσει αυτό που διδάσκεται στην τάξη. Για τη συμπύκνωση ο καθηγητής ΕΕΚ αξιολογεί το επίπεδο γνώσεων του μαθητή, δημιουργεί ένα σχέδιο για το τι πρέπει να μάθει, τους δικαιολογεί να μελετήσουν αυτό που ήδη γνωρίζουν και τους δημιουργεί ελεύθερο χρόνο για να εξασκηθούν σε μια επιταχυνόμενη δεξιότητα.</a:t>
            </a:r>
          </a:p>
          <a:p>
            <a:pPr algn="just"/>
            <a:r>
              <a:rPr lang="en-US" sz="7200" b="1" dirty="0" smtClean="0"/>
              <a:t>Τα κέντρα ή οι ομάδες ενδιαφέροντος </a:t>
            </a:r>
            <a:r>
              <a:rPr lang="en-US" sz="7200" dirty="0" smtClean="0"/>
              <a:t>είναι ένας τρόπος για να παρέχεται αυτονομία στη μάθηση των μαθητών. Η ευέλικτη ομαδοποίηση επιτρέπει στις ομάδες να είναι πιο ρευστές ανάλογα με τη δραστηριότητα ή το θέμα. </a:t>
            </a:r>
          </a:p>
          <a:p>
            <a:pPr algn="just"/>
            <a:r>
              <a:rPr lang="en-US" sz="7200" b="1" dirty="0" smtClean="0"/>
              <a:t>Τα συμβόλαια μάθησης </a:t>
            </a:r>
            <a:r>
              <a:rPr lang="en-US" sz="7200" dirty="0" smtClean="0"/>
              <a:t>συνάπτονται μεταξύ ενός μαθητή ΕΕΚ και ενός εκπαιδευτικού ΕΕΚ, καθορίζοντας τις προσδοκίες του εκπαιδευτικού ΕΕΚ για τις απαραίτητες δεξιότητες που πρέπει να επιδειχθούν και τα απαιτούμενα στοιχεία των εργασιών, ενώ ο μαθητής καταγράφει τις μεθόδους που θα ήθελε να χρησιμοποιήσει για να ολοκληρώσει την εργασία. Αυτές οι συμβάσεις μπορούν να επιτρέψουν στους μαθητές να χρησιμοποιήσουν το μαθησιακό στυλ που προτιμούν, να εργαστούν με τον ιδανικό ρυθμό και να ενθαρρύνουν την ανεξαρτησία και τις δεξιότητες προγραμματισμού. </a:t>
            </a:r>
          </a:p>
          <a:p>
            <a:endParaRPr lang="en-US" dirty="0"/>
          </a:p>
          <a:p>
            <a:endParaRPr lang="nl-NL" dirty="0"/>
          </a:p>
        </p:txBody>
      </p:sp>
    </p:spTree>
    <p:extLst>
      <p:ext uri="{BB962C8B-B14F-4D97-AF65-F5344CB8AC3E}">
        <p14:creationId xmlns:p14="http://schemas.microsoft.com/office/powerpoint/2010/main" val="32753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normAutofit/>
          </a:bodyPr>
          <a:lstStyle/>
          <a:p>
            <a:r>
              <a:rPr lang="en-US" b="1" dirty="0"/>
              <a:t>Πλεονεκτήματα και μειονεκτήματα της διαφοροποιημένης </a:t>
            </a:r>
            <a:r>
              <a:rPr lang="en-US" b="1" dirty="0" smtClean="0"/>
              <a:t>διδασκαλίας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1690688"/>
            <a:ext cx="10515600" cy="4956175"/>
          </a:xfrm>
        </p:spPr>
        <p:txBody>
          <a:bodyPr>
            <a:normAutofit fontScale="85000" lnSpcReduction="20000"/>
          </a:bodyPr>
          <a:lstStyle/>
          <a:p>
            <a:pPr marL="0" indent="0" algn="just">
              <a:buNone/>
            </a:pPr>
            <a:r>
              <a:rPr lang="en-US" dirty="0"/>
              <a:t>Τα οφέλη της διαφοροποίησης στην τάξη συχνά συνοδεύονται από το μειονέκτημα του συνεχώς αυξανόμενου φόρτου εργασίας. </a:t>
            </a:r>
            <a:r>
              <a:rPr lang="en-US" dirty="0" smtClean="0"/>
              <a:t>Ακολουθούν </a:t>
            </a:r>
            <a:r>
              <a:rPr lang="en-US" dirty="0"/>
              <a:t>μερικοί παράγοντες που πρέπει να έχετε κατά νου</a:t>
            </a:r>
            <a:r>
              <a:rPr lang="en-US" dirty="0" smtClean="0"/>
              <a:t>:</a:t>
            </a:r>
          </a:p>
          <a:p>
            <a:pPr marL="0" indent="0" algn="just">
              <a:buNone/>
            </a:pPr>
            <a:endParaRPr lang="en-US" dirty="0"/>
          </a:p>
          <a:p>
            <a:pPr marL="0" indent="0" algn="just">
              <a:buNone/>
            </a:pPr>
            <a:r>
              <a:rPr lang="en-US" b="1" i="1" u="sng" dirty="0"/>
              <a:t>Πλεονεκτήματα</a:t>
            </a:r>
          </a:p>
          <a:p>
            <a:pPr algn="just"/>
            <a:r>
              <a:rPr lang="en-US" dirty="0"/>
              <a:t>Η έρευνα δείχνει ότι η διαφοροποιημένη διδασκαλία είναι αποτελεσματική για μαθητές με υψηλές ικανότητες καθώς και για μαθητές με ήπιες ή σοβαρές αναπηρίες.</a:t>
            </a:r>
          </a:p>
          <a:p>
            <a:pPr algn="just"/>
            <a:r>
              <a:rPr lang="en-US" dirty="0"/>
              <a:t>Όταν οι μαθητές έχουν περισσότερες επιλογές για το πώς μπορούν να μάθουν την ύλη, αναλαμβάνουν μεγαλύτερη ευθύνη για τη δική τους μάθηση.</a:t>
            </a:r>
          </a:p>
          <a:p>
            <a:pPr algn="just"/>
            <a:r>
              <a:rPr lang="en-US" dirty="0"/>
              <a:t>Οι μαθητές φαίνεται να εμπλέκονται περισσότερο στη μάθηση και, σύμφωνα με πληροφορίες, υπάρχουν λιγότερα προβλήματα πειθαρχίας στις τάξεις όπου οι εκπαιδευτικοί παρέχουν διαφοροποιημένα μαθήματα.</a:t>
            </a:r>
          </a:p>
          <a:p>
            <a:pPr marL="0" indent="0">
              <a:buNone/>
            </a:pPr>
            <a:r>
              <a:rPr lang="en-US" dirty="0"/>
              <a:t/>
            </a:r>
            <a:br>
              <a:rPr lang="en-US" dirty="0"/>
            </a:br>
            <a:endParaRPr lang="nl-NL" dirty="0"/>
          </a:p>
        </p:txBody>
      </p:sp>
    </p:spTree>
    <p:extLst>
      <p:ext uri="{BB962C8B-B14F-4D97-AF65-F5344CB8AC3E}">
        <p14:creationId xmlns:p14="http://schemas.microsoft.com/office/powerpoint/2010/main" val="1675406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a:xfrm>
            <a:off x="838200" y="438149"/>
            <a:ext cx="10515600" cy="1325563"/>
          </a:xfrm>
        </p:spPr>
        <p:txBody>
          <a:bodyPr/>
          <a:lstStyle/>
          <a:p>
            <a:r>
              <a:rPr lang="en-US" b="1" dirty="0"/>
              <a:t>Πλεονεκτήματα και μειονεκτήματα της διαφοροποιημένης διδασκαλίας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1901824"/>
            <a:ext cx="10515600" cy="4639653"/>
          </a:xfrm>
        </p:spPr>
        <p:txBody>
          <a:bodyPr>
            <a:normAutofit lnSpcReduction="10000"/>
          </a:bodyPr>
          <a:lstStyle/>
          <a:p>
            <a:pPr marL="0" indent="0" algn="just">
              <a:buNone/>
            </a:pPr>
            <a:r>
              <a:rPr lang="en-US" b="1" i="1" u="sng" dirty="0"/>
              <a:t>Μειονεκτήματα</a:t>
            </a:r>
          </a:p>
          <a:p>
            <a:pPr algn="just"/>
            <a:r>
              <a:rPr lang="en-US" dirty="0"/>
              <a:t>Η διαφοροποιημένη διδασκαλία απαιτεί περισσότερη δουλειά κατά τον προγραμματισμό του μαθήματος και πολλοί εκπαιδευτικοί δυσκολεύονται να βρουν τον επιπλέον χρόνο στο πρόγραμμά τους.</a:t>
            </a:r>
          </a:p>
          <a:p>
            <a:pPr algn="just"/>
            <a:r>
              <a:rPr lang="en-US" dirty="0"/>
              <a:t>Η καμπύλη μάθησης μπορεί να είναι απότομη και ορισμένα σχολεία δεν διαθέτουν πόρους επαγγελματικής ανάπτυξης.</a:t>
            </a:r>
          </a:p>
          <a:p>
            <a:pPr algn="just"/>
            <a:r>
              <a:rPr lang="en-US" dirty="0"/>
              <a:t>Οι επικριτές υποστηρίζουν ότι </a:t>
            </a:r>
            <a:r>
              <a:rPr lang="en-US" dirty="0" smtClean="0"/>
              <a:t>δεν υπάρχουν αρκετές </a:t>
            </a:r>
            <a:r>
              <a:rPr lang="en-US" dirty="0"/>
              <a:t>έρευνες που να υποστηρίζουν ότι τα οφέλη της διαφοροποιημένης διδασκαλίας αντισταθμίζουν τον πρόσθετο χρόνο προετοιμασίας.</a:t>
            </a:r>
          </a:p>
          <a:p>
            <a:endParaRPr lang="nl-NL" dirty="0"/>
          </a:p>
        </p:txBody>
      </p:sp>
    </p:spTree>
    <p:extLst>
      <p:ext uri="{BB962C8B-B14F-4D97-AF65-F5344CB8AC3E}">
        <p14:creationId xmlns:p14="http://schemas.microsoft.com/office/powerpoint/2010/main" val="1505358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Ώρα για αυτοκριτική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33012" y="2705266"/>
            <a:ext cx="8834805" cy="1692771"/>
          </a:xfrm>
          <a:prstGeom prst="rect">
            <a:avLst/>
          </a:prstGeom>
          <a:solidFill>
            <a:schemeClr val="accent4">
              <a:lumMod val="40000"/>
              <a:lumOff val="60000"/>
            </a:schemeClr>
          </a:solidFill>
        </p:spPr>
        <p:txBody>
          <a:bodyPr wrap="square" rtlCol="0">
            <a:spAutoFit/>
          </a:bodyPr>
          <a:lstStyle/>
          <a:p>
            <a:pPr algn="just"/>
            <a:r>
              <a:rPr lang="en-US" dirty="0" smtClean="0"/>
              <a:t>Κάντε κλικ παρακάτω και βρείτε παραδείγματα </a:t>
            </a:r>
            <a:r>
              <a:rPr lang="en-US" dirty="0"/>
              <a:t>διαφοροποιημένων στρατηγικών που χρησιμοποιούνται στη </a:t>
            </a:r>
            <a:r>
              <a:rPr lang="en-US" dirty="0" smtClean="0"/>
              <a:t>διδασκαλία: </a:t>
            </a:r>
            <a:endParaRPr lang="en-US" dirty="0"/>
          </a:p>
          <a:p>
            <a:pPr algn="just"/>
            <a:endParaRPr lang="en-US" dirty="0" smtClean="0">
              <a:solidFill>
                <a:srgbClr val="000000"/>
              </a:solidFill>
              <a:latin typeface="Roboto"/>
            </a:endParaRPr>
          </a:p>
          <a:p>
            <a:pPr algn="ctr"/>
            <a:r>
              <a:rPr lang="en-US" dirty="0" smtClean="0"/>
              <a:t>Σύνδεσμος: </a:t>
            </a:r>
            <a:r>
              <a:rPr lang="en-US" dirty="0">
                <a:hlinkClick r:id="rId4"/>
              </a:rPr>
              <a:t>https:</a:t>
            </a:r>
            <a:r>
              <a:rPr lang="en-US" dirty="0" smtClean="0">
                <a:hlinkClick r:id="rId4"/>
              </a:rPr>
              <a:t>//</a:t>
            </a:r>
            <a:r>
              <a:rPr lang="en-US" dirty="0" smtClean="0">
                <a:hlinkClick r:id="rId4"/>
              </a:rPr>
              <a:t>www.youtube.com/watch?v=NLH9yaHIIoQ</a:t>
            </a:r>
            <a:r>
              <a:rPr lang="el-GR" dirty="0" smtClean="0"/>
              <a:t>	</a:t>
            </a:r>
            <a:endParaRPr lang="en-US" dirty="0" smtClean="0"/>
          </a:p>
          <a:p>
            <a:pPr algn="ctr"/>
            <a:r>
              <a:rPr lang="en-US" dirty="0" smtClean="0"/>
              <a:t> </a:t>
            </a:r>
          </a:p>
          <a:p>
            <a:pPr algn="ctr"/>
            <a:r>
              <a:rPr lang="en-US" sz="1400" i="1" dirty="0" smtClean="0"/>
              <a:t>Πηγή: </a:t>
            </a:r>
            <a:r>
              <a:rPr lang="en-US" sz="1400" dirty="0">
                <a:hlinkClick r:id="rId4"/>
              </a:rPr>
              <a:t>Διαφοροποιημένες στρατηγικές που χρησιμοποιούνται στη διδασκαλία - YouTube</a:t>
            </a: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5138616" y="4952364"/>
            <a:ext cx="4317023" cy="1200329"/>
          </a:xfrm>
          <a:prstGeom prst="rect">
            <a:avLst/>
          </a:prstGeom>
          <a:noFill/>
        </p:spPr>
        <p:txBody>
          <a:bodyPr wrap="square" rtlCol="0">
            <a:spAutoFit/>
          </a:bodyPr>
          <a:lstStyle/>
          <a:p>
            <a:r>
              <a:rPr lang="en-US" b="1" i="1" dirty="0" smtClean="0"/>
              <a:t>Μπορείτε να εφαρμόσετε αυτές τις στρατηγικές στην τάξη σας; Αν ναι, ποιες στρατηγικές είναι οι πιο εφαρμόσιμες για τους μαθητές σας στην ΕΕΚ;</a:t>
            </a:r>
          </a:p>
        </p:txBody>
      </p:sp>
    </p:spTree>
    <p:extLst>
      <p:ext uri="{BB962C8B-B14F-4D97-AF65-F5344CB8AC3E}">
        <p14:creationId xmlns:p14="http://schemas.microsoft.com/office/powerpoint/2010/main" val="3871914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p14="http://schemas.microsoft.com/office/powerpoint/2010/main" xmlns="" id="{412BA15E-4659-440B-9C84-66614085DDD7}"/>
              </a:ext>
            </a:extLst>
          </p:cNvPr>
          <p:cNvSpPr>
            <a:spLocks noGrp="1"/>
          </p:cNvSpPr>
          <p:nvPr>
            <p:ph type="title"/>
          </p:nvPr>
        </p:nvSpPr>
        <p:spPr/>
        <p:txBody>
          <a:bodyPr/>
          <a:lstStyle/>
          <a:p>
            <a:r>
              <a:rPr lang="el-GR" dirty="0" smtClean="0"/>
              <a:t>Κεφάλαιο </a:t>
            </a:r>
            <a:r>
              <a:rPr lang="nl-NL" dirty="0" smtClean="0"/>
              <a:t>4</a:t>
            </a:r>
            <a:endParaRPr lang="en-GB" dirty="0"/>
          </a:p>
        </p:txBody>
      </p:sp>
      <p:sp>
        <p:nvSpPr>
          <p:cNvPr id="7" name="Tijdelijke aanduiding voor inhoud 6">
            <a:extLst>
              <a:ext uri="{FF2B5EF4-FFF2-40B4-BE49-F238E27FC236}">
                <a16:creationId xmlns:a16="http://schemas.microsoft.com/office/drawing/2014/main" xmlns:p14="http://schemas.microsoft.com/office/powerpoint/2010/main" xmlns="" id="{CA910832-9AD8-4405-A0EC-78364F4F57EA}"/>
              </a:ext>
            </a:extLst>
          </p:cNvPr>
          <p:cNvSpPr>
            <a:spLocks noGrp="1"/>
          </p:cNvSpPr>
          <p:nvPr>
            <p:ph sz="half" idx="1"/>
          </p:nvPr>
        </p:nvSpPr>
        <p:spPr/>
        <p:txBody>
          <a:bodyPr>
            <a:normAutofit fontScale="70000" lnSpcReduction="20000"/>
          </a:bodyPr>
          <a:lstStyle/>
          <a:p>
            <a:r>
              <a:rPr lang="en-US" dirty="0"/>
              <a:t>Η διαφοροποίηση είναι .... Η διαφοροποίηση δεν είναι... </a:t>
            </a:r>
            <a:endParaRPr lang="en-GB" dirty="0"/>
          </a:p>
        </p:txBody>
      </p:sp>
    </p:spTree>
    <p:extLst>
      <p:ext uri="{BB962C8B-B14F-4D97-AF65-F5344CB8AC3E}">
        <p14:creationId xmlns:p14="http://schemas.microsoft.com/office/powerpoint/2010/main" val="2375989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14="http://schemas.microsoft.com/office/powerpoint/2010/main" xmlns="" id="{D3707263-D2BA-411A-9A9C-630FC40FB01B}"/>
              </a:ext>
            </a:extLst>
          </p:cNvPr>
          <p:cNvSpPr>
            <a:spLocks noGrp="1"/>
          </p:cNvSpPr>
          <p:nvPr>
            <p:ph idx="1"/>
          </p:nvPr>
        </p:nvSpPr>
        <p:spPr>
          <a:xfrm>
            <a:off x="838200" y="1763712"/>
            <a:ext cx="10515600" cy="4889500"/>
          </a:xfrm>
        </p:spPr>
        <p:txBody>
          <a:bodyPr>
            <a:normAutofit lnSpcReduction="10000"/>
          </a:bodyPr>
          <a:lstStyle/>
          <a:p>
            <a:pPr marL="0" indent="0" algn="just">
              <a:buNone/>
            </a:pPr>
            <a:r>
              <a:rPr lang="en-US" dirty="0" smtClean="0"/>
              <a:t>Όταν οι εκπαιδευτικοί της ΕΕΚ </a:t>
            </a:r>
            <a:r>
              <a:rPr lang="en-US" dirty="0"/>
              <a:t>διαφοροποιούν, το κάνουν ανάλογα με την ετοιμότητα, το ενδιαφέρον και το μαθησιακό προφίλ του μαθητή. Λόγω των μοναδικών και διαφορετικών αναγκών τους στον γραμματισμό, </a:t>
            </a:r>
            <a:r>
              <a:rPr lang="en-US" dirty="0" smtClean="0"/>
              <a:t>οι μαθητές της ΕΕΚ </a:t>
            </a:r>
            <a:r>
              <a:rPr lang="en-US" dirty="0"/>
              <a:t>χρειάζονται </a:t>
            </a:r>
            <a:r>
              <a:rPr lang="en-US" dirty="0" smtClean="0"/>
              <a:t>από τους εκπαιδευτικούς της ΕΕΚ να </a:t>
            </a:r>
            <a:r>
              <a:rPr lang="en-US" dirty="0"/>
              <a:t>διαφοροποιήσουν το προϊόν, τη διαδικασία ή/και το περιεχόμενο της μάθησης.</a:t>
            </a:r>
          </a:p>
          <a:p>
            <a:pPr marL="0" indent="0" algn="just">
              <a:buNone/>
            </a:pPr>
            <a:r>
              <a:rPr lang="en-US" dirty="0"/>
              <a:t>Η διαφοροποιημένη διδασκαλία έχει πολλές μορφές, ιδέες και εφαρμογές. </a:t>
            </a:r>
            <a:endParaRPr lang="en-US" dirty="0" smtClean="0"/>
          </a:p>
          <a:p>
            <a:pPr marL="0" indent="0" algn="just">
              <a:buNone/>
            </a:pPr>
            <a:r>
              <a:rPr lang="en-US" dirty="0" smtClean="0"/>
              <a:t>Οι συνήθεις </a:t>
            </a:r>
            <a:r>
              <a:rPr lang="en-US" dirty="0"/>
              <a:t>μύθοι για το τι είναι ή δεν είναι η διαφοροποίηση παρουσιάζονται στις επόμενες διαφάνειες. </a:t>
            </a:r>
          </a:p>
          <a:p>
            <a:pPr marL="0" indent="0">
              <a:buNone/>
            </a:pPr>
            <a:r>
              <a:rPr lang="en-US" dirty="0"/>
              <a:t/>
            </a:r>
            <a:br>
              <a:rPr lang="en-US" dirty="0"/>
            </a:br>
            <a:endParaRPr lang="nl-NL" dirty="0"/>
          </a:p>
        </p:txBody>
      </p:sp>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a:xfrm>
            <a:off x="838200" y="438149"/>
            <a:ext cx="10515600" cy="1325563"/>
          </a:xfrm>
        </p:spPr>
        <p:txBody>
          <a:bodyPr/>
          <a:lstStyle/>
          <a:p>
            <a:r>
              <a:rPr lang="en-US" b="1" dirty="0" smtClean="0"/>
              <a:t>Εισαγωγή</a:t>
            </a:r>
            <a:endParaRPr lang="en-GB" dirty="0"/>
          </a:p>
        </p:txBody>
      </p:sp>
    </p:spTree>
    <p:extLst>
      <p:ext uri="{BB962C8B-B14F-4D97-AF65-F5344CB8AC3E}">
        <p14:creationId xmlns:p14="http://schemas.microsoft.com/office/powerpoint/2010/main" val="3481863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5759E2B3-3215-4C6B-8F8B-E352FEBCD425}"/>
              </a:ext>
            </a:extLst>
          </p:cNvPr>
          <p:cNvSpPr>
            <a:spLocks noGrp="1"/>
          </p:cNvSpPr>
          <p:nvPr>
            <p:ph type="title"/>
          </p:nvPr>
        </p:nvSpPr>
        <p:spPr/>
        <p:txBody>
          <a:bodyPr>
            <a:normAutofit/>
          </a:bodyPr>
          <a:lstStyle/>
          <a:p>
            <a:r>
              <a:rPr lang="en-US" b="1" dirty="0"/>
              <a:t>Η διαφοροποίηση </a:t>
            </a:r>
            <a:r>
              <a:rPr lang="en-US" b="1" i="1" dirty="0"/>
              <a:t>δεν είναι </a:t>
            </a:r>
            <a:r>
              <a:rPr lang="en-US" b="1" i="1" dirty="0" smtClean="0"/>
              <a:t>...</a:t>
            </a:r>
            <a:endParaRPr lang="nl-NL" dirty="0"/>
          </a:p>
        </p:txBody>
      </p:sp>
      <p:sp>
        <p:nvSpPr>
          <p:cNvPr id="3" name="Content Placeholder 2">
            <a:extLst>
              <a:ext uri="{FF2B5EF4-FFF2-40B4-BE49-F238E27FC236}">
                <a16:creationId xmlns:a16="http://schemas.microsoft.com/office/drawing/2014/main" xmlns:p14="http://schemas.microsoft.com/office/powerpoint/2010/main" xmlns="" id="{D3707263-D2BA-411A-9A9C-630FC40FB01B}"/>
              </a:ext>
            </a:extLst>
          </p:cNvPr>
          <p:cNvSpPr>
            <a:spLocks noGrp="1"/>
          </p:cNvSpPr>
          <p:nvPr>
            <p:ph idx="1"/>
          </p:nvPr>
        </p:nvSpPr>
        <p:spPr/>
        <p:txBody>
          <a:bodyPr>
            <a:normAutofit lnSpcReduction="10000"/>
          </a:bodyPr>
          <a:lstStyle/>
          <a:p>
            <a:r>
              <a:rPr lang="el-GR" dirty="0" smtClean="0"/>
              <a:t>Κ</a:t>
            </a:r>
            <a:r>
              <a:rPr lang="en-US" dirty="0" err="1" smtClean="0"/>
              <a:t>άθε</a:t>
            </a:r>
            <a:r>
              <a:rPr lang="en-US" dirty="0" smtClean="0"/>
              <a:t> μα</a:t>
            </a:r>
            <a:r>
              <a:rPr lang="en-US" dirty="0" err="1" smtClean="0"/>
              <a:t>θητή</a:t>
            </a:r>
            <a:r>
              <a:rPr lang="el-GR" dirty="0" smtClean="0"/>
              <a:t>ς</a:t>
            </a:r>
            <a:r>
              <a:rPr lang="en-US" dirty="0" smtClean="0"/>
              <a:t> </a:t>
            </a:r>
            <a:r>
              <a:rPr lang="en-US" dirty="0"/>
              <a:t>να διαβάσει το ίδιο κείμενο με τον ίδιο σκοπό και χρησιμοποιώντας την ίδια στρατηγική</a:t>
            </a:r>
          </a:p>
          <a:p>
            <a:r>
              <a:rPr lang="el-GR" dirty="0" smtClean="0"/>
              <a:t>Η ανάθεση των </a:t>
            </a:r>
            <a:r>
              <a:rPr lang="en-US" dirty="0" err="1" smtClean="0"/>
              <a:t>ίδι</a:t>
            </a:r>
            <a:r>
              <a:rPr lang="el-GR" dirty="0" smtClean="0"/>
              <a:t>ων</a:t>
            </a:r>
            <a:r>
              <a:rPr lang="en-US" dirty="0" smtClean="0"/>
              <a:t> </a:t>
            </a:r>
            <a:r>
              <a:rPr lang="en-US" dirty="0" err="1" smtClean="0"/>
              <a:t>οδηγ</a:t>
            </a:r>
            <a:r>
              <a:rPr lang="el-GR" dirty="0" smtClean="0"/>
              <a:t>ιών</a:t>
            </a:r>
            <a:r>
              <a:rPr lang="en-US" dirty="0" smtClean="0"/>
              <a:t> </a:t>
            </a:r>
            <a:r>
              <a:rPr lang="en-US" dirty="0"/>
              <a:t>και </a:t>
            </a:r>
            <a:r>
              <a:rPr lang="en-US" dirty="0" err="1" smtClean="0"/>
              <a:t>εργ</a:t>
            </a:r>
            <a:r>
              <a:rPr lang="en-US" dirty="0" smtClean="0"/>
              <a:t>ασ</a:t>
            </a:r>
            <a:r>
              <a:rPr lang="el-GR" dirty="0" smtClean="0"/>
              <a:t>ιών</a:t>
            </a:r>
            <a:r>
              <a:rPr lang="en-US" dirty="0" err="1" smtClean="0"/>
              <a:t>σε</a:t>
            </a:r>
            <a:r>
              <a:rPr lang="en-US" dirty="0" smtClean="0"/>
              <a:t> </a:t>
            </a:r>
            <a:r>
              <a:rPr lang="en-US" dirty="0"/>
              <a:t>όλη την τάξη</a:t>
            </a:r>
          </a:p>
          <a:p>
            <a:r>
              <a:rPr lang="el-GR" dirty="0" smtClean="0"/>
              <a:t>Η ανάθεση </a:t>
            </a:r>
            <a:r>
              <a:rPr lang="en-US" dirty="0" smtClean="0"/>
              <a:t>επιπ</a:t>
            </a:r>
            <a:r>
              <a:rPr lang="en-US" dirty="0" err="1" smtClean="0"/>
              <a:t>λέον</a:t>
            </a:r>
            <a:r>
              <a:rPr lang="en-US" dirty="0" smtClean="0"/>
              <a:t> </a:t>
            </a:r>
            <a:r>
              <a:rPr lang="en-US" dirty="0"/>
              <a:t>εργασιών στους μαθητές που τελειώνουν νωρίς</a:t>
            </a:r>
          </a:p>
          <a:p>
            <a:r>
              <a:rPr lang="en-US" dirty="0"/>
              <a:t>Εξατομικευμένη διδασκαλία για κάθε μαθητή</a:t>
            </a:r>
          </a:p>
          <a:p>
            <a:r>
              <a:rPr lang="en-US" dirty="0"/>
              <a:t>Να κάνετε κάτι εντελώς διαφορετικό για κάθε μαθητή στην τάξη σας</a:t>
            </a:r>
          </a:p>
          <a:p>
            <a:r>
              <a:rPr lang="en-US" dirty="0"/>
              <a:t>Δημιουργία μόνιμων, επισημασμένων ομάδων που δεν αλλάζουν ποτέ</a:t>
            </a:r>
          </a:p>
          <a:p>
            <a:endParaRPr lang="nl-NL" dirty="0"/>
          </a:p>
        </p:txBody>
      </p:sp>
    </p:spTree>
    <p:extLst>
      <p:ext uri="{BB962C8B-B14F-4D97-AF65-F5344CB8AC3E}">
        <p14:creationId xmlns:p14="http://schemas.microsoft.com/office/powerpoint/2010/main" val="2706757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normAutofit/>
          </a:bodyPr>
          <a:lstStyle/>
          <a:p>
            <a:r>
              <a:rPr lang="en-US" b="1" dirty="0"/>
              <a:t>Η διαφοροποίηση </a:t>
            </a:r>
            <a:r>
              <a:rPr lang="en-US" b="1" i="1" dirty="0"/>
              <a:t>είναι</a:t>
            </a:r>
            <a:r>
              <a:rPr lang="en-US" b="1" i="1" dirty="0" smtClean="0"/>
              <a:t>...</a:t>
            </a:r>
            <a:endParaRPr lang="en-GB"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1536700"/>
            <a:ext cx="10998200" cy="4640263"/>
          </a:xfrm>
        </p:spPr>
        <p:txBody>
          <a:bodyPr>
            <a:normAutofit fontScale="92500" lnSpcReduction="10000"/>
          </a:bodyPr>
          <a:lstStyle/>
          <a:p>
            <a:pPr>
              <a:spcBef>
                <a:spcPts val="600"/>
              </a:spcBef>
            </a:pPr>
            <a:r>
              <a:rPr lang="en-US" dirty="0"/>
              <a:t>Πιο πολύπλοκο από το να </a:t>
            </a:r>
            <a:r>
              <a:rPr lang="en-US" dirty="0" smtClean="0"/>
              <a:t>παρ</a:t>
            </a:r>
            <a:r>
              <a:rPr lang="el-GR" dirty="0" err="1" smtClean="0"/>
              <a:t>έχονται</a:t>
            </a:r>
            <a:r>
              <a:rPr lang="el-GR" dirty="0" smtClean="0"/>
              <a:t> </a:t>
            </a:r>
            <a:r>
              <a:rPr lang="en-US" dirty="0" err="1"/>
              <a:t>δι</a:t>
            </a:r>
            <a:r>
              <a:rPr lang="en-US" dirty="0"/>
              <a:t>αφορετικές μαθησιακές εμπειρίες </a:t>
            </a:r>
            <a:r>
              <a:rPr lang="en-US" dirty="0"/>
              <a:t>σε διαφορετικούς </a:t>
            </a:r>
            <a:r>
              <a:rPr lang="en-US" dirty="0" smtClean="0"/>
              <a:t>μαθητές</a:t>
            </a:r>
            <a:endParaRPr lang="en-US" dirty="0"/>
          </a:p>
          <a:p>
            <a:pPr>
              <a:spcBef>
                <a:spcPts val="600"/>
              </a:spcBef>
            </a:pPr>
            <a:r>
              <a:rPr lang="el-GR" dirty="0" smtClean="0"/>
              <a:t>Το μάθημα να βασίζεται </a:t>
            </a:r>
            <a:r>
              <a:rPr lang="el-GR" dirty="0" smtClean="0"/>
              <a:t>σ</a:t>
            </a:r>
            <a:r>
              <a:rPr lang="en-US" dirty="0" err="1" smtClean="0"/>
              <a:t>τις</a:t>
            </a:r>
            <a:r>
              <a:rPr lang="en-US" dirty="0" smtClean="0"/>
              <a:t> </a:t>
            </a:r>
            <a:r>
              <a:rPr lang="en-US" dirty="0"/>
              <a:t>ανάγκες των μαθητών</a:t>
            </a:r>
          </a:p>
          <a:p>
            <a:pPr>
              <a:spcBef>
                <a:spcPts val="600"/>
              </a:spcBef>
            </a:pPr>
            <a:r>
              <a:rPr lang="el-GR" dirty="0" smtClean="0"/>
              <a:t>Να λαμβάνονται </a:t>
            </a:r>
            <a:r>
              <a:rPr lang="en-US" dirty="0" smtClean="0"/>
              <a:t>υπ</a:t>
            </a:r>
            <a:r>
              <a:rPr lang="en-US" dirty="0" err="1" smtClean="0"/>
              <a:t>όψη</a:t>
            </a:r>
            <a:r>
              <a:rPr lang="en-US" dirty="0" smtClean="0"/>
              <a:t> </a:t>
            </a:r>
            <a:r>
              <a:rPr lang="en-US" dirty="0"/>
              <a:t>τα επίπεδα ετοιμότητας, τα ενδιαφέροντα και τα μαθησιακά στυλ των μαθητών</a:t>
            </a:r>
          </a:p>
          <a:p>
            <a:pPr>
              <a:spcBef>
                <a:spcPts val="600"/>
              </a:spcBef>
            </a:pPr>
            <a:r>
              <a:rPr lang="en-US" dirty="0"/>
              <a:t>Μια ευέλικτη προσέγγιση στη διδασκαλία και την ομαδοποίηση</a:t>
            </a:r>
          </a:p>
          <a:p>
            <a:pPr>
              <a:spcBef>
                <a:spcPts val="600"/>
              </a:spcBef>
            </a:pPr>
            <a:r>
              <a:rPr lang="el-GR" dirty="0" smtClean="0"/>
              <a:t>Να παρέχονται </a:t>
            </a:r>
            <a:r>
              <a:rPr lang="en-US" dirty="0" smtClean="0"/>
              <a:t>π</a:t>
            </a:r>
            <a:r>
              <a:rPr lang="en-US" dirty="0" err="1" smtClean="0"/>
              <a:t>ερισσότερ</a:t>
            </a:r>
            <a:r>
              <a:rPr lang="el-GR" dirty="0" err="1" smtClean="0"/>
              <a:t>ες</a:t>
            </a:r>
            <a:r>
              <a:rPr lang="en-US" dirty="0" smtClean="0"/>
              <a:t> </a:t>
            </a:r>
            <a:r>
              <a:rPr lang="en-US" dirty="0"/>
              <a:t>από </a:t>
            </a:r>
            <a:r>
              <a:rPr lang="en-US" dirty="0" err="1"/>
              <a:t>μί</a:t>
            </a:r>
            <a:r>
              <a:rPr lang="en-US" dirty="0"/>
              <a:t>α </a:t>
            </a:r>
            <a:r>
              <a:rPr lang="en-US" dirty="0" smtClean="0"/>
              <a:t>επιλογ</a:t>
            </a:r>
            <a:r>
              <a:rPr lang="el-GR" dirty="0" err="1" smtClean="0"/>
              <a:t>ές</a:t>
            </a:r>
            <a:r>
              <a:rPr lang="en-US" dirty="0" smtClean="0"/>
              <a:t> </a:t>
            </a:r>
            <a:r>
              <a:rPr lang="en-US" dirty="0"/>
              <a:t>στους μαθητές καθώς διαβάζουν τα κείμενά τους</a:t>
            </a:r>
          </a:p>
          <a:p>
            <a:pPr>
              <a:spcBef>
                <a:spcPts val="600"/>
              </a:spcBef>
            </a:pPr>
            <a:r>
              <a:rPr lang="el-GR" dirty="0" smtClean="0"/>
              <a:t>Η χ</a:t>
            </a:r>
            <a:r>
              <a:rPr lang="en-US" dirty="0" err="1" smtClean="0"/>
              <a:t>ρήση</a:t>
            </a:r>
            <a:r>
              <a:rPr lang="en-US" dirty="0" smtClean="0"/>
              <a:t> </a:t>
            </a:r>
            <a:r>
              <a:rPr lang="en-US" dirty="0"/>
              <a:t>διαφορετικών στρατηγικών ανάγνωσης για να ταιριάζει το υλικό με τις ανάγκες των </a:t>
            </a:r>
            <a:r>
              <a:rPr lang="en-US" dirty="0" smtClean="0"/>
              <a:t>μαθητών</a:t>
            </a:r>
            <a:endParaRPr lang="en-US" dirty="0"/>
          </a:p>
          <a:p>
            <a:pPr>
              <a:spcBef>
                <a:spcPts val="600"/>
              </a:spcBef>
            </a:pPr>
            <a:r>
              <a:rPr lang="el-GR" dirty="0" smtClean="0"/>
              <a:t>Η α</a:t>
            </a:r>
            <a:r>
              <a:rPr lang="en-US" dirty="0" err="1" smtClean="0"/>
              <a:t>λλ</a:t>
            </a:r>
            <a:r>
              <a:rPr lang="en-US" dirty="0" smtClean="0"/>
              <a:t>αγή </a:t>
            </a:r>
            <a:r>
              <a:rPr lang="en-US" dirty="0"/>
              <a:t>του τρόπου διδασκαλίας ώστε </a:t>
            </a:r>
            <a:r>
              <a:rPr lang="en-US" i="1" dirty="0"/>
              <a:t>όλοι </a:t>
            </a:r>
            <a:r>
              <a:rPr lang="en-US" dirty="0"/>
              <a:t>να μπορούν να μάθουν και να </a:t>
            </a:r>
            <a:r>
              <a:rPr lang="en-US" dirty="0" smtClean="0"/>
              <a:t>επιτύχουν</a:t>
            </a:r>
          </a:p>
          <a:p>
            <a:pPr marL="0" indent="0">
              <a:spcBef>
                <a:spcPts val="600"/>
              </a:spcBef>
              <a:buNone/>
            </a:pPr>
            <a:endParaRPr lang="nl-NL" dirty="0"/>
          </a:p>
        </p:txBody>
      </p:sp>
    </p:spTree>
    <p:extLst>
      <p:ext uri="{BB962C8B-B14F-4D97-AF65-F5344CB8AC3E}">
        <p14:creationId xmlns:p14="http://schemas.microsoft.com/office/powerpoint/2010/main" val="223129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Ώρα για αυτο-αναστοχασμό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2205" y="150804"/>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121908" y="2490656"/>
            <a:ext cx="1432584" cy="1287718"/>
          </a:xfrm>
          <a:prstGeom prst="rect">
            <a:avLst/>
          </a:prstGeom>
        </p:spPr>
      </p:pic>
      <p:sp>
        <p:nvSpPr>
          <p:cNvPr id="4" name="TextBox 3"/>
          <p:cNvSpPr txBox="1"/>
          <p:nvPr/>
        </p:nvSpPr>
        <p:spPr>
          <a:xfrm>
            <a:off x="4810370" y="4827261"/>
            <a:ext cx="4958861" cy="1754326"/>
          </a:xfrm>
          <a:prstGeom prst="rect">
            <a:avLst/>
          </a:prstGeom>
          <a:noFill/>
        </p:spPr>
        <p:txBody>
          <a:bodyPr wrap="square" rtlCol="0">
            <a:spAutoFit/>
          </a:bodyPr>
          <a:lstStyle/>
          <a:p>
            <a:r>
              <a:rPr lang="en-US" b="1" i="1" dirty="0" smtClean="0"/>
              <a:t>Τι είναι η διαφοροποιημένη διδασκαλία; </a:t>
            </a:r>
          </a:p>
          <a:p>
            <a:endParaRPr lang="en-US" b="1" i="1" dirty="0" smtClean="0"/>
          </a:p>
          <a:p>
            <a:r>
              <a:rPr lang="en-US" b="1" i="1" dirty="0" smtClean="0"/>
              <a:t>Ποια προσέγγιση χρησιμοποιείτε σήμερα κατά τη διδασκαλία; </a:t>
            </a:r>
          </a:p>
          <a:p>
            <a:endParaRPr lang="en-US" i="1" dirty="0" smtClean="0"/>
          </a:p>
          <a:p>
            <a:r>
              <a:rPr lang="en-US" b="1" i="1" dirty="0" smtClean="0"/>
              <a:t>Πείτε μας την προσωπική σας ιστορία! </a:t>
            </a:r>
            <a:endParaRPr lang="en-US" b="1" i="1" dirty="0"/>
          </a:p>
        </p:txBody>
      </p:sp>
      <p:sp>
        <p:nvSpPr>
          <p:cNvPr id="11" name="TextBox 10"/>
          <p:cNvSpPr txBox="1"/>
          <p:nvPr/>
        </p:nvSpPr>
        <p:spPr>
          <a:xfrm>
            <a:off x="1833928" y="1841853"/>
            <a:ext cx="8834805" cy="1908215"/>
          </a:xfrm>
          <a:prstGeom prst="rect">
            <a:avLst/>
          </a:prstGeom>
          <a:solidFill>
            <a:schemeClr val="accent4">
              <a:lumMod val="40000"/>
              <a:lumOff val="60000"/>
            </a:schemeClr>
          </a:solidFill>
        </p:spPr>
        <p:txBody>
          <a:bodyPr wrap="square" rtlCol="0">
            <a:spAutoFit/>
          </a:bodyPr>
          <a:lstStyle/>
          <a:p>
            <a:pPr algn="ctr"/>
            <a:r>
              <a:rPr lang="en-US" dirty="0" smtClean="0"/>
              <a:t>Κάντε κλικ παρακάτω για να παρακολουθήσετε ένα βίντεο σχετικά με το πώς να σχεδιάσετε τα μαθήματά σας: </a:t>
            </a:r>
          </a:p>
          <a:p>
            <a:pPr algn="just"/>
            <a:endParaRPr lang="en-US" dirty="0" smtClean="0">
              <a:solidFill>
                <a:srgbClr val="000000"/>
              </a:solidFill>
              <a:latin typeface="Roboto"/>
            </a:endParaRPr>
          </a:p>
          <a:p>
            <a:pPr algn="ctr"/>
            <a:r>
              <a:rPr lang="en-US" dirty="0"/>
              <a:t>Σύνδεσμος: </a:t>
            </a:r>
            <a:r>
              <a:rPr lang="en-US" dirty="0">
                <a:hlinkClick r:id="rId5"/>
              </a:rPr>
              <a:t>https://</a:t>
            </a:r>
            <a:r>
              <a:rPr lang="en-US" dirty="0" smtClean="0">
                <a:hlinkClick r:id="rId5"/>
              </a:rPr>
              <a:t>www.youtube.com/watch?v=rumHfC1XQtc</a:t>
            </a:r>
            <a:endParaRPr lang="el-GR" dirty="0"/>
          </a:p>
          <a:p>
            <a:pPr algn="ctr"/>
            <a:r>
              <a:rPr lang="en-US" dirty="0" smtClean="0"/>
              <a:t> </a:t>
            </a:r>
            <a:endParaRPr lang="en-US" dirty="0" smtClean="0"/>
          </a:p>
          <a:p>
            <a:pPr algn="ctr"/>
            <a:r>
              <a:rPr lang="en-US" sz="1400" i="1" dirty="0" smtClean="0"/>
              <a:t>Πηγή: </a:t>
            </a:r>
            <a:r>
              <a:rPr lang="en-US" sz="1400" dirty="0">
                <a:hlinkClick r:id="rId5"/>
              </a:rPr>
              <a:t>Διαφοροποίηση της διδασκαλίας: Διαφοροποίηση της διδασκαλίας: Πώς να σχεδιάσετε τα μαθήματά σας - YouTube</a:t>
            </a:r>
            <a:endParaRPr lang="en-US" sz="1400" i="1" dirty="0"/>
          </a:p>
        </p:txBody>
      </p:sp>
    </p:spTree>
    <p:extLst>
      <p:ext uri="{BB962C8B-B14F-4D97-AF65-F5344CB8AC3E}">
        <p14:creationId xmlns:p14="http://schemas.microsoft.com/office/powerpoint/2010/main" val="285464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94B90225-916D-48EE-AA0E-93FDBCC1A91E}"/>
              </a:ext>
            </a:extLst>
          </p:cNvPr>
          <p:cNvSpPr>
            <a:spLocks noGrp="1"/>
          </p:cNvSpPr>
          <p:nvPr>
            <p:ph type="title"/>
          </p:nvPr>
        </p:nvSpPr>
        <p:spPr/>
        <p:txBody>
          <a:bodyPr/>
          <a:lstStyle/>
          <a:p>
            <a:r>
              <a:rPr lang="nl-NL" dirty="0" err="1"/>
              <a:t>Λέξεις κλειδιά</a:t>
            </a:r>
            <a:endParaRPr lang="en-GB" dirty="0"/>
          </a:p>
        </p:txBody>
      </p:sp>
      <p:sp>
        <p:nvSpPr>
          <p:cNvPr id="5" name="Tijdelijke aanduiding voor inhoud 4">
            <a:extLst>
              <a:ext uri="{FF2B5EF4-FFF2-40B4-BE49-F238E27FC236}">
                <a16:creationId xmlns:a16="http://schemas.microsoft.com/office/drawing/2014/main" xmlns:p14="http://schemas.microsoft.com/office/powerpoint/2010/main" xmlns="" id="{4A7D3395-BB5E-4CB0-91D4-BEBFCD97D76C}"/>
              </a:ext>
            </a:extLst>
          </p:cNvPr>
          <p:cNvSpPr>
            <a:spLocks noGrp="1"/>
          </p:cNvSpPr>
          <p:nvPr>
            <p:ph idx="1"/>
          </p:nvPr>
        </p:nvSpPr>
        <p:spPr>
          <a:xfrm>
            <a:off x="838200" y="2089394"/>
            <a:ext cx="10515600" cy="2737583"/>
          </a:xfrm>
        </p:spPr>
        <p:txBody>
          <a:bodyPr/>
          <a:lstStyle/>
          <a:p>
            <a:r>
              <a:rPr lang="en-US" dirty="0"/>
              <a:t>Διαφοροποιημένη </a:t>
            </a:r>
            <a:r>
              <a:rPr lang="nl-NL" dirty="0" smtClean="0"/>
              <a:t>διδασκαλία </a:t>
            </a:r>
            <a:endParaRPr lang="nl-NL" dirty="0"/>
          </a:p>
          <a:p>
            <a:r>
              <a:rPr lang="nl-NL" dirty="0"/>
              <a:t>Χαρακτηριστικά και </a:t>
            </a:r>
            <a:r>
              <a:rPr lang="nl-NL" dirty="0" smtClean="0"/>
              <a:t>αρχές</a:t>
            </a:r>
            <a:endParaRPr lang="el-GR" dirty="0"/>
          </a:p>
          <a:p>
            <a:r>
              <a:rPr lang="en-US" dirty="0" smtClean="0"/>
              <a:t>Διαφοροποιημένες δραστηριότητες </a:t>
            </a:r>
          </a:p>
          <a:p>
            <a:r>
              <a:rPr lang="en-US" dirty="0" smtClean="0"/>
              <a:t>Πρακτικές εφαρμογές, εργαλεία, στρατηγικές </a:t>
            </a:r>
          </a:p>
          <a:p>
            <a:r>
              <a:rPr lang="nl-NL" dirty="0" smtClean="0"/>
              <a:t>Παραδοσιακές τάξεις VS Διαφοροποιημένες τάξεις </a:t>
            </a:r>
            <a:endParaRPr lang="nl-NL" dirty="0"/>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p14="http://schemas.microsoft.com/office/powerpoint/2010/main" xmlns="" id="{B9E10321-43AB-4F48-96CB-F4394CD3638E}"/>
              </a:ext>
            </a:extLst>
          </p:cNvPr>
          <p:cNvSpPr>
            <a:spLocks noGrp="1"/>
          </p:cNvSpPr>
          <p:nvPr>
            <p:ph type="title"/>
          </p:nvPr>
        </p:nvSpPr>
        <p:spPr/>
        <p:txBody>
          <a:bodyPr/>
          <a:lstStyle/>
          <a:p>
            <a:r>
              <a:rPr lang="el-GR" dirty="0" smtClean="0"/>
              <a:t>Κεφάλαιο </a:t>
            </a:r>
            <a:r>
              <a:rPr lang="nl-NL" dirty="0" smtClean="0"/>
              <a:t>5</a:t>
            </a:r>
            <a:endParaRPr lang="en-GB" dirty="0"/>
          </a:p>
        </p:txBody>
      </p:sp>
      <p:sp>
        <p:nvSpPr>
          <p:cNvPr id="9" name="Tijdelijke aanduiding voor inhoud 8">
            <a:extLst>
              <a:ext uri="{FF2B5EF4-FFF2-40B4-BE49-F238E27FC236}">
                <a16:creationId xmlns:a16="http://schemas.microsoft.com/office/drawing/2014/main" xmlns:p14="http://schemas.microsoft.com/office/powerpoint/2010/main" xmlns="" id="{0C6DE5DB-0A94-4231-A32C-60AC9DFB24FB}"/>
              </a:ext>
            </a:extLst>
          </p:cNvPr>
          <p:cNvSpPr>
            <a:spLocks noGrp="1"/>
          </p:cNvSpPr>
          <p:nvPr>
            <p:ph sz="half" idx="1"/>
          </p:nvPr>
        </p:nvSpPr>
        <p:spPr/>
        <p:txBody>
          <a:bodyPr>
            <a:normAutofit fontScale="62500" lnSpcReduction="20000"/>
          </a:bodyPr>
          <a:lstStyle/>
          <a:p>
            <a:r>
              <a:rPr lang="en-US" dirty="0"/>
              <a:t>Ποιες είναι οι διαφορές μεταξύ των παραδοσιακών και των </a:t>
            </a:r>
            <a:r>
              <a:rPr lang="en-US" dirty="0" smtClean="0"/>
              <a:t>διαφοροποιημένων </a:t>
            </a:r>
            <a:r>
              <a:rPr lang="en-US" dirty="0"/>
              <a:t>τάξεων; </a:t>
            </a:r>
            <a:endParaRPr lang="en-GB" dirty="0"/>
          </a:p>
        </p:txBody>
      </p:sp>
    </p:spTree>
    <p:extLst>
      <p:ext uri="{BB962C8B-B14F-4D97-AF65-F5344CB8AC3E}">
        <p14:creationId xmlns:p14="http://schemas.microsoft.com/office/powerpoint/2010/main" val="2209674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4203492"/>
              </p:ext>
            </p:extLst>
          </p:nvPr>
        </p:nvGraphicFramePr>
        <p:xfrm>
          <a:off x="443278" y="50800"/>
          <a:ext cx="11303246" cy="6807200"/>
        </p:xfrm>
        <a:graphic>
          <a:graphicData uri="http://schemas.openxmlformats.org/drawingml/2006/table">
            <a:tbl>
              <a:tblPr firstRow="1" bandRow="1">
                <a:tableStyleId>{5C22544A-7EE6-4342-B048-85BDC9FD1C3A}</a:tableStyleId>
              </a:tblPr>
              <a:tblGrid>
                <a:gridCol w="5651623"/>
                <a:gridCol w="5651623"/>
              </a:tblGrid>
              <a:tr h="463130">
                <a:tc>
                  <a:txBody>
                    <a:bodyPr/>
                    <a:lstStyle/>
                    <a:p>
                      <a:pPr algn="ctr"/>
                      <a:r>
                        <a:rPr lang="en-US" sz="2000" dirty="0" smtClean="0"/>
                        <a:t>Παρα</a:t>
                      </a:r>
                      <a:r>
                        <a:rPr lang="en-US" sz="2000" dirty="0" err="1" smtClean="0"/>
                        <a:t>δοσι</a:t>
                      </a:r>
                      <a:r>
                        <a:rPr lang="en-US" sz="2000" dirty="0" smtClean="0"/>
                        <a:t>ακή </a:t>
                      </a:r>
                      <a:r>
                        <a:rPr lang="el-GR" sz="2000" dirty="0" smtClean="0"/>
                        <a:t>τάξη</a:t>
                      </a:r>
                      <a:endParaRPr lang="en-US" sz="2000" dirty="0"/>
                    </a:p>
                  </a:txBody>
                  <a:tcPr/>
                </a:tc>
                <a:tc>
                  <a:txBody>
                    <a:bodyPr/>
                    <a:lstStyle/>
                    <a:p>
                      <a:pPr marL="0" algn="ctr" defTabSz="914400" rtl="0" eaLnBrk="1" latinLnBrk="0" hangingPunct="1"/>
                      <a:r>
                        <a:rPr lang="en-US" sz="2000" b="1" kern="1200" dirty="0" smtClean="0">
                          <a:solidFill>
                            <a:schemeClr val="lt1"/>
                          </a:solidFill>
                          <a:latin typeface="+mn-lt"/>
                          <a:ea typeface="+mn-ea"/>
                          <a:cs typeface="+mn-cs"/>
                        </a:rPr>
                        <a:t>Διαφοροποιημένη τάξη</a:t>
                      </a:r>
                      <a:endParaRPr lang="en-US" sz="2000" b="1" kern="1200" dirty="0">
                        <a:solidFill>
                          <a:schemeClr val="lt1"/>
                        </a:solidFill>
                        <a:latin typeface="+mn-lt"/>
                        <a:ea typeface="+mn-ea"/>
                        <a:cs typeface="+mn-cs"/>
                      </a:endParaRPr>
                    </a:p>
                  </a:txBody>
                  <a:tcPr/>
                </a:tc>
              </a:tr>
              <a:tr h="4763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Οι διαφορές των σπουδαστών ΕΕΚ αποκρύπτονται ή αντιμετωπίζονται όταν είναι προβληματικές</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Οι διαφορές των μαθητών μελετώνται ως βάση για το σχεδιασμό</a:t>
                      </a:r>
                      <a:endParaRPr lang="el-GR" sz="1200" dirty="0" smtClean="0"/>
                    </a:p>
                  </a:txBody>
                  <a:tcPr/>
                </a:tc>
              </a:tr>
              <a:tr h="527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Η αξιολόγηση είναι συνηθέστερη στο τέλος της μάθησης για να δούμε "ποιος το κατάλαβε".</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Η αξιολόγηση είναι συνεχής και διαγνωστική, ώστε να κατανοηθεί πώς η διδασκαλία μπορεί να ανταποκριθεί καλύτερα στις ανάγκες των μαθητών.</a:t>
                      </a:r>
                      <a:endParaRPr lang="en-US" sz="1200" dirty="0"/>
                    </a:p>
                  </a:txBody>
                  <a:tcPr/>
                </a:tc>
              </a:tr>
              <a:tr h="310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Επικρατεί μια σχετικά στενή έννοια της νοημοσύνης</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Η εστίαση στις πολλαπλές μορφές νοημοσύνης είναι εμφανής</a:t>
                      </a:r>
                      <a:endParaRPr lang="en-US" sz="1200" dirty="0"/>
                    </a:p>
                  </a:txBody>
                  <a:tcPr/>
                </a:tc>
              </a:tr>
              <a:tr h="4763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Επικρατεί ένας ενιαίος ορισμός της αριστείας</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Η αριστεία ορίζεται σε μεγάλο βαθμό από την ατομική ανάπτυξη από ένα σημείο εκκίνησης</a:t>
                      </a:r>
                      <a:endParaRPr lang="en-US" sz="1200" dirty="0"/>
                    </a:p>
                  </a:txBody>
                  <a:tcPr/>
                </a:tc>
              </a:tr>
              <a:tr h="4763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Τα ενδιαφέροντα των μαθητών αξιοποιούνται σπάνια</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Οι μαθητές καθοδηγούνται συχνά στη λήψη μαθησιακών επιλογών με βάση τα ενδιαφέροντά τους</a:t>
                      </a:r>
                      <a:endParaRPr lang="en-US" sz="1200" dirty="0"/>
                    </a:p>
                  </a:txBody>
                  <a:tcPr/>
                </a:tc>
              </a:tr>
              <a:tr h="310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Λαμβάνονται υπόψη σχετικά λίγες επιλογές μαθησιακού προφίλ </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Πολλές επιλογές προφίλ μάθησης τιμώνται </a:t>
                      </a:r>
                      <a:endParaRPr lang="en-US" sz="1200" dirty="0"/>
                    </a:p>
                  </a:txBody>
                  <a:tcPr/>
                </a:tc>
              </a:tr>
              <a:tr h="310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Κυριαρχεί η διδασκαλία σε ολόκληρη την τάξη</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Χρησιμοποιούνται πολλές διδακτικές ρυθμίσεις</a:t>
                      </a:r>
                      <a:endParaRPr lang="en-US" sz="1200" dirty="0"/>
                    </a:p>
                  </a:txBody>
                  <a:tcPr/>
                </a:tc>
              </a:tr>
              <a:tr h="4763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Η κάλυψη των κειμένων και των οδηγών σπουδών καθοδηγεί τη διδασκαλία</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Η ετοιμότητα, το ενδιαφέρον και το μαθησιακό προφίλ των μαθητών διαμορφώνουν τη διδασκαλία</a:t>
                      </a:r>
                      <a:endParaRPr lang="en-US" sz="1200" dirty="0"/>
                    </a:p>
                  </a:txBody>
                  <a:tcPr/>
                </a:tc>
              </a:tr>
              <a:tr h="527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Η κατάκτηση γεγονότων και δεξιοτήτων εκτός πλαισίου είναι το επίκεντρο της μάθησης</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Η χρήση βασικών δεξιοτήτων για την κατανόηση βασικών εννοιών και αρχών είναι το επίκεντρο της μάθησης.</a:t>
                      </a:r>
                      <a:endParaRPr lang="en-US" sz="1200" dirty="0"/>
                    </a:p>
                  </a:txBody>
                  <a:tcPr/>
                </a:tc>
              </a:tr>
              <a:tr h="2858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Οι αναθέσεις μίας επιλογής είναι ο κανόνας</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Η ανάθεση πολλαπλών επιλογών χρησιμοποιείται συχνά</a:t>
                      </a:r>
                      <a:endParaRPr lang="en-US" sz="1200" dirty="0"/>
                    </a:p>
                  </a:txBody>
                  <a:tcPr/>
                </a:tc>
              </a:tr>
              <a:tr h="310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Ο χρόνος είναι σχετικά άκαμπτος</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Ο χρόνος χρησιμοποιείται με ευελιξία ανάλογα με τις ανάγκες των μαθητών.</a:t>
                      </a:r>
                      <a:endParaRPr lang="en-US" sz="1200" dirty="0"/>
                    </a:p>
                  </a:txBody>
                  <a:tcPr/>
                </a:tc>
              </a:tr>
              <a:tr h="310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Επικρατεί ένα ενιαίο κείμενο</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Παρέχονται πολλαπλά υλικά</a:t>
                      </a:r>
                      <a:endParaRPr lang="en-US" sz="1200" dirty="0"/>
                    </a:p>
                  </a:txBody>
                  <a:tcPr/>
                </a:tc>
              </a:tr>
              <a:tr h="310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Μπορεί να αναζητηθεί ενιαία ερμηνεία των ιδεών και των γεγονότων</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Αναζητούνται συνήθως πολλαπλές προοπτικές για ιδέες και γεγονότα</a:t>
                      </a:r>
                      <a:endParaRPr lang="en-US" sz="1200" dirty="0"/>
                    </a:p>
                  </a:txBody>
                  <a:tcPr/>
                </a:tc>
              </a:tr>
              <a:tr h="4763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Ο δάσκαλος λύνει προβλήματα</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Οι μαθητές βοηθούν τους άλλους μαθητές και τον καθηγητή να λύσουν προβλήματα</a:t>
                      </a:r>
                      <a:endParaRPr lang="en-US" sz="1200" dirty="0"/>
                    </a:p>
                  </a:txBody>
                  <a:tcPr/>
                </a:tc>
              </a:tr>
              <a:tr h="4763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Ο δάσκαλος παρέχει πρότυπα για τη βαθμολόγηση σε όλη την τάξη </a:t>
                      </a:r>
                      <a:endParaRPr lang="el-GR" sz="1200" dirty="0" smtClean="0"/>
                    </a:p>
                  </a:txBody>
                  <a:tcPr/>
                </a:tc>
                <a:tc>
                  <a:txBody>
                    <a:bodyPr/>
                    <a:lstStyle/>
                    <a:p>
                      <a:pPr algn="ctr"/>
                      <a:r>
                        <a:rPr lang="en-US" sz="1200" b="0" i="0" kern="1200" dirty="0" smtClean="0">
                          <a:solidFill>
                            <a:schemeClr val="dk1"/>
                          </a:solidFill>
                          <a:effectLst/>
                          <a:latin typeface="+mn-lt"/>
                          <a:ea typeface="+mn-ea"/>
                          <a:cs typeface="+mn-cs"/>
                        </a:rPr>
                        <a:t>Οι μαθητές συνεργάζονται με τον καθηγητή για να καθορίσουν τόσο τους στόχους ολόκληρης της τάξης όσο και τους ατομικούς.</a:t>
                      </a:r>
                      <a:endParaRPr lang="en-US" sz="1200" dirty="0"/>
                    </a:p>
                  </a:txBody>
                  <a:tcPr/>
                </a:tc>
              </a:tr>
              <a:tr h="2858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Συχνά χρησιμοποιείται μία μόνο μορφή αξιολόγησης</a:t>
                      </a:r>
                      <a:endParaRPr lang="nl-NL" sz="1200" dirty="0" smtClean="0"/>
                    </a:p>
                  </a:txBody>
                  <a:tcPr/>
                </a:tc>
                <a:tc>
                  <a:txBody>
                    <a:bodyPr/>
                    <a:lstStyle/>
                    <a:p>
                      <a:pPr algn="ctr"/>
                      <a:r>
                        <a:rPr lang="en-US" sz="1200" kern="1200" dirty="0" smtClean="0">
                          <a:solidFill>
                            <a:schemeClr val="dk1"/>
                          </a:solidFill>
                          <a:effectLst/>
                          <a:latin typeface="+mn-lt"/>
                          <a:ea typeface="+mn-ea"/>
                          <a:cs typeface="+mn-cs"/>
                        </a:rPr>
                        <a:t>Οι μαθητές αξιολογούνται με πολλαπλούς τρόπους</a:t>
                      </a:r>
                    </a:p>
                  </a:txBody>
                  <a:tcPr/>
                </a:tc>
              </a:tr>
            </a:tbl>
          </a:graphicData>
        </a:graphic>
      </p:graphicFrame>
    </p:spTree>
    <p:extLst>
      <p:ext uri="{BB962C8B-B14F-4D97-AF65-F5344CB8AC3E}">
        <p14:creationId xmlns:p14="http://schemas.microsoft.com/office/powerpoint/2010/main" val="665985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p14="http://schemas.microsoft.com/office/powerpoint/2010/main" xmlns="" id="{1FC30163-DDA5-4F82-AC1D-9979EA2FBD60}"/>
              </a:ext>
            </a:extLst>
          </p:cNvPr>
          <p:cNvSpPr>
            <a:spLocks noGrp="1"/>
          </p:cNvSpPr>
          <p:nvPr>
            <p:ph type="title"/>
          </p:nvPr>
        </p:nvSpPr>
        <p:spPr/>
        <p:txBody>
          <a:bodyPr/>
          <a:lstStyle/>
          <a:p>
            <a:r>
              <a:rPr lang="nl-NL" dirty="0"/>
              <a:t>Σύνοψη</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B1A05FF6-6DF6-4F89-8DC1-4064BD7DA4BF}"/>
              </a:ext>
            </a:extLst>
          </p:cNvPr>
          <p:cNvSpPr>
            <a:spLocks noGrp="1"/>
          </p:cNvSpPr>
          <p:nvPr>
            <p:ph idx="1"/>
          </p:nvPr>
        </p:nvSpPr>
        <p:spPr/>
        <p:txBody>
          <a:bodyPr>
            <a:normAutofit/>
          </a:bodyPr>
          <a:lstStyle/>
          <a:p>
            <a:pPr marL="0" indent="0">
              <a:buNone/>
            </a:pPr>
            <a:r>
              <a:rPr lang="en-US" b="1" dirty="0">
                <a:solidFill>
                  <a:schemeClr val="bg2">
                    <a:lumMod val="50000"/>
                  </a:schemeClr>
                </a:solidFill>
              </a:rPr>
              <a:t>Τώρα που ολοκληρώσατε αυτή την ενότητα, θα πρέπει να είστε σε θέση να:</a:t>
            </a:r>
          </a:p>
          <a:p>
            <a:pPr marL="1028700" lvl="1" indent="-342900">
              <a:lnSpc>
                <a:spcPct val="150000"/>
              </a:lnSpc>
              <a:buFont typeface="Wingdings" panose="05000000000000000000" pitchFamily="2" charset="2"/>
              <a:buChar char="ü"/>
            </a:pPr>
            <a:r>
              <a:rPr lang="el-GR" dirty="0" smtClean="0">
                <a:solidFill>
                  <a:schemeClr val="bg2">
                    <a:lumMod val="50000"/>
                  </a:schemeClr>
                </a:solidFill>
              </a:rPr>
              <a:t>Κατανοήσετε τη</a:t>
            </a:r>
            <a:r>
              <a:rPr lang="en-US" dirty="0" smtClean="0">
                <a:solidFill>
                  <a:schemeClr val="bg2">
                    <a:lumMod val="50000"/>
                  </a:schemeClr>
                </a:solidFill>
              </a:rPr>
              <a:t> </a:t>
            </a:r>
            <a:r>
              <a:rPr lang="en-US" dirty="0" err="1" smtClean="0">
                <a:solidFill>
                  <a:schemeClr val="bg2">
                    <a:lumMod val="50000"/>
                  </a:schemeClr>
                </a:solidFill>
              </a:rPr>
              <a:t>δι</a:t>
            </a:r>
            <a:r>
              <a:rPr lang="en-US" dirty="0" smtClean="0">
                <a:solidFill>
                  <a:schemeClr val="bg2">
                    <a:lumMod val="50000"/>
                  </a:schemeClr>
                </a:solidFill>
              </a:rPr>
              <a:t>αφοροποιημένη διδασκαλία </a:t>
            </a:r>
            <a:endParaRPr lang="el-GR" dirty="0" smtClean="0">
              <a:solidFill>
                <a:schemeClr val="bg2">
                  <a:lumMod val="50000"/>
                </a:schemeClr>
              </a:solidFill>
            </a:endParaRPr>
          </a:p>
          <a:p>
            <a:pPr marL="1028700" lvl="1" indent="-342900">
              <a:lnSpc>
                <a:spcPct val="150000"/>
              </a:lnSpc>
              <a:buFont typeface="Wingdings" panose="05000000000000000000" pitchFamily="2" charset="2"/>
              <a:buChar char="ü"/>
            </a:pPr>
            <a:r>
              <a:rPr lang="el-GR" dirty="0" smtClean="0">
                <a:solidFill>
                  <a:schemeClr val="bg2">
                    <a:lumMod val="50000"/>
                  </a:schemeClr>
                </a:solidFill>
              </a:rPr>
              <a:t>Εφαρμόσετε </a:t>
            </a:r>
            <a:r>
              <a:rPr lang="en-US" dirty="0" smtClean="0">
                <a:solidFill>
                  <a:schemeClr val="bg2">
                    <a:lumMod val="50000"/>
                  </a:schemeClr>
                </a:solidFill>
              </a:rPr>
              <a:t>α</a:t>
            </a:r>
            <a:r>
              <a:rPr lang="en-US" dirty="0" err="1" smtClean="0">
                <a:solidFill>
                  <a:schemeClr val="bg2">
                    <a:lumMod val="50000"/>
                  </a:schemeClr>
                </a:solidFill>
              </a:rPr>
              <a:t>υτές</a:t>
            </a:r>
            <a:r>
              <a:rPr lang="en-US" dirty="0" smtClean="0">
                <a:solidFill>
                  <a:schemeClr val="bg2">
                    <a:lumMod val="50000"/>
                  </a:schemeClr>
                </a:solidFill>
              </a:rPr>
              <a:t> </a:t>
            </a:r>
            <a:r>
              <a:rPr lang="en-US" dirty="0">
                <a:solidFill>
                  <a:schemeClr val="bg2">
                    <a:lumMod val="50000"/>
                  </a:schemeClr>
                </a:solidFill>
              </a:rPr>
              <a:t>τις τεχνικές στην εργασία σας</a:t>
            </a:r>
          </a:p>
          <a:p>
            <a:pPr marL="1028700" lvl="1" indent="-342900">
              <a:lnSpc>
                <a:spcPct val="150000"/>
              </a:lnSpc>
              <a:buFont typeface="Wingdings" panose="05000000000000000000" pitchFamily="2" charset="2"/>
              <a:buChar char="ü"/>
            </a:pPr>
            <a:r>
              <a:rPr lang="en-US" dirty="0">
                <a:solidFill>
                  <a:schemeClr val="bg2">
                    <a:lumMod val="50000"/>
                  </a:schemeClr>
                </a:solidFill>
              </a:rPr>
              <a:t>Να χειρίζεστε πιο αποτελεσματικά τα καθημερινά ζητήματα της </a:t>
            </a:r>
            <a:r>
              <a:rPr lang="en-US" dirty="0" smtClean="0">
                <a:solidFill>
                  <a:schemeClr val="bg2">
                    <a:lumMod val="50000"/>
                  </a:schemeClr>
                </a:solidFill>
              </a:rPr>
              <a:t>διδασκαλίας </a:t>
            </a:r>
            <a:r>
              <a:rPr lang="en-US" dirty="0">
                <a:solidFill>
                  <a:schemeClr val="bg2">
                    <a:lumMod val="50000"/>
                  </a:schemeClr>
                </a:solidFill>
              </a:rPr>
              <a:t>σας </a:t>
            </a:r>
            <a:r>
              <a:rPr lang="en-US" dirty="0" smtClean="0">
                <a:solidFill>
                  <a:schemeClr val="bg2">
                    <a:lumMod val="50000"/>
                  </a:schemeClr>
                </a:solidFill>
              </a:rPr>
              <a:t>και τις μοναδικές ανάγκες των μαθητών σας. </a:t>
            </a:r>
            <a:endParaRPr lang="en-US" dirty="0"/>
          </a:p>
          <a:p>
            <a:pPr marL="1028700" lvl="1" indent="-342900">
              <a:lnSpc>
                <a:spcPct val="150000"/>
              </a:lnSpc>
              <a:buFont typeface="Wingdings" panose="05000000000000000000" pitchFamily="2" charset="2"/>
              <a:buChar char="ü"/>
            </a:pPr>
            <a:endParaRPr lang="en-US" dirty="0">
              <a:solidFill>
                <a:schemeClr val="bg2">
                  <a:lumMod val="50000"/>
                </a:schemeClr>
              </a:solidFill>
            </a:endParaRPr>
          </a:p>
        </p:txBody>
      </p:sp>
    </p:spTree>
    <p:extLst>
      <p:ext uri="{BB962C8B-B14F-4D97-AF65-F5344CB8AC3E}">
        <p14:creationId xmlns:p14="http://schemas.microsoft.com/office/powerpoint/2010/main" val="1742545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422FED3E-30FA-41C7-BD1B-3AB0EE5FFFCC}"/>
              </a:ext>
            </a:extLst>
          </p:cNvPr>
          <p:cNvSpPr>
            <a:spLocks noGrp="1"/>
          </p:cNvSpPr>
          <p:nvPr>
            <p:ph type="title"/>
          </p:nvPr>
        </p:nvSpPr>
        <p:spPr/>
        <p:txBody>
          <a:bodyPr/>
          <a:lstStyle/>
          <a:p>
            <a:r>
              <a:rPr lang="en-GB" dirty="0"/>
              <a:t>Κατάλογος </a:t>
            </a:r>
            <a:r>
              <a:rPr lang="en-GB" dirty="0" smtClean="0"/>
              <a:t>αναφορών και περαιτέρω ανάγνωσης</a:t>
            </a:r>
            <a:endParaRPr lang="nl-NL" dirty="0"/>
          </a:p>
        </p:txBody>
      </p:sp>
      <p:sp>
        <p:nvSpPr>
          <p:cNvPr id="3" name="Content Placeholder 2">
            <a:extLst>
              <a:ext uri="{FF2B5EF4-FFF2-40B4-BE49-F238E27FC236}">
                <a16:creationId xmlns:a16="http://schemas.microsoft.com/office/drawing/2014/main" xmlns:p14="http://schemas.microsoft.com/office/powerpoint/2010/main" xmlns="" id="{EB77659D-2AD8-4529-B848-2CC222CA124E}"/>
              </a:ext>
            </a:extLst>
          </p:cNvPr>
          <p:cNvSpPr>
            <a:spLocks noGrp="1"/>
          </p:cNvSpPr>
          <p:nvPr>
            <p:ph idx="1"/>
          </p:nvPr>
        </p:nvSpPr>
        <p:spPr>
          <a:xfrm>
            <a:off x="645391" y="1690688"/>
            <a:ext cx="10901218" cy="4630593"/>
          </a:xfrm>
        </p:spPr>
        <p:txBody>
          <a:bodyPr>
            <a:normAutofit fontScale="85000" lnSpcReduction="20000"/>
          </a:bodyPr>
          <a:lstStyle/>
          <a:p>
            <a:r>
              <a:rPr lang="en-US" sz="1700" dirty="0"/>
              <a:t>Sec- B Readings </a:t>
            </a:r>
            <a:r>
              <a:rPr lang="en-US" sz="1700" dirty="0" smtClean="0"/>
              <a:t>(</a:t>
            </a:r>
            <a:r>
              <a:rPr lang="en-US" sz="1700" dirty="0" err="1" smtClean="0"/>
              <a:t>n.d</a:t>
            </a:r>
            <a:r>
              <a:rPr lang="en-US" sz="1700" dirty="0" smtClean="0"/>
              <a:t>). </a:t>
            </a:r>
            <a:r>
              <a:rPr lang="en-US" sz="1700" i="1" dirty="0" smtClean="0"/>
              <a:t>Διαφοροποιημένη διδασκαλία</a:t>
            </a:r>
            <a:r>
              <a:rPr lang="el-GR" sz="1700" i="1" dirty="0" smtClean="0"/>
              <a:t>. </a:t>
            </a:r>
            <a:r>
              <a:rPr lang="en-US" sz="1700" dirty="0"/>
              <a:t>Ανακτήθηκε από: </a:t>
            </a:r>
            <a:r>
              <a:rPr lang="en-US" sz="1700" dirty="0" smtClean="0">
                <a:hlinkClick r:id="rId2"/>
              </a:rPr>
              <a:t>https:</a:t>
            </a:r>
            <a:r>
              <a:rPr lang="el-GR" sz="1700" dirty="0" smtClean="0"/>
              <a:t>//www.dr-hatfield.com/educ342/Differentiated_Instruction.pdf </a:t>
            </a:r>
            <a:endParaRPr lang="en-US" sz="1700" dirty="0" smtClean="0"/>
          </a:p>
          <a:p>
            <a:r>
              <a:rPr lang="en-US" sz="1700" dirty="0"/>
              <a:t>Watts-Taffe, S., Laster, B., Broach, L., </a:t>
            </a:r>
            <a:r>
              <a:rPr lang="en-US" sz="1700" dirty="0" err="1"/>
              <a:t>Marinak</a:t>
            </a:r>
            <a:r>
              <a:rPr lang="en-US" sz="1700" dirty="0"/>
              <a:t>, B., Conner, C., &amp; Walker-Dalhouse, D</a:t>
            </a:r>
            <a:r>
              <a:rPr lang="en-US" sz="1700" dirty="0" smtClean="0"/>
              <a:t>. (</a:t>
            </a:r>
            <a:r>
              <a:rPr lang="en-US" sz="1700" dirty="0"/>
              <a:t>2012, Δεκέμβριος/2013, Ιανουάριος). </a:t>
            </a:r>
            <a:r>
              <a:rPr lang="en-US" sz="1700" i="1" dirty="0"/>
              <a:t>Διαφοροποιημένη διδασκαλία: Making Informed Teacher </a:t>
            </a:r>
            <a:r>
              <a:rPr lang="en-US" sz="1700" i="1" dirty="0" smtClean="0"/>
              <a:t>Decisions</a:t>
            </a:r>
            <a:r>
              <a:rPr lang="el-GR" sz="1700" i="1" dirty="0" smtClean="0"/>
              <a:t>. </a:t>
            </a:r>
            <a:r>
              <a:rPr lang="en-US" sz="1700" dirty="0" smtClean="0"/>
              <a:t>Ανακτήθηκε από: </a:t>
            </a:r>
            <a:r>
              <a:rPr lang="en-US" sz="1700" dirty="0" smtClean="0">
                <a:hlinkClick r:id="rId3"/>
              </a:rPr>
              <a:t>https:</a:t>
            </a:r>
            <a:r>
              <a:rPr lang="en-US" sz="1700" dirty="0" smtClean="0"/>
              <a:t>//ila.onlinelibrary.wiley.com/doi/10.1002/TRTR.01126 </a:t>
            </a:r>
          </a:p>
          <a:p>
            <a:r>
              <a:rPr lang="en-US" sz="1700" dirty="0" smtClean="0"/>
              <a:t>Πανεπιστήμιο της Νέας Υόρκης - Μητροπολιτικό </a:t>
            </a:r>
            <a:r>
              <a:rPr lang="en-US" sz="1700" dirty="0"/>
              <a:t>Κέντρο για την Αστική </a:t>
            </a:r>
            <a:r>
              <a:rPr lang="en-US" sz="1700" dirty="0" smtClean="0"/>
              <a:t>Εκπαίδευση (2008). </a:t>
            </a:r>
            <a:r>
              <a:rPr lang="en-US" sz="1700" i="1" dirty="0" smtClean="0"/>
              <a:t>Πολιτισμικά </a:t>
            </a:r>
            <a:r>
              <a:rPr lang="en-US" sz="1700" i="1" dirty="0"/>
              <a:t>ανταποκρινόμενες διαφοροποιημένες διδακτικές </a:t>
            </a:r>
            <a:r>
              <a:rPr lang="en-US" sz="1700" i="1" dirty="0" smtClean="0"/>
              <a:t>στρατηγικές</a:t>
            </a:r>
            <a:r>
              <a:rPr lang="el-GR" sz="1700" i="1" dirty="0" smtClean="0"/>
              <a:t>. </a:t>
            </a:r>
            <a:r>
              <a:rPr lang="en-US" sz="1700" dirty="0" smtClean="0"/>
              <a:t>Ανακτήθηκε από: </a:t>
            </a:r>
            <a:r>
              <a:rPr lang="en-US" sz="1700" i="1" dirty="0" smtClean="0">
                <a:hlinkClick r:id="rId4"/>
              </a:rPr>
              <a:t>https:</a:t>
            </a:r>
            <a:r>
              <a:rPr lang="el-GR" sz="1700" i="1" dirty="0" smtClean="0"/>
              <a:t>//impactofspecialneeds.weebly.com/uploads/3/4/1/9/3419723/culturally_responsive_differientiated_instruction.pdf </a:t>
            </a:r>
            <a:endParaRPr lang="en-US" sz="1700" i="1" dirty="0"/>
          </a:p>
          <a:p>
            <a:r>
              <a:rPr lang="en-US" sz="1700" dirty="0" smtClean="0"/>
              <a:t>Marie (</a:t>
            </a:r>
            <a:r>
              <a:rPr lang="en-US" sz="1700" dirty="0" err="1" smtClean="0"/>
              <a:t>n.d. </a:t>
            </a:r>
            <a:r>
              <a:rPr lang="en-US" sz="1700" dirty="0" smtClean="0"/>
              <a:t>). (2019). </a:t>
            </a:r>
            <a:r>
              <a:rPr lang="en-US" sz="1700" i="1" dirty="0" smtClean="0"/>
              <a:t>Χρήσιμα </a:t>
            </a:r>
            <a:r>
              <a:rPr lang="en-US" sz="1700" i="1" dirty="0"/>
              <a:t>παραδείγματα διαφοροποιημένης </a:t>
            </a:r>
            <a:r>
              <a:rPr lang="en-US" sz="1700" i="1" dirty="0" smtClean="0"/>
              <a:t>διδασκαλίας, </a:t>
            </a:r>
            <a:r>
              <a:rPr lang="en-US" sz="1700" dirty="0" smtClean="0"/>
              <a:t>πλήρης βιβλιογραφία. </a:t>
            </a:r>
            <a:r>
              <a:rPr lang="en-US" sz="1700" dirty="0"/>
              <a:t>Ανακτήθηκε από: </a:t>
            </a:r>
            <a:r>
              <a:rPr lang="en-US" sz="1700" dirty="0" smtClean="0">
                <a:hlinkClick r:id="rId5"/>
              </a:rPr>
              <a:t>https:</a:t>
            </a:r>
            <a:r>
              <a:rPr lang="en-US" sz="1700" dirty="0" smtClean="0"/>
              <a:t>//completeliterature.com/helpful-examples-of-differentiated-instruction/ </a:t>
            </a:r>
            <a:endParaRPr lang="en-US" sz="1700" i="1" dirty="0"/>
          </a:p>
          <a:p>
            <a:r>
              <a:rPr lang="en-US" sz="1700" dirty="0" smtClean="0"/>
              <a:t>Kathy Perez (2019). </a:t>
            </a:r>
            <a:r>
              <a:rPr lang="en-US" sz="1700" i="1" dirty="0" smtClean="0"/>
              <a:t>Διαφοροποιημένη </a:t>
            </a:r>
            <a:r>
              <a:rPr lang="en-US" sz="1700" i="1" dirty="0"/>
              <a:t>διδασκαλία ανάγνωσης: Διαφορετικές διαδρομές προς την </a:t>
            </a:r>
            <a:r>
              <a:rPr lang="en-US" sz="1700" i="1" dirty="0" smtClean="0"/>
              <a:t>επιτυχία του </a:t>
            </a:r>
            <a:r>
              <a:rPr lang="en-US" sz="1700" i="1" dirty="0"/>
              <a:t>γραμματισμού. </a:t>
            </a:r>
            <a:r>
              <a:rPr lang="en-US" sz="1700" dirty="0" smtClean="0"/>
              <a:t>Solution </a:t>
            </a:r>
            <a:r>
              <a:rPr lang="en-US" sz="1700" dirty="0"/>
              <a:t>Tree </a:t>
            </a:r>
            <a:r>
              <a:rPr lang="en-US" sz="1700" dirty="0" smtClean="0"/>
              <a:t>Blog. </a:t>
            </a:r>
            <a:r>
              <a:rPr lang="en-US" sz="1700" dirty="0"/>
              <a:t>Ανακτήθηκε από: </a:t>
            </a:r>
            <a:r>
              <a:rPr lang="en-US" sz="1700" dirty="0" smtClean="0">
                <a:hlinkClick r:id="rId6"/>
              </a:rPr>
              <a:t>https:</a:t>
            </a:r>
            <a:r>
              <a:rPr lang="en-US" sz="1700" dirty="0" smtClean="0"/>
              <a:t>//www.solutiontree.com/blog/differentiated-reading-instruction/ </a:t>
            </a:r>
          </a:p>
          <a:p>
            <a:r>
              <a:rPr lang="en-US" sz="1700" dirty="0"/>
              <a:t>Cynthia </a:t>
            </a:r>
            <a:r>
              <a:rPr lang="en-US" sz="1700" dirty="0" err="1" smtClean="0"/>
              <a:t>Uche</a:t>
            </a:r>
            <a:r>
              <a:rPr lang="en-US" sz="1700" dirty="0" smtClean="0"/>
              <a:t>. (2016). </a:t>
            </a:r>
            <a:r>
              <a:rPr lang="en-US" sz="1700" i="1" dirty="0"/>
              <a:t>Διαφοροποιημένη </a:t>
            </a:r>
            <a:r>
              <a:rPr lang="en-US" sz="1700" i="1" dirty="0" smtClean="0"/>
              <a:t>διδασκαλία, </a:t>
            </a:r>
            <a:r>
              <a:rPr lang="en-US" sz="1700" dirty="0" smtClean="0"/>
              <a:t>εκπαιδευτική θεωρία και πρακτική. Ανακτήθηκε από: </a:t>
            </a:r>
            <a:r>
              <a:rPr lang="en-US" sz="1700" i="1" dirty="0" smtClean="0">
                <a:hlinkClick r:id="rId7"/>
              </a:rPr>
              <a:t>http:</a:t>
            </a:r>
            <a:r>
              <a:rPr lang="en-US" sz="1700" i="1" dirty="0" smtClean="0"/>
              <a:t>//edtheory.blogspot.com/2016/04/differentiated-instruction.html </a:t>
            </a:r>
          </a:p>
          <a:p>
            <a:r>
              <a:rPr lang="en-US" sz="1700" i="1" dirty="0"/>
              <a:t>Cathy </a:t>
            </a:r>
            <a:r>
              <a:rPr lang="en-US" sz="1700" i="1" dirty="0" err="1" smtClean="0"/>
              <a:t>Weselby</a:t>
            </a:r>
            <a:r>
              <a:rPr lang="en-US" sz="1700" i="1" dirty="0" smtClean="0"/>
              <a:t>. (2021). Τι </a:t>
            </a:r>
            <a:r>
              <a:rPr lang="en-US" sz="1700" i="1" dirty="0"/>
              <a:t>είναι η διαφοροποιημένη διδασκαλία; Παραδείγματα για τον τρόπο διαφοροποίησης της διδασκαλίας στην </a:t>
            </a:r>
            <a:r>
              <a:rPr lang="en-US" sz="1700" i="1" dirty="0" smtClean="0"/>
              <a:t>τάξη. Resilient Educator</a:t>
            </a:r>
            <a:r>
              <a:rPr lang="en-US" sz="1700" i="1" dirty="0"/>
              <a:t>. Ανακτήθηκε από: </a:t>
            </a:r>
            <a:r>
              <a:rPr lang="en-US" sz="1700" i="1" dirty="0" smtClean="0">
                <a:hlinkClick r:id="rId8"/>
              </a:rPr>
              <a:t>https:</a:t>
            </a:r>
            <a:r>
              <a:rPr lang="en-US" sz="1700" i="1" dirty="0" smtClean="0"/>
              <a:t>//resilienteducator.com/classroom-resources/examples-of-differentiated-instruction/ </a:t>
            </a:r>
          </a:p>
          <a:p>
            <a:r>
              <a:rPr lang="en-US" sz="1700" i="1" dirty="0" smtClean="0"/>
              <a:t>Carol </a:t>
            </a:r>
            <a:r>
              <a:rPr lang="en-US" sz="1700" i="1" dirty="0"/>
              <a:t>Ann </a:t>
            </a:r>
            <a:r>
              <a:rPr lang="en-US" sz="1700" i="1" dirty="0" smtClean="0"/>
              <a:t>Tomlinson. (2001). Διαφοροποιημένη </a:t>
            </a:r>
            <a:r>
              <a:rPr lang="en-US" sz="1700" i="1" dirty="0"/>
              <a:t>διδασκαλία στην κανονική τάξη: Τι σημαίνει αυτό; Πώς φαίνεται</a:t>
            </a:r>
            <a:r>
              <a:rPr lang="en-US" sz="1700" i="1" dirty="0" smtClean="0"/>
              <a:t>; </a:t>
            </a:r>
            <a:r>
              <a:rPr lang="en-US" sz="1700" dirty="0"/>
              <a:t>Ανακτήθηκε από: </a:t>
            </a:r>
            <a:r>
              <a:rPr lang="en-US" sz="1700" dirty="0" smtClean="0">
                <a:hlinkClick r:id="rId9"/>
              </a:rPr>
              <a:t>https:</a:t>
            </a:r>
            <a:r>
              <a:rPr lang="en-US" sz="1700" dirty="0" smtClean="0"/>
              <a:t>//www.researchgate.net/publication/234737746_Differentiated_Instruction_in_the_Regular_Classroom_What_Does_It_Mean_How_Does_It_Look </a:t>
            </a:r>
          </a:p>
          <a:p>
            <a:r>
              <a:rPr lang="en-US" sz="1700" dirty="0" err="1" smtClean="0">
                <a:hlinkClick r:id="rId10"/>
              </a:rPr>
              <a:t>Maayan </a:t>
            </a:r>
            <a:r>
              <a:rPr lang="en-US" sz="1700" dirty="0">
                <a:hlinkClick r:id="rId10"/>
              </a:rPr>
              <a:t>Yavne (2019). </a:t>
            </a:r>
            <a:r>
              <a:rPr lang="en-US" sz="1700" i="1" dirty="0">
                <a:hlinkClick r:id="rId10"/>
              </a:rPr>
              <a:t>Οι 6 μύθοι της διαφοροποιημένης </a:t>
            </a:r>
            <a:r>
              <a:rPr lang="en-US" sz="1700" i="1" dirty="0" smtClean="0">
                <a:hlinkClick r:id="rId10"/>
              </a:rPr>
              <a:t>διδασκαλίας. </a:t>
            </a:r>
            <a:r>
              <a:rPr lang="en-US" sz="1700" dirty="0" smtClean="0"/>
              <a:t>Ανακτήθηκε </a:t>
            </a:r>
            <a:r>
              <a:rPr lang="en-US" sz="1700" dirty="0"/>
              <a:t>από: </a:t>
            </a:r>
            <a:r>
              <a:rPr lang="en-US" sz="1700" dirty="0" smtClean="0">
                <a:hlinkClick r:id="rId10"/>
              </a:rPr>
              <a:t>https:</a:t>
            </a:r>
            <a:r>
              <a:rPr lang="en-US" sz="1700" dirty="0" smtClean="0"/>
              <a:t>//medium.com/tailor-ed/the-6-myths-of-differentiated-instruction-bcde6e202c73 </a:t>
            </a:r>
          </a:p>
          <a:p>
            <a:pPr marL="0" indent="0">
              <a:buNone/>
            </a:pPr>
            <a:endParaRPr lang="en-US" sz="1900" dirty="0">
              <a:hlinkClick r:id="rId10"/>
            </a:endParaRPr>
          </a:p>
        </p:txBody>
      </p:sp>
    </p:spTree>
    <p:extLst>
      <p:ext uri="{BB962C8B-B14F-4D97-AF65-F5344CB8AC3E}">
        <p14:creationId xmlns:p14="http://schemas.microsoft.com/office/powerpoint/2010/main" val="2866558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71682AE-D364-4DA8-A554-271AA4C02C56}"/>
              </a:ext>
            </a:extLst>
          </p:cNvPr>
          <p:cNvSpPr>
            <a:spLocks noGrp="1"/>
          </p:cNvSpPr>
          <p:nvPr>
            <p:ph type="title"/>
          </p:nvPr>
        </p:nvSpPr>
        <p:spPr/>
        <p:txBody>
          <a:bodyPr/>
          <a:lstStyle/>
          <a:p>
            <a:r>
              <a:rPr lang="nl-NL" dirty="0" err="1"/>
              <a:t>Σας ευχαριστώ για </a:t>
            </a:r>
            <a:r>
              <a:rPr lang="nl-NL" dirty="0"/>
              <a:t>την προσοχή </a:t>
            </a:r>
            <a:r>
              <a:rPr lang="nl-NL" dirty="0" err="1"/>
              <a:t>σας</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p14="http://schemas.microsoft.com/office/powerpoint/2010/main" xmlns="" id="{8B884FEB-1397-4CD6-9506-15CE0A3717CA}"/>
              </a:ext>
            </a:extLst>
          </p:cNvPr>
          <p:cNvSpPr>
            <a:spLocks noGrp="1"/>
          </p:cNvSpPr>
          <p:nvPr>
            <p:ph type="title"/>
          </p:nvPr>
        </p:nvSpPr>
        <p:spPr/>
        <p:txBody>
          <a:bodyPr/>
          <a:lstStyle/>
          <a:p>
            <a:r>
              <a:rPr lang="nl-NL" dirty="0" err="1"/>
              <a:t>Πίνακας </a:t>
            </a:r>
            <a:r>
              <a:rPr lang="nl-NL" dirty="0"/>
              <a:t>περιεχομένων</a:t>
            </a:r>
            <a:endParaRPr lang="en-GB" dirty="0"/>
          </a:p>
        </p:txBody>
      </p:sp>
      <p:sp>
        <p:nvSpPr>
          <p:cNvPr id="7" name="Tijdelijke aanduiding voor inhoud 6">
            <a:extLst>
              <a:ext uri="{FF2B5EF4-FFF2-40B4-BE49-F238E27FC236}">
                <a16:creationId xmlns:a16="http://schemas.microsoft.com/office/drawing/2014/main" xmlns:p14="http://schemas.microsoft.com/office/powerpoint/2010/main" xmlns="" id="{468FC1CB-C882-4A8D-8D26-400235D76757}"/>
              </a:ext>
            </a:extLst>
          </p:cNvPr>
          <p:cNvSpPr>
            <a:spLocks noGrp="1"/>
          </p:cNvSpPr>
          <p:nvPr>
            <p:ph idx="1"/>
          </p:nvPr>
        </p:nvSpPr>
        <p:spPr>
          <a:xfrm>
            <a:off x="703384" y="1509102"/>
            <a:ext cx="10785231" cy="4830152"/>
          </a:xfrm>
        </p:spPr>
        <p:txBody>
          <a:bodyPr>
            <a:normAutofit fontScale="25000" lnSpcReduction="20000"/>
          </a:bodyPr>
          <a:lstStyle/>
          <a:p>
            <a:pPr marL="0" indent="0">
              <a:buNone/>
            </a:pPr>
            <a:r>
              <a:rPr lang="nl-NL" sz="4800" b="1" dirty="0" smtClean="0"/>
              <a:t>ΕΝΟΤΗΤΑ1: </a:t>
            </a:r>
            <a:r>
              <a:rPr lang="nl-NL" sz="4800" b="1" dirty="0" err="1" smtClean="0"/>
              <a:t>Τι </a:t>
            </a:r>
            <a:r>
              <a:rPr lang="nl-NL" sz="4800" b="1" dirty="0"/>
              <a:t>είναι η διαφοροποιημένη </a:t>
            </a:r>
            <a:r>
              <a:rPr lang="nl-NL" sz="4800" b="1" dirty="0" err="1"/>
              <a:t>διδασκαλία</a:t>
            </a:r>
            <a:r>
              <a:rPr lang="nl-NL" sz="4800" b="1" dirty="0"/>
              <a:t>; </a:t>
            </a:r>
          </a:p>
          <a:p>
            <a:pPr marL="457200" lvl="1" indent="0">
              <a:buNone/>
            </a:pPr>
            <a:r>
              <a:rPr lang="nl-NL" sz="4800" dirty="0" smtClean="0"/>
              <a:t>1.1 Εισαγωγή </a:t>
            </a:r>
            <a:endParaRPr lang="nl-NL" sz="4800" dirty="0"/>
          </a:p>
          <a:p>
            <a:pPr marL="457200" lvl="1" indent="0">
              <a:buNone/>
            </a:pPr>
            <a:r>
              <a:rPr lang="nl-NL" sz="4800" dirty="0" smtClean="0"/>
              <a:t>1.2 Ορισμός</a:t>
            </a:r>
            <a:endParaRPr lang="nl-NL" sz="4800" dirty="0"/>
          </a:p>
          <a:p>
            <a:pPr marL="457200" lvl="1" indent="0">
              <a:buNone/>
            </a:pPr>
            <a:endParaRPr lang="en-GB" sz="4800" dirty="0"/>
          </a:p>
          <a:p>
            <a:pPr marL="0" indent="0">
              <a:buNone/>
            </a:pPr>
            <a:r>
              <a:rPr lang="nl-NL" sz="4800" b="1" dirty="0" smtClean="0"/>
              <a:t>UNIT2: Από π</a:t>
            </a:r>
            <a:r>
              <a:rPr lang="nl-NL" sz="4800" b="1" dirty="0" err="1" smtClean="0"/>
              <a:t>ού</a:t>
            </a:r>
            <a:r>
              <a:rPr lang="nl-NL" sz="4800" b="1" dirty="0" smtClean="0"/>
              <a:t> </a:t>
            </a:r>
            <a:r>
              <a:rPr lang="nl-NL" sz="4800" b="1" dirty="0" err="1" smtClean="0"/>
              <a:t>ξεκίνησ</a:t>
            </a:r>
            <a:r>
              <a:rPr lang="nl-NL" sz="4800" b="1" dirty="0" smtClean="0"/>
              <a:t>αν </a:t>
            </a:r>
            <a:r>
              <a:rPr lang="nl-NL" sz="4800" b="1" dirty="0" smtClean="0"/>
              <a:t>όλα; </a:t>
            </a:r>
            <a:endParaRPr lang="nl-NL" sz="4800" b="1" dirty="0"/>
          </a:p>
          <a:p>
            <a:pPr marL="457200" lvl="1" indent="0">
              <a:buNone/>
            </a:pPr>
            <a:r>
              <a:rPr lang="nl-NL" sz="4800" dirty="0"/>
              <a:t>2.1 </a:t>
            </a:r>
            <a:r>
              <a:rPr lang="nl-NL" sz="4800" dirty="0" err="1"/>
              <a:t>Ιστορία </a:t>
            </a:r>
            <a:r>
              <a:rPr lang="nl-NL" sz="4800" dirty="0"/>
              <a:t>της </a:t>
            </a:r>
            <a:r>
              <a:rPr lang="nl-NL" sz="4800" dirty="0" err="1"/>
              <a:t>διαφοροποιημένης </a:t>
            </a:r>
            <a:r>
              <a:rPr lang="nl-NL" sz="4800" dirty="0" err="1" smtClean="0"/>
              <a:t>διδασκαλίας </a:t>
            </a:r>
            <a:r>
              <a:rPr lang="nl-NL" sz="4800" dirty="0" smtClean="0"/>
              <a:t>(μέρος 1) </a:t>
            </a:r>
            <a:endParaRPr lang="nl-NL" sz="4800" dirty="0"/>
          </a:p>
          <a:p>
            <a:pPr marL="457200" lvl="1" indent="0">
              <a:buNone/>
            </a:pPr>
            <a:r>
              <a:rPr lang="nl-NL" sz="4800" dirty="0" smtClean="0"/>
              <a:t>2.2 </a:t>
            </a:r>
            <a:r>
              <a:rPr lang="en-US" sz="4800" dirty="0"/>
              <a:t>Ιστορία της διαφοροποιημένης </a:t>
            </a:r>
            <a:r>
              <a:rPr lang="en-US" sz="4800" dirty="0" smtClean="0"/>
              <a:t>διδασκαλίας (μέρος 2) </a:t>
            </a:r>
            <a:endParaRPr lang="nl-NL" sz="4800" dirty="0"/>
          </a:p>
          <a:p>
            <a:pPr marL="457200" lvl="1" indent="0">
              <a:buNone/>
            </a:pPr>
            <a:endParaRPr lang="en-GB" sz="4800" dirty="0"/>
          </a:p>
          <a:p>
            <a:pPr marL="0" indent="0">
              <a:buNone/>
            </a:pPr>
            <a:r>
              <a:rPr lang="nl-NL" sz="4800" b="1" dirty="0" smtClean="0"/>
              <a:t>ΕΝΟΤΗΤΑ3</a:t>
            </a:r>
            <a:r>
              <a:rPr lang="nl-NL" sz="4800" b="1" dirty="0"/>
              <a:t>: Χαρακτηριστικά και </a:t>
            </a:r>
            <a:r>
              <a:rPr lang="nl-NL" sz="4800" b="1" dirty="0" smtClean="0"/>
              <a:t>αρχές</a:t>
            </a:r>
            <a:endParaRPr lang="nl-NL" sz="4800" b="1" dirty="0"/>
          </a:p>
          <a:p>
            <a:pPr marL="457200" lvl="1" indent="0">
              <a:buNone/>
            </a:pPr>
            <a:r>
              <a:rPr lang="nl-NL" sz="4800" dirty="0" smtClean="0"/>
              <a:t>3.1 </a:t>
            </a:r>
            <a:r>
              <a:rPr lang="en-US" sz="4800" dirty="0" smtClean="0"/>
              <a:t>Ορισμός </a:t>
            </a:r>
            <a:r>
              <a:rPr lang="en-US" sz="4800" dirty="0"/>
              <a:t>της έννοιας της διαφοροποιημένης διδασκαλίας</a:t>
            </a:r>
            <a:endParaRPr lang="nl-NL" sz="4800" dirty="0"/>
          </a:p>
          <a:p>
            <a:pPr marL="457200" lvl="1" indent="0">
              <a:buNone/>
            </a:pPr>
            <a:r>
              <a:rPr lang="nl-NL" sz="4800" dirty="0" smtClean="0"/>
              <a:t>3.2 </a:t>
            </a:r>
            <a:r>
              <a:rPr lang="en-US" sz="4800" dirty="0" smtClean="0"/>
              <a:t>Χαρακτηριστικά </a:t>
            </a:r>
            <a:r>
              <a:rPr lang="en-US" sz="4800" dirty="0"/>
              <a:t>και αρχές της διαφοροποιημένης </a:t>
            </a:r>
            <a:r>
              <a:rPr lang="en-US" sz="4800" dirty="0" smtClean="0"/>
              <a:t>διδασκαλίας</a:t>
            </a:r>
          </a:p>
          <a:p>
            <a:pPr marL="457200" lvl="1" indent="0">
              <a:buNone/>
            </a:pPr>
            <a:r>
              <a:rPr lang="en-US" sz="4800" dirty="0"/>
              <a:t>3.3 </a:t>
            </a:r>
            <a:r>
              <a:rPr lang="en-US" sz="4800" dirty="0" smtClean="0"/>
              <a:t>Μαθησιακές </a:t>
            </a:r>
            <a:r>
              <a:rPr lang="en-US" sz="4800" dirty="0"/>
              <a:t>αρχές για την προώθηση της διαφοροποιημένης </a:t>
            </a:r>
            <a:r>
              <a:rPr lang="en-US" sz="4800" dirty="0" smtClean="0"/>
              <a:t>διδασκαλίας</a:t>
            </a:r>
          </a:p>
          <a:p>
            <a:pPr marL="457200" lvl="1" indent="0">
              <a:buNone/>
            </a:pPr>
            <a:r>
              <a:rPr lang="en-US" sz="4800" dirty="0" smtClean="0"/>
              <a:t>3.4. Πρακτικές </a:t>
            </a:r>
            <a:r>
              <a:rPr lang="en-US" sz="4800" dirty="0"/>
              <a:t>εφαρμογές, εργαλεία, στρατηγικές για διαφοροποιημένη </a:t>
            </a:r>
            <a:r>
              <a:rPr lang="en-US" sz="4800" dirty="0" smtClean="0"/>
              <a:t>διδασκαλία</a:t>
            </a:r>
          </a:p>
          <a:p>
            <a:pPr marL="457200" lvl="1" indent="0">
              <a:buNone/>
            </a:pPr>
            <a:r>
              <a:rPr lang="en-US" sz="4800" dirty="0" smtClean="0"/>
              <a:t>3.5</a:t>
            </a:r>
            <a:r>
              <a:rPr lang="en-US" sz="4800" dirty="0"/>
              <a:t>. Πλεονεκτήματα και μειονεκτήματα της διαφοροποιημένης διδασκαλίας</a:t>
            </a:r>
            <a:endParaRPr lang="nl-NL" sz="4800" dirty="0" smtClean="0"/>
          </a:p>
          <a:p>
            <a:pPr marL="457200" lvl="1" indent="0">
              <a:buNone/>
            </a:pPr>
            <a:endParaRPr lang="nl-NL" sz="4800" dirty="0" smtClean="0"/>
          </a:p>
          <a:p>
            <a:pPr marL="0" indent="0">
              <a:buNone/>
            </a:pPr>
            <a:r>
              <a:rPr lang="nl-NL" sz="4800" b="1" dirty="0" smtClean="0"/>
              <a:t>UNIT4: </a:t>
            </a:r>
            <a:r>
              <a:rPr lang="en-US" sz="4800" b="1" dirty="0"/>
              <a:t>Η διαφοροποίηση είναι .... Η διαφοροποίηση δεν είναι... </a:t>
            </a:r>
            <a:endParaRPr lang="nl-NL" sz="4800" b="1" dirty="0"/>
          </a:p>
          <a:p>
            <a:pPr marL="457200" lvl="1" indent="0">
              <a:buNone/>
            </a:pPr>
            <a:r>
              <a:rPr lang="nl-NL" sz="4800" dirty="0" smtClean="0"/>
              <a:t>4.1 Εισαγωγή </a:t>
            </a:r>
            <a:endParaRPr lang="nl-NL" sz="4800" dirty="0"/>
          </a:p>
          <a:p>
            <a:pPr marL="457200" lvl="1" indent="0">
              <a:buNone/>
            </a:pPr>
            <a:r>
              <a:rPr lang="nl-NL" sz="4800" dirty="0" smtClean="0"/>
              <a:t>4.2 </a:t>
            </a:r>
            <a:r>
              <a:rPr lang="en-US" sz="4800" dirty="0"/>
              <a:t>Η διαφοροποίηση είναι </a:t>
            </a:r>
            <a:endParaRPr lang="nl-NL" sz="4800" dirty="0" smtClean="0"/>
          </a:p>
          <a:p>
            <a:pPr marL="457200" lvl="1" indent="0">
              <a:buNone/>
            </a:pPr>
            <a:r>
              <a:rPr lang="nl-NL" sz="4800" dirty="0" smtClean="0"/>
              <a:t>4.3 </a:t>
            </a:r>
            <a:r>
              <a:rPr lang="en-US" sz="4800" dirty="0"/>
              <a:t>Η διαφοροποίηση δεν είναι</a:t>
            </a:r>
            <a:endParaRPr lang="nl-NL" sz="4800" dirty="0" smtClean="0"/>
          </a:p>
          <a:p>
            <a:pPr marL="457200" lvl="1" indent="0">
              <a:buNone/>
            </a:pPr>
            <a:endParaRPr lang="nl-NL" sz="4800" dirty="0"/>
          </a:p>
          <a:p>
            <a:pPr marL="0" indent="0">
              <a:buNone/>
            </a:pPr>
            <a:r>
              <a:rPr lang="nl-NL" sz="4800" b="1" dirty="0" smtClean="0"/>
              <a:t>ΕΝΟΤΗΤΑ 5: </a:t>
            </a:r>
            <a:r>
              <a:rPr lang="en-US" sz="4800" b="1" dirty="0"/>
              <a:t>Ποιες είναι </a:t>
            </a:r>
            <a:r>
              <a:rPr lang="en-US" sz="4800" b="1" dirty="0" smtClean="0"/>
              <a:t>οι </a:t>
            </a:r>
            <a:r>
              <a:rPr lang="en-US" sz="4800" b="1" dirty="0"/>
              <a:t>διαφορές </a:t>
            </a:r>
            <a:r>
              <a:rPr lang="en-US" sz="4800" b="1" dirty="0" smtClean="0"/>
              <a:t>μεταξύ παραδοσιακών </a:t>
            </a:r>
            <a:r>
              <a:rPr lang="en-US" sz="4800" b="1" dirty="0"/>
              <a:t>και διαφοροποιημένων τάξεων; </a:t>
            </a:r>
            <a:endParaRPr lang="nl-NL" sz="4800" b="1" dirty="0"/>
          </a:p>
          <a:p>
            <a:pPr marL="457200" lvl="1" indent="0">
              <a:buNone/>
            </a:pPr>
            <a:r>
              <a:rPr lang="nl-NL" sz="4800" dirty="0"/>
              <a:t>5.1 </a:t>
            </a:r>
            <a:r>
              <a:rPr lang="nl-NL" sz="4800" dirty="0" smtClean="0"/>
              <a:t>Παραδοσιακές αίθουσες διδασκαλίας </a:t>
            </a:r>
            <a:endParaRPr lang="nl-NL" sz="4800" dirty="0"/>
          </a:p>
          <a:p>
            <a:pPr marL="457200" lvl="1" indent="0">
              <a:buNone/>
            </a:pPr>
            <a:r>
              <a:rPr lang="nl-NL" sz="4800" dirty="0" smtClean="0"/>
              <a:t>5.2 Διαφοροποιημένες τάξεις </a:t>
            </a:r>
            <a:endParaRPr lang="nl-NL" sz="4800" dirty="0"/>
          </a:p>
          <a:p>
            <a:pPr marL="457200" lvl="1" indent="0">
              <a:buNone/>
            </a:pPr>
            <a:endParaRPr lang="nl-NL" dirty="0"/>
          </a:p>
          <a:p>
            <a:pPr marL="457200" lvl="1" indent="0">
              <a:buNone/>
            </a:pPr>
            <a:endParaRPr lang="nl-NL" dirty="0" smtClean="0"/>
          </a:p>
          <a:p>
            <a:pPr marL="457200" lvl="1" indent="0">
              <a:buNone/>
            </a:pPr>
            <a:endParaRPr lang="nl-NL" dirty="0" smtClean="0"/>
          </a:p>
          <a:p>
            <a:pPr marL="457200" lvl="1"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71A11D0-FBA5-428B-8E6A-DC4E8940EDA7}"/>
              </a:ext>
            </a:extLst>
          </p:cNvPr>
          <p:cNvSpPr>
            <a:spLocks noGrp="1"/>
          </p:cNvSpPr>
          <p:nvPr>
            <p:ph type="title"/>
          </p:nvPr>
        </p:nvSpPr>
        <p:spPr/>
        <p:txBody>
          <a:bodyPr/>
          <a:lstStyle/>
          <a:p>
            <a:r>
              <a:rPr lang="el-GR" dirty="0" smtClean="0"/>
              <a:t>Κεφάλαιο </a:t>
            </a:r>
            <a:r>
              <a:rPr lang="nl-NL" dirty="0" smtClean="0"/>
              <a:t>1</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7B0949EB-B2B1-4904-9778-B5A55841C227}"/>
              </a:ext>
            </a:extLst>
          </p:cNvPr>
          <p:cNvSpPr>
            <a:spLocks noGrp="1"/>
          </p:cNvSpPr>
          <p:nvPr>
            <p:ph sz="half" idx="1"/>
          </p:nvPr>
        </p:nvSpPr>
        <p:spPr/>
        <p:txBody>
          <a:bodyPr>
            <a:normAutofit fontScale="85000" lnSpcReduction="10000"/>
          </a:bodyPr>
          <a:lstStyle/>
          <a:p>
            <a:r>
              <a:rPr lang="en-US" dirty="0"/>
              <a:t>Τι είναι η διαφοροποιημένη διδασκαλία; </a:t>
            </a:r>
            <a:endParaRPr lang="en-GB" dirty="0"/>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2D67A9A5-0E33-4966-8A16-91923FECE081}"/>
              </a:ext>
            </a:extLst>
          </p:cNvPr>
          <p:cNvSpPr>
            <a:spLocks noGrp="1"/>
          </p:cNvSpPr>
          <p:nvPr>
            <p:ph type="title"/>
          </p:nvPr>
        </p:nvSpPr>
        <p:spPr>
          <a:xfrm>
            <a:off x="838200" y="308708"/>
            <a:ext cx="10515600" cy="920750"/>
          </a:xfrm>
        </p:spPr>
        <p:txBody>
          <a:bodyPr/>
          <a:lstStyle/>
          <a:p>
            <a:r>
              <a:rPr lang="nl-NL" b="1" dirty="0" err="1" smtClean="0"/>
              <a:t>Εισαγωγή</a:t>
            </a:r>
            <a:endParaRPr lang="en-GB" b="1"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605F5134-825F-40D6-8EF9-6FFA9298FB51}"/>
              </a:ext>
            </a:extLst>
          </p:cNvPr>
          <p:cNvSpPr>
            <a:spLocks noGrp="1"/>
          </p:cNvSpPr>
          <p:nvPr>
            <p:ph idx="1"/>
          </p:nvPr>
        </p:nvSpPr>
        <p:spPr>
          <a:xfrm>
            <a:off x="671146" y="1625112"/>
            <a:ext cx="6415454" cy="4652595"/>
          </a:xfrm>
        </p:spPr>
        <p:txBody>
          <a:bodyPr>
            <a:normAutofit fontScale="62500" lnSpcReduction="20000"/>
          </a:bodyPr>
          <a:lstStyle/>
          <a:p>
            <a:pPr algn="just"/>
            <a:r>
              <a:rPr lang="en-US" dirty="0"/>
              <a:t>Δεν είναι όλοι οι μαθητές ίδιοι. Με βάση αυτή τη γνώση, η </a:t>
            </a:r>
            <a:r>
              <a:rPr lang="en-US" b="1" dirty="0"/>
              <a:t>διαφοροποιημένη διδασκαλία </a:t>
            </a:r>
            <a:r>
              <a:rPr lang="en-US" dirty="0"/>
              <a:t>εφαρμόζει μια προσέγγιση στη διδασκαλία και τη μάθηση έτσι ώστε οι μαθητές να έχουν πολλαπλές επιλογές για την πρόσληψη πληροφοριών και την κατανόηση των </a:t>
            </a:r>
            <a:r>
              <a:rPr lang="en-US" dirty="0" smtClean="0"/>
              <a:t>ιδεών.</a:t>
            </a:r>
            <a:endParaRPr lang="el-GR" dirty="0" smtClean="0"/>
          </a:p>
          <a:p>
            <a:pPr algn="just"/>
            <a:endParaRPr lang="el-GR" dirty="0"/>
          </a:p>
          <a:p>
            <a:pPr algn="just"/>
            <a:r>
              <a:rPr lang="en-US" dirty="0" err="1" smtClean="0"/>
              <a:t>Το</a:t>
            </a:r>
            <a:r>
              <a:rPr lang="en-US" dirty="0" smtClean="0"/>
              <a:t> </a:t>
            </a:r>
            <a:r>
              <a:rPr lang="en-US" dirty="0"/>
              <a:t>μοντέλο της διαφοροποιημένης διδασκαλίας απαιτεί από τους </a:t>
            </a:r>
            <a:r>
              <a:rPr lang="en-US" b="1" dirty="0"/>
              <a:t>εκπαιδευτικούς </a:t>
            </a:r>
            <a:r>
              <a:rPr lang="en-US" b="1" dirty="0" smtClean="0"/>
              <a:t>να </a:t>
            </a:r>
            <a:r>
              <a:rPr lang="en-US" b="1" dirty="0"/>
              <a:t>είναι ευέλικτοι στην </a:t>
            </a:r>
            <a:r>
              <a:rPr lang="en-US" dirty="0"/>
              <a:t>προσέγγισή τους στη </a:t>
            </a:r>
            <a:r>
              <a:rPr lang="en-US" dirty="0" smtClean="0"/>
              <a:t>διδασκαλία </a:t>
            </a:r>
            <a:r>
              <a:rPr lang="en-US" dirty="0"/>
              <a:t>και να </a:t>
            </a:r>
            <a:r>
              <a:rPr lang="en-US" b="1" dirty="0"/>
              <a:t>προσαρμόζουν το πρόγραμμα σπουδών </a:t>
            </a:r>
            <a:r>
              <a:rPr lang="en-US" dirty="0"/>
              <a:t>και την παρουσίαση των πληροφοριών στους μαθητές, αντί να περιμένουν από τους μαθητές να προσαρμοστούν στο πρόγραμμα σπουδών. </a:t>
            </a:r>
            <a:endParaRPr lang="en-US" dirty="0" smtClean="0"/>
          </a:p>
          <a:p>
            <a:pPr algn="just"/>
            <a:endParaRPr lang="el-GR" dirty="0" smtClean="0"/>
          </a:p>
          <a:p>
            <a:pPr algn="just"/>
            <a:r>
              <a:rPr lang="en-US" dirty="0" smtClean="0"/>
              <a:t>Η </a:t>
            </a:r>
            <a:r>
              <a:rPr lang="en-US" dirty="0"/>
              <a:t>διδασκαλία </a:t>
            </a:r>
            <a:r>
              <a:rPr lang="en-US" dirty="0" smtClean="0"/>
              <a:t>στην τάξη </a:t>
            </a:r>
            <a:r>
              <a:rPr lang="en-US" dirty="0"/>
              <a:t>είναι ένα μείγμα από διδασκαλία σε ολόκληρη την τάξη, ομαδική και ατομική διδασκαλία. Η διαφοροποιημένη διδασκαλία είναι μια θεωρία διδασκαλίας που βασίζεται στην παραδοχή ότι οι </a:t>
            </a:r>
            <a:r>
              <a:rPr lang="en-US" b="1" dirty="0"/>
              <a:t>διδακτικές προσεγγίσεις πρέπει να ποικίλλουν και να προσαρμόζονται σε σχέση με τους μεμονωμένους και διαφορετικούς μαθητές στην τάξη</a:t>
            </a:r>
            <a:r>
              <a:rPr lang="en-US" dirty="0"/>
              <a:t>.</a:t>
            </a:r>
            <a:endParaRPr lang="nl-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33" y="2331061"/>
            <a:ext cx="3733667" cy="2487123"/>
          </a:xfrm>
          <a:prstGeom prst="rect">
            <a:avLst/>
          </a:prstGeom>
        </p:spPr>
      </p:pic>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FDADC7B5-76F0-43C1-B24B-823D8AA941C3}"/>
              </a:ext>
            </a:extLst>
          </p:cNvPr>
          <p:cNvSpPr>
            <a:spLocks noGrp="1"/>
          </p:cNvSpPr>
          <p:nvPr>
            <p:ph type="title"/>
          </p:nvPr>
        </p:nvSpPr>
        <p:spPr>
          <a:xfrm>
            <a:off x="416169" y="189279"/>
            <a:ext cx="10515600" cy="1129567"/>
          </a:xfrm>
        </p:spPr>
        <p:txBody>
          <a:bodyPr/>
          <a:lstStyle/>
          <a:p>
            <a:r>
              <a:rPr lang="en-US" b="1" dirty="0"/>
              <a:t>Ορισμός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ACF4B134-D2C0-41E4-9ED6-B3D83A90F84B}"/>
              </a:ext>
            </a:extLst>
          </p:cNvPr>
          <p:cNvSpPr>
            <a:spLocks noGrp="1"/>
          </p:cNvSpPr>
          <p:nvPr>
            <p:ph idx="1"/>
          </p:nvPr>
        </p:nvSpPr>
        <p:spPr>
          <a:xfrm>
            <a:off x="82061" y="1132132"/>
            <a:ext cx="9334500" cy="5568706"/>
          </a:xfrm>
        </p:spPr>
        <p:txBody>
          <a:bodyPr>
            <a:noAutofit/>
          </a:bodyPr>
          <a:lstStyle/>
          <a:p>
            <a:r>
              <a:rPr lang="en-US" sz="2000" dirty="0"/>
              <a:t>Η διαφοροποίηση της διδασκαλίας σημαίνει να </a:t>
            </a:r>
            <a:r>
              <a:rPr lang="en-US" sz="2000" b="1" dirty="0"/>
              <a:t>αναγνωρίζουμε τις διαφορετικές γνώσεις, την ετοιμότητα, τη γλώσσα, τις προτιμήσεις των μαθητών στη μάθηση και τα ενδιαφέροντά τους και </a:t>
            </a:r>
            <a:r>
              <a:rPr lang="en-US" sz="2000" dirty="0"/>
              <a:t>να αντιδρούμε ανάλογα. </a:t>
            </a:r>
            <a:endParaRPr lang="en-US" sz="2000" dirty="0" smtClean="0"/>
          </a:p>
          <a:p>
            <a:endParaRPr lang="el-GR" sz="2000" dirty="0" smtClean="0"/>
          </a:p>
          <a:p>
            <a:r>
              <a:rPr lang="en-US" sz="2000" dirty="0" smtClean="0"/>
              <a:t>Η </a:t>
            </a:r>
            <a:r>
              <a:rPr lang="en-US" sz="2000" dirty="0" smtClean="0"/>
              <a:t>διαφοροποιημένη </a:t>
            </a:r>
            <a:r>
              <a:rPr lang="en-US" sz="2000" dirty="0"/>
              <a:t>διδασκαλία είναι μια διαδικασία προσέγγισης της διδασκαλίας και της μάθησης για μαθητές </a:t>
            </a:r>
            <a:r>
              <a:rPr lang="en-US" sz="2000" b="1" dirty="0"/>
              <a:t>διαφορετικών ικανοτήτων στην ίδια τάξη</a:t>
            </a:r>
            <a:r>
              <a:rPr lang="en-US" sz="2000" dirty="0"/>
              <a:t>. Σκοπός της διαφοροποιημένης διδασκαλίας είναι η </a:t>
            </a:r>
            <a:r>
              <a:rPr lang="en-US" sz="2000" b="1" dirty="0"/>
              <a:t>μεγιστοποίηση της ανάπτυξης </a:t>
            </a:r>
            <a:r>
              <a:rPr lang="en-US" sz="2000" dirty="0"/>
              <a:t>και της ατομικής επιτυχίας </a:t>
            </a:r>
            <a:r>
              <a:rPr lang="en-US" sz="2000" b="1" dirty="0"/>
              <a:t>κάθε μαθητή, </a:t>
            </a:r>
            <a:r>
              <a:rPr lang="en-US" sz="2000" dirty="0"/>
              <a:t>συναντώντας κάθε μαθητή εκεί που βρίσκεται και βοηθώντας στη διαδικασία μάθησης</a:t>
            </a:r>
            <a:r>
              <a:rPr lang="en-US" sz="2000" dirty="0" smtClean="0"/>
              <a:t>.</a:t>
            </a:r>
          </a:p>
          <a:p>
            <a:endParaRPr lang="el-GR" sz="2000" dirty="0" smtClean="0"/>
          </a:p>
          <a:p>
            <a:r>
              <a:rPr lang="en-US" sz="2000" dirty="0" smtClean="0"/>
              <a:t>Η </a:t>
            </a:r>
            <a:r>
              <a:rPr lang="en-US" sz="2000" dirty="0"/>
              <a:t>διαφοροποιημένη διδασκαλία επιτρέπει σε όλους τους </a:t>
            </a:r>
            <a:r>
              <a:rPr lang="en-US" sz="2000" dirty="0" smtClean="0"/>
              <a:t>μαθητές </a:t>
            </a:r>
            <a:r>
              <a:rPr lang="en-US" sz="2000" dirty="0"/>
              <a:t>να έχουν </a:t>
            </a:r>
            <a:r>
              <a:rPr lang="en-US" sz="2000" b="1" dirty="0"/>
              <a:t>πρόσβαση στο ίδιο </a:t>
            </a:r>
            <a:r>
              <a:rPr lang="en-US" sz="2000" b="1" dirty="0" smtClean="0"/>
              <a:t>πρόγραμμα σπουδών </a:t>
            </a:r>
            <a:r>
              <a:rPr lang="en-US" sz="2000" b="1" dirty="0"/>
              <a:t>στην τάξη</a:t>
            </a:r>
            <a:r>
              <a:rPr lang="en-US" sz="2000" dirty="0"/>
              <a:t>, παρέχοντας </a:t>
            </a:r>
            <a:r>
              <a:rPr lang="en-US" sz="2000" dirty="0" smtClean="0"/>
              <a:t>σημεία εισόδου</a:t>
            </a:r>
            <a:r>
              <a:rPr lang="en-US" sz="2000" dirty="0"/>
              <a:t>, μαθησιακές εργασίες και αποτελέσματα </a:t>
            </a:r>
            <a:r>
              <a:rPr lang="en-US" sz="2000" b="1" dirty="0" smtClean="0"/>
              <a:t>προσαρμοσμένα στις </a:t>
            </a:r>
            <a:r>
              <a:rPr lang="en-US" sz="2000" b="1" dirty="0"/>
              <a:t>μαθησιακές </a:t>
            </a:r>
            <a:r>
              <a:rPr lang="en-US" sz="2000" b="1" dirty="0" smtClean="0"/>
              <a:t>ανάγκες </a:t>
            </a:r>
            <a:r>
              <a:rPr lang="en-US" sz="2000" b="1" dirty="0"/>
              <a:t>των μαθητών.</a:t>
            </a:r>
            <a:r>
              <a:rPr lang="en-US" sz="2000" b="1" dirty="0" smtClean="0"/>
              <a:t>  </a:t>
            </a:r>
            <a:endParaRPr lang="nl-NL" sz="2000" b="1" dirty="0"/>
          </a:p>
          <a:p>
            <a:endParaRPr lang="nl-NL"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561" y="1144792"/>
            <a:ext cx="2308754" cy="3088256"/>
          </a:xfrm>
          <a:prstGeom prst="rect">
            <a:avLst/>
          </a:prstGeom>
        </p:spPr>
      </p:pic>
      <p:sp>
        <p:nvSpPr>
          <p:cNvPr id="5" name="TextBox 4"/>
          <p:cNvSpPr txBox="1"/>
          <p:nvPr/>
        </p:nvSpPr>
        <p:spPr>
          <a:xfrm>
            <a:off x="9794630" y="4358947"/>
            <a:ext cx="1679331" cy="738664"/>
          </a:xfrm>
          <a:prstGeom prst="rect">
            <a:avLst/>
          </a:prstGeom>
          <a:noFill/>
        </p:spPr>
        <p:txBody>
          <a:bodyPr wrap="square" rtlCol="0">
            <a:spAutoFit/>
          </a:bodyPr>
          <a:lstStyle/>
          <a:p>
            <a:pPr algn="ctr"/>
            <a:r>
              <a:rPr lang="en-US" sz="1050" i="1" dirty="0" smtClean="0"/>
              <a:t>Πηγή: </a:t>
            </a:r>
            <a:r>
              <a:rPr lang="en-US" sz="1050" i="1" dirty="0"/>
              <a:t>http://edtheory.blogspot.com/2016/04/differentiated-instruction.html</a:t>
            </a:r>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p14="http://schemas.microsoft.com/office/powerpoint/2010/main" xmlns="" id="{B9E10321-43AB-4F48-96CB-F4394CD3638E}"/>
              </a:ext>
            </a:extLst>
          </p:cNvPr>
          <p:cNvSpPr>
            <a:spLocks noGrp="1"/>
          </p:cNvSpPr>
          <p:nvPr>
            <p:ph type="title"/>
          </p:nvPr>
        </p:nvSpPr>
        <p:spPr/>
        <p:txBody>
          <a:bodyPr/>
          <a:lstStyle/>
          <a:p>
            <a:r>
              <a:rPr lang="el-GR" dirty="0" smtClean="0"/>
              <a:t>Κεφάλαιο </a:t>
            </a:r>
            <a:r>
              <a:rPr lang="nl-NL" dirty="0" smtClean="0"/>
              <a:t>2</a:t>
            </a:r>
            <a:endParaRPr lang="en-GB" dirty="0"/>
          </a:p>
        </p:txBody>
      </p:sp>
      <p:sp>
        <p:nvSpPr>
          <p:cNvPr id="9" name="Tijdelijke aanduiding voor inhoud 8">
            <a:extLst>
              <a:ext uri="{FF2B5EF4-FFF2-40B4-BE49-F238E27FC236}">
                <a16:creationId xmlns:a16="http://schemas.microsoft.com/office/drawing/2014/main" xmlns:p14="http://schemas.microsoft.com/office/powerpoint/2010/main" xmlns="" id="{0C6DE5DB-0A94-4231-A32C-60AC9DFB24FB}"/>
              </a:ext>
            </a:extLst>
          </p:cNvPr>
          <p:cNvSpPr>
            <a:spLocks noGrp="1"/>
          </p:cNvSpPr>
          <p:nvPr>
            <p:ph sz="half" idx="1"/>
          </p:nvPr>
        </p:nvSpPr>
        <p:spPr/>
        <p:txBody>
          <a:bodyPr/>
          <a:lstStyle/>
          <a:p>
            <a:r>
              <a:rPr lang="en-US" dirty="0"/>
              <a:t>Από πού ξεκίνησαν όλα;</a:t>
            </a:r>
            <a:endParaRPr lang="en-GB" dirty="0"/>
          </a:p>
        </p:txBody>
      </p:sp>
    </p:spTree>
    <p:extLst>
      <p:ext uri="{BB962C8B-B14F-4D97-AF65-F5344CB8AC3E}">
        <p14:creationId xmlns:p14="http://schemas.microsoft.com/office/powerpoint/2010/main" val="2191398643"/>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52354</TotalTime>
  <Words>3753</Words>
  <Application>Microsoft Office PowerPoint</Application>
  <PresentationFormat>Widescreen</PresentationFormat>
  <Paragraphs>280</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Courier New</vt:lpstr>
      <vt:lpstr>Ink Free</vt:lpstr>
      <vt:lpstr>Raleway</vt:lpstr>
      <vt:lpstr>Raleway bold</vt:lpstr>
      <vt:lpstr>Roboto</vt:lpstr>
      <vt:lpstr>Times New Roman</vt:lpstr>
      <vt:lpstr>Wingdings</vt:lpstr>
      <vt:lpstr>Kantoorthema</vt:lpstr>
      <vt:lpstr>Ενότητα 1. Εισαγωγή στη διαφοροποιημένη διδασκαλία</vt:lpstr>
      <vt:lpstr>Στόχοι και σκοποί</vt:lpstr>
      <vt:lpstr>Μαθησιακά αποτελέσματα</vt:lpstr>
      <vt:lpstr>Λέξεις κλειδιά</vt:lpstr>
      <vt:lpstr>Πίνακας περιεχομένων</vt:lpstr>
      <vt:lpstr>Κεφάλαιο 1</vt:lpstr>
      <vt:lpstr>Εισαγωγή</vt:lpstr>
      <vt:lpstr>Ορισμός</vt:lpstr>
      <vt:lpstr>Κεφάλαιο 2</vt:lpstr>
      <vt:lpstr>Ιστορία της διαφοροποιημένης διδασκαλίας</vt:lpstr>
      <vt:lpstr>Ιστορία της διαφοροποιημένης διδασκαλίας</vt:lpstr>
      <vt:lpstr>Ιστορία της διαφοροποιημένης διδασκαλίας</vt:lpstr>
      <vt:lpstr>Κεφάλαιο 3</vt:lpstr>
      <vt:lpstr>Ορισμός της έννοιας της διαφοροποιημένης διδασκαλίας</vt:lpstr>
      <vt:lpstr>Χαρακτηριστικά και αρχές της διαφοροποιημένης διδασκαλίας</vt:lpstr>
      <vt:lpstr>Χαρακτηριστικά και αρχές της διαφοροποιημένης διδασκαλίας</vt:lpstr>
      <vt:lpstr>Χαρακτηριστικά και αρχές της διαφοροποιημένης διδασκαλίας</vt:lpstr>
      <vt:lpstr>Χαρακτηριστικά και αρχές της διαφοροποιημένης διδασκαλίας</vt:lpstr>
      <vt:lpstr>Χαρακτηριστικά και αρχές της διαφοροποιημένης διδασκαλίας</vt:lpstr>
      <vt:lpstr>Χαρακτηριστικά και αρχές της διαφοροποιημένης διδασκαλίας</vt:lpstr>
      <vt:lpstr>Μαθησιακές αρχές για την προώθηση της διαφοροποιημένης διδασκαλίας</vt:lpstr>
      <vt:lpstr>Τι εννοούμε με τον όρο περιεχόμενο;</vt:lpstr>
      <vt:lpstr>Τι εννοούμε με τον όρο περιεχόμενο;</vt:lpstr>
      <vt:lpstr>Παραδείγματα δραστηριοτήτων διαφοροποίησης:</vt:lpstr>
      <vt:lpstr>Διαδικασία</vt:lpstr>
      <vt:lpstr>Παραδείγματα διαφοροποίησης της διαδικασίας:</vt:lpstr>
      <vt:lpstr>Προϊόν</vt:lpstr>
      <vt:lpstr>Παραδείγματα διαφοροποίησης του τελικού προϊόντος:</vt:lpstr>
      <vt:lpstr>Περιβάλλον μάθησης</vt:lpstr>
      <vt:lpstr>Παραδείγματα διαφοροποίησης του περιβάλλοντος:</vt:lpstr>
      <vt:lpstr>Πρακτικές εφαρμογές, εργαλεία, στρατηγικές για διαφοροποιημένη διδασκαλία</vt:lpstr>
      <vt:lpstr>Πλεονεκτήματα και μειονεκτήματα της διαφοροποιημένης διδασκαλίας</vt:lpstr>
      <vt:lpstr>Πλεονεκτήματα και μειονεκτήματα της διαφοροποιημένης διδασκαλίας</vt:lpstr>
      <vt:lpstr>Ώρα για αυτοκριτική </vt:lpstr>
      <vt:lpstr>Κεφάλαιο 4</vt:lpstr>
      <vt:lpstr>Εισαγωγή</vt:lpstr>
      <vt:lpstr>Η διαφοροποίηση δεν είναι ...</vt:lpstr>
      <vt:lpstr>Η διαφοροποίηση είναι...</vt:lpstr>
      <vt:lpstr>Ώρα για αυτο-αναστοχασμό </vt:lpstr>
      <vt:lpstr>Κεφάλαιο 5</vt:lpstr>
      <vt:lpstr>PowerPoint Presentation</vt:lpstr>
      <vt:lpstr>Σύνοψη</vt:lpstr>
      <vt:lpstr>Κατάλογος αναφορών και περαιτέρω ανάγνωσης</vt:lpstr>
      <vt:lpstr>Σας ευχαριστώ για την προσοχή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docId:419CED8A46958158AC6041BE42F5C1CC</cp:keywords>
  <cp:lastModifiedBy>Katerina Stergiopoulou</cp:lastModifiedBy>
  <cp:revision>285</cp:revision>
  <dcterms:created xsi:type="dcterms:W3CDTF">2021-03-16T15:14:53Z</dcterms:created>
  <dcterms:modified xsi:type="dcterms:W3CDTF">2022-12-07T10:52:43Z</dcterms:modified>
</cp:coreProperties>
</file>