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80" r:id="rId12"/>
    <p:sldId id="310" r:id="rId13"/>
    <p:sldId id="269" r:id="rId14"/>
    <p:sldId id="271" r:id="rId15"/>
    <p:sldId id="281" r:id="rId16"/>
    <p:sldId id="284" r:id="rId17"/>
    <p:sldId id="301" r:id="rId18"/>
    <p:sldId id="302" r:id="rId19"/>
    <p:sldId id="309" r:id="rId20"/>
    <p:sldId id="308" r:id="rId21"/>
    <p:sldId id="272" r:id="rId22"/>
    <p:sldId id="285" r:id="rId23"/>
    <p:sldId id="318" r:id="rId24"/>
    <p:sldId id="317" r:id="rId25"/>
    <p:sldId id="291" r:id="rId26"/>
    <p:sldId id="286" r:id="rId27"/>
    <p:sldId id="292" r:id="rId28"/>
    <p:sldId id="287" r:id="rId29"/>
    <p:sldId id="293" r:id="rId30"/>
    <p:sldId id="290" r:id="rId31"/>
    <p:sldId id="294" r:id="rId32"/>
    <p:sldId id="283" r:id="rId33"/>
    <p:sldId id="319" r:id="rId34"/>
    <p:sldId id="288" r:id="rId35"/>
    <p:sldId id="289" r:id="rId36"/>
    <p:sldId id="315" r:id="rId37"/>
    <p:sldId id="273" r:id="rId38"/>
    <p:sldId id="277" r:id="rId39"/>
    <p:sldId id="312" r:id="rId40"/>
    <p:sldId id="274" r:id="rId41"/>
    <p:sldId id="316" r:id="rId42"/>
    <p:sldId id="313" r:id="rId43"/>
    <p:sldId id="314" r:id="rId44"/>
    <p:sldId id="275" r:id="rId45"/>
    <p:sldId id="278" r:id="rId46"/>
    <p:sldId id="27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3" clrIdx="0">
    <p:extLst>
      <p:ext uri="{19B8F6BF-5375-455C-9EA6-DF929625EA0E}">
        <p15:presenceInfo xmlns:p15="http://schemas.microsoft.com/office/powerpoint/2012/main" userId="Marievi Gret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676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660"/>
  </p:normalViewPr>
  <p:slideViewPr>
    <p:cSldViewPr snapToGrid="0">
      <p:cViewPr varScale="1">
        <p:scale>
          <a:sx n="99" d="100"/>
          <a:sy n="99" d="100"/>
        </p:scale>
        <p:origin x="7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7T17:38:12.282" idx="1">
    <p:pos x="6102" y="264"/>
    <p:text>https://resilienteducator.com/classroom-resources/examples-of-differentiated-instruction/</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7T17:38:29.689" idx="2">
    <p:pos x="10" y="10"/>
    <p:text>https://resilienteducator.com/classroom-resources/examples-of-differentiated-instruction/</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07T17:39:15.406" idx="3">
    <p:pos x="10" y="10"/>
    <p:text>https://resilienteducator.com/classroom-resources/examples-of-differentiated-instruction/</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ZIPsPRaZP6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www.youtube.com/watch?v=NLH9yaHIIoQ"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hyperlink" Target="https://www.youtube.com/watch?v=rumHfC1XQtc" TargetMode="Externa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hyperlink" Target="https://resilienteducator.com/classroom-resources/examples-of-differentiated-instruction/" TargetMode="External"/><Relationship Id="rId3" Type="http://schemas.openxmlformats.org/officeDocument/2006/relationships/hyperlink" Target="https://ila.onlinelibrary.wiley.com/doi/10.1002/TRTR.01126" TargetMode="External"/><Relationship Id="rId7" Type="http://schemas.openxmlformats.org/officeDocument/2006/relationships/hyperlink" Target="http://edtheory.blogspot.com/2016/04/differentiated-instruction.html" TargetMode="External"/><Relationship Id="rId2" Type="http://schemas.openxmlformats.org/officeDocument/2006/relationships/hyperlink" Target="https://www.dr-hatfield.com/educ342/Differentiated_Instruction.pdf" TargetMode="External"/><Relationship Id="rId1" Type="http://schemas.openxmlformats.org/officeDocument/2006/relationships/slideLayout" Target="../slideLayouts/slideLayout4.xml"/><Relationship Id="rId6" Type="http://schemas.openxmlformats.org/officeDocument/2006/relationships/hyperlink" Target="https://www.solutiontree.com/blog/differentiated-reading-instruction/" TargetMode="External"/><Relationship Id="rId5" Type="http://schemas.openxmlformats.org/officeDocument/2006/relationships/hyperlink" Target="https://completeliterature.com/helpful-examples-of-differentiated-instruction/" TargetMode="External"/><Relationship Id="rId10" Type="http://schemas.openxmlformats.org/officeDocument/2006/relationships/hyperlink" Target="https://medium.com/tailor-ed/the-6-myths-of-differentiated-instruction-bcde6e202c73" TargetMode="External"/><Relationship Id="rId4" Type="http://schemas.openxmlformats.org/officeDocument/2006/relationships/hyperlink" Target="https://impactofspecialneeds.weebly.com/uploads/3/4/1/9/3419723/culturally_responsive_differientiated_instruction.pdf" TargetMode="External"/><Relationship Id="rId9" Type="http://schemas.openxmlformats.org/officeDocument/2006/relationships/hyperlink" Target="https://www.researchgate.net/publication/234737746_Differentiated_Instruction_in_the_Regular_Classroom_What_Does_It_Mean_How_Does_It_Loo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Module 1. </a:t>
            </a:r>
            <a:r>
              <a:rPr lang="en-US" b="1" dirty="0"/>
              <a:t>Inleiding in gedifferentieerde instructie</a:t>
            </a:r>
            <a:endParaRPr lang="en-GB" sz="48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n-US" b="1" dirty="0"/>
              <a:t>Geschiedenis van gedifferentieerde instructie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fontScale="92500" lnSpcReduction="10000"/>
          </a:bodyPr>
          <a:lstStyle/>
          <a:p>
            <a:pPr fontAlgn="base">
              <a:lnSpc>
                <a:spcPct val="110000"/>
              </a:lnSpc>
            </a:pPr>
            <a:r>
              <a:rPr lang="en-US" dirty="0"/>
              <a:t>Ook al lijkt gedifferentieerde instructie een nieuw concept in het onderwijs, het begon eigenlijk al in de jaren 1600. Omdat klaslokalen voor alle leeftijden functioneerden met slechts één leraar en beperkte middelen, moesten leraren automatisch improviseren.  </a:t>
            </a:r>
          </a:p>
          <a:p>
            <a:pPr>
              <a:lnSpc>
                <a:spcPct val="110000"/>
              </a:lnSpc>
            </a:pPr>
            <a:r>
              <a:rPr lang="en-US" dirty="0"/>
              <a:t>Toen het onderwijssysteem overging op klassikale scholen, werd aangenomen dat kinderen van dezelfde leeftijd op dezelfde manier leerden. In 1912 werden echter prestatietests ingevoerd, en de scores onthulden de verschillen in de capaciteiten van leerlingen binnen de lagere niveaus.</a:t>
            </a:r>
          </a:p>
        </p:txBody>
      </p:sp>
    </p:spTree>
    <p:extLst>
      <p:ext uri="{BB962C8B-B14F-4D97-AF65-F5344CB8AC3E}">
        <p14:creationId xmlns:p14="http://schemas.microsoft.com/office/powerpoint/2010/main" val="30021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b="1" dirty="0"/>
              <a:t>Geschiedenis van gedifferentieerde instructie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fontScale="70000" lnSpcReduction="20000"/>
          </a:bodyPr>
          <a:lstStyle/>
          <a:p>
            <a:pPr>
              <a:lnSpc>
                <a:spcPct val="120000"/>
              </a:lnSpc>
            </a:pPr>
            <a:r>
              <a:rPr lang="en-US" dirty="0"/>
              <a:t>In 1975 keurde het </a:t>
            </a:r>
            <a:r>
              <a:rPr lang="nl-NL" dirty="0"/>
              <a:t>Amerikaanse</a:t>
            </a:r>
            <a:r>
              <a:rPr lang="en-US" dirty="0"/>
              <a:t> </a:t>
            </a:r>
            <a:r>
              <a:rPr lang="en-US" dirty="0" err="1"/>
              <a:t>Congres</a:t>
            </a:r>
            <a:r>
              <a:rPr lang="en-US" dirty="0"/>
              <a:t> de "Individuals with Disabilities Education Act" (IDEA) goed, die ervoor zorgde dat kinderen met een handicap gelijke toegang tot openbaar onderwijs kregen. Om deze leerlingenpopulatie te bereiken, gebruikten veel opvoeders gedifferentieerde instructiestrategieën. In 2000 werd </a:t>
            </a:r>
            <a:r>
              <a:rPr lang="en-US" u="sng" dirty="0"/>
              <a:t>No Child Left Behind </a:t>
            </a:r>
            <a:r>
              <a:rPr lang="en-US" dirty="0"/>
              <a:t>aangenomen, waarmee gedifferentieerde en op vaardigheden gebaseerde instructie verder werd aangemoedigd - en dat is omdat het werkt. </a:t>
            </a:r>
          </a:p>
          <a:p>
            <a:pPr>
              <a:lnSpc>
                <a:spcPct val="120000"/>
              </a:lnSpc>
            </a:pPr>
            <a:r>
              <a:rPr lang="en-US" dirty="0"/>
              <a:t>Onderzoek door </a:t>
            </a:r>
            <a:r>
              <a:rPr lang="en-US" u="sng" dirty="0"/>
              <a:t>Leslie Owen Wilson </a:t>
            </a:r>
            <a:r>
              <a:rPr lang="en-US" dirty="0"/>
              <a:t>ondersteunt het differentiëren van instructie in de klas en toont aan dat lesgeven de </a:t>
            </a:r>
            <a:r>
              <a:rPr lang="en-US" i="1" dirty="0"/>
              <a:t>minst </a:t>
            </a:r>
            <a:r>
              <a:rPr lang="en-US" dirty="0"/>
              <a:t>effectieve instructiestrategie is, met slechts 5 tot 10 procent retentie na 24 uur. Een discussie aangaan, oefenen na blootstelling aan de inhoud, en anderen onderwijzen zijn veel effectievere manieren om ervoor te zorgen dat het geleerde beklijft.</a:t>
            </a:r>
          </a:p>
          <a:p>
            <a:pPr>
              <a:lnSpc>
                <a:spcPct val="120000"/>
              </a:lnSpc>
            </a:pPr>
            <a:endParaRPr lang="nl-NL" dirty="0"/>
          </a:p>
        </p:txBody>
      </p:sp>
    </p:spTree>
    <p:extLst>
      <p:ext uri="{BB962C8B-B14F-4D97-AF65-F5344CB8AC3E}">
        <p14:creationId xmlns:p14="http://schemas.microsoft.com/office/powerpoint/2010/main" val="165103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lstStyle/>
          <a:p>
            <a:r>
              <a:rPr lang="en-US" b="1" dirty="0"/>
              <a:t>Geschiedenis van gedifferentieerde instructie</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662354" y="1690688"/>
            <a:ext cx="10515600" cy="3835332"/>
          </a:xfrm>
        </p:spPr>
        <p:txBody>
          <a:bodyPr>
            <a:normAutofit fontScale="85000" lnSpcReduction="20000"/>
          </a:bodyPr>
          <a:lstStyle/>
          <a:p>
            <a:pPr marL="0" indent="0">
              <a:lnSpc>
                <a:spcPct val="120000"/>
              </a:lnSpc>
              <a:buNone/>
            </a:pPr>
            <a:r>
              <a:rPr lang="en-US" dirty="0"/>
              <a:t>In de traditionele eenkamerscholen moesten de leraren een manier vinden om alle leerlingen de hele dag door op hetzelfde moment bezig te houden en materiaal aan te bieden dat nuttig was voor alle verschillende leerniveaus. En zij moesten dit doen zonder de mogelijkheid om de beste manieren of middelen te onderzoeken om hun werk gemakkelijker te maken. Ze moesten het allemaal zelf uitvinden. Als we die leerkrachten konden ondervragen, zouden we een hele wereld vol nuttige voorbeelden van gedifferentieerde instructie vinden zonder dat ze het doorhadden. Ze probeerden gewoon hun klaslokaal zo goed mogelijk te laten functioneren voor iedereen.</a:t>
            </a:r>
          </a:p>
          <a:p>
            <a:pPr>
              <a:lnSpc>
                <a:spcPct val="120000"/>
              </a:lnSpc>
            </a:pPr>
            <a:endParaRPr lang="nl-NL" dirty="0"/>
          </a:p>
        </p:txBody>
      </p:sp>
      <p:sp>
        <p:nvSpPr>
          <p:cNvPr id="4" name="TextBox 3"/>
          <p:cNvSpPr txBox="1"/>
          <p:nvPr/>
        </p:nvSpPr>
        <p:spPr>
          <a:xfrm>
            <a:off x="1979733" y="5608345"/>
            <a:ext cx="7616088" cy="646331"/>
          </a:xfrm>
          <a:prstGeom prst="rect">
            <a:avLst/>
          </a:prstGeom>
          <a:solidFill>
            <a:schemeClr val="accent4">
              <a:lumMod val="40000"/>
              <a:lumOff val="60000"/>
            </a:schemeClr>
          </a:solidFill>
        </p:spPr>
        <p:txBody>
          <a:bodyPr wrap="square" rtlCol="0">
            <a:spAutoFit/>
          </a:bodyPr>
          <a:lstStyle/>
          <a:p>
            <a:r>
              <a:rPr lang="en-US" dirty="0"/>
              <a:t>Klik hieronder om een video te bekijken over "De kracht van inclusief onderwijs": </a:t>
            </a:r>
            <a:r>
              <a:rPr lang="en-US" dirty="0">
                <a:hlinkClick r:id="rId2"/>
              </a:rPr>
              <a:t>https://www.youtube.com/watch?v=ZIPsPRaZP6M</a:t>
            </a:r>
            <a:r>
              <a:rPr lang="en-US" dirty="0"/>
              <a: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492" t="10906" r="25189" b="12813"/>
          <a:stretch/>
        </p:blipFill>
        <p:spPr>
          <a:xfrm>
            <a:off x="662354" y="5526020"/>
            <a:ext cx="1141533" cy="1026099"/>
          </a:xfrm>
          <a:prstGeom prst="rect">
            <a:avLst/>
          </a:prstGeom>
        </p:spPr>
      </p:pic>
      <p:sp>
        <p:nvSpPr>
          <p:cNvPr id="6" name="Rectangle 5"/>
          <p:cNvSpPr/>
          <p:nvPr/>
        </p:nvSpPr>
        <p:spPr>
          <a:xfrm>
            <a:off x="3507500" y="6298203"/>
            <a:ext cx="3275256" cy="253916"/>
          </a:xfrm>
          <a:prstGeom prst="rect">
            <a:avLst/>
          </a:prstGeom>
        </p:spPr>
        <p:txBody>
          <a:bodyPr wrap="none">
            <a:spAutoFit/>
          </a:bodyPr>
          <a:lstStyle/>
          <a:p>
            <a:r>
              <a:rPr lang="en-US" sz="1050" i="1" dirty="0"/>
              <a:t>Bron: De kracht van inclusief onderwijs - </a:t>
            </a:r>
            <a:r>
              <a:rPr lang="en-US" sz="1050" i="1" dirty="0" err="1"/>
              <a:t>Youtube</a:t>
            </a:r>
            <a:endParaRPr lang="en-US" sz="1050" i="1" dirty="0"/>
          </a:p>
        </p:txBody>
      </p:sp>
    </p:spTree>
    <p:extLst>
      <p:ext uri="{BB962C8B-B14F-4D97-AF65-F5344CB8AC3E}">
        <p14:creationId xmlns:p14="http://schemas.microsoft.com/office/powerpoint/2010/main" val="28848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nl-NL" dirty="0"/>
              <a:t>UNIT 3</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p:txBody>
          <a:bodyPr/>
          <a:lstStyle/>
          <a:p>
            <a:r>
              <a:rPr lang="en-US" dirty="0"/>
              <a:t>Kenmerken en beginselen</a:t>
            </a:r>
            <a:endParaRPr lang="en-GB" dirty="0"/>
          </a:p>
        </p:txBody>
      </p:sp>
    </p:spTree>
    <p:extLst>
      <p:ext uri="{BB962C8B-B14F-4D97-AF65-F5344CB8AC3E}">
        <p14:creationId xmlns:p14="http://schemas.microsoft.com/office/powerpoint/2010/main" val="151888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Definieer het concept van gedifferentieerde instructie</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715107" y="1931132"/>
            <a:ext cx="10445262" cy="4351338"/>
          </a:xfrm>
        </p:spPr>
        <p:txBody>
          <a:bodyPr>
            <a:normAutofit fontScale="55000" lnSpcReduction="20000"/>
          </a:bodyPr>
          <a:lstStyle/>
          <a:p>
            <a:pPr marL="0" indent="0">
              <a:lnSpc>
                <a:spcPct val="120000"/>
              </a:lnSpc>
              <a:spcBef>
                <a:spcPts val="0"/>
              </a:spcBef>
              <a:spcAft>
                <a:spcPts val="1200"/>
              </a:spcAft>
              <a:buNone/>
            </a:pPr>
            <a:r>
              <a:rPr lang="en-US" dirty="0"/>
              <a:t>Gedifferentieerde instructie kan betekenen dat </a:t>
            </a:r>
            <a:r>
              <a:rPr lang="en-US" b="1" dirty="0"/>
              <a:t>aan alle leerlingen hetzelfde materiaal wordt onderwezen met behulp van uiteenlopende instructiestrategieën</a:t>
            </a:r>
            <a:r>
              <a:rPr lang="en-US" dirty="0"/>
              <a:t>, maar het kan ook betekenen dat de leraar in beroepsonderwijs en -opleiding lessen moet geven met verschillende moeilijkheidsniveaus op basis van de vaardigheden van elke leerling in beroepsonderwijs en -opleiding.</a:t>
            </a:r>
          </a:p>
          <a:p>
            <a:pPr marL="0" indent="0">
              <a:lnSpc>
                <a:spcPct val="120000"/>
              </a:lnSpc>
              <a:buNone/>
            </a:pPr>
            <a:r>
              <a:rPr lang="en-US" dirty="0"/>
              <a:t>Leraren in het beroepsonderwijs die differentiatie in de klas toepassen, kunnen:</a:t>
            </a:r>
          </a:p>
          <a:p>
            <a:pPr marL="0" indent="0">
              <a:lnSpc>
                <a:spcPct val="120000"/>
              </a:lnSpc>
              <a:buNone/>
            </a:pPr>
            <a:endParaRPr lang="en-US" dirty="0"/>
          </a:p>
          <a:p>
            <a:pPr>
              <a:lnSpc>
                <a:spcPct val="120000"/>
              </a:lnSpc>
            </a:pPr>
            <a:r>
              <a:rPr lang="en-US" b="1" dirty="0"/>
              <a:t>Lessen ontwerpen </a:t>
            </a:r>
            <a:r>
              <a:rPr lang="en-US" dirty="0"/>
              <a:t>op basis van de leerstijlen van leerlingen in beroepsonderwijs en -opleiding.</a:t>
            </a:r>
          </a:p>
          <a:p>
            <a:pPr>
              <a:lnSpc>
                <a:spcPct val="120000"/>
              </a:lnSpc>
            </a:pPr>
            <a:r>
              <a:rPr lang="en-US" b="1" dirty="0"/>
              <a:t>Groepeer BOO-studenten </a:t>
            </a:r>
            <a:r>
              <a:rPr lang="en-US" dirty="0"/>
              <a:t>naar gedeelde interesse, onderwerp of vaardigheid voor opdrachten.</a:t>
            </a:r>
          </a:p>
          <a:p>
            <a:pPr>
              <a:lnSpc>
                <a:spcPct val="120000"/>
              </a:lnSpc>
            </a:pPr>
            <a:r>
              <a:rPr lang="en-US" b="1" dirty="0"/>
              <a:t>Het leren van studenten in beroepsonderwijs en -opleiding evalueren </a:t>
            </a:r>
            <a:r>
              <a:rPr lang="en-US" dirty="0"/>
              <a:t>met behulp van formatieve beoordeling.</a:t>
            </a:r>
          </a:p>
          <a:p>
            <a:pPr>
              <a:lnSpc>
                <a:spcPct val="120000"/>
              </a:lnSpc>
            </a:pPr>
            <a:r>
              <a:rPr lang="en-US" dirty="0"/>
              <a:t>Beheer de klas om </a:t>
            </a:r>
            <a:r>
              <a:rPr lang="en-US" b="1" dirty="0"/>
              <a:t>een veilige en ondersteunende omgeving te creëren</a:t>
            </a:r>
            <a:r>
              <a:rPr lang="en-US" dirty="0"/>
              <a:t>.</a:t>
            </a:r>
          </a:p>
          <a:p>
            <a:pPr>
              <a:lnSpc>
                <a:spcPct val="120000"/>
              </a:lnSpc>
            </a:pPr>
            <a:r>
              <a:rPr lang="en-US" dirty="0"/>
              <a:t>Voortdurend evalueren en </a:t>
            </a:r>
            <a:r>
              <a:rPr lang="en-US" b="1" dirty="0"/>
              <a:t>aanpassen van de lesinhoud om tegemoet te komen aan de behoeften van de leerlingen in het beroepsonderwijs</a:t>
            </a:r>
            <a:r>
              <a:rPr lang="en-US" dirty="0"/>
              <a:t>.</a:t>
            </a:r>
          </a:p>
        </p:txBody>
      </p:sp>
    </p:spTree>
    <p:extLst>
      <p:ext uri="{BB962C8B-B14F-4D97-AF65-F5344CB8AC3E}">
        <p14:creationId xmlns:p14="http://schemas.microsoft.com/office/powerpoint/2010/main" val="180953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279400"/>
            <a:ext cx="10515600" cy="1325563"/>
          </a:xfrm>
        </p:spPr>
        <p:txBody>
          <a:bodyPr>
            <a:normAutofit/>
          </a:bodyPr>
          <a:lstStyle/>
          <a:p>
            <a:r>
              <a:rPr lang="en-US" b="1" dirty="0"/>
              <a:t>Kenmerken en Principes van Gedifferentieerde Instructie</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fontScale="92500" lnSpcReduction="10000"/>
          </a:bodyPr>
          <a:lstStyle/>
          <a:p>
            <a:r>
              <a:rPr lang="en-US" b="1" u="sng" dirty="0"/>
              <a:t>Differentiatie is PROACTIEF: </a:t>
            </a:r>
          </a:p>
          <a:p>
            <a:pPr marL="0" indent="0">
              <a:buNone/>
            </a:pPr>
            <a:r>
              <a:rPr lang="en-US" dirty="0"/>
              <a:t>De leraar beroepsonderwijs en -opleiding gaat ervan uit dat verschillende lerenden verschillende behoeften hebben. Daarom plant de leraar proactief een verscheidenheid aan manieren om het leren te "bereiken" en tot uitdrukking te brengen.</a:t>
            </a:r>
          </a:p>
          <a:p>
            <a:r>
              <a:rPr lang="en-US" b="1" u="sng" dirty="0"/>
              <a:t>Gedifferentieerde Instructie is meer KWALITATIEF dan kwantitatief: </a:t>
            </a:r>
          </a:p>
          <a:p>
            <a:pPr marL="0" indent="0">
              <a:buNone/>
            </a:pPr>
            <a:r>
              <a:rPr lang="en-US" dirty="0"/>
              <a:t>Gedifferentieerde instructie is niet simpelweg meer of minder werk. Het simpelweg aanpassen van de hoeveelheid van een opdracht zal over het algemeen minder effectief zijn dan het aanpassen van de aard van de opdracht om ook aan de behoeften van de leerling te voldoen. </a:t>
            </a:r>
          </a:p>
          <a:p>
            <a:pPr marL="0" indent="0">
              <a:buNone/>
            </a:pPr>
            <a:endParaRPr lang="nl-NL" dirty="0"/>
          </a:p>
        </p:txBody>
      </p:sp>
    </p:spTree>
    <p:extLst>
      <p:ext uri="{BB962C8B-B14F-4D97-AF65-F5344CB8AC3E}">
        <p14:creationId xmlns:p14="http://schemas.microsoft.com/office/powerpoint/2010/main" val="206790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Kenmerken en Principes van Gedifferentieerde Instructie</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915838" y="2118924"/>
            <a:ext cx="10515600" cy="4167576"/>
          </a:xfrm>
        </p:spPr>
        <p:txBody>
          <a:bodyPr>
            <a:normAutofit lnSpcReduction="10000"/>
          </a:bodyPr>
          <a:lstStyle/>
          <a:p>
            <a:pPr>
              <a:lnSpc>
                <a:spcPct val="110000"/>
              </a:lnSpc>
              <a:spcAft>
                <a:spcPts val="600"/>
              </a:spcAft>
            </a:pPr>
            <a:r>
              <a:rPr lang="en-US" b="1" u="sng" dirty="0"/>
              <a:t>Gedifferentieerde Instructie is ROOT IN BEOORDELING: </a:t>
            </a:r>
          </a:p>
          <a:p>
            <a:pPr marL="0" indent="0">
              <a:buNone/>
            </a:pPr>
            <a:r>
              <a:rPr lang="en-US" dirty="0"/>
              <a:t>Een leraar beroepsonderwijs en -opleiding die begrijpt dat onderwijzen en leren goed op de leerlingen moeten aansluiten, grijpt elke gelegenheid aan om zijn leerlingen beter te leren kennen. Gedurende het hele schooljaar </a:t>
            </a:r>
            <a:r>
              <a:rPr lang="en-US" dirty="0" err="1"/>
              <a:t>beoordelen</a:t>
            </a:r>
            <a:r>
              <a:rPr lang="en-US" dirty="0"/>
              <a:t> </a:t>
            </a:r>
            <a:r>
              <a:rPr lang="en-US" dirty="0" err="1"/>
              <a:t>mbo-docenten</a:t>
            </a:r>
            <a:r>
              <a:rPr lang="en-US" dirty="0"/>
              <a:t> op allerlei manieren het ontwikkelingsniveau, de interesses en de leermethoden van </a:t>
            </a:r>
            <a:r>
              <a:rPr lang="en-US" dirty="0" err="1"/>
              <a:t>mbo-leerlingen</a:t>
            </a:r>
            <a:r>
              <a:rPr lang="en-US" dirty="0"/>
              <a:t>. De "eindbeoordelingen" nemen vele vormen aan, met het doel voor elke leerling een manier te vinden om zo succesvol mogelijk te delen wat hij of zij in de loop van het leerproces heeft geleerd. </a:t>
            </a:r>
            <a:endParaRPr lang="nl-NL" dirty="0"/>
          </a:p>
        </p:txBody>
      </p:sp>
    </p:spTree>
    <p:extLst>
      <p:ext uri="{BB962C8B-B14F-4D97-AF65-F5344CB8AC3E}">
        <p14:creationId xmlns:p14="http://schemas.microsoft.com/office/powerpoint/2010/main" val="425949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a:t>Kenmerken en Principes van Gedifferentieerde Instructie</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4399329"/>
          </a:xfrm>
        </p:spPr>
        <p:txBody>
          <a:bodyPr>
            <a:normAutofit fontScale="62500" lnSpcReduction="20000"/>
          </a:bodyPr>
          <a:lstStyle/>
          <a:p>
            <a:pPr>
              <a:lnSpc>
                <a:spcPct val="120000"/>
              </a:lnSpc>
              <a:spcAft>
                <a:spcPts val="600"/>
              </a:spcAft>
            </a:pPr>
            <a:r>
              <a:rPr lang="en-US" sz="3300" b="1" u="sng" dirty="0"/>
              <a:t>Gedifferentieerde Instructie biedt MEERDERE AANPAKKEN voor inhoud, proces en product: </a:t>
            </a:r>
          </a:p>
          <a:p>
            <a:endParaRPr lang="en-US" b="1" dirty="0"/>
          </a:p>
          <a:p>
            <a:pPr lvl="1">
              <a:lnSpc>
                <a:spcPct val="120000"/>
              </a:lnSpc>
              <a:buFont typeface="Courier New" panose="02070309020205020404" pitchFamily="49" charset="0"/>
              <a:buChar char="o"/>
            </a:pPr>
            <a:r>
              <a:rPr lang="en-US" b="1" dirty="0"/>
              <a:t>Inhoud: </a:t>
            </a:r>
            <a:r>
              <a:rPr lang="en-US" dirty="0"/>
              <a:t>Wat leerlingen van beroepsonderwijs en -opleiding leren </a:t>
            </a:r>
          </a:p>
          <a:p>
            <a:pPr lvl="1">
              <a:lnSpc>
                <a:spcPct val="120000"/>
              </a:lnSpc>
              <a:buFont typeface="Courier New" panose="02070309020205020404" pitchFamily="49" charset="0"/>
              <a:buChar char="o"/>
            </a:pPr>
            <a:r>
              <a:rPr lang="en-US" b="1" dirty="0"/>
              <a:t>Proces: </a:t>
            </a:r>
            <a:r>
              <a:rPr lang="en-US" dirty="0"/>
              <a:t>Hoe studenten beroepsonderwijs en -opleiding ideeën en informatie begrijpen</a:t>
            </a:r>
          </a:p>
          <a:p>
            <a:pPr lvl="1">
              <a:lnSpc>
                <a:spcPct val="120000"/>
              </a:lnSpc>
              <a:buFont typeface="Courier New" panose="02070309020205020404" pitchFamily="49" charset="0"/>
              <a:buChar char="o"/>
            </a:pPr>
            <a:r>
              <a:rPr lang="en-US" b="1" dirty="0"/>
              <a:t>Product: </a:t>
            </a:r>
            <a:r>
              <a:rPr lang="en-US" dirty="0"/>
              <a:t>Hoe leerlingen in het beroepsonderwijs laten zien wat ze hebben geleerd</a:t>
            </a:r>
          </a:p>
          <a:p>
            <a:pPr marL="0" indent="0">
              <a:lnSpc>
                <a:spcPct val="120000"/>
              </a:lnSpc>
              <a:buNone/>
            </a:pPr>
            <a:br>
              <a:rPr lang="en-US" dirty="0"/>
            </a:br>
            <a:r>
              <a:rPr lang="en-US" dirty="0"/>
              <a:t>Door deze drie elementen te differentiëren, bieden leerkrachten in het beroepsonderwijs verschillende benaderingen van </a:t>
            </a:r>
            <a:r>
              <a:rPr lang="en-US" i="1" dirty="0"/>
              <a:t>wat </a:t>
            </a:r>
            <a:r>
              <a:rPr lang="en-US" dirty="0"/>
              <a:t>leerlingen leren, </a:t>
            </a:r>
            <a:r>
              <a:rPr lang="en-US" i="1" dirty="0"/>
              <a:t>hoe </a:t>
            </a:r>
            <a:r>
              <a:rPr lang="en-US" dirty="0"/>
              <a:t>ze het leren en hoe ze </a:t>
            </a:r>
            <a:r>
              <a:rPr lang="en-US" i="1" dirty="0"/>
              <a:t>laten zien wat ze hebben </a:t>
            </a:r>
            <a:r>
              <a:rPr lang="en-US" dirty="0"/>
              <a:t>geleerd, wat bij alle leerlingen groei zal stimuleren.</a:t>
            </a:r>
          </a:p>
          <a:p>
            <a:pPr marL="0" indent="0">
              <a:lnSpc>
                <a:spcPct val="120000"/>
              </a:lnSpc>
              <a:buNone/>
            </a:pPr>
            <a:endParaRPr lang="en-US" dirty="0"/>
          </a:p>
          <a:p>
            <a:pPr marL="0" indent="0">
              <a:lnSpc>
                <a:spcPct val="120000"/>
              </a:lnSpc>
              <a:buNone/>
            </a:pPr>
            <a:r>
              <a:rPr lang="en-US" i="1" dirty="0"/>
              <a:t>De verschillende benaderingen worden geanalyseerd als leerprincipes in de volgende dia's. </a:t>
            </a:r>
          </a:p>
          <a:p>
            <a:pPr marL="0" indent="0">
              <a:buNone/>
            </a:pPr>
            <a:endParaRPr lang="nl-NL" dirty="0"/>
          </a:p>
        </p:txBody>
      </p:sp>
    </p:spTree>
    <p:extLst>
      <p:ext uri="{BB962C8B-B14F-4D97-AF65-F5344CB8AC3E}">
        <p14:creationId xmlns:p14="http://schemas.microsoft.com/office/powerpoint/2010/main" val="280099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a:t>Kenmerken en Principes van Gedifferentieerde Instructie</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190395"/>
            <a:ext cx="10785231" cy="3586152"/>
          </a:xfrm>
        </p:spPr>
        <p:txBody>
          <a:bodyPr>
            <a:normAutofit lnSpcReduction="10000"/>
          </a:bodyPr>
          <a:lstStyle/>
          <a:p>
            <a:r>
              <a:rPr lang="en-US" b="1" u="sng" dirty="0"/>
              <a:t>Gedifferentieerde instructie is STUDENT GECENTREERD:</a:t>
            </a:r>
          </a:p>
          <a:p>
            <a:pPr marL="0" indent="0">
              <a:buNone/>
            </a:pPr>
            <a:r>
              <a:rPr lang="en-US" dirty="0"/>
              <a:t>Leerervaringen zijn het meest effectief als ze </a:t>
            </a:r>
            <a:r>
              <a:rPr lang="en-US" b="1" dirty="0"/>
              <a:t>boeiend, relevant en interessant zijn</a:t>
            </a:r>
            <a:r>
              <a:rPr lang="en-US" dirty="0"/>
              <a:t>. Leerlingen zijn actief bij het nemen en evalueren van beslissingen. Door leerlingen te leren verantwoordelijkheid te delen, kan een leraar in beroepsonderwijs en -opleiding een deel van de dag met verschillende groepen of individuen werken. Het gaat erom leerlingen in het beroepsonderwijs voor te bereiden op het echte </a:t>
            </a:r>
            <a:r>
              <a:rPr lang="en-US" dirty="0" err="1"/>
              <a:t>leven</a:t>
            </a:r>
            <a:r>
              <a:rPr lang="en-US" dirty="0"/>
              <a:t>.</a:t>
            </a:r>
          </a:p>
        </p:txBody>
      </p:sp>
    </p:spTree>
    <p:extLst>
      <p:ext uri="{BB962C8B-B14F-4D97-AF65-F5344CB8AC3E}">
        <p14:creationId xmlns:p14="http://schemas.microsoft.com/office/powerpoint/2010/main" val="294756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a:t>Kenmerken en Principes van Gedifferentieerde Instructie</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987371"/>
            <a:ext cx="10515600" cy="3680004"/>
          </a:xfrm>
        </p:spPr>
        <p:txBody>
          <a:bodyPr>
            <a:normAutofit lnSpcReduction="10000"/>
          </a:bodyPr>
          <a:lstStyle/>
          <a:p>
            <a:r>
              <a:rPr lang="en-US" b="1" u="sng" dirty="0"/>
              <a:t>Gedifferentieerde instructie is een mix van klassikale, groeps- en individuele instructie:</a:t>
            </a:r>
          </a:p>
          <a:p>
            <a:pPr marL="0" indent="0">
              <a:buNone/>
            </a:pPr>
            <a:r>
              <a:rPr lang="en-US" dirty="0"/>
              <a:t>Een instructiepatroon in een gedifferentieerde klas zou kunnen zijn </a:t>
            </a:r>
            <a:r>
              <a:rPr lang="en-US" dirty="0" err="1"/>
              <a:t>dat</a:t>
            </a:r>
            <a:r>
              <a:rPr lang="en-US" dirty="0"/>
              <a:t> </a:t>
            </a:r>
            <a:r>
              <a:rPr lang="en-US" dirty="0" err="1"/>
              <a:t>mbo-leerlingen</a:t>
            </a:r>
            <a:r>
              <a:rPr lang="en-US" dirty="0"/>
              <a:t> samenkomen als een </a:t>
            </a:r>
            <a:r>
              <a:rPr lang="en-US" b="1" dirty="0"/>
              <a:t>hele groep</a:t>
            </a:r>
            <a:r>
              <a:rPr lang="en-US" dirty="0"/>
              <a:t>, naar buiten gaan in kleine groepjes of individueel, weer samenkomen om te delen en weer naar buiten gaan, en dat herhalen!</a:t>
            </a:r>
          </a:p>
          <a:p>
            <a:pPr marL="0" indent="0">
              <a:buNone/>
            </a:pPr>
            <a:r>
              <a:rPr lang="en-US" dirty="0"/>
              <a:t> </a:t>
            </a:r>
            <a:br>
              <a:rPr lang="en-US" dirty="0"/>
            </a:br>
            <a:endParaRPr lang="nl-NL" dirty="0"/>
          </a:p>
        </p:txBody>
      </p:sp>
    </p:spTree>
    <p:extLst>
      <p:ext uri="{BB962C8B-B14F-4D97-AF65-F5344CB8AC3E}">
        <p14:creationId xmlns:p14="http://schemas.microsoft.com/office/powerpoint/2010/main" val="32161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p:txBody>
          <a:bodyPr/>
          <a:lstStyle/>
          <a:p>
            <a:r>
              <a:rPr lang="en-US" sz="3200" b="1" spc="100" dirty="0"/>
              <a:t>Doelstellingen</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p:txBody>
          <a:bodyPr>
            <a:normAutofit/>
          </a:bodyPr>
          <a:lstStyle/>
          <a:p>
            <a:pPr>
              <a:lnSpc>
                <a:spcPct val="150000"/>
              </a:lnSpc>
              <a:spcAft>
                <a:spcPts val="600"/>
              </a:spcAft>
            </a:pPr>
            <a:r>
              <a:rPr lang="en-US" b="1" dirty="0">
                <a:solidFill>
                  <a:schemeClr val="tx1"/>
                </a:solidFill>
              </a:rPr>
              <a:t>Het doel van deze module is cursisten kennis </a:t>
            </a:r>
            <a:r>
              <a:rPr lang="en-US" b="1" u="sng" dirty="0">
                <a:solidFill>
                  <a:schemeClr val="tx1"/>
                </a:solidFill>
              </a:rPr>
              <a:t>te laten maken </a:t>
            </a:r>
            <a:r>
              <a:rPr lang="en-US" b="1" dirty="0">
                <a:solidFill>
                  <a:schemeClr val="tx1"/>
                </a:solidFill>
              </a:rPr>
              <a:t>met gedifferentieerde instructie als een leerlinggericht onderwijsmodel dat </a:t>
            </a:r>
            <a:r>
              <a:rPr lang="en-US" b="1" dirty="0" err="1">
                <a:solidFill>
                  <a:schemeClr val="tx1"/>
                </a:solidFill>
              </a:rPr>
              <a:t>docenten</a:t>
            </a:r>
            <a:r>
              <a:rPr lang="en-US" b="1" dirty="0">
                <a:solidFill>
                  <a:schemeClr val="tx1"/>
                </a:solidFill>
              </a:rPr>
              <a:t> in het beroepsonderwijs </a:t>
            </a:r>
            <a:r>
              <a:rPr lang="en-US" b="1" dirty="0" err="1">
                <a:solidFill>
                  <a:schemeClr val="tx1"/>
                </a:solidFill>
              </a:rPr>
              <a:t>helpt</a:t>
            </a:r>
            <a:r>
              <a:rPr lang="en-US" b="1" dirty="0">
                <a:solidFill>
                  <a:schemeClr val="tx1"/>
                </a:solidFill>
              </a:rPr>
              <a:t> om </a:t>
            </a:r>
            <a:r>
              <a:rPr lang="en-US" b="1" dirty="0" err="1">
                <a:solidFill>
                  <a:schemeClr val="tx1"/>
                </a:solidFill>
              </a:rPr>
              <a:t>goed</a:t>
            </a:r>
            <a:r>
              <a:rPr lang="en-US" b="1" dirty="0">
                <a:solidFill>
                  <a:schemeClr val="tx1"/>
                </a:solidFill>
              </a:rPr>
              <a:t> te reageren op de uiteenlopende behoeften van MBO </a:t>
            </a:r>
            <a:r>
              <a:rPr lang="en-US" b="1" dirty="0" err="1">
                <a:solidFill>
                  <a:schemeClr val="tx1"/>
                </a:solidFill>
              </a:rPr>
              <a:t>studenten</a:t>
            </a:r>
            <a:r>
              <a:rPr lang="en-US" b="1" dirty="0">
                <a:solidFill>
                  <a:schemeClr val="tx1"/>
                </a:solidFill>
              </a:rPr>
              <a:t> </a:t>
            </a:r>
            <a:r>
              <a:rPr lang="en-US" b="1" dirty="0" err="1">
                <a:solidFill>
                  <a:schemeClr val="tx1"/>
                </a:solidFill>
              </a:rPr>
              <a:t>binnen</a:t>
            </a:r>
            <a:r>
              <a:rPr lang="en-US" b="1" dirty="0">
                <a:solidFill>
                  <a:schemeClr val="tx1"/>
                </a:solidFill>
              </a:rPr>
              <a:t> één klas of groep. </a:t>
            </a:r>
            <a:endParaRPr lang="en-GB" b="1" dirty="0">
              <a:solidFill>
                <a:schemeClr val="tx1"/>
              </a:solidFill>
            </a:endParaRPr>
          </a:p>
        </p:txBody>
      </p:sp>
      <p:sp>
        <p:nvSpPr>
          <p:cNvPr id="9" name="Tekstvak 8">
            <a:extLst>
              <a:ext uri="{FF2B5EF4-FFF2-40B4-BE49-F238E27FC236}">
                <a16:creationId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beelden </a:t>
            </a:r>
            <a:r>
              <a:rPr lang="nl-NL" dirty="0" err="1">
                <a:solidFill>
                  <a:schemeClr val="bg1"/>
                </a:solidFill>
              </a:rPr>
              <a:t>kunnen veranderd worden</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a:t>Kenmerken en Principes van Gedifferentieerde Instructie</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81876"/>
            <a:ext cx="10515600" cy="3985524"/>
          </a:xfrm>
        </p:spPr>
        <p:txBody>
          <a:bodyPr/>
          <a:lstStyle/>
          <a:p>
            <a:r>
              <a:rPr lang="en-US" b="1" u="sng" dirty="0"/>
              <a:t>Gedifferentieerde Instructie is "organisch": </a:t>
            </a:r>
          </a:p>
          <a:p>
            <a:pPr marL="0" indent="0">
              <a:buNone/>
            </a:pPr>
            <a:r>
              <a:rPr lang="en-US" dirty="0"/>
              <a:t>BOL-studenten en BOL-docenten leren samen. Voortdurende </a:t>
            </a:r>
            <a:r>
              <a:rPr lang="en-US" b="1" dirty="0"/>
              <a:t>samenwerking </a:t>
            </a:r>
            <a:r>
              <a:rPr lang="en-US" dirty="0"/>
              <a:t>met de leerlingen is nodig om de leermogelijkheden te verfijnen zodat ze voor elke leerling doeltreffend zijn. </a:t>
            </a:r>
          </a:p>
          <a:p>
            <a:pPr marL="0" indent="0">
              <a:buNone/>
            </a:pPr>
            <a:r>
              <a:rPr lang="en-US" dirty="0"/>
              <a:t>Elke dag in de klas kan een manier aan het licht brengen om de klas beter op de leerlingen af te stemmen.</a:t>
            </a:r>
          </a:p>
          <a:p>
            <a:pPr marL="0" indent="0">
              <a:buNone/>
            </a:pPr>
            <a:endParaRPr lang="nl-NL" dirty="0"/>
          </a:p>
        </p:txBody>
      </p:sp>
    </p:spTree>
    <p:extLst>
      <p:ext uri="{BB962C8B-B14F-4D97-AF65-F5344CB8AC3E}">
        <p14:creationId xmlns:p14="http://schemas.microsoft.com/office/powerpoint/2010/main" val="260367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p:txBody>
          <a:bodyPr>
            <a:normAutofit/>
          </a:bodyPr>
          <a:lstStyle/>
          <a:p>
            <a:r>
              <a:rPr lang="en-US" b="1" dirty="0"/>
              <a:t>Leerprincipes voor de bevordering van gedifferentieerde instructie</a:t>
            </a:r>
            <a:endParaRPr lang="en-GB" b="1" dirty="0"/>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a:xfrm>
            <a:off x="838200" y="2015406"/>
            <a:ext cx="10515600" cy="3871044"/>
          </a:xfrm>
        </p:spPr>
        <p:txBody>
          <a:bodyPr/>
          <a:lstStyle/>
          <a:p>
            <a:pPr marL="0" indent="0">
              <a:buNone/>
            </a:pPr>
            <a:r>
              <a:rPr lang="en-US" dirty="0"/>
              <a:t>Volgens Tomlinson kunnen leerkrachten in het beroepsonderwijs op de volgende </a:t>
            </a:r>
            <a:r>
              <a:rPr lang="en-US" b="1" dirty="0"/>
              <a:t>vier manieren de </a:t>
            </a:r>
            <a:r>
              <a:rPr lang="en-US" dirty="0"/>
              <a:t>instructie differentiëren: </a:t>
            </a:r>
          </a:p>
          <a:p>
            <a:pPr marL="514350" indent="-514350">
              <a:buAutoNum type="arabicParenR"/>
            </a:pPr>
            <a:r>
              <a:rPr lang="en-US" dirty="0"/>
              <a:t>inhoud, </a:t>
            </a:r>
          </a:p>
          <a:p>
            <a:pPr marL="514350" indent="-514350">
              <a:buAutoNum type="arabicParenR"/>
            </a:pPr>
            <a:r>
              <a:rPr lang="en-US" dirty="0"/>
              <a:t>proces, </a:t>
            </a:r>
          </a:p>
          <a:p>
            <a:pPr marL="514350" indent="-514350">
              <a:buAutoNum type="arabicParenR"/>
            </a:pPr>
            <a:r>
              <a:rPr lang="en-US" dirty="0"/>
              <a:t>product,</a:t>
            </a:r>
          </a:p>
          <a:p>
            <a:pPr marL="514350" indent="-514350">
              <a:buAutoNum type="arabicParenR"/>
            </a:pPr>
            <a:r>
              <a:rPr lang="en-US" dirty="0"/>
              <a:t>leeromgeving.</a:t>
            </a:r>
            <a:endParaRPr lang="nl-NL" dirty="0"/>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a:t>Wat bedoelen we </a:t>
            </a:r>
            <a:r>
              <a:rPr lang="en-US" b="1" i="1" dirty="0"/>
              <a:t>met inhoud</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450729"/>
            <a:ext cx="10515600" cy="5108333"/>
          </a:xfrm>
        </p:spPr>
        <p:txBody>
          <a:bodyPr>
            <a:normAutofit fontScale="85000" lnSpcReduction="20000"/>
          </a:bodyPr>
          <a:lstStyle/>
          <a:p>
            <a:pPr marL="0" indent="0">
              <a:lnSpc>
                <a:spcPct val="120000"/>
              </a:lnSpc>
              <a:buNone/>
            </a:pPr>
            <a:r>
              <a:rPr lang="en-US" dirty="0"/>
              <a:t>Zoals algemeen bekend, moet de basisinhoud van de les betrekking hebben op de leerstandaarden die door het schooldistrict of de onderwijsstandaarden van de staat zijn vastgesteld. Maar sommige leerlingen in de klas kunnen </a:t>
            </a:r>
            <a:r>
              <a:rPr lang="en-US" b="1" i="1" dirty="0"/>
              <a:t>volledig onbekend zijn </a:t>
            </a:r>
            <a:r>
              <a:rPr lang="en-US" dirty="0"/>
              <a:t>met de concepten in een les, sommige leerlingen kunnen </a:t>
            </a:r>
            <a:r>
              <a:rPr lang="en-US" b="1" i="1" dirty="0"/>
              <a:t>een gedeeltelijke beheersing </a:t>
            </a:r>
            <a:r>
              <a:rPr lang="en-US" dirty="0"/>
              <a:t>hebben, en sommige leerlingen </a:t>
            </a:r>
            <a:r>
              <a:rPr lang="en-US" b="1" i="1" dirty="0"/>
              <a:t>kunnen al vertrouwd zijn </a:t>
            </a:r>
            <a:r>
              <a:rPr lang="en-US" dirty="0"/>
              <a:t>met de inhoud voordat de les begint.</a:t>
            </a:r>
          </a:p>
          <a:p>
            <a:pPr marL="0" indent="0">
              <a:lnSpc>
                <a:spcPct val="120000"/>
              </a:lnSpc>
              <a:buNone/>
            </a:pPr>
            <a:r>
              <a:rPr lang="en-US" dirty="0"/>
              <a:t>Wat een leraar in beroepsonderwijs en -opleiding zou kunnen doen, is de inhoud differentiëren door activiteiten voor groepen leerlingen te ontwerpen die verschillende niveaus van de </a:t>
            </a:r>
            <a:r>
              <a:rPr lang="en-US" b="1" dirty="0"/>
              <a:t>taxonomie van Bloom bestrijken </a:t>
            </a:r>
            <a:r>
              <a:rPr lang="en-US" dirty="0"/>
              <a:t>(een classificatie van niveaus van intellectueel gedrag, gaande van denkvaardigheden van lagere orde tot denkvaardigheden van hogere </a:t>
            </a:r>
            <a:r>
              <a:rPr lang="en-US" dirty="0" err="1"/>
              <a:t>orde</a:t>
            </a:r>
            <a:r>
              <a:rPr lang="en-US" dirty="0"/>
              <a:t>).</a:t>
            </a:r>
          </a:p>
        </p:txBody>
      </p:sp>
    </p:spTree>
    <p:extLst>
      <p:ext uri="{BB962C8B-B14F-4D97-AF65-F5344CB8AC3E}">
        <p14:creationId xmlns:p14="http://schemas.microsoft.com/office/powerpoint/2010/main" val="30075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a:t>Wat bedoelen we </a:t>
            </a:r>
            <a:r>
              <a:rPr lang="en-US" b="1" i="1" dirty="0"/>
              <a:t>met inhoud</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450729"/>
            <a:ext cx="10515600" cy="5108333"/>
          </a:xfrm>
        </p:spPr>
        <p:txBody>
          <a:bodyPr>
            <a:normAutofit/>
          </a:bodyPr>
          <a:lstStyle/>
          <a:p>
            <a:pPr marL="0" indent="0" algn="just">
              <a:lnSpc>
                <a:spcPct val="120000"/>
              </a:lnSpc>
              <a:buNone/>
            </a:pPr>
            <a:r>
              <a:rPr lang="en-US" b="1" dirty="0"/>
              <a:t>De zes niveaus zijn: </a:t>
            </a:r>
            <a:endParaRPr lang="en-US" dirty="0"/>
          </a:p>
          <a:p>
            <a:pPr algn="just">
              <a:lnSpc>
                <a:spcPct val="120000"/>
              </a:lnSpc>
            </a:pPr>
            <a:r>
              <a:rPr lang="en-US" dirty="0"/>
              <a:t>Herinnering aan</a:t>
            </a:r>
          </a:p>
          <a:p>
            <a:pPr algn="just">
              <a:lnSpc>
                <a:spcPct val="120000"/>
              </a:lnSpc>
            </a:pPr>
            <a:r>
              <a:rPr lang="en-US" dirty="0"/>
              <a:t>Begrijpen van</a:t>
            </a:r>
          </a:p>
          <a:p>
            <a:pPr algn="just">
              <a:lnSpc>
                <a:spcPct val="120000"/>
              </a:lnSpc>
            </a:pPr>
            <a:r>
              <a:rPr lang="en-US" dirty="0"/>
              <a:t>Aanbrengen van</a:t>
            </a:r>
          </a:p>
          <a:p>
            <a:pPr algn="just">
              <a:lnSpc>
                <a:spcPct val="120000"/>
              </a:lnSpc>
            </a:pPr>
            <a:r>
              <a:rPr lang="en-US" dirty="0"/>
              <a:t>Analyseren</a:t>
            </a:r>
          </a:p>
          <a:p>
            <a:pPr algn="just">
              <a:lnSpc>
                <a:spcPct val="120000"/>
              </a:lnSpc>
            </a:pPr>
            <a:r>
              <a:rPr lang="en-US" dirty="0"/>
              <a:t>Evaluatie van</a:t>
            </a:r>
          </a:p>
          <a:p>
            <a:pPr algn="just">
              <a:lnSpc>
                <a:spcPct val="120000"/>
              </a:lnSpc>
            </a:pPr>
            <a:r>
              <a:rPr lang="en-US" dirty="0"/>
              <a:t>Creëren van </a:t>
            </a:r>
          </a:p>
        </p:txBody>
      </p:sp>
    </p:spTree>
    <p:extLst>
      <p:ext uri="{BB962C8B-B14F-4D97-AF65-F5344CB8AC3E}">
        <p14:creationId xmlns:p14="http://schemas.microsoft.com/office/powerpoint/2010/main" val="592498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a:t>Wat bedoelen we </a:t>
            </a:r>
            <a:r>
              <a:rPr lang="en-US" b="1" i="1" dirty="0"/>
              <a:t>met inhoud</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3221160"/>
          </a:xfrm>
        </p:spPr>
        <p:txBody>
          <a:bodyPr>
            <a:normAutofit lnSpcReduction="10000"/>
          </a:bodyPr>
          <a:lstStyle/>
          <a:p>
            <a:pPr marL="0" indent="0">
              <a:buNone/>
            </a:pPr>
            <a:r>
              <a:rPr lang="en-US" dirty="0"/>
              <a:t>Van leerlingen in het beroepsonderwijs die </a:t>
            </a:r>
            <a:r>
              <a:rPr lang="en-US" b="1" i="1" dirty="0"/>
              <a:t>niet vertrouwd zijn met een les, </a:t>
            </a:r>
            <a:r>
              <a:rPr lang="en-US" dirty="0"/>
              <a:t>kan worden verlangd dat zij taken uitvoeren op de lagere niveaus: </a:t>
            </a:r>
            <a:r>
              <a:rPr lang="en-US" b="1" dirty="0"/>
              <a:t>onthouden </a:t>
            </a:r>
            <a:r>
              <a:rPr lang="en-US" i="1" dirty="0"/>
              <a:t>en </a:t>
            </a:r>
            <a:r>
              <a:rPr lang="en-US" b="1" dirty="0"/>
              <a:t>begrijpen</a:t>
            </a:r>
            <a:r>
              <a:rPr lang="en-US" dirty="0"/>
              <a:t>. </a:t>
            </a:r>
          </a:p>
          <a:p>
            <a:pPr marL="0" indent="0">
              <a:buNone/>
            </a:pPr>
            <a:r>
              <a:rPr lang="en-US" dirty="0" err="1"/>
              <a:t>mbo-leerlingen</a:t>
            </a:r>
            <a:r>
              <a:rPr lang="en-US" dirty="0"/>
              <a:t> met enige beheersing zou kunnen worden gevraagd de inhoud toe te passen en te analyseren, en leerlingen met een hoog beheersingsniveau zou kunnen worden gevraagd taken uit te voeren op het gebied van evalueren en creëren.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4614" y="4475284"/>
            <a:ext cx="3138854" cy="2092569"/>
          </a:xfrm>
          <a:prstGeom prst="rect">
            <a:avLst/>
          </a:prstGeom>
        </p:spPr>
      </p:pic>
    </p:spTree>
    <p:extLst>
      <p:ext uri="{BB962C8B-B14F-4D97-AF65-F5344CB8AC3E}">
        <p14:creationId xmlns:p14="http://schemas.microsoft.com/office/powerpoint/2010/main" val="4192611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a:t>Voorbeelden van differentiërende activiteiten:</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lnSpcReduction="10000"/>
          </a:bodyPr>
          <a:lstStyle/>
          <a:p>
            <a:r>
              <a:rPr lang="en-US" dirty="0"/>
              <a:t>Koppel woordenschat aan definities.</a:t>
            </a:r>
          </a:p>
          <a:p>
            <a:r>
              <a:rPr lang="en-US" dirty="0"/>
              <a:t>Lees een passage uit een tekst en beantwoord de vragen.</a:t>
            </a:r>
          </a:p>
          <a:p>
            <a:r>
              <a:rPr lang="en-US" dirty="0"/>
              <a:t>Denk aan een situatie die een personage in het verhaal is overkomen en een andere afloop.</a:t>
            </a:r>
          </a:p>
          <a:p>
            <a:r>
              <a:rPr lang="en-US" dirty="0"/>
              <a:t>Onderscheid feit van mening in het verhaal.</a:t>
            </a:r>
          </a:p>
          <a:p>
            <a:r>
              <a:rPr lang="en-US" dirty="0"/>
              <a:t>Identificeer het standpunt van een auteur en lever bewijs om dit standpunt te ondersteunen.</a:t>
            </a:r>
          </a:p>
          <a:p>
            <a:r>
              <a:rPr lang="en-US" dirty="0"/>
              <a:t>Maak een PowerPoint presentatie met een samenvatting van de les.</a:t>
            </a:r>
            <a:br>
              <a:rPr lang="en-US" dirty="0"/>
            </a:br>
            <a:endParaRPr lang="nl-NL" dirty="0"/>
          </a:p>
        </p:txBody>
      </p:sp>
    </p:spTree>
    <p:extLst>
      <p:ext uri="{BB962C8B-B14F-4D97-AF65-F5344CB8AC3E}">
        <p14:creationId xmlns:p14="http://schemas.microsoft.com/office/powerpoint/2010/main" val="3270008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365126"/>
            <a:ext cx="10515600" cy="1016000"/>
          </a:xfrm>
        </p:spPr>
        <p:txBody>
          <a:bodyPr/>
          <a:lstStyle/>
          <a:p>
            <a:r>
              <a:rPr lang="en-US" b="1" dirty="0"/>
              <a:t>Proces</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568449"/>
            <a:ext cx="10515600" cy="5122497"/>
          </a:xfrm>
        </p:spPr>
        <p:txBody>
          <a:bodyPr>
            <a:normAutofit fontScale="92500" lnSpcReduction="10000"/>
          </a:bodyPr>
          <a:lstStyle/>
          <a:p>
            <a:pPr marL="0" indent="0">
              <a:buNone/>
            </a:pPr>
            <a:r>
              <a:rPr lang="en-US" dirty="0"/>
              <a:t>Elke leerling in het beroepsonderwijs heeft een eigen leerstijl, en een succesvolle differentiatie houdt in dat het materiaal op elke stijl wordt toegesneden: </a:t>
            </a:r>
            <a:r>
              <a:rPr lang="en-US" b="1" i="1" dirty="0"/>
              <a:t>visueel</a:t>
            </a:r>
            <a:r>
              <a:rPr lang="en-US" dirty="0"/>
              <a:t>, </a:t>
            </a:r>
            <a:r>
              <a:rPr lang="en-US" b="1" i="1" dirty="0"/>
              <a:t>auditief</a:t>
            </a:r>
            <a:r>
              <a:rPr lang="en-US" dirty="0"/>
              <a:t>, </a:t>
            </a:r>
            <a:r>
              <a:rPr lang="en-US" b="1" i="1" dirty="0"/>
              <a:t>kinesthetisch </a:t>
            </a:r>
            <a:r>
              <a:rPr lang="en-US" dirty="0"/>
              <a:t>en met </a:t>
            </a:r>
            <a:r>
              <a:rPr lang="en-US" b="1" i="1" dirty="0"/>
              <a:t>woorden</a:t>
            </a:r>
            <a:r>
              <a:rPr lang="en-US" dirty="0"/>
              <a:t>. </a:t>
            </a:r>
          </a:p>
          <a:p>
            <a:pPr marL="0" indent="0">
              <a:buNone/>
            </a:pPr>
            <a:r>
              <a:rPr lang="en-US" dirty="0"/>
              <a:t>Deze procesgerelateerde methode houdt ook rekening met het feit dat niet alle </a:t>
            </a:r>
            <a:r>
              <a:rPr lang="en-US" dirty="0" err="1"/>
              <a:t>mbo-leerlingen</a:t>
            </a:r>
            <a:r>
              <a:rPr lang="en-US" dirty="0"/>
              <a:t> evenveel steun van de </a:t>
            </a:r>
            <a:r>
              <a:rPr lang="en-US" dirty="0" err="1"/>
              <a:t>mbo</a:t>
            </a:r>
            <a:r>
              <a:rPr lang="en-US" dirty="0"/>
              <a:t>-docent nodig hebben, en dat leerlingen ervoor kunnen kiezen om in tweetallen, kleine groepjes of individueel te werken. En terwijl sommige leerlingen baat kunnen hebben bij één-op-één-interactie met u of de klassenassistent, kunnen anderen op eigen kracht verder komen. </a:t>
            </a:r>
          </a:p>
          <a:p>
            <a:pPr marL="0" indent="0">
              <a:buNone/>
            </a:pPr>
            <a:r>
              <a:rPr lang="en-US" dirty="0"/>
              <a:t>Leerkrachten in beroepsonderwijs en -opleiding kunnen het leren van leerlingen bevorderen door ondersteuning te bieden op basis van individuele behoeften.</a:t>
            </a:r>
            <a:endParaRPr lang="nl-NL" dirty="0"/>
          </a:p>
        </p:txBody>
      </p:sp>
    </p:spTree>
    <p:extLst>
      <p:ext uri="{BB962C8B-B14F-4D97-AF65-F5344CB8AC3E}">
        <p14:creationId xmlns:p14="http://schemas.microsoft.com/office/powerpoint/2010/main" val="4122079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a:t>Voorbeelden van differentiatie van het proces:</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005013"/>
            <a:ext cx="10515600" cy="2862262"/>
          </a:xfrm>
        </p:spPr>
        <p:txBody>
          <a:bodyPr>
            <a:normAutofit/>
          </a:bodyPr>
          <a:lstStyle/>
          <a:p>
            <a:pPr algn="just"/>
            <a:r>
              <a:rPr lang="en-US" dirty="0"/>
              <a:t>Zorg voor leerboeken voor visuele en woordleerders.</a:t>
            </a:r>
          </a:p>
          <a:p>
            <a:pPr algn="just"/>
            <a:r>
              <a:rPr lang="en-US" dirty="0"/>
              <a:t>Laat auditieve leerlingen naar audioboeken luisteren.</a:t>
            </a:r>
          </a:p>
          <a:p>
            <a:pPr algn="just"/>
            <a:r>
              <a:rPr lang="en-US" dirty="0"/>
              <a:t>Geef kinesthetische leerlingen de kans om een interactieve opdracht online te voltooien. </a:t>
            </a:r>
          </a:p>
          <a:p>
            <a:pPr marL="0" indent="0" algn="just">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529" y="4142276"/>
            <a:ext cx="3430093" cy="2284902"/>
          </a:xfrm>
          <a:prstGeom prst="rect">
            <a:avLst/>
          </a:prstGeom>
        </p:spPr>
      </p:pic>
    </p:spTree>
    <p:extLst>
      <p:ext uri="{BB962C8B-B14F-4D97-AF65-F5344CB8AC3E}">
        <p14:creationId xmlns:p14="http://schemas.microsoft.com/office/powerpoint/2010/main" val="395582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a:t>Product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3984625"/>
          </a:xfrm>
        </p:spPr>
        <p:txBody>
          <a:bodyPr/>
          <a:lstStyle/>
          <a:p>
            <a:pPr marL="0" indent="0">
              <a:buNone/>
            </a:pPr>
            <a:r>
              <a:rPr lang="en-US" dirty="0"/>
              <a:t>Het product is wat de </a:t>
            </a:r>
            <a:r>
              <a:rPr lang="en-US" dirty="0" err="1"/>
              <a:t>mbo-leerling</a:t>
            </a:r>
            <a:r>
              <a:rPr lang="en-US" dirty="0"/>
              <a:t> aan het eind van de les maakt om aan te tonen dat hij de inhoud beheerst. Dit kan in de vorm van </a:t>
            </a:r>
            <a:r>
              <a:rPr lang="en-US" b="1" i="1" dirty="0"/>
              <a:t>toetsen</a:t>
            </a:r>
            <a:r>
              <a:rPr lang="en-US" dirty="0"/>
              <a:t>, </a:t>
            </a:r>
            <a:r>
              <a:rPr lang="en-US" b="1" i="1" dirty="0"/>
              <a:t>projecten</a:t>
            </a:r>
            <a:r>
              <a:rPr lang="en-US" dirty="0"/>
              <a:t>, </a:t>
            </a:r>
            <a:r>
              <a:rPr lang="en-US" b="1" i="1" dirty="0"/>
              <a:t>verslagen </a:t>
            </a:r>
            <a:r>
              <a:rPr lang="en-US" dirty="0"/>
              <a:t>of andere </a:t>
            </a:r>
            <a:r>
              <a:rPr lang="en-US" b="1" i="1" dirty="0"/>
              <a:t>activiteiten</a:t>
            </a:r>
            <a:r>
              <a:rPr lang="en-US" dirty="0"/>
              <a:t>. </a:t>
            </a:r>
          </a:p>
          <a:p>
            <a:pPr marL="0" indent="0">
              <a:buNone/>
            </a:pPr>
            <a:endParaRPr lang="en-US" dirty="0"/>
          </a:p>
          <a:p>
            <a:pPr marL="0" indent="0">
              <a:buNone/>
            </a:pPr>
            <a:r>
              <a:rPr lang="en-US" dirty="0"/>
              <a:t>Een leraar in beroepsonderwijs en -opleiding kan leerlingen opdragen activiteiten uit te voeren waaruit blijkt dat zij een onderwijsconcept beheersen op een manier die de leerling verkiest, gebaseerd op leerstijl.</a:t>
            </a:r>
          </a:p>
          <a:p>
            <a:pPr marL="0" indent="0">
              <a:buNone/>
            </a:pPr>
            <a:endParaRPr lang="nl-NL" dirty="0"/>
          </a:p>
        </p:txBody>
      </p:sp>
    </p:spTree>
    <p:extLst>
      <p:ext uri="{BB962C8B-B14F-4D97-AF65-F5344CB8AC3E}">
        <p14:creationId xmlns:p14="http://schemas.microsoft.com/office/powerpoint/2010/main" val="701086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a:t>Voorbeelden van differentiatie van het eindproduct: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311400"/>
            <a:ext cx="10515600" cy="3622676"/>
          </a:xfrm>
        </p:spPr>
        <p:txBody>
          <a:bodyPr>
            <a:normAutofit lnSpcReduction="10000"/>
          </a:bodyPr>
          <a:lstStyle/>
          <a:p>
            <a:pPr algn="just"/>
            <a:r>
              <a:rPr lang="en-US" dirty="0"/>
              <a:t>Leerlingen lezen en schrijven een boekverslag.</a:t>
            </a:r>
          </a:p>
          <a:p>
            <a:pPr algn="just"/>
            <a:r>
              <a:rPr lang="en-US" dirty="0"/>
              <a:t>Visuele leerlingen maken een grafisch overzicht van het verhaal.</a:t>
            </a:r>
          </a:p>
          <a:p>
            <a:pPr algn="just"/>
            <a:r>
              <a:rPr lang="en-US" dirty="0"/>
              <a:t>Auditieve leerlingen geven een mondeling verslag.</a:t>
            </a:r>
          </a:p>
          <a:p>
            <a:pPr algn="just"/>
            <a:r>
              <a:rPr lang="en-US" dirty="0"/>
              <a:t>Kinesthetische leerlingen bouwen een diorama ter illustratie van het verhaal.</a:t>
            </a:r>
          </a:p>
          <a:p>
            <a:pPr marL="0" indent="0">
              <a:buNone/>
            </a:pPr>
            <a:br>
              <a:rPr lang="en-US" dirty="0"/>
            </a:br>
            <a:endParaRPr lang="nl-NL" dirty="0"/>
          </a:p>
        </p:txBody>
      </p:sp>
    </p:spTree>
    <p:extLst>
      <p:ext uri="{BB962C8B-B14F-4D97-AF65-F5344CB8AC3E}">
        <p14:creationId xmlns:p14="http://schemas.microsoft.com/office/powerpoint/2010/main" val="219095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a:t>Leerresultaten</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p:txBody>
          <a:bodyPr>
            <a:normAutofit fontScale="77500" lnSpcReduction="20000"/>
          </a:bodyPr>
          <a:lstStyle/>
          <a:p>
            <a:pPr marL="0" indent="0">
              <a:buNone/>
            </a:pPr>
            <a:r>
              <a:rPr lang="nl-NL" dirty="0"/>
              <a:t>Aan het einde van deze module, ben je in staat zijn om:</a:t>
            </a:r>
          </a:p>
          <a:p>
            <a:pPr>
              <a:lnSpc>
                <a:spcPct val="150000"/>
              </a:lnSpc>
              <a:spcAft>
                <a:spcPts val="600"/>
              </a:spcAft>
            </a:pPr>
            <a:r>
              <a:rPr lang="en-US" dirty="0"/>
              <a:t>De basisvaardigheden </a:t>
            </a:r>
            <a:r>
              <a:rPr lang="en-US" b="1" i="1" u="sng" dirty="0"/>
              <a:t>ontwikkelen </a:t>
            </a:r>
            <a:r>
              <a:rPr lang="en-US" dirty="0"/>
              <a:t>om de diversiteit in je klaslokaal of leergroep te begrijpen.</a:t>
            </a:r>
          </a:p>
          <a:p>
            <a:pPr>
              <a:lnSpc>
                <a:spcPct val="150000"/>
              </a:lnSpc>
              <a:spcAft>
                <a:spcPts val="600"/>
              </a:spcAft>
            </a:pPr>
            <a:r>
              <a:rPr lang="nl-NL" dirty="0"/>
              <a:t>Strategieën</a:t>
            </a:r>
            <a:r>
              <a:rPr lang="en-US" dirty="0"/>
              <a:t> </a:t>
            </a:r>
            <a:r>
              <a:rPr lang="nl-NL" dirty="0"/>
              <a:t>te</a:t>
            </a:r>
            <a:r>
              <a:rPr lang="en-US" dirty="0"/>
              <a:t> </a:t>
            </a:r>
            <a:r>
              <a:rPr lang="en-US" b="1" i="1" u="sng" dirty="0"/>
              <a:t>bepalen</a:t>
            </a:r>
            <a:r>
              <a:rPr lang="en-US" dirty="0"/>
              <a:t> om via deze gestructureerde aanpak proactief in te spelen op de diversiteit van de studenten </a:t>
            </a:r>
          </a:p>
          <a:p>
            <a:pPr>
              <a:lnSpc>
                <a:spcPct val="150000"/>
              </a:lnSpc>
              <a:spcAft>
                <a:spcPts val="600"/>
              </a:spcAft>
            </a:pPr>
            <a:r>
              <a:rPr lang="en-US" dirty="0" err="1"/>
              <a:t>Deze</a:t>
            </a:r>
            <a:r>
              <a:rPr lang="en-US" dirty="0"/>
              <a:t> overdraagbare vaardigheden en technieken in je werk </a:t>
            </a:r>
            <a:r>
              <a:rPr lang="en-US" b="1" i="1" u="sng" dirty="0"/>
              <a:t>toe te passen</a:t>
            </a:r>
          </a:p>
          <a:p>
            <a:pPr>
              <a:lnSpc>
                <a:spcPct val="150000"/>
              </a:lnSpc>
              <a:spcAft>
                <a:spcPts val="600"/>
              </a:spcAft>
            </a:pPr>
            <a:r>
              <a:rPr lang="en-US" b="1" i="1" u="sng" dirty="0"/>
              <a:t>Evalueren van </a:t>
            </a:r>
            <a:r>
              <a:rPr lang="en-US" dirty="0"/>
              <a:t>het niveau van gedifferentieerde instructie in je MBO </a:t>
            </a:r>
            <a:r>
              <a:rPr lang="en-US" dirty="0" err="1"/>
              <a:t>klas</a:t>
            </a:r>
            <a:endParaRPr lang="en-US" dirty="0"/>
          </a:p>
          <a:p>
            <a:pPr marL="0" indent="0">
              <a:buNone/>
            </a:pPr>
            <a:endParaRPr lang="en-GB"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Leeromgeving</a:t>
            </a:r>
          </a:p>
        </p:txBody>
      </p:sp>
      <p:sp>
        <p:nvSpPr>
          <p:cNvPr id="3" name="Content Placeholder 2"/>
          <p:cNvSpPr>
            <a:spLocks noGrp="1"/>
          </p:cNvSpPr>
          <p:nvPr>
            <p:ph idx="1"/>
          </p:nvPr>
        </p:nvSpPr>
        <p:spPr>
          <a:xfrm>
            <a:off x="838200" y="1825625"/>
            <a:ext cx="10515600" cy="4679950"/>
          </a:xfrm>
        </p:spPr>
        <p:txBody>
          <a:bodyPr/>
          <a:lstStyle/>
          <a:p>
            <a:pPr marL="0" indent="0">
              <a:buNone/>
            </a:pPr>
            <a:r>
              <a:rPr lang="en-US" dirty="0"/>
              <a:t>De voorwaarden voor optimaal leren omvatten zowel fysieke als psychologische elementen. Een flexibele inrichting van het klaslokaal is van essentieel belang, met verschillende soorten meubilair en opstellingen om zowel individueel als groepswerk te ondersteunen. </a:t>
            </a:r>
          </a:p>
          <a:p>
            <a:pPr marL="0" indent="0">
              <a:buNone/>
            </a:pPr>
            <a:endParaRPr lang="el-GR" dirty="0"/>
          </a:p>
          <a:p>
            <a:pPr marL="0" indent="0">
              <a:buNone/>
            </a:pPr>
            <a:r>
              <a:rPr lang="en-US" dirty="0"/>
              <a:t>Psychologisch gezien moeten leerkrachten in het beroepsonderwijs technieken voor klassenmanagement gebruiken die een veilige en ondersteunende leeromgeving ondersteunen.</a:t>
            </a:r>
          </a:p>
        </p:txBody>
      </p:sp>
    </p:spTree>
    <p:extLst>
      <p:ext uri="{BB962C8B-B14F-4D97-AF65-F5344CB8AC3E}">
        <p14:creationId xmlns:p14="http://schemas.microsoft.com/office/powerpoint/2010/main" val="1645601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a:t>Voorbeelden van differentiatie van de omgeving:</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187575"/>
            <a:ext cx="10515600" cy="3594100"/>
          </a:xfrm>
        </p:spPr>
        <p:txBody>
          <a:bodyPr>
            <a:normAutofit/>
          </a:bodyPr>
          <a:lstStyle/>
          <a:p>
            <a:r>
              <a:rPr lang="en-US" dirty="0"/>
              <a:t>Verdeel enkele leerlingen in leesgroepen om de opdracht te bespreken.</a:t>
            </a:r>
          </a:p>
          <a:p>
            <a:r>
              <a:rPr lang="en-US" dirty="0"/>
              <a:t>Laat de leerlingen individueel lezen indien gewenst.</a:t>
            </a:r>
          </a:p>
          <a:p>
            <a:r>
              <a:rPr lang="en-US" dirty="0"/>
              <a:t>Creëer stille ruimtes waar er geen afleiding is.</a:t>
            </a:r>
            <a:br>
              <a:rPr lang="en-US" dirty="0"/>
            </a:br>
            <a:endParaRPr lang="nl-N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396" y="4421429"/>
            <a:ext cx="3627186" cy="2234347"/>
          </a:xfrm>
          <a:prstGeom prst="rect">
            <a:avLst/>
          </a:prstGeom>
        </p:spPr>
      </p:pic>
    </p:spTree>
    <p:extLst>
      <p:ext uri="{BB962C8B-B14F-4D97-AF65-F5344CB8AC3E}">
        <p14:creationId xmlns:p14="http://schemas.microsoft.com/office/powerpoint/2010/main" val="1259235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174625"/>
            <a:ext cx="10515600" cy="1325563"/>
          </a:xfrm>
        </p:spPr>
        <p:txBody>
          <a:bodyPr>
            <a:normAutofit fontScale="90000"/>
          </a:bodyPr>
          <a:lstStyle/>
          <a:p>
            <a:r>
              <a:rPr lang="en-US" b="1" dirty="0"/>
              <a:t>Praktische toepassingen, instrumenten, strategieën voor gedifferentieerde instructie</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46385"/>
            <a:ext cx="10515600" cy="4690940"/>
          </a:xfrm>
        </p:spPr>
        <p:txBody>
          <a:bodyPr>
            <a:normAutofit fontScale="25000" lnSpcReduction="20000"/>
          </a:bodyPr>
          <a:lstStyle/>
          <a:p>
            <a:pPr marL="0" indent="0">
              <a:lnSpc>
                <a:spcPct val="120000"/>
              </a:lnSpc>
              <a:buNone/>
            </a:pPr>
            <a:r>
              <a:rPr lang="en-US" sz="7200" dirty="0"/>
              <a:t>Er zijn een aantal methoden die kunnen worden aangepast en gebruikt voor de verschillende vakken.</a:t>
            </a:r>
          </a:p>
          <a:p>
            <a:pPr marL="0" indent="0">
              <a:lnSpc>
                <a:spcPct val="120000"/>
              </a:lnSpc>
              <a:buNone/>
            </a:pPr>
            <a:r>
              <a:rPr lang="en-US" sz="7200" dirty="0"/>
              <a:t>Die strategieën zijn </a:t>
            </a:r>
            <a:r>
              <a:rPr lang="en-US" sz="7200" b="1" dirty="0"/>
              <a:t>gedifferentieerde opdrachten</a:t>
            </a:r>
            <a:r>
              <a:rPr lang="en-US" sz="7200" dirty="0"/>
              <a:t>, </a:t>
            </a:r>
            <a:r>
              <a:rPr lang="en-US" sz="7200" b="1" dirty="0"/>
              <a:t>keuzeborden</a:t>
            </a:r>
            <a:r>
              <a:rPr lang="en-US" sz="7200" dirty="0"/>
              <a:t>, </a:t>
            </a:r>
            <a:r>
              <a:rPr lang="en-US" sz="7200" b="1" dirty="0"/>
              <a:t>compacten</a:t>
            </a:r>
            <a:r>
              <a:rPr lang="en-US" sz="7200" dirty="0"/>
              <a:t>, </a:t>
            </a:r>
            <a:r>
              <a:rPr lang="en-US" sz="7200" b="1" dirty="0"/>
              <a:t>interessecentra/groepen</a:t>
            </a:r>
            <a:r>
              <a:rPr lang="en-US" sz="7200" dirty="0"/>
              <a:t>, </a:t>
            </a:r>
            <a:r>
              <a:rPr lang="en-US" sz="7200" b="1" dirty="0"/>
              <a:t>flexibele groepering</a:t>
            </a:r>
            <a:r>
              <a:rPr lang="en-US" sz="7200" dirty="0"/>
              <a:t>, en </a:t>
            </a:r>
            <a:r>
              <a:rPr lang="en-US" sz="7200" b="1" dirty="0"/>
              <a:t>leercontracten</a:t>
            </a:r>
            <a:r>
              <a:rPr lang="en-US" sz="7200" dirty="0"/>
              <a:t>. </a:t>
            </a:r>
          </a:p>
          <a:p>
            <a:pPr>
              <a:lnSpc>
                <a:spcPct val="120000"/>
              </a:lnSpc>
            </a:pPr>
            <a:r>
              <a:rPr lang="en-US" sz="7200" b="1" dirty="0"/>
              <a:t>Trapsgewijze opdrachten </a:t>
            </a:r>
            <a:r>
              <a:rPr lang="en-US" sz="7200" dirty="0"/>
              <a:t>zijn bedoeld om dezelfde vaardigheid te onderwijzen, maar de leerlingen een ander product te laten maken om hun kennis te tonen op basis van hun begripsvaardigheden. </a:t>
            </a:r>
          </a:p>
          <a:p>
            <a:pPr>
              <a:lnSpc>
                <a:spcPct val="120000"/>
              </a:lnSpc>
            </a:pPr>
            <a:r>
              <a:rPr lang="en-US" sz="7200" b="1" dirty="0"/>
              <a:t>Aan de hand van keuzeborden </a:t>
            </a:r>
            <a:r>
              <a:rPr lang="en-US" sz="7200" dirty="0" err="1"/>
              <a:t>kunnen</a:t>
            </a:r>
            <a:r>
              <a:rPr lang="en-US" sz="7200" dirty="0"/>
              <a:t> </a:t>
            </a:r>
            <a:r>
              <a:rPr lang="en-US" sz="7200" dirty="0" err="1"/>
              <a:t>mbo-leerlingen</a:t>
            </a:r>
            <a:r>
              <a:rPr lang="en-US" sz="7200" dirty="0"/>
              <a:t> kiezen aan welke activiteit ze willen werken voor een vaardigheid die de </a:t>
            </a:r>
            <a:r>
              <a:rPr lang="en-US" sz="7200" dirty="0" err="1"/>
              <a:t>mbo</a:t>
            </a:r>
            <a:r>
              <a:rPr lang="en-US" sz="7200" dirty="0"/>
              <a:t>-docent kiest. Op het bord staan meestal opties voor de verschillende leerstijlen: kinesthetisch, visueel, auditief en tactiel. </a:t>
            </a:r>
          </a:p>
          <a:p>
            <a:pPr>
              <a:lnSpc>
                <a:spcPct val="120000"/>
              </a:lnSpc>
            </a:pPr>
            <a:r>
              <a:rPr lang="en-US" sz="7200" b="1" dirty="0"/>
              <a:t>Compacten </a:t>
            </a:r>
            <a:r>
              <a:rPr lang="en-US" sz="7200" dirty="0"/>
              <a:t>stelt de leraar in staat leerlingen te helpen het volgende niveau in hun leerproces te bereiken als ze al onder de knie hebben wat de klas wordt onderwezen. Om te compacten beoordeelt de </a:t>
            </a:r>
            <a:r>
              <a:rPr lang="en-US" sz="7200" dirty="0" err="1"/>
              <a:t>mbo-leerkracht</a:t>
            </a:r>
            <a:r>
              <a:rPr lang="en-US" sz="7200" dirty="0"/>
              <a:t> het kennisniveau van de leerling, maakt hij een plan voor wat hij moet leren, ontslaat hij de leerling van het bestuderen van wat hij al weet, en creëert hij vrije tijd om een versnelde vaardigheid te oefenen.</a:t>
            </a:r>
          </a:p>
          <a:p>
            <a:endParaRPr lang="nl-NL" dirty="0"/>
          </a:p>
        </p:txBody>
      </p:sp>
    </p:spTree>
    <p:extLst>
      <p:ext uri="{BB962C8B-B14F-4D97-AF65-F5344CB8AC3E}">
        <p14:creationId xmlns:p14="http://schemas.microsoft.com/office/powerpoint/2010/main" val="32753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174625"/>
            <a:ext cx="10515600" cy="1325563"/>
          </a:xfrm>
        </p:spPr>
        <p:txBody>
          <a:bodyPr>
            <a:normAutofit fontScale="90000"/>
          </a:bodyPr>
          <a:lstStyle/>
          <a:p>
            <a:r>
              <a:rPr lang="en-US" b="1" dirty="0"/>
              <a:t>Praktische toepassingen, instrumenten, strategieën voor gedifferentieerde instructie</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943099"/>
            <a:ext cx="10515600" cy="4594225"/>
          </a:xfrm>
        </p:spPr>
        <p:txBody>
          <a:bodyPr>
            <a:normAutofit fontScale="25000" lnSpcReduction="20000"/>
          </a:bodyPr>
          <a:lstStyle/>
          <a:p>
            <a:pPr>
              <a:lnSpc>
                <a:spcPct val="120000"/>
              </a:lnSpc>
            </a:pPr>
            <a:r>
              <a:rPr lang="en-US" sz="7200" b="1" dirty="0" err="1"/>
              <a:t>Interessecentra</a:t>
            </a:r>
            <a:r>
              <a:rPr lang="en-US" sz="7200" b="1" dirty="0"/>
              <a:t> of -groepen </a:t>
            </a:r>
            <a:r>
              <a:rPr lang="en-US" sz="7200" dirty="0"/>
              <a:t>zijn een manier om de leerlingen autonomie te geven bij het leren. Flexibele groepering maakt het mogelijk de groepen meer flexibel te maken, afhankelijk van de activiteit of het onderwerp. </a:t>
            </a:r>
          </a:p>
          <a:p>
            <a:pPr>
              <a:lnSpc>
                <a:spcPct val="120000"/>
              </a:lnSpc>
            </a:pPr>
            <a:r>
              <a:rPr lang="en-US" sz="7200" b="1" dirty="0"/>
              <a:t>Leercontracten </a:t>
            </a:r>
            <a:r>
              <a:rPr lang="en-US" sz="7200" dirty="0"/>
              <a:t>worden gesloten tussen een student en een leraar beroepsonderwijs en -opleiding, waarin de verwachtingen van de leraar beroepsonderwijs en -opleiding met betrekking tot de noodzakelijke vaardigheden die moeten worden aangetoond en de vereiste onderdelen van de opdrachten worden vastgelegd, waarbij de student aangeeft welke methoden hij wil gebruiken om de opdracht te voltooien. Deze contracten kunnen de student in staat stellen de leerstijl van zijn voorkeur te gebruiken, in een ideaal tempo te werken en moedigen zelfstandigheid en planningsvaardigheden aan. </a:t>
            </a:r>
          </a:p>
          <a:p>
            <a:pPr>
              <a:lnSpc>
                <a:spcPct val="120000"/>
              </a:lnSpc>
            </a:pPr>
            <a:endParaRPr lang="en-US" dirty="0"/>
          </a:p>
          <a:p>
            <a:pPr>
              <a:lnSpc>
                <a:spcPct val="120000"/>
              </a:lnSpc>
            </a:pPr>
            <a:endParaRPr lang="nl-NL" dirty="0"/>
          </a:p>
        </p:txBody>
      </p:sp>
    </p:spTree>
    <p:extLst>
      <p:ext uri="{BB962C8B-B14F-4D97-AF65-F5344CB8AC3E}">
        <p14:creationId xmlns:p14="http://schemas.microsoft.com/office/powerpoint/2010/main" val="3916094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a:t>Voor- en nadelen van gedifferentieerde instructie</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4"/>
            <a:ext cx="10515600" cy="4956175"/>
          </a:xfrm>
        </p:spPr>
        <p:txBody>
          <a:bodyPr>
            <a:normAutofit fontScale="85000" lnSpcReduction="20000"/>
          </a:bodyPr>
          <a:lstStyle/>
          <a:p>
            <a:pPr marL="0" indent="0">
              <a:buNone/>
            </a:pPr>
            <a:r>
              <a:rPr lang="en-US" dirty="0"/>
              <a:t>De voordelen van differentiatie in de klas gaan vaak gepaard met het nadeel van een steeds grotere werklast. Hier zijn een paar factoren om in gedachten te houden:</a:t>
            </a:r>
          </a:p>
          <a:p>
            <a:pPr marL="0" indent="0">
              <a:buNone/>
            </a:pPr>
            <a:endParaRPr lang="en-US" dirty="0"/>
          </a:p>
          <a:p>
            <a:pPr marL="0" indent="0">
              <a:buNone/>
            </a:pPr>
            <a:r>
              <a:rPr lang="en-US" b="1" i="1" u="sng" dirty="0"/>
              <a:t>Pros</a:t>
            </a:r>
          </a:p>
          <a:p>
            <a:r>
              <a:rPr lang="en-US" dirty="0"/>
              <a:t>Uit onderzoek blijkt dat gedifferentieerde instructie doeltreffend is voor zowel leerlingen met een hoog vaardigheidsniveau als leerlingen met lichte tot ernstige handicaps.</a:t>
            </a:r>
          </a:p>
          <a:p>
            <a:r>
              <a:rPr lang="en-US" dirty="0"/>
              <a:t>Wanneer leerlingen meer mogelijkheden krijgen om leerstof te leren, nemen zij meer verantwoordelijkheid voor hun eigen leerproces.</a:t>
            </a:r>
          </a:p>
          <a:p>
            <a:r>
              <a:rPr lang="en-US" dirty="0"/>
              <a:t>Leerlingen blijken meer betrokken te zijn bij het leren en er zijn naar verluidt minder disciplinaire problemen in klaslokalen waar leraren gedifferentieerde lessen geven.</a:t>
            </a:r>
          </a:p>
          <a:p>
            <a:pPr marL="0" indent="0">
              <a:buNone/>
            </a:pPr>
            <a:br>
              <a:rPr lang="en-US" dirty="0"/>
            </a:br>
            <a:endParaRPr lang="nl-NL" dirty="0"/>
          </a:p>
        </p:txBody>
      </p:sp>
    </p:spTree>
    <p:extLst>
      <p:ext uri="{BB962C8B-B14F-4D97-AF65-F5344CB8AC3E}">
        <p14:creationId xmlns:p14="http://schemas.microsoft.com/office/powerpoint/2010/main" val="167540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438149"/>
            <a:ext cx="10515600" cy="1325563"/>
          </a:xfrm>
        </p:spPr>
        <p:txBody>
          <a:bodyPr/>
          <a:lstStyle/>
          <a:p>
            <a:r>
              <a:rPr lang="en-US" b="1" dirty="0"/>
              <a:t>Voor- en nadelen van gedifferentieerde instructie</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901824"/>
            <a:ext cx="10515600" cy="4639653"/>
          </a:xfrm>
        </p:spPr>
        <p:txBody>
          <a:bodyPr/>
          <a:lstStyle/>
          <a:p>
            <a:pPr marL="0" indent="0">
              <a:buNone/>
            </a:pPr>
            <a:r>
              <a:rPr lang="en-US" b="1" i="1" u="sng" dirty="0"/>
              <a:t>Minpunten</a:t>
            </a:r>
          </a:p>
          <a:p>
            <a:r>
              <a:rPr lang="en-US" dirty="0"/>
              <a:t>Gedifferentieerde instructie vergt meer werk tijdens de lesplanning, en veel leraren hebben moeite om de extra tijd in hun agenda te vinden.</a:t>
            </a:r>
          </a:p>
          <a:p>
            <a:r>
              <a:rPr lang="en-US" dirty="0"/>
              <a:t>De leercurve kan steil zijn en sommige scholen hebben te weinig middelen voor professionele ontwikkeling.</a:t>
            </a:r>
          </a:p>
          <a:p>
            <a:r>
              <a:rPr lang="en-US" dirty="0"/>
              <a:t>Critici voeren aan dat er niet genoeg onderzoek is verricht om aan te tonen dat de voordelen van gedifferentieerde instructie opwegen tegen de extra voorbereidingstijd.</a:t>
            </a:r>
          </a:p>
          <a:p>
            <a:endParaRPr lang="nl-NL" dirty="0"/>
          </a:p>
        </p:txBody>
      </p:sp>
    </p:spTree>
    <p:extLst>
      <p:ext uri="{BB962C8B-B14F-4D97-AF65-F5344CB8AC3E}">
        <p14:creationId xmlns:p14="http://schemas.microsoft.com/office/powerpoint/2010/main" val="1505358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accent4">
                    <a:lumMod val="75000"/>
                  </a:schemeClr>
                </a:solidFill>
                <a:latin typeface="Ink Free" panose="03080402000500000000" pitchFamily="66" charset="0"/>
              </a:rPr>
              <a:t>Tijd voor zelfreflectie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692771"/>
          </a:xfrm>
          <a:prstGeom prst="rect">
            <a:avLst/>
          </a:prstGeom>
          <a:solidFill>
            <a:schemeClr val="accent4">
              <a:lumMod val="40000"/>
              <a:lumOff val="60000"/>
            </a:schemeClr>
          </a:solidFill>
        </p:spPr>
        <p:txBody>
          <a:bodyPr wrap="square" rtlCol="0">
            <a:spAutoFit/>
          </a:bodyPr>
          <a:lstStyle/>
          <a:p>
            <a:r>
              <a:rPr lang="en-US" dirty="0"/>
              <a:t>Klik hieronder en ontdek voorbeelden van gedifferentieerde strategieën die in het onderwijs worden gebruikt: </a:t>
            </a:r>
          </a:p>
          <a:p>
            <a:endParaRPr lang="en-US" dirty="0">
              <a:solidFill>
                <a:srgbClr val="000000"/>
              </a:solidFill>
              <a:latin typeface="Roboto"/>
            </a:endParaRPr>
          </a:p>
          <a:p>
            <a:r>
              <a:rPr lang="en-US" dirty="0"/>
              <a:t>Link: https://www.youtube.com/watch?v=NLH9yaHIIoQ</a:t>
            </a:r>
          </a:p>
          <a:p>
            <a:r>
              <a:rPr lang="en-US" dirty="0"/>
              <a:t> </a:t>
            </a:r>
          </a:p>
          <a:p>
            <a:r>
              <a:rPr lang="en-US" sz="1400" i="1" dirty="0"/>
              <a:t>Bron: </a:t>
            </a:r>
            <a:r>
              <a:rPr lang="en-US" sz="1400" dirty="0">
                <a:hlinkClick r:id="rId4"/>
              </a:rPr>
              <a:t>Voorbeelden van gedifferentieerde strategieën in het onderwijs - YouTube</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213747" y="5019340"/>
            <a:ext cx="4317023" cy="1200329"/>
          </a:xfrm>
          <a:prstGeom prst="rect">
            <a:avLst/>
          </a:prstGeom>
          <a:noFill/>
        </p:spPr>
        <p:txBody>
          <a:bodyPr wrap="square" rtlCol="0">
            <a:spAutoFit/>
          </a:bodyPr>
          <a:lstStyle/>
          <a:p>
            <a:r>
              <a:rPr lang="en-US" b="1" i="1" dirty="0"/>
              <a:t>Kunt u deze strategieën in uw klas toepassen? Zo ja, welke strategieën zijn het meest van toepassing op uw leerlingen in het beroepsonderwijs?</a:t>
            </a:r>
          </a:p>
        </p:txBody>
      </p:sp>
    </p:spTree>
    <p:extLst>
      <p:ext uri="{BB962C8B-B14F-4D97-AF65-F5344CB8AC3E}">
        <p14:creationId xmlns:p14="http://schemas.microsoft.com/office/powerpoint/2010/main" val="3871914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nl-NL" dirty="0"/>
              <a:t>UNIT 4</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p:txBody>
          <a:bodyPr>
            <a:normAutofit fontScale="85000" lnSpcReduction="10000"/>
          </a:bodyPr>
          <a:lstStyle/>
          <a:p>
            <a:r>
              <a:rPr lang="en-US" dirty="0"/>
              <a:t>Differentiatie is .... Differentiatie is niet... </a:t>
            </a:r>
            <a:endParaRPr lang="en-GB" dirty="0"/>
          </a:p>
        </p:txBody>
      </p:sp>
    </p:spTree>
    <p:extLst>
      <p:ext uri="{BB962C8B-B14F-4D97-AF65-F5344CB8AC3E}">
        <p14:creationId xmlns:p14="http://schemas.microsoft.com/office/powerpoint/2010/main" val="2375989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838200" y="1763712"/>
            <a:ext cx="10515600" cy="4889500"/>
          </a:xfrm>
        </p:spPr>
        <p:txBody>
          <a:bodyPr>
            <a:normAutofit lnSpcReduction="10000"/>
          </a:bodyPr>
          <a:lstStyle/>
          <a:p>
            <a:pPr marL="0" indent="0">
              <a:buNone/>
            </a:pPr>
            <a:r>
              <a:rPr lang="en-US" dirty="0"/>
              <a:t>Wanneer leerkrachten in het beroepsonderwijs differentiëren, doen zij dat in antwoord op de bereidheid, de belangstelling en het leerprofiel van een leerling. Vanwege hun unieke en uiteenlopende behoeften op het gebied van geletterdheid, moeten de </a:t>
            </a:r>
            <a:r>
              <a:rPr lang="en-US" dirty="0" err="1"/>
              <a:t>mbo-leerlingen</a:t>
            </a:r>
            <a:r>
              <a:rPr lang="en-US" dirty="0"/>
              <a:t> van de </a:t>
            </a:r>
            <a:r>
              <a:rPr lang="en-US" dirty="0" err="1"/>
              <a:t>mbo-docenten</a:t>
            </a:r>
            <a:r>
              <a:rPr lang="en-US" dirty="0"/>
              <a:t> het product, het proces en/of de inhoud van het leren differentiëren.</a:t>
            </a:r>
          </a:p>
          <a:p>
            <a:pPr marL="0" indent="0">
              <a:buNone/>
            </a:pPr>
            <a:r>
              <a:rPr lang="en-US" dirty="0"/>
              <a:t>Gedifferentieerde instructie is er in vele vormen, ideeën en uitvoeringen. </a:t>
            </a:r>
          </a:p>
          <a:p>
            <a:pPr marL="0" indent="0">
              <a:buNone/>
            </a:pPr>
            <a:r>
              <a:rPr lang="en-US" dirty="0"/>
              <a:t>Veel voorkomende mythen over wat differentiatie wel of niet is, worden in de volgende dia's gepresenteerd. </a:t>
            </a:r>
          </a:p>
          <a:p>
            <a:pPr marL="0" indent="0">
              <a:buNone/>
            </a:pPr>
            <a:br>
              <a:rPr lang="en-US" dirty="0"/>
            </a:br>
            <a:endParaRPr lang="nl-NL" dirty="0"/>
          </a:p>
        </p:txBody>
      </p:sp>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438149"/>
            <a:ext cx="10515600" cy="1325563"/>
          </a:xfrm>
        </p:spPr>
        <p:txBody>
          <a:bodyPr/>
          <a:lstStyle/>
          <a:p>
            <a:r>
              <a:rPr lang="en-US" b="1" dirty="0"/>
              <a:t>Inleiding</a:t>
            </a:r>
            <a:endParaRPr lang="en-GB" dirty="0"/>
          </a:p>
        </p:txBody>
      </p:sp>
    </p:spTree>
    <p:extLst>
      <p:ext uri="{BB962C8B-B14F-4D97-AF65-F5344CB8AC3E}">
        <p14:creationId xmlns:p14="http://schemas.microsoft.com/office/powerpoint/2010/main" val="3481863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normAutofit/>
          </a:bodyPr>
          <a:lstStyle/>
          <a:p>
            <a:r>
              <a:rPr lang="en-US" b="1" dirty="0"/>
              <a:t>Differentiatie </a:t>
            </a:r>
            <a:r>
              <a:rPr lang="en-US" b="1" i="1" dirty="0"/>
              <a:t>is niet...</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p:txBody>
          <a:bodyPr>
            <a:normAutofit lnSpcReduction="10000"/>
          </a:bodyPr>
          <a:lstStyle/>
          <a:p>
            <a:pPr>
              <a:lnSpc>
                <a:spcPct val="100000"/>
              </a:lnSpc>
            </a:pPr>
            <a:r>
              <a:rPr lang="en-US" dirty="0"/>
              <a:t>Elke leerling moet dezelfde tekst lezen met hetzelfde doel en volgens dezelfde strategie</a:t>
            </a:r>
          </a:p>
          <a:p>
            <a:pPr>
              <a:lnSpc>
                <a:spcPct val="100000"/>
              </a:lnSpc>
            </a:pPr>
            <a:r>
              <a:rPr lang="en-US" dirty="0"/>
              <a:t>Dezelfde instructie en opdrachten geven aan de hele klas</a:t>
            </a:r>
          </a:p>
          <a:p>
            <a:pPr>
              <a:lnSpc>
                <a:spcPct val="100000"/>
              </a:lnSpc>
            </a:pPr>
            <a:r>
              <a:rPr lang="en-US" dirty="0"/>
              <a:t>Het geven van extra opdrachten aan leerlingen die vroeg klaar zijn</a:t>
            </a:r>
          </a:p>
          <a:p>
            <a:pPr>
              <a:lnSpc>
                <a:spcPct val="100000"/>
              </a:lnSpc>
            </a:pPr>
            <a:r>
              <a:rPr lang="en-US" dirty="0"/>
              <a:t>Individuele instructie voor elke student</a:t>
            </a:r>
          </a:p>
          <a:p>
            <a:pPr>
              <a:lnSpc>
                <a:spcPct val="100000"/>
              </a:lnSpc>
            </a:pPr>
            <a:r>
              <a:rPr lang="en-US" dirty="0"/>
              <a:t>Doe iets totaal anders voor elke leerling in je klas</a:t>
            </a:r>
          </a:p>
          <a:p>
            <a:pPr>
              <a:lnSpc>
                <a:spcPct val="100000"/>
              </a:lnSpc>
            </a:pPr>
            <a:r>
              <a:rPr lang="en-US" dirty="0"/>
              <a:t>Het creëren van permanente, gelabelde groepen die nooit veranderen</a:t>
            </a:r>
          </a:p>
          <a:p>
            <a:pPr>
              <a:lnSpc>
                <a:spcPct val="100000"/>
              </a:lnSpc>
            </a:pPr>
            <a:endParaRPr lang="nl-NL" dirty="0"/>
          </a:p>
        </p:txBody>
      </p:sp>
    </p:spTree>
    <p:extLst>
      <p:ext uri="{BB962C8B-B14F-4D97-AF65-F5344CB8AC3E}">
        <p14:creationId xmlns:p14="http://schemas.microsoft.com/office/powerpoint/2010/main" val="270675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a:t>Trefwoorden</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2089394"/>
            <a:ext cx="10515600" cy="2737583"/>
          </a:xfrm>
        </p:spPr>
        <p:txBody>
          <a:bodyPr/>
          <a:lstStyle/>
          <a:p>
            <a:r>
              <a:rPr lang="en-US" dirty="0" err="1"/>
              <a:t>Gedifferentieerde</a:t>
            </a:r>
            <a:r>
              <a:rPr lang="en-US" dirty="0"/>
              <a:t> </a:t>
            </a:r>
            <a:r>
              <a:rPr lang="nl-NL" dirty="0"/>
              <a:t>instructie </a:t>
            </a:r>
          </a:p>
          <a:p>
            <a:r>
              <a:rPr lang="nl-NL" dirty="0"/>
              <a:t>Kenmerken en beginselen</a:t>
            </a:r>
            <a:endParaRPr lang="el-GR" dirty="0"/>
          </a:p>
          <a:p>
            <a:r>
              <a:rPr lang="en-US" dirty="0"/>
              <a:t>Gedifferentieerde activiteiten </a:t>
            </a:r>
          </a:p>
          <a:p>
            <a:r>
              <a:rPr lang="en-US" dirty="0"/>
              <a:t>Praktische toepassingen, instrumenten, strategieën </a:t>
            </a:r>
          </a:p>
          <a:p>
            <a:r>
              <a:rPr lang="nl-NL" dirty="0"/>
              <a:t>Traditionele klaslokalen VS Gedifferentieerde klaslokalen </a:t>
            </a:r>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a:t>Differentiatie </a:t>
            </a:r>
            <a:r>
              <a:rPr lang="en-US" b="1" i="1" dirty="0"/>
              <a:t>is...</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fontScale="77500" lnSpcReduction="20000"/>
          </a:bodyPr>
          <a:lstStyle/>
          <a:p>
            <a:pPr>
              <a:lnSpc>
                <a:spcPct val="120000"/>
              </a:lnSpc>
            </a:pPr>
            <a:r>
              <a:rPr lang="en-US" dirty="0"/>
              <a:t>Complexer dan verschillende leerlingen verschillende leerervaringen te bieden</a:t>
            </a:r>
          </a:p>
          <a:p>
            <a:pPr>
              <a:lnSpc>
                <a:spcPct val="120000"/>
              </a:lnSpc>
            </a:pPr>
            <a:r>
              <a:rPr lang="en-US" dirty="0"/>
              <a:t>Gebaseerd op de behoeften van de studenten</a:t>
            </a:r>
          </a:p>
          <a:p>
            <a:pPr>
              <a:lnSpc>
                <a:spcPct val="120000"/>
              </a:lnSpc>
            </a:pPr>
            <a:r>
              <a:rPr lang="en-US" dirty="0"/>
              <a:t>Rekening houden met het niveau van voorbereiding, interesses en leerstijlen van de leerlingen</a:t>
            </a:r>
          </a:p>
          <a:p>
            <a:pPr>
              <a:lnSpc>
                <a:spcPct val="120000"/>
              </a:lnSpc>
            </a:pPr>
            <a:r>
              <a:rPr lang="en-US" dirty="0"/>
              <a:t>Een flexibele aanpak van instructie en groepering</a:t>
            </a:r>
          </a:p>
          <a:p>
            <a:pPr>
              <a:lnSpc>
                <a:spcPct val="120000"/>
              </a:lnSpc>
            </a:pPr>
            <a:r>
              <a:rPr lang="en-US" dirty="0"/>
              <a:t>De leerlingen bij het lezen van hun teksten meer dan één optie aan te bieden</a:t>
            </a:r>
          </a:p>
          <a:p>
            <a:pPr>
              <a:lnSpc>
                <a:spcPct val="120000"/>
              </a:lnSpc>
            </a:pPr>
            <a:r>
              <a:rPr lang="en-US" dirty="0"/>
              <a:t>Gebruik van verschillende leesstrategieën om het materiaal aan te passen aan de lees- en schrijfbehoeften van onze leerlingen</a:t>
            </a:r>
          </a:p>
          <a:p>
            <a:pPr>
              <a:lnSpc>
                <a:spcPct val="120000"/>
              </a:lnSpc>
            </a:pPr>
            <a:r>
              <a:rPr lang="en-US" dirty="0"/>
              <a:t>Onze manier van lesgeven veranderen, zodat </a:t>
            </a:r>
            <a:r>
              <a:rPr lang="en-US" i="1" dirty="0"/>
              <a:t>iedereen </a:t>
            </a:r>
            <a:r>
              <a:rPr lang="en-US" dirty="0"/>
              <a:t>kan leren en presteren</a:t>
            </a:r>
          </a:p>
          <a:p>
            <a:pPr marL="0" indent="0">
              <a:lnSpc>
                <a:spcPct val="120000"/>
              </a:lnSpc>
              <a:buNone/>
            </a:pPr>
            <a:endParaRPr lang="nl-NL" dirty="0"/>
          </a:p>
        </p:txBody>
      </p:sp>
    </p:spTree>
    <p:extLst>
      <p:ext uri="{BB962C8B-B14F-4D97-AF65-F5344CB8AC3E}">
        <p14:creationId xmlns:p14="http://schemas.microsoft.com/office/powerpoint/2010/main" val="2231290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accent4">
                    <a:lumMod val="75000"/>
                  </a:schemeClr>
                </a:solidFill>
                <a:latin typeface="Ink Free" panose="03080402000500000000" pitchFamily="66" charset="0"/>
              </a:rPr>
              <a:t>Tijd voor zelfreflectie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205" y="150804"/>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121908" y="2490656"/>
            <a:ext cx="1432584" cy="1287718"/>
          </a:xfrm>
          <a:prstGeom prst="rect">
            <a:avLst/>
          </a:prstGeom>
        </p:spPr>
      </p:pic>
      <p:sp>
        <p:nvSpPr>
          <p:cNvPr id="4" name="TextBox 3"/>
          <p:cNvSpPr txBox="1"/>
          <p:nvPr/>
        </p:nvSpPr>
        <p:spPr>
          <a:xfrm>
            <a:off x="4661312" y="4550848"/>
            <a:ext cx="4958861" cy="1754326"/>
          </a:xfrm>
          <a:prstGeom prst="rect">
            <a:avLst/>
          </a:prstGeom>
          <a:noFill/>
        </p:spPr>
        <p:txBody>
          <a:bodyPr wrap="square" rtlCol="0">
            <a:spAutoFit/>
          </a:bodyPr>
          <a:lstStyle/>
          <a:p>
            <a:r>
              <a:rPr lang="en-US" b="1" i="1" dirty="0"/>
              <a:t>Wat is gedifferentieerde instructie? </a:t>
            </a:r>
          </a:p>
          <a:p>
            <a:endParaRPr lang="en-US" b="1" i="1" dirty="0"/>
          </a:p>
          <a:p>
            <a:r>
              <a:rPr lang="en-US" b="1" i="1" dirty="0"/>
              <a:t>Welke aanpak gebruikt u momenteel tijdens het lesgeven? </a:t>
            </a:r>
          </a:p>
          <a:p>
            <a:endParaRPr lang="en-US" i="1" dirty="0"/>
          </a:p>
          <a:p>
            <a:r>
              <a:rPr lang="en-US" b="1" i="1" dirty="0"/>
              <a:t>Vertel ons je persoonlijke verhaal! </a:t>
            </a:r>
          </a:p>
        </p:txBody>
      </p:sp>
      <p:sp>
        <p:nvSpPr>
          <p:cNvPr id="11" name="TextBox 10"/>
          <p:cNvSpPr txBox="1"/>
          <p:nvPr/>
        </p:nvSpPr>
        <p:spPr>
          <a:xfrm>
            <a:off x="1833928" y="1841853"/>
            <a:ext cx="8834805" cy="1415772"/>
          </a:xfrm>
          <a:prstGeom prst="rect">
            <a:avLst/>
          </a:prstGeom>
          <a:solidFill>
            <a:schemeClr val="accent4">
              <a:lumMod val="40000"/>
              <a:lumOff val="60000"/>
            </a:schemeClr>
          </a:solidFill>
        </p:spPr>
        <p:txBody>
          <a:bodyPr wrap="square" rtlCol="0">
            <a:spAutoFit/>
          </a:bodyPr>
          <a:lstStyle/>
          <a:p>
            <a:r>
              <a:rPr lang="en-US" dirty="0"/>
              <a:t>Klik hieronder om een video te bekijken over hoe u uw lessen kunt plannen: </a:t>
            </a:r>
          </a:p>
          <a:p>
            <a:endParaRPr lang="en-US" dirty="0">
              <a:solidFill>
                <a:srgbClr val="000000"/>
              </a:solidFill>
              <a:latin typeface="Roboto"/>
            </a:endParaRPr>
          </a:p>
          <a:p>
            <a:r>
              <a:rPr lang="en-US" dirty="0"/>
              <a:t>Link: https://www.youtube.com/watch?v=rumHfC1XQtc</a:t>
            </a:r>
          </a:p>
          <a:p>
            <a:r>
              <a:rPr lang="en-US" dirty="0"/>
              <a:t> </a:t>
            </a:r>
          </a:p>
          <a:p>
            <a:r>
              <a:rPr lang="en-US" sz="1400" i="1" dirty="0"/>
              <a:t>Bron: </a:t>
            </a:r>
            <a:r>
              <a:rPr lang="en-US" sz="1400" dirty="0">
                <a:hlinkClick r:id="rId5"/>
              </a:rPr>
              <a:t>Differentiating Instruction: Hoe plan je je lessen? - YouTube</a:t>
            </a:r>
            <a:endParaRPr lang="en-US" sz="1400" i="1" dirty="0"/>
          </a:p>
        </p:txBody>
      </p:sp>
    </p:spTree>
    <p:extLst>
      <p:ext uri="{BB962C8B-B14F-4D97-AF65-F5344CB8AC3E}">
        <p14:creationId xmlns:p14="http://schemas.microsoft.com/office/powerpoint/2010/main" val="2854647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a:t>UNIT 5</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normAutofit fontScale="70000" lnSpcReduction="20000"/>
          </a:bodyPr>
          <a:lstStyle/>
          <a:p>
            <a:r>
              <a:rPr lang="en-US" dirty="0"/>
              <a:t>Wat zijn de verschillen tussen traditionele en gedifferentieerde klaslokalen? </a:t>
            </a:r>
            <a:endParaRPr lang="en-GB" dirty="0"/>
          </a:p>
        </p:txBody>
      </p:sp>
    </p:spTree>
    <p:extLst>
      <p:ext uri="{BB962C8B-B14F-4D97-AF65-F5344CB8AC3E}">
        <p14:creationId xmlns:p14="http://schemas.microsoft.com/office/powerpoint/2010/main" val="2209674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205481"/>
              </p:ext>
            </p:extLst>
          </p:nvPr>
        </p:nvGraphicFramePr>
        <p:xfrm>
          <a:off x="443278" y="272561"/>
          <a:ext cx="11303246" cy="6485116"/>
        </p:xfrm>
        <a:graphic>
          <a:graphicData uri="http://schemas.openxmlformats.org/drawingml/2006/table">
            <a:tbl>
              <a:tblPr firstRow="1" bandRow="1">
                <a:tableStyleId>{5C22544A-7EE6-4342-B048-85BDC9FD1C3A}</a:tableStyleId>
              </a:tblPr>
              <a:tblGrid>
                <a:gridCol w="5651623">
                  <a:extLst>
                    <a:ext uri="{9D8B030D-6E8A-4147-A177-3AD203B41FA5}">
                      <a16:colId xmlns:a16="http://schemas.microsoft.com/office/drawing/2014/main" val="20000"/>
                    </a:ext>
                  </a:extLst>
                </a:gridCol>
                <a:gridCol w="5651623">
                  <a:extLst>
                    <a:ext uri="{9D8B030D-6E8A-4147-A177-3AD203B41FA5}">
                      <a16:colId xmlns:a16="http://schemas.microsoft.com/office/drawing/2014/main" val="20001"/>
                    </a:ext>
                  </a:extLst>
                </a:gridCol>
              </a:tblGrid>
              <a:tr h="282992">
                <a:tc>
                  <a:txBody>
                    <a:bodyPr/>
                    <a:lstStyle/>
                    <a:p>
                      <a:pPr algn="ctr"/>
                      <a:r>
                        <a:rPr lang="en-US" sz="2000" dirty="0"/>
                        <a:t>Traditioneel klaslokaal</a:t>
                      </a:r>
                    </a:p>
                  </a:txBody>
                  <a:tcPr/>
                </a:tc>
                <a:tc>
                  <a:txBody>
                    <a:bodyPr/>
                    <a:lstStyle/>
                    <a:p>
                      <a:pPr marL="0" algn="ctr" defTabSz="914400" rtl="0" eaLnBrk="1" latinLnBrk="0" hangingPunct="1"/>
                      <a:r>
                        <a:rPr lang="en-US" sz="2000" b="1" kern="1200" dirty="0">
                          <a:solidFill>
                            <a:schemeClr val="lt1"/>
                          </a:solidFill>
                          <a:latin typeface="+mn-lt"/>
                          <a:ea typeface="+mn-ea"/>
                          <a:cs typeface="+mn-cs"/>
                        </a:rPr>
                        <a:t>Gedifferentieerde klas</a:t>
                      </a:r>
                    </a:p>
                  </a:txBody>
                  <a:tcPr/>
                </a:tc>
                <a:extLst>
                  <a:ext uri="{0D108BD9-81ED-4DB2-BD59-A6C34878D82A}">
                    <a16:rowId xmlns:a16="http://schemas.microsoft.com/office/drawing/2014/main" val="10000"/>
                  </a:ext>
                </a:extLst>
              </a:tr>
              <a:tr h="396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Verschillen tussen studenten in beroepsonderwijs en -opleiding gemaskeerd of aangepakt wanneer problematisch</a:t>
                      </a:r>
                      <a:endParaRPr lang="el-GR" sz="1200" dirty="0"/>
                    </a:p>
                  </a:txBody>
                  <a:tcPr/>
                </a:tc>
                <a:tc>
                  <a:txBody>
                    <a:bodyPr/>
                    <a:lstStyle/>
                    <a:p>
                      <a:pPr algn="ctr"/>
                      <a:r>
                        <a:rPr lang="en-US" sz="1200" b="0" i="0" kern="1200" dirty="0">
                          <a:solidFill>
                            <a:schemeClr val="dk1"/>
                          </a:solidFill>
                          <a:effectLst/>
                          <a:latin typeface="+mn-lt"/>
                          <a:ea typeface="+mn-ea"/>
                          <a:cs typeface="+mn-cs"/>
                        </a:rPr>
                        <a:t>De verschillen tussen de leerlingen worden bestudeerd als basis voor de planning</a:t>
                      </a:r>
                      <a:endParaRPr lang="el-GR" sz="1200" dirty="0"/>
                    </a:p>
                  </a:txBody>
                  <a:tcPr/>
                </a:tc>
                <a:extLst>
                  <a:ext uri="{0D108BD9-81ED-4DB2-BD59-A6C34878D82A}">
                    <a16:rowId xmlns:a16="http://schemas.microsoft.com/office/drawing/2014/main" val="10001"/>
                  </a:ext>
                </a:extLst>
              </a:tr>
              <a:tr h="505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Beoordeling komt het meest voor aan het eind van het leerproces om te zien "wie het heeft</a:t>
                      </a:r>
                      <a:endParaRPr lang="el-GR" sz="1200" dirty="0"/>
                    </a:p>
                  </a:txBody>
                  <a:tcPr/>
                </a:tc>
                <a:tc>
                  <a:txBody>
                    <a:bodyPr/>
                    <a:lstStyle/>
                    <a:p>
                      <a:pPr algn="ctr"/>
                      <a:r>
                        <a:rPr lang="en-US" sz="1200" b="0" i="0" kern="1200" dirty="0">
                          <a:solidFill>
                            <a:schemeClr val="dk1"/>
                          </a:solidFill>
                          <a:effectLst/>
                          <a:latin typeface="+mn-lt"/>
                          <a:ea typeface="+mn-ea"/>
                          <a:cs typeface="+mn-cs"/>
                        </a:rPr>
                        <a:t>Evaluatie is doorlopend en diagnostisch om te begrijpen hoe de instructie beter kan worden afgestemd op de behoeften van de lerenden</a:t>
                      </a:r>
                      <a:endParaRPr lang="en-US" sz="1200" dirty="0"/>
                    </a:p>
                  </a:txBody>
                  <a:tcPr/>
                </a:tc>
                <a:extLst>
                  <a:ext uri="{0D108BD9-81ED-4DB2-BD59-A6C34878D82A}">
                    <a16:rowId xmlns:a16="http://schemas.microsoft.com/office/drawing/2014/main" val="10002"/>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Een relatief beperkte opvatting van intelligentie overheerst</a:t>
                      </a:r>
                      <a:endParaRPr lang="el-GR" sz="1200" dirty="0"/>
                    </a:p>
                  </a:txBody>
                  <a:tcPr/>
                </a:tc>
                <a:tc>
                  <a:txBody>
                    <a:bodyPr/>
                    <a:lstStyle/>
                    <a:p>
                      <a:pPr algn="ctr"/>
                      <a:r>
                        <a:rPr lang="en-US" sz="1200" b="0" i="0" kern="1200" dirty="0">
                          <a:solidFill>
                            <a:schemeClr val="dk1"/>
                          </a:solidFill>
                          <a:effectLst/>
                          <a:latin typeface="+mn-lt"/>
                          <a:ea typeface="+mn-ea"/>
                          <a:cs typeface="+mn-cs"/>
                        </a:rPr>
                        <a:t>De nadruk ligt duidelijk op meerdere vormen van intelligentie</a:t>
                      </a:r>
                      <a:endParaRPr lang="en-US" sz="1200" dirty="0"/>
                    </a:p>
                  </a:txBody>
                  <a:tcPr/>
                </a:tc>
                <a:extLst>
                  <a:ext uri="{0D108BD9-81ED-4DB2-BD59-A6C34878D82A}">
                    <a16:rowId xmlns:a16="http://schemas.microsoft.com/office/drawing/2014/main" val="10003"/>
                  </a:ext>
                </a:extLst>
              </a:tr>
              <a:tr h="256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Een enkele definitie van uitmuntendheid overheerst</a:t>
                      </a:r>
                      <a:endParaRPr lang="el-GR" sz="1200" dirty="0"/>
                    </a:p>
                  </a:txBody>
                  <a:tcPr/>
                </a:tc>
                <a:tc>
                  <a:txBody>
                    <a:bodyPr/>
                    <a:lstStyle/>
                    <a:p>
                      <a:pPr algn="ctr"/>
                      <a:r>
                        <a:rPr lang="en-US" sz="1200" b="0" i="0" kern="1200" dirty="0">
                          <a:solidFill>
                            <a:schemeClr val="dk1"/>
                          </a:solidFill>
                          <a:effectLst/>
                          <a:latin typeface="+mn-lt"/>
                          <a:ea typeface="+mn-ea"/>
                          <a:cs typeface="+mn-cs"/>
                        </a:rPr>
                        <a:t>Uitmuntendheid wordt in grote mate bepaald door individuele groei vanuit een startpunt</a:t>
                      </a:r>
                      <a:endParaRPr lang="en-US" sz="1200" dirty="0"/>
                    </a:p>
                  </a:txBody>
                  <a:tcPr/>
                </a:tc>
                <a:extLst>
                  <a:ext uri="{0D108BD9-81ED-4DB2-BD59-A6C34878D82A}">
                    <a16:rowId xmlns:a16="http://schemas.microsoft.com/office/drawing/2014/main" val="10004"/>
                  </a:ext>
                </a:extLst>
              </a:tr>
              <a:tr h="330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Interesse van studenten wordt weinig aangesproken</a:t>
                      </a:r>
                      <a:endParaRPr lang="el-GR" sz="1200" dirty="0"/>
                    </a:p>
                  </a:txBody>
                  <a:tcPr/>
                </a:tc>
                <a:tc>
                  <a:txBody>
                    <a:bodyPr/>
                    <a:lstStyle/>
                    <a:p>
                      <a:pPr algn="ctr"/>
                      <a:r>
                        <a:rPr lang="en-US" sz="1200" b="0" i="0" kern="1200" dirty="0">
                          <a:solidFill>
                            <a:schemeClr val="dk1"/>
                          </a:solidFill>
                          <a:effectLst/>
                          <a:latin typeface="+mn-lt"/>
                          <a:ea typeface="+mn-ea"/>
                          <a:cs typeface="+mn-cs"/>
                        </a:rPr>
                        <a:t>Leerlingen worden vaak begeleid bij het maken van op belangstelling gebaseerde keuzes bij het leren</a:t>
                      </a:r>
                      <a:endParaRPr lang="en-US" sz="1200" dirty="0"/>
                    </a:p>
                  </a:txBody>
                  <a:tcPr/>
                </a:tc>
                <a:extLst>
                  <a:ext uri="{0D108BD9-81ED-4DB2-BD59-A6C34878D82A}">
                    <a16:rowId xmlns:a16="http://schemas.microsoft.com/office/drawing/2014/main" val="10005"/>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Er wordt met betrekkelijk weinig leerprofielopties rekening gehouden </a:t>
                      </a:r>
                      <a:endParaRPr lang="el-GR" sz="1200" dirty="0"/>
                    </a:p>
                  </a:txBody>
                  <a:tcPr/>
                </a:tc>
                <a:tc>
                  <a:txBody>
                    <a:bodyPr/>
                    <a:lstStyle/>
                    <a:p>
                      <a:pPr algn="ctr"/>
                      <a:r>
                        <a:rPr lang="en-US" sz="1200" b="0" i="0" kern="1200" dirty="0">
                          <a:solidFill>
                            <a:schemeClr val="dk1"/>
                          </a:solidFill>
                          <a:effectLst/>
                          <a:latin typeface="+mn-lt"/>
                          <a:ea typeface="+mn-ea"/>
                          <a:cs typeface="+mn-cs"/>
                        </a:rPr>
                        <a:t>Vele leerprofiel opties worden gehonoreerd </a:t>
                      </a:r>
                      <a:endParaRPr lang="en-US" sz="1200" dirty="0"/>
                    </a:p>
                  </a:txBody>
                  <a:tcPr/>
                </a:tc>
                <a:extLst>
                  <a:ext uri="{0D108BD9-81ED-4DB2-BD59-A6C34878D82A}">
                    <a16:rowId xmlns:a16="http://schemas.microsoft.com/office/drawing/2014/main" val="10006"/>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Gehele klas instructie overheerst</a:t>
                      </a:r>
                      <a:endParaRPr lang="el-GR" sz="1200" dirty="0"/>
                    </a:p>
                  </a:txBody>
                  <a:tcPr/>
                </a:tc>
                <a:tc>
                  <a:txBody>
                    <a:bodyPr/>
                    <a:lstStyle/>
                    <a:p>
                      <a:pPr algn="ctr"/>
                      <a:r>
                        <a:rPr lang="en-US" sz="1200" b="0" i="0" kern="1200" dirty="0">
                          <a:solidFill>
                            <a:schemeClr val="dk1"/>
                          </a:solidFill>
                          <a:effectLst/>
                          <a:latin typeface="+mn-lt"/>
                          <a:ea typeface="+mn-ea"/>
                          <a:cs typeface="+mn-cs"/>
                        </a:rPr>
                        <a:t>Er worden veel instructieregelingen gebruikt</a:t>
                      </a:r>
                      <a:endParaRPr lang="en-US" sz="1200" dirty="0"/>
                    </a:p>
                  </a:txBody>
                  <a:tcPr/>
                </a:tc>
                <a:extLst>
                  <a:ext uri="{0D108BD9-81ED-4DB2-BD59-A6C34878D82A}">
                    <a16:rowId xmlns:a16="http://schemas.microsoft.com/office/drawing/2014/main" val="10007"/>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De dekking van teksten en leerplangidsen stuurt de instructie</a:t>
                      </a:r>
                      <a:endParaRPr lang="el-GR" sz="1200" dirty="0"/>
                    </a:p>
                  </a:txBody>
                  <a:tcPr/>
                </a:tc>
                <a:tc>
                  <a:txBody>
                    <a:bodyPr/>
                    <a:lstStyle/>
                    <a:p>
                      <a:pPr algn="ctr"/>
                      <a:r>
                        <a:rPr lang="en-US" sz="1200" b="0" i="0" kern="1200" dirty="0">
                          <a:solidFill>
                            <a:schemeClr val="dk1"/>
                          </a:solidFill>
                          <a:effectLst/>
                          <a:latin typeface="+mn-lt"/>
                          <a:ea typeface="+mn-ea"/>
                          <a:cs typeface="+mn-cs"/>
                        </a:rPr>
                        <a:t>Leerlingbereidheid, belangstelling en leerprofiel geven vorm aan instructie</a:t>
                      </a:r>
                      <a:endParaRPr lang="en-US" sz="1200" dirty="0"/>
                    </a:p>
                  </a:txBody>
                  <a:tcPr/>
                </a:tc>
                <a:extLst>
                  <a:ext uri="{0D108BD9-81ED-4DB2-BD59-A6C34878D82A}">
                    <a16:rowId xmlns:a16="http://schemas.microsoft.com/office/drawing/2014/main" val="10008"/>
                  </a:ext>
                </a:extLst>
              </a:tr>
              <a:tr h="505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Beheersing van feiten en vaardigheden buiten de context zijn de focus van het leren</a:t>
                      </a:r>
                      <a:endParaRPr lang="el-GR" sz="1200" dirty="0"/>
                    </a:p>
                  </a:txBody>
                  <a:tcPr/>
                </a:tc>
                <a:tc>
                  <a:txBody>
                    <a:bodyPr/>
                    <a:lstStyle/>
                    <a:p>
                      <a:pPr algn="ctr"/>
                      <a:r>
                        <a:rPr lang="en-US" sz="1200" b="0" i="0" kern="1200" dirty="0">
                          <a:solidFill>
                            <a:schemeClr val="dk1"/>
                          </a:solidFill>
                          <a:effectLst/>
                          <a:latin typeface="+mn-lt"/>
                          <a:ea typeface="+mn-ea"/>
                          <a:cs typeface="+mn-cs"/>
                        </a:rPr>
                        <a:t>Het gebruik van essentiële vaardigheden om sleutelconcepten en -beginselen te begrijpen en te begrijpen staat centraal bij het leren</a:t>
                      </a:r>
                      <a:endParaRPr lang="en-US" sz="1200" dirty="0"/>
                    </a:p>
                  </a:txBody>
                  <a:tcPr/>
                </a:tc>
                <a:extLst>
                  <a:ext uri="{0D108BD9-81ED-4DB2-BD59-A6C34878D82A}">
                    <a16:rowId xmlns:a16="http://schemas.microsoft.com/office/drawing/2014/main" val="10009"/>
                  </a:ext>
                </a:extLst>
              </a:tr>
              <a:tr h="2134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Enkelvoudige optietoewijzingen zijn de norm</a:t>
                      </a:r>
                      <a:endParaRPr lang="el-GR" sz="1200" dirty="0"/>
                    </a:p>
                  </a:txBody>
                  <a:tcPr/>
                </a:tc>
                <a:tc>
                  <a:txBody>
                    <a:bodyPr/>
                    <a:lstStyle/>
                    <a:p>
                      <a:pPr algn="ctr"/>
                      <a:r>
                        <a:rPr lang="en-US" sz="1200" b="0" i="0" kern="1200" dirty="0">
                          <a:solidFill>
                            <a:schemeClr val="dk1"/>
                          </a:solidFill>
                          <a:effectLst/>
                          <a:latin typeface="+mn-lt"/>
                          <a:ea typeface="+mn-ea"/>
                          <a:cs typeface="+mn-cs"/>
                        </a:rPr>
                        <a:t>Toewijzing met meerdere opties wordt vaak gebruikt</a:t>
                      </a:r>
                      <a:endParaRPr lang="en-US" sz="1200" dirty="0"/>
                    </a:p>
                  </a:txBody>
                  <a:tcPr/>
                </a:tc>
                <a:extLst>
                  <a:ext uri="{0D108BD9-81ED-4DB2-BD59-A6C34878D82A}">
                    <a16:rowId xmlns:a16="http://schemas.microsoft.com/office/drawing/2014/main" val="10010"/>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Tijd is relatief inflexibel</a:t>
                      </a:r>
                      <a:endParaRPr lang="el-GR" sz="1200" dirty="0"/>
                    </a:p>
                  </a:txBody>
                  <a:tcPr/>
                </a:tc>
                <a:tc>
                  <a:txBody>
                    <a:bodyPr/>
                    <a:lstStyle/>
                    <a:p>
                      <a:pPr algn="ctr"/>
                      <a:r>
                        <a:rPr lang="en-US" sz="1200" b="0" i="0" kern="1200" dirty="0">
                          <a:solidFill>
                            <a:schemeClr val="dk1"/>
                          </a:solidFill>
                          <a:effectLst/>
                          <a:latin typeface="+mn-lt"/>
                          <a:ea typeface="+mn-ea"/>
                          <a:cs typeface="+mn-cs"/>
                        </a:rPr>
                        <a:t>De tijd wordt flexibel gebruikt, naar gelang van de behoeften van de student</a:t>
                      </a:r>
                      <a:endParaRPr lang="en-US" sz="1200" dirty="0"/>
                    </a:p>
                  </a:txBody>
                  <a:tcPr/>
                </a:tc>
                <a:extLst>
                  <a:ext uri="{0D108BD9-81ED-4DB2-BD59-A6C34878D82A}">
                    <a16:rowId xmlns:a16="http://schemas.microsoft.com/office/drawing/2014/main" val="10011"/>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Een enkele tekst prevaleert</a:t>
                      </a:r>
                      <a:endParaRPr lang="el-GR" sz="1200" dirty="0"/>
                    </a:p>
                  </a:txBody>
                  <a:tcPr/>
                </a:tc>
                <a:tc>
                  <a:txBody>
                    <a:bodyPr/>
                    <a:lstStyle/>
                    <a:p>
                      <a:pPr algn="ctr"/>
                      <a:r>
                        <a:rPr lang="en-US" sz="1200" b="0" i="0" kern="1200" dirty="0">
                          <a:solidFill>
                            <a:schemeClr val="dk1"/>
                          </a:solidFill>
                          <a:effectLst/>
                          <a:latin typeface="+mn-lt"/>
                          <a:ea typeface="+mn-ea"/>
                          <a:cs typeface="+mn-cs"/>
                        </a:rPr>
                        <a:t>Meerdere materialen worden verstrekt</a:t>
                      </a:r>
                      <a:endParaRPr lang="en-US" sz="1200" dirty="0"/>
                    </a:p>
                  </a:txBody>
                  <a:tcPr/>
                </a:tc>
                <a:extLst>
                  <a:ext uri="{0D108BD9-81ED-4DB2-BD59-A6C34878D82A}">
                    <a16:rowId xmlns:a16="http://schemas.microsoft.com/office/drawing/2014/main" val="10012"/>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Er kan worden gezocht naar één interpretatie van ideeën en gebeurtenissen</a:t>
                      </a:r>
                      <a:endParaRPr lang="el-GR" sz="1200" dirty="0"/>
                    </a:p>
                  </a:txBody>
                  <a:tcPr/>
                </a:tc>
                <a:tc>
                  <a:txBody>
                    <a:bodyPr/>
                    <a:lstStyle/>
                    <a:p>
                      <a:pPr algn="ctr"/>
                      <a:r>
                        <a:rPr lang="en-US" sz="1200" b="0" i="0" kern="1200" dirty="0">
                          <a:solidFill>
                            <a:schemeClr val="dk1"/>
                          </a:solidFill>
                          <a:effectLst/>
                          <a:latin typeface="+mn-lt"/>
                          <a:ea typeface="+mn-ea"/>
                          <a:cs typeface="+mn-cs"/>
                        </a:rPr>
                        <a:t>Er wordt routinematig gezocht naar meerdere perspectieven op ideeën en gebeurtenissen</a:t>
                      </a:r>
                      <a:endParaRPr lang="en-US" sz="1200" dirty="0"/>
                    </a:p>
                  </a:txBody>
                  <a:tcPr/>
                </a:tc>
                <a:extLst>
                  <a:ext uri="{0D108BD9-81ED-4DB2-BD59-A6C34878D82A}">
                    <a16:rowId xmlns:a16="http://schemas.microsoft.com/office/drawing/2014/main" val="10013"/>
                  </a:ext>
                </a:extLst>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De leraar lost problemen op</a:t>
                      </a:r>
                      <a:endParaRPr lang="el-GR" sz="1200" dirty="0"/>
                    </a:p>
                  </a:txBody>
                  <a:tcPr/>
                </a:tc>
                <a:tc>
                  <a:txBody>
                    <a:bodyPr/>
                    <a:lstStyle/>
                    <a:p>
                      <a:pPr algn="ctr"/>
                      <a:r>
                        <a:rPr lang="en-US" sz="1200" b="0" i="0" kern="1200" dirty="0">
                          <a:solidFill>
                            <a:schemeClr val="dk1"/>
                          </a:solidFill>
                          <a:effectLst/>
                          <a:latin typeface="+mn-lt"/>
                          <a:ea typeface="+mn-ea"/>
                          <a:cs typeface="+mn-cs"/>
                        </a:rPr>
                        <a:t>Leerlingen helpen andere leerlingen en de leraar bij het oplossen van problemen</a:t>
                      </a:r>
                      <a:endParaRPr lang="en-US" sz="1200" dirty="0"/>
                    </a:p>
                  </a:txBody>
                  <a:tcPr/>
                </a:tc>
                <a:extLst>
                  <a:ext uri="{0D108BD9-81ED-4DB2-BD59-A6C34878D82A}">
                    <a16:rowId xmlns:a16="http://schemas.microsoft.com/office/drawing/2014/main" val="10014"/>
                  </a:ext>
                </a:extLst>
              </a:tr>
              <a:tr h="366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De leraar geeft de hele klas normen voor de beoordeling </a:t>
                      </a:r>
                      <a:endParaRPr lang="el-GR" sz="1200" dirty="0"/>
                    </a:p>
                  </a:txBody>
                  <a:tcPr/>
                </a:tc>
                <a:tc>
                  <a:txBody>
                    <a:bodyPr/>
                    <a:lstStyle/>
                    <a:p>
                      <a:pPr algn="ctr"/>
                      <a:r>
                        <a:rPr lang="en-US" sz="1200" b="0" i="0" kern="1200" dirty="0">
                          <a:solidFill>
                            <a:schemeClr val="dk1"/>
                          </a:solidFill>
                          <a:effectLst/>
                          <a:latin typeface="+mn-lt"/>
                          <a:ea typeface="+mn-ea"/>
                          <a:cs typeface="+mn-cs"/>
                        </a:rPr>
                        <a:t>Leerlingen werken samen met de leerkracht om zowel klassikale als individuele doelen vast te stellen</a:t>
                      </a:r>
                      <a:endParaRPr lang="en-US" sz="1200" dirty="0"/>
                    </a:p>
                  </a:txBody>
                  <a:tcPr/>
                </a:tc>
                <a:extLst>
                  <a:ext uri="{0D108BD9-81ED-4DB2-BD59-A6C34878D82A}">
                    <a16:rowId xmlns:a16="http://schemas.microsoft.com/office/drawing/2014/main" val="10015"/>
                  </a:ext>
                </a:extLst>
              </a:tr>
              <a:tr h="263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Vaak wordt één enkele vorm van beoordeling gebruikt</a:t>
                      </a:r>
                      <a:endParaRPr lang="nl-NL" sz="1200" dirty="0"/>
                    </a:p>
                  </a:txBody>
                  <a:tcPr/>
                </a:tc>
                <a:tc>
                  <a:txBody>
                    <a:bodyPr/>
                    <a:lstStyle/>
                    <a:p>
                      <a:pPr algn="ctr"/>
                      <a:r>
                        <a:rPr lang="en-US" sz="1200" kern="1200" dirty="0">
                          <a:solidFill>
                            <a:schemeClr val="dk1"/>
                          </a:solidFill>
                          <a:effectLst/>
                          <a:latin typeface="+mn-lt"/>
                          <a:ea typeface="+mn-ea"/>
                          <a:cs typeface="+mn-cs"/>
                        </a:rPr>
                        <a:t>Leerlingen worden op verschillende manieren beoordeeld</a:t>
                      </a: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665985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a:t>Synopsis</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a:bodyPr>
          <a:lstStyle/>
          <a:p>
            <a:pPr marL="0" indent="0">
              <a:buNone/>
            </a:pPr>
            <a:r>
              <a:rPr lang="en-US" b="1" dirty="0">
                <a:solidFill>
                  <a:schemeClr val="bg2">
                    <a:lumMod val="50000"/>
                  </a:schemeClr>
                </a:solidFill>
              </a:rPr>
              <a:t>Nu je deze unit hebt afgerond, moet je in staat zijn om:</a:t>
            </a:r>
          </a:p>
          <a:p>
            <a:pPr marL="1028700" lvl="1" indent="-342900">
              <a:lnSpc>
                <a:spcPct val="150000"/>
              </a:lnSpc>
              <a:buFont typeface="Wingdings" panose="05000000000000000000" pitchFamily="2" charset="2"/>
              <a:buChar char="ü"/>
            </a:pPr>
            <a:r>
              <a:rPr lang="en-US" dirty="0">
                <a:solidFill>
                  <a:schemeClr val="bg2">
                    <a:lumMod val="50000"/>
                  </a:schemeClr>
                </a:solidFill>
              </a:rPr>
              <a:t>Begrijp de Gedifferentieerde Instructie </a:t>
            </a:r>
            <a:endParaRPr lang="el-GR" dirty="0">
              <a:solidFill>
                <a:schemeClr val="bg2">
                  <a:lumMod val="50000"/>
                </a:schemeClr>
              </a:solidFill>
            </a:endParaRPr>
          </a:p>
          <a:p>
            <a:pPr marL="1028700" lvl="1" indent="-342900">
              <a:lnSpc>
                <a:spcPct val="150000"/>
              </a:lnSpc>
              <a:buFont typeface="Wingdings" panose="05000000000000000000" pitchFamily="2" charset="2"/>
              <a:buChar char="ü"/>
            </a:pPr>
            <a:r>
              <a:rPr lang="en-US" dirty="0">
                <a:solidFill>
                  <a:schemeClr val="bg2">
                    <a:lumMod val="50000"/>
                  </a:schemeClr>
                </a:solidFill>
              </a:rPr>
              <a:t>Pas deze technieken toe op je werk</a:t>
            </a:r>
          </a:p>
          <a:p>
            <a:pPr marL="1028700" lvl="1" indent="-342900">
              <a:lnSpc>
                <a:spcPct val="150000"/>
              </a:lnSpc>
              <a:buFont typeface="Wingdings" panose="05000000000000000000" pitchFamily="2" charset="2"/>
              <a:buChar char="ü"/>
            </a:pPr>
            <a:r>
              <a:rPr lang="en-US" dirty="0">
                <a:solidFill>
                  <a:schemeClr val="bg2">
                    <a:lumMod val="50000"/>
                  </a:schemeClr>
                </a:solidFill>
              </a:rPr>
              <a:t>effectiever omgaan met de dagelijkse problemen van uw onderwijs en de unieke behoeften van uw leerlingen </a:t>
            </a:r>
            <a:endParaRPr lang="en-US" dirty="0"/>
          </a:p>
          <a:p>
            <a:pPr marL="1028700" lvl="1" indent="-342900">
              <a:lnSpc>
                <a:spcPct val="150000"/>
              </a:lnSpc>
              <a:buFont typeface="Wingdings" panose="05000000000000000000" pitchFamily="2" charset="2"/>
              <a:buChar char="ü"/>
            </a:pPr>
            <a:endParaRPr lang="en-US" dirty="0">
              <a:solidFill>
                <a:schemeClr val="bg2">
                  <a:lumMod val="50000"/>
                </a:schemeClr>
              </a:solidFill>
            </a:endParaRPr>
          </a:p>
        </p:txBody>
      </p:sp>
    </p:spTree>
    <p:extLst>
      <p:ext uri="{BB962C8B-B14F-4D97-AF65-F5344CB8AC3E}">
        <p14:creationId xmlns:p14="http://schemas.microsoft.com/office/powerpoint/2010/main" val="1742545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en-GB" dirty="0"/>
              <a:t>Lijst van referenties en verdere lectuur</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a:xfrm>
            <a:off x="645391" y="1690688"/>
            <a:ext cx="10901218" cy="4630593"/>
          </a:xfrm>
        </p:spPr>
        <p:txBody>
          <a:bodyPr>
            <a:normAutofit fontScale="70000" lnSpcReduction="20000"/>
          </a:bodyPr>
          <a:lstStyle/>
          <a:p>
            <a:pPr>
              <a:lnSpc>
                <a:spcPct val="120000"/>
              </a:lnSpc>
            </a:pPr>
            <a:r>
              <a:rPr lang="en-US" sz="1700" dirty="0"/>
              <a:t>Sec- B Readings (</a:t>
            </a:r>
            <a:r>
              <a:rPr lang="en-US" sz="1700" dirty="0" err="1"/>
              <a:t>n.d</a:t>
            </a:r>
            <a:r>
              <a:rPr lang="en-US" sz="1700" dirty="0"/>
              <a:t>). </a:t>
            </a:r>
            <a:r>
              <a:rPr lang="en-US" sz="1700" i="1" dirty="0"/>
              <a:t>Gedifferentieerde Instructie</a:t>
            </a:r>
            <a:r>
              <a:rPr lang="el-GR" sz="1700" i="1" dirty="0"/>
              <a:t>. </a:t>
            </a:r>
            <a:r>
              <a:rPr lang="en-US" sz="1700" dirty="0"/>
              <a:t>Opgehaald van: </a:t>
            </a:r>
            <a:r>
              <a:rPr lang="en-US" sz="1700" dirty="0">
                <a:hlinkClick r:id="rId2"/>
              </a:rPr>
              <a:t>https:</a:t>
            </a:r>
            <a:r>
              <a:rPr lang="el-GR" sz="1700" dirty="0"/>
              <a:t>//www.dr-hatfield.com/educ342/Differentiated_Instruction.pdf </a:t>
            </a:r>
            <a:endParaRPr lang="en-US" sz="1700" dirty="0"/>
          </a:p>
          <a:p>
            <a:pPr>
              <a:lnSpc>
                <a:spcPct val="120000"/>
              </a:lnSpc>
            </a:pPr>
            <a:r>
              <a:rPr lang="en-US" sz="1700" dirty="0"/>
              <a:t>Watts-Taffe, S., Laster, B., Broach, L., </a:t>
            </a:r>
            <a:r>
              <a:rPr lang="en-US" sz="1700" dirty="0" err="1"/>
              <a:t>Marinak</a:t>
            </a:r>
            <a:r>
              <a:rPr lang="en-US" sz="1700" dirty="0"/>
              <a:t>, B., Conner, C., &amp; Walker-Dalhouse, D. (2012, december/2013, januari). </a:t>
            </a:r>
            <a:r>
              <a:rPr lang="en-US" sz="1700" i="1" dirty="0"/>
              <a:t>Gedifferentieerde Instructie: Making Informed Teacher Decisions</a:t>
            </a:r>
            <a:r>
              <a:rPr lang="el-GR" sz="1700" i="1" dirty="0"/>
              <a:t>. </a:t>
            </a:r>
            <a:r>
              <a:rPr lang="en-US" sz="1700" dirty="0"/>
              <a:t>Opgehaald van: </a:t>
            </a:r>
            <a:r>
              <a:rPr lang="en-US" sz="1700" dirty="0">
                <a:hlinkClick r:id="rId3"/>
              </a:rPr>
              <a:t>https:</a:t>
            </a:r>
            <a:r>
              <a:rPr lang="en-US" sz="1700" dirty="0"/>
              <a:t>//ila.onlinelibrary.wiley.com/doi/10.1002/TRTR.01126 </a:t>
            </a:r>
          </a:p>
          <a:p>
            <a:pPr>
              <a:lnSpc>
                <a:spcPct val="120000"/>
              </a:lnSpc>
            </a:pPr>
            <a:r>
              <a:rPr lang="en-US" sz="1700" dirty="0"/>
              <a:t>New York University - Metropolitan Center for Urban Education (2008). </a:t>
            </a:r>
            <a:r>
              <a:rPr lang="en-US" sz="1700" i="1" dirty="0"/>
              <a:t>Culturele Verantwoordelijke Gedifferentieerde Instructiestrategieën</a:t>
            </a:r>
            <a:r>
              <a:rPr lang="el-GR" sz="1700" i="1" dirty="0"/>
              <a:t>. </a:t>
            </a:r>
            <a:r>
              <a:rPr lang="en-US" sz="1700" dirty="0"/>
              <a:t>Opgehaald van: </a:t>
            </a:r>
            <a:r>
              <a:rPr lang="en-US" sz="1700" i="1" dirty="0">
                <a:hlinkClick r:id="rId4"/>
              </a:rPr>
              <a:t>https:</a:t>
            </a:r>
            <a:r>
              <a:rPr lang="el-GR" sz="1700" i="1" dirty="0"/>
              <a:t>//impactofspecialneeds.weebly.com/uploads/3/4/1/9/3419723/culturally_responsive_differientiated_instruction.pdf </a:t>
            </a:r>
            <a:endParaRPr lang="en-US" sz="1700" i="1" dirty="0"/>
          </a:p>
          <a:p>
            <a:pPr>
              <a:lnSpc>
                <a:spcPct val="120000"/>
              </a:lnSpc>
            </a:pPr>
            <a:r>
              <a:rPr lang="en-US" sz="1700" dirty="0"/>
              <a:t>Marie (</a:t>
            </a:r>
            <a:r>
              <a:rPr lang="en-US" sz="1700" dirty="0" err="1"/>
              <a:t>n.d. </a:t>
            </a:r>
            <a:r>
              <a:rPr lang="en-US" sz="1700" dirty="0"/>
              <a:t>). (2019). </a:t>
            </a:r>
            <a:r>
              <a:rPr lang="en-US" sz="1700" i="1" dirty="0"/>
              <a:t>Handige voorbeelden van Gedifferentieerde Instructie, </a:t>
            </a:r>
            <a:r>
              <a:rPr lang="en-US" sz="1700" dirty="0"/>
              <a:t>Complete Literatuur. Opgehaald van: </a:t>
            </a:r>
            <a:r>
              <a:rPr lang="en-US" sz="1700" dirty="0">
                <a:hlinkClick r:id="rId5"/>
              </a:rPr>
              <a:t>https:</a:t>
            </a:r>
            <a:r>
              <a:rPr lang="en-US" sz="1700" dirty="0"/>
              <a:t>//completeliterature.com/helpful-examples-of-differentiated-instruction/ </a:t>
            </a:r>
            <a:endParaRPr lang="en-US" sz="1700" i="1" dirty="0"/>
          </a:p>
          <a:p>
            <a:pPr>
              <a:lnSpc>
                <a:spcPct val="120000"/>
              </a:lnSpc>
            </a:pPr>
            <a:r>
              <a:rPr lang="en-US" sz="1700" dirty="0"/>
              <a:t>Kathy Perez (2019). </a:t>
            </a:r>
            <a:r>
              <a:rPr lang="en-US" sz="1700" i="1" dirty="0"/>
              <a:t>Gedifferentieerde Leesinstructie: Meerdere paden naar succes in lezen en schrijven. </a:t>
            </a:r>
            <a:r>
              <a:rPr lang="en-US" sz="1700" dirty="0"/>
              <a:t>Solution Tree Blog. Opgehaald van: </a:t>
            </a:r>
            <a:r>
              <a:rPr lang="en-US" sz="1700" dirty="0">
                <a:hlinkClick r:id="rId6"/>
              </a:rPr>
              <a:t>https:</a:t>
            </a:r>
            <a:r>
              <a:rPr lang="en-US" sz="1700" dirty="0"/>
              <a:t>//www.solutiontree.com/blog/differentiated-reading-instruction/ </a:t>
            </a:r>
          </a:p>
          <a:p>
            <a:pPr>
              <a:lnSpc>
                <a:spcPct val="120000"/>
              </a:lnSpc>
            </a:pPr>
            <a:r>
              <a:rPr lang="en-US" sz="1700" dirty="0"/>
              <a:t>Cynthia </a:t>
            </a:r>
            <a:r>
              <a:rPr lang="en-US" sz="1700" dirty="0" err="1"/>
              <a:t>Uche</a:t>
            </a:r>
            <a:r>
              <a:rPr lang="en-US" sz="1700" dirty="0"/>
              <a:t>. (2016). </a:t>
            </a:r>
            <a:r>
              <a:rPr lang="en-US" sz="1700" i="1" dirty="0"/>
              <a:t>Gedifferentieerde Instructie, </a:t>
            </a:r>
            <a:r>
              <a:rPr lang="en-US" sz="1700" dirty="0"/>
              <a:t>Onderwijstheorie en Praktijk. Opgehaald van: </a:t>
            </a:r>
            <a:r>
              <a:rPr lang="en-US" sz="1700" i="1" dirty="0">
                <a:hlinkClick r:id="rId7"/>
              </a:rPr>
              <a:t>http:</a:t>
            </a:r>
            <a:r>
              <a:rPr lang="en-US" sz="1700" i="1" dirty="0"/>
              <a:t>//edtheory.blogspot.com/2016/04/differentiated-instruction.html </a:t>
            </a:r>
          </a:p>
          <a:p>
            <a:pPr>
              <a:lnSpc>
                <a:spcPct val="120000"/>
              </a:lnSpc>
            </a:pPr>
            <a:r>
              <a:rPr lang="en-US" sz="1700" i="1" dirty="0"/>
              <a:t>Cathy </a:t>
            </a:r>
            <a:r>
              <a:rPr lang="en-US" sz="1700" i="1" dirty="0" err="1"/>
              <a:t>Weselby</a:t>
            </a:r>
            <a:r>
              <a:rPr lang="en-US" sz="1700" i="1" dirty="0"/>
              <a:t>. (2021). Wat is Gedifferentieerde Instructie? Examples of How to Differentiate Instruction in the Classroom. Veerkrachtige Opvoeder. Opgehaald van: </a:t>
            </a:r>
            <a:r>
              <a:rPr lang="en-US" sz="1700" i="1" dirty="0">
                <a:hlinkClick r:id="rId8"/>
              </a:rPr>
              <a:t>https:</a:t>
            </a:r>
            <a:r>
              <a:rPr lang="en-US" sz="1700" i="1" dirty="0"/>
              <a:t>//resilienteducator.com/classroom-resources/examples-of-differentiated-instruction/ </a:t>
            </a:r>
          </a:p>
          <a:p>
            <a:pPr>
              <a:lnSpc>
                <a:spcPct val="120000"/>
              </a:lnSpc>
            </a:pPr>
            <a:r>
              <a:rPr lang="en-US" sz="1700" i="1" dirty="0"/>
              <a:t>Carol Ann Tomlinson. (2001). Gedifferentieerde Instructie in de reguliere klas: Wat Betekent Het? Hoe ziet het eruit? </a:t>
            </a:r>
            <a:r>
              <a:rPr lang="en-US" sz="1700" dirty="0"/>
              <a:t>Afkomstig van: </a:t>
            </a:r>
            <a:r>
              <a:rPr lang="en-US" sz="1700" dirty="0">
                <a:hlinkClick r:id="rId9"/>
              </a:rPr>
              <a:t>https:</a:t>
            </a:r>
            <a:r>
              <a:rPr lang="en-US" sz="1700" dirty="0"/>
              <a:t>//www.researchgate.net/publication/234737746_Differentiated_Instruction_in_the_Regular_Classroom_What_Does_It_Mean_How_Does_It_Look </a:t>
            </a:r>
          </a:p>
          <a:p>
            <a:pPr>
              <a:lnSpc>
                <a:spcPct val="120000"/>
              </a:lnSpc>
            </a:pPr>
            <a:r>
              <a:rPr lang="en-US" sz="1700" dirty="0" err="1">
                <a:hlinkClick r:id="rId10"/>
              </a:rPr>
              <a:t>Maayan </a:t>
            </a:r>
            <a:r>
              <a:rPr lang="en-US" sz="1700" dirty="0">
                <a:hlinkClick r:id="rId10"/>
              </a:rPr>
              <a:t>Yavne (2019). </a:t>
            </a:r>
            <a:r>
              <a:rPr lang="en-US" sz="1700" i="1" dirty="0">
                <a:hlinkClick r:id="rId10"/>
              </a:rPr>
              <a:t>De 6 Mythes van Gedifferentieerde Instructie. </a:t>
            </a:r>
            <a:r>
              <a:rPr lang="en-US" sz="1700" dirty="0"/>
              <a:t>Opgehaald van: </a:t>
            </a:r>
            <a:r>
              <a:rPr lang="en-US" sz="1700" dirty="0">
                <a:hlinkClick r:id="rId10"/>
              </a:rPr>
              <a:t>https:</a:t>
            </a:r>
            <a:r>
              <a:rPr lang="en-US" sz="1700" dirty="0"/>
              <a:t>//medium.com/tailor-ed/the-6-myths-of-differentiated-instruction-bcde6e202c73 </a:t>
            </a:r>
          </a:p>
          <a:p>
            <a:pPr marL="0" indent="0">
              <a:lnSpc>
                <a:spcPct val="120000"/>
              </a:lnSpc>
              <a:buNone/>
            </a:pPr>
            <a:endParaRPr lang="en-US" sz="1900" dirty="0">
              <a:hlinkClick r:id="rId10"/>
            </a:endParaRPr>
          </a:p>
        </p:txBody>
      </p:sp>
    </p:spTree>
    <p:extLst>
      <p:ext uri="{BB962C8B-B14F-4D97-AF65-F5344CB8AC3E}">
        <p14:creationId xmlns:p14="http://schemas.microsoft.com/office/powerpoint/2010/main" val="2866558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NL" dirty="0"/>
              <a:t>Bedankt voor je aandacht!</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NL" dirty="0"/>
              <a:t>Inhoudsopgave</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703384" y="1509102"/>
            <a:ext cx="10785231" cy="4830152"/>
          </a:xfrm>
        </p:spPr>
        <p:txBody>
          <a:bodyPr>
            <a:normAutofit fontScale="25000" lnSpcReduction="20000"/>
          </a:bodyPr>
          <a:lstStyle/>
          <a:p>
            <a:pPr marL="0" indent="0">
              <a:buNone/>
            </a:pPr>
            <a:r>
              <a:rPr lang="nl-NL" sz="4800" b="1" dirty="0"/>
              <a:t>UNIT1: Wat is gedifferentieerde instructie? </a:t>
            </a:r>
          </a:p>
          <a:p>
            <a:pPr marL="457200" lvl="1" indent="0">
              <a:buNone/>
            </a:pPr>
            <a:r>
              <a:rPr lang="nl-NL" sz="4800" dirty="0"/>
              <a:t>1.1 Inleiding </a:t>
            </a:r>
          </a:p>
          <a:p>
            <a:pPr marL="457200" lvl="1" indent="0">
              <a:buNone/>
            </a:pPr>
            <a:r>
              <a:rPr lang="nl-NL" sz="4800" dirty="0"/>
              <a:t>1.2 Definitie</a:t>
            </a:r>
          </a:p>
          <a:p>
            <a:pPr marL="457200" lvl="1" indent="0">
              <a:buNone/>
            </a:pPr>
            <a:endParaRPr lang="en-GB" sz="4800" dirty="0"/>
          </a:p>
          <a:p>
            <a:pPr marL="0" indent="0">
              <a:buNone/>
            </a:pPr>
            <a:r>
              <a:rPr lang="nl-NL" sz="4800" b="1" dirty="0"/>
              <a:t>UNIT2: Waar is het allemaal begonnen? </a:t>
            </a:r>
          </a:p>
          <a:p>
            <a:pPr marL="457200" lvl="1" indent="0">
              <a:buNone/>
            </a:pPr>
            <a:r>
              <a:rPr lang="nl-NL" sz="4800" dirty="0"/>
              <a:t>2.1 Geschiedenis van gedifferentieerde instructie (deel 1) </a:t>
            </a:r>
          </a:p>
          <a:p>
            <a:pPr marL="457200" lvl="1" indent="0">
              <a:buNone/>
            </a:pPr>
            <a:r>
              <a:rPr lang="nl-NL" sz="4800" dirty="0"/>
              <a:t>2.2 </a:t>
            </a:r>
            <a:r>
              <a:rPr lang="en-US" sz="4800" dirty="0"/>
              <a:t>Geschiedenis van gedifferentieerde instructie (deel 2) </a:t>
            </a:r>
            <a:endParaRPr lang="nl-NL" sz="4800" dirty="0"/>
          </a:p>
          <a:p>
            <a:pPr marL="457200" lvl="1" indent="0">
              <a:buNone/>
            </a:pPr>
            <a:endParaRPr lang="en-GB" sz="4800" dirty="0"/>
          </a:p>
          <a:p>
            <a:pPr marL="0" indent="0">
              <a:buNone/>
            </a:pPr>
            <a:r>
              <a:rPr lang="nl-NL" sz="4800" b="1" dirty="0"/>
              <a:t>UNIT3: Kenmerken en beginselen</a:t>
            </a:r>
          </a:p>
          <a:p>
            <a:pPr marL="457200" lvl="1" indent="0">
              <a:buNone/>
            </a:pPr>
            <a:r>
              <a:rPr lang="nl-NL" sz="4800" dirty="0"/>
              <a:t>3.1 </a:t>
            </a:r>
            <a:r>
              <a:rPr lang="en-US" sz="4800" dirty="0"/>
              <a:t>Definieer het concept van gedifferentieerde instructie</a:t>
            </a:r>
            <a:endParaRPr lang="nl-NL" sz="4800" dirty="0"/>
          </a:p>
          <a:p>
            <a:pPr marL="457200" lvl="1" indent="0">
              <a:buNone/>
            </a:pPr>
            <a:r>
              <a:rPr lang="nl-NL" sz="4800" dirty="0"/>
              <a:t>3.2 </a:t>
            </a:r>
            <a:r>
              <a:rPr lang="en-US" sz="4800" dirty="0"/>
              <a:t>Kenmerken en principes van gedifferentieerde instructie</a:t>
            </a:r>
          </a:p>
          <a:p>
            <a:pPr marL="457200" lvl="1" indent="0">
              <a:buNone/>
            </a:pPr>
            <a:r>
              <a:rPr lang="en-US" sz="4800" dirty="0"/>
              <a:t>3.3 Leerprincipes voor de bevordering van gedifferentieerde instructie</a:t>
            </a:r>
          </a:p>
          <a:p>
            <a:pPr marL="457200" lvl="1" indent="0">
              <a:buNone/>
            </a:pPr>
            <a:r>
              <a:rPr lang="en-US" sz="4800" dirty="0"/>
              <a:t>3.4. Praktische toepassingen, instrumenten, strategieën voor gedifferentieerde instructie</a:t>
            </a:r>
          </a:p>
          <a:p>
            <a:pPr marL="457200" lvl="1" indent="0">
              <a:buNone/>
            </a:pPr>
            <a:r>
              <a:rPr lang="en-US" sz="4800" dirty="0"/>
              <a:t>3.5. Voor- en nadelen van gedifferentieerde instructie</a:t>
            </a:r>
            <a:endParaRPr lang="nl-NL" sz="4800" dirty="0"/>
          </a:p>
          <a:p>
            <a:pPr marL="457200" lvl="1" indent="0">
              <a:buNone/>
            </a:pPr>
            <a:endParaRPr lang="nl-NL" sz="4800" dirty="0"/>
          </a:p>
          <a:p>
            <a:pPr marL="0" indent="0">
              <a:buNone/>
            </a:pPr>
            <a:r>
              <a:rPr lang="nl-NL" sz="4800" b="1" dirty="0"/>
              <a:t>UNIT4: </a:t>
            </a:r>
            <a:r>
              <a:rPr lang="en-US" sz="4800" b="1" dirty="0"/>
              <a:t>Differentiatie is .... Differentiatie is niet... </a:t>
            </a:r>
            <a:endParaRPr lang="nl-NL" sz="4800" b="1" dirty="0"/>
          </a:p>
          <a:p>
            <a:pPr marL="457200" lvl="1" indent="0">
              <a:buNone/>
            </a:pPr>
            <a:r>
              <a:rPr lang="nl-NL" sz="4800" dirty="0"/>
              <a:t>4.1 Inleiding </a:t>
            </a:r>
          </a:p>
          <a:p>
            <a:pPr marL="457200" lvl="1" indent="0">
              <a:buNone/>
            </a:pPr>
            <a:r>
              <a:rPr lang="nl-NL" sz="4800" dirty="0"/>
              <a:t>4.2 </a:t>
            </a:r>
            <a:r>
              <a:rPr lang="en-US" sz="4800" dirty="0"/>
              <a:t>Differentiatie is </a:t>
            </a:r>
            <a:endParaRPr lang="nl-NL" sz="4800" dirty="0"/>
          </a:p>
          <a:p>
            <a:pPr marL="457200" lvl="1" indent="0">
              <a:buNone/>
            </a:pPr>
            <a:r>
              <a:rPr lang="nl-NL" sz="4800" dirty="0"/>
              <a:t>4.3 </a:t>
            </a:r>
            <a:r>
              <a:rPr lang="en-US" sz="4800" dirty="0"/>
              <a:t>Differentiatie is niet</a:t>
            </a:r>
            <a:endParaRPr lang="nl-NL" sz="4800" dirty="0"/>
          </a:p>
          <a:p>
            <a:pPr marL="457200" lvl="1" indent="0">
              <a:buNone/>
            </a:pPr>
            <a:endParaRPr lang="nl-NL" sz="4800" dirty="0"/>
          </a:p>
          <a:p>
            <a:pPr marL="0" indent="0">
              <a:buNone/>
            </a:pPr>
            <a:r>
              <a:rPr lang="nl-NL" sz="4800" b="1" dirty="0"/>
              <a:t>UNIT5: </a:t>
            </a:r>
            <a:r>
              <a:rPr lang="en-US" sz="4800" b="1" dirty="0"/>
              <a:t>Wat zijn de verschillen tussen traditionele en gedifferentieerde klaslokalen? </a:t>
            </a:r>
            <a:endParaRPr lang="nl-NL" sz="4800" b="1" dirty="0"/>
          </a:p>
          <a:p>
            <a:pPr marL="457200" lvl="1" indent="0">
              <a:buNone/>
            </a:pPr>
            <a:r>
              <a:rPr lang="nl-NL" sz="4800" dirty="0"/>
              <a:t>5.1 Traditionele klaslokalen </a:t>
            </a:r>
          </a:p>
          <a:p>
            <a:pPr marL="457200" lvl="1" indent="0">
              <a:buNone/>
            </a:pPr>
            <a:r>
              <a:rPr lang="nl-NL" sz="4800" dirty="0"/>
              <a:t>5.2 Gedifferentieerde klaslokalen </a:t>
            </a:r>
          </a:p>
          <a:p>
            <a:pPr marL="457200" lvl="1" indent="0">
              <a:buNone/>
            </a:pPr>
            <a:endParaRPr lang="nl-NL" dirty="0"/>
          </a:p>
          <a:p>
            <a:pPr marL="457200" lvl="1" indent="0">
              <a:buNone/>
            </a:pPr>
            <a:endParaRPr lang="nl-NL" dirty="0"/>
          </a:p>
          <a:p>
            <a:pPr marL="457200" lvl="1" indent="0">
              <a:buNone/>
            </a:pPr>
            <a:endParaRPr lang="nl-NL" dirty="0"/>
          </a:p>
          <a:p>
            <a:pPr marL="457200" lvl="1"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lstStyle/>
          <a:p>
            <a:r>
              <a:rPr lang="nl-NL" dirty="0"/>
              <a:t>EENHEID 1</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28" y="2130014"/>
            <a:ext cx="5639147" cy="871193"/>
          </a:xfrm>
        </p:spPr>
        <p:txBody>
          <a:bodyPr>
            <a:normAutofit/>
          </a:bodyPr>
          <a:lstStyle/>
          <a:p>
            <a:r>
              <a:rPr lang="en-US" dirty="0"/>
              <a:t>Wat is gedifferentieerde instructie? </a:t>
            </a:r>
            <a:endParaRPr lang="en-GB" dirty="0"/>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a:xfrm>
            <a:off x="838200" y="308708"/>
            <a:ext cx="10515600" cy="920750"/>
          </a:xfrm>
        </p:spPr>
        <p:txBody>
          <a:bodyPr/>
          <a:lstStyle/>
          <a:p>
            <a:r>
              <a:rPr lang="nl-NL" b="1" dirty="0"/>
              <a:t>Inleiding</a:t>
            </a:r>
            <a:endParaRPr lang="en-GB" b="1"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671146" y="1625112"/>
            <a:ext cx="6415454" cy="4652595"/>
          </a:xfrm>
        </p:spPr>
        <p:txBody>
          <a:bodyPr>
            <a:normAutofit lnSpcReduction="10000"/>
          </a:bodyPr>
          <a:lstStyle/>
          <a:p>
            <a:pPr>
              <a:lnSpc>
                <a:spcPct val="120000"/>
              </a:lnSpc>
            </a:pPr>
            <a:r>
              <a:rPr lang="en-US" sz="1600" dirty="0"/>
              <a:t>Niet alle leerlingen zijn gelijk. Op basis van deze kennis wordt bij </a:t>
            </a:r>
            <a:r>
              <a:rPr lang="en-US" sz="1600" b="1" dirty="0"/>
              <a:t>gedifferentieerde instructie </a:t>
            </a:r>
            <a:r>
              <a:rPr lang="en-US" sz="1600" dirty="0"/>
              <a:t>een benadering van onderwijzen en leren toegepast die leerlingen meerdere mogelijkheden biedt om informatie tot zich te nemen en ideeën te begrijpen. </a:t>
            </a:r>
          </a:p>
          <a:p>
            <a:pPr>
              <a:lnSpc>
                <a:spcPct val="120000"/>
              </a:lnSpc>
            </a:pPr>
            <a:r>
              <a:rPr lang="en-US" sz="1600" dirty="0"/>
              <a:t>Het model van gedifferentieerde instructie vereist </a:t>
            </a:r>
            <a:r>
              <a:rPr lang="en-US" sz="1600" b="1" dirty="0"/>
              <a:t>dat leraren flexibel zijn </a:t>
            </a:r>
            <a:r>
              <a:rPr lang="en-US" sz="1600" dirty="0"/>
              <a:t>in hun benadering van het onderwijs en </a:t>
            </a:r>
            <a:r>
              <a:rPr lang="en-US" sz="1600" b="1" dirty="0"/>
              <a:t>het leerplan </a:t>
            </a:r>
            <a:r>
              <a:rPr lang="en-US" sz="1600" dirty="0"/>
              <a:t>en de presentatie van de informatie aan de leerlingen aanpassen in plaats van te verwachten dat de leerlingen zichzelf aanpassen aan het leerplan. </a:t>
            </a:r>
          </a:p>
          <a:p>
            <a:pPr>
              <a:lnSpc>
                <a:spcPct val="120000"/>
              </a:lnSpc>
            </a:pPr>
            <a:r>
              <a:rPr lang="en-US" sz="1600" dirty="0"/>
              <a:t>Klassikaal onderwijs is een combinatie van klassikale, groeps- en individuele instructie. Gedifferentieerde Instructie is een onderwijstheorie die gebaseerd is op de vooronderstelling dat </a:t>
            </a:r>
            <a:r>
              <a:rPr lang="en-US" sz="1600" b="1" dirty="0"/>
              <a:t>instructiemethoden moeten variëren en aangepast moeten worden aan de individuele en diverse leerlingen in de klas</a:t>
            </a:r>
            <a:r>
              <a:rPr lang="en-US" sz="1600" dirty="0"/>
              <a:t>.</a:t>
            </a:r>
            <a:endParaRPr lang="nl-NL"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33" y="2331061"/>
            <a:ext cx="3733667" cy="2487123"/>
          </a:xfrm>
          <a:prstGeom prst="rect">
            <a:avLst/>
          </a:prstGeom>
        </p:spPr>
      </p:pic>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416169" y="189279"/>
            <a:ext cx="10515600" cy="1129567"/>
          </a:xfrm>
        </p:spPr>
        <p:txBody>
          <a:bodyPr/>
          <a:lstStyle/>
          <a:p>
            <a:r>
              <a:rPr lang="en-US" b="1" dirty="0"/>
              <a:t>Definitie</a:t>
            </a:r>
            <a:endParaRPr lang="en-GB" b="1"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82061" y="1132132"/>
            <a:ext cx="9334500" cy="5568706"/>
          </a:xfrm>
        </p:spPr>
        <p:txBody>
          <a:bodyPr>
            <a:normAutofit fontScale="85000" lnSpcReduction="10000"/>
          </a:bodyPr>
          <a:lstStyle/>
          <a:p>
            <a:pPr>
              <a:lnSpc>
                <a:spcPct val="110000"/>
              </a:lnSpc>
            </a:pPr>
            <a:r>
              <a:rPr lang="en-US" dirty="0"/>
              <a:t>Gedifferentieerde instructie is het </a:t>
            </a:r>
            <a:r>
              <a:rPr lang="en-US" b="1" dirty="0"/>
              <a:t>onderkennen van de uiteenlopende achtergrondkennis van leerlingen, hun bereidheid, hun taalgebruik, hun voorkeuren bij het leren en hun interesses, </a:t>
            </a:r>
            <a:r>
              <a:rPr lang="en-US" dirty="0"/>
              <a:t>en daarop inspelen. </a:t>
            </a:r>
          </a:p>
          <a:p>
            <a:pPr>
              <a:lnSpc>
                <a:spcPct val="110000"/>
              </a:lnSpc>
            </a:pPr>
            <a:r>
              <a:rPr lang="en-US" dirty="0"/>
              <a:t>Gedifferentieerde instructie is een proces om het onderwijzen en leren voor leerlingen met </a:t>
            </a:r>
            <a:r>
              <a:rPr lang="en-US" b="1" dirty="0"/>
              <a:t>verschillende capaciteiten in dezelfde klas te benaderen</a:t>
            </a:r>
            <a:r>
              <a:rPr lang="en-US" dirty="0"/>
              <a:t>. De bedoeling van gedifferentieerde instructie is de </a:t>
            </a:r>
            <a:r>
              <a:rPr lang="en-US" b="1" dirty="0"/>
              <a:t>groei </a:t>
            </a:r>
            <a:r>
              <a:rPr lang="en-US" dirty="0"/>
              <a:t>en het individuele succes </a:t>
            </a:r>
            <a:r>
              <a:rPr lang="en-US" b="1" dirty="0"/>
              <a:t>van elke leerling te maximaliseren </a:t>
            </a:r>
            <a:r>
              <a:rPr lang="en-US" dirty="0"/>
              <a:t>door elke leerling </a:t>
            </a:r>
            <a:r>
              <a:rPr lang="en-US" dirty="0" err="1"/>
              <a:t>te</a:t>
            </a:r>
            <a:r>
              <a:rPr lang="en-US" dirty="0"/>
              <a:t> </a:t>
            </a:r>
            <a:r>
              <a:rPr lang="en-US" dirty="0" err="1"/>
              <a:t>vinden</a:t>
            </a:r>
            <a:r>
              <a:rPr lang="en-US" dirty="0"/>
              <a:t> waar hij of zij is, en te helpen bij het leerproces.</a:t>
            </a:r>
          </a:p>
          <a:p>
            <a:pPr>
              <a:lnSpc>
                <a:spcPct val="110000"/>
              </a:lnSpc>
            </a:pPr>
            <a:r>
              <a:rPr lang="en-US" dirty="0"/>
              <a:t>Gedifferentieerde instructie biedt alle leerlingen </a:t>
            </a:r>
            <a:r>
              <a:rPr lang="en-US" b="1" dirty="0"/>
              <a:t>toegang tot hetzelfde lesprogramma in de klas </a:t>
            </a:r>
            <a:r>
              <a:rPr lang="en-US" dirty="0"/>
              <a:t>door aanknopingspunten, leertaken en resultaten te bieden </a:t>
            </a:r>
            <a:r>
              <a:rPr lang="en-US" b="1" dirty="0"/>
              <a:t>die zijn afgestemd op de leerbehoeften van de </a:t>
            </a:r>
            <a:r>
              <a:rPr lang="en-US" b="1" dirty="0" err="1"/>
              <a:t>leerlingen</a:t>
            </a:r>
            <a:r>
              <a:rPr lang="en-US" b="1" dirty="0"/>
              <a:t>.</a:t>
            </a:r>
            <a:endParaRPr lang="nl-NL" b="1" dirty="0"/>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16561" y="1144792"/>
            <a:ext cx="2308754" cy="3088256"/>
          </a:xfrm>
          <a:prstGeom prst="rect">
            <a:avLst/>
          </a:prstGeom>
        </p:spPr>
      </p:pic>
      <p:sp>
        <p:nvSpPr>
          <p:cNvPr id="5" name="TextBox 4"/>
          <p:cNvSpPr txBox="1"/>
          <p:nvPr/>
        </p:nvSpPr>
        <p:spPr>
          <a:xfrm>
            <a:off x="9794630" y="4358947"/>
            <a:ext cx="1679331" cy="738664"/>
          </a:xfrm>
          <a:prstGeom prst="rect">
            <a:avLst/>
          </a:prstGeom>
          <a:noFill/>
        </p:spPr>
        <p:txBody>
          <a:bodyPr wrap="square" rtlCol="0">
            <a:spAutoFit/>
          </a:bodyPr>
          <a:lstStyle/>
          <a:p>
            <a:pPr algn="ctr"/>
            <a:r>
              <a:rPr lang="en-US" sz="1050" i="1" dirty="0"/>
              <a:t>Bron: http://edtheory.blogspot.com/2016/04/differentiated-instruction.html</a:t>
            </a:r>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a:t>EENHEID 2</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lstStyle/>
          <a:p>
            <a:r>
              <a:rPr lang="en-US" dirty="0" err="1"/>
              <a:t>Waar</a:t>
            </a:r>
            <a:r>
              <a:rPr lang="en-US" dirty="0"/>
              <a:t> is het </a:t>
            </a:r>
            <a:r>
              <a:rPr lang="en-US" dirty="0" err="1"/>
              <a:t>allemaal</a:t>
            </a:r>
            <a:r>
              <a:rPr lang="en-US" dirty="0"/>
              <a:t> </a:t>
            </a:r>
            <a:r>
              <a:rPr lang="en-US" dirty="0" err="1"/>
              <a:t>begonnen</a:t>
            </a:r>
            <a:r>
              <a:rPr lang="en-US" dirty="0"/>
              <a:t>?</a:t>
            </a:r>
            <a:endParaRPr lang="en-GB" dirty="0"/>
          </a:p>
        </p:txBody>
      </p:sp>
    </p:spTree>
    <p:extLst>
      <p:ext uri="{BB962C8B-B14F-4D97-AF65-F5344CB8AC3E}">
        <p14:creationId xmlns:p14="http://schemas.microsoft.com/office/powerpoint/2010/main" val="2191398643"/>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52268</TotalTime>
  <Words>3879</Words>
  <Application>Microsoft Office PowerPoint</Application>
  <PresentationFormat>Widescreen</PresentationFormat>
  <Paragraphs>274</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Courier New</vt:lpstr>
      <vt:lpstr>Ink Free</vt:lpstr>
      <vt:lpstr>Raleway</vt:lpstr>
      <vt:lpstr>Raleway bold</vt:lpstr>
      <vt:lpstr>Roboto</vt:lpstr>
      <vt:lpstr>Wingdings</vt:lpstr>
      <vt:lpstr>Kantoorthema</vt:lpstr>
      <vt:lpstr>Module 1. Inleiding in gedifferentieerde instructie</vt:lpstr>
      <vt:lpstr>Doelstellingen</vt:lpstr>
      <vt:lpstr>Leerresultaten</vt:lpstr>
      <vt:lpstr>Trefwoorden</vt:lpstr>
      <vt:lpstr>Inhoudsopgave</vt:lpstr>
      <vt:lpstr>EENHEID 1</vt:lpstr>
      <vt:lpstr>Inleiding</vt:lpstr>
      <vt:lpstr>Definitie</vt:lpstr>
      <vt:lpstr>EENHEID 2</vt:lpstr>
      <vt:lpstr>Geschiedenis van gedifferentieerde instructie</vt:lpstr>
      <vt:lpstr>Geschiedenis van gedifferentieerde instructie</vt:lpstr>
      <vt:lpstr>Geschiedenis van gedifferentieerde instructie</vt:lpstr>
      <vt:lpstr>UNIT 3</vt:lpstr>
      <vt:lpstr>Definieer het concept van gedifferentieerde instructie</vt:lpstr>
      <vt:lpstr>Kenmerken en Principes van Gedifferentieerde Instructie</vt:lpstr>
      <vt:lpstr>Kenmerken en Principes van Gedifferentieerde Instructie</vt:lpstr>
      <vt:lpstr>Kenmerken en Principes van Gedifferentieerde Instructie</vt:lpstr>
      <vt:lpstr>Kenmerken en Principes van Gedifferentieerde Instructie</vt:lpstr>
      <vt:lpstr>Kenmerken en Principes van Gedifferentieerde Instructie</vt:lpstr>
      <vt:lpstr>Kenmerken en Principes van Gedifferentieerde Instructie</vt:lpstr>
      <vt:lpstr>Leerprincipes voor de bevordering van gedifferentieerde instructie</vt:lpstr>
      <vt:lpstr>Wat bedoelen we met inhoud?</vt:lpstr>
      <vt:lpstr>Wat bedoelen we met inhoud?</vt:lpstr>
      <vt:lpstr>Wat bedoelen we met inhoud?</vt:lpstr>
      <vt:lpstr>Voorbeelden van differentiërende activiteiten:</vt:lpstr>
      <vt:lpstr>Proces</vt:lpstr>
      <vt:lpstr>Voorbeelden van differentiatie van het proces:</vt:lpstr>
      <vt:lpstr>Product</vt:lpstr>
      <vt:lpstr>Voorbeelden van differentiatie van het eindproduct:</vt:lpstr>
      <vt:lpstr>Leeromgeving</vt:lpstr>
      <vt:lpstr>Voorbeelden van differentiatie van de omgeving:</vt:lpstr>
      <vt:lpstr>Praktische toepassingen, instrumenten, strategieën voor gedifferentieerde instructie</vt:lpstr>
      <vt:lpstr>Praktische toepassingen, instrumenten, strategieën voor gedifferentieerde instructie</vt:lpstr>
      <vt:lpstr>Voor- en nadelen van gedifferentieerde instructie</vt:lpstr>
      <vt:lpstr>Voor- en nadelen van gedifferentieerde instructie</vt:lpstr>
      <vt:lpstr>Tijd voor zelfreflectie </vt:lpstr>
      <vt:lpstr>UNIT 4</vt:lpstr>
      <vt:lpstr>Inleiding</vt:lpstr>
      <vt:lpstr>Differentiatie is niet...</vt:lpstr>
      <vt:lpstr>Differentiatie is...</vt:lpstr>
      <vt:lpstr>Tijd voor zelfreflectie </vt:lpstr>
      <vt:lpstr>UNIT 5</vt:lpstr>
      <vt:lpstr>PowerPoint Presentation</vt:lpstr>
      <vt:lpstr>Synopsis</vt:lpstr>
      <vt:lpstr>Lijst van referenties en verdere lectuur</vt:lpstr>
      <vt:lpstr>Bedankt voor je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docId:F887A73B4CF3479E87EA4CD898D9B583</cp:keywords>
  <cp:lastModifiedBy>Simon Tubb</cp:lastModifiedBy>
  <cp:revision>275</cp:revision>
  <dcterms:created xsi:type="dcterms:W3CDTF">2021-03-16T15:14:53Z</dcterms:created>
  <dcterms:modified xsi:type="dcterms:W3CDTF">2022-10-31T10:31:26Z</dcterms:modified>
</cp:coreProperties>
</file>