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83" r:id="rId10"/>
    <p:sldId id="279" r:id="rId11"/>
    <p:sldId id="266" r:id="rId12"/>
    <p:sldId id="284" r:id="rId13"/>
    <p:sldId id="280" r:id="rId14"/>
    <p:sldId id="286" r:id="rId15"/>
    <p:sldId id="285" r:id="rId16"/>
    <p:sldId id="288" r:id="rId17"/>
    <p:sldId id="265" r:id="rId18"/>
    <p:sldId id="287" r:id="rId19"/>
    <p:sldId id="289" r:id="rId20"/>
    <p:sldId id="290" r:id="rId21"/>
    <p:sldId id="291" r:id="rId22"/>
    <p:sldId id="292" r:id="rId23"/>
    <p:sldId id="293" r:id="rId24"/>
    <p:sldId id="294" r:id="rId25"/>
    <p:sldId id="295" r:id="rId26"/>
    <p:sldId id="296" r:id="rId27"/>
    <p:sldId id="297" r:id="rId28"/>
    <p:sldId id="298" r:id="rId29"/>
    <p:sldId id="269" r:id="rId30"/>
    <p:sldId id="305" r:id="rId31"/>
    <p:sldId id="281" r:id="rId32"/>
    <p:sldId id="301" r:id="rId33"/>
    <p:sldId id="272" r:id="rId34"/>
    <p:sldId id="303" r:id="rId35"/>
    <p:sldId id="304" r:id="rId36"/>
    <p:sldId id="306" r:id="rId37"/>
    <p:sldId id="307" r:id="rId38"/>
    <p:sldId id="308" r:id="rId39"/>
    <p:sldId id="309" r:id="rId40"/>
    <p:sldId id="315" r:id="rId41"/>
    <p:sldId id="310" r:id="rId42"/>
    <p:sldId id="316" r:id="rId43"/>
    <p:sldId id="311" r:id="rId44"/>
    <p:sldId id="317" r:id="rId45"/>
    <p:sldId id="273" r:id="rId46"/>
    <p:sldId id="274" r:id="rId47"/>
    <p:sldId id="282" r:id="rId48"/>
    <p:sldId id="312" r:id="rId49"/>
    <p:sldId id="313" r:id="rId50"/>
    <p:sldId id="275" r:id="rId51"/>
    <p:sldId id="314" r:id="rId52"/>
    <p:sldId id="278" r:id="rId53"/>
    <p:sldId id="276" r:id="rId5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evi Gretsi" initials="MG" lastIdx="3" clrIdx="0">
    <p:extLst>
      <p:ext uri="{19B8F6BF-5375-455C-9EA6-DF929625EA0E}">
        <p15:presenceInfo xmlns:p15="http://schemas.microsoft.com/office/powerpoint/2012/main" userId="Marievi Grets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68" autoAdjust="0"/>
    <p:restoredTop sz="94660"/>
  </p:normalViewPr>
  <p:slideViewPr>
    <p:cSldViewPr snapToGrid="0">
      <p:cViewPr varScale="1">
        <p:scale>
          <a:sx n="60" d="100"/>
          <a:sy n="60" d="100"/>
        </p:scale>
        <p:origin x="86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4.png"/><Relationship Id="rId1" Type="http://schemas.openxmlformats.org/officeDocument/2006/relationships/slideMaster" Target="../slideMasters/slideMaster1.xml"/><Relationship Id="rId4" Type="http://schemas.openxmlformats.org/officeDocument/2006/relationships/image" Target="../media/image13.sv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4.png"/><Relationship Id="rId1" Type="http://schemas.openxmlformats.org/officeDocument/2006/relationships/slideMaster" Target="../slideMasters/slideMaster1.xml"/><Relationship Id="rId4" Type="http://schemas.openxmlformats.org/officeDocument/2006/relationships/image" Target="../media/image13.sv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4.png"/><Relationship Id="rId1" Type="http://schemas.openxmlformats.org/officeDocument/2006/relationships/slideMaster" Target="../slideMasters/slideMaster1.xml"/><Relationship Id="rId4" Type="http://schemas.openxmlformats.org/officeDocument/2006/relationships/image" Target="../media/image13.sv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4.png"/><Relationship Id="rId1" Type="http://schemas.openxmlformats.org/officeDocument/2006/relationships/slideMaster" Target="../slideMasters/slideMaster1.xml"/><Relationship Id="rId4" Type="http://schemas.openxmlformats.org/officeDocument/2006/relationships/image" Target="../media/image13.sv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1.xml"/><Relationship Id="rId5" Type="http://schemas.openxmlformats.org/officeDocument/2006/relationships/image" Target="../media/image11.svg"/><Relationship Id="rId4" Type="http://schemas.openxmlformats.org/officeDocument/2006/relationships/image" Target="../media/image10.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 Id="rId4" Type="http://schemas.openxmlformats.org/officeDocument/2006/relationships/image" Target="../media/image14.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 Id="rId4" Type="http://schemas.openxmlformats.org/officeDocument/2006/relationships/image" Target="../media/image1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 Id="rId4" Type="http://schemas.openxmlformats.org/officeDocument/2006/relationships/image" Target="../media/image1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 Id="rId4" Type="http://schemas.openxmlformats.org/officeDocument/2006/relationships/image" Target="../media/image14.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 Id="rId4" Type="http://schemas.openxmlformats.org/officeDocument/2006/relationships/image" Target="../media/image1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11.svg"/><Relationship Id="rId4" Type="http://schemas.openxmlformats.org/officeDocument/2006/relationships/image" Target="../media/image10.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8.svg"/><Relationship Id="rId7" Type="http://schemas.openxmlformats.org/officeDocument/2006/relationships/image" Target="../media/image11.svg"/><Relationship Id="rId2" Type="http://schemas.openxmlformats.org/officeDocument/2006/relationships/image" Target="../media/image17.png"/><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20.svg"/><Relationship Id="rId4" Type="http://schemas.openxmlformats.org/officeDocument/2006/relationships/image" Target="../media/image19.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Master" Target="../slideMasters/slideMaster1.xml"/><Relationship Id="rId5" Type="http://schemas.openxmlformats.org/officeDocument/2006/relationships/image" Target="../media/image11.svg"/><Relationship Id="rId4" Type="http://schemas.openxmlformats.org/officeDocument/2006/relationships/image" Target="../media/image10.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24.svg"/><Relationship Id="rId4" Type="http://schemas.openxmlformats.org/officeDocument/2006/relationships/image" Target="../media/image23.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Master" Target="../slideMasters/slideMaster1.xml"/><Relationship Id="rId5" Type="http://schemas.openxmlformats.org/officeDocument/2006/relationships/image" Target="../media/image11.svg"/><Relationship Id="rId4" Type="http://schemas.openxmlformats.org/officeDocument/2006/relationships/image" Target="../media/image10.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Master" Target="../slideMasters/slideMaster1.xml"/><Relationship Id="rId5" Type="http://schemas.openxmlformats.org/officeDocument/2006/relationships/image" Target="../media/image11.svg"/><Relationship Id="rId4" Type="http://schemas.openxmlformats.org/officeDocument/2006/relationships/image" Target="../media/image10.png"/></Relationships>
</file>

<file path=ppt/slideLayouts/_rels/slideLayout2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 Id="rId4" Type="http://schemas.openxmlformats.org/officeDocument/2006/relationships/image" Target="../media/image1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4.png"/><Relationship Id="rId1" Type="http://schemas.openxmlformats.org/officeDocument/2006/relationships/slideMaster" Target="../slideMasters/slideMaster1.xml"/><Relationship Id="rId4" Type="http://schemas.openxmlformats.org/officeDocument/2006/relationships/image" Target="../media/image13.sv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4.png"/><Relationship Id="rId1" Type="http://schemas.openxmlformats.org/officeDocument/2006/relationships/slideMaster" Target="../slideMasters/slideMaster1.xml"/><Relationship Id="rId4" Type="http://schemas.openxmlformats.org/officeDocument/2006/relationships/image" Target="../media/image13.sv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4.png"/><Relationship Id="rId1" Type="http://schemas.openxmlformats.org/officeDocument/2006/relationships/slideMaster" Target="../slideMasters/slideMaster1.xml"/><Relationship Id="rId4" Type="http://schemas.openxmlformats.org/officeDocument/2006/relationships/image" Target="../media/image13.sv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4.png"/><Relationship Id="rId1" Type="http://schemas.openxmlformats.org/officeDocument/2006/relationships/slideMaster" Target="../slideMasters/slideMaster1.xml"/><Relationship Id="rId4" Type="http://schemas.openxmlformats.org/officeDocument/2006/relationships/image" Target="../media/image13.sv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11.svg"/><Relationship Id="rId4" Type="http://schemas.openxmlformats.org/officeDocument/2006/relationships/image" Target="../media/image10.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 Id="rId4" Type="http://schemas.openxmlformats.org/officeDocument/2006/relationships/image" Target="../media/image1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odule title">
    <p:spTree>
      <p:nvGrpSpPr>
        <p:cNvPr id="1" name=""/>
        <p:cNvGrpSpPr/>
        <p:nvPr/>
      </p:nvGrpSpPr>
      <p:grpSpPr>
        <a:xfrm>
          <a:off x="0" y="0"/>
          <a:ext cx="0" cy="0"/>
          <a:chOff x="0" y="0"/>
          <a:chExt cx="0" cy="0"/>
        </a:xfrm>
      </p:grpSpPr>
      <p:sp>
        <p:nvSpPr>
          <p:cNvPr id="8" name="Rechthoek 7">
            <a:extLst>
              <a:ext uri="{FF2B5EF4-FFF2-40B4-BE49-F238E27FC236}">
                <a16:creationId xmlns:a16="http://schemas.microsoft.com/office/drawing/2014/main" id="{F653972B-8A84-45FC-A4EC-F43BBF196C23}"/>
              </a:ext>
            </a:extLst>
          </p:cNvPr>
          <p:cNvSpPr/>
          <p:nvPr userDrawn="1"/>
        </p:nvSpPr>
        <p:spPr>
          <a:xfrm>
            <a:off x="0" y="3593225"/>
            <a:ext cx="12192000" cy="174002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7">
            <a:extLst>
              <a:ext uri="{FF2B5EF4-FFF2-40B4-BE49-F238E27FC236}">
                <a16:creationId xmlns:a16="http://schemas.microsoft.com/office/drawing/2014/main" id="{F0351F28-32AE-4A53-8040-F904D0DD072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9556" t="27075" r="10103" b="30446"/>
          <a:stretch/>
        </p:blipFill>
        <p:spPr>
          <a:xfrm>
            <a:off x="531455" y="387251"/>
            <a:ext cx="5246365" cy="1960182"/>
          </a:xfrm>
          <a:prstGeom prst="rect">
            <a:avLst/>
          </a:prstGeom>
        </p:spPr>
      </p:pic>
      <p:sp>
        <p:nvSpPr>
          <p:cNvPr id="10" name="Titel 1">
            <a:extLst>
              <a:ext uri="{FF2B5EF4-FFF2-40B4-BE49-F238E27FC236}">
                <a16:creationId xmlns:a16="http://schemas.microsoft.com/office/drawing/2014/main" id="{A39FB1FF-63A2-4BA0-9669-583C29C2F62C}"/>
              </a:ext>
            </a:extLst>
          </p:cNvPr>
          <p:cNvSpPr>
            <a:spLocks noGrp="1"/>
          </p:cNvSpPr>
          <p:nvPr>
            <p:ph type="ctrTitle"/>
          </p:nvPr>
        </p:nvSpPr>
        <p:spPr>
          <a:xfrm>
            <a:off x="531455" y="3684233"/>
            <a:ext cx="10811248" cy="1537150"/>
          </a:xfrm>
          <a:prstGeom prst="rect">
            <a:avLst/>
          </a:prstGeom>
        </p:spPr>
        <p:txBody>
          <a:bodyPr anchor="b">
            <a:normAutofit/>
          </a:bodyPr>
          <a:lstStyle>
            <a:lvl1pPr algn="ctr">
              <a:defRPr sz="5400">
                <a:solidFill>
                  <a:schemeClr val="bg2"/>
                </a:solidFill>
              </a:defRPr>
            </a:lvl1pPr>
          </a:lstStyle>
          <a:p>
            <a:pPr algn="r"/>
            <a:endParaRPr lang="el-GR" sz="6000" b="1" spc="100" dirty="0">
              <a:latin typeface="+mj-lt"/>
              <a:ea typeface="+mj-ea"/>
              <a:cs typeface="+mj-cs"/>
            </a:endParaRPr>
          </a:p>
        </p:txBody>
      </p:sp>
      <p:pic>
        <p:nvPicPr>
          <p:cNvPr id="13" name="Picture 48">
            <a:extLst>
              <a:ext uri="{FF2B5EF4-FFF2-40B4-BE49-F238E27FC236}">
                <a16:creationId xmlns:a16="http://schemas.microsoft.com/office/drawing/2014/main" id="{7EC815A5-1E1D-458E-9014-8277E44CDF56}"/>
              </a:ext>
            </a:extLst>
          </p:cNvPr>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484857" y="6220196"/>
            <a:ext cx="1178241" cy="338296"/>
          </a:xfrm>
          <a:prstGeom prst="rect">
            <a:avLst/>
          </a:prstGeom>
          <a:solidFill>
            <a:schemeClr val="bg1"/>
          </a:solidFill>
        </p:spPr>
      </p:pic>
      <p:pic>
        <p:nvPicPr>
          <p:cNvPr id="14" name="Picture 50">
            <a:extLst>
              <a:ext uri="{FF2B5EF4-FFF2-40B4-BE49-F238E27FC236}">
                <a16:creationId xmlns:a16="http://schemas.microsoft.com/office/drawing/2014/main" id="{B2884039-75D7-411F-A318-B105DD5A823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01603" y="6214295"/>
            <a:ext cx="1736203" cy="350098"/>
          </a:xfrm>
          <a:prstGeom prst="rect">
            <a:avLst/>
          </a:prstGeom>
          <a:solidFill>
            <a:schemeClr val="bg1"/>
          </a:solidFill>
        </p:spPr>
      </p:pic>
      <p:pic>
        <p:nvPicPr>
          <p:cNvPr id="15" name="Picture 54">
            <a:extLst>
              <a:ext uri="{FF2B5EF4-FFF2-40B4-BE49-F238E27FC236}">
                <a16:creationId xmlns:a16="http://schemas.microsoft.com/office/drawing/2014/main" id="{EFFE9802-56E4-4433-90B5-F700710BFCD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10149" y="6163684"/>
            <a:ext cx="2206481" cy="451320"/>
          </a:xfrm>
          <a:prstGeom prst="rect">
            <a:avLst/>
          </a:prstGeom>
          <a:solidFill>
            <a:schemeClr val="bg1"/>
          </a:solidFill>
        </p:spPr>
      </p:pic>
      <p:pic>
        <p:nvPicPr>
          <p:cNvPr id="16" name="Picture 56">
            <a:extLst>
              <a:ext uri="{FF2B5EF4-FFF2-40B4-BE49-F238E27FC236}">
                <a16:creationId xmlns:a16="http://schemas.microsoft.com/office/drawing/2014/main" id="{C2751FC2-1A88-4902-A9C0-3BE6E6A2E480}"/>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8363681" y="6216076"/>
            <a:ext cx="1442673" cy="346537"/>
          </a:xfrm>
          <a:prstGeom prst="rect">
            <a:avLst/>
          </a:prstGeom>
          <a:solidFill>
            <a:schemeClr val="bg1"/>
          </a:solidFill>
        </p:spPr>
      </p:pic>
      <p:pic>
        <p:nvPicPr>
          <p:cNvPr id="17" name="Picture 2">
            <a:extLst>
              <a:ext uri="{FF2B5EF4-FFF2-40B4-BE49-F238E27FC236}">
                <a16:creationId xmlns:a16="http://schemas.microsoft.com/office/drawing/2014/main" id="{1C14321E-1C9E-4E45-903B-29D15970438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053403" y="6183568"/>
            <a:ext cx="1887654" cy="411552"/>
          </a:xfrm>
          <a:prstGeom prst="rect">
            <a:avLst/>
          </a:prstGeom>
          <a:solidFill>
            <a:schemeClr val="bg1"/>
          </a:solidFill>
        </p:spPr>
      </p:pic>
      <p:pic>
        <p:nvPicPr>
          <p:cNvPr id="18" name="Bild 1" descr="image001">
            <a:extLst>
              <a:ext uri="{FF2B5EF4-FFF2-40B4-BE49-F238E27FC236}">
                <a16:creationId xmlns:a16="http://schemas.microsoft.com/office/drawing/2014/main" id="{47C413BB-335D-4269-95A6-64F1C00CD0A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3366" y="6196853"/>
            <a:ext cx="2031186" cy="38498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1275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nd image (blue)">
    <p:spTree>
      <p:nvGrpSpPr>
        <p:cNvPr id="1" name=""/>
        <p:cNvGrpSpPr/>
        <p:nvPr/>
      </p:nvGrpSpPr>
      <p:grpSpPr>
        <a:xfrm>
          <a:off x="0" y="0"/>
          <a:ext cx="0" cy="0"/>
          <a:chOff x="0" y="0"/>
          <a:chExt cx="0" cy="0"/>
        </a:xfrm>
      </p:grpSpPr>
      <p:sp>
        <p:nvSpPr>
          <p:cNvPr id="3" name="Tijdelijke aanduiding voor datum 2">
            <a:extLst>
              <a:ext uri="{FF2B5EF4-FFF2-40B4-BE49-F238E27FC236}">
                <a16:creationId xmlns:a16="http://schemas.microsoft.com/office/drawing/2014/main" id="{5CA44219-E56D-4855-9F35-DE415A3A9896}"/>
              </a:ext>
            </a:extLst>
          </p:cNvPr>
          <p:cNvSpPr>
            <a:spLocks noGrp="1"/>
          </p:cNvSpPr>
          <p:nvPr>
            <p:ph type="dt" sz="half" idx="10"/>
          </p:nvPr>
        </p:nvSpPr>
        <p:spPr>
          <a:xfrm>
            <a:off x="838200" y="6356350"/>
            <a:ext cx="2743200" cy="365125"/>
          </a:xfrm>
          <a:prstGeom prst="rect">
            <a:avLst/>
          </a:prstGeom>
        </p:spPr>
        <p:txBody>
          <a:bodyPr/>
          <a:lstStyle/>
          <a:p>
            <a:fld id="{1362BEEA-E994-44C3-9F66-80728C7ADA37}" type="datetimeFigureOut">
              <a:rPr lang="en-GB" smtClean="0"/>
              <a:t>21/08/2022</a:t>
            </a:fld>
            <a:endParaRPr lang="en-GB"/>
          </a:p>
        </p:txBody>
      </p:sp>
      <p:sp>
        <p:nvSpPr>
          <p:cNvPr id="4" name="Tijdelijke aanduiding voor voettekst 3">
            <a:extLst>
              <a:ext uri="{FF2B5EF4-FFF2-40B4-BE49-F238E27FC236}">
                <a16:creationId xmlns:a16="http://schemas.microsoft.com/office/drawing/2014/main" id="{39DBFF6A-CAFD-4F3B-B41E-782125526C78}"/>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Tijdelijke aanduiding voor dianummer 4">
            <a:extLst>
              <a:ext uri="{FF2B5EF4-FFF2-40B4-BE49-F238E27FC236}">
                <a16:creationId xmlns:a16="http://schemas.microsoft.com/office/drawing/2014/main" id="{3295DFD2-6C0D-462A-84C1-F73859553A6B}"/>
              </a:ext>
            </a:extLst>
          </p:cNvPr>
          <p:cNvSpPr>
            <a:spLocks noGrp="1"/>
          </p:cNvSpPr>
          <p:nvPr>
            <p:ph type="sldNum" sz="quarter" idx="12"/>
          </p:nvPr>
        </p:nvSpPr>
        <p:spPr>
          <a:xfrm>
            <a:off x="8610600" y="6356350"/>
            <a:ext cx="2743200" cy="365125"/>
          </a:xfrm>
          <a:prstGeom prst="rect">
            <a:avLst/>
          </a:prstGeom>
        </p:spPr>
        <p:txBody>
          <a:bodyPr/>
          <a:lstStyle/>
          <a:p>
            <a:fld id="{E72CBA73-900A-4F0C-942E-66B23EAE3D81}" type="slidenum">
              <a:rPr lang="en-GB" smtClean="0"/>
              <a:t>‹#›</a:t>
            </a:fld>
            <a:endParaRPr lang="en-GB"/>
          </a:p>
        </p:txBody>
      </p:sp>
      <p:sp>
        <p:nvSpPr>
          <p:cNvPr id="6" name="Rechthoek 5">
            <a:extLst>
              <a:ext uri="{FF2B5EF4-FFF2-40B4-BE49-F238E27FC236}">
                <a16:creationId xmlns:a16="http://schemas.microsoft.com/office/drawing/2014/main" id="{2D12650B-1D08-4752-A703-6A277BF74894}"/>
              </a:ext>
            </a:extLst>
          </p:cNvPr>
          <p:cNvSpPr/>
          <p:nvPr userDrawn="1"/>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itel 1">
            <a:extLst>
              <a:ext uri="{FF2B5EF4-FFF2-40B4-BE49-F238E27FC236}">
                <a16:creationId xmlns:a16="http://schemas.microsoft.com/office/drawing/2014/main" id="{33F67BC8-AECB-495E-B5EC-9F860EEEA529}"/>
              </a:ext>
            </a:extLst>
          </p:cNvPr>
          <p:cNvSpPr>
            <a:spLocks noGrp="1"/>
          </p:cNvSpPr>
          <p:nvPr>
            <p:ph type="title"/>
          </p:nvPr>
        </p:nvSpPr>
        <p:spPr>
          <a:xfrm>
            <a:off x="838200" y="365125"/>
            <a:ext cx="10515600" cy="1325563"/>
          </a:xfrm>
        </p:spPr>
        <p:txBody>
          <a:bodyPr/>
          <a:lstStyle>
            <a:lvl1pPr>
              <a:defRPr>
                <a:solidFill>
                  <a:schemeClr val="bg2"/>
                </a:solidFill>
              </a:defRPr>
            </a:lvl1pPr>
          </a:lstStyle>
          <a:p>
            <a:endParaRPr lang="en-GB" dirty="0"/>
          </a:p>
        </p:txBody>
      </p:sp>
      <p:pic>
        <p:nvPicPr>
          <p:cNvPr id="9" name="Afbeelding 8">
            <a:extLst>
              <a:ext uri="{FF2B5EF4-FFF2-40B4-BE49-F238E27FC236}">
                <a16:creationId xmlns:a16="http://schemas.microsoft.com/office/drawing/2014/main" id="{89C9B853-E3A0-41EC-8427-8B2A1F1814D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14905" y="5535227"/>
            <a:ext cx="2160121" cy="1526451"/>
          </a:xfrm>
          <a:prstGeom prst="rect">
            <a:avLst/>
          </a:prstGeom>
        </p:spPr>
      </p:pic>
      <p:pic>
        <p:nvPicPr>
          <p:cNvPr id="10" name="Graphic 9">
            <a:extLst>
              <a:ext uri="{FF2B5EF4-FFF2-40B4-BE49-F238E27FC236}">
                <a16:creationId xmlns:a16="http://schemas.microsoft.com/office/drawing/2014/main" id="{79A074A3-A961-4803-A4CB-D785069C9006}"/>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6972300" y="-101512"/>
            <a:ext cx="6462632" cy="7061024"/>
          </a:xfrm>
          <a:prstGeom prst="rect">
            <a:avLst/>
          </a:prstGeom>
        </p:spPr>
      </p:pic>
      <p:sp>
        <p:nvSpPr>
          <p:cNvPr id="11" name="Tijdelijke aanduiding voor inhoud 2">
            <a:extLst>
              <a:ext uri="{FF2B5EF4-FFF2-40B4-BE49-F238E27FC236}">
                <a16:creationId xmlns:a16="http://schemas.microsoft.com/office/drawing/2014/main" id="{6547F1F4-B863-43A9-9403-A3E5F5E32052}"/>
              </a:ext>
            </a:extLst>
          </p:cNvPr>
          <p:cNvSpPr>
            <a:spLocks noGrp="1"/>
          </p:cNvSpPr>
          <p:nvPr>
            <p:ph idx="13"/>
          </p:nvPr>
        </p:nvSpPr>
        <p:spPr>
          <a:xfrm>
            <a:off x="838200" y="1825625"/>
            <a:ext cx="5257800" cy="43513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2" name="Tijdelijke aanduiding voor inhoud 2">
            <a:extLst>
              <a:ext uri="{FF2B5EF4-FFF2-40B4-BE49-F238E27FC236}">
                <a16:creationId xmlns:a16="http://schemas.microsoft.com/office/drawing/2014/main" id="{CA742D40-C0E7-48EF-8A96-4507C1D218CC}"/>
              </a:ext>
            </a:extLst>
          </p:cNvPr>
          <p:cNvSpPr>
            <a:spLocks noGrp="1"/>
          </p:cNvSpPr>
          <p:nvPr>
            <p:ph idx="14"/>
          </p:nvPr>
        </p:nvSpPr>
        <p:spPr>
          <a:xfrm>
            <a:off x="6238043" y="1821026"/>
            <a:ext cx="5115757" cy="3896110"/>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4023677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nd image (green)">
    <p:spTree>
      <p:nvGrpSpPr>
        <p:cNvPr id="1" name=""/>
        <p:cNvGrpSpPr/>
        <p:nvPr/>
      </p:nvGrpSpPr>
      <p:grpSpPr>
        <a:xfrm>
          <a:off x="0" y="0"/>
          <a:ext cx="0" cy="0"/>
          <a:chOff x="0" y="0"/>
          <a:chExt cx="0" cy="0"/>
        </a:xfrm>
      </p:grpSpPr>
      <p:sp>
        <p:nvSpPr>
          <p:cNvPr id="6" name="Tijdelijke aanduiding voor datum 6">
            <a:extLst>
              <a:ext uri="{FF2B5EF4-FFF2-40B4-BE49-F238E27FC236}">
                <a16:creationId xmlns:a16="http://schemas.microsoft.com/office/drawing/2014/main" id="{41A5A94E-2351-4AC7-8F99-BD3008A3FA36}"/>
              </a:ext>
            </a:extLst>
          </p:cNvPr>
          <p:cNvSpPr>
            <a:spLocks noGrp="1"/>
          </p:cNvSpPr>
          <p:nvPr>
            <p:ph type="dt" sz="half" idx="10"/>
          </p:nvPr>
        </p:nvSpPr>
        <p:spPr>
          <a:xfrm>
            <a:off x="838200" y="6356350"/>
            <a:ext cx="2743200" cy="365125"/>
          </a:xfrm>
          <a:prstGeom prst="rect">
            <a:avLst/>
          </a:prstGeom>
        </p:spPr>
        <p:txBody>
          <a:bodyPr/>
          <a:lstStyle/>
          <a:p>
            <a:fld id="{227B6E0C-D4E5-4995-B5ED-367675E79898}" type="datetimeFigureOut">
              <a:rPr lang="en-GB" smtClean="0"/>
              <a:t>21/08/2022</a:t>
            </a:fld>
            <a:endParaRPr lang="en-GB"/>
          </a:p>
        </p:txBody>
      </p:sp>
      <p:sp>
        <p:nvSpPr>
          <p:cNvPr id="7" name="Tijdelijke aanduiding voor voettekst 7">
            <a:extLst>
              <a:ext uri="{FF2B5EF4-FFF2-40B4-BE49-F238E27FC236}">
                <a16:creationId xmlns:a16="http://schemas.microsoft.com/office/drawing/2014/main" id="{95F14F45-16BA-4519-85FE-C7282584E37C}"/>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8" name="Tijdelijke aanduiding voor dianummer 8">
            <a:extLst>
              <a:ext uri="{FF2B5EF4-FFF2-40B4-BE49-F238E27FC236}">
                <a16:creationId xmlns:a16="http://schemas.microsoft.com/office/drawing/2014/main" id="{34B7CBDC-CD16-4451-A26E-014DAF9CF1D8}"/>
              </a:ext>
            </a:extLst>
          </p:cNvPr>
          <p:cNvSpPr>
            <a:spLocks noGrp="1"/>
          </p:cNvSpPr>
          <p:nvPr>
            <p:ph type="sldNum" sz="quarter" idx="12"/>
          </p:nvPr>
        </p:nvSpPr>
        <p:spPr>
          <a:xfrm>
            <a:off x="8610600" y="6356350"/>
            <a:ext cx="2743200" cy="365125"/>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id="{F9FDCE48-33AD-44A4-93C2-95C430018F24}"/>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ijdelijke aanduiding voor inhoud 2">
            <a:extLst>
              <a:ext uri="{FF2B5EF4-FFF2-40B4-BE49-F238E27FC236}">
                <a16:creationId xmlns:a16="http://schemas.microsoft.com/office/drawing/2014/main" id="{272BCAF7-2F7E-4C1C-83B7-179C6123ACC6}"/>
              </a:ext>
            </a:extLst>
          </p:cNvPr>
          <p:cNvSpPr>
            <a:spLocks noGrp="1"/>
          </p:cNvSpPr>
          <p:nvPr>
            <p:ph idx="1"/>
          </p:nvPr>
        </p:nvSpPr>
        <p:spPr>
          <a:xfrm>
            <a:off x="838200" y="1825625"/>
            <a:ext cx="10515600" cy="43513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12" name="Tijdelijke aanduiding voor datum 6">
            <a:extLst>
              <a:ext uri="{FF2B5EF4-FFF2-40B4-BE49-F238E27FC236}">
                <a16:creationId xmlns:a16="http://schemas.microsoft.com/office/drawing/2014/main" id="{E0C498A0-FAAF-4192-94BB-11F22ECCEDF7}"/>
              </a:ext>
            </a:extLst>
          </p:cNvPr>
          <p:cNvSpPr txBox="1">
            <a:spLocks/>
          </p:cNvSpPr>
          <p:nvPr userDrawn="1"/>
        </p:nvSpPr>
        <p:spPr>
          <a:xfrm>
            <a:off x="696157" y="6356350"/>
            <a:ext cx="2743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27B6E0C-D4E5-4995-B5ED-367675E79898}" type="datetimeFigureOut">
              <a:rPr lang="en-GB" smtClean="0"/>
              <a:pPr/>
              <a:t>21/08/2022</a:t>
            </a:fld>
            <a:endParaRPr lang="en-GB"/>
          </a:p>
        </p:txBody>
      </p:sp>
      <p:sp>
        <p:nvSpPr>
          <p:cNvPr id="13" name="Tijdelijke aanduiding voor voettekst 7">
            <a:extLst>
              <a:ext uri="{FF2B5EF4-FFF2-40B4-BE49-F238E27FC236}">
                <a16:creationId xmlns:a16="http://schemas.microsoft.com/office/drawing/2014/main" id="{A6AA3114-C95E-4A53-B7D7-AB4D8A083A56}"/>
              </a:ext>
            </a:extLst>
          </p:cNvPr>
          <p:cNvSpPr txBox="1">
            <a:spLocks/>
          </p:cNvSpPr>
          <p:nvPr userDrawn="1"/>
        </p:nvSpPr>
        <p:spPr>
          <a:xfrm>
            <a:off x="3896557"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p>
        </p:txBody>
      </p:sp>
      <p:sp>
        <p:nvSpPr>
          <p:cNvPr id="14" name="Tijdelijke aanduiding voor dianummer 8">
            <a:extLst>
              <a:ext uri="{FF2B5EF4-FFF2-40B4-BE49-F238E27FC236}">
                <a16:creationId xmlns:a16="http://schemas.microsoft.com/office/drawing/2014/main" id="{7F445D93-1772-4FEC-A6FE-22288C4A8C48}"/>
              </a:ext>
            </a:extLst>
          </p:cNvPr>
          <p:cNvSpPr txBox="1">
            <a:spLocks/>
          </p:cNvSpPr>
          <p:nvPr userDrawn="1"/>
        </p:nvSpPr>
        <p:spPr>
          <a:xfrm>
            <a:off x="8468557"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DA44471-F18B-49D2-B2D5-B5C55CED17BB}" type="slidenum">
              <a:rPr lang="en-GB" smtClean="0"/>
              <a:pPr/>
              <a:t>‹#›</a:t>
            </a:fld>
            <a:endParaRPr lang="en-GB"/>
          </a:p>
        </p:txBody>
      </p:sp>
      <p:sp>
        <p:nvSpPr>
          <p:cNvPr id="15" name="Rechthoek 14">
            <a:extLst>
              <a:ext uri="{FF2B5EF4-FFF2-40B4-BE49-F238E27FC236}">
                <a16:creationId xmlns:a16="http://schemas.microsoft.com/office/drawing/2014/main" id="{057454BE-55A1-4583-8E8E-2975E58F3837}"/>
              </a:ext>
            </a:extLst>
          </p:cNvPr>
          <p:cNvSpPr/>
          <p:nvPr userDrawn="1"/>
        </p:nvSpPr>
        <p:spPr>
          <a:xfrm>
            <a:off x="-142043"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itel 1">
            <a:extLst>
              <a:ext uri="{FF2B5EF4-FFF2-40B4-BE49-F238E27FC236}">
                <a16:creationId xmlns:a16="http://schemas.microsoft.com/office/drawing/2014/main" id="{105F9474-7720-460B-9546-7AA5BF792B5E}"/>
              </a:ext>
            </a:extLst>
          </p:cNvPr>
          <p:cNvSpPr txBox="1">
            <a:spLocks/>
          </p:cNvSpPr>
          <p:nvPr userDrawn="1"/>
        </p:nvSpPr>
        <p:spPr>
          <a:xfrm>
            <a:off x="696157"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bg2"/>
                </a:solidFill>
                <a:latin typeface="+mj-lt"/>
                <a:ea typeface="+mj-ea"/>
                <a:cs typeface="+mj-cs"/>
              </a:defRPr>
            </a:lvl1pPr>
          </a:lstStyle>
          <a:p>
            <a:endParaRPr lang="en-GB" dirty="0"/>
          </a:p>
        </p:txBody>
      </p:sp>
      <p:sp>
        <p:nvSpPr>
          <p:cNvPr id="17" name="Tijdelijke aanduiding voor inhoud 2">
            <a:extLst>
              <a:ext uri="{FF2B5EF4-FFF2-40B4-BE49-F238E27FC236}">
                <a16:creationId xmlns:a16="http://schemas.microsoft.com/office/drawing/2014/main" id="{C41223C4-9057-4244-802A-6F4B761095CC}"/>
              </a:ext>
            </a:extLst>
          </p:cNvPr>
          <p:cNvSpPr>
            <a:spLocks noGrp="1"/>
          </p:cNvSpPr>
          <p:nvPr>
            <p:ph idx="13"/>
          </p:nvPr>
        </p:nvSpPr>
        <p:spPr>
          <a:xfrm>
            <a:off x="838200" y="1825625"/>
            <a:ext cx="5257800" cy="43513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pic>
        <p:nvPicPr>
          <p:cNvPr id="18" name="Afbeelding 17">
            <a:extLst>
              <a:ext uri="{FF2B5EF4-FFF2-40B4-BE49-F238E27FC236}">
                <a16:creationId xmlns:a16="http://schemas.microsoft.com/office/drawing/2014/main" id="{0509D9E6-94AD-454B-B632-FF48BC958A3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14905" y="5535227"/>
            <a:ext cx="2160121" cy="1526451"/>
          </a:xfrm>
          <a:prstGeom prst="rect">
            <a:avLst/>
          </a:prstGeom>
        </p:spPr>
      </p:pic>
      <p:pic>
        <p:nvPicPr>
          <p:cNvPr id="19" name="Graphic 18">
            <a:extLst>
              <a:ext uri="{FF2B5EF4-FFF2-40B4-BE49-F238E27FC236}">
                <a16:creationId xmlns:a16="http://schemas.microsoft.com/office/drawing/2014/main" id="{29AF28F7-5CED-4480-BDF4-6E7A27E78523}"/>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6972300" y="-101512"/>
            <a:ext cx="6462632" cy="7061024"/>
          </a:xfrm>
          <a:prstGeom prst="rect">
            <a:avLst/>
          </a:prstGeom>
        </p:spPr>
      </p:pic>
      <p:sp>
        <p:nvSpPr>
          <p:cNvPr id="20" name="Tijdelijke aanduiding voor inhoud 2">
            <a:extLst>
              <a:ext uri="{FF2B5EF4-FFF2-40B4-BE49-F238E27FC236}">
                <a16:creationId xmlns:a16="http://schemas.microsoft.com/office/drawing/2014/main" id="{68F156CA-D0B5-420D-9311-FC4C27DFE575}"/>
              </a:ext>
            </a:extLst>
          </p:cNvPr>
          <p:cNvSpPr>
            <a:spLocks noGrp="1"/>
          </p:cNvSpPr>
          <p:nvPr>
            <p:ph idx="14"/>
          </p:nvPr>
        </p:nvSpPr>
        <p:spPr>
          <a:xfrm>
            <a:off x="6238043" y="1821026"/>
            <a:ext cx="5115757" cy="3896110"/>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2" name="Title 1">
            <a:extLst>
              <a:ext uri="{FF2B5EF4-FFF2-40B4-BE49-F238E27FC236}">
                <a16:creationId xmlns:a16="http://schemas.microsoft.com/office/drawing/2014/main" id="{07A8F546-3EDA-4461-BEAA-74B79564C936}"/>
              </a:ext>
            </a:extLst>
          </p:cNvPr>
          <p:cNvSpPr>
            <a:spLocks noGrp="1"/>
          </p:cNvSpPr>
          <p:nvPr>
            <p:ph type="title"/>
          </p:nvPr>
        </p:nvSpPr>
        <p:spPr/>
        <p:txBody>
          <a:bodyPr/>
          <a:lstStyle>
            <a:lvl1pPr>
              <a:defRPr>
                <a:solidFill>
                  <a:schemeClr val="bg1"/>
                </a:solidFill>
              </a:defRPr>
            </a:lvl1pPr>
          </a:lstStyle>
          <a:p>
            <a:r>
              <a:rPr lang="en-US" dirty="0"/>
              <a:t>Click to edit Master title style</a:t>
            </a:r>
            <a:endParaRPr lang="nl-NL" dirty="0"/>
          </a:p>
        </p:txBody>
      </p:sp>
    </p:spTree>
    <p:extLst>
      <p:ext uri="{BB962C8B-B14F-4D97-AF65-F5344CB8AC3E}">
        <p14:creationId xmlns:p14="http://schemas.microsoft.com/office/powerpoint/2010/main" val="2293203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nd image (yellow)">
    <p:spTree>
      <p:nvGrpSpPr>
        <p:cNvPr id="1" name=""/>
        <p:cNvGrpSpPr/>
        <p:nvPr/>
      </p:nvGrpSpPr>
      <p:grpSpPr>
        <a:xfrm>
          <a:off x="0" y="0"/>
          <a:ext cx="0" cy="0"/>
          <a:chOff x="0" y="0"/>
          <a:chExt cx="0" cy="0"/>
        </a:xfrm>
      </p:grpSpPr>
      <p:sp>
        <p:nvSpPr>
          <p:cNvPr id="6" name="Tijdelijke aanduiding voor datum 2">
            <a:extLst>
              <a:ext uri="{FF2B5EF4-FFF2-40B4-BE49-F238E27FC236}">
                <a16:creationId xmlns:a16="http://schemas.microsoft.com/office/drawing/2014/main" id="{61103D17-8064-4E2A-8C17-24683B9CD9AF}"/>
              </a:ext>
            </a:extLst>
          </p:cNvPr>
          <p:cNvSpPr>
            <a:spLocks noGrp="1"/>
          </p:cNvSpPr>
          <p:nvPr>
            <p:ph type="dt" sz="half" idx="10"/>
          </p:nvPr>
        </p:nvSpPr>
        <p:spPr>
          <a:xfrm>
            <a:off x="838200" y="6356350"/>
            <a:ext cx="2743200" cy="365125"/>
          </a:xfrm>
          <a:prstGeom prst="rect">
            <a:avLst/>
          </a:prstGeom>
        </p:spPr>
        <p:txBody>
          <a:bodyPr/>
          <a:lstStyle/>
          <a:p>
            <a:fld id="{227B6E0C-D4E5-4995-B5ED-367675E79898}" type="datetimeFigureOut">
              <a:rPr lang="en-GB" smtClean="0"/>
              <a:t>21/08/2022</a:t>
            </a:fld>
            <a:endParaRPr lang="en-GB"/>
          </a:p>
        </p:txBody>
      </p:sp>
      <p:sp>
        <p:nvSpPr>
          <p:cNvPr id="7" name="Tijdelijke aanduiding voor voettekst 3">
            <a:extLst>
              <a:ext uri="{FF2B5EF4-FFF2-40B4-BE49-F238E27FC236}">
                <a16:creationId xmlns:a16="http://schemas.microsoft.com/office/drawing/2014/main" id="{6F959806-18AA-4195-B648-315A1A819F62}"/>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8" name="Tijdelijke aanduiding voor dianummer 4">
            <a:extLst>
              <a:ext uri="{FF2B5EF4-FFF2-40B4-BE49-F238E27FC236}">
                <a16:creationId xmlns:a16="http://schemas.microsoft.com/office/drawing/2014/main" id="{57A381E9-11FC-4DC0-8787-907910239BBD}"/>
              </a:ext>
            </a:extLst>
          </p:cNvPr>
          <p:cNvSpPr>
            <a:spLocks noGrp="1"/>
          </p:cNvSpPr>
          <p:nvPr>
            <p:ph type="sldNum" sz="quarter" idx="12"/>
          </p:nvPr>
        </p:nvSpPr>
        <p:spPr>
          <a:xfrm>
            <a:off x="8610600" y="6356350"/>
            <a:ext cx="2743200" cy="365125"/>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id="{74B8038E-5C02-47A7-8831-A9B384E4E4A9}"/>
              </a:ext>
            </a:extLst>
          </p:cNvPr>
          <p:cNvSpPr/>
          <p:nvPr userDrawn="1"/>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Titel 1">
            <a:extLst>
              <a:ext uri="{FF2B5EF4-FFF2-40B4-BE49-F238E27FC236}">
                <a16:creationId xmlns:a16="http://schemas.microsoft.com/office/drawing/2014/main" id="{349578B8-1138-48FA-8C67-2CB1764E43A9}"/>
              </a:ext>
            </a:extLst>
          </p:cNvPr>
          <p:cNvSpPr>
            <a:spLocks noGrp="1"/>
          </p:cNvSpPr>
          <p:nvPr>
            <p:ph type="title"/>
          </p:nvPr>
        </p:nvSpPr>
        <p:spPr>
          <a:xfrm>
            <a:off x="838200" y="365125"/>
            <a:ext cx="10515600" cy="1325563"/>
          </a:xfrm>
        </p:spPr>
        <p:txBody>
          <a:bodyPr/>
          <a:lstStyle>
            <a:lvl1pPr>
              <a:defRPr>
                <a:solidFill>
                  <a:schemeClr val="bg2"/>
                </a:solidFill>
              </a:defRPr>
            </a:lvl1pPr>
          </a:lstStyle>
          <a:p>
            <a:endParaRPr lang="en-GB" dirty="0"/>
          </a:p>
        </p:txBody>
      </p:sp>
      <p:pic>
        <p:nvPicPr>
          <p:cNvPr id="12" name="Afbeelding 11">
            <a:extLst>
              <a:ext uri="{FF2B5EF4-FFF2-40B4-BE49-F238E27FC236}">
                <a16:creationId xmlns:a16="http://schemas.microsoft.com/office/drawing/2014/main" id="{7D7F9474-EF5F-44AF-B750-8BF15B9014A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14905" y="5535227"/>
            <a:ext cx="2160121" cy="1526451"/>
          </a:xfrm>
          <a:prstGeom prst="rect">
            <a:avLst/>
          </a:prstGeom>
        </p:spPr>
      </p:pic>
      <p:pic>
        <p:nvPicPr>
          <p:cNvPr id="13" name="Graphic 12">
            <a:extLst>
              <a:ext uri="{FF2B5EF4-FFF2-40B4-BE49-F238E27FC236}">
                <a16:creationId xmlns:a16="http://schemas.microsoft.com/office/drawing/2014/main" id="{16DDCA43-2F4F-4704-BDD4-B0504BE16D2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6972300" y="-101512"/>
            <a:ext cx="6462632" cy="7061024"/>
          </a:xfrm>
          <a:prstGeom prst="rect">
            <a:avLst/>
          </a:prstGeom>
        </p:spPr>
      </p:pic>
      <p:sp>
        <p:nvSpPr>
          <p:cNvPr id="14" name="Tijdelijke aanduiding voor inhoud 2">
            <a:extLst>
              <a:ext uri="{FF2B5EF4-FFF2-40B4-BE49-F238E27FC236}">
                <a16:creationId xmlns:a16="http://schemas.microsoft.com/office/drawing/2014/main" id="{D0CBCD47-3B88-4ADF-8009-C25586A53362}"/>
              </a:ext>
            </a:extLst>
          </p:cNvPr>
          <p:cNvSpPr>
            <a:spLocks noGrp="1"/>
          </p:cNvSpPr>
          <p:nvPr>
            <p:ph idx="13"/>
          </p:nvPr>
        </p:nvSpPr>
        <p:spPr>
          <a:xfrm>
            <a:off x="838200" y="1825625"/>
            <a:ext cx="5257800" cy="43513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5" name="Tijdelijke aanduiding voor inhoud 2">
            <a:extLst>
              <a:ext uri="{FF2B5EF4-FFF2-40B4-BE49-F238E27FC236}">
                <a16:creationId xmlns:a16="http://schemas.microsoft.com/office/drawing/2014/main" id="{993F2012-3980-4B27-92AF-248D2BB3E2A1}"/>
              </a:ext>
            </a:extLst>
          </p:cNvPr>
          <p:cNvSpPr>
            <a:spLocks noGrp="1"/>
          </p:cNvSpPr>
          <p:nvPr>
            <p:ph idx="14"/>
          </p:nvPr>
        </p:nvSpPr>
        <p:spPr>
          <a:xfrm>
            <a:off x="6238043" y="1821026"/>
            <a:ext cx="5115757" cy="3896110"/>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31460256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and image (orange)">
    <p:spTree>
      <p:nvGrpSpPr>
        <p:cNvPr id="1" name=""/>
        <p:cNvGrpSpPr/>
        <p:nvPr/>
      </p:nvGrpSpPr>
      <p:grpSpPr>
        <a:xfrm>
          <a:off x="0" y="0"/>
          <a:ext cx="0" cy="0"/>
          <a:chOff x="0" y="0"/>
          <a:chExt cx="0" cy="0"/>
        </a:xfrm>
      </p:grpSpPr>
      <p:sp>
        <p:nvSpPr>
          <p:cNvPr id="13" name="Tijdelijke aanduiding voor datum 1">
            <a:extLst>
              <a:ext uri="{FF2B5EF4-FFF2-40B4-BE49-F238E27FC236}">
                <a16:creationId xmlns:a16="http://schemas.microsoft.com/office/drawing/2014/main" id="{8C87637E-4593-4B3C-BA26-A69DC56E749A}"/>
              </a:ext>
            </a:extLst>
          </p:cNvPr>
          <p:cNvSpPr>
            <a:spLocks noGrp="1"/>
          </p:cNvSpPr>
          <p:nvPr>
            <p:ph type="dt" sz="half" idx="10"/>
          </p:nvPr>
        </p:nvSpPr>
        <p:spPr>
          <a:xfrm>
            <a:off x="838200" y="6356350"/>
            <a:ext cx="2743200" cy="365125"/>
          </a:xfrm>
          <a:prstGeom prst="rect">
            <a:avLst/>
          </a:prstGeom>
        </p:spPr>
        <p:txBody>
          <a:bodyPr/>
          <a:lstStyle/>
          <a:p>
            <a:fld id="{227B6E0C-D4E5-4995-B5ED-367675E79898}" type="datetimeFigureOut">
              <a:rPr lang="en-GB" smtClean="0"/>
              <a:t>21/08/2022</a:t>
            </a:fld>
            <a:endParaRPr lang="en-GB"/>
          </a:p>
        </p:txBody>
      </p:sp>
      <p:sp>
        <p:nvSpPr>
          <p:cNvPr id="14" name="Tijdelijke aanduiding voor voettekst 2">
            <a:extLst>
              <a:ext uri="{FF2B5EF4-FFF2-40B4-BE49-F238E27FC236}">
                <a16:creationId xmlns:a16="http://schemas.microsoft.com/office/drawing/2014/main" id="{5E848633-AAFE-4C76-A63A-8BED7C690267}"/>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15" name="Tijdelijke aanduiding voor dianummer 3">
            <a:extLst>
              <a:ext uri="{FF2B5EF4-FFF2-40B4-BE49-F238E27FC236}">
                <a16:creationId xmlns:a16="http://schemas.microsoft.com/office/drawing/2014/main" id="{EE3205BD-962E-4760-B6BD-6692ABE80F87}"/>
              </a:ext>
            </a:extLst>
          </p:cNvPr>
          <p:cNvSpPr>
            <a:spLocks noGrp="1"/>
          </p:cNvSpPr>
          <p:nvPr>
            <p:ph type="sldNum" sz="quarter" idx="12"/>
          </p:nvPr>
        </p:nvSpPr>
        <p:spPr>
          <a:xfrm>
            <a:off x="8610600" y="6356350"/>
            <a:ext cx="2743200" cy="365125"/>
          </a:xfrm>
          <a:prstGeom prst="rect">
            <a:avLst/>
          </a:prstGeom>
        </p:spPr>
        <p:txBody>
          <a:bodyPr/>
          <a:lstStyle/>
          <a:p>
            <a:fld id="{8DA44471-F18B-49D2-B2D5-B5C55CED17BB}" type="slidenum">
              <a:rPr lang="en-GB" smtClean="0"/>
              <a:t>‹#›</a:t>
            </a:fld>
            <a:endParaRPr lang="en-GB"/>
          </a:p>
        </p:txBody>
      </p:sp>
      <p:sp>
        <p:nvSpPr>
          <p:cNvPr id="16" name="Rechthoek 15">
            <a:extLst>
              <a:ext uri="{FF2B5EF4-FFF2-40B4-BE49-F238E27FC236}">
                <a16:creationId xmlns:a16="http://schemas.microsoft.com/office/drawing/2014/main" id="{6F5C2098-F446-4466-948E-58A22A766AD4}"/>
              </a:ext>
            </a:extLst>
          </p:cNvPr>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Titel 1">
            <a:extLst>
              <a:ext uri="{FF2B5EF4-FFF2-40B4-BE49-F238E27FC236}">
                <a16:creationId xmlns:a16="http://schemas.microsoft.com/office/drawing/2014/main" id="{91E3243C-77C7-4B6A-8AE2-1E7299F66470}"/>
              </a:ext>
            </a:extLst>
          </p:cNvPr>
          <p:cNvSpPr>
            <a:spLocks noGrp="1"/>
          </p:cNvSpPr>
          <p:nvPr>
            <p:ph type="title"/>
          </p:nvPr>
        </p:nvSpPr>
        <p:spPr>
          <a:xfrm>
            <a:off x="838200" y="365125"/>
            <a:ext cx="10515600" cy="1325563"/>
          </a:xfrm>
        </p:spPr>
        <p:txBody>
          <a:bodyPr/>
          <a:lstStyle>
            <a:lvl1pPr>
              <a:defRPr>
                <a:solidFill>
                  <a:schemeClr val="bg2"/>
                </a:solidFill>
              </a:defRPr>
            </a:lvl1pPr>
          </a:lstStyle>
          <a:p>
            <a:endParaRPr lang="en-GB" dirty="0"/>
          </a:p>
        </p:txBody>
      </p:sp>
      <p:pic>
        <p:nvPicPr>
          <p:cNvPr id="19" name="Afbeelding 18">
            <a:extLst>
              <a:ext uri="{FF2B5EF4-FFF2-40B4-BE49-F238E27FC236}">
                <a16:creationId xmlns:a16="http://schemas.microsoft.com/office/drawing/2014/main" id="{923C0007-33D7-4D76-B419-1E6B07D09DC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14905" y="5535227"/>
            <a:ext cx="2160121" cy="1526451"/>
          </a:xfrm>
          <a:prstGeom prst="rect">
            <a:avLst/>
          </a:prstGeom>
        </p:spPr>
      </p:pic>
      <p:pic>
        <p:nvPicPr>
          <p:cNvPr id="3" name="Graphic 2">
            <a:extLst>
              <a:ext uri="{FF2B5EF4-FFF2-40B4-BE49-F238E27FC236}">
                <a16:creationId xmlns:a16="http://schemas.microsoft.com/office/drawing/2014/main" id="{6619D745-01FD-42AF-9C8E-DD873EDE162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6972300" y="-101512"/>
            <a:ext cx="6462632" cy="7061024"/>
          </a:xfrm>
          <a:prstGeom prst="rect">
            <a:avLst/>
          </a:prstGeom>
        </p:spPr>
      </p:pic>
      <p:sp>
        <p:nvSpPr>
          <p:cNvPr id="10" name="Tijdelijke aanduiding voor inhoud 2">
            <a:extLst>
              <a:ext uri="{FF2B5EF4-FFF2-40B4-BE49-F238E27FC236}">
                <a16:creationId xmlns:a16="http://schemas.microsoft.com/office/drawing/2014/main" id="{9126557F-34FF-4798-A3B9-E8F92569936D}"/>
              </a:ext>
            </a:extLst>
          </p:cNvPr>
          <p:cNvSpPr>
            <a:spLocks noGrp="1"/>
          </p:cNvSpPr>
          <p:nvPr>
            <p:ph idx="13"/>
          </p:nvPr>
        </p:nvSpPr>
        <p:spPr>
          <a:xfrm>
            <a:off x="838200" y="1825625"/>
            <a:ext cx="5257800" cy="43513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1" name="Tijdelijke aanduiding voor inhoud 2">
            <a:extLst>
              <a:ext uri="{FF2B5EF4-FFF2-40B4-BE49-F238E27FC236}">
                <a16:creationId xmlns:a16="http://schemas.microsoft.com/office/drawing/2014/main" id="{D50FBF4F-FB3B-444D-A9B7-7B4226034E59}"/>
              </a:ext>
            </a:extLst>
          </p:cNvPr>
          <p:cNvSpPr>
            <a:spLocks noGrp="1"/>
          </p:cNvSpPr>
          <p:nvPr>
            <p:ph idx="14"/>
          </p:nvPr>
        </p:nvSpPr>
        <p:spPr>
          <a:xfrm>
            <a:off x="6238043" y="1821026"/>
            <a:ext cx="5115757" cy="3896110"/>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11873280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Emphasis (quote or definition)">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38F2A8-6D66-4F43-9547-C50B5F710846}"/>
              </a:ext>
            </a:extLst>
          </p:cNvPr>
          <p:cNvSpPr>
            <a:spLocks noGrp="1"/>
          </p:cNvSpPr>
          <p:nvPr>
            <p:ph type="title"/>
          </p:nvPr>
        </p:nvSpPr>
        <p:spPr/>
        <p:txBody>
          <a:bodyPr/>
          <a:lstStyle>
            <a:lvl1pPr>
              <a:defRPr/>
            </a:lvl1pPr>
          </a:lstStyle>
          <a:p>
            <a:endParaRPr lang="en-GB" dirty="0"/>
          </a:p>
        </p:txBody>
      </p:sp>
      <p:sp>
        <p:nvSpPr>
          <p:cNvPr id="3" name="Tijdelijke aanduiding voor inhoud 2">
            <a:extLst>
              <a:ext uri="{FF2B5EF4-FFF2-40B4-BE49-F238E27FC236}">
                <a16:creationId xmlns:a16="http://schemas.microsoft.com/office/drawing/2014/main" id="{3C19BC0D-87AF-4E4B-9481-C4B9BF7F695B}"/>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pic>
        <p:nvPicPr>
          <p:cNvPr id="12" name="Graphic 11">
            <a:extLst>
              <a:ext uri="{FF2B5EF4-FFF2-40B4-BE49-F238E27FC236}">
                <a16:creationId xmlns:a16="http://schemas.microsoft.com/office/drawing/2014/main" id="{E8370EAB-C76F-4AA5-94D6-D78599222DE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07231" y="1690688"/>
            <a:ext cx="10777538" cy="4643437"/>
          </a:xfrm>
          <a:prstGeom prst="rect">
            <a:avLst/>
          </a:prstGeom>
        </p:spPr>
      </p:pic>
      <p:pic>
        <p:nvPicPr>
          <p:cNvPr id="5" name="Graphic 4">
            <a:extLst>
              <a:ext uri="{FF2B5EF4-FFF2-40B4-BE49-F238E27FC236}">
                <a16:creationId xmlns:a16="http://schemas.microsoft.com/office/drawing/2014/main" id="{520C46BF-7946-47EC-ACCA-8F3E9ABC359A}"/>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35390" y="-400749"/>
            <a:ext cx="2901340" cy="2050234"/>
          </a:xfrm>
          <a:prstGeom prst="rect">
            <a:avLst/>
          </a:prstGeom>
        </p:spPr>
      </p:pic>
    </p:spTree>
    <p:extLst>
      <p:ext uri="{BB962C8B-B14F-4D97-AF65-F5344CB8AC3E}">
        <p14:creationId xmlns:p14="http://schemas.microsoft.com/office/powerpoint/2010/main" val="3393520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title (red)">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5624F972-7EB7-40F2-BD76-8F5FF6B2B7F8}"/>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i</a:t>
            </a:r>
            <a:endParaRPr lang="en-GB" dirty="0"/>
          </a:p>
        </p:txBody>
      </p:sp>
      <p:pic>
        <p:nvPicPr>
          <p:cNvPr id="8" name="Graphic 7">
            <a:extLst>
              <a:ext uri="{FF2B5EF4-FFF2-40B4-BE49-F238E27FC236}">
                <a16:creationId xmlns:a16="http://schemas.microsoft.com/office/drawing/2014/main" id="{F5385C6C-3059-45D6-82F6-FC9CD7041BC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972300" y="-101512"/>
            <a:ext cx="6462632" cy="7061024"/>
          </a:xfrm>
          <a:prstGeom prst="rect">
            <a:avLst/>
          </a:prstGeom>
        </p:spPr>
      </p:pic>
      <p:sp>
        <p:nvSpPr>
          <p:cNvPr id="9" name="Rechthoek 8">
            <a:extLst>
              <a:ext uri="{FF2B5EF4-FFF2-40B4-BE49-F238E27FC236}">
                <a16:creationId xmlns:a16="http://schemas.microsoft.com/office/drawing/2014/main" id="{2F2752C5-3E28-403E-BAB0-69B2B0B756E2}"/>
              </a:ext>
            </a:extLst>
          </p:cNvPr>
          <p:cNvSpPr/>
          <p:nvPr userDrawn="1"/>
        </p:nvSpPr>
        <p:spPr>
          <a:xfrm>
            <a:off x="0" y="840234"/>
            <a:ext cx="6276975" cy="2379216"/>
          </a:xfrm>
          <a:prstGeom prst="rect">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a:p>
        </p:txBody>
      </p:sp>
      <p:sp>
        <p:nvSpPr>
          <p:cNvPr id="12" name="Titel 1">
            <a:extLst>
              <a:ext uri="{FF2B5EF4-FFF2-40B4-BE49-F238E27FC236}">
                <a16:creationId xmlns:a16="http://schemas.microsoft.com/office/drawing/2014/main" id="{E9E43BD3-A562-4E2C-B30D-3150CE5F6162}"/>
              </a:ext>
            </a:extLst>
          </p:cNvPr>
          <p:cNvSpPr>
            <a:spLocks noGrp="1"/>
          </p:cNvSpPr>
          <p:nvPr>
            <p:ph type="title"/>
          </p:nvPr>
        </p:nvSpPr>
        <p:spPr>
          <a:xfrm>
            <a:off x="637830" y="1139939"/>
            <a:ext cx="5639146" cy="1325563"/>
          </a:xfrm>
          <a:prstGeom prst="rect">
            <a:avLst/>
          </a:prstGeom>
        </p:spPr>
        <p:txBody>
          <a:bodyPr/>
          <a:lstStyle>
            <a:lvl1pPr>
              <a:defRPr>
                <a:solidFill>
                  <a:schemeClr val="accent1"/>
                </a:solidFill>
              </a:defRPr>
            </a:lvl1pPr>
          </a:lstStyle>
          <a:p>
            <a:endParaRPr lang="en-GB" dirty="0"/>
          </a:p>
        </p:txBody>
      </p:sp>
      <p:sp>
        <p:nvSpPr>
          <p:cNvPr id="13" name="Tijdelijke aanduiding voor inhoud 2">
            <a:extLst>
              <a:ext uri="{FF2B5EF4-FFF2-40B4-BE49-F238E27FC236}">
                <a16:creationId xmlns:a16="http://schemas.microsoft.com/office/drawing/2014/main" id="{6CDBABA9-4025-4137-8138-209ED3ABC610}"/>
              </a:ext>
            </a:extLst>
          </p:cNvPr>
          <p:cNvSpPr>
            <a:spLocks noGrp="1"/>
          </p:cNvSpPr>
          <p:nvPr>
            <p:ph sz="half" idx="1" hasCustomPrompt="1"/>
          </p:nvPr>
        </p:nvSpPr>
        <p:spPr>
          <a:xfrm>
            <a:off x="637828" y="2465502"/>
            <a:ext cx="5639147" cy="535705"/>
          </a:xfrm>
          <a:prstGeom prst="rect">
            <a:avLst/>
          </a:prstGeom>
        </p:spPr>
        <p:txBody>
          <a:bodyPr/>
          <a:lstStyle>
            <a:lvl1pPr marL="0" indent="0">
              <a:buNone/>
              <a:defRPr>
                <a:solidFill>
                  <a:schemeClr val="bg1"/>
                </a:solidFill>
              </a:defRPr>
            </a:lvl1pPr>
          </a:lstStyle>
          <a:p>
            <a:pPr lvl="0"/>
            <a:r>
              <a:rPr lang="nl-NL" dirty="0"/>
              <a:t>Change </a:t>
            </a:r>
            <a:r>
              <a:rPr lang="nl-NL" dirty="0" err="1"/>
              <a:t>text</a:t>
            </a:r>
            <a:endParaRPr lang="en-GB" dirty="0"/>
          </a:p>
        </p:txBody>
      </p:sp>
      <p:pic>
        <p:nvPicPr>
          <p:cNvPr id="14" name="Afbeelding 13">
            <a:extLst>
              <a:ext uri="{FF2B5EF4-FFF2-40B4-BE49-F238E27FC236}">
                <a16:creationId xmlns:a16="http://schemas.microsoft.com/office/drawing/2014/main" id="{441A46AD-E8A0-4CF4-B49D-95B64D03615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614905" y="5535227"/>
            <a:ext cx="2160121" cy="1526451"/>
          </a:xfrm>
          <a:prstGeom prst="rect">
            <a:avLst/>
          </a:prstGeom>
        </p:spPr>
      </p:pic>
    </p:spTree>
    <p:extLst>
      <p:ext uri="{BB962C8B-B14F-4D97-AF65-F5344CB8AC3E}">
        <p14:creationId xmlns:p14="http://schemas.microsoft.com/office/powerpoint/2010/main" val="33611610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title (blue)">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5624F972-7EB7-40F2-BD76-8F5FF6B2B7F8}"/>
              </a:ext>
            </a:extLst>
          </p:cNvPr>
          <p:cNvSpPr/>
          <p:nvPr userDrawn="1"/>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8" name="Graphic 7">
            <a:extLst>
              <a:ext uri="{FF2B5EF4-FFF2-40B4-BE49-F238E27FC236}">
                <a16:creationId xmlns:a16="http://schemas.microsoft.com/office/drawing/2014/main" id="{F5385C6C-3059-45D6-82F6-FC9CD7041BC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972300" y="-101512"/>
            <a:ext cx="6462632" cy="7061024"/>
          </a:xfrm>
          <a:prstGeom prst="rect">
            <a:avLst/>
          </a:prstGeom>
        </p:spPr>
      </p:pic>
      <p:sp>
        <p:nvSpPr>
          <p:cNvPr id="9" name="Rechthoek 8">
            <a:extLst>
              <a:ext uri="{FF2B5EF4-FFF2-40B4-BE49-F238E27FC236}">
                <a16:creationId xmlns:a16="http://schemas.microsoft.com/office/drawing/2014/main" id="{2F2752C5-3E28-403E-BAB0-69B2B0B756E2}"/>
              </a:ext>
            </a:extLst>
          </p:cNvPr>
          <p:cNvSpPr/>
          <p:nvPr userDrawn="1"/>
        </p:nvSpPr>
        <p:spPr>
          <a:xfrm>
            <a:off x="0" y="840234"/>
            <a:ext cx="6276975" cy="2379216"/>
          </a:xfrm>
          <a:prstGeom prst="rect">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a:p>
        </p:txBody>
      </p:sp>
      <p:sp>
        <p:nvSpPr>
          <p:cNvPr id="12" name="Titel 1">
            <a:extLst>
              <a:ext uri="{FF2B5EF4-FFF2-40B4-BE49-F238E27FC236}">
                <a16:creationId xmlns:a16="http://schemas.microsoft.com/office/drawing/2014/main" id="{E9E43BD3-A562-4E2C-B30D-3150CE5F6162}"/>
              </a:ext>
            </a:extLst>
          </p:cNvPr>
          <p:cNvSpPr>
            <a:spLocks noGrp="1"/>
          </p:cNvSpPr>
          <p:nvPr>
            <p:ph type="title"/>
          </p:nvPr>
        </p:nvSpPr>
        <p:spPr>
          <a:xfrm>
            <a:off x="637830" y="1139939"/>
            <a:ext cx="5639146" cy="1325563"/>
          </a:xfrm>
          <a:prstGeom prst="rect">
            <a:avLst/>
          </a:prstGeom>
        </p:spPr>
        <p:txBody>
          <a:bodyPr/>
          <a:lstStyle>
            <a:lvl1pPr>
              <a:defRPr>
                <a:solidFill>
                  <a:schemeClr val="accent2"/>
                </a:solidFill>
              </a:defRPr>
            </a:lvl1pPr>
          </a:lstStyle>
          <a:p>
            <a:endParaRPr lang="en-GB" dirty="0"/>
          </a:p>
        </p:txBody>
      </p:sp>
      <p:sp>
        <p:nvSpPr>
          <p:cNvPr id="13" name="Tijdelijke aanduiding voor inhoud 2">
            <a:extLst>
              <a:ext uri="{FF2B5EF4-FFF2-40B4-BE49-F238E27FC236}">
                <a16:creationId xmlns:a16="http://schemas.microsoft.com/office/drawing/2014/main" id="{6CDBABA9-4025-4137-8138-209ED3ABC610}"/>
              </a:ext>
            </a:extLst>
          </p:cNvPr>
          <p:cNvSpPr>
            <a:spLocks noGrp="1"/>
          </p:cNvSpPr>
          <p:nvPr>
            <p:ph sz="half" idx="1" hasCustomPrompt="1"/>
          </p:nvPr>
        </p:nvSpPr>
        <p:spPr>
          <a:xfrm>
            <a:off x="637828" y="2465502"/>
            <a:ext cx="5639147" cy="535705"/>
          </a:xfrm>
          <a:prstGeom prst="rect">
            <a:avLst/>
          </a:prstGeom>
        </p:spPr>
        <p:txBody>
          <a:bodyPr/>
          <a:lstStyle>
            <a:lvl1pPr marL="0" indent="0">
              <a:buNone/>
              <a:defRPr>
                <a:solidFill>
                  <a:schemeClr val="bg1"/>
                </a:solidFill>
              </a:defRPr>
            </a:lvl1pPr>
          </a:lstStyle>
          <a:p>
            <a:pPr lvl="0"/>
            <a:r>
              <a:rPr lang="nl-NL" dirty="0"/>
              <a:t>Change </a:t>
            </a:r>
            <a:r>
              <a:rPr lang="nl-NL" dirty="0" err="1"/>
              <a:t>text</a:t>
            </a:r>
            <a:endParaRPr lang="en-GB" dirty="0"/>
          </a:p>
        </p:txBody>
      </p:sp>
      <p:pic>
        <p:nvPicPr>
          <p:cNvPr id="10" name="Afbeelding 9">
            <a:extLst>
              <a:ext uri="{FF2B5EF4-FFF2-40B4-BE49-F238E27FC236}">
                <a16:creationId xmlns:a16="http://schemas.microsoft.com/office/drawing/2014/main" id="{89E18894-0D9F-47A1-919A-F925F1256CCF}"/>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614905" y="5535227"/>
            <a:ext cx="2160121" cy="1526451"/>
          </a:xfrm>
          <a:prstGeom prst="rect">
            <a:avLst/>
          </a:prstGeom>
        </p:spPr>
      </p:pic>
    </p:spTree>
    <p:extLst>
      <p:ext uri="{BB962C8B-B14F-4D97-AF65-F5344CB8AC3E}">
        <p14:creationId xmlns:p14="http://schemas.microsoft.com/office/powerpoint/2010/main" val="28423930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title (green)">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5624F972-7EB7-40F2-BD76-8F5FF6B2B7F8}"/>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8" name="Graphic 7">
            <a:extLst>
              <a:ext uri="{FF2B5EF4-FFF2-40B4-BE49-F238E27FC236}">
                <a16:creationId xmlns:a16="http://schemas.microsoft.com/office/drawing/2014/main" id="{F5385C6C-3059-45D6-82F6-FC9CD7041BC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972300" y="-101512"/>
            <a:ext cx="6462632" cy="7061024"/>
          </a:xfrm>
          <a:prstGeom prst="rect">
            <a:avLst/>
          </a:prstGeom>
        </p:spPr>
      </p:pic>
      <p:sp>
        <p:nvSpPr>
          <p:cNvPr id="9" name="Rechthoek 8">
            <a:extLst>
              <a:ext uri="{FF2B5EF4-FFF2-40B4-BE49-F238E27FC236}">
                <a16:creationId xmlns:a16="http://schemas.microsoft.com/office/drawing/2014/main" id="{2F2752C5-3E28-403E-BAB0-69B2B0B756E2}"/>
              </a:ext>
            </a:extLst>
          </p:cNvPr>
          <p:cNvSpPr/>
          <p:nvPr userDrawn="1"/>
        </p:nvSpPr>
        <p:spPr>
          <a:xfrm>
            <a:off x="0" y="840234"/>
            <a:ext cx="6276975" cy="2379216"/>
          </a:xfrm>
          <a:prstGeom prst="rect">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a:p>
        </p:txBody>
      </p:sp>
      <p:sp>
        <p:nvSpPr>
          <p:cNvPr id="12" name="Titel 1">
            <a:extLst>
              <a:ext uri="{FF2B5EF4-FFF2-40B4-BE49-F238E27FC236}">
                <a16:creationId xmlns:a16="http://schemas.microsoft.com/office/drawing/2014/main" id="{E9E43BD3-A562-4E2C-B30D-3150CE5F6162}"/>
              </a:ext>
            </a:extLst>
          </p:cNvPr>
          <p:cNvSpPr>
            <a:spLocks noGrp="1"/>
          </p:cNvSpPr>
          <p:nvPr>
            <p:ph type="title"/>
          </p:nvPr>
        </p:nvSpPr>
        <p:spPr>
          <a:xfrm>
            <a:off x="637830" y="1139939"/>
            <a:ext cx="5639146" cy="1325563"/>
          </a:xfrm>
          <a:prstGeom prst="rect">
            <a:avLst/>
          </a:prstGeom>
        </p:spPr>
        <p:txBody>
          <a:bodyPr/>
          <a:lstStyle>
            <a:lvl1pPr>
              <a:defRPr>
                <a:solidFill>
                  <a:schemeClr val="accent3"/>
                </a:solidFill>
              </a:defRPr>
            </a:lvl1pPr>
          </a:lstStyle>
          <a:p>
            <a:endParaRPr lang="en-GB" dirty="0"/>
          </a:p>
        </p:txBody>
      </p:sp>
      <p:sp>
        <p:nvSpPr>
          <p:cNvPr id="13" name="Tijdelijke aanduiding voor inhoud 2">
            <a:extLst>
              <a:ext uri="{FF2B5EF4-FFF2-40B4-BE49-F238E27FC236}">
                <a16:creationId xmlns:a16="http://schemas.microsoft.com/office/drawing/2014/main" id="{6CDBABA9-4025-4137-8138-209ED3ABC610}"/>
              </a:ext>
            </a:extLst>
          </p:cNvPr>
          <p:cNvSpPr>
            <a:spLocks noGrp="1"/>
          </p:cNvSpPr>
          <p:nvPr>
            <p:ph sz="half" idx="1" hasCustomPrompt="1"/>
          </p:nvPr>
        </p:nvSpPr>
        <p:spPr>
          <a:xfrm>
            <a:off x="637828" y="2465502"/>
            <a:ext cx="5639147" cy="535705"/>
          </a:xfrm>
          <a:prstGeom prst="rect">
            <a:avLst/>
          </a:prstGeom>
        </p:spPr>
        <p:txBody>
          <a:bodyPr/>
          <a:lstStyle>
            <a:lvl1pPr marL="0" indent="0">
              <a:buNone/>
              <a:defRPr>
                <a:solidFill>
                  <a:schemeClr val="bg1"/>
                </a:solidFill>
              </a:defRPr>
            </a:lvl1pPr>
          </a:lstStyle>
          <a:p>
            <a:pPr lvl="0"/>
            <a:r>
              <a:rPr lang="nl-NL" dirty="0"/>
              <a:t>Change </a:t>
            </a:r>
            <a:r>
              <a:rPr lang="nl-NL" dirty="0" err="1"/>
              <a:t>text</a:t>
            </a:r>
            <a:endParaRPr lang="en-GB" dirty="0"/>
          </a:p>
        </p:txBody>
      </p:sp>
      <p:pic>
        <p:nvPicPr>
          <p:cNvPr id="10" name="Afbeelding 9">
            <a:extLst>
              <a:ext uri="{FF2B5EF4-FFF2-40B4-BE49-F238E27FC236}">
                <a16:creationId xmlns:a16="http://schemas.microsoft.com/office/drawing/2014/main" id="{C144A043-8AB6-42A3-AEA9-ED459BB5D1F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614905" y="5535227"/>
            <a:ext cx="2160121" cy="1526451"/>
          </a:xfrm>
          <a:prstGeom prst="rect">
            <a:avLst/>
          </a:prstGeom>
        </p:spPr>
      </p:pic>
    </p:spTree>
    <p:extLst>
      <p:ext uri="{BB962C8B-B14F-4D97-AF65-F5344CB8AC3E}">
        <p14:creationId xmlns:p14="http://schemas.microsoft.com/office/powerpoint/2010/main" val="24043029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title (yellow)">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5624F972-7EB7-40F2-BD76-8F5FF6B2B7F8}"/>
              </a:ext>
            </a:extLst>
          </p:cNvPr>
          <p:cNvSpPr/>
          <p:nvPr userDrawn="1"/>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8" name="Graphic 7">
            <a:extLst>
              <a:ext uri="{FF2B5EF4-FFF2-40B4-BE49-F238E27FC236}">
                <a16:creationId xmlns:a16="http://schemas.microsoft.com/office/drawing/2014/main" id="{F5385C6C-3059-45D6-82F6-FC9CD7041BC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972300" y="-101512"/>
            <a:ext cx="6462632" cy="7061024"/>
          </a:xfrm>
          <a:prstGeom prst="rect">
            <a:avLst/>
          </a:prstGeom>
        </p:spPr>
      </p:pic>
      <p:sp>
        <p:nvSpPr>
          <p:cNvPr id="9" name="Rechthoek 8">
            <a:extLst>
              <a:ext uri="{FF2B5EF4-FFF2-40B4-BE49-F238E27FC236}">
                <a16:creationId xmlns:a16="http://schemas.microsoft.com/office/drawing/2014/main" id="{2F2752C5-3E28-403E-BAB0-69B2B0B756E2}"/>
              </a:ext>
            </a:extLst>
          </p:cNvPr>
          <p:cNvSpPr/>
          <p:nvPr userDrawn="1"/>
        </p:nvSpPr>
        <p:spPr>
          <a:xfrm>
            <a:off x="0" y="840234"/>
            <a:ext cx="6276975" cy="2379216"/>
          </a:xfrm>
          <a:prstGeom prst="rect">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a:p>
        </p:txBody>
      </p:sp>
      <p:sp>
        <p:nvSpPr>
          <p:cNvPr id="12" name="Titel 1">
            <a:extLst>
              <a:ext uri="{FF2B5EF4-FFF2-40B4-BE49-F238E27FC236}">
                <a16:creationId xmlns:a16="http://schemas.microsoft.com/office/drawing/2014/main" id="{E9E43BD3-A562-4E2C-B30D-3150CE5F6162}"/>
              </a:ext>
            </a:extLst>
          </p:cNvPr>
          <p:cNvSpPr>
            <a:spLocks noGrp="1"/>
          </p:cNvSpPr>
          <p:nvPr>
            <p:ph type="title"/>
          </p:nvPr>
        </p:nvSpPr>
        <p:spPr>
          <a:xfrm>
            <a:off x="637830" y="1139939"/>
            <a:ext cx="5639146" cy="1325563"/>
          </a:xfrm>
          <a:prstGeom prst="rect">
            <a:avLst/>
          </a:prstGeom>
        </p:spPr>
        <p:txBody>
          <a:bodyPr/>
          <a:lstStyle>
            <a:lvl1pPr>
              <a:defRPr>
                <a:solidFill>
                  <a:schemeClr val="accent4"/>
                </a:solidFill>
              </a:defRPr>
            </a:lvl1pPr>
          </a:lstStyle>
          <a:p>
            <a:endParaRPr lang="en-GB" dirty="0"/>
          </a:p>
        </p:txBody>
      </p:sp>
      <p:sp>
        <p:nvSpPr>
          <p:cNvPr id="13" name="Tijdelijke aanduiding voor inhoud 2">
            <a:extLst>
              <a:ext uri="{FF2B5EF4-FFF2-40B4-BE49-F238E27FC236}">
                <a16:creationId xmlns:a16="http://schemas.microsoft.com/office/drawing/2014/main" id="{6CDBABA9-4025-4137-8138-209ED3ABC610}"/>
              </a:ext>
            </a:extLst>
          </p:cNvPr>
          <p:cNvSpPr>
            <a:spLocks noGrp="1"/>
          </p:cNvSpPr>
          <p:nvPr>
            <p:ph sz="half" idx="1" hasCustomPrompt="1"/>
          </p:nvPr>
        </p:nvSpPr>
        <p:spPr>
          <a:xfrm>
            <a:off x="637828" y="2465502"/>
            <a:ext cx="5639147" cy="535705"/>
          </a:xfrm>
          <a:prstGeom prst="rect">
            <a:avLst/>
          </a:prstGeom>
        </p:spPr>
        <p:txBody>
          <a:bodyPr/>
          <a:lstStyle>
            <a:lvl1pPr marL="0" indent="0">
              <a:buNone/>
              <a:defRPr>
                <a:solidFill>
                  <a:schemeClr val="bg1"/>
                </a:solidFill>
              </a:defRPr>
            </a:lvl1pPr>
          </a:lstStyle>
          <a:p>
            <a:pPr lvl="0"/>
            <a:r>
              <a:rPr lang="nl-NL" dirty="0"/>
              <a:t>Change </a:t>
            </a:r>
            <a:r>
              <a:rPr lang="nl-NL" dirty="0" err="1"/>
              <a:t>text</a:t>
            </a:r>
            <a:endParaRPr lang="en-GB" dirty="0"/>
          </a:p>
        </p:txBody>
      </p:sp>
      <p:pic>
        <p:nvPicPr>
          <p:cNvPr id="10" name="Afbeelding 9">
            <a:extLst>
              <a:ext uri="{FF2B5EF4-FFF2-40B4-BE49-F238E27FC236}">
                <a16:creationId xmlns:a16="http://schemas.microsoft.com/office/drawing/2014/main" id="{BFA9B01E-A8E5-46E0-AACB-1EEE5026D8B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614905" y="5535227"/>
            <a:ext cx="2160121" cy="1526451"/>
          </a:xfrm>
          <a:prstGeom prst="rect">
            <a:avLst/>
          </a:prstGeom>
        </p:spPr>
      </p:pic>
    </p:spTree>
    <p:extLst>
      <p:ext uri="{BB962C8B-B14F-4D97-AF65-F5344CB8AC3E}">
        <p14:creationId xmlns:p14="http://schemas.microsoft.com/office/powerpoint/2010/main" val="42909009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ection title (orange)">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5624F972-7EB7-40F2-BD76-8F5FF6B2B7F8}"/>
              </a:ext>
            </a:extLst>
          </p:cNvPr>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8" name="Graphic 7">
            <a:extLst>
              <a:ext uri="{FF2B5EF4-FFF2-40B4-BE49-F238E27FC236}">
                <a16:creationId xmlns:a16="http://schemas.microsoft.com/office/drawing/2014/main" id="{F5385C6C-3059-45D6-82F6-FC9CD7041BC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972300" y="-101512"/>
            <a:ext cx="6462632" cy="7061024"/>
          </a:xfrm>
          <a:prstGeom prst="rect">
            <a:avLst/>
          </a:prstGeom>
        </p:spPr>
      </p:pic>
      <p:sp>
        <p:nvSpPr>
          <p:cNvPr id="9" name="Rechthoek 8">
            <a:extLst>
              <a:ext uri="{FF2B5EF4-FFF2-40B4-BE49-F238E27FC236}">
                <a16:creationId xmlns:a16="http://schemas.microsoft.com/office/drawing/2014/main" id="{2F2752C5-3E28-403E-BAB0-69B2B0B756E2}"/>
              </a:ext>
            </a:extLst>
          </p:cNvPr>
          <p:cNvSpPr/>
          <p:nvPr userDrawn="1"/>
        </p:nvSpPr>
        <p:spPr>
          <a:xfrm>
            <a:off x="0" y="840234"/>
            <a:ext cx="6276975" cy="2379216"/>
          </a:xfrm>
          <a:prstGeom prst="rect">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a:p>
        </p:txBody>
      </p:sp>
      <p:sp>
        <p:nvSpPr>
          <p:cNvPr id="12" name="Titel 1">
            <a:extLst>
              <a:ext uri="{FF2B5EF4-FFF2-40B4-BE49-F238E27FC236}">
                <a16:creationId xmlns:a16="http://schemas.microsoft.com/office/drawing/2014/main" id="{E9E43BD3-A562-4E2C-B30D-3150CE5F6162}"/>
              </a:ext>
            </a:extLst>
          </p:cNvPr>
          <p:cNvSpPr>
            <a:spLocks noGrp="1"/>
          </p:cNvSpPr>
          <p:nvPr>
            <p:ph type="title"/>
          </p:nvPr>
        </p:nvSpPr>
        <p:spPr>
          <a:xfrm>
            <a:off x="637830" y="1139939"/>
            <a:ext cx="5639146" cy="1325563"/>
          </a:xfrm>
          <a:prstGeom prst="rect">
            <a:avLst/>
          </a:prstGeom>
        </p:spPr>
        <p:txBody>
          <a:bodyPr/>
          <a:lstStyle>
            <a:lvl1pPr>
              <a:defRPr>
                <a:solidFill>
                  <a:schemeClr val="accent5"/>
                </a:solidFill>
              </a:defRPr>
            </a:lvl1pPr>
          </a:lstStyle>
          <a:p>
            <a:endParaRPr lang="en-GB" dirty="0"/>
          </a:p>
        </p:txBody>
      </p:sp>
      <p:sp>
        <p:nvSpPr>
          <p:cNvPr id="13" name="Tijdelijke aanduiding voor inhoud 2">
            <a:extLst>
              <a:ext uri="{FF2B5EF4-FFF2-40B4-BE49-F238E27FC236}">
                <a16:creationId xmlns:a16="http://schemas.microsoft.com/office/drawing/2014/main" id="{6CDBABA9-4025-4137-8138-209ED3ABC610}"/>
              </a:ext>
            </a:extLst>
          </p:cNvPr>
          <p:cNvSpPr>
            <a:spLocks noGrp="1"/>
          </p:cNvSpPr>
          <p:nvPr>
            <p:ph sz="half" idx="1" hasCustomPrompt="1"/>
          </p:nvPr>
        </p:nvSpPr>
        <p:spPr>
          <a:xfrm>
            <a:off x="637828" y="2465502"/>
            <a:ext cx="5639147" cy="535705"/>
          </a:xfrm>
          <a:prstGeom prst="rect">
            <a:avLst/>
          </a:prstGeom>
        </p:spPr>
        <p:txBody>
          <a:bodyPr/>
          <a:lstStyle>
            <a:lvl1pPr marL="0" indent="0">
              <a:buNone/>
              <a:defRPr>
                <a:solidFill>
                  <a:schemeClr val="bg1"/>
                </a:solidFill>
              </a:defRPr>
            </a:lvl1pPr>
          </a:lstStyle>
          <a:p>
            <a:pPr lvl="0"/>
            <a:r>
              <a:rPr lang="nl-NL" dirty="0"/>
              <a:t>Change </a:t>
            </a:r>
            <a:r>
              <a:rPr lang="nl-NL" dirty="0" err="1"/>
              <a:t>text</a:t>
            </a:r>
            <a:endParaRPr lang="en-GB" dirty="0"/>
          </a:p>
        </p:txBody>
      </p:sp>
      <p:pic>
        <p:nvPicPr>
          <p:cNvPr id="10" name="Afbeelding 9">
            <a:extLst>
              <a:ext uri="{FF2B5EF4-FFF2-40B4-BE49-F238E27FC236}">
                <a16:creationId xmlns:a16="http://schemas.microsoft.com/office/drawing/2014/main" id="{F267C0DB-EB6D-4C66-91F0-2D220E19C24F}"/>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614905" y="5535227"/>
            <a:ext cx="2160121" cy="1526451"/>
          </a:xfrm>
          <a:prstGeom prst="rect">
            <a:avLst/>
          </a:prstGeom>
        </p:spPr>
      </p:pic>
    </p:spTree>
    <p:extLst>
      <p:ext uri="{BB962C8B-B14F-4D97-AF65-F5344CB8AC3E}">
        <p14:creationId xmlns:p14="http://schemas.microsoft.com/office/powerpoint/2010/main" val="4254031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imple slide (whi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606041-C5D1-4D18-994F-F9BF3475851D}"/>
              </a:ext>
            </a:extLst>
          </p:cNvPr>
          <p:cNvSpPr>
            <a:spLocks noGrp="1"/>
          </p:cNvSpPr>
          <p:nvPr>
            <p:ph type="title" hasCustomPrompt="1"/>
          </p:nvPr>
        </p:nvSpPr>
        <p:spPr/>
        <p:txBody>
          <a:bodyPr/>
          <a:lstStyle>
            <a:lvl1pPr>
              <a:defRPr/>
            </a:lvl1pPr>
          </a:lstStyle>
          <a:p>
            <a:r>
              <a:rPr lang="nl-NL" dirty="0" err="1"/>
              <a:t>Title</a:t>
            </a:r>
            <a:endParaRPr lang="en-GB" dirty="0"/>
          </a:p>
        </p:txBody>
      </p:sp>
      <p:sp>
        <p:nvSpPr>
          <p:cNvPr id="6" name="Tijdelijke aanduiding voor tekst 2">
            <a:extLst>
              <a:ext uri="{FF2B5EF4-FFF2-40B4-BE49-F238E27FC236}">
                <a16:creationId xmlns:a16="http://schemas.microsoft.com/office/drawing/2014/main" id="{A80E7281-D1FD-45ED-ABF3-DEDFF926CD98}"/>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pic>
        <p:nvPicPr>
          <p:cNvPr id="10" name="Graphic 9">
            <a:extLst>
              <a:ext uri="{FF2B5EF4-FFF2-40B4-BE49-F238E27FC236}">
                <a16:creationId xmlns:a16="http://schemas.microsoft.com/office/drawing/2014/main" id="{3D58D4BB-0AF1-4CA7-9C9A-C6D8A4D5A81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000875" y="-109362"/>
            <a:ext cx="6477000" cy="7076723"/>
          </a:xfrm>
          <a:prstGeom prst="rect">
            <a:avLst/>
          </a:prstGeom>
        </p:spPr>
      </p:pic>
      <p:pic>
        <p:nvPicPr>
          <p:cNvPr id="5" name="Graphic 4">
            <a:extLst>
              <a:ext uri="{FF2B5EF4-FFF2-40B4-BE49-F238E27FC236}">
                <a16:creationId xmlns:a16="http://schemas.microsoft.com/office/drawing/2014/main" id="{B337FECA-81DA-437C-96FB-1F0CCC1F1B9D}"/>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572177" y="5512598"/>
            <a:ext cx="2321136" cy="1640232"/>
          </a:xfrm>
          <a:prstGeom prst="rect">
            <a:avLst/>
          </a:prstGeom>
        </p:spPr>
      </p:pic>
    </p:spTree>
    <p:extLst>
      <p:ext uri="{BB962C8B-B14F-4D97-AF65-F5344CB8AC3E}">
        <p14:creationId xmlns:p14="http://schemas.microsoft.com/office/powerpoint/2010/main" val="34439279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A186FF58-2B51-44B5-8274-7E4B336824AD}"/>
              </a:ext>
            </a:extLst>
          </p:cNvPr>
          <p:cNvSpPr>
            <a:spLocks noGrp="1"/>
          </p:cNvSpPr>
          <p:nvPr>
            <p:ph type="title"/>
          </p:nvPr>
        </p:nvSpPr>
        <p:spPr>
          <a:xfrm>
            <a:off x="1238959" y="256881"/>
            <a:ext cx="10515600" cy="1325563"/>
          </a:xfrm>
          <a:prstGeom prst="rect">
            <a:avLst/>
          </a:prstGeom>
        </p:spPr>
        <p:txBody>
          <a:bodyPr/>
          <a:lstStyle>
            <a:lvl1pPr>
              <a:defRPr>
                <a:solidFill>
                  <a:schemeClr val="accent1"/>
                </a:solidFill>
              </a:defRPr>
            </a:lvl1pPr>
          </a:lstStyle>
          <a:p>
            <a:endParaRPr lang="en-GB" dirty="0"/>
          </a:p>
        </p:txBody>
      </p:sp>
      <p:sp>
        <p:nvSpPr>
          <p:cNvPr id="9" name="Tijdelijke aanduiding voor inhoud 2">
            <a:extLst>
              <a:ext uri="{FF2B5EF4-FFF2-40B4-BE49-F238E27FC236}">
                <a16:creationId xmlns:a16="http://schemas.microsoft.com/office/drawing/2014/main" id="{D0A4BD4F-9ECA-4FC0-9E9C-63284B816B4A}"/>
              </a:ext>
            </a:extLst>
          </p:cNvPr>
          <p:cNvSpPr>
            <a:spLocks noGrp="1"/>
          </p:cNvSpPr>
          <p:nvPr>
            <p:ph sz="half" idx="1" hasCustomPrompt="1"/>
          </p:nvPr>
        </p:nvSpPr>
        <p:spPr>
          <a:xfrm>
            <a:off x="1589820" y="2050742"/>
            <a:ext cx="3692394" cy="3817398"/>
          </a:xfrm>
          <a:prstGeom prst="rect">
            <a:avLst/>
          </a:prstGeom>
        </p:spPr>
        <p:txBody>
          <a:bodyPr/>
          <a:lstStyle>
            <a:lvl1pPr>
              <a:defRPr/>
            </a:lvl1pPr>
          </a:lstStyle>
          <a:p>
            <a:pPr lvl="0"/>
            <a:r>
              <a:rPr lang="nl-NL" dirty="0"/>
              <a:t>Change </a:t>
            </a:r>
            <a:r>
              <a:rPr lang="nl-NL" dirty="0" err="1"/>
              <a:t>text</a:t>
            </a:r>
            <a:endParaRPr lang="en-GB" dirty="0"/>
          </a:p>
        </p:txBody>
      </p:sp>
      <p:sp>
        <p:nvSpPr>
          <p:cNvPr id="10" name="Tijdelijke aanduiding voor inhoud 2">
            <a:extLst>
              <a:ext uri="{FF2B5EF4-FFF2-40B4-BE49-F238E27FC236}">
                <a16:creationId xmlns:a16="http://schemas.microsoft.com/office/drawing/2014/main" id="{39B778D4-1BA8-4E93-889C-606A95A53232}"/>
              </a:ext>
            </a:extLst>
          </p:cNvPr>
          <p:cNvSpPr>
            <a:spLocks noGrp="1"/>
          </p:cNvSpPr>
          <p:nvPr>
            <p:ph sz="half" idx="13" hasCustomPrompt="1"/>
          </p:nvPr>
        </p:nvSpPr>
        <p:spPr>
          <a:xfrm>
            <a:off x="7136558" y="2050742"/>
            <a:ext cx="3692394" cy="3817398"/>
          </a:xfrm>
          <a:prstGeom prst="rect">
            <a:avLst/>
          </a:prstGeom>
        </p:spPr>
        <p:txBody>
          <a:bodyPr/>
          <a:lstStyle>
            <a:lvl1pPr>
              <a:defRPr/>
            </a:lvl1pPr>
          </a:lstStyle>
          <a:p>
            <a:pPr lvl="0"/>
            <a:r>
              <a:rPr lang="nl-NL" dirty="0"/>
              <a:t>Change </a:t>
            </a:r>
            <a:r>
              <a:rPr lang="nl-NL" dirty="0" err="1"/>
              <a:t>text</a:t>
            </a:r>
            <a:endParaRPr lang="en-GB" dirty="0"/>
          </a:p>
        </p:txBody>
      </p:sp>
      <p:pic>
        <p:nvPicPr>
          <p:cNvPr id="11" name="Graphic 10">
            <a:extLst>
              <a:ext uri="{FF2B5EF4-FFF2-40B4-BE49-F238E27FC236}">
                <a16:creationId xmlns:a16="http://schemas.microsoft.com/office/drawing/2014/main" id="{F2DCB080-EBE5-4FE4-8A8C-1517C542CB7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76930" y="1952625"/>
            <a:ext cx="3922358" cy="4048680"/>
          </a:xfrm>
          <a:prstGeom prst="rect">
            <a:avLst/>
          </a:prstGeom>
        </p:spPr>
      </p:pic>
      <p:pic>
        <p:nvPicPr>
          <p:cNvPr id="12" name="Graphic 11">
            <a:extLst>
              <a:ext uri="{FF2B5EF4-FFF2-40B4-BE49-F238E27FC236}">
                <a16:creationId xmlns:a16="http://schemas.microsoft.com/office/drawing/2014/main" id="{0916403C-BBCD-426C-8DED-8BAF4EAD5C66}"/>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6200000">
            <a:off x="6968843" y="1979593"/>
            <a:ext cx="4048681" cy="3994743"/>
          </a:xfrm>
          <a:prstGeom prst="rect">
            <a:avLst/>
          </a:prstGeom>
        </p:spPr>
      </p:pic>
      <p:pic>
        <p:nvPicPr>
          <p:cNvPr id="13" name="Graphic 12">
            <a:extLst>
              <a:ext uri="{FF2B5EF4-FFF2-40B4-BE49-F238E27FC236}">
                <a16:creationId xmlns:a16="http://schemas.microsoft.com/office/drawing/2014/main" id="{275DCAC6-8F76-4F3D-A05D-57BAD46608A9}"/>
              </a:ext>
            </a:extLst>
          </p:cNvPr>
          <p:cNvPicPr>
            <a:picLocks noChangeAspect="1"/>
          </p:cNvPicPr>
          <p:nvPr userDrawn="1"/>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235390" y="-391871"/>
            <a:ext cx="2901340" cy="2050234"/>
          </a:xfrm>
          <a:prstGeom prst="rect">
            <a:avLst/>
          </a:prstGeom>
        </p:spPr>
      </p:pic>
    </p:spTree>
    <p:extLst>
      <p:ext uri="{BB962C8B-B14F-4D97-AF65-F5344CB8AC3E}">
        <p14:creationId xmlns:p14="http://schemas.microsoft.com/office/powerpoint/2010/main" val="19325915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mparison (headings)">
    <p:spTree>
      <p:nvGrpSpPr>
        <p:cNvPr id="1" name=""/>
        <p:cNvGrpSpPr/>
        <p:nvPr/>
      </p:nvGrpSpPr>
      <p:grpSpPr>
        <a:xfrm>
          <a:off x="0" y="0"/>
          <a:ext cx="0" cy="0"/>
          <a:chOff x="0" y="0"/>
          <a:chExt cx="0" cy="0"/>
        </a:xfrm>
      </p:grpSpPr>
      <p:sp>
        <p:nvSpPr>
          <p:cNvPr id="4" name="Tijdelijke aanduiding voor inhoud 3">
            <a:extLst>
              <a:ext uri="{FF2B5EF4-FFF2-40B4-BE49-F238E27FC236}">
                <a16:creationId xmlns:a16="http://schemas.microsoft.com/office/drawing/2014/main" id="{E3537E3A-5E59-4B85-853F-AC181BDF9BD7}"/>
              </a:ext>
            </a:extLst>
          </p:cNvPr>
          <p:cNvSpPr>
            <a:spLocks noGrp="1"/>
          </p:cNvSpPr>
          <p:nvPr>
            <p:ph sz="half" idx="2"/>
          </p:nvPr>
        </p:nvSpPr>
        <p:spPr>
          <a:xfrm>
            <a:off x="839788" y="2505075"/>
            <a:ext cx="5157787" cy="3684588"/>
          </a:xfrm>
        </p:spPr>
        <p:txBody>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6" name="Tijdelijke aanduiding voor inhoud 5">
            <a:extLst>
              <a:ext uri="{FF2B5EF4-FFF2-40B4-BE49-F238E27FC236}">
                <a16:creationId xmlns:a16="http://schemas.microsoft.com/office/drawing/2014/main" id="{91892466-3454-4982-9FF5-C2474F011C93}"/>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14" name="Titel 1">
            <a:extLst>
              <a:ext uri="{FF2B5EF4-FFF2-40B4-BE49-F238E27FC236}">
                <a16:creationId xmlns:a16="http://schemas.microsoft.com/office/drawing/2014/main" id="{ADC41D1C-B056-4CCC-A2CF-97C8383A843A}"/>
              </a:ext>
            </a:extLst>
          </p:cNvPr>
          <p:cNvSpPr>
            <a:spLocks noGrp="1"/>
          </p:cNvSpPr>
          <p:nvPr>
            <p:ph type="title"/>
          </p:nvPr>
        </p:nvSpPr>
        <p:spPr>
          <a:xfrm>
            <a:off x="839788" y="365125"/>
            <a:ext cx="10515600" cy="1325563"/>
          </a:xfrm>
          <a:prstGeom prst="rect">
            <a:avLst/>
          </a:prstGeom>
        </p:spPr>
        <p:txBody>
          <a:bodyPr/>
          <a:lstStyle>
            <a:lvl1pPr>
              <a:defRPr>
                <a:solidFill>
                  <a:schemeClr val="accent1"/>
                </a:solidFill>
              </a:defRPr>
            </a:lvl1pPr>
          </a:lstStyle>
          <a:p>
            <a:endParaRPr lang="en-GB" dirty="0"/>
          </a:p>
        </p:txBody>
      </p:sp>
      <p:sp>
        <p:nvSpPr>
          <p:cNvPr id="15" name="Tijdelijke aanduiding voor tekst 2">
            <a:extLst>
              <a:ext uri="{FF2B5EF4-FFF2-40B4-BE49-F238E27FC236}">
                <a16:creationId xmlns:a16="http://schemas.microsoft.com/office/drawing/2014/main" id="{AE5B7F71-A204-4985-97FC-8403469773C8}"/>
              </a:ext>
            </a:extLst>
          </p:cNvPr>
          <p:cNvSpPr>
            <a:spLocks noGrp="1"/>
          </p:cNvSpPr>
          <p:nvPr>
            <p:ph type="body" idx="1" hasCustomPrompt="1"/>
          </p:nvPr>
        </p:nvSpPr>
        <p:spPr>
          <a:xfrm>
            <a:off x="839788" y="1681163"/>
            <a:ext cx="5157787" cy="823912"/>
          </a:xfrm>
          <a:prstGeom prst="rect">
            <a:avLst/>
          </a:prstGeom>
          <a:solidFill>
            <a:schemeClr val="accent5"/>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dirty="0" err="1"/>
              <a:t>subheader</a:t>
            </a:r>
            <a:endParaRPr lang="nl-NL" dirty="0"/>
          </a:p>
        </p:txBody>
      </p:sp>
      <p:sp>
        <p:nvSpPr>
          <p:cNvPr id="16" name="Tijdelijke aanduiding voor tekst 4">
            <a:extLst>
              <a:ext uri="{FF2B5EF4-FFF2-40B4-BE49-F238E27FC236}">
                <a16:creationId xmlns:a16="http://schemas.microsoft.com/office/drawing/2014/main" id="{AF716A0E-18D4-4A3D-A248-AB131D158942}"/>
              </a:ext>
            </a:extLst>
          </p:cNvPr>
          <p:cNvSpPr>
            <a:spLocks noGrp="1"/>
          </p:cNvSpPr>
          <p:nvPr>
            <p:ph type="body" sz="quarter" idx="3" hasCustomPrompt="1"/>
          </p:nvPr>
        </p:nvSpPr>
        <p:spPr>
          <a:xfrm>
            <a:off x="6172200" y="1681163"/>
            <a:ext cx="5183188" cy="823912"/>
          </a:xfrm>
          <a:prstGeom prst="rect">
            <a:avLst/>
          </a:prstGeom>
          <a:solidFill>
            <a:schemeClr val="accent3"/>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dirty="0" err="1"/>
              <a:t>subheader</a:t>
            </a:r>
            <a:endParaRPr lang="nl-NL" dirty="0"/>
          </a:p>
        </p:txBody>
      </p:sp>
      <p:pic>
        <p:nvPicPr>
          <p:cNvPr id="17" name="Graphic 16">
            <a:extLst>
              <a:ext uri="{FF2B5EF4-FFF2-40B4-BE49-F238E27FC236}">
                <a16:creationId xmlns:a16="http://schemas.microsoft.com/office/drawing/2014/main" id="{F636A01B-34E1-4217-8455-EBD7BC385800}"/>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235390" y="-391871"/>
            <a:ext cx="2901340" cy="2050234"/>
          </a:xfrm>
          <a:prstGeom prst="rect">
            <a:avLst/>
          </a:prstGeom>
        </p:spPr>
      </p:pic>
    </p:spTree>
    <p:extLst>
      <p:ext uri="{BB962C8B-B14F-4D97-AF65-F5344CB8AC3E}">
        <p14:creationId xmlns:p14="http://schemas.microsoft.com/office/powerpoint/2010/main" val="30344713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imple slide (black and whi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5038D0-1D15-420B-982C-2B870F438E01}"/>
              </a:ext>
            </a:extLst>
          </p:cNvPr>
          <p:cNvSpPr>
            <a:spLocks noGrp="1"/>
          </p:cNvSpPr>
          <p:nvPr>
            <p:ph type="title" hasCustomPrompt="1"/>
          </p:nvPr>
        </p:nvSpPr>
        <p:spPr/>
        <p:txBody>
          <a:bodyPr/>
          <a:lstStyle>
            <a:lvl1pPr>
              <a:defRPr/>
            </a:lvl1pPr>
          </a:lstStyle>
          <a:p>
            <a:r>
              <a:rPr lang="nl-NL" dirty="0" err="1"/>
              <a:t>Title</a:t>
            </a:r>
            <a:endParaRPr lang="en-GB" dirty="0"/>
          </a:p>
        </p:txBody>
      </p:sp>
      <p:sp>
        <p:nvSpPr>
          <p:cNvPr id="3" name="Tijdelijke aanduiding voor tekst 2">
            <a:extLst>
              <a:ext uri="{FF2B5EF4-FFF2-40B4-BE49-F238E27FC236}">
                <a16:creationId xmlns:a16="http://schemas.microsoft.com/office/drawing/2014/main" id="{B6272EFC-A5C8-42C9-9583-46A3C986402E}"/>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pic>
        <p:nvPicPr>
          <p:cNvPr id="5" name="Graphic 4">
            <a:extLst>
              <a:ext uri="{FF2B5EF4-FFF2-40B4-BE49-F238E27FC236}">
                <a16:creationId xmlns:a16="http://schemas.microsoft.com/office/drawing/2014/main" id="{7D13D90E-2AA7-47EA-86DE-1E960EBB13E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320316" y="-196158"/>
            <a:ext cx="6456348" cy="7054158"/>
          </a:xfrm>
          <a:prstGeom prst="rect">
            <a:avLst/>
          </a:prstGeom>
        </p:spPr>
      </p:pic>
      <p:pic>
        <p:nvPicPr>
          <p:cNvPr id="6" name="Graphic 5">
            <a:extLst>
              <a:ext uri="{FF2B5EF4-FFF2-40B4-BE49-F238E27FC236}">
                <a16:creationId xmlns:a16="http://schemas.microsoft.com/office/drawing/2014/main" id="{F8FA5507-86D9-421B-9300-D6BF0082274D}"/>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35390" y="-391871"/>
            <a:ext cx="2901340" cy="2050234"/>
          </a:xfrm>
          <a:prstGeom prst="rect">
            <a:avLst/>
          </a:prstGeom>
        </p:spPr>
      </p:pic>
    </p:spTree>
    <p:extLst>
      <p:ext uri="{BB962C8B-B14F-4D97-AF65-F5344CB8AC3E}">
        <p14:creationId xmlns:p14="http://schemas.microsoft.com/office/powerpoint/2010/main" val="39702975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2367F631-019F-466E-A462-1B6023163A56}"/>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235390" y="5331233"/>
            <a:ext cx="2901340" cy="2050234"/>
          </a:xfrm>
          <a:prstGeom prst="rect">
            <a:avLst/>
          </a:prstGeom>
        </p:spPr>
      </p:pic>
      <p:pic>
        <p:nvPicPr>
          <p:cNvPr id="3" name="Graphic 2">
            <a:extLst>
              <a:ext uri="{FF2B5EF4-FFF2-40B4-BE49-F238E27FC236}">
                <a16:creationId xmlns:a16="http://schemas.microsoft.com/office/drawing/2014/main" id="{E3D1C544-CEB0-4095-9B5F-B125310717A0}"/>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7027508" y="-94435"/>
            <a:ext cx="6477000" cy="7076723"/>
          </a:xfrm>
          <a:prstGeom prst="rect">
            <a:avLst/>
          </a:prstGeom>
        </p:spPr>
      </p:pic>
    </p:spTree>
    <p:extLst>
      <p:ext uri="{BB962C8B-B14F-4D97-AF65-F5344CB8AC3E}">
        <p14:creationId xmlns:p14="http://schemas.microsoft.com/office/powerpoint/2010/main" val="11231177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description">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93E074-184D-473B-AF5A-E07EE68D830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GB"/>
          </a:p>
        </p:txBody>
      </p:sp>
      <p:sp>
        <p:nvSpPr>
          <p:cNvPr id="3" name="Tijdelijke aanduiding voor inhoud 2">
            <a:extLst>
              <a:ext uri="{FF2B5EF4-FFF2-40B4-BE49-F238E27FC236}">
                <a16:creationId xmlns:a16="http://schemas.microsoft.com/office/drawing/2014/main" id="{2733F4ED-31A7-4376-A4DA-64A35E8D8F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tekst 3">
            <a:extLst>
              <a:ext uri="{FF2B5EF4-FFF2-40B4-BE49-F238E27FC236}">
                <a16:creationId xmlns:a16="http://schemas.microsoft.com/office/drawing/2014/main" id="{9199C618-8494-4811-A05B-BDC5D0CC01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pic>
        <p:nvPicPr>
          <p:cNvPr id="5" name="Graphic 4">
            <a:extLst>
              <a:ext uri="{FF2B5EF4-FFF2-40B4-BE49-F238E27FC236}">
                <a16:creationId xmlns:a16="http://schemas.microsoft.com/office/drawing/2014/main" id="{6011F3EB-1901-465F-A19E-10150793645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000875" y="-109362"/>
            <a:ext cx="6477000" cy="7076723"/>
          </a:xfrm>
          <a:prstGeom prst="rect">
            <a:avLst/>
          </a:prstGeom>
        </p:spPr>
      </p:pic>
      <p:pic>
        <p:nvPicPr>
          <p:cNvPr id="6" name="Graphic 5">
            <a:extLst>
              <a:ext uri="{FF2B5EF4-FFF2-40B4-BE49-F238E27FC236}">
                <a16:creationId xmlns:a16="http://schemas.microsoft.com/office/drawing/2014/main" id="{B566EF62-B9DE-4C29-A3DC-9E2C80ECEAAF}"/>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35390" y="-391871"/>
            <a:ext cx="2901340" cy="2050234"/>
          </a:xfrm>
          <a:prstGeom prst="rect">
            <a:avLst/>
          </a:prstGeom>
        </p:spPr>
      </p:pic>
    </p:spTree>
    <p:extLst>
      <p:ext uri="{BB962C8B-B14F-4D97-AF65-F5344CB8AC3E}">
        <p14:creationId xmlns:p14="http://schemas.microsoft.com/office/powerpoint/2010/main" val="38659654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description">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9B78FD-8170-4ECD-B278-0B75D0345098}"/>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GB"/>
          </a:p>
        </p:txBody>
      </p:sp>
      <p:sp>
        <p:nvSpPr>
          <p:cNvPr id="3" name="Tijdelijke aanduiding voor afbeelding 2">
            <a:extLst>
              <a:ext uri="{FF2B5EF4-FFF2-40B4-BE49-F238E27FC236}">
                <a16:creationId xmlns:a16="http://schemas.microsoft.com/office/drawing/2014/main" id="{D2D35D73-6FC4-4226-BBCB-31707EC7CB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ijdelijke aanduiding voor tekst 3">
            <a:extLst>
              <a:ext uri="{FF2B5EF4-FFF2-40B4-BE49-F238E27FC236}">
                <a16:creationId xmlns:a16="http://schemas.microsoft.com/office/drawing/2014/main" id="{6BEB6DDF-0BF7-4923-8814-BA53AD53D4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pic>
        <p:nvPicPr>
          <p:cNvPr id="5" name="Graphic 4">
            <a:extLst>
              <a:ext uri="{FF2B5EF4-FFF2-40B4-BE49-F238E27FC236}">
                <a16:creationId xmlns:a16="http://schemas.microsoft.com/office/drawing/2014/main" id="{5F01DFC6-EE44-424B-B0CD-43D139788B0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000875" y="-109362"/>
            <a:ext cx="6477000" cy="7076723"/>
          </a:xfrm>
          <a:prstGeom prst="rect">
            <a:avLst/>
          </a:prstGeom>
        </p:spPr>
      </p:pic>
      <p:pic>
        <p:nvPicPr>
          <p:cNvPr id="6" name="Graphic 5">
            <a:extLst>
              <a:ext uri="{FF2B5EF4-FFF2-40B4-BE49-F238E27FC236}">
                <a16:creationId xmlns:a16="http://schemas.microsoft.com/office/drawing/2014/main" id="{6EB8AE3A-6BAB-4D4B-8C89-C574C02BDBE9}"/>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35390" y="-391871"/>
            <a:ext cx="2901340" cy="2050234"/>
          </a:xfrm>
          <a:prstGeom prst="rect">
            <a:avLst/>
          </a:prstGeom>
        </p:spPr>
      </p:pic>
    </p:spTree>
    <p:extLst>
      <p:ext uri="{BB962C8B-B14F-4D97-AF65-F5344CB8AC3E}">
        <p14:creationId xmlns:p14="http://schemas.microsoft.com/office/powerpoint/2010/main" val="301879228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6_Aangepaste indeling">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1A0F1517-CFDB-495A-856F-AE99ED618077}"/>
              </a:ext>
            </a:extLst>
          </p:cNvPr>
          <p:cNvSpPr/>
          <p:nvPr userDrawn="1"/>
        </p:nvSpPr>
        <p:spPr>
          <a:xfrm>
            <a:off x="155" y="2893819"/>
            <a:ext cx="12192000" cy="174002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4" name="Picture 7">
            <a:extLst>
              <a:ext uri="{FF2B5EF4-FFF2-40B4-BE49-F238E27FC236}">
                <a16:creationId xmlns:a16="http://schemas.microsoft.com/office/drawing/2014/main" id="{525B9170-9B8E-4A2D-A63E-C6E5283A7B2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9556" t="27075" r="10103" b="30446"/>
          <a:stretch/>
        </p:blipFill>
        <p:spPr>
          <a:xfrm>
            <a:off x="531455" y="512473"/>
            <a:ext cx="4916426" cy="1836908"/>
          </a:xfrm>
          <a:prstGeom prst="rect">
            <a:avLst/>
          </a:prstGeom>
        </p:spPr>
      </p:pic>
      <p:grpSp>
        <p:nvGrpSpPr>
          <p:cNvPr id="2" name="Group 1">
            <a:extLst>
              <a:ext uri="{FF2B5EF4-FFF2-40B4-BE49-F238E27FC236}">
                <a16:creationId xmlns:a16="http://schemas.microsoft.com/office/drawing/2014/main" id="{E0FC3D12-9F33-4469-999B-E6C9811EC7D5}"/>
              </a:ext>
            </a:extLst>
          </p:cNvPr>
          <p:cNvGrpSpPr/>
          <p:nvPr userDrawn="1"/>
        </p:nvGrpSpPr>
        <p:grpSpPr>
          <a:xfrm>
            <a:off x="1352881" y="5291471"/>
            <a:ext cx="9519800" cy="451320"/>
            <a:chOff x="223366" y="6163684"/>
            <a:chExt cx="9519800" cy="451320"/>
          </a:xfrm>
        </p:grpSpPr>
        <p:pic>
          <p:nvPicPr>
            <p:cNvPr id="8" name="Picture 48">
              <a:extLst>
                <a:ext uri="{FF2B5EF4-FFF2-40B4-BE49-F238E27FC236}">
                  <a16:creationId xmlns:a16="http://schemas.microsoft.com/office/drawing/2014/main" id="{E5E62FA7-B9B7-45F8-80B3-B969A4015ED7}"/>
                </a:ext>
              </a:extLst>
            </p:cNvPr>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599579" y="6220196"/>
              <a:ext cx="1178241" cy="338296"/>
            </a:xfrm>
            <a:prstGeom prst="rect">
              <a:avLst/>
            </a:prstGeom>
            <a:solidFill>
              <a:schemeClr val="bg1"/>
            </a:solidFill>
          </p:spPr>
        </p:pic>
        <p:pic>
          <p:nvPicPr>
            <p:cNvPr id="9" name="Picture 50">
              <a:extLst>
                <a:ext uri="{FF2B5EF4-FFF2-40B4-BE49-F238E27FC236}">
                  <a16:creationId xmlns:a16="http://schemas.microsoft.com/office/drawing/2014/main" id="{4A05142B-4F35-401F-8CAB-35A2C5DD852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98944" y="6214295"/>
              <a:ext cx="1736203" cy="350098"/>
            </a:xfrm>
            <a:prstGeom prst="rect">
              <a:avLst/>
            </a:prstGeom>
            <a:solidFill>
              <a:schemeClr val="bg1"/>
            </a:solidFill>
          </p:spPr>
        </p:pic>
        <p:pic>
          <p:nvPicPr>
            <p:cNvPr id="10" name="Picture 54">
              <a:extLst>
                <a:ext uri="{FF2B5EF4-FFF2-40B4-BE49-F238E27FC236}">
                  <a16:creationId xmlns:a16="http://schemas.microsoft.com/office/drawing/2014/main" id="{A9E91485-5EC3-4062-BDFB-6FEFDDC6163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43874" y="6163684"/>
              <a:ext cx="2206481" cy="451320"/>
            </a:xfrm>
            <a:prstGeom prst="rect">
              <a:avLst/>
            </a:prstGeom>
            <a:solidFill>
              <a:schemeClr val="bg1"/>
            </a:solidFill>
          </p:spPr>
        </p:pic>
        <p:pic>
          <p:nvPicPr>
            <p:cNvPr id="11" name="Picture 56">
              <a:extLst>
                <a:ext uri="{FF2B5EF4-FFF2-40B4-BE49-F238E27FC236}">
                  <a16:creationId xmlns:a16="http://schemas.microsoft.com/office/drawing/2014/main" id="{C93FA385-7745-41DF-B075-34744C410D96}"/>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8300493" y="6216076"/>
              <a:ext cx="1442673" cy="346537"/>
            </a:xfrm>
            <a:prstGeom prst="rect">
              <a:avLst/>
            </a:prstGeom>
            <a:solidFill>
              <a:schemeClr val="bg1"/>
            </a:solidFill>
          </p:spPr>
        </p:pic>
        <p:pic>
          <p:nvPicPr>
            <p:cNvPr id="13" name="Bild 1" descr="image001">
              <a:extLst>
                <a:ext uri="{FF2B5EF4-FFF2-40B4-BE49-F238E27FC236}">
                  <a16:creationId xmlns:a16="http://schemas.microsoft.com/office/drawing/2014/main" id="{0FA45233-9582-4E82-9343-420B9EE0342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3366" y="6196853"/>
              <a:ext cx="2031186" cy="38498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14" name="Titel 1">
            <a:extLst>
              <a:ext uri="{FF2B5EF4-FFF2-40B4-BE49-F238E27FC236}">
                <a16:creationId xmlns:a16="http://schemas.microsoft.com/office/drawing/2014/main" id="{9EC090B5-CA90-4C00-93B7-5ADF9310911B}"/>
              </a:ext>
            </a:extLst>
          </p:cNvPr>
          <p:cNvSpPr>
            <a:spLocks noGrp="1"/>
          </p:cNvSpPr>
          <p:nvPr userDrawn="1">
            <p:ph type="title" hasCustomPrompt="1"/>
          </p:nvPr>
        </p:nvSpPr>
        <p:spPr>
          <a:xfrm>
            <a:off x="531455" y="3101048"/>
            <a:ext cx="8049553" cy="1325563"/>
          </a:xfrm>
        </p:spPr>
        <p:txBody>
          <a:bodyPr/>
          <a:lstStyle>
            <a:lvl1pPr>
              <a:defRPr>
                <a:solidFill>
                  <a:schemeClr val="bg2"/>
                </a:solidFill>
              </a:defRPr>
            </a:lvl1pPr>
          </a:lstStyle>
          <a:p>
            <a:r>
              <a:rPr lang="nl-NL" dirty="0" err="1"/>
              <a:t>Thank</a:t>
            </a:r>
            <a:r>
              <a:rPr lang="nl-NL" dirty="0"/>
              <a:t> </a:t>
            </a:r>
            <a:r>
              <a:rPr lang="nl-NL" dirty="0" err="1"/>
              <a:t>you</a:t>
            </a:r>
            <a:r>
              <a:rPr lang="nl-NL" dirty="0"/>
              <a:t> </a:t>
            </a:r>
            <a:r>
              <a:rPr lang="nl-NL" dirty="0" err="1"/>
              <a:t>for</a:t>
            </a:r>
            <a:r>
              <a:rPr lang="nl-NL" dirty="0"/>
              <a:t> </a:t>
            </a:r>
            <a:r>
              <a:rPr lang="nl-NL" dirty="0" err="1"/>
              <a:t>your</a:t>
            </a:r>
            <a:r>
              <a:rPr lang="nl-NL" dirty="0"/>
              <a:t> attention</a:t>
            </a:r>
            <a:endParaRPr lang="en-GB" dirty="0"/>
          </a:p>
        </p:txBody>
      </p:sp>
      <p:grpSp>
        <p:nvGrpSpPr>
          <p:cNvPr id="5" name="Group 4">
            <a:extLst>
              <a:ext uri="{FF2B5EF4-FFF2-40B4-BE49-F238E27FC236}">
                <a16:creationId xmlns:a16="http://schemas.microsoft.com/office/drawing/2014/main" id="{F770ABEA-164C-40C8-B341-835E84D6C0A0}"/>
              </a:ext>
            </a:extLst>
          </p:cNvPr>
          <p:cNvGrpSpPr/>
          <p:nvPr userDrawn="1"/>
        </p:nvGrpSpPr>
        <p:grpSpPr>
          <a:xfrm>
            <a:off x="3364547" y="6103487"/>
            <a:ext cx="5907334" cy="707886"/>
            <a:chOff x="3574680" y="5063050"/>
            <a:chExt cx="5907334" cy="707886"/>
          </a:xfrm>
        </p:grpSpPr>
        <p:pic>
          <p:nvPicPr>
            <p:cNvPr id="12" name="Picture 2">
              <a:extLst>
                <a:ext uri="{FF2B5EF4-FFF2-40B4-BE49-F238E27FC236}">
                  <a16:creationId xmlns:a16="http://schemas.microsoft.com/office/drawing/2014/main" id="{1309AB3A-AC0A-4A28-99D7-11A3A980B4A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574680" y="5178280"/>
              <a:ext cx="1887654" cy="411552"/>
            </a:xfrm>
            <a:prstGeom prst="rect">
              <a:avLst/>
            </a:prstGeom>
            <a:solidFill>
              <a:schemeClr val="bg1"/>
            </a:solidFill>
          </p:spPr>
        </p:pic>
        <p:sp>
          <p:nvSpPr>
            <p:cNvPr id="15" name="TextBox 19">
              <a:extLst>
                <a:ext uri="{FF2B5EF4-FFF2-40B4-BE49-F238E27FC236}">
                  <a16:creationId xmlns:a16="http://schemas.microsoft.com/office/drawing/2014/main" id="{A31FD795-25B3-4ED2-9B90-8444ECC284C3}"/>
                </a:ext>
              </a:extLst>
            </p:cNvPr>
            <p:cNvSpPr txBox="1"/>
            <p:nvPr userDrawn="1"/>
          </p:nvSpPr>
          <p:spPr>
            <a:xfrm>
              <a:off x="5621747" y="5063050"/>
              <a:ext cx="3860267"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solidFill>
                    <a:schemeClr val="tx1">
                      <a:lumMod val="75000"/>
                      <a:lumOff val="25000"/>
                    </a:schemeClr>
                  </a:solidFill>
                  <a:effectLst/>
                  <a:latin typeface="Raleway" panose="020B0003030101060003" pitchFamily="34" charset="0"/>
                  <a:ea typeface="Times New Roman" panose="02020603050405020304" pitchFamily="18" charset="0"/>
                  <a:cs typeface="Times New Roman" panose="02020603050405020304" pitchFamily="18" charset="0"/>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nl-NL" sz="800" dirty="0">
                <a:solidFill>
                  <a:schemeClr val="tx1">
                    <a:lumMod val="75000"/>
                    <a:lumOff val="25000"/>
                  </a:schemeClr>
                </a:solidFill>
                <a:effectLst/>
                <a:latin typeface="Raleway" panose="020B0003030101060003" pitchFamily="34" charset="0"/>
                <a:ea typeface="Times New Roman" panose="02020603050405020304" pitchFamily="18" charset="0"/>
                <a:cs typeface="Times New Roman" panose="02020603050405020304" pitchFamily="18" charset="0"/>
              </a:endParaRPr>
            </a:p>
            <a:p>
              <a:endParaRPr lang="nl-NL" sz="800" dirty="0">
                <a:solidFill>
                  <a:schemeClr val="bg1"/>
                </a:solidFill>
              </a:endParaRPr>
            </a:p>
          </p:txBody>
        </p:sp>
      </p:grpSp>
    </p:spTree>
    <p:extLst>
      <p:ext uri="{BB962C8B-B14F-4D97-AF65-F5344CB8AC3E}">
        <p14:creationId xmlns:p14="http://schemas.microsoft.com/office/powerpoint/2010/main" val="2750170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imple slide (red)">
    <p:spTree>
      <p:nvGrpSpPr>
        <p:cNvPr id="1" name=""/>
        <p:cNvGrpSpPr/>
        <p:nvPr/>
      </p:nvGrpSpPr>
      <p:grpSpPr>
        <a:xfrm>
          <a:off x="0" y="0"/>
          <a:ext cx="0" cy="0"/>
          <a:chOff x="0" y="0"/>
          <a:chExt cx="0" cy="0"/>
        </a:xfrm>
      </p:grpSpPr>
      <p:sp>
        <p:nvSpPr>
          <p:cNvPr id="11" name="Rechthoek 10">
            <a:extLst>
              <a:ext uri="{FF2B5EF4-FFF2-40B4-BE49-F238E27FC236}">
                <a16:creationId xmlns:a16="http://schemas.microsoft.com/office/drawing/2014/main" id="{E1AAB47F-D341-4EB5-90BE-EE00B800B465}"/>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itel 1">
            <a:extLst>
              <a:ext uri="{FF2B5EF4-FFF2-40B4-BE49-F238E27FC236}">
                <a16:creationId xmlns:a16="http://schemas.microsoft.com/office/drawing/2014/main" id="{CF3C8D34-09EF-4D07-957D-19F3F13250C6}"/>
              </a:ext>
            </a:extLst>
          </p:cNvPr>
          <p:cNvSpPr>
            <a:spLocks noGrp="1"/>
          </p:cNvSpPr>
          <p:nvPr>
            <p:ph type="title" hasCustomPrompt="1"/>
          </p:nvPr>
        </p:nvSpPr>
        <p:spPr>
          <a:xfrm>
            <a:off x="838200" y="365125"/>
            <a:ext cx="10515600" cy="1325563"/>
          </a:xfrm>
        </p:spPr>
        <p:txBody>
          <a:bodyPr/>
          <a:lstStyle>
            <a:lvl1pPr>
              <a:defRPr>
                <a:solidFill>
                  <a:schemeClr val="bg2"/>
                </a:solidFill>
              </a:defRPr>
            </a:lvl1pPr>
          </a:lstStyle>
          <a:p>
            <a:r>
              <a:rPr lang="nl-NL" dirty="0" err="1"/>
              <a:t>Title</a:t>
            </a:r>
            <a:endParaRPr lang="en-GB" dirty="0"/>
          </a:p>
        </p:txBody>
      </p:sp>
      <p:sp>
        <p:nvSpPr>
          <p:cNvPr id="13" name="Tijdelijke aanduiding voor inhoud 2">
            <a:extLst>
              <a:ext uri="{FF2B5EF4-FFF2-40B4-BE49-F238E27FC236}">
                <a16:creationId xmlns:a16="http://schemas.microsoft.com/office/drawing/2014/main" id="{7B11FB93-6DE9-40F3-80DF-78E5C1A9B8F2}"/>
              </a:ext>
            </a:extLst>
          </p:cNvPr>
          <p:cNvSpPr>
            <a:spLocks noGrp="1"/>
          </p:cNvSpPr>
          <p:nvPr>
            <p:ph idx="1" hasCustomPrompt="1"/>
          </p:nvPr>
        </p:nvSpPr>
        <p:spPr>
          <a:xfrm>
            <a:off x="838200" y="1825625"/>
            <a:ext cx="10515600" cy="43513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Change </a:t>
            </a:r>
            <a:r>
              <a:rPr lang="nl-NL" dirty="0" err="1"/>
              <a:t>text</a:t>
            </a:r>
            <a:endParaRPr lang="en-GB" dirty="0"/>
          </a:p>
        </p:txBody>
      </p:sp>
      <p:pic>
        <p:nvPicPr>
          <p:cNvPr id="14" name="Graphic 13">
            <a:extLst>
              <a:ext uri="{FF2B5EF4-FFF2-40B4-BE49-F238E27FC236}">
                <a16:creationId xmlns:a16="http://schemas.microsoft.com/office/drawing/2014/main" id="{440C3F14-E0D9-4624-823B-40395F66AF7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972300" y="-101512"/>
            <a:ext cx="6462632" cy="7061024"/>
          </a:xfrm>
          <a:prstGeom prst="rect">
            <a:avLst/>
          </a:prstGeom>
        </p:spPr>
      </p:pic>
      <p:pic>
        <p:nvPicPr>
          <p:cNvPr id="6" name="Afbeelding 5">
            <a:extLst>
              <a:ext uri="{FF2B5EF4-FFF2-40B4-BE49-F238E27FC236}">
                <a16:creationId xmlns:a16="http://schemas.microsoft.com/office/drawing/2014/main" id="{EC13E559-2655-4973-B01A-C76362A73185}"/>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614905" y="5535227"/>
            <a:ext cx="2160121" cy="1526451"/>
          </a:xfrm>
          <a:prstGeom prst="rect">
            <a:avLst/>
          </a:prstGeom>
        </p:spPr>
      </p:pic>
    </p:spTree>
    <p:extLst>
      <p:ext uri="{BB962C8B-B14F-4D97-AF65-F5344CB8AC3E}">
        <p14:creationId xmlns:p14="http://schemas.microsoft.com/office/powerpoint/2010/main" val="4168069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imple slide (blue)">
    <p:spTree>
      <p:nvGrpSpPr>
        <p:cNvPr id="1" name=""/>
        <p:cNvGrpSpPr/>
        <p:nvPr/>
      </p:nvGrpSpPr>
      <p:grpSpPr>
        <a:xfrm>
          <a:off x="0" y="0"/>
          <a:ext cx="0" cy="0"/>
          <a:chOff x="0" y="0"/>
          <a:chExt cx="0" cy="0"/>
        </a:xfrm>
      </p:grpSpPr>
      <p:sp>
        <p:nvSpPr>
          <p:cNvPr id="3" name="Tijdelijke aanduiding voor datum 2">
            <a:extLst>
              <a:ext uri="{FF2B5EF4-FFF2-40B4-BE49-F238E27FC236}">
                <a16:creationId xmlns:a16="http://schemas.microsoft.com/office/drawing/2014/main" id="{5CA44219-E56D-4855-9F35-DE415A3A9896}"/>
              </a:ext>
            </a:extLst>
          </p:cNvPr>
          <p:cNvSpPr>
            <a:spLocks noGrp="1"/>
          </p:cNvSpPr>
          <p:nvPr>
            <p:ph type="dt" sz="half" idx="10"/>
          </p:nvPr>
        </p:nvSpPr>
        <p:spPr>
          <a:xfrm>
            <a:off x="838200" y="6356350"/>
            <a:ext cx="2743200" cy="365125"/>
          </a:xfrm>
          <a:prstGeom prst="rect">
            <a:avLst/>
          </a:prstGeom>
        </p:spPr>
        <p:txBody>
          <a:bodyPr/>
          <a:lstStyle/>
          <a:p>
            <a:fld id="{1362BEEA-E994-44C3-9F66-80728C7ADA37}" type="datetimeFigureOut">
              <a:rPr lang="en-GB" smtClean="0"/>
              <a:t>21/08/2022</a:t>
            </a:fld>
            <a:endParaRPr lang="en-GB"/>
          </a:p>
        </p:txBody>
      </p:sp>
      <p:sp>
        <p:nvSpPr>
          <p:cNvPr id="4" name="Tijdelijke aanduiding voor voettekst 3">
            <a:extLst>
              <a:ext uri="{FF2B5EF4-FFF2-40B4-BE49-F238E27FC236}">
                <a16:creationId xmlns:a16="http://schemas.microsoft.com/office/drawing/2014/main" id="{39DBFF6A-CAFD-4F3B-B41E-782125526C78}"/>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Tijdelijke aanduiding voor dianummer 4">
            <a:extLst>
              <a:ext uri="{FF2B5EF4-FFF2-40B4-BE49-F238E27FC236}">
                <a16:creationId xmlns:a16="http://schemas.microsoft.com/office/drawing/2014/main" id="{3295DFD2-6C0D-462A-84C1-F73859553A6B}"/>
              </a:ext>
            </a:extLst>
          </p:cNvPr>
          <p:cNvSpPr>
            <a:spLocks noGrp="1"/>
          </p:cNvSpPr>
          <p:nvPr>
            <p:ph type="sldNum" sz="quarter" idx="12"/>
          </p:nvPr>
        </p:nvSpPr>
        <p:spPr>
          <a:xfrm>
            <a:off x="8610600" y="6356350"/>
            <a:ext cx="2743200" cy="365125"/>
          </a:xfrm>
          <a:prstGeom prst="rect">
            <a:avLst/>
          </a:prstGeom>
        </p:spPr>
        <p:txBody>
          <a:bodyPr/>
          <a:lstStyle/>
          <a:p>
            <a:fld id="{E72CBA73-900A-4F0C-942E-66B23EAE3D81}" type="slidenum">
              <a:rPr lang="en-GB" smtClean="0"/>
              <a:t>‹#›</a:t>
            </a:fld>
            <a:endParaRPr lang="en-GB"/>
          </a:p>
        </p:txBody>
      </p:sp>
      <p:sp>
        <p:nvSpPr>
          <p:cNvPr id="6" name="Rechthoek 5">
            <a:extLst>
              <a:ext uri="{FF2B5EF4-FFF2-40B4-BE49-F238E27FC236}">
                <a16:creationId xmlns:a16="http://schemas.microsoft.com/office/drawing/2014/main" id="{2D12650B-1D08-4752-A703-6A277BF74894}"/>
              </a:ext>
            </a:extLst>
          </p:cNvPr>
          <p:cNvSpPr/>
          <p:nvPr userDrawn="1"/>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itel 1">
            <a:extLst>
              <a:ext uri="{FF2B5EF4-FFF2-40B4-BE49-F238E27FC236}">
                <a16:creationId xmlns:a16="http://schemas.microsoft.com/office/drawing/2014/main" id="{33F67BC8-AECB-495E-B5EC-9F860EEEA529}"/>
              </a:ext>
            </a:extLst>
          </p:cNvPr>
          <p:cNvSpPr>
            <a:spLocks noGrp="1"/>
          </p:cNvSpPr>
          <p:nvPr>
            <p:ph type="title" hasCustomPrompt="1"/>
          </p:nvPr>
        </p:nvSpPr>
        <p:spPr>
          <a:xfrm>
            <a:off x="838200" y="365125"/>
            <a:ext cx="10515600" cy="1325563"/>
          </a:xfrm>
        </p:spPr>
        <p:txBody>
          <a:bodyPr/>
          <a:lstStyle>
            <a:lvl1pPr>
              <a:defRPr>
                <a:solidFill>
                  <a:schemeClr val="bg2"/>
                </a:solidFill>
              </a:defRPr>
            </a:lvl1pPr>
          </a:lstStyle>
          <a:p>
            <a:r>
              <a:rPr lang="nl-NL" dirty="0" err="1"/>
              <a:t>Title</a:t>
            </a:r>
            <a:endParaRPr lang="en-GB" dirty="0"/>
          </a:p>
        </p:txBody>
      </p:sp>
      <p:sp>
        <p:nvSpPr>
          <p:cNvPr id="8" name="Tijdelijke aanduiding voor inhoud 2">
            <a:extLst>
              <a:ext uri="{FF2B5EF4-FFF2-40B4-BE49-F238E27FC236}">
                <a16:creationId xmlns:a16="http://schemas.microsoft.com/office/drawing/2014/main" id="{9663B953-246C-4E9B-9F59-7B18915B5E0B}"/>
              </a:ext>
            </a:extLst>
          </p:cNvPr>
          <p:cNvSpPr>
            <a:spLocks noGrp="1"/>
          </p:cNvSpPr>
          <p:nvPr>
            <p:ph idx="1" hasCustomPrompt="1"/>
          </p:nvPr>
        </p:nvSpPr>
        <p:spPr>
          <a:xfrm>
            <a:off x="838200" y="1825625"/>
            <a:ext cx="10515600" cy="43513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Change </a:t>
            </a:r>
            <a:r>
              <a:rPr lang="nl-NL" dirty="0" err="1"/>
              <a:t>text</a:t>
            </a:r>
            <a:endParaRPr lang="en-GB" dirty="0"/>
          </a:p>
        </p:txBody>
      </p:sp>
      <p:pic>
        <p:nvPicPr>
          <p:cNvPr id="9" name="Afbeelding 8">
            <a:extLst>
              <a:ext uri="{FF2B5EF4-FFF2-40B4-BE49-F238E27FC236}">
                <a16:creationId xmlns:a16="http://schemas.microsoft.com/office/drawing/2014/main" id="{89C9B853-E3A0-41EC-8427-8B2A1F1814D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14905" y="5535227"/>
            <a:ext cx="2160121" cy="1526451"/>
          </a:xfrm>
          <a:prstGeom prst="rect">
            <a:avLst/>
          </a:prstGeom>
        </p:spPr>
      </p:pic>
      <p:pic>
        <p:nvPicPr>
          <p:cNvPr id="10" name="Graphic 9">
            <a:extLst>
              <a:ext uri="{FF2B5EF4-FFF2-40B4-BE49-F238E27FC236}">
                <a16:creationId xmlns:a16="http://schemas.microsoft.com/office/drawing/2014/main" id="{79A074A3-A961-4803-A4CB-D785069C9006}"/>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6972300" y="-101512"/>
            <a:ext cx="6462632" cy="7061024"/>
          </a:xfrm>
          <a:prstGeom prst="rect">
            <a:avLst/>
          </a:prstGeom>
        </p:spPr>
      </p:pic>
    </p:spTree>
    <p:extLst>
      <p:ext uri="{BB962C8B-B14F-4D97-AF65-F5344CB8AC3E}">
        <p14:creationId xmlns:p14="http://schemas.microsoft.com/office/powerpoint/2010/main" val="2609635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imple slide (green)">
    <p:spTree>
      <p:nvGrpSpPr>
        <p:cNvPr id="1" name=""/>
        <p:cNvGrpSpPr/>
        <p:nvPr/>
      </p:nvGrpSpPr>
      <p:grpSpPr>
        <a:xfrm>
          <a:off x="0" y="0"/>
          <a:ext cx="0" cy="0"/>
          <a:chOff x="0" y="0"/>
          <a:chExt cx="0" cy="0"/>
        </a:xfrm>
      </p:grpSpPr>
      <p:sp>
        <p:nvSpPr>
          <p:cNvPr id="6" name="Tijdelijke aanduiding voor datum 6">
            <a:extLst>
              <a:ext uri="{FF2B5EF4-FFF2-40B4-BE49-F238E27FC236}">
                <a16:creationId xmlns:a16="http://schemas.microsoft.com/office/drawing/2014/main" id="{41A5A94E-2351-4AC7-8F99-BD3008A3FA36}"/>
              </a:ext>
            </a:extLst>
          </p:cNvPr>
          <p:cNvSpPr>
            <a:spLocks noGrp="1"/>
          </p:cNvSpPr>
          <p:nvPr>
            <p:ph type="dt" sz="half" idx="10"/>
          </p:nvPr>
        </p:nvSpPr>
        <p:spPr>
          <a:xfrm>
            <a:off x="838200" y="6356350"/>
            <a:ext cx="2743200" cy="365125"/>
          </a:xfrm>
          <a:prstGeom prst="rect">
            <a:avLst/>
          </a:prstGeom>
        </p:spPr>
        <p:txBody>
          <a:bodyPr/>
          <a:lstStyle/>
          <a:p>
            <a:fld id="{227B6E0C-D4E5-4995-B5ED-367675E79898}" type="datetimeFigureOut">
              <a:rPr lang="en-GB" smtClean="0"/>
              <a:t>21/08/2022</a:t>
            </a:fld>
            <a:endParaRPr lang="en-GB"/>
          </a:p>
        </p:txBody>
      </p:sp>
      <p:sp>
        <p:nvSpPr>
          <p:cNvPr id="7" name="Tijdelijke aanduiding voor voettekst 7">
            <a:extLst>
              <a:ext uri="{FF2B5EF4-FFF2-40B4-BE49-F238E27FC236}">
                <a16:creationId xmlns:a16="http://schemas.microsoft.com/office/drawing/2014/main" id="{95F14F45-16BA-4519-85FE-C7282584E37C}"/>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8" name="Tijdelijke aanduiding voor dianummer 8">
            <a:extLst>
              <a:ext uri="{FF2B5EF4-FFF2-40B4-BE49-F238E27FC236}">
                <a16:creationId xmlns:a16="http://schemas.microsoft.com/office/drawing/2014/main" id="{34B7CBDC-CD16-4451-A26E-014DAF9CF1D8}"/>
              </a:ext>
            </a:extLst>
          </p:cNvPr>
          <p:cNvSpPr>
            <a:spLocks noGrp="1"/>
          </p:cNvSpPr>
          <p:nvPr>
            <p:ph type="sldNum" sz="quarter" idx="12"/>
          </p:nvPr>
        </p:nvSpPr>
        <p:spPr>
          <a:xfrm>
            <a:off x="8610600" y="6356350"/>
            <a:ext cx="2743200" cy="365125"/>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id="{F9FDCE48-33AD-44A4-93C2-95C430018F24}"/>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itel 1">
            <a:extLst>
              <a:ext uri="{FF2B5EF4-FFF2-40B4-BE49-F238E27FC236}">
                <a16:creationId xmlns:a16="http://schemas.microsoft.com/office/drawing/2014/main" id="{58BB4E3D-47AD-4794-9C33-40B220BBC734}"/>
              </a:ext>
            </a:extLst>
          </p:cNvPr>
          <p:cNvSpPr>
            <a:spLocks noGrp="1"/>
          </p:cNvSpPr>
          <p:nvPr>
            <p:ph type="title"/>
          </p:nvPr>
        </p:nvSpPr>
        <p:spPr>
          <a:xfrm>
            <a:off x="838200" y="365125"/>
            <a:ext cx="10515600" cy="1325563"/>
          </a:xfrm>
        </p:spPr>
        <p:txBody>
          <a:bodyPr/>
          <a:lstStyle>
            <a:lvl1pPr>
              <a:defRPr>
                <a:solidFill>
                  <a:schemeClr val="bg2"/>
                </a:solidFill>
              </a:defRPr>
            </a:lvl1pPr>
          </a:lstStyle>
          <a:p>
            <a:r>
              <a:rPr lang="nl-NL" dirty="0"/>
              <a:t>Klik om stijl te bewerken</a:t>
            </a:r>
            <a:endParaRPr lang="en-GB" dirty="0"/>
          </a:p>
        </p:txBody>
      </p:sp>
      <p:sp>
        <p:nvSpPr>
          <p:cNvPr id="11" name="Tijdelijke aanduiding voor inhoud 2">
            <a:extLst>
              <a:ext uri="{FF2B5EF4-FFF2-40B4-BE49-F238E27FC236}">
                <a16:creationId xmlns:a16="http://schemas.microsoft.com/office/drawing/2014/main" id="{272BCAF7-2F7E-4C1C-83B7-179C6123ACC6}"/>
              </a:ext>
            </a:extLst>
          </p:cNvPr>
          <p:cNvSpPr>
            <a:spLocks noGrp="1"/>
          </p:cNvSpPr>
          <p:nvPr>
            <p:ph idx="1"/>
          </p:nvPr>
        </p:nvSpPr>
        <p:spPr>
          <a:xfrm>
            <a:off x="838200" y="1825625"/>
            <a:ext cx="10515600" cy="43513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12" name="Tijdelijke aanduiding voor datum 6">
            <a:extLst>
              <a:ext uri="{FF2B5EF4-FFF2-40B4-BE49-F238E27FC236}">
                <a16:creationId xmlns:a16="http://schemas.microsoft.com/office/drawing/2014/main" id="{E0C498A0-FAAF-4192-94BB-11F22ECCEDF7}"/>
              </a:ext>
            </a:extLst>
          </p:cNvPr>
          <p:cNvSpPr txBox="1">
            <a:spLocks/>
          </p:cNvSpPr>
          <p:nvPr userDrawn="1"/>
        </p:nvSpPr>
        <p:spPr>
          <a:xfrm>
            <a:off x="696157" y="6356350"/>
            <a:ext cx="2743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27B6E0C-D4E5-4995-B5ED-367675E79898}" type="datetimeFigureOut">
              <a:rPr lang="en-GB" smtClean="0"/>
              <a:pPr/>
              <a:t>21/08/2022</a:t>
            </a:fld>
            <a:endParaRPr lang="en-GB"/>
          </a:p>
        </p:txBody>
      </p:sp>
      <p:sp>
        <p:nvSpPr>
          <p:cNvPr id="13" name="Tijdelijke aanduiding voor voettekst 7">
            <a:extLst>
              <a:ext uri="{FF2B5EF4-FFF2-40B4-BE49-F238E27FC236}">
                <a16:creationId xmlns:a16="http://schemas.microsoft.com/office/drawing/2014/main" id="{A6AA3114-C95E-4A53-B7D7-AB4D8A083A56}"/>
              </a:ext>
            </a:extLst>
          </p:cNvPr>
          <p:cNvSpPr txBox="1">
            <a:spLocks/>
          </p:cNvSpPr>
          <p:nvPr userDrawn="1"/>
        </p:nvSpPr>
        <p:spPr>
          <a:xfrm>
            <a:off x="3896557"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p>
        </p:txBody>
      </p:sp>
      <p:sp>
        <p:nvSpPr>
          <p:cNvPr id="14" name="Tijdelijke aanduiding voor dianummer 8">
            <a:extLst>
              <a:ext uri="{FF2B5EF4-FFF2-40B4-BE49-F238E27FC236}">
                <a16:creationId xmlns:a16="http://schemas.microsoft.com/office/drawing/2014/main" id="{7F445D93-1772-4FEC-A6FE-22288C4A8C48}"/>
              </a:ext>
            </a:extLst>
          </p:cNvPr>
          <p:cNvSpPr txBox="1">
            <a:spLocks/>
          </p:cNvSpPr>
          <p:nvPr userDrawn="1"/>
        </p:nvSpPr>
        <p:spPr>
          <a:xfrm>
            <a:off x="8468557"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DA44471-F18B-49D2-B2D5-B5C55CED17BB}" type="slidenum">
              <a:rPr lang="en-GB" smtClean="0"/>
              <a:pPr/>
              <a:t>‹#›</a:t>
            </a:fld>
            <a:endParaRPr lang="en-GB"/>
          </a:p>
        </p:txBody>
      </p:sp>
      <p:sp>
        <p:nvSpPr>
          <p:cNvPr id="15" name="Rechthoek 14">
            <a:extLst>
              <a:ext uri="{FF2B5EF4-FFF2-40B4-BE49-F238E27FC236}">
                <a16:creationId xmlns:a16="http://schemas.microsoft.com/office/drawing/2014/main" id="{057454BE-55A1-4583-8E8E-2975E58F3837}"/>
              </a:ext>
            </a:extLst>
          </p:cNvPr>
          <p:cNvSpPr/>
          <p:nvPr userDrawn="1"/>
        </p:nvSpPr>
        <p:spPr>
          <a:xfrm>
            <a:off x="-142043"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itel 1">
            <a:extLst>
              <a:ext uri="{FF2B5EF4-FFF2-40B4-BE49-F238E27FC236}">
                <a16:creationId xmlns:a16="http://schemas.microsoft.com/office/drawing/2014/main" id="{105F9474-7720-460B-9546-7AA5BF792B5E}"/>
              </a:ext>
            </a:extLst>
          </p:cNvPr>
          <p:cNvSpPr txBox="1">
            <a:spLocks/>
          </p:cNvSpPr>
          <p:nvPr userDrawn="1"/>
        </p:nvSpPr>
        <p:spPr>
          <a:xfrm>
            <a:off x="696157"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bg2"/>
                </a:solidFill>
                <a:latin typeface="+mj-lt"/>
                <a:ea typeface="+mj-ea"/>
                <a:cs typeface="+mj-cs"/>
              </a:defRPr>
            </a:lvl1pPr>
          </a:lstStyle>
          <a:p>
            <a:r>
              <a:rPr lang="nl-NL" dirty="0" err="1"/>
              <a:t>Title</a:t>
            </a:r>
            <a:endParaRPr lang="en-GB" dirty="0"/>
          </a:p>
        </p:txBody>
      </p:sp>
      <p:sp>
        <p:nvSpPr>
          <p:cNvPr id="17" name="Tijdelijke aanduiding voor inhoud 2">
            <a:extLst>
              <a:ext uri="{FF2B5EF4-FFF2-40B4-BE49-F238E27FC236}">
                <a16:creationId xmlns:a16="http://schemas.microsoft.com/office/drawing/2014/main" id="{C41223C4-9057-4244-802A-6F4B761095CC}"/>
              </a:ext>
            </a:extLst>
          </p:cNvPr>
          <p:cNvSpPr>
            <a:spLocks noGrp="1"/>
          </p:cNvSpPr>
          <p:nvPr>
            <p:ph idx="13" hasCustomPrompt="1"/>
          </p:nvPr>
        </p:nvSpPr>
        <p:spPr>
          <a:xfrm>
            <a:off x="696157" y="1825625"/>
            <a:ext cx="10515600" cy="43513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err="1"/>
              <a:t>text</a:t>
            </a:r>
            <a:endParaRPr lang="en-GB" dirty="0"/>
          </a:p>
        </p:txBody>
      </p:sp>
      <p:pic>
        <p:nvPicPr>
          <p:cNvPr id="18" name="Afbeelding 17">
            <a:extLst>
              <a:ext uri="{FF2B5EF4-FFF2-40B4-BE49-F238E27FC236}">
                <a16:creationId xmlns:a16="http://schemas.microsoft.com/office/drawing/2014/main" id="{0509D9E6-94AD-454B-B632-FF48BC958A3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14905" y="5535227"/>
            <a:ext cx="2160121" cy="1526451"/>
          </a:xfrm>
          <a:prstGeom prst="rect">
            <a:avLst/>
          </a:prstGeom>
        </p:spPr>
      </p:pic>
      <p:pic>
        <p:nvPicPr>
          <p:cNvPr id="19" name="Graphic 18">
            <a:extLst>
              <a:ext uri="{FF2B5EF4-FFF2-40B4-BE49-F238E27FC236}">
                <a16:creationId xmlns:a16="http://schemas.microsoft.com/office/drawing/2014/main" id="{29AF28F7-5CED-4480-BDF4-6E7A27E78523}"/>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6972300" y="-101512"/>
            <a:ext cx="6462632" cy="7061024"/>
          </a:xfrm>
          <a:prstGeom prst="rect">
            <a:avLst/>
          </a:prstGeom>
        </p:spPr>
      </p:pic>
    </p:spTree>
    <p:extLst>
      <p:ext uri="{BB962C8B-B14F-4D97-AF65-F5344CB8AC3E}">
        <p14:creationId xmlns:p14="http://schemas.microsoft.com/office/powerpoint/2010/main" val="3767529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imple slide (yellow)">
    <p:spTree>
      <p:nvGrpSpPr>
        <p:cNvPr id="1" name=""/>
        <p:cNvGrpSpPr/>
        <p:nvPr/>
      </p:nvGrpSpPr>
      <p:grpSpPr>
        <a:xfrm>
          <a:off x="0" y="0"/>
          <a:ext cx="0" cy="0"/>
          <a:chOff x="0" y="0"/>
          <a:chExt cx="0" cy="0"/>
        </a:xfrm>
      </p:grpSpPr>
      <p:sp>
        <p:nvSpPr>
          <p:cNvPr id="6" name="Tijdelijke aanduiding voor datum 2">
            <a:extLst>
              <a:ext uri="{FF2B5EF4-FFF2-40B4-BE49-F238E27FC236}">
                <a16:creationId xmlns:a16="http://schemas.microsoft.com/office/drawing/2014/main" id="{61103D17-8064-4E2A-8C17-24683B9CD9AF}"/>
              </a:ext>
            </a:extLst>
          </p:cNvPr>
          <p:cNvSpPr>
            <a:spLocks noGrp="1"/>
          </p:cNvSpPr>
          <p:nvPr>
            <p:ph type="dt" sz="half" idx="10"/>
          </p:nvPr>
        </p:nvSpPr>
        <p:spPr>
          <a:xfrm>
            <a:off x="838200" y="6356350"/>
            <a:ext cx="2743200" cy="365125"/>
          </a:xfrm>
          <a:prstGeom prst="rect">
            <a:avLst/>
          </a:prstGeom>
        </p:spPr>
        <p:txBody>
          <a:bodyPr/>
          <a:lstStyle/>
          <a:p>
            <a:fld id="{227B6E0C-D4E5-4995-B5ED-367675E79898}" type="datetimeFigureOut">
              <a:rPr lang="en-GB" smtClean="0"/>
              <a:t>21/08/2022</a:t>
            </a:fld>
            <a:endParaRPr lang="en-GB"/>
          </a:p>
        </p:txBody>
      </p:sp>
      <p:sp>
        <p:nvSpPr>
          <p:cNvPr id="7" name="Tijdelijke aanduiding voor voettekst 3">
            <a:extLst>
              <a:ext uri="{FF2B5EF4-FFF2-40B4-BE49-F238E27FC236}">
                <a16:creationId xmlns:a16="http://schemas.microsoft.com/office/drawing/2014/main" id="{6F959806-18AA-4195-B648-315A1A819F62}"/>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8" name="Tijdelijke aanduiding voor dianummer 4">
            <a:extLst>
              <a:ext uri="{FF2B5EF4-FFF2-40B4-BE49-F238E27FC236}">
                <a16:creationId xmlns:a16="http://schemas.microsoft.com/office/drawing/2014/main" id="{57A381E9-11FC-4DC0-8787-907910239BBD}"/>
              </a:ext>
            </a:extLst>
          </p:cNvPr>
          <p:cNvSpPr>
            <a:spLocks noGrp="1"/>
          </p:cNvSpPr>
          <p:nvPr>
            <p:ph type="sldNum" sz="quarter" idx="12"/>
          </p:nvPr>
        </p:nvSpPr>
        <p:spPr>
          <a:xfrm>
            <a:off x="8610600" y="6356350"/>
            <a:ext cx="2743200" cy="365125"/>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id="{74B8038E-5C02-47A7-8831-A9B384E4E4A9}"/>
              </a:ext>
            </a:extLst>
          </p:cNvPr>
          <p:cNvSpPr/>
          <p:nvPr userDrawn="1"/>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Titel 1">
            <a:extLst>
              <a:ext uri="{FF2B5EF4-FFF2-40B4-BE49-F238E27FC236}">
                <a16:creationId xmlns:a16="http://schemas.microsoft.com/office/drawing/2014/main" id="{349578B8-1138-48FA-8C67-2CB1764E43A9}"/>
              </a:ext>
            </a:extLst>
          </p:cNvPr>
          <p:cNvSpPr>
            <a:spLocks noGrp="1"/>
          </p:cNvSpPr>
          <p:nvPr>
            <p:ph type="title" hasCustomPrompt="1"/>
          </p:nvPr>
        </p:nvSpPr>
        <p:spPr>
          <a:xfrm>
            <a:off x="838200" y="365125"/>
            <a:ext cx="10515600" cy="1325563"/>
          </a:xfrm>
        </p:spPr>
        <p:txBody>
          <a:bodyPr/>
          <a:lstStyle>
            <a:lvl1pPr>
              <a:defRPr>
                <a:solidFill>
                  <a:schemeClr val="bg2"/>
                </a:solidFill>
              </a:defRPr>
            </a:lvl1pPr>
          </a:lstStyle>
          <a:p>
            <a:r>
              <a:rPr lang="nl-NL" dirty="0" err="1"/>
              <a:t>Title</a:t>
            </a:r>
            <a:endParaRPr lang="en-GB" dirty="0"/>
          </a:p>
        </p:txBody>
      </p:sp>
      <p:sp>
        <p:nvSpPr>
          <p:cNvPr id="11" name="Tijdelijke aanduiding voor inhoud 2">
            <a:extLst>
              <a:ext uri="{FF2B5EF4-FFF2-40B4-BE49-F238E27FC236}">
                <a16:creationId xmlns:a16="http://schemas.microsoft.com/office/drawing/2014/main" id="{062B67B1-B800-4740-ADF6-E3B94A119040}"/>
              </a:ext>
            </a:extLst>
          </p:cNvPr>
          <p:cNvSpPr>
            <a:spLocks noGrp="1"/>
          </p:cNvSpPr>
          <p:nvPr>
            <p:ph idx="1" hasCustomPrompt="1"/>
          </p:nvPr>
        </p:nvSpPr>
        <p:spPr>
          <a:xfrm>
            <a:off x="838200" y="1825625"/>
            <a:ext cx="10515600" cy="43513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err="1"/>
              <a:t>text</a:t>
            </a:r>
            <a:endParaRPr lang="en-GB" dirty="0"/>
          </a:p>
        </p:txBody>
      </p:sp>
      <p:pic>
        <p:nvPicPr>
          <p:cNvPr id="12" name="Afbeelding 11">
            <a:extLst>
              <a:ext uri="{FF2B5EF4-FFF2-40B4-BE49-F238E27FC236}">
                <a16:creationId xmlns:a16="http://schemas.microsoft.com/office/drawing/2014/main" id="{7D7F9474-EF5F-44AF-B750-8BF15B9014A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14905" y="5535227"/>
            <a:ext cx="2160121" cy="1526451"/>
          </a:xfrm>
          <a:prstGeom prst="rect">
            <a:avLst/>
          </a:prstGeom>
        </p:spPr>
      </p:pic>
      <p:pic>
        <p:nvPicPr>
          <p:cNvPr id="13" name="Graphic 12">
            <a:extLst>
              <a:ext uri="{FF2B5EF4-FFF2-40B4-BE49-F238E27FC236}">
                <a16:creationId xmlns:a16="http://schemas.microsoft.com/office/drawing/2014/main" id="{16DDCA43-2F4F-4704-BDD4-B0504BE16D2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6972300" y="-101512"/>
            <a:ext cx="6462632" cy="7061024"/>
          </a:xfrm>
          <a:prstGeom prst="rect">
            <a:avLst/>
          </a:prstGeom>
        </p:spPr>
      </p:pic>
    </p:spTree>
    <p:extLst>
      <p:ext uri="{BB962C8B-B14F-4D97-AF65-F5344CB8AC3E}">
        <p14:creationId xmlns:p14="http://schemas.microsoft.com/office/powerpoint/2010/main" val="1641768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imple slide (orange)">
    <p:spTree>
      <p:nvGrpSpPr>
        <p:cNvPr id="1" name=""/>
        <p:cNvGrpSpPr/>
        <p:nvPr/>
      </p:nvGrpSpPr>
      <p:grpSpPr>
        <a:xfrm>
          <a:off x="0" y="0"/>
          <a:ext cx="0" cy="0"/>
          <a:chOff x="0" y="0"/>
          <a:chExt cx="0" cy="0"/>
        </a:xfrm>
      </p:grpSpPr>
      <p:sp>
        <p:nvSpPr>
          <p:cNvPr id="13" name="Tijdelijke aanduiding voor datum 1">
            <a:extLst>
              <a:ext uri="{FF2B5EF4-FFF2-40B4-BE49-F238E27FC236}">
                <a16:creationId xmlns:a16="http://schemas.microsoft.com/office/drawing/2014/main" id="{8C87637E-4593-4B3C-BA26-A69DC56E749A}"/>
              </a:ext>
            </a:extLst>
          </p:cNvPr>
          <p:cNvSpPr>
            <a:spLocks noGrp="1"/>
          </p:cNvSpPr>
          <p:nvPr>
            <p:ph type="dt" sz="half" idx="10"/>
          </p:nvPr>
        </p:nvSpPr>
        <p:spPr>
          <a:xfrm>
            <a:off x="838200" y="6356350"/>
            <a:ext cx="2743200" cy="365125"/>
          </a:xfrm>
          <a:prstGeom prst="rect">
            <a:avLst/>
          </a:prstGeom>
        </p:spPr>
        <p:txBody>
          <a:bodyPr/>
          <a:lstStyle/>
          <a:p>
            <a:fld id="{227B6E0C-D4E5-4995-B5ED-367675E79898}" type="datetimeFigureOut">
              <a:rPr lang="en-GB" smtClean="0"/>
              <a:t>21/08/2022</a:t>
            </a:fld>
            <a:endParaRPr lang="en-GB"/>
          </a:p>
        </p:txBody>
      </p:sp>
      <p:sp>
        <p:nvSpPr>
          <p:cNvPr id="14" name="Tijdelijke aanduiding voor voettekst 2">
            <a:extLst>
              <a:ext uri="{FF2B5EF4-FFF2-40B4-BE49-F238E27FC236}">
                <a16:creationId xmlns:a16="http://schemas.microsoft.com/office/drawing/2014/main" id="{5E848633-AAFE-4C76-A63A-8BED7C690267}"/>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15" name="Tijdelijke aanduiding voor dianummer 3">
            <a:extLst>
              <a:ext uri="{FF2B5EF4-FFF2-40B4-BE49-F238E27FC236}">
                <a16:creationId xmlns:a16="http://schemas.microsoft.com/office/drawing/2014/main" id="{EE3205BD-962E-4760-B6BD-6692ABE80F87}"/>
              </a:ext>
            </a:extLst>
          </p:cNvPr>
          <p:cNvSpPr>
            <a:spLocks noGrp="1"/>
          </p:cNvSpPr>
          <p:nvPr>
            <p:ph type="sldNum" sz="quarter" idx="12"/>
          </p:nvPr>
        </p:nvSpPr>
        <p:spPr>
          <a:xfrm>
            <a:off x="8610600" y="6356350"/>
            <a:ext cx="2743200" cy="365125"/>
          </a:xfrm>
          <a:prstGeom prst="rect">
            <a:avLst/>
          </a:prstGeom>
        </p:spPr>
        <p:txBody>
          <a:bodyPr/>
          <a:lstStyle/>
          <a:p>
            <a:fld id="{8DA44471-F18B-49D2-B2D5-B5C55CED17BB}" type="slidenum">
              <a:rPr lang="en-GB" smtClean="0"/>
              <a:t>‹#›</a:t>
            </a:fld>
            <a:endParaRPr lang="en-GB"/>
          </a:p>
        </p:txBody>
      </p:sp>
      <p:sp>
        <p:nvSpPr>
          <p:cNvPr id="16" name="Rechthoek 15">
            <a:extLst>
              <a:ext uri="{FF2B5EF4-FFF2-40B4-BE49-F238E27FC236}">
                <a16:creationId xmlns:a16="http://schemas.microsoft.com/office/drawing/2014/main" id="{6F5C2098-F446-4466-948E-58A22A766AD4}"/>
              </a:ext>
            </a:extLst>
          </p:cNvPr>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Titel 1">
            <a:extLst>
              <a:ext uri="{FF2B5EF4-FFF2-40B4-BE49-F238E27FC236}">
                <a16:creationId xmlns:a16="http://schemas.microsoft.com/office/drawing/2014/main" id="{91E3243C-77C7-4B6A-8AE2-1E7299F66470}"/>
              </a:ext>
            </a:extLst>
          </p:cNvPr>
          <p:cNvSpPr>
            <a:spLocks noGrp="1"/>
          </p:cNvSpPr>
          <p:nvPr>
            <p:ph type="title" hasCustomPrompt="1"/>
          </p:nvPr>
        </p:nvSpPr>
        <p:spPr>
          <a:xfrm>
            <a:off x="838200" y="365125"/>
            <a:ext cx="10515600" cy="1325563"/>
          </a:xfrm>
        </p:spPr>
        <p:txBody>
          <a:bodyPr/>
          <a:lstStyle>
            <a:lvl1pPr>
              <a:defRPr>
                <a:solidFill>
                  <a:schemeClr val="bg2"/>
                </a:solidFill>
              </a:defRPr>
            </a:lvl1pPr>
          </a:lstStyle>
          <a:p>
            <a:r>
              <a:rPr lang="nl-NL" dirty="0" err="1"/>
              <a:t>title</a:t>
            </a:r>
            <a:endParaRPr lang="en-GB" dirty="0"/>
          </a:p>
        </p:txBody>
      </p:sp>
      <p:sp>
        <p:nvSpPr>
          <p:cNvPr id="18" name="Tijdelijke aanduiding voor inhoud 2">
            <a:extLst>
              <a:ext uri="{FF2B5EF4-FFF2-40B4-BE49-F238E27FC236}">
                <a16:creationId xmlns:a16="http://schemas.microsoft.com/office/drawing/2014/main" id="{0CE68D4A-0BB5-4393-8290-EDB339A56437}"/>
              </a:ext>
            </a:extLst>
          </p:cNvPr>
          <p:cNvSpPr>
            <a:spLocks noGrp="1"/>
          </p:cNvSpPr>
          <p:nvPr>
            <p:ph idx="1" hasCustomPrompt="1"/>
          </p:nvPr>
        </p:nvSpPr>
        <p:spPr>
          <a:xfrm>
            <a:off x="838200" y="1825625"/>
            <a:ext cx="10515600" cy="43513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err="1"/>
              <a:t>text</a:t>
            </a:r>
            <a:endParaRPr lang="en-GB" dirty="0"/>
          </a:p>
        </p:txBody>
      </p:sp>
      <p:pic>
        <p:nvPicPr>
          <p:cNvPr id="19" name="Afbeelding 18">
            <a:extLst>
              <a:ext uri="{FF2B5EF4-FFF2-40B4-BE49-F238E27FC236}">
                <a16:creationId xmlns:a16="http://schemas.microsoft.com/office/drawing/2014/main" id="{923C0007-33D7-4D76-B419-1E6B07D09DC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14905" y="5535227"/>
            <a:ext cx="2160121" cy="1526451"/>
          </a:xfrm>
          <a:prstGeom prst="rect">
            <a:avLst/>
          </a:prstGeom>
        </p:spPr>
      </p:pic>
      <p:pic>
        <p:nvPicPr>
          <p:cNvPr id="3" name="Graphic 2">
            <a:extLst>
              <a:ext uri="{FF2B5EF4-FFF2-40B4-BE49-F238E27FC236}">
                <a16:creationId xmlns:a16="http://schemas.microsoft.com/office/drawing/2014/main" id="{6619D745-01FD-42AF-9C8E-DD873EDE162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6972300" y="-101512"/>
            <a:ext cx="6462632" cy="7061024"/>
          </a:xfrm>
          <a:prstGeom prst="rect">
            <a:avLst/>
          </a:prstGeom>
        </p:spPr>
      </p:pic>
    </p:spTree>
    <p:extLst>
      <p:ext uri="{BB962C8B-B14F-4D97-AF65-F5344CB8AC3E}">
        <p14:creationId xmlns:p14="http://schemas.microsoft.com/office/powerpoint/2010/main" val="1648703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nd image (white)">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3D58D4BB-0AF1-4CA7-9C9A-C6D8A4D5A81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000875" y="-109362"/>
            <a:ext cx="6477000" cy="7076723"/>
          </a:xfrm>
          <a:prstGeom prst="rect">
            <a:avLst/>
          </a:prstGeom>
        </p:spPr>
      </p:pic>
      <p:pic>
        <p:nvPicPr>
          <p:cNvPr id="8" name="Graphic 7">
            <a:extLst>
              <a:ext uri="{FF2B5EF4-FFF2-40B4-BE49-F238E27FC236}">
                <a16:creationId xmlns:a16="http://schemas.microsoft.com/office/drawing/2014/main" id="{6F63A8E9-0F8A-473D-A84C-CAFFD8D32D3B}"/>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572177" y="5512598"/>
            <a:ext cx="2321136" cy="1640232"/>
          </a:xfrm>
          <a:prstGeom prst="rect">
            <a:avLst/>
          </a:prstGeom>
        </p:spPr>
      </p:pic>
      <p:sp>
        <p:nvSpPr>
          <p:cNvPr id="2" name="Titel 1">
            <a:extLst>
              <a:ext uri="{FF2B5EF4-FFF2-40B4-BE49-F238E27FC236}">
                <a16:creationId xmlns:a16="http://schemas.microsoft.com/office/drawing/2014/main" id="{B8606041-C5D1-4D18-994F-F9BF3475851D}"/>
              </a:ext>
            </a:extLst>
          </p:cNvPr>
          <p:cNvSpPr>
            <a:spLocks noGrp="1"/>
          </p:cNvSpPr>
          <p:nvPr>
            <p:ph type="title" hasCustomPrompt="1"/>
          </p:nvPr>
        </p:nvSpPr>
        <p:spPr/>
        <p:txBody>
          <a:bodyPr/>
          <a:lstStyle>
            <a:lvl1pPr>
              <a:defRPr/>
            </a:lvl1pPr>
          </a:lstStyle>
          <a:p>
            <a:r>
              <a:rPr lang="nl-NL" dirty="0" err="1"/>
              <a:t>Title</a:t>
            </a:r>
            <a:endParaRPr lang="en-GB" dirty="0"/>
          </a:p>
        </p:txBody>
      </p:sp>
      <p:sp>
        <p:nvSpPr>
          <p:cNvPr id="5" name="Tijdelijke aanduiding voor inhoud 2">
            <a:extLst>
              <a:ext uri="{FF2B5EF4-FFF2-40B4-BE49-F238E27FC236}">
                <a16:creationId xmlns:a16="http://schemas.microsoft.com/office/drawing/2014/main" id="{D22A9442-D3D3-4608-BEF7-DFF3714CE64C}"/>
              </a:ext>
            </a:extLst>
          </p:cNvPr>
          <p:cNvSpPr>
            <a:spLocks noGrp="1"/>
          </p:cNvSpPr>
          <p:nvPr>
            <p:ph idx="13"/>
          </p:nvPr>
        </p:nvSpPr>
        <p:spPr>
          <a:xfrm>
            <a:off x="838200" y="1825625"/>
            <a:ext cx="5257800" cy="4351338"/>
          </a:xfrm>
        </p:spPr>
        <p:txBody>
          <a:bodyPr/>
          <a:lstStyle>
            <a:lvl1pPr>
              <a:defRPr>
                <a:solidFill>
                  <a:schemeClr val="accent6"/>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7" name="Tijdelijke aanduiding voor inhoud 2">
            <a:extLst>
              <a:ext uri="{FF2B5EF4-FFF2-40B4-BE49-F238E27FC236}">
                <a16:creationId xmlns:a16="http://schemas.microsoft.com/office/drawing/2014/main" id="{4590B05B-6A8F-47E7-A0B0-98F634381A19}"/>
              </a:ext>
            </a:extLst>
          </p:cNvPr>
          <p:cNvSpPr>
            <a:spLocks noGrp="1"/>
          </p:cNvSpPr>
          <p:nvPr>
            <p:ph idx="14"/>
          </p:nvPr>
        </p:nvSpPr>
        <p:spPr>
          <a:xfrm>
            <a:off x="6238043" y="1821026"/>
            <a:ext cx="5115757" cy="3896110"/>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665461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and image (red)">
    <p:spTree>
      <p:nvGrpSpPr>
        <p:cNvPr id="1" name=""/>
        <p:cNvGrpSpPr/>
        <p:nvPr/>
      </p:nvGrpSpPr>
      <p:grpSpPr>
        <a:xfrm>
          <a:off x="0" y="0"/>
          <a:ext cx="0" cy="0"/>
          <a:chOff x="0" y="0"/>
          <a:chExt cx="0" cy="0"/>
        </a:xfrm>
      </p:grpSpPr>
      <p:sp>
        <p:nvSpPr>
          <p:cNvPr id="11" name="Rechthoek 10">
            <a:extLst>
              <a:ext uri="{FF2B5EF4-FFF2-40B4-BE49-F238E27FC236}">
                <a16:creationId xmlns:a16="http://schemas.microsoft.com/office/drawing/2014/main" id="{E1AAB47F-D341-4EB5-90BE-EE00B800B465}"/>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itel 1">
            <a:extLst>
              <a:ext uri="{FF2B5EF4-FFF2-40B4-BE49-F238E27FC236}">
                <a16:creationId xmlns:a16="http://schemas.microsoft.com/office/drawing/2014/main" id="{CF3C8D34-09EF-4D07-957D-19F3F13250C6}"/>
              </a:ext>
            </a:extLst>
          </p:cNvPr>
          <p:cNvSpPr>
            <a:spLocks noGrp="1"/>
          </p:cNvSpPr>
          <p:nvPr>
            <p:ph type="title"/>
          </p:nvPr>
        </p:nvSpPr>
        <p:spPr>
          <a:xfrm>
            <a:off x="838200" y="365125"/>
            <a:ext cx="10515600" cy="1325563"/>
          </a:xfrm>
        </p:spPr>
        <p:txBody>
          <a:bodyPr/>
          <a:lstStyle>
            <a:lvl1pPr>
              <a:defRPr>
                <a:solidFill>
                  <a:schemeClr val="bg2"/>
                </a:solidFill>
              </a:defRPr>
            </a:lvl1pPr>
          </a:lstStyle>
          <a:p>
            <a:endParaRPr lang="en-GB" dirty="0"/>
          </a:p>
        </p:txBody>
      </p:sp>
      <p:pic>
        <p:nvPicPr>
          <p:cNvPr id="14" name="Graphic 13">
            <a:extLst>
              <a:ext uri="{FF2B5EF4-FFF2-40B4-BE49-F238E27FC236}">
                <a16:creationId xmlns:a16="http://schemas.microsoft.com/office/drawing/2014/main" id="{440C3F14-E0D9-4624-823B-40395F66AF7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972300" y="-101512"/>
            <a:ext cx="6462632" cy="7061024"/>
          </a:xfrm>
          <a:prstGeom prst="rect">
            <a:avLst/>
          </a:prstGeom>
        </p:spPr>
      </p:pic>
      <p:pic>
        <p:nvPicPr>
          <p:cNvPr id="6" name="Afbeelding 5">
            <a:extLst>
              <a:ext uri="{FF2B5EF4-FFF2-40B4-BE49-F238E27FC236}">
                <a16:creationId xmlns:a16="http://schemas.microsoft.com/office/drawing/2014/main" id="{EC13E559-2655-4973-B01A-C76362A73185}"/>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614905" y="5535227"/>
            <a:ext cx="2160121" cy="1526451"/>
          </a:xfrm>
          <a:prstGeom prst="rect">
            <a:avLst/>
          </a:prstGeom>
        </p:spPr>
      </p:pic>
      <p:sp>
        <p:nvSpPr>
          <p:cNvPr id="7" name="Tijdelijke aanduiding voor inhoud 2">
            <a:extLst>
              <a:ext uri="{FF2B5EF4-FFF2-40B4-BE49-F238E27FC236}">
                <a16:creationId xmlns:a16="http://schemas.microsoft.com/office/drawing/2014/main" id="{6C514876-4EE3-4C08-93DB-88998AE1A6A7}"/>
              </a:ext>
            </a:extLst>
          </p:cNvPr>
          <p:cNvSpPr>
            <a:spLocks noGrp="1"/>
          </p:cNvSpPr>
          <p:nvPr>
            <p:ph idx="13"/>
          </p:nvPr>
        </p:nvSpPr>
        <p:spPr>
          <a:xfrm>
            <a:off x="838200" y="1825625"/>
            <a:ext cx="5257800" cy="43513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8" name="Tijdelijke aanduiding voor inhoud 2">
            <a:extLst>
              <a:ext uri="{FF2B5EF4-FFF2-40B4-BE49-F238E27FC236}">
                <a16:creationId xmlns:a16="http://schemas.microsoft.com/office/drawing/2014/main" id="{9ABD4C61-DEB4-4ACA-9218-0D357BC0002C}"/>
              </a:ext>
            </a:extLst>
          </p:cNvPr>
          <p:cNvSpPr>
            <a:spLocks noGrp="1"/>
          </p:cNvSpPr>
          <p:nvPr>
            <p:ph idx="14"/>
          </p:nvPr>
        </p:nvSpPr>
        <p:spPr>
          <a:xfrm>
            <a:off x="6238043" y="1821026"/>
            <a:ext cx="5115757" cy="3896110"/>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3456892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F7F33E5A-EE53-491B-A290-92B54B3D62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dirty="0"/>
              <a:t>Klik om stijl te bewerken</a:t>
            </a:r>
            <a:endParaRPr lang="en-GB" dirty="0"/>
          </a:p>
        </p:txBody>
      </p:sp>
      <p:sp>
        <p:nvSpPr>
          <p:cNvPr id="3" name="Tijdelijke aanduiding voor tekst 2">
            <a:extLst>
              <a:ext uri="{FF2B5EF4-FFF2-40B4-BE49-F238E27FC236}">
                <a16:creationId xmlns:a16="http://schemas.microsoft.com/office/drawing/2014/main" id="{1AF259F7-FDD1-4157-A21F-0FBF83C482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Tree>
    <p:extLst>
      <p:ext uri="{BB962C8B-B14F-4D97-AF65-F5344CB8AC3E}">
        <p14:creationId xmlns:p14="http://schemas.microsoft.com/office/powerpoint/2010/main" val="3515844121"/>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2" r:id="rId3"/>
    <p:sldLayoutId id="2147483661" r:id="rId4"/>
    <p:sldLayoutId id="2147483663" r:id="rId5"/>
    <p:sldLayoutId id="2147483664" r:id="rId6"/>
    <p:sldLayoutId id="2147483665" r:id="rId7"/>
    <p:sldLayoutId id="2147483671" r:id="rId8"/>
    <p:sldLayoutId id="2147483672" r:id="rId9"/>
    <p:sldLayoutId id="2147483673" r:id="rId10"/>
    <p:sldLayoutId id="2147483674" r:id="rId11"/>
    <p:sldLayoutId id="2147483675" r:id="rId12"/>
    <p:sldLayoutId id="2147483676" r:id="rId13"/>
    <p:sldLayoutId id="2147483650" r:id="rId14"/>
    <p:sldLayoutId id="2147483651" r:id="rId15"/>
    <p:sldLayoutId id="2147483666" r:id="rId16"/>
    <p:sldLayoutId id="2147483667" r:id="rId17"/>
    <p:sldLayoutId id="2147483668" r:id="rId18"/>
    <p:sldLayoutId id="2147483669" r:id="rId19"/>
    <p:sldLayoutId id="2147483652" r:id="rId20"/>
    <p:sldLayoutId id="2147483653" r:id="rId21"/>
    <p:sldLayoutId id="2147483654" r:id="rId22"/>
    <p:sldLayoutId id="2147483655" r:id="rId23"/>
    <p:sldLayoutId id="2147483656" r:id="rId24"/>
    <p:sldLayoutId id="2147483657" r:id="rId25"/>
    <p:sldLayoutId id="2147483670" r:id="rId26"/>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7.jpg"/><Relationship Id="rId2" Type="http://schemas.openxmlformats.org/officeDocument/2006/relationships/image" Target="../media/image26.jpg"/><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7.jpg"/><Relationship Id="rId2" Type="http://schemas.openxmlformats.org/officeDocument/2006/relationships/image" Target="../media/image26.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3" Type="http://schemas.openxmlformats.org/officeDocument/2006/relationships/image" Target="../media/image27.jpg"/><Relationship Id="rId2" Type="http://schemas.openxmlformats.org/officeDocument/2006/relationships/image" Target="../media/image26.jpg"/><Relationship Id="rId1" Type="http://schemas.openxmlformats.org/officeDocument/2006/relationships/slideLayout" Target="../slideLayouts/slideLayout2.xml"/><Relationship Id="rId5" Type="http://schemas.openxmlformats.org/officeDocument/2006/relationships/hyperlink" Target="https://www.youtube.com/watch?v=rumHfC1XQtc" TargetMode="External"/><Relationship Id="rId4" Type="http://schemas.openxmlformats.org/officeDocument/2006/relationships/image" Target="../media/image28.PNG"/></Relationships>
</file>

<file path=ppt/slides/_rels/slide52.xml.rels><?xml version="1.0" encoding="UTF-8" standalone="yes"?>
<Relationships xmlns="http://schemas.openxmlformats.org/package/2006/relationships"><Relationship Id="rId3" Type="http://schemas.openxmlformats.org/officeDocument/2006/relationships/hyperlink" Target="https://abdao.wordpress.com/2015/07/18/differentiated-assessment/" TargetMode="External"/><Relationship Id="rId2" Type="http://schemas.openxmlformats.org/officeDocument/2006/relationships/hyperlink" Target="https://www.prodigygame.com/main-en/blog/differentiated-instruction-strategies-examples-download/" TargetMode="External"/><Relationship Id="rId1" Type="http://schemas.openxmlformats.org/officeDocument/2006/relationships/slideLayout" Target="../slideLayouts/slideLayout4.xml"/><Relationship Id="rId6" Type="http://schemas.openxmlformats.org/officeDocument/2006/relationships/hyperlink" Target="https://www.wasa-oly.org/WASA/images/WASA/1.0%20Who%20We%20Are/1.4.1.6%20SIRS/Download_Files/LI%202018/Mar-Best%20Practics%20for%20Differentiated%20Instruction.pdf" TargetMode="External"/><Relationship Id="rId5" Type="http://schemas.openxmlformats.org/officeDocument/2006/relationships/hyperlink" Target="https://www.schools.utah.gov/file/1e842789-7836-4ed2-af1a-3232ee028d75" TargetMode="External"/><Relationship Id="rId4" Type="http://schemas.openxmlformats.org/officeDocument/2006/relationships/hyperlink" Target="https://www.teachthought.com/pedagogy/strategies-for-differentiated-instruction/"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7.jpg"/><Relationship Id="rId2" Type="http://schemas.openxmlformats.org/officeDocument/2006/relationships/image" Target="../media/image26.jpg"/><Relationship Id="rId1" Type="http://schemas.openxmlformats.org/officeDocument/2006/relationships/slideLayout" Target="../slideLayouts/slideLayout2.xml"/><Relationship Id="rId4" Type="http://schemas.openxmlformats.org/officeDocument/2006/relationships/image" Target="../media/image2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97642F37-6A6B-41B1-9E9E-CBD267A44BBE}"/>
              </a:ext>
            </a:extLst>
          </p:cNvPr>
          <p:cNvSpPr>
            <a:spLocks noGrp="1"/>
          </p:cNvSpPr>
          <p:nvPr>
            <p:ph type="ctrTitle"/>
          </p:nvPr>
        </p:nvSpPr>
        <p:spPr/>
        <p:txBody>
          <a:bodyPr>
            <a:normAutofit fontScale="90000"/>
          </a:bodyPr>
          <a:lstStyle/>
          <a:p>
            <a:pPr algn="r"/>
            <a:r>
              <a:rPr lang="en-US" b="1" spc="100" dirty="0">
                <a:ea typeface="+mj-ea"/>
                <a:cs typeface="+mj-cs"/>
              </a:rPr>
              <a:t>Modul </a:t>
            </a:r>
            <a:r>
              <a:rPr lang="el-GR" b="1" spc="100" dirty="0">
                <a:ea typeface="+mj-ea"/>
                <a:cs typeface="+mj-cs"/>
              </a:rPr>
              <a:t>3</a:t>
            </a:r>
            <a:r>
              <a:rPr lang="en-US" b="1" spc="100" dirty="0"/>
              <a:t>.</a:t>
            </a:r>
            <a:r>
              <a:rPr lang="el-GR" b="1" spc="100" dirty="0"/>
              <a:t> </a:t>
            </a:r>
            <a:r>
              <a:rPr lang="sv-SE" b="1" spc="100" dirty="0"/>
              <a:t>Vilka är strategierna för </a:t>
            </a:r>
            <a:r>
              <a:rPr lang="sv-SE" b="1" spc="100" dirty="0" err="1"/>
              <a:t>diffe</a:t>
            </a:r>
            <a:r>
              <a:rPr lang="en-US" b="1" spc="100" dirty="0" err="1"/>
              <a:t>rentierad</a:t>
            </a:r>
            <a:r>
              <a:rPr lang="en-US" b="1" spc="100" dirty="0"/>
              <a:t> </a:t>
            </a:r>
            <a:r>
              <a:rPr lang="en-US" b="1" spc="100" dirty="0" err="1"/>
              <a:t>undervisning</a:t>
            </a:r>
            <a:r>
              <a:rPr lang="en-US" b="1" spc="100" dirty="0"/>
              <a:t>?</a:t>
            </a:r>
            <a:endParaRPr lang="en-GB" sz="4800" dirty="0"/>
          </a:p>
        </p:txBody>
      </p:sp>
    </p:spTree>
    <p:extLst>
      <p:ext uri="{BB962C8B-B14F-4D97-AF65-F5344CB8AC3E}">
        <p14:creationId xmlns:p14="http://schemas.microsoft.com/office/powerpoint/2010/main" val="2480967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FDADC7B5-76F0-43C1-B24B-823D8AA941C3}"/>
              </a:ext>
            </a:extLst>
          </p:cNvPr>
          <p:cNvSpPr>
            <a:spLocks noGrp="1"/>
          </p:cNvSpPr>
          <p:nvPr>
            <p:ph type="title"/>
          </p:nvPr>
        </p:nvSpPr>
        <p:spPr/>
        <p:txBody>
          <a:bodyPr/>
          <a:lstStyle/>
          <a:p>
            <a:r>
              <a:rPr lang="en-US" dirty="0" err="1"/>
              <a:t>Använd</a:t>
            </a:r>
            <a:r>
              <a:rPr lang="en-US" dirty="0"/>
              <a:t> </a:t>
            </a:r>
            <a:r>
              <a:rPr lang="en-US" dirty="0" err="1"/>
              <a:t>frågekort</a:t>
            </a:r>
            <a:endParaRPr lang="en-US" dirty="0">
              <a:highlight>
                <a:srgbClr val="FFFF00"/>
              </a:highlight>
            </a:endParaRPr>
          </a:p>
        </p:txBody>
      </p:sp>
      <p:sp>
        <p:nvSpPr>
          <p:cNvPr id="2" name="Content Placeholder 1">
            <a:extLst>
              <a:ext uri="{FF2B5EF4-FFF2-40B4-BE49-F238E27FC236}">
                <a16:creationId xmlns:a16="http://schemas.microsoft.com/office/drawing/2014/main" id="{ACF4B134-D2C0-41E4-9ED6-B3D83A90F84B}"/>
              </a:ext>
            </a:extLst>
          </p:cNvPr>
          <p:cNvSpPr>
            <a:spLocks noGrp="1"/>
          </p:cNvSpPr>
          <p:nvPr>
            <p:ph idx="1"/>
          </p:nvPr>
        </p:nvSpPr>
        <p:spPr/>
        <p:txBody>
          <a:bodyPr>
            <a:normAutofit fontScale="92500" lnSpcReduction="10000"/>
          </a:bodyPr>
          <a:lstStyle/>
          <a:p>
            <a:pPr marL="0" indent="0">
              <a:buNone/>
            </a:pPr>
            <a:r>
              <a:rPr lang="sv-SE" dirty="0"/>
              <a:t>Liksom inlärningsstationer låter frågekort dig ge de studerande ett brett urval av innehåll. </a:t>
            </a:r>
            <a:r>
              <a:rPr lang="sv-SE" b="1" dirty="0"/>
              <a:t>Att besvara frågekort kan också vara en aktivitet för smågrupper</a:t>
            </a:r>
            <a:r>
              <a:rPr lang="sv-SE" dirty="0"/>
              <a:t> och skapar variation i lektioner som normalt har fokus på inlärning individuellt eller i helklass.</a:t>
            </a:r>
          </a:p>
          <a:p>
            <a:pPr marL="0" indent="0">
              <a:buNone/>
            </a:pPr>
            <a:r>
              <a:rPr lang="sv-SE" dirty="0"/>
              <a:t>Börja med att identifiera uppgifter och frågor som du brukar hitta på arbetsblad eller i läroböcker. </a:t>
            </a:r>
          </a:p>
          <a:p>
            <a:pPr marL="0" indent="0">
              <a:buNone/>
            </a:pPr>
            <a:r>
              <a:rPr lang="sv-SE" dirty="0"/>
              <a:t>Därefter skriver du ut och laminerar kort som vart och ett innehåller en enda fråga eller uppgift. Till sist ordnar du stationer i klassrummet och delar in de studerande i par som får passera dem.</a:t>
            </a:r>
          </a:p>
          <a:p>
            <a:pPr marL="0" indent="0">
              <a:buNone/>
            </a:pPr>
            <a:r>
              <a:rPr lang="sv-SE" b="1" dirty="0"/>
              <a:t>En lärare i yrkesutbildning kan individualisera undervisningen </a:t>
            </a:r>
            <a:r>
              <a:rPr lang="sv-SE" dirty="0"/>
              <a:t>genom att styra paren och ta hand om kunskapsluckor när det behövs.</a:t>
            </a:r>
          </a:p>
          <a:p>
            <a:endParaRPr lang="sv-SE" dirty="0"/>
          </a:p>
        </p:txBody>
      </p:sp>
    </p:spTree>
    <p:extLst>
      <p:ext uri="{BB962C8B-B14F-4D97-AF65-F5344CB8AC3E}">
        <p14:creationId xmlns:p14="http://schemas.microsoft.com/office/powerpoint/2010/main" val="2393563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482B8486-A00D-49D7-99C1-87EE71646A37}"/>
              </a:ext>
            </a:extLst>
          </p:cNvPr>
          <p:cNvSpPr>
            <a:spLocks noGrp="1"/>
          </p:cNvSpPr>
          <p:nvPr>
            <p:ph type="title"/>
          </p:nvPr>
        </p:nvSpPr>
        <p:spPr/>
        <p:txBody>
          <a:bodyPr/>
          <a:lstStyle/>
          <a:p>
            <a:r>
              <a:rPr lang="en-US" dirty="0" err="1"/>
              <a:t>Intervjua</a:t>
            </a:r>
            <a:r>
              <a:rPr lang="en-US" dirty="0"/>
              <a:t> de </a:t>
            </a:r>
            <a:r>
              <a:rPr lang="en-US" dirty="0" err="1"/>
              <a:t>studerande</a:t>
            </a:r>
            <a:endParaRPr lang="en-GB" dirty="0"/>
          </a:p>
        </p:txBody>
      </p:sp>
      <p:sp>
        <p:nvSpPr>
          <p:cNvPr id="2" name="Content Placeholder 1">
            <a:extLst>
              <a:ext uri="{FF2B5EF4-FFF2-40B4-BE49-F238E27FC236}">
                <a16:creationId xmlns:a16="http://schemas.microsoft.com/office/drawing/2014/main" id="{86A9C198-9B35-4020-BBEA-8236B396ACEA}"/>
              </a:ext>
            </a:extLst>
          </p:cNvPr>
          <p:cNvSpPr>
            <a:spLocks noGrp="1"/>
          </p:cNvSpPr>
          <p:nvPr>
            <p:ph idx="1"/>
          </p:nvPr>
        </p:nvSpPr>
        <p:spPr/>
        <p:txBody>
          <a:bodyPr>
            <a:normAutofit fontScale="85000" lnSpcReduction="20000"/>
          </a:bodyPr>
          <a:lstStyle/>
          <a:p>
            <a:pPr marL="0" indent="0">
              <a:buNone/>
            </a:pPr>
            <a:r>
              <a:rPr lang="sv-SE" dirty="0"/>
              <a:t>Ställ frågor om inlärningsstilar som kan hjälpa dig att identifiera vilka olika typer av innehåll som bäst motsvarar behoven i din klass. </a:t>
            </a:r>
          </a:p>
          <a:p>
            <a:pPr marL="0" indent="0">
              <a:buNone/>
            </a:pPr>
            <a:r>
              <a:rPr lang="sv-SE" dirty="0"/>
              <a:t>Medan du har inlärningsstationer eller en aktivitet i helklass, ta varje studerande åt sidan i några minuter. </a:t>
            </a:r>
          </a:p>
          <a:p>
            <a:pPr marL="0" indent="0">
              <a:buNone/>
            </a:pPr>
            <a:r>
              <a:rPr lang="sv-SE" b="1" dirty="0"/>
              <a:t>Fråga om</a:t>
            </a:r>
            <a:r>
              <a:rPr lang="sv-SE" dirty="0"/>
              <a:t>:</a:t>
            </a:r>
          </a:p>
          <a:p>
            <a:r>
              <a:rPr lang="sv-SE" dirty="0"/>
              <a:t>vilken typ av lektion de tycker bäst om</a:t>
            </a:r>
          </a:p>
          <a:p>
            <a:r>
              <a:rPr lang="sv-SE" dirty="0"/>
              <a:t>vilken sorts aktivitet de tycker bäst om på lektionerna</a:t>
            </a:r>
          </a:p>
          <a:p>
            <a:r>
              <a:rPr lang="sv-SE" dirty="0"/>
              <a:t>vilka egna arbeten de är mest stolta över</a:t>
            </a:r>
          </a:p>
          <a:p>
            <a:r>
              <a:rPr lang="sv-SE" dirty="0"/>
              <a:t>vilka slags uppgifter som hjälper dem att komma ihåg viktiga punkter från lektionerna</a:t>
            </a:r>
          </a:p>
          <a:p>
            <a:pPr marL="0" indent="0">
              <a:buNone/>
            </a:pPr>
            <a:r>
              <a:rPr lang="sv-SE" dirty="0"/>
              <a:t>Gå igenom dina resultat för att identifiera teman och studerande med ovanliga preferenser, </a:t>
            </a:r>
            <a:r>
              <a:rPr lang="sv-SE" b="1" dirty="0"/>
              <a:t>som hjälper dig att bestämma vilka undervisningsmetoder som passar deras förmågor.</a:t>
            </a:r>
            <a:endParaRPr lang="sv-SE" dirty="0"/>
          </a:p>
          <a:p>
            <a:pPr marL="0" indent="0">
              <a:buNone/>
            </a:pPr>
            <a:endParaRPr lang="sv-SE" dirty="0"/>
          </a:p>
        </p:txBody>
      </p:sp>
    </p:spTree>
    <p:extLst>
      <p:ext uri="{BB962C8B-B14F-4D97-AF65-F5344CB8AC3E}">
        <p14:creationId xmlns:p14="http://schemas.microsoft.com/office/powerpoint/2010/main" val="3002154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err="1">
                <a:solidFill>
                  <a:schemeClr val="accent4">
                    <a:lumMod val="75000"/>
                  </a:schemeClr>
                </a:solidFill>
                <a:latin typeface="Ink Free" panose="03080402000500000000" pitchFamily="66" charset="0"/>
              </a:rPr>
              <a:t>Tid</a:t>
            </a:r>
            <a:r>
              <a:rPr lang="en-US" b="1" i="1" dirty="0">
                <a:solidFill>
                  <a:schemeClr val="accent4">
                    <a:lumMod val="75000"/>
                  </a:schemeClr>
                </a:solidFill>
                <a:latin typeface="Ink Free" panose="03080402000500000000" pitchFamily="66" charset="0"/>
              </a:rPr>
              <a:t> för </a:t>
            </a:r>
            <a:r>
              <a:rPr lang="en-US" b="1" i="1" dirty="0" err="1">
                <a:solidFill>
                  <a:schemeClr val="accent4">
                    <a:lumMod val="75000"/>
                  </a:schemeClr>
                </a:solidFill>
                <a:latin typeface="Ink Free" panose="03080402000500000000" pitchFamily="66" charset="0"/>
              </a:rPr>
              <a:t>självreflektion</a:t>
            </a:r>
            <a:r>
              <a:rPr lang="en-US" b="1" i="1" dirty="0">
                <a:solidFill>
                  <a:schemeClr val="accent4">
                    <a:lumMod val="75000"/>
                  </a:schemeClr>
                </a:solidFill>
                <a:latin typeface="Ink Free" panose="03080402000500000000" pitchFamily="66" charset="0"/>
              </a:rPr>
              <a:t> </a:t>
            </a:r>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59452" y="223838"/>
            <a:ext cx="1609725" cy="1466850"/>
          </a:xfr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4550848"/>
            <a:ext cx="2955315" cy="2307152"/>
          </a:xfrm>
          <a:prstGeom prst="rect">
            <a:avLst/>
          </a:prstGeom>
        </p:spPr>
      </p:pic>
      <p:sp>
        <p:nvSpPr>
          <p:cNvPr id="12" name="TextBox 11"/>
          <p:cNvSpPr txBox="1"/>
          <p:nvPr/>
        </p:nvSpPr>
        <p:spPr>
          <a:xfrm>
            <a:off x="1833012" y="2705266"/>
            <a:ext cx="8834805" cy="1477328"/>
          </a:xfrm>
          <a:prstGeom prst="rect">
            <a:avLst/>
          </a:prstGeom>
          <a:solidFill>
            <a:schemeClr val="accent4">
              <a:lumMod val="40000"/>
              <a:lumOff val="60000"/>
            </a:schemeClr>
          </a:solidFill>
        </p:spPr>
        <p:txBody>
          <a:bodyPr wrap="square" rtlCol="0">
            <a:spAutoFit/>
          </a:bodyPr>
          <a:lstStyle/>
          <a:p>
            <a:pPr algn="ctr"/>
            <a:r>
              <a:rPr lang="sv-SE" b="1" dirty="0"/>
              <a:t>Klicka här för att få reda på stegen i att utforma problembaserade lärandeaktiviteter: </a:t>
            </a:r>
          </a:p>
          <a:p>
            <a:pPr algn="just"/>
            <a:endParaRPr lang="sv-SE" dirty="0">
              <a:solidFill>
                <a:srgbClr val="000000"/>
              </a:solidFill>
              <a:latin typeface="Roboto"/>
            </a:endParaRPr>
          </a:p>
          <a:p>
            <a:pPr algn="ctr"/>
            <a:r>
              <a:rPr lang="sv-SE" dirty="0"/>
              <a:t>Länk: https://www.prodigygame.com/main-en/blog/advantages-disadvantages-problem-based-learning/</a:t>
            </a:r>
          </a:p>
        </p:txBody>
      </p:sp>
      <p:pic>
        <p:nvPicPr>
          <p:cNvPr id="13" name="Picture 12"/>
          <p:cNvPicPr>
            <a:picLocks noChangeAspect="1"/>
          </p:cNvPicPr>
          <p:nvPr/>
        </p:nvPicPr>
        <p:blipFill rotWithShape="1">
          <a:blip r:embed="rId4">
            <a:extLst>
              <a:ext uri="{28A0092B-C50C-407E-A947-70E740481C1C}">
                <a14:useLocalDpi xmlns:a14="http://schemas.microsoft.com/office/drawing/2010/main" val="0"/>
              </a:ext>
            </a:extLst>
          </a:blip>
          <a:srcRect l="27492" t="10906" r="25189" b="12813"/>
          <a:stretch/>
        </p:blipFill>
        <p:spPr>
          <a:xfrm>
            <a:off x="231531" y="2820971"/>
            <a:ext cx="1358289" cy="1220936"/>
          </a:xfrm>
          <a:prstGeom prst="rect">
            <a:avLst/>
          </a:prstGeom>
        </p:spPr>
      </p:pic>
      <p:sp>
        <p:nvSpPr>
          <p:cNvPr id="14" name="TextBox 13"/>
          <p:cNvSpPr txBox="1"/>
          <p:nvPr/>
        </p:nvSpPr>
        <p:spPr>
          <a:xfrm>
            <a:off x="5753488" y="5381258"/>
            <a:ext cx="4317023" cy="646331"/>
          </a:xfrm>
          <a:prstGeom prst="rect">
            <a:avLst/>
          </a:prstGeom>
          <a:noFill/>
        </p:spPr>
        <p:txBody>
          <a:bodyPr wrap="square" rtlCol="0">
            <a:spAutoFit/>
          </a:bodyPr>
          <a:lstStyle/>
          <a:p>
            <a:r>
              <a:rPr lang="en-US" b="1" i="1" dirty="0"/>
              <a:t>Har du </a:t>
            </a:r>
            <a:r>
              <a:rPr lang="en-US" b="1" i="1" dirty="0" err="1"/>
              <a:t>infört</a:t>
            </a:r>
            <a:r>
              <a:rPr lang="en-US" b="1" i="1" dirty="0"/>
              <a:t> </a:t>
            </a:r>
            <a:r>
              <a:rPr lang="en-US" b="1" i="1" dirty="0" err="1"/>
              <a:t>några</a:t>
            </a:r>
            <a:r>
              <a:rPr lang="en-US" b="1" i="1" dirty="0"/>
              <a:t> av de </a:t>
            </a:r>
            <a:r>
              <a:rPr lang="en-US" b="1" i="1" dirty="0" err="1"/>
              <a:t>här</a:t>
            </a:r>
            <a:r>
              <a:rPr lang="en-US" b="1" i="1" dirty="0"/>
              <a:t> </a:t>
            </a:r>
            <a:r>
              <a:rPr lang="en-US" b="1" i="1" dirty="0" err="1"/>
              <a:t>aktiviteterna</a:t>
            </a:r>
            <a:r>
              <a:rPr lang="en-US" b="1" i="1" dirty="0"/>
              <a:t> </a:t>
            </a:r>
            <a:r>
              <a:rPr lang="en-US" b="1" i="1" dirty="0" err="1"/>
              <a:t>i</a:t>
            </a:r>
            <a:r>
              <a:rPr lang="en-US" b="1" i="1" dirty="0"/>
              <a:t> </a:t>
            </a:r>
            <a:r>
              <a:rPr lang="en-US" b="1" i="1" dirty="0" err="1"/>
              <a:t>ditt</a:t>
            </a:r>
            <a:r>
              <a:rPr lang="en-US" b="1" i="1" dirty="0"/>
              <a:t> </a:t>
            </a:r>
            <a:r>
              <a:rPr lang="en-US" b="1" i="1" dirty="0" err="1"/>
              <a:t>klassrum</a:t>
            </a:r>
            <a:r>
              <a:rPr lang="en-US" b="1" i="1" dirty="0"/>
              <a:t>?</a:t>
            </a:r>
          </a:p>
        </p:txBody>
      </p:sp>
    </p:spTree>
    <p:extLst>
      <p:ext uri="{BB962C8B-B14F-4D97-AF65-F5344CB8AC3E}">
        <p14:creationId xmlns:p14="http://schemas.microsoft.com/office/powerpoint/2010/main" val="2480262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482B8486-A00D-49D7-99C1-87EE71646A37}"/>
              </a:ext>
            </a:extLst>
          </p:cNvPr>
          <p:cNvSpPr>
            <a:spLocks noGrp="1"/>
          </p:cNvSpPr>
          <p:nvPr>
            <p:ph type="title"/>
          </p:nvPr>
        </p:nvSpPr>
        <p:spPr/>
        <p:txBody>
          <a:bodyPr>
            <a:normAutofit/>
          </a:bodyPr>
          <a:lstStyle/>
          <a:p>
            <a:r>
              <a:rPr lang="en-US" dirty="0" err="1"/>
              <a:t>Använd</a:t>
            </a:r>
            <a:r>
              <a:rPr lang="en-US" dirty="0"/>
              <a:t> </a:t>
            </a:r>
            <a:r>
              <a:rPr lang="en-US" dirty="0" err="1"/>
              <a:t>olika</a:t>
            </a:r>
            <a:r>
              <a:rPr lang="en-US" dirty="0"/>
              <a:t> </a:t>
            </a:r>
            <a:r>
              <a:rPr lang="en-US" dirty="0" err="1"/>
              <a:t>sinnen</a:t>
            </a:r>
            <a:r>
              <a:rPr lang="en-US" dirty="0"/>
              <a:t> under </a:t>
            </a:r>
            <a:r>
              <a:rPr lang="en-US" dirty="0" err="1"/>
              <a:t>lektionerna</a:t>
            </a:r>
            <a:endParaRPr lang="en-GB" dirty="0"/>
          </a:p>
        </p:txBody>
      </p:sp>
      <p:sp>
        <p:nvSpPr>
          <p:cNvPr id="2" name="Content Placeholder 1">
            <a:extLst>
              <a:ext uri="{FF2B5EF4-FFF2-40B4-BE49-F238E27FC236}">
                <a16:creationId xmlns:a16="http://schemas.microsoft.com/office/drawing/2014/main" id="{86A9C198-9B35-4020-BBEA-8236B396ACEA}"/>
              </a:ext>
            </a:extLst>
          </p:cNvPr>
          <p:cNvSpPr>
            <a:spLocks noGrp="1"/>
          </p:cNvSpPr>
          <p:nvPr>
            <p:ph idx="1"/>
          </p:nvPr>
        </p:nvSpPr>
        <p:spPr/>
        <p:txBody>
          <a:bodyPr>
            <a:normAutofit fontScale="70000" lnSpcReduction="20000"/>
          </a:bodyPr>
          <a:lstStyle/>
          <a:p>
            <a:pPr marL="0" indent="0">
              <a:buNone/>
            </a:pPr>
            <a:r>
              <a:rPr lang="sv-SE" dirty="0"/>
              <a:t>En lektion fungerar bra för fler studerande om den berör syn, känsel, hörsel och rörelseuppfattning i stället för bara ett av sinnena.</a:t>
            </a:r>
          </a:p>
          <a:p>
            <a:pPr marL="0" indent="0">
              <a:buNone/>
            </a:pPr>
            <a:r>
              <a:rPr lang="sv-SE" b="1" dirty="0"/>
              <a:t>När det är möjligt, använd ett antal olika inlärningsstilar genom att :</a:t>
            </a:r>
          </a:p>
          <a:p>
            <a:r>
              <a:rPr lang="sv-SE" dirty="0"/>
              <a:t>visa videofilmer</a:t>
            </a:r>
          </a:p>
          <a:p>
            <a:r>
              <a:rPr lang="sv-SE" dirty="0"/>
              <a:t>använda grafiska presentationer</a:t>
            </a:r>
          </a:p>
          <a:p>
            <a:r>
              <a:rPr lang="sv-SE" dirty="0"/>
              <a:t>ordna ljudböcker</a:t>
            </a:r>
          </a:p>
          <a:p>
            <a:r>
              <a:rPr lang="sv-SE" dirty="0"/>
              <a:t>få de studerande att spela upp en scen</a:t>
            </a:r>
          </a:p>
          <a:p>
            <a:r>
              <a:rPr lang="sv-SE" dirty="0"/>
              <a:t>förse texter med diagram och illustrationer</a:t>
            </a:r>
          </a:p>
          <a:p>
            <a:r>
              <a:rPr lang="sv-SE" dirty="0"/>
              <a:t>ge instruktioner för uppgifter både muntligt och skriftligt</a:t>
            </a:r>
          </a:p>
          <a:p>
            <a:r>
              <a:rPr lang="sv-SE" dirty="0"/>
              <a:t>använda fysiska föremål, till exempel pengar när du lär ut matematik</a:t>
            </a:r>
          </a:p>
          <a:p>
            <a:r>
              <a:rPr lang="sv-SE" dirty="0"/>
              <a:t>avsätta tid för de studerande att göra konstnärliga avbildningar och tolkningar av lektionerna</a:t>
            </a:r>
          </a:p>
          <a:p>
            <a:pPr marL="0" indent="0">
              <a:buNone/>
            </a:pPr>
            <a:r>
              <a:rPr lang="sv-SE" dirty="0"/>
              <a:t>De här metoderna kommer inte bara att hjälpa fler studerande att förstå lektionens viktigaste innehåll utan också </a:t>
            </a:r>
            <a:r>
              <a:rPr lang="sv-SE" b="1" dirty="0"/>
              <a:t>göra lektionen mer engagerande.</a:t>
            </a:r>
            <a:endParaRPr lang="sv-SE" dirty="0"/>
          </a:p>
          <a:p>
            <a:endParaRPr lang="sv-SE" dirty="0"/>
          </a:p>
        </p:txBody>
      </p:sp>
    </p:spTree>
    <p:extLst>
      <p:ext uri="{BB962C8B-B14F-4D97-AF65-F5344CB8AC3E}">
        <p14:creationId xmlns:p14="http://schemas.microsoft.com/office/powerpoint/2010/main" val="1651039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Berätta</a:t>
            </a:r>
            <a:r>
              <a:rPr lang="en-US" dirty="0"/>
              <a:t> om </a:t>
            </a:r>
            <a:r>
              <a:rPr lang="en-US" dirty="0" err="1"/>
              <a:t>dina</a:t>
            </a:r>
            <a:r>
              <a:rPr lang="en-US" dirty="0"/>
              <a:t> </a:t>
            </a:r>
            <a:r>
              <a:rPr lang="en-US" dirty="0" err="1"/>
              <a:t>egna</a:t>
            </a:r>
            <a:r>
              <a:rPr lang="en-US" dirty="0"/>
              <a:t> </a:t>
            </a:r>
            <a:r>
              <a:rPr lang="en-US" dirty="0" err="1"/>
              <a:t>styrkor</a:t>
            </a:r>
            <a:r>
              <a:rPr lang="en-US" dirty="0"/>
              <a:t> </a:t>
            </a:r>
            <a:r>
              <a:rPr lang="en-US" dirty="0" err="1"/>
              <a:t>och</a:t>
            </a:r>
            <a:r>
              <a:rPr lang="en-US" dirty="0"/>
              <a:t> </a:t>
            </a:r>
            <a:r>
              <a:rPr lang="en-US" dirty="0" err="1"/>
              <a:t>svagheter</a:t>
            </a:r>
            <a:endParaRPr lang="en-US" dirty="0"/>
          </a:p>
        </p:txBody>
      </p:sp>
      <p:sp>
        <p:nvSpPr>
          <p:cNvPr id="3" name="Content Placeholder 2"/>
          <p:cNvSpPr>
            <a:spLocks noGrp="1"/>
          </p:cNvSpPr>
          <p:nvPr>
            <p:ph idx="1"/>
          </p:nvPr>
        </p:nvSpPr>
        <p:spPr>
          <a:xfrm>
            <a:off x="838200" y="1946395"/>
            <a:ext cx="10515600" cy="4066217"/>
          </a:xfrm>
        </p:spPr>
        <p:txBody>
          <a:bodyPr>
            <a:normAutofit fontScale="92500" lnSpcReduction="10000"/>
          </a:bodyPr>
          <a:lstStyle/>
          <a:p>
            <a:pPr marL="0" indent="0">
              <a:buNone/>
            </a:pPr>
            <a:r>
              <a:rPr lang="sv-SE" dirty="0"/>
              <a:t>För att göra de studerande bekanta med differentierat lärande kan det vara fördelaktigt att du</a:t>
            </a:r>
            <a:r>
              <a:rPr lang="sv-SE" b="1" dirty="0"/>
              <a:t> förklarar att alla inte bygger upp färdigheter och behandlar information på samma sätt.</a:t>
            </a:r>
            <a:endParaRPr lang="sv-SE" dirty="0"/>
          </a:p>
          <a:p>
            <a:pPr marL="0" indent="0">
              <a:buNone/>
            </a:pPr>
            <a:r>
              <a:rPr lang="sv-SE" dirty="0"/>
              <a:t>Att tala om dina egna styrkor och svagheter är ett sätt att göra det.</a:t>
            </a:r>
          </a:p>
          <a:p>
            <a:pPr marL="0" indent="0">
              <a:buNone/>
            </a:pPr>
            <a:r>
              <a:rPr lang="sv-SE" dirty="0"/>
              <a:t>Förklara på ett personligt sätt hur du går igenom och bearbetar lektioner. Dela med dig av metoder som fungerar och inte fungerar för dig som lärare i yrkesutbildning, och uppmuntra de studerande att pröva dem.</a:t>
            </a:r>
          </a:p>
          <a:p>
            <a:pPr marL="0" indent="0">
              <a:buNone/>
            </a:pPr>
            <a:r>
              <a:rPr lang="sv-SE" b="1" dirty="0"/>
              <a:t>Det här hjälper dem inte bara att förstå att det är naturligt att man lär sig på olika sätt utan också att ge dem inblick i hur de själva behandlar information.</a:t>
            </a:r>
            <a:endParaRPr lang="sv-SE" dirty="0"/>
          </a:p>
        </p:txBody>
      </p:sp>
    </p:spTree>
    <p:extLst>
      <p:ext uri="{BB962C8B-B14F-4D97-AF65-F5344CB8AC3E}">
        <p14:creationId xmlns:p14="http://schemas.microsoft.com/office/powerpoint/2010/main" val="31570681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Använd</a:t>
            </a:r>
            <a:r>
              <a:rPr lang="en-US" dirty="0"/>
              <a:t> </a:t>
            </a:r>
            <a:r>
              <a:rPr lang="en-US" dirty="0" err="1"/>
              <a:t>metoden</a:t>
            </a:r>
            <a:r>
              <a:rPr lang="en-US" dirty="0"/>
              <a:t> "</a:t>
            </a:r>
            <a:r>
              <a:rPr lang="en-US" dirty="0" err="1"/>
              <a:t>enskilt</a:t>
            </a:r>
            <a:r>
              <a:rPr lang="en-US" dirty="0"/>
              <a:t> – par – </a:t>
            </a:r>
            <a:r>
              <a:rPr lang="en-US" dirty="0" err="1"/>
              <a:t>alla</a:t>
            </a:r>
            <a:r>
              <a:rPr lang="en-US" dirty="0"/>
              <a:t>"</a:t>
            </a:r>
          </a:p>
        </p:txBody>
      </p:sp>
      <p:sp>
        <p:nvSpPr>
          <p:cNvPr id="3" name="Content Placeholder 2"/>
          <p:cNvSpPr>
            <a:spLocks noGrp="1"/>
          </p:cNvSpPr>
          <p:nvPr>
            <p:ph idx="1"/>
          </p:nvPr>
        </p:nvSpPr>
        <p:spPr/>
        <p:txBody>
          <a:bodyPr>
            <a:normAutofit fontScale="85000" lnSpcReduction="10000"/>
          </a:bodyPr>
          <a:lstStyle/>
          <a:p>
            <a:pPr marL="0" indent="0">
              <a:buNone/>
            </a:pPr>
            <a:r>
              <a:rPr lang="sv-SE" dirty="0"/>
              <a:t>Strategin </a:t>
            </a:r>
            <a:r>
              <a:rPr lang="sv-SE" b="1" dirty="0"/>
              <a:t>enskilt-par-alla (EPA) </a:t>
            </a:r>
            <a:r>
              <a:rPr lang="sv-SE" dirty="0"/>
              <a:t>låter de studerande få del av tre olika sätt att bearbeta information inom en och samma aktivitet. Det är också lätt att styra och stödja de studerande när de går igenom de olika stegen.</a:t>
            </a:r>
          </a:p>
          <a:p>
            <a:pPr marL="0" indent="0">
              <a:buNone/>
            </a:pPr>
            <a:r>
              <a:rPr lang="sv-SE" dirty="0"/>
              <a:t>Som metodens namn anger, </a:t>
            </a:r>
            <a:r>
              <a:rPr lang="sv-SE" b="1" dirty="0"/>
              <a:t>börja med att be de studerande att enskilt tänka på ett ämne eller att besvara en viss fråga</a:t>
            </a:r>
            <a:r>
              <a:rPr lang="sv-SE" dirty="0"/>
              <a:t>.</a:t>
            </a:r>
          </a:p>
          <a:p>
            <a:pPr marL="0" indent="0">
              <a:buNone/>
            </a:pPr>
            <a:r>
              <a:rPr lang="sv-SE" dirty="0"/>
              <a:t>Därefter delar du in de studerande i </a:t>
            </a:r>
            <a:r>
              <a:rPr lang="sv-SE" b="1" dirty="0"/>
              <a:t>par</a:t>
            </a:r>
            <a:r>
              <a:rPr lang="sv-SE" dirty="0"/>
              <a:t> för att </a:t>
            </a:r>
            <a:r>
              <a:rPr lang="sv-SE" b="1" dirty="0"/>
              <a:t>diskutera</a:t>
            </a:r>
            <a:r>
              <a:rPr lang="sv-SE" dirty="0"/>
              <a:t> sina resultat och tankar.</a:t>
            </a:r>
          </a:p>
          <a:p>
            <a:pPr marL="0" indent="0">
              <a:buNone/>
            </a:pPr>
            <a:r>
              <a:rPr lang="sv-SE" dirty="0"/>
              <a:t>Till sist, låt varje par </a:t>
            </a:r>
            <a:r>
              <a:rPr lang="sv-SE" b="1" dirty="0"/>
              <a:t>redovisa sina resultat för alla </a:t>
            </a:r>
            <a:r>
              <a:rPr lang="sv-SE" dirty="0"/>
              <a:t>i klassen och ge tid för vidare diskussion.</a:t>
            </a:r>
          </a:p>
          <a:p>
            <a:pPr marL="0" indent="0">
              <a:buNone/>
            </a:pPr>
            <a:r>
              <a:rPr lang="sv-SE" dirty="0"/>
              <a:t>Eftersom differentierad undervisning låter de studerande bearbeta lektionsinnehållet individuellt, i mindre grupp och i helklass tillgodoser det ett antal olika inlärningsstilar och personlighetstyper i klassrummet.</a:t>
            </a:r>
          </a:p>
        </p:txBody>
      </p:sp>
    </p:spTree>
    <p:extLst>
      <p:ext uri="{BB962C8B-B14F-4D97-AF65-F5344CB8AC3E}">
        <p14:creationId xmlns:p14="http://schemas.microsoft.com/office/powerpoint/2010/main" val="40495812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419242" y="231032"/>
            <a:ext cx="1609725" cy="1466850"/>
          </a:xfrm>
        </p:spPr>
      </p:pic>
      <p:sp>
        <p:nvSpPr>
          <p:cNvPr id="2" name="Title 1"/>
          <p:cNvSpPr>
            <a:spLocks noGrp="1"/>
          </p:cNvSpPr>
          <p:nvPr>
            <p:ph type="title"/>
          </p:nvPr>
        </p:nvSpPr>
        <p:spPr>
          <a:xfrm>
            <a:off x="398253" y="372319"/>
            <a:ext cx="10515600" cy="1325563"/>
          </a:xfrm>
        </p:spPr>
        <p:txBody>
          <a:bodyPr/>
          <a:lstStyle/>
          <a:p>
            <a:r>
              <a:rPr lang="en-US" b="1" i="1" dirty="0" err="1">
                <a:solidFill>
                  <a:schemeClr val="accent4">
                    <a:lumMod val="75000"/>
                  </a:schemeClr>
                </a:solidFill>
                <a:latin typeface="Ink Free" panose="03080402000500000000" pitchFamily="66" charset="0"/>
              </a:rPr>
              <a:t>Tid</a:t>
            </a:r>
            <a:r>
              <a:rPr lang="en-US" b="1" i="1" dirty="0">
                <a:solidFill>
                  <a:schemeClr val="accent4">
                    <a:lumMod val="75000"/>
                  </a:schemeClr>
                </a:solidFill>
                <a:latin typeface="Ink Free" panose="03080402000500000000" pitchFamily="66" charset="0"/>
              </a:rPr>
              <a:t> för </a:t>
            </a:r>
            <a:r>
              <a:rPr lang="en-US" b="1" i="1" dirty="0" err="1">
                <a:solidFill>
                  <a:schemeClr val="accent4">
                    <a:lumMod val="75000"/>
                  </a:schemeClr>
                </a:solidFill>
                <a:latin typeface="Ink Free" panose="03080402000500000000" pitchFamily="66" charset="0"/>
              </a:rPr>
              <a:t>extramaterial</a:t>
            </a:r>
            <a:endParaRPr lang="en-US" b="1" i="1" dirty="0">
              <a:solidFill>
                <a:schemeClr val="accent4">
                  <a:lumMod val="75000"/>
                </a:schemeClr>
              </a:solidFill>
              <a:latin typeface="Ink Free" panose="03080402000500000000" pitchFamily="66" charset="0"/>
            </a:endParaRP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4550848"/>
            <a:ext cx="2955315" cy="2307152"/>
          </a:xfrm>
          <a:prstGeom prst="rect">
            <a:avLst/>
          </a:prstGeom>
        </p:spPr>
      </p:pic>
      <p:sp>
        <p:nvSpPr>
          <p:cNvPr id="12" name="TextBox 11"/>
          <p:cNvSpPr txBox="1"/>
          <p:nvPr/>
        </p:nvSpPr>
        <p:spPr>
          <a:xfrm>
            <a:off x="1600099" y="2385408"/>
            <a:ext cx="8834805" cy="2031325"/>
          </a:xfrm>
          <a:prstGeom prst="rect">
            <a:avLst/>
          </a:prstGeom>
          <a:solidFill>
            <a:schemeClr val="accent4">
              <a:lumMod val="40000"/>
              <a:lumOff val="60000"/>
            </a:schemeClr>
          </a:solidFill>
        </p:spPr>
        <p:txBody>
          <a:bodyPr wrap="square" rtlCol="0">
            <a:spAutoFit/>
          </a:bodyPr>
          <a:lstStyle/>
          <a:p>
            <a:pPr algn="ctr" fontAlgn="base"/>
            <a:r>
              <a:rPr lang="sv-SE" b="1" dirty="0"/>
              <a:t>Klicka här och läs strategiguiden för att lära dig hur man organiserar de studerande och lektionernas ämnen för att uppmuntra till en hög grad av delaktighet i klassrummet och hjälpa de studerande att utveckla begreppsmässig förståelse av ett ämne genom att använda EPA-tekniken : </a:t>
            </a:r>
          </a:p>
          <a:p>
            <a:pPr algn="just"/>
            <a:endParaRPr lang="sv-SE" dirty="0">
              <a:solidFill>
                <a:srgbClr val="000000"/>
              </a:solidFill>
              <a:latin typeface="Roboto"/>
            </a:endParaRPr>
          </a:p>
          <a:p>
            <a:pPr algn="ctr"/>
            <a:r>
              <a:rPr lang="sv-SE" dirty="0"/>
              <a:t>Länk: https://www.readwritethink.org/professional-development/strategy-guides/using-think-pair-share#RelatedResourceTabs1</a:t>
            </a:r>
          </a:p>
        </p:txBody>
      </p:sp>
    </p:spTree>
    <p:extLst>
      <p:ext uri="{BB962C8B-B14F-4D97-AF65-F5344CB8AC3E}">
        <p14:creationId xmlns:p14="http://schemas.microsoft.com/office/powerpoint/2010/main" val="23342915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a:extLst>
              <a:ext uri="{FF2B5EF4-FFF2-40B4-BE49-F238E27FC236}">
                <a16:creationId xmlns:a16="http://schemas.microsoft.com/office/drawing/2014/main" id="{B9E10321-43AB-4F48-96CB-F4394CD3638E}"/>
              </a:ext>
            </a:extLst>
          </p:cNvPr>
          <p:cNvSpPr>
            <a:spLocks noGrp="1"/>
          </p:cNvSpPr>
          <p:nvPr>
            <p:ph type="title"/>
          </p:nvPr>
        </p:nvSpPr>
        <p:spPr/>
        <p:txBody>
          <a:bodyPr/>
          <a:lstStyle/>
          <a:p>
            <a:r>
              <a:rPr lang="nl-NL" dirty="0"/>
              <a:t>ENHET 2</a:t>
            </a:r>
            <a:endParaRPr lang="en-GB" dirty="0"/>
          </a:p>
        </p:txBody>
      </p:sp>
      <p:sp>
        <p:nvSpPr>
          <p:cNvPr id="9" name="Tijdelijke aanduiding voor inhoud 8">
            <a:extLst>
              <a:ext uri="{FF2B5EF4-FFF2-40B4-BE49-F238E27FC236}">
                <a16:creationId xmlns:a16="http://schemas.microsoft.com/office/drawing/2014/main" id="{0C6DE5DB-0A94-4231-A32C-60AC9DFB24FB}"/>
              </a:ext>
            </a:extLst>
          </p:cNvPr>
          <p:cNvSpPr>
            <a:spLocks noGrp="1"/>
          </p:cNvSpPr>
          <p:nvPr>
            <p:ph sz="half" idx="1"/>
          </p:nvPr>
        </p:nvSpPr>
        <p:spPr/>
        <p:txBody>
          <a:bodyPr>
            <a:normAutofit fontScale="70000" lnSpcReduction="20000"/>
          </a:bodyPr>
          <a:lstStyle/>
          <a:p>
            <a:r>
              <a:rPr lang="sv-SE" dirty="0"/>
              <a:t>Vilka är strategierna för differentiering </a:t>
            </a:r>
            <a:r>
              <a:rPr lang="en-US" dirty="0"/>
              <a:t>(2/2)?</a:t>
            </a:r>
            <a:endParaRPr lang="en-GB" dirty="0"/>
          </a:p>
        </p:txBody>
      </p:sp>
    </p:spTree>
    <p:extLst>
      <p:ext uri="{BB962C8B-B14F-4D97-AF65-F5344CB8AC3E}">
        <p14:creationId xmlns:p14="http://schemas.microsoft.com/office/powerpoint/2010/main" val="21913986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Avsätt</a:t>
            </a:r>
            <a:r>
              <a:rPr lang="en-US" dirty="0"/>
              <a:t> </a:t>
            </a:r>
            <a:r>
              <a:rPr lang="en-US" dirty="0" err="1"/>
              <a:t>tid</a:t>
            </a:r>
            <a:r>
              <a:rPr lang="en-US" dirty="0"/>
              <a:t> för </a:t>
            </a:r>
            <a:r>
              <a:rPr lang="en-US" dirty="0" err="1"/>
              <a:t>att</a:t>
            </a:r>
            <a:r>
              <a:rPr lang="en-US" dirty="0"/>
              <a:t> </a:t>
            </a:r>
            <a:r>
              <a:rPr lang="en-US" dirty="0" err="1"/>
              <a:t>skriva</a:t>
            </a:r>
            <a:r>
              <a:rPr lang="en-US" dirty="0"/>
              <a:t> </a:t>
            </a:r>
            <a:r>
              <a:rPr lang="en-US" dirty="0" err="1"/>
              <a:t>dagbok</a:t>
            </a:r>
            <a:endParaRPr lang="en-US" dirty="0"/>
          </a:p>
        </p:txBody>
      </p:sp>
      <p:sp>
        <p:nvSpPr>
          <p:cNvPr id="3" name="Content Placeholder 2"/>
          <p:cNvSpPr>
            <a:spLocks noGrp="1"/>
          </p:cNvSpPr>
          <p:nvPr>
            <p:ph idx="1"/>
          </p:nvPr>
        </p:nvSpPr>
        <p:spPr>
          <a:xfrm>
            <a:off x="838200" y="1825625"/>
            <a:ext cx="10515600" cy="4626934"/>
          </a:xfrm>
        </p:spPr>
        <p:txBody>
          <a:bodyPr>
            <a:normAutofit fontScale="70000" lnSpcReduction="20000"/>
          </a:bodyPr>
          <a:lstStyle/>
          <a:p>
            <a:pPr marL="0" indent="0">
              <a:buNone/>
            </a:pPr>
            <a:r>
              <a:rPr lang="sv-SE" dirty="0"/>
              <a:t>En dagbok kan vara ett verktyg för studerande att reflektera över de lektioner och aktiviteter du har genomfört </a:t>
            </a:r>
            <a:r>
              <a:rPr lang="sv-SE" b="1" dirty="0"/>
              <a:t>och att hjälpa dem att bearbeta ny information</a:t>
            </a:r>
            <a:r>
              <a:rPr lang="sv-SE" dirty="0"/>
              <a:t>.</a:t>
            </a:r>
          </a:p>
          <a:p>
            <a:pPr marL="0" indent="0">
              <a:buNone/>
            </a:pPr>
            <a:r>
              <a:rPr lang="sv-SE" dirty="0"/>
              <a:t>När det är möjligt vid slutet av en lektion, ge de studerande möjlighet </a:t>
            </a:r>
            <a:r>
              <a:rPr lang="sv-SE" b="1" dirty="0"/>
              <a:t>att skriva en dagboksnotering </a:t>
            </a:r>
            <a:r>
              <a:rPr lang="sv-SE" dirty="0"/>
              <a:t>genom att:</a:t>
            </a:r>
          </a:p>
          <a:p>
            <a:r>
              <a:rPr lang="sv-SE" dirty="0"/>
              <a:t>sammanfatta viktiga punkter de har lärt sig</a:t>
            </a:r>
          </a:p>
          <a:p>
            <a:r>
              <a:rPr lang="sv-SE" dirty="0"/>
              <a:t>försök besvara eller redogöra för de frågor som återstår</a:t>
            </a:r>
          </a:p>
          <a:p>
            <a:r>
              <a:rPr lang="sv-SE" dirty="0"/>
              <a:t>förklara hur de kan använda lektionerna i verkliga situationer</a:t>
            </a:r>
          </a:p>
          <a:p>
            <a:r>
              <a:rPr lang="sv-SE" dirty="0"/>
              <a:t>illustrera nya koncept, vilket kan vara särskilt värdefullt vid datafokuserade matematiklektioner</a:t>
            </a:r>
          </a:p>
          <a:p>
            <a:pPr marL="0" indent="0">
              <a:buNone/>
            </a:pPr>
            <a:r>
              <a:rPr lang="sv-SE" dirty="0"/>
              <a:t>När de fortsätter att göra notering kommer de att märka vilka som på ett effektivt sätt låter dem bearbeta nytt innehåll.</a:t>
            </a:r>
          </a:p>
          <a:p>
            <a:pPr marL="0" indent="0">
              <a:buNone/>
            </a:pPr>
            <a:r>
              <a:rPr lang="sv-SE" dirty="0"/>
              <a:t>Men om du har problem med att se värdet av att skriva dagbok i ett ämne som till exempel matematik kan du avsätta tid särskilt för en matematikdagbok. Medan du förknippar dagboksskrivandet med dina egna matematikmål kan de studerande göra ämnesöverskridande kopplingar.</a:t>
            </a:r>
          </a:p>
        </p:txBody>
      </p:sp>
    </p:spTree>
    <p:extLst>
      <p:ext uri="{BB962C8B-B14F-4D97-AF65-F5344CB8AC3E}">
        <p14:creationId xmlns:p14="http://schemas.microsoft.com/office/powerpoint/2010/main" val="27502509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Inför</a:t>
            </a:r>
            <a:r>
              <a:rPr lang="en-US" dirty="0"/>
              <a:t> </a:t>
            </a:r>
            <a:r>
              <a:rPr lang="en-US" dirty="0" err="1"/>
              <a:t>övningar</a:t>
            </a:r>
            <a:r>
              <a:rPr lang="en-US" dirty="0"/>
              <a:t> </a:t>
            </a:r>
            <a:r>
              <a:rPr lang="en-US" dirty="0" err="1"/>
              <a:t>i</a:t>
            </a:r>
            <a:r>
              <a:rPr lang="en-US" dirty="0"/>
              <a:t> </a:t>
            </a:r>
            <a:r>
              <a:rPr lang="en-US" dirty="0" err="1"/>
              <a:t>att</a:t>
            </a:r>
            <a:r>
              <a:rPr lang="en-US" dirty="0"/>
              <a:t> </a:t>
            </a:r>
            <a:r>
              <a:rPr lang="en-US" dirty="0" err="1"/>
              <a:t>reflektera</a:t>
            </a:r>
            <a:r>
              <a:rPr lang="en-US" dirty="0"/>
              <a:t> </a:t>
            </a:r>
            <a:r>
              <a:rPr lang="en-US" dirty="0" err="1"/>
              <a:t>och</a:t>
            </a:r>
            <a:r>
              <a:rPr lang="en-US" dirty="0"/>
              <a:t> </a:t>
            </a:r>
            <a:r>
              <a:rPr lang="en-US" dirty="0" err="1"/>
              <a:t>att</a:t>
            </a:r>
            <a:r>
              <a:rPr lang="en-US" dirty="0"/>
              <a:t> </a:t>
            </a:r>
            <a:r>
              <a:rPr lang="en-US" dirty="0" err="1"/>
              <a:t>sätta</a:t>
            </a:r>
            <a:r>
              <a:rPr lang="en-US" dirty="0"/>
              <a:t> </a:t>
            </a:r>
            <a:r>
              <a:rPr lang="en-US" dirty="0" err="1"/>
              <a:t>mål</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sv-SE" dirty="0"/>
              <a:t>Som en förlängning av att skriva dagbok, låt de studerande reflektera över viktiga lektioner och att </a:t>
            </a:r>
            <a:r>
              <a:rPr lang="sv-SE" b="1" dirty="0"/>
              <a:t>sätta mål för vidare lärande </a:t>
            </a:r>
            <a:r>
              <a:rPr lang="sv-SE" dirty="0"/>
              <a:t>vid fastställda tidpunkter under året.</a:t>
            </a:r>
          </a:p>
          <a:p>
            <a:pPr marL="0" indent="0">
              <a:buNone/>
            </a:pPr>
            <a:r>
              <a:rPr lang="sv-SE" dirty="0"/>
              <a:t>Vid dessa tidpunkter, be de studerande att skriva om sina </a:t>
            </a:r>
            <a:r>
              <a:rPr lang="sv-SE" b="1" dirty="0"/>
              <a:t>favoritämnen</a:t>
            </a:r>
            <a:r>
              <a:rPr lang="sv-SE" dirty="0"/>
              <a:t> och de mest intressanta företeelserna och innehållet de har lärt sig.</a:t>
            </a:r>
          </a:p>
          <a:p>
            <a:pPr marL="0" indent="0">
              <a:buNone/>
            </a:pPr>
            <a:r>
              <a:rPr lang="sv-SE" dirty="0"/>
              <a:t>De ska också </a:t>
            </a:r>
            <a:r>
              <a:rPr lang="sv-SE" b="1" dirty="0"/>
              <a:t>identifiera färdigheter som kan förbättras och ämnen att utforska</a:t>
            </a:r>
            <a:r>
              <a:rPr lang="sv-SE" dirty="0"/>
              <a:t>.</a:t>
            </a:r>
          </a:p>
          <a:p>
            <a:pPr marL="0" indent="0">
              <a:buNone/>
            </a:pPr>
            <a:r>
              <a:rPr lang="sv-SE" dirty="0"/>
              <a:t>Utifrån resultaten </a:t>
            </a:r>
            <a:r>
              <a:rPr lang="sv-SE" b="1" dirty="0"/>
              <a:t>kan du inrikta lektionerna på att hjälpa dem att nå dessa mål</a:t>
            </a:r>
            <a:r>
              <a:rPr lang="sv-SE" dirty="0"/>
              <a:t>. Om de flesta studerande tar upp en viss aspekt av kursinnehållet kan du utforma fler aktiviteter om den.</a:t>
            </a:r>
          </a:p>
        </p:txBody>
      </p:sp>
    </p:spTree>
    <p:extLst>
      <p:ext uri="{BB962C8B-B14F-4D97-AF65-F5344CB8AC3E}">
        <p14:creationId xmlns:p14="http://schemas.microsoft.com/office/powerpoint/2010/main" val="2752486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DB0440B0-8154-4FBA-BF5D-D7795764C27A}"/>
              </a:ext>
            </a:extLst>
          </p:cNvPr>
          <p:cNvSpPr>
            <a:spLocks noGrp="1"/>
          </p:cNvSpPr>
          <p:nvPr>
            <p:ph type="title"/>
          </p:nvPr>
        </p:nvSpPr>
        <p:spPr/>
        <p:txBody>
          <a:bodyPr/>
          <a:lstStyle/>
          <a:p>
            <a:r>
              <a:rPr lang="sv-SE" sz="3200" b="1" spc="100" dirty="0"/>
              <a:t>Mål och syfte</a:t>
            </a:r>
            <a:endParaRPr lang="en-GB" dirty="0"/>
          </a:p>
        </p:txBody>
      </p:sp>
      <p:pic>
        <p:nvPicPr>
          <p:cNvPr id="8" name="Tijdelijke aanduiding voor afbeelding 7" descr="Afbeelding met persoon, person&#10;&#10;Automatisch gegenereerde beschrijving">
            <a:extLst>
              <a:ext uri="{FF2B5EF4-FFF2-40B4-BE49-F238E27FC236}">
                <a16:creationId xmlns:a16="http://schemas.microsoft.com/office/drawing/2014/main" id="{EEF428DA-2E71-4A70-B39B-645E48F2F969}"/>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t="11116" b="11116"/>
          <a:stretch>
            <a:fillRect/>
          </a:stretch>
        </p:blipFill>
        <p:spPr/>
      </p:pic>
      <p:sp>
        <p:nvSpPr>
          <p:cNvPr id="6" name="Tijdelijke aanduiding voor tekst 5">
            <a:extLst>
              <a:ext uri="{FF2B5EF4-FFF2-40B4-BE49-F238E27FC236}">
                <a16:creationId xmlns:a16="http://schemas.microsoft.com/office/drawing/2014/main" id="{D49DF9DC-C1D1-4CAD-A7EA-EE59ED159EFD}"/>
              </a:ext>
            </a:extLst>
          </p:cNvPr>
          <p:cNvSpPr>
            <a:spLocks noGrp="1"/>
          </p:cNvSpPr>
          <p:nvPr>
            <p:ph type="body" sz="half" idx="2"/>
          </p:nvPr>
        </p:nvSpPr>
        <p:spPr>
          <a:xfrm>
            <a:off x="839787" y="2057400"/>
            <a:ext cx="3932237" cy="1695091"/>
          </a:xfrm>
        </p:spPr>
        <p:txBody>
          <a:bodyPr>
            <a:noAutofit/>
          </a:bodyPr>
          <a:lstStyle/>
          <a:p>
            <a:pPr>
              <a:lnSpc>
                <a:spcPct val="150000"/>
              </a:lnSpc>
              <a:spcAft>
                <a:spcPts val="600"/>
              </a:spcAft>
            </a:pPr>
            <a:r>
              <a:rPr lang="sv-SE" sz="2600" b="1" dirty="0">
                <a:solidFill>
                  <a:schemeClr val="tx1"/>
                </a:solidFill>
              </a:rPr>
              <a:t>Vid slutet av den här modulen kommer inläraren att kunna tillämpa strategier för differentiering och tekniker för bedömning av sitt klassrum.</a:t>
            </a:r>
          </a:p>
        </p:txBody>
      </p:sp>
    </p:spTree>
    <p:extLst>
      <p:ext uri="{BB962C8B-B14F-4D97-AF65-F5344CB8AC3E}">
        <p14:creationId xmlns:p14="http://schemas.microsoft.com/office/powerpoint/2010/main" val="29089785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 </a:t>
            </a:r>
            <a:r>
              <a:rPr lang="en-US" dirty="0" err="1"/>
              <a:t>läsgrupper</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sv-SE" dirty="0"/>
              <a:t>Att dela in de studerande i </a:t>
            </a:r>
            <a:r>
              <a:rPr lang="sv-SE" b="1" dirty="0"/>
              <a:t>läsgrupper </a:t>
            </a:r>
            <a:r>
              <a:rPr lang="sv-SE" dirty="0"/>
              <a:t>är inte bara ett sätt att uppmuntra de studerande att bygga upp och förbättra varandras förståelse för det lästa utan </a:t>
            </a:r>
            <a:r>
              <a:rPr lang="sv-SE" b="1" dirty="0"/>
              <a:t>hjälper de auditivt och socialt inriktade inlärarna att komma ihåg mer information</a:t>
            </a:r>
            <a:r>
              <a:rPr lang="sv-SE" dirty="0"/>
              <a:t>.</a:t>
            </a:r>
          </a:p>
          <a:p>
            <a:pPr marL="0" indent="0">
              <a:buNone/>
            </a:pPr>
            <a:r>
              <a:rPr lang="sv-SE" dirty="0"/>
              <a:t>Det ger dig också möjlighet att höra varje grupps diskussion, att ställa frågor och att fylla i luckor i deras förståelse.</a:t>
            </a:r>
          </a:p>
          <a:p>
            <a:pPr marL="0" indent="0">
              <a:buNone/>
            </a:pPr>
            <a:r>
              <a:rPr lang="sv-SE" dirty="0"/>
              <a:t>Som bonus kan vissa studerande </a:t>
            </a:r>
            <a:r>
              <a:rPr lang="sv-SE" b="1" dirty="0"/>
              <a:t>utveckla ledaregenskaper </a:t>
            </a:r>
            <a:r>
              <a:rPr lang="sv-SE" dirty="0"/>
              <a:t>genom att leda diskussionen.</a:t>
            </a:r>
          </a:p>
          <a:p>
            <a:pPr marL="0" indent="0">
              <a:buNone/>
            </a:pPr>
            <a:r>
              <a:rPr lang="sv-SE" dirty="0"/>
              <a:t>Den här aktiviteten gör det skriftliga underlaget, som ibland bara är tillgängligt för individuellt inriktade inlärare med starkt fokus på läsande, lättare att bearbeta för fler studerande.</a:t>
            </a:r>
          </a:p>
        </p:txBody>
      </p:sp>
    </p:spTree>
    <p:extLst>
      <p:ext uri="{BB962C8B-B14F-4D97-AF65-F5344CB8AC3E}">
        <p14:creationId xmlns:p14="http://schemas.microsoft.com/office/powerpoint/2010/main" val="1319268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Erbjud</a:t>
            </a:r>
            <a:r>
              <a:rPr lang="en-US" dirty="0"/>
              <a:t> </a:t>
            </a:r>
            <a:r>
              <a:rPr lang="en-US" dirty="0" err="1"/>
              <a:t>olika</a:t>
            </a:r>
            <a:r>
              <a:rPr lang="en-US" dirty="0"/>
              <a:t> </a:t>
            </a:r>
            <a:r>
              <a:rPr lang="en-US" dirty="0" err="1"/>
              <a:t>typer</a:t>
            </a:r>
            <a:r>
              <a:rPr lang="en-US" dirty="0"/>
              <a:t> av </a:t>
            </a:r>
            <a:r>
              <a:rPr lang="en-US" dirty="0" err="1"/>
              <a:t>fri</a:t>
            </a:r>
            <a:r>
              <a:rPr lang="en-US" dirty="0"/>
              <a:t> </a:t>
            </a:r>
            <a:r>
              <a:rPr lang="en-US" dirty="0" err="1"/>
              <a:t>studietid</a:t>
            </a:r>
            <a:endParaRPr lang="en-US" dirty="0"/>
          </a:p>
        </p:txBody>
      </p:sp>
      <p:sp>
        <p:nvSpPr>
          <p:cNvPr id="3" name="Content Placeholder 2"/>
          <p:cNvSpPr>
            <a:spLocks noGrp="1"/>
          </p:cNvSpPr>
          <p:nvPr>
            <p:ph idx="1"/>
          </p:nvPr>
        </p:nvSpPr>
        <p:spPr>
          <a:xfrm>
            <a:off x="838200" y="1690688"/>
            <a:ext cx="10515600" cy="4735991"/>
          </a:xfrm>
        </p:spPr>
        <p:txBody>
          <a:bodyPr>
            <a:normAutofit fontScale="70000" lnSpcReduction="20000"/>
          </a:bodyPr>
          <a:lstStyle/>
          <a:p>
            <a:pPr marL="0" indent="0">
              <a:buNone/>
            </a:pPr>
            <a:r>
              <a:rPr lang="sv-SE" b="1" dirty="0"/>
              <a:t>Fri studietid </a:t>
            </a:r>
            <a:r>
              <a:rPr lang="sv-SE" dirty="0"/>
              <a:t>är i allmänhet till fördel för studerande </a:t>
            </a:r>
            <a:r>
              <a:rPr lang="sv-SE" b="1" dirty="0"/>
              <a:t>som föredrar att lära sig individuellt</a:t>
            </a:r>
            <a:r>
              <a:rPr lang="sv-SE" dirty="0"/>
              <a:t>, men kan anpassas för att också hjälpa deras klasskamrater att bearbeta dina lektioner.</a:t>
            </a:r>
          </a:p>
          <a:p>
            <a:pPr marL="0" indent="0">
              <a:buNone/>
            </a:pPr>
            <a:r>
              <a:rPr lang="sv-SE" dirty="0"/>
              <a:t>Detta kan göras genom att dela in din lektion i </a:t>
            </a:r>
            <a:r>
              <a:rPr lang="sv-SE" b="1" dirty="0"/>
              <a:t>klart definierade individuella </a:t>
            </a:r>
            <a:r>
              <a:rPr lang="sv-SE" dirty="0"/>
              <a:t>och </a:t>
            </a:r>
            <a:r>
              <a:rPr lang="sv-SE" b="1" dirty="0"/>
              <a:t>gruppaktiviteter</a:t>
            </a:r>
            <a:r>
              <a:rPr lang="sv-SE" dirty="0"/>
              <a:t>.</a:t>
            </a:r>
          </a:p>
          <a:p>
            <a:pPr marL="0" indent="0">
              <a:buNone/>
            </a:pPr>
            <a:r>
              <a:rPr lang="sv-SE" dirty="0"/>
              <a:t>Fundera på följande </a:t>
            </a:r>
            <a:r>
              <a:rPr lang="sv-SE" b="1" dirty="0"/>
              <a:t>fria övningar </a:t>
            </a:r>
            <a:r>
              <a:rPr lang="sv-SE" dirty="0"/>
              <a:t>för att också tillgodose visuellt, auditivt och rörelseinriktade inlärare:</a:t>
            </a:r>
          </a:p>
          <a:p>
            <a:r>
              <a:rPr lang="sv-SE" dirty="0"/>
              <a:t>Erbjud ljudböcker som innehåller material som är relevant för dina lektioner</a:t>
            </a:r>
          </a:p>
          <a:p>
            <a:r>
              <a:rPr lang="sv-SE" dirty="0"/>
              <a:t>Skapa en station för utmanande gruppaktiviteter som lär ut färdigheter som ingår i kursinnehållet</a:t>
            </a:r>
          </a:p>
          <a:p>
            <a:r>
              <a:rPr lang="sv-SE" dirty="0"/>
              <a:t>Behåll ett anvisat tyst område för studerande som för anteckningar och gör klart uppgifter</a:t>
            </a:r>
          </a:p>
          <a:p>
            <a:r>
              <a:rPr lang="sv-SE" dirty="0"/>
              <a:t>Låt de studerande arbeta i grupp medan de för anteckningar och gör klart uppgifter, på annan plats än det tysta området</a:t>
            </a:r>
          </a:p>
          <a:p>
            <a:pPr marL="0" indent="0">
              <a:buNone/>
            </a:pPr>
            <a:r>
              <a:rPr lang="sv-SE" dirty="0"/>
              <a:t>Genom den här typen av aktiviteter kommer fri studietid att vara till fördel för olika typer av inlärare — inte bara de studerande som har lätt att ta till sig information genom tyst individuellt arbete.</a:t>
            </a:r>
          </a:p>
        </p:txBody>
      </p:sp>
    </p:spTree>
    <p:extLst>
      <p:ext uri="{BB962C8B-B14F-4D97-AF65-F5344CB8AC3E}">
        <p14:creationId xmlns:p14="http://schemas.microsoft.com/office/powerpoint/2010/main" val="3259614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För </a:t>
            </a:r>
            <a:r>
              <a:rPr lang="en-US" dirty="0" err="1"/>
              <a:t>samman</a:t>
            </a:r>
            <a:r>
              <a:rPr lang="en-US" dirty="0"/>
              <a:t> </a:t>
            </a:r>
            <a:r>
              <a:rPr lang="en-US" dirty="0" err="1"/>
              <a:t>studerande</a:t>
            </a:r>
            <a:r>
              <a:rPr lang="en-US" dirty="0"/>
              <a:t> med </a:t>
            </a:r>
            <a:r>
              <a:rPr lang="en-US" dirty="0" err="1"/>
              <a:t>liknande</a:t>
            </a:r>
            <a:r>
              <a:rPr lang="en-US" dirty="0"/>
              <a:t> </a:t>
            </a:r>
            <a:r>
              <a:rPr lang="en-US" dirty="0" err="1"/>
              <a:t>inlärningsstilar</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sv-SE" dirty="0"/>
              <a:t>Det är vanligt med blandade grupper men att </a:t>
            </a:r>
            <a:r>
              <a:rPr lang="sv-SE" b="1" dirty="0"/>
              <a:t>dela in de studerande utifrån liknande inlärningsstil kan uppmuntra till samarbete genom gemensamt arbete och övningar i att tänka</a:t>
            </a:r>
            <a:r>
              <a:rPr lang="sv-SE" dirty="0"/>
              <a:t>.</a:t>
            </a:r>
          </a:p>
          <a:p>
            <a:pPr marL="0" indent="0">
              <a:buNone/>
            </a:pPr>
            <a:r>
              <a:rPr lang="sv-SE" dirty="0"/>
              <a:t>Det ska inte förväxlas med att dela in studerande utifrån liknande färdighetsnivå eller förståelse.</a:t>
            </a:r>
          </a:p>
          <a:p>
            <a:pPr marL="0" indent="0">
              <a:buNone/>
            </a:pPr>
            <a:r>
              <a:rPr lang="sv-SE" dirty="0"/>
              <a:t>I vissa fall kommer det i konflikt med principen att ”lära uppåt” som diskuteras nedan.</a:t>
            </a:r>
          </a:p>
          <a:p>
            <a:pPr marL="0" indent="0">
              <a:buNone/>
            </a:pPr>
            <a:r>
              <a:rPr lang="sv-SE" dirty="0"/>
              <a:t>I stället låter den här metoden studerande med liknande inställning stödja varandras lärande samtidigt som det ger dig tid för varje grupp. Du kan då erbjuda den undervisning som bäst passar varje grupps gemensamma behov och preferenser.</a:t>
            </a:r>
          </a:p>
        </p:txBody>
      </p:sp>
    </p:spTree>
    <p:extLst>
      <p:ext uri="{BB962C8B-B14F-4D97-AF65-F5344CB8AC3E}">
        <p14:creationId xmlns:p14="http://schemas.microsoft.com/office/powerpoint/2010/main" val="27791737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Ge </a:t>
            </a:r>
            <a:r>
              <a:rPr lang="en-US" dirty="0" err="1"/>
              <a:t>olika</a:t>
            </a:r>
            <a:r>
              <a:rPr lang="en-US" dirty="0"/>
              <a:t> </a:t>
            </a:r>
            <a:r>
              <a:rPr lang="en-US" dirty="0" err="1"/>
              <a:t>typer</a:t>
            </a:r>
            <a:r>
              <a:rPr lang="en-US" dirty="0"/>
              <a:t> av </a:t>
            </a:r>
            <a:r>
              <a:rPr lang="en-US" dirty="0" err="1"/>
              <a:t>aktiviteter</a:t>
            </a:r>
            <a:r>
              <a:rPr lang="en-US" dirty="0"/>
              <a:t> om </a:t>
            </a:r>
            <a:r>
              <a:rPr lang="en-US" dirty="0" err="1"/>
              <a:t>läsförståelse</a:t>
            </a:r>
            <a:endParaRPr lang="en-US" dirty="0"/>
          </a:p>
        </p:txBody>
      </p:sp>
      <p:sp>
        <p:nvSpPr>
          <p:cNvPr id="3" name="Content Placeholder 2"/>
          <p:cNvSpPr>
            <a:spLocks noGrp="1"/>
          </p:cNvSpPr>
          <p:nvPr>
            <p:ph idx="1"/>
          </p:nvPr>
        </p:nvSpPr>
        <p:spPr>
          <a:xfrm>
            <a:off x="838200" y="1825624"/>
            <a:ext cx="10515600" cy="4523417"/>
          </a:xfrm>
        </p:spPr>
        <p:txBody>
          <a:bodyPr>
            <a:normAutofit fontScale="77500" lnSpcReduction="20000"/>
          </a:bodyPr>
          <a:lstStyle/>
          <a:p>
            <a:pPr marL="0" indent="0">
              <a:buNone/>
            </a:pPr>
            <a:r>
              <a:rPr lang="sv-SE" dirty="0"/>
              <a:t>I stället för att fokusera på skriftligt underlag, </a:t>
            </a:r>
            <a:r>
              <a:rPr lang="sv-SE" b="1" dirty="0"/>
              <a:t>överväg att testa läsförståelse genom frågor och aktiviteter som testar olika begåvningar.</a:t>
            </a:r>
          </a:p>
          <a:p>
            <a:pPr marL="0" indent="0">
              <a:buNone/>
            </a:pPr>
            <a:r>
              <a:rPr lang="sv-SE" dirty="0"/>
              <a:t>Även om skriftliga svar tilltalar många studerande kanske andra kommer till sin rätt och utmanar sig själva bäst genom konstnärliga eller rörelseinriktade uppgifter.</a:t>
            </a:r>
          </a:p>
          <a:p>
            <a:pPr marL="0" indent="0">
              <a:buNone/>
            </a:pPr>
            <a:r>
              <a:rPr lang="sv-SE" dirty="0"/>
              <a:t>Låt till exempel de studerande välja mellan några av följande aktiviteter före, under och efter att ha läst något viktigt:</a:t>
            </a:r>
          </a:p>
          <a:p>
            <a:r>
              <a:rPr lang="sv-SE" dirty="0"/>
              <a:t>Delta i fler läsgrupper</a:t>
            </a:r>
          </a:p>
          <a:p>
            <a:r>
              <a:rPr lang="sv-SE" dirty="0"/>
              <a:t>Göra en muntlig presentation</a:t>
            </a:r>
          </a:p>
          <a:p>
            <a:r>
              <a:rPr lang="sv-SE" dirty="0"/>
              <a:t>Skriva en traditionell rapport</a:t>
            </a:r>
          </a:p>
          <a:p>
            <a:r>
              <a:rPr lang="sv-SE" dirty="0"/>
              <a:t>Skapa visuell konst för att illustrera viktiga händelser</a:t>
            </a:r>
          </a:p>
          <a:p>
            <a:r>
              <a:rPr lang="sv-SE" dirty="0"/>
              <a:t>Skriva och framföra en monolog som huvudperson eller rollfigur</a:t>
            </a:r>
          </a:p>
          <a:p>
            <a:pPr marL="0" indent="0">
              <a:buNone/>
            </a:pPr>
            <a:r>
              <a:rPr lang="sv-SE" dirty="0"/>
              <a:t>Strukturerade möjligheter kan hjälpa de studerande att </a:t>
            </a:r>
            <a:r>
              <a:rPr lang="sv-SE" b="1" dirty="0"/>
              <a:t>visa sin förståelse av innehållet </a:t>
            </a:r>
            <a:r>
              <a:rPr lang="sv-SE" dirty="0"/>
              <a:t>så </a:t>
            </a:r>
            <a:r>
              <a:rPr lang="sv-SE" b="1" dirty="0"/>
              <a:t>effektivt </a:t>
            </a:r>
            <a:r>
              <a:rPr lang="sv-SE" dirty="0"/>
              <a:t>som möjligt och ger dig mer</a:t>
            </a:r>
            <a:r>
              <a:rPr lang="sv-SE" b="1" dirty="0"/>
              <a:t> inblick </a:t>
            </a:r>
            <a:r>
              <a:rPr lang="sv-SE" dirty="0"/>
              <a:t>i deras </a:t>
            </a:r>
            <a:r>
              <a:rPr lang="sv-SE" b="1" dirty="0"/>
              <a:t>färdigheter</a:t>
            </a:r>
            <a:r>
              <a:rPr lang="sv-SE" dirty="0"/>
              <a:t>.</a:t>
            </a:r>
          </a:p>
        </p:txBody>
      </p:sp>
    </p:spTree>
    <p:extLst>
      <p:ext uri="{BB962C8B-B14F-4D97-AF65-F5344CB8AC3E}">
        <p14:creationId xmlns:p14="http://schemas.microsoft.com/office/powerpoint/2010/main" val="683946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 </a:t>
            </a:r>
            <a:r>
              <a:rPr lang="en-US" dirty="0" err="1"/>
              <a:t>öppna</a:t>
            </a:r>
            <a:r>
              <a:rPr lang="en-US" dirty="0"/>
              <a:t> </a:t>
            </a:r>
            <a:r>
              <a:rPr lang="en-US" dirty="0" err="1"/>
              <a:t>arbetsuppgifter</a:t>
            </a:r>
            <a:endParaRPr lang="en-US" dirty="0"/>
          </a:p>
        </p:txBody>
      </p:sp>
      <p:sp>
        <p:nvSpPr>
          <p:cNvPr id="3" name="Content Placeholder 2"/>
          <p:cNvSpPr>
            <a:spLocks noGrp="1"/>
          </p:cNvSpPr>
          <p:nvPr>
            <p:ph idx="1"/>
          </p:nvPr>
        </p:nvSpPr>
        <p:spPr>
          <a:xfrm>
            <a:off x="838200" y="1523700"/>
            <a:ext cx="10515600" cy="4790836"/>
          </a:xfrm>
        </p:spPr>
        <p:txBody>
          <a:bodyPr>
            <a:normAutofit fontScale="77500" lnSpcReduction="20000"/>
          </a:bodyPr>
          <a:lstStyle/>
          <a:p>
            <a:pPr marL="0" indent="0">
              <a:buNone/>
            </a:pPr>
            <a:r>
              <a:rPr lang="sv-SE" dirty="0"/>
              <a:t>På samma sätt som för att bedöma läsförståelse, </a:t>
            </a:r>
            <a:r>
              <a:rPr lang="sv-SE" b="1" dirty="0"/>
              <a:t>ge de studerande ett lista på egna arbeten så de kan hitta ett som låter dem visa sin kunskap så effektivt som möjligt</a:t>
            </a:r>
            <a:r>
              <a:rPr lang="sv-SE" dirty="0"/>
              <a:t>.</a:t>
            </a:r>
          </a:p>
          <a:p>
            <a:pPr marL="0" indent="0">
              <a:buNone/>
            </a:pPr>
            <a:r>
              <a:rPr lang="sv-SE" dirty="0"/>
              <a:t>Ta för varje typ av arbete med en tydlig rubrik som klart definierar förväntningarna. En del utbildare låter faktiskt sina studerande vara med och ta fram rubriken så de har inflytande över det arbete de kommer att göra och bedömas på. Att göra det kommer att göra det utmanande och hjälper de studerande att uppfylla särskilda kriterier.</a:t>
            </a:r>
          </a:p>
          <a:p>
            <a:pPr marL="0" indent="0">
              <a:buNone/>
            </a:pPr>
            <a:r>
              <a:rPr lang="sv-SE" dirty="0"/>
              <a:t>Genom att både inspirera och utmana de studerande kan det här sättet uppmuntra dem till att:</a:t>
            </a:r>
          </a:p>
          <a:p>
            <a:r>
              <a:rPr lang="sv-SE" dirty="0"/>
              <a:t>arbeta och lära sig i sin egen takt</a:t>
            </a:r>
          </a:p>
          <a:p>
            <a:r>
              <a:rPr lang="sv-SE" dirty="0"/>
              <a:t>engagera sig aktivt i det innehåll de måste förstå</a:t>
            </a:r>
          </a:p>
          <a:p>
            <a:r>
              <a:rPr lang="sv-SE" dirty="0"/>
              <a:t>visa sin kunskap så effektivt som möjligt</a:t>
            </a:r>
          </a:p>
          <a:p>
            <a:pPr marL="0" indent="0">
              <a:buNone/>
            </a:pPr>
            <a:r>
              <a:rPr lang="sv-SE" dirty="0"/>
              <a:t>Förutom att vara till nytta för de studerande kommer den här differentierade undervisningen att tydligt visa upp olika arbets- och inlärningsstilar.</a:t>
            </a:r>
          </a:p>
        </p:txBody>
      </p:sp>
    </p:spTree>
    <p:extLst>
      <p:ext uri="{BB962C8B-B14F-4D97-AF65-F5344CB8AC3E}">
        <p14:creationId xmlns:p14="http://schemas.microsoft.com/office/powerpoint/2010/main" val="36235156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Uppmuntra</a:t>
            </a:r>
            <a:r>
              <a:rPr lang="en-US" dirty="0"/>
              <a:t> de </a:t>
            </a:r>
            <a:r>
              <a:rPr lang="en-US" dirty="0" err="1"/>
              <a:t>studerande</a:t>
            </a:r>
            <a:r>
              <a:rPr lang="en-US" dirty="0"/>
              <a:t> </a:t>
            </a:r>
            <a:r>
              <a:rPr lang="en-US" dirty="0" err="1"/>
              <a:t>att</a:t>
            </a:r>
            <a:r>
              <a:rPr lang="en-US" dirty="0"/>
              <a:t> </a:t>
            </a:r>
            <a:r>
              <a:rPr lang="en-US" dirty="0" err="1"/>
              <a:t>föreslå</a:t>
            </a:r>
            <a:r>
              <a:rPr lang="en-US" dirty="0"/>
              <a:t> </a:t>
            </a:r>
            <a:r>
              <a:rPr lang="en-US" dirty="0" err="1"/>
              <a:t>idéer</a:t>
            </a:r>
            <a:r>
              <a:rPr lang="en-US" dirty="0"/>
              <a:t> för </a:t>
            </a:r>
            <a:r>
              <a:rPr lang="en-US" dirty="0" err="1"/>
              <a:t>sina</a:t>
            </a:r>
            <a:r>
              <a:rPr lang="en-US" dirty="0"/>
              <a:t> </a:t>
            </a:r>
            <a:r>
              <a:rPr lang="en-US" dirty="0" err="1"/>
              <a:t>egna</a:t>
            </a:r>
            <a:r>
              <a:rPr lang="en-US" dirty="0"/>
              <a:t> </a:t>
            </a:r>
            <a:r>
              <a:rPr lang="en-US" dirty="0" err="1"/>
              <a:t>arbeten</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sv-SE" dirty="0"/>
              <a:t>Förutom att erbjuda fasta alternativ, uppmuntra de studerande att genomföra sina egna arbeten från början till slut genom att föreslå dig idéer.</a:t>
            </a:r>
          </a:p>
          <a:p>
            <a:pPr marL="0" indent="0">
              <a:buNone/>
            </a:pPr>
            <a:r>
              <a:rPr lang="sv-SE" dirty="0"/>
              <a:t>En studerande måste visa hur resultatet uppfyller en viss akademisk nivå och vara öppen för dina ändringar. Om förslaget inte uppfyller dina krav, be den studerande att bearbeta idén till den gör det. Om det inte är gjort före ett visst datum, ge ett av dina fasta alternativ.</a:t>
            </a:r>
          </a:p>
          <a:p>
            <a:pPr marL="0" indent="0">
              <a:buNone/>
            </a:pPr>
            <a:r>
              <a:rPr lang="sv-SE" dirty="0"/>
              <a:t>Du kanske blir glatt överraskad av vissa förslag.  </a:t>
            </a:r>
          </a:p>
          <a:p>
            <a:pPr marL="0" indent="0">
              <a:buNone/>
            </a:pPr>
            <a:r>
              <a:rPr lang="sv-SE" dirty="0"/>
              <a:t>Trots allt är de studerande själva fokus i den differentierade undervisningen – de har troligen en viss uppfattning om sina inlärningsstilar och förmågor.</a:t>
            </a:r>
          </a:p>
        </p:txBody>
      </p:sp>
    </p:spTree>
    <p:extLst>
      <p:ext uri="{BB962C8B-B14F-4D97-AF65-F5344CB8AC3E}">
        <p14:creationId xmlns:p14="http://schemas.microsoft.com/office/powerpoint/2010/main" val="40444291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Analysera</a:t>
            </a:r>
            <a:r>
              <a:rPr lang="en-US" dirty="0"/>
              <a:t> </a:t>
            </a:r>
            <a:r>
              <a:rPr lang="en-US" dirty="0" err="1"/>
              <a:t>regelbundet</a:t>
            </a:r>
            <a:r>
              <a:rPr lang="en-US" dirty="0"/>
              <a:t> din strategi för </a:t>
            </a:r>
            <a:r>
              <a:rPr lang="en-US" dirty="0" err="1"/>
              <a:t>differentierad</a:t>
            </a:r>
            <a:r>
              <a:rPr lang="en-US" dirty="0"/>
              <a:t> </a:t>
            </a:r>
            <a:r>
              <a:rPr lang="en-US" dirty="0" err="1"/>
              <a:t>undervisning</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sv-SE" dirty="0"/>
              <a:t>Även om du känner dig trygg i din övergripande inställning, rekommenderar Carol Ann </a:t>
            </a:r>
            <a:r>
              <a:rPr lang="sv-SE" dirty="0" err="1"/>
              <a:t>Tomlinson</a:t>
            </a:r>
            <a:r>
              <a:rPr lang="sv-SE" dirty="0"/>
              <a:t> – en av de mest välkända  företrädarna för ämnet – att du analyserar dina strategier för differentierad undervisning:</a:t>
            </a:r>
          </a:p>
          <a:p>
            <a:pPr marL="0" indent="0">
              <a:buNone/>
            </a:pPr>
            <a:r>
              <a:rPr lang="sv-SE" i="1" dirty="0"/>
              <a:t>”Reflektera ofta över hur ditt klassrum stämmer överens med den undervisnings- och inlärningsfilosofi du vill tillämpa. Identifiera vad som stämmer överens och inte och låt båda styra dig.”</a:t>
            </a:r>
          </a:p>
          <a:p>
            <a:pPr marL="0" indent="0">
              <a:buNone/>
            </a:pPr>
            <a:r>
              <a:rPr lang="sv-SE" b="1" dirty="0"/>
              <a:t>Analysera din strategi genom att reflektera över</a:t>
            </a:r>
            <a:r>
              <a:rPr lang="sv-SE" dirty="0"/>
              <a:t>:</a:t>
            </a:r>
          </a:p>
          <a:p>
            <a:r>
              <a:rPr lang="sv-SE" dirty="0"/>
              <a:t>Innehåll: Använder du olika slags material och undervisningsmetoder i klassen?</a:t>
            </a:r>
          </a:p>
          <a:p>
            <a:r>
              <a:rPr lang="sv-SE" dirty="0"/>
              <a:t>Genomförande: Ger du individuella, grupp- och helklassaktiviteter som låter inlärarna ta till sig ditt innehåll på bästa sätt?</a:t>
            </a:r>
          </a:p>
          <a:p>
            <a:r>
              <a:rPr lang="sv-SE" dirty="0"/>
              <a:t>Resultat: Ger du möjlighet och hjälp till de studerande så de kan visa sin förståelse av ämnet på många olika sätt i tester, egna arbeten och inlämningsuppgifter?</a:t>
            </a:r>
          </a:p>
          <a:p>
            <a:pPr marL="0" indent="0">
              <a:buNone/>
            </a:pPr>
            <a:r>
              <a:rPr lang="sv-SE" dirty="0"/>
              <a:t>Genom att göra det kommer du att förfina din inställning så att den på bästa sätt tar hänsyn till de studerandes olika intelligenser. Det är dock viktigt att notera att nyare studier har vänt upp och ner på teorin om de många intelligenserna. Oavsett var du befinner dig i spektret av de många intelligenserna är strategin för den differentierade undervisningen värdefull!</a:t>
            </a:r>
          </a:p>
        </p:txBody>
      </p:sp>
    </p:spTree>
    <p:extLst>
      <p:ext uri="{BB962C8B-B14F-4D97-AF65-F5344CB8AC3E}">
        <p14:creationId xmlns:p14="http://schemas.microsoft.com/office/powerpoint/2010/main" val="39158783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Att</a:t>
            </a:r>
            <a:r>
              <a:rPr lang="en-US" dirty="0"/>
              <a:t> ”</a:t>
            </a:r>
            <a:r>
              <a:rPr lang="en-US" dirty="0" err="1"/>
              <a:t>lära</a:t>
            </a:r>
            <a:r>
              <a:rPr lang="en-US" dirty="0"/>
              <a:t> </a:t>
            </a:r>
            <a:r>
              <a:rPr lang="en-US" dirty="0" err="1"/>
              <a:t>uppåt</a:t>
            </a:r>
            <a:r>
              <a:rPr lang="en-US" dirty="0"/>
              <a:t>”</a:t>
            </a:r>
          </a:p>
        </p:txBody>
      </p:sp>
      <p:sp>
        <p:nvSpPr>
          <p:cNvPr id="3" name="Content Placeholder 2"/>
          <p:cNvSpPr>
            <a:spLocks noGrp="1"/>
          </p:cNvSpPr>
          <p:nvPr>
            <p:ph idx="1"/>
          </p:nvPr>
        </p:nvSpPr>
        <p:spPr/>
        <p:txBody>
          <a:bodyPr/>
          <a:lstStyle/>
          <a:p>
            <a:pPr marL="0" indent="0">
              <a:buNone/>
            </a:pPr>
            <a:r>
              <a:rPr lang="sv-SE" dirty="0"/>
              <a:t>Att undervisa på en nivå som är för lätt för varje studerande kan skada ansträngningarna för differentierad undervisning, enligt </a:t>
            </a:r>
            <a:r>
              <a:rPr lang="sv-SE" dirty="0" err="1"/>
              <a:t>Tomlinson</a:t>
            </a:r>
            <a:r>
              <a:rPr lang="sv-SE" dirty="0"/>
              <a:t>. Hon rekommenderar i stället att </a:t>
            </a:r>
            <a:r>
              <a:rPr lang="sv-SE" b="1" dirty="0"/>
              <a:t>”lära uppåt”. </a:t>
            </a:r>
          </a:p>
          <a:p>
            <a:pPr marL="0" indent="0">
              <a:buNone/>
            </a:pPr>
            <a:r>
              <a:rPr lang="sv-SE" dirty="0"/>
              <a:t>Det tar bort fällan att fastna på låg nivå och sällan nå de avancerade företeelserna.</a:t>
            </a:r>
          </a:p>
          <a:p>
            <a:pPr marL="0" indent="0">
              <a:buNone/>
            </a:pPr>
            <a:endParaRPr lang="sv-SE" dirty="0"/>
          </a:p>
        </p:txBody>
      </p:sp>
      <p:sp>
        <p:nvSpPr>
          <p:cNvPr id="5" name="Cloud Callout 4"/>
          <p:cNvSpPr/>
          <p:nvPr/>
        </p:nvSpPr>
        <p:spPr>
          <a:xfrm>
            <a:off x="5977135" y="3715349"/>
            <a:ext cx="4227915" cy="2596551"/>
          </a:xfrm>
          <a:prstGeom prst="cloudCallout">
            <a:avLst>
              <a:gd name="adj1" fmla="val -54449"/>
              <a:gd name="adj2" fmla="val 586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a:solidFill>
                  <a:schemeClr val="bg1"/>
                </a:solidFill>
              </a:rPr>
              <a:t>”Vi klarar oss mycket bättre om vi börjar med vad vi tycker är höga mål och förväntningar, för att sedan differentiera och erbjuda stöd för att lyfta barnen. Den vanliga tendensen är att börja med vad vi tycker är normalnivå för att sedan sänka det för vissa och höja det för andra. Men vi höjer det oftast inte särskilt mycket från startnivån, och att sänka det  skapar bara låga förväntningar för vissa barn.”</a:t>
            </a:r>
            <a:endParaRPr lang="sv-SE" sz="1100" dirty="0">
              <a:solidFill>
                <a:schemeClr val="bg1"/>
              </a:solidFill>
              <a:ea typeface="Corbel" panose="020B0503020204020204" pitchFamily="34" charset="0"/>
              <a:cs typeface="Times New Roman" panose="02020603050405020304" pitchFamily="18" charset="0"/>
            </a:endParaRPr>
          </a:p>
        </p:txBody>
      </p:sp>
    </p:spTree>
    <p:extLst>
      <p:ext uri="{BB962C8B-B14F-4D97-AF65-F5344CB8AC3E}">
        <p14:creationId xmlns:p14="http://schemas.microsoft.com/office/powerpoint/2010/main" val="11275758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9792" y="1523250"/>
            <a:ext cx="10515600" cy="2643308"/>
          </a:xfrm>
        </p:spPr>
        <p:txBody>
          <a:bodyPr>
            <a:normAutofit/>
          </a:bodyPr>
          <a:lstStyle/>
          <a:p>
            <a:pPr marL="0" indent="0">
              <a:buNone/>
            </a:pPr>
            <a:r>
              <a:rPr lang="sv-SE" dirty="0"/>
              <a:t>Att hålla det här i minnet bör fokusera din strategi för </a:t>
            </a:r>
            <a:r>
              <a:rPr lang="sv-SE" dirty="0" err="1"/>
              <a:t>differenteriad</a:t>
            </a:r>
            <a:r>
              <a:rPr lang="sv-SE" dirty="0"/>
              <a:t> undervisning och </a:t>
            </a:r>
            <a:r>
              <a:rPr lang="sv-SE" b="1" dirty="0"/>
              <a:t>hjälpa dig att få varje studerande att uppfylla ”höga mål och förväntningar”.</a:t>
            </a:r>
          </a:p>
          <a:p>
            <a:pPr marL="0" indent="0">
              <a:buNone/>
            </a:pPr>
            <a:r>
              <a:rPr lang="sv-SE" dirty="0"/>
              <a:t>Det har också blivit särskilt populärt på 2020-talet när utbildare har fokuserat mer på ökad takt i inlärningen genom "</a:t>
            </a:r>
            <a:r>
              <a:rPr lang="sv-SE" dirty="0" err="1"/>
              <a:t>teaching</a:t>
            </a:r>
            <a:r>
              <a:rPr lang="sv-SE" dirty="0"/>
              <a:t> </a:t>
            </a:r>
            <a:r>
              <a:rPr lang="sv-SE" dirty="0" err="1"/>
              <a:t>up</a:t>
            </a:r>
            <a:r>
              <a:rPr lang="sv-SE" dirty="0"/>
              <a:t>” i motsats till att fylla i inlärningsluckor.</a:t>
            </a:r>
          </a:p>
        </p:txBody>
      </p:sp>
      <p:sp>
        <p:nvSpPr>
          <p:cNvPr id="4" name="Rectangle 3"/>
          <p:cNvSpPr/>
          <p:nvPr/>
        </p:nvSpPr>
        <p:spPr>
          <a:xfrm>
            <a:off x="639792" y="456355"/>
            <a:ext cx="4397358" cy="769441"/>
          </a:xfrm>
          <a:prstGeom prst="rect">
            <a:avLst/>
          </a:prstGeom>
        </p:spPr>
        <p:txBody>
          <a:bodyPr wrap="none">
            <a:spAutoFit/>
          </a:bodyPr>
          <a:lstStyle/>
          <a:p>
            <a:r>
              <a:rPr lang="en-US" sz="4400" dirty="0" err="1">
                <a:solidFill>
                  <a:srgbClr val="E61A52"/>
                </a:solidFill>
                <a:latin typeface="Raleway bold"/>
                <a:ea typeface="+mj-ea"/>
                <a:cs typeface="+mj-cs"/>
              </a:rPr>
              <a:t>Att</a:t>
            </a:r>
            <a:r>
              <a:rPr lang="en-US" sz="4400" dirty="0">
                <a:solidFill>
                  <a:srgbClr val="E61A52"/>
                </a:solidFill>
                <a:latin typeface="Raleway bold"/>
                <a:ea typeface="+mj-ea"/>
                <a:cs typeface="+mj-cs"/>
              </a:rPr>
              <a:t> ”</a:t>
            </a:r>
            <a:r>
              <a:rPr lang="en-US" sz="4400" dirty="0" err="1">
                <a:solidFill>
                  <a:srgbClr val="E61A52"/>
                </a:solidFill>
                <a:latin typeface="Raleway bold"/>
                <a:ea typeface="+mj-ea"/>
                <a:cs typeface="+mj-cs"/>
              </a:rPr>
              <a:t>lära</a:t>
            </a:r>
            <a:r>
              <a:rPr lang="en-US" sz="4400" dirty="0">
                <a:solidFill>
                  <a:srgbClr val="E61A52"/>
                </a:solidFill>
                <a:latin typeface="Raleway bold"/>
                <a:ea typeface="+mj-ea"/>
                <a:cs typeface="+mj-cs"/>
              </a:rPr>
              <a:t> </a:t>
            </a:r>
            <a:r>
              <a:rPr lang="en-US" sz="4400" dirty="0" err="1">
                <a:solidFill>
                  <a:srgbClr val="E61A52"/>
                </a:solidFill>
                <a:latin typeface="Raleway bold"/>
                <a:ea typeface="+mj-ea"/>
                <a:cs typeface="+mj-cs"/>
              </a:rPr>
              <a:t>uppåt</a:t>
            </a:r>
            <a:r>
              <a:rPr lang="en-US" sz="4400" dirty="0">
                <a:solidFill>
                  <a:srgbClr val="E61A52"/>
                </a:solidFill>
                <a:latin typeface="Raleway bold"/>
                <a:ea typeface="+mj-ea"/>
                <a:cs typeface="+mj-cs"/>
              </a:rPr>
              <a:t>”</a:t>
            </a:r>
            <a:endParaRPr lang="en-US" dirty="0"/>
          </a:p>
        </p:txBody>
      </p:sp>
      <p:sp>
        <p:nvSpPr>
          <p:cNvPr id="5" name="Cloud Callout 4"/>
          <p:cNvSpPr/>
          <p:nvPr/>
        </p:nvSpPr>
        <p:spPr>
          <a:xfrm>
            <a:off x="5433668" y="3789654"/>
            <a:ext cx="3969123" cy="2568014"/>
          </a:xfrm>
          <a:prstGeom prst="cloudCallout">
            <a:avLst>
              <a:gd name="adj1" fmla="val -54449"/>
              <a:gd name="adj2" fmla="val 586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a:t>”Ökad takt i inlärningen ger lägre prioritet till repetition eller mekanisk inlärning genom undervisningsteknologi. Med andra ord handlar det inte om komma ihåg allt du borde ha lärt dig, det handlar om att föra dig framåt så att du plockar upp saker på vägen”, skriver Elizabeth S. </a:t>
            </a:r>
            <a:r>
              <a:rPr lang="sv-SE" sz="1100" dirty="0" err="1"/>
              <a:t>LeBlanc</a:t>
            </a:r>
            <a:r>
              <a:rPr lang="sv-SE" sz="1100" dirty="0"/>
              <a:t>, medgrundare av </a:t>
            </a:r>
            <a:r>
              <a:rPr lang="sv-SE" sz="1100" dirty="0" err="1"/>
              <a:t>Institute</a:t>
            </a:r>
            <a:r>
              <a:rPr lang="sv-SE" sz="1100" dirty="0"/>
              <a:t> for </a:t>
            </a:r>
            <a:r>
              <a:rPr lang="sv-SE" sz="1100" dirty="0" err="1"/>
              <a:t>Teaching</a:t>
            </a:r>
            <a:r>
              <a:rPr lang="sv-SE" sz="1100" dirty="0"/>
              <a:t> and Learning för </a:t>
            </a:r>
            <a:r>
              <a:rPr lang="sv-SE" sz="1100" dirty="0" err="1"/>
              <a:t>EdSurge</a:t>
            </a:r>
            <a:r>
              <a:rPr lang="sv-SE" sz="1100" dirty="0"/>
              <a:t>.</a:t>
            </a:r>
          </a:p>
        </p:txBody>
      </p:sp>
    </p:spTree>
    <p:extLst>
      <p:ext uri="{BB962C8B-B14F-4D97-AF65-F5344CB8AC3E}">
        <p14:creationId xmlns:p14="http://schemas.microsoft.com/office/powerpoint/2010/main" val="39293481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a:extLst>
              <a:ext uri="{FF2B5EF4-FFF2-40B4-BE49-F238E27FC236}">
                <a16:creationId xmlns:a16="http://schemas.microsoft.com/office/drawing/2014/main" id="{D567F64A-BD42-4048-81EA-CD8035A97741}"/>
              </a:ext>
            </a:extLst>
          </p:cNvPr>
          <p:cNvSpPr>
            <a:spLocks noGrp="1"/>
          </p:cNvSpPr>
          <p:nvPr>
            <p:ph type="title"/>
          </p:nvPr>
        </p:nvSpPr>
        <p:spPr/>
        <p:txBody>
          <a:bodyPr/>
          <a:lstStyle/>
          <a:p>
            <a:r>
              <a:rPr lang="nl-NL" dirty="0"/>
              <a:t>ENHET 3</a:t>
            </a:r>
            <a:endParaRPr lang="en-GB" dirty="0"/>
          </a:p>
        </p:txBody>
      </p:sp>
      <p:sp>
        <p:nvSpPr>
          <p:cNvPr id="8" name="Tijdelijke aanduiding voor inhoud 7">
            <a:extLst>
              <a:ext uri="{FF2B5EF4-FFF2-40B4-BE49-F238E27FC236}">
                <a16:creationId xmlns:a16="http://schemas.microsoft.com/office/drawing/2014/main" id="{F03F6327-ABFA-44A9-BFF5-E2A926F03E2E}"/>
              </a:ext>
            </a:extLst>
          </p:cNvPr>
          <p:cNvSpPr>
            <a:spLocks noGrp="1"/>
          </p:cNvSpPr>
          <p:nvPr>
            <p:ph sz="half" idx="1"/>
          </p:nvPr>
        </p:nvSpPr>
        <p:spPr/>
        <p:txBody>
          <a:bodyPr>
            <a:normAutofit fontScale="70000" lnSpcReduction="20000"/>
          </a:bodyPr>
          <a:lstStyle/>
          <a:p>
            <a:r>
              <a:rPr lang="en-US" dirty="0" err="1"/>
              <a:t>Vilka</a:t>
            </a:r>
            <a:r>
              <a:rPr lang="en-US" dirty="0"/>
              <a:t> </a:t>
            </a:r>
            <a:r>
              <a:rPr lang="en-US" dirty="0" err="1"/>
              <a:t>är</a:t>
            </a:r>
            <a:r>
              <a:rPr lang="en-US" dirty="0"/>
              <a:t> </a:t>
            </a:r>
            <a:r>
              <a:rPr lang="en-US" dirty="0" err="1"/>
              <a:t>bedömningsteknikerna</a:t>
            </a:r>
            <a:r>
              <a:rPr lang="en-US" dirty="0"/>
              <a:t> </a:t>
            </a:r>
            <a:r>
              <a:rPr lang="en-US" dirty="0" err="1"/>
              <a:t>i</a:t>
            </a:r>
            <a:r>
              <a:rPr lang="en-US" dirty="0"/>
              <a:t> </a:t>
            </a:r>
            <a:r>
              <a:rPr lang="en-US" dirty="0" err="1"/>
              <a:t>differentierat</a:t>
            </a:r>
            <a:r>
              <a:rPr lang="en-US" dirty="0"/>
              <a:t> </a:t>
            </a:r>
            <a:r>
              <a:rPr lang="en-US" dirty="0" err="1"/>
              <a:t>lärande</a:t>
            </a:r>
            <a:r>
              <a:rPr lang="en-US" dirty="0"/>
              <a:t>?</a:t>
            </a:r>
            <a:endParaRPr lang="en-GB" dirty="0"/>
          </a:p>
        </p:txBody>
      </p:sp>
    </p:spTree>
    <p:extLst>
      <p:ext uri="{BB962C8B-B14F-4D97-AF65-F5344CB8AC3E}">
        <p14:creationId xmlns:p14="http://schemas.microsoft.com/office/powerpoint/2010/main" val="1518887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B68C1346-8A82-49C4-B5D6-F1C33B546FF7}"/>
              </a:ext>
            </a:extLst>
          </p:cNvPr>
          <p:cNvSpPr>
            <a:spLocks noGrp="1"/>
          </p:cNvSpPr>
          <p:nvPr>
            <p:ph type="title"/>
          </p:nvPr>
        </p:nvSpPr>
        <p:spPr/>
        <p:txBody>
          <a:bodyPr/>
          <a:lstStyle/>
          <a:p>
            <a:r>
              <a:rPr lang="nl-NL" dirty="0"/>
              <a:t>Lärandemål</a:t>
            </a:r>
            <a:endParaRPr lang="en-GB" dirty="0"/>
          </a:p>
        </p:txBody>
      </p:sp>
      <p:sp>
        <p:nvSpPr>
          <p:cNvPr id="6" name="Tijdelijke aanduiding voor inhoud 5">
            <a:extLst>
              <a:ext uri="{FF2B5EF4-FFF2-40B4-BE49-F238E27FC236}">
                <a16:creationId xmlns:a16="http://schemas.microsoft.com/office/drawing/2014/main" id="{23E1468E-DF45-45D1-8745-773959FC00FC}"/>
              </a:ext>
            </a:extLst>
          </p:cNvPr>
          <p:cNvSpPr>
            <a:spLocks noGrp="1"/>
          </p:cNvSpPr>
          <p:nvPr>
            <p:ph idx="1"/>
          </p:nvPr>
        </p:nvSpPr>
        <p:spPr/>
        <p:txBody>
          <a:bodyPr>
            <a:normAutofit fontScale="92500" lnSpcReduction="10000"/>
          </a:bodyPr>
          <a:lstStyle/>
          <a:p>
            <a:pPr marL="0" indent="0">
              <a:buNone/>
            </a:pPr>
            <a:r>
              <a:rPr lang="sv-SE" dirty="0"/>
              <a:t>Vid slutet av den här modulen kommer inlärarna att kunna:</a:t>
            </a:r>
          </a:p>
          <a:p>
            <a:pPr marL="0" indent="0">
              <a:buNone/>
            </a:pPr>
            <a:endParaRPr lang="sv-SE" dirty="0"/>
          </a:p>
          <a:p>
            <a:r>
              <a:rPr lang="sv-SE" b="1" i="1" u="sng" dirty="0"/>
              <a:t>skapa</a:t>
            </a:r>
            <a:r>
              <a:rPr lang="sv-SE" dirty="0"/>
              <a:t> lektioner som engagerar och tas väl emot i ett blandat klassrum</a:t>
            </a:r>
          </a:p>
          <a:p>
            <a:endParaRPr lang="sv-SE" dirty="0"/>
          </a:p>
          <a:p>
            <a:r>
              <a:rPr lang="sv-SE" b="1" i="1" u="sng" dirty="0"/>
              <a:t>identifiera</a:t>
            </a:r>
            <a:r>
              <a:rPr lang="sv-SE" dirty="0"/>
              <a:t> bedömningstekniker för att på ett proaktivt sätt kunna ta hand om mångfalden bland de studerande genom detta strukturerade tillvägagångssätt</a:t>
            </a:r>
          </a:p>
          <a:p>
            <a:endParaRPr lang="sv-SE" dirty="0"/>
          </a:p>
          <a:p>
            <a:r>
              <a:rPr lang="sv-SE" b="1" i="1" u="sng" dirty="0"/>
              <a:t>tillämpa</a:t>
            </a:r>
            <a:r>
              <a:rPr lang="sv-SE" dirty="0"/>
              <a:t> dessa generella kompetenser och tekniker i sitt arbete</a:t>
            </a:r>
          </a:p>
          <a:p>
            <a:pPr marL="0" indent="0">
              <a:buNone/>
            </a:pPr>
            <a:endParaRPr lang="sv-SE" dirty="0"/>
          </a:p>
        </p:txBody>
      </p:sp>
    </p:spTree>
    <p:extLst>
      <p:ext uri="{BB962C8B-B14F-4D97-AF65-F5344CB8AC3E}">
        <p14:creationId xmlns:p14="http://schemas.microsoft.com/office/powerpoint/2010/main" val="28244832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Vad</a:t>
            </a:r>
            <a:r>
              <a:rPr lang="en-US" dirty="0"/>
              <a:t> </a:t>
            </a:r>
            <a:r>
              <a:rPr lang="en-US" dirty="0" err="1"/>
              <a:t>är</a:t>
            </a:r>
            <a:r>
              <a:rPr lang="en-US" dirty="0"/>
              <a:t> </a:t>
            </a:r>
            <a:r>
              <a:rPr lang="en-US" dirty="0" err="1"/>
              <a:t>differentierad</a:t>
            </a:r>
            <a:r>
              <a:rPr lang="en-US" dirty="0"/>
              <a:t> </a:t>
            </a:r>
            <a:r>
              <a:rPr lang="en-US" dirty="0" err="1"/>
              <a:t>bedömning</a:t>
            </a:r>
            <a:r>
              <a:rPr lang="en-US" dirty="0"/>
              <a:t>?</a:t>
            </a:r>
          </a:p>
        </p:txBody>
      </p:sp>
      <p:sp>
        <p:nvSpPr>
          <p:cNvPr id="3" name="Content Placeholder 2"/>
          <p:cNvSpPr>
            <a:spLocks noGrp="1"/>
          </p:cNvSpPr>
          <p:nvPr>
            <p:ph idx="1"/>
          </p:nvPr>
        </p:nvSpPr>
        <p:spPr/>
        <p:txBody>
          <a:bodyPr>
            <a:normAutofit lnSpcReduction="10000"/>
          </a:bodyPr>
          <a:lstStyle/>
          <a:p>
            <a:pPr marL="0" indent="0">
              <a:buNone/>
            </a:pPr>
            <a:r>
              <a:rPr lang="sv-SE" dirty="0"/>
              <a:t>Differentierad bedömning är det sätt som lärare ändrar och anpassar bedömningen till de studerandes varierande kännetecken och profil för att motsvara de studerandes individuella behov, och därigenom förstärker deras inlärning och förbättrar deras möjlighet att visa vad de har lärt sig. Studerande skiljer sig åt i sina tidigare erfarenheter av lärande, sin beredvillighet, inlärningsstilar, preferenser, akademisk nivå, förmågor, styrkor och svagheter, kultur, etnicitet och bakgrund.</a:t>
            </a:r>
          </a:p>
          <a:p>
            <a:pPr marL="0" indent="0" fontAlgn="base">
              <a:buNone/>
            </a:pPr>
            <a:r>
              <a:rPr lang="sv-SE" dirty="0"/>
              <a:t>Lärare använder differentierad bedömning för att anpassa sig till och motsvara de olika inlärningsbehoven hos olika </a:t>
            </a:r>
            <a:r>
              <a:rPr lang="sv-SE" dirty="0" err="1"/>
              <a:t>studereande</a:t>
            </a:r>
            <a:r>
              <a:rPr lang="sv-SE" dirty="0"/>
              <a:t> i ett klassrum.</a:t>
            </a:r>
          </a:p>
        </p:txBody>
      </p:sp>
    </p:spTree>
    <p:extLst>
      <p:ext uri="{BB962C8B-B14F-4D97-AF65-F5344CB8AC3E}">
        <p14:creationId xmlns:p14="http://schemas.microsoft.com/office/powerpoint/2010/main" val="5521612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1E06E802-1990-4791-98D8-128995D15D59}"/>
              </a:ext>
            </a:extLst>
          </p:cNvPr>
          <p:cNvSpPr>
            <a:spLocks noGrp="1"/>
          </p:cNvSpPr>
          <p:nvPr>
            <p:ph type="title"/>
          </p:nvPr>
        </p:nvSpPr>
        <p:spPr/>
        <p:txBody>
          <a:bodyPr>
            <a:normAutofit/>
          </a:bodyPr>
          <a:lstStyle/>
          <a:p>
            <a:r>
              <a:rPr lang="en-US" dirty="0" err="1"/>
              <a:t>Vad</a:t>
            </a:r>
            <a:r>
              <a:rPr lang="en-US" dirty="0"/>
              <a:t> </a:t>
            </a:r>
            <a:r>
              <a:rPr lang="en-US" dirty="0" err="1"/>
              <a:t>är</a:t>
            </a:r>
            <a:r>
              <a:rPr lang="en-US" dirty="0"/>
              <a:t> </a:t>
            </a:r>
            <a:r>
              <a:rPr lang="en-US" dirty="0" err="1"/>
              <a:t>differentierad</a:t>
            </a:r>
            <a:r>
              <a:rPr lang="en-US" dirty="0"/>
              <a:t> </a:t>
            </a:r>
            <a:r>
              <a:rPr lang="en-US" dirty="0" err="1"/>
              <a:t>bedömning</a:t>
            </a:r>
            <a:r>
              <a:rPr lang="en-US" dirty="0"/>
              <a:t>?</a:t>
            </a:r>
            <a:endParaRPr lang="en-GB" dirty="0"/>
          </a:p>
        </p:txBody>
      </p:sp>
      <p:sp>
        <p:nvSpPr>
          <p:cNvPr id="2" name="Content Placeholder 1">
            <a:extLst>
              <a:ext uri="{FF2B5EF4-FFF2-40B4-BE49-F238E27FC236}">
                <a16:creationId xmlns:a16="http://schemas.microsoft.com/office/drawing/2014/main" id="{262DF549-14C2-4CC6-9E2B-EF5B608A9DF0}"/>
              </a:ext>
            </a:extLst>
          </p:cNvPr>
          <p:cNvSpPr>
            <a:spLocks noGrp="1"/>
          </p:cNvSpPr>
          <p:nvPr>
            <p:ph idx="1"/>
          </p:nvPr>
        </p:nvSpPr>
        <p:spPr>
          <a:xfrm>
            <a:off x="838200" y="1825624"/>
            <a:ext cx="10515600" cy="4661439"/>
          </a:xfrm>
        </p:spPr>
        <p:txBody>
          <a:bodyPr>
            <a:normAutofit fontScale="77500" lnSpcReduction="20000"/>
          </a:bodyPr>
          <a:lstStyle/>
          <a:p>
            <a:pPr marL="0" indent="0">
              <a:buNone/>
            </a:pPr>
            <a:r>
              <a:rPr lang="sv-SE" dirty="0"/>
              <a:t>Studerande är individer som lär sig i olika takt och på olika sätt. Varje studerandes egenheter bör tas hänsyn till när upplevelsen av differentierad bedömning planeras.</a:t>
            </a:r>
          </a:p>
          <a:p>
            <a:pPr marL="0" indent="0">
              <a:buNone/>
            </a:pPr>
            <a:endParaRPr lang="sv-SE" sz="1000" dirty="0"/>
          </a:p>
          <a:p>
            <a:pPr marL="0" indent="0">
              <a:buNone/>
            </a:pPr>
            <a:r>
              <a:rPr lang="sv-SE" dirty="0"/>
              <a:t>Differentierad bedömning innefattar att lärarna tar hänsyn till olika typer av bedömningsstrategier och sätt som de studerande kan visa sin förståelse för att tillgodose olika inlärningsbehov, intressen och förmågor.</a:t>
            </a:r>
            <a:br>
              <a:rPr lang="sv-SE" dirty="0"/>
            </a:br>
            <a:endParaRPr lang="sv-SE" sz="1000" dirty="0"/>
          </a:p>
          <a:p>
            <a:pPr marL="0" indent="0">
              <a:buNone/>
            </a:pPr>
            <a:r>
              <a:rPr lang="sv-SE" dirty="0"/>
              <a:t>Differentierad bedömning kan ta hänsyn till skillnader mellan individuella studerande, som deras:</a:t>
            </a:r>
          </a:p>
          <a:p>
            <a:r>
              <a:rPr lang="sv-SE" dirty="0"/>
              <a:t>nuvarande nivå vad gäller förståelse och förmåga i förhållande till ett särskilt ämne eller färdighet</a:t>
            </a:r>
          </a:p>
          <a:p>
            <a:r>
              <a:rPr lang="sv-SE" dirty="0"/>
              <a:t>tidigare inlärningserfarenhet</a:t>
            </a:r>
          </a:p>
          <a:p>
            <a:r>
              <a:rPr lang="sv-SE" dirty="0"/>
              <a:t>inlärningspreferenser</a:t>
            </a:r>
          </a:p>
          <a:p>
            <a:r>
              <a:rPr lang="sv-SE" dirty="0"/>
              <a:t>motivation och engagemang i lärandet</a:t>
            </a:r>
          </a:p>
          <a:p>
            <a:r>
              <a:rPr lang="sv-SE" dirty="0"/>
              <a:t>intressen och talanger.</a:t>
            </a:r>
          </a:p>
        </p:txBody>
      </p:sp>
    </p:spTree>
    <p:extLst>
      <p:ext uri="{BB962C8B-B14F-4D97-AF65-F5344CB8AC3E}">
        <p14:creationId xmlns:p14="http://schemas.microsoft.com/office/powerpoint/2010/main" val="20679013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Principer</a:t>
            </a:r>
            <a:r>
              <a:rPr lang="en-US" dirty="0"/>
              <a:t> för </a:t>
            </a:r>
            <a:r>
              <a:rPr lang="en-US" dirty="0" err="1"/>
              <a:t>differentierad</a:t>
            </a:r>
            <a:r>
              <a:rPr lang="en-US" dirty="0"/>
              <a:t> </a:t>
            </a:r>
            <a:r>
              <a:rPr lang="en-US" dirty="0" err="1"/>
              <a:t>bedömning</a:t>
            </a:r>
            <a:endParaRPr lang="en-US" dirty="0"/>
          </a:p>
        </p:txBody>
      </p:sp>
      <p:sp>
        <p:nvSpPr>
          <p:cNvPr id="3" name="Content Placeholder 2"/>
          <p:cNvSpPr>
            <a:spLocks noGrp="1"/>
          </p:cNvSpPr>
          <p:nvPr>
            <p:ph idx="1"/>
          </p:nvPr>
        </p:nvSpPr>
        <p:spPr/>
        <p:txBody>
          <a:bodyPr/>
          <a:lstStyle/>
          <a:p>
            <a:pPr marL="0" indent="0">
              <a:buNone/>
            </a:pPr>
            <a:r>
              <a:rPr lang="sv-SE" dirty="0"/>
              <a:t>Differentierad bedömning kan leda till ökad inlärning för de studerande då de använder sin nuvarande förståelse för att upptäcka, skapa och införliva ny kunskap, förståelse och färdigheter. Det innefattar att lärarna tar hänsyn till ett antal möjligheter till bedömning för att passa de individuella studerandes behov, intressen, förmågor och tidigare inlärning. </a:t>
            </a:r>
          </a:p>
        </p:txBody>
      </p:sp>
    </p:spTree>
    <p:extLst>
      <p:ext uri="{BB962C8B-B14F-4D97-AF65-F5344CB8AC3E}">
        <p14:creationId xmlns:p14="http://schemas.microsoft.com/office/powerpoint/2010/main" val="29270460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el 10">
            <a:extLst>
              <a:ext uri="{FF2B5EF4-FFF2-40B4-BE49-F238E27FC236}">
                <a16:creationId xmlns:a16="http://schemas.microsoft.com/office/drawing/2014/main" id="{F6460083-2617-4962-883D-C247F982CD76}"/>
              </a:ext>
            </a:extLst>
          </p:cNvPr>
          <p:cNvSpPr>
            <a:spLocks noGrp="1"/>
          </p:cNvSpPr>
          <p:nvPr>
            <p:ph type="title"/>
          </p:nvPr>
        </p:nvSpPr>
        <p:spPr/>
        <p:txBody>
          <a:bodyPr>
            <a:normAutofit/>
          </a:bodyPr>
          <a:lstStyle/>
          <a:p>
            <a:r>
              <a:rPr lang="en-US" dirty="0" err="1"/>
              <a:t>Differentierad</a:t>
            </a:r>
            <a:r>
              <a:rPr lang="en-US" dirty="0"/>
              <a:t> </a:t>
            </a:r>
            <a:r>
              <a:rPr lang="en-US" dirty="0" err="1"/>
              <a:t>bedömning</a:t>
            </a:r>
            <a:r>
              <a:rPr lang="en-US" dirty="0"/>
              <a:t> </a:t>
            </a:r>
            <a:r>
              <a:rPr lang="en-US" dirty="0" err="1"/>
              <a:t>innefattar</a:t>
            </a:r>
            <a:r>
              <a:rPr lang="en-US" dirty="0"/>
              <a:t>:</a:t>
            </a:r>
            <a:endParaRPr lang="en-GB" dirty="0"/>
          </a:p>
        </p:txBody>
      </p:sp>
      <p:sp>
        <p:nvSpPr>
          <p:cNvPr id="2" name="Content Placeholder 1">
            <a:extLst>
              <a:ext uri="{FF2B5EF4-FFF2-40B4-BE49-F238E27FC236}">
                <a16:creationId xmlns:a16="http://schemas.microsoft.com/office/drawing/2014/main" id="{C20ABA51-1AAB-4D78-9893-485C7244B1A1}"/>
              </a:ext>
            </a:extLst>
          </p:cNvPr>
          <p:cNvSpPr>
            <a:spLocks noGrp="1"/>
          </p:cNvSpPr>
          <p:nvPr>
            <p:ph idx="1"/>
          </p:nvPr>
        </p:nvSpPr>
        <p:spPr/>
        <p:txBody>
          <a:bodyPr>
            <a:normAutofit fontScale="77500" lnSpcReduction="20000"/>
          </a:bodyPr>
          <a:lstStyle/>
          <a:p>
            <a:r>
              <a:rPr lang="sv-SE" dirty="0"/>
              <a:t>insamling av data före, under och efter undervisnings- och inlärningsupplevelsen</a:t>
            </a:r>
          </a:p>
          <a:p>
            <a:r>
              <a:rPr lang="sv-SE" dirty="0"/>
              <a:t>användning av underlag för att identifiera en studerandes behov och styrkor</a:t>
            </a:r>
          </a:p>
          <a:p>
            <a:r>
              <a:rPr lang="sv-SE" dirty="0"/>
              <a:t>användning av information för att styra differentierad undervisning och inlärning</a:t>
            </a:r>
          </a:p>
          <a:p>
            <a:r>
              <a:rPr lang="sv-SE" dirty="0"/>
              <a:t>tillhandahållande av alternativa metoder och val för de studerande för att visa sin kunskap, förståelse och färdigheter</a:t>
            </a:r>
          </a:p>
          <a:p>
            <a:r>
              <a:rPr lang="sv-SE" dirty="0"/>
              <a:t>hänsyn till vilka resurser och stimulerande material som kommer att hjälpa de studerande</a:t>
            </a:r>
          </a:p>
          <a:p>
            <a:r>
              <a:rPr lang="sv-SE" dirty="0"/>
              <a:t>möjligheter till att utmana de studerande på och över deras nivå av förståelse</a:t>
            </a:r>
          </a:p>
          <a:p>
            <a:r>
              <a:rPr lang="sv-SE" dirty="0"/>
              <a:t>individuell återkoppling till de studerande som hjälp för att identifiera styrkor och förbättringsområden</a:t>
            </a:r>
          </a:p>
          <a:p>
            <a:r>
              <a:rPr lang="sv-SE" dirty="0"/>
              <a:t>hänsyn till ett antal behov hos de studerande genom flexibel planering och anpassning av bedömning.</a:t>
            </a:r>
          </a:p>
        </p:txBody>
      </p:sp>
    </p:spTree>
    <p:extLst>
      <p:ext uri="{BB962C8B-B14F-4D97-AF65-F5344CB8AC3E}">
        <p14:creationId xmlns:p14="http://schemas.microsoft.com/office/powerpoint/2010/main" val="6427501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190445"/>
            <a:ext cx="11195649" cy="500243"/>
          </a:xfrm>
        </p:spPr>
        <p:txBody>
          <a:bodyPr>
            <a:normAutofit fontScale="90000"/>
          </a:bodyPr>
          <a:lstStyle/>
          <a:p>
            <a:r>
              <a:rPr lang="en-US" dirty="0"/>
              <a:t>Vid </a:t>
            </a:r>
            <a:r>
              <a:rPr lang="en-US" dirty="0" err="1"/>
              <a:t>planering</a:t>
            </a:r>
            <a:r>
              <a:rPr lang="en-US" dirty="0"/>
              <a:t> av </a:t>
            </a:r>
            <a:r>
              <a:rPr lang="en-US" dirty="0" err="1"/>
              <a:t>möjligheter</a:t>
            </a:r>
            <a:r>
              <a:rPr lang="en-US" dirty="0"/>
              <a:t> till </a:t>
            </a:r>
            <a:r>
              <a:rPr lang="en-US" dirty="0" err="1"/>
              <a:t>differentierad</a:t>
            </a:r>
            <a:r>
              <a:rPr lang="en-US" dirty="0"/>
              <a:t> </a:t>
            </a:r>
            <a:r>
              <a:rPr lang="en-US" dirty="0" err="1"/>
              <a:t>bedömning</a:t>
            </a:r>
            <a:r>
              <a:rPr lang="en-US" dirty="0"/>
              <a:t> </a:t>
            </a:r>
            <a:r>
              <a:rPr lang="en-US" dirty="0" err="1"/>
              <a:t>bör</a:t>
            </a:r>
            <a:r>
              <a:rPr lang="en-US" dirty="0"/>
              <a:t> </a:t>
            </a:r>
            <a:r>
              <a:rPr lang="en-US" dirty="0" err="1"/>
              <a:t>lärare</a:t>
            </a:r>
            <a:r>
              <a:rPr lang="en-US" dirty="0"/>
              <a:t> </a:t>
            </a:r>
            <a:r>
              <a:rPr lang="en-US" dirty="0" err="1"/>
              <a:t>i</a:t>
            </a:r>
            <a:r>
              <a:rPr lang="en-US" dirty="0"/>
              <a:t> </a:t>
            </a:r>
            <a:r>
              <a:rPr lang="en-US" dirty="0" err="1"/>
              <a:t>yrkesutbildning</a:t>
            </a:r>
            <a:r>
              <a:rPr lang="en-US" dirty="0"/>
              <a:t> </a:t>
            </a:r>
            <a:r>
              <a:rPr lang="en-US" dirty="0" err="1"/>
              <a:t>överväga</a:t>
            </a:r>
            <a:r>
              <a:rPr lang="en-US" dirty="0"/>
              <a:t>:</a:t>
            </a:r>
            <a:br>
              <a:rPr lang="en-US" dirty="0"/>
            </a:br>
            <a:endParaRPr lang="en-US" dirty="0"/>
          </a:p>
        </p:txBody>
      </p:sp>
      <p:sp>
        <p:nvSpPr>
          <p:cNvPr id="3" name="Content Placeholder 2"/>
          <p:cNvSpPr>
            <a:spLocks noGrp="1"/>
          </p:cNvSpPr>
          <p:nvPr>
            <p:ph idx="1"/>
          </p:nvPr>
        </p:nvSpPr>
        <p:spPr>
          <a:xfrm>
            <a:off x="751935" y="2032659"/>
            <a:ext cx="10515600" cy="4351338"/>
          </a:xfrm>
        </p:spPr>
        <p:txBody>
          <a:bodyPr>
            <a:normAutofit fontScale="92500"/>
          </a:bodyPr>
          <a:lstStyle/>
          <a:p>
            <a:r>
              <a:rPr lang="sv-SE" dirty="0"/>
              <a:t>typen av bedömning, bland annat prov som läraren har konstruerat, enkäter, anekdotisk bevisföring, prestationsbaserade aktiviteter, checklistor för särdrag och kännetecken, kognitiva, intellektuella och standardiserade prestationstester</a:t>
            </a:r>
          </a:p>
          <a:p>
            <a:r>
              <a:rPr lang="sv-SE" dirty="0"/>
              <a:t>typen av återkoppling, bland annat lärarens observation av prestation, observation av och återkoppling från föräldrar eller kamrater, intervjuer och konferenser och sammanlagt skolhistoria</a:t>
            </a:r>
          </a:p>
          <a:p>
            <a:r>
              <a:rPr lang="sv-SE" dirty="0"/>
              <a:t>de studerandes engagemang i undervisning, lärande och bedömningsprocess, såsom att ge möjlighet till </a:t>
            </a:r>
            <a:r>
              <a:rPr lang="sv-SE" dirty="0" err="1"/>
              <a:t>självbedömning</a:t>
            </a:r>
            <a:r>
              <a:rPr lang="sv-SE" dirty="0"/>
              <a:t> och självreflektion och användningen av portfolios, lärandedagböcker och andra digitala verktyg.</a:t>
            </a:r>
          </a:p>
        </p:txBody>
      </p:sp>
    </p:spTree>
    <p:extLst>
      <p:ext uri="{BB962C8B-B14F-4D97-AF65-F5344CB8AC3E}">
        <p14:creationId xmlns:p14="http://schemas.microsoft.com/office/powerpoint/2010/main" val="5015135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7211" y="1104181"/>
            <a:ext cx="10515600" cy="4658264"/>
          </a:xfrm>
        </p:spPr>
        <p:txBody>
          <a:bodyPr>
            <a:normAutofit lnSpcReduction="10000"/>
          </a:bodyPr>
          <a:lstStyle/>
          <a:p>
            <a:pPr marL="0" indent="0">
              <a:buNone/>
            </a:pPr>
            <a:r>
              <a:rPr lang="sv-SE" dirty="0"/>
              <a:t>Genom att differentiera bedömningen hjälper lärarna olika studerande att framgångsrikt visa sin kompetens på de särskilda sätt som passar dem och är effektivt. Genom att tillhandahålla olika bedömningsmetoder och aktiviteter som passar för särskilda typer av studerande kan lärarna möta de studerandes individuella behov, och därigenom hjälpa dem att blir framgångsrika i sitt lärande.</a:t>
            </a:r>
          </a:p>
          <a:p>
            <a:pPr marL="0" indent="0">
              <a:buNone/>
            </a:pPr>
            <a:r>
              <a:rPr lang="sv-SE" dirty="0"/>
              <a:t>Att utforma olika bedömningar som passar för särskilda grupper av inlärare ger fler möjligheter för de studerande att effektivt visa vad de har lärt sig.</a:t>
            </a:r>
          </a:p>
          <a:p>
            <a:pPr marL="0" indent="0">
              <a:buNone/>
            </a:pPr>
            <a:r>
              <a:rPr lang="sv-SE" dirty="0"/>
              <a:t>Differentierad bedömning styr också lärarna vad gäller hur de kan differentiera, anpassa och förbättra undervisningen. </a:t>
            </a:r>
          </a:p>
          <a:p>
            <a:endParaRPr lang="sv-SE" dirty="0"/>
          </a:p>
        </p:txBody>
      </p:sp>
    </p:spTree>
    <p:extLst>
      <p:ext uri="{BB962C8B-B14F-4D97-AF65-F5344CB8AC3E}">
        <p14:creationId xmlns:p14="http://schemas.microsoft.com/office/powerpoint/2010/main" val="7272857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5453" y="1682152"/>
            <a:ext cx="10515600" cy="3942271"/>
          </a:xfrm>
        </p:spPr>
        <p:txBody>
          <a:bodyPr>
            <a:normAutofit/>
          </a:bodyPr>
          <a:lstStyle/>
          <a:p>
            <a:pPr marL="0" indent="0">
              <a:buNone/>
            </a:pPr>
            <a:r>
              <a:rPr lang="sv-SE" dirty="0"/>
              <a:t>Differentierad bedömning kan göras genom att utforma och tillhandahålla olika bedömningsmetoder och aktiviteter som passar för varje typ av studerande, så att de kan lära sig och visa vad  de har lärt sig på ett effektivt sätt.</a:t>
            </a:r>
          </a:p>
          <a:p>
            <a:pPr marL="0" indent="0">
              <a:buNone/>
            </a:pPr>
            <a:r>
              <a:rPr lang="sv-SE" dirty="0"/>
              <a:t>Differentierad bedömning kan göras genom att förse dem med olika alternativ och möjligheter att visa sitt lärande och sin färdighet. </a:t>
            </a:r>
          </a:p>
          <a:p>
            <a:pPr marL="0" indent="0">
              <a:buNone/>
            </a:pPr>
            <a:r>
              <a:rPr lang="sv-SE" dirty="0"/>
              <a:t>Några metoder för differentierad bedömning presenteras på följande bilder. </a:t>
            </a:r>
          </a:p>
        </p:txBody>
      </p:sp>
    </p:spTree>
    <p:extLst>
      <p:ext uri="{BB962C8B-B14F-4D97-AF65-F5344CB8AC3E}">
        <p14:creationId xmlns:p14="http://schemas.microsoft.com/office/powerpoint/2010/main" val="25292550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Metoder</a:t>
            </a:r>
            <a:r>
              <a:rPr lang="en-US" dirty="0"/>
              <a:t> för </a:t>
            </a:r>
            <a:r>
              <a:rPr lang="en-US" dirty="0" err="1"/>
              <a:t>differentierad</a:t>
            </a:r>
            <a:r>
              <a:rPr lang="en-US" dirty="0"/>
              <a:t> </a:t>
            </a:r>
            <a:r>
              <a:rPr lang="en-US" dirty="0" err="1"/>
              <a:t>bedömning</a:t>
            </a:r>
            <a:r>
              <a:rPr lang="en-US" dirty="0"/>
              <a:t>:</a:t>
            </a:r>
          </a:p>
        </p:txBody>
      </p:sp>
      <p:sp>
        <p:nvSpPr>
          <p:cNvPr id="3" name="Content Placeholder 2"/>
          <p:cNvSpPr>
            <a:spLocks noGrp="1"/>
          </p:cNvSpPr>
          <p:nvPr>
            <p:ph idx="1"/>
          </p:nvPr>
        </p:nvSpPr>
        <p:spPr/>
        <p:txBody>
          <a:bodyPr>
            <a:normAutofit lnSpcReduction="10000"/>
          </a:bodyPr>
          <a:lstStyle/>
          <a:p>
            <a:pPr fontAlgn="base"/>
            <a:r>
              <a:rPr lang="sv-SE" dirty="0"/>
              <a:t>Utforma aktiviteter med olika nivåer</a:t>
            </a:r>
          </a:p>
          <a:p>
            <a:pPr fontAlgn="base"/>
            <a:r>
              <a:rPr lang="sv-SE" dirty="0"/>
              <a:t>Ge stöd åt inlärare med problem</a:t>
            </a:r>
          </a:p>
          <a:p>
            <a:pPr fontAlgn="base"/>
            <a:r>
              <a:rPr lang="sv-SE" dirty="0"/>
              <a:t>Utmana avancerade inlärare med mer stimulerande aktiviteter</a:t>
            </a:r>
          </a:p>
          <a:p>
            <a:pPr fontAlgn="base"/>
            <a:r>
              <a:rPr lang="sv-SE" dirty="0"/>
              <a:t>Anpassa frågorna</a:t>
            </a:r>
          </a:p>
          <a:p>
            <a:pPr fontAlgn="base"/>
            <a:r>
              <a:rPr lang="sv-SE" dirty="0"/>
              <a:t>Sammanfatta</a:t>
            </a:r>
          </a:p>
          <a:p>
            <a:pPr fontAlgn="base"/>
            <a:r>
              <a:rPr lang="sv-SE" dirty="0"/>
              <a:t>Flexibel gruppindelning</a:t>
            </a:r>
          </a:p>
          <a:p>
            <a:pPr fontAlgn="base"/>
            <a:r>
              <a:rPr lang="sv-SE" dirty="0"/>
              <a:t>Flexibla uppgifter utifrån de studerandes inlärningsstilar</a:t>
            </a:r>
          </a:p>
          <a:p>
            <a:pPr fontAlgn="base"/>
            <a:r>
              <a:rPr lang="sv-SE" dirty="0"/>
              <a:t>Inlärningskontrakt</a:t>
            </a:r>
          </a:p>
        </p:txBody>
      </p:sp>
    </p:spTree>
    <p:extLst>
      <p:ext uri="{BB962C8B-B14F-4D97-AF65-F5344CB8AC3E}">
        <p14:creationId xmlns:p14="http://schemas.microsoft.com/office/powerpoint/2010/main" val="41785526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 de </a:t>
            </a:r>
            <a:r>
              <a:rPr lang="en-US" dirty="0" err="1"/>
              <a:t>studerande</a:t>
            </a:r>
            <a:r>
              <a:rPr lang="en-US" dirty="0"/>
              <a:t> </a:t>
            </a:r>
            <a:r>
              <a:rPr lang="en-US" dirty="0" err="1"/>
              <a:t>att</a:t>
            </a:r>
            <a:r>
              <a:rPr lang="en-US" dirty="0"/>
              <a:t>:</a:t>
            </a:r>
          </a:p>
        </p:txBody>
      </p:sp>
      <p:sp>
        <p:nvSpPr>
          <p:cNvPr id="3" name="Content Placeholder 2"/>
          <p:cNvSpPr>
            <a:spLocks noGrp="1"/>
          </p:cNvSpPr>
          <p:nvPr>
            <p:ph idx="1"/>
          </p:nvPr>
        </p:nvSpPr>
        <p:spPr/>
        <p:txBody>
          <a:bodyPr>
            <a:normAutofit fontScale="85000" lnSpcReduction="20000"/>
          </a:bodyPr>
          <a:lstStyle/>
          <a:p>
            <a:pPr fontAlgn="base"/>
            <a:r>
              <a:rPr lang="sv-SE" dirty="0"/>
              <a:t>Spela rollspel</a:t>
            </a:r>
          </a:p>
          <a:p>
            <a:pPr fontAlgn="base"/>
            <a:r>
              <a:rPr lang="sv-SE" dirty="0"/>
              <a:t>Göra collage</a:t>
            </a:r>
          </a:p>
          <a:p>
            <a:pPr fontAlgn="base"/>
            <a:r>
              <a:rPr lang="sv-SE" dirty="0"/>
              <a:t>Skriva egna arbeten</a:t>
            </a:r>
          </a:p>
          <a:p>
            <a:pPr fontAlgn="base"/>
            <a:r>
              <a:rPr lang="sv-SE" dirty="0"/>
              <a:t>Göra visuella presentationer</a:t>
            </a:r>
          </a:p>
          <a:p>
            <a:pPr fontAlgn="base"/>
            <a:r>
              <a:rPr lang="sv-SE" dirty="0"/>
              <a:t>Presentera muntligt</a:t>
            </a:r>
          </a:p>
          <a:p>
            <a:pPr fontAlgn="base"/>
            <a:r>
              <a:rPr lang="sv-SE" dirty="0"/>
              <a:t>Presentera skriftligt</a:t>
            </a:r>
          </a:p>
          <a:p>
            <a:pPr fontAlgn="base"/>
            <a:r>
              <a:rPr lang="sv-SE" dirty="0"/>
              <a:t>Sammanfatta och reflektera</a:t>
            </a:r>
          </a:p>
          <a:p>
            <a:pPr fontAlgn="base"/>
            <a:r>
              <a:rPr lang="sv-SE" dirty="0"/>
              <a:t>Göra listor, diagram och grafiska sammanställningar</a:t>
            </a:r>
          </a:p>
          <a:p>
            <a:pPr fontAlgn="base"/>
            <a:r>
              <a:rPr lang="sv-SE" dirty="0"/>
              <a:t>Arbeta i grupp och samarbeta om aktiviteter</a:t>
            </a:r>
          </a:p>
          <a:p>
            <a:pPr fontAlgn="base"/>
            <a:r>
              <a:rPr lang="sv-SE" dirty="0"/>
              <a:t>Rita serier</a:t>
            </a:r>
          </a:p>
          <a:p>
            <a:pPr fontAlgn="base"/>
            <a:r>
              <a:rPr lang="sv-SE" dirty="0"/>
              <a:t>Rappa, sjunga, dansa eller göra andra framträdanden</a:t>
            </a:r>
          </a:p>
        </p:txBody>
      </p:sp>
    </p:spTree>
    <p:extLst>
      <p:ext uri="{BB962C8B-B14F-4D97-AF65-F5344CB8AC3E}">
        <p14:creationId xmlns:p14="http://schemas.microsoft.com/office/powerpoint/2010/main" val="11114839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Ge </a:t>
            </a:r>
            <a:r>
              <a:rPr lang="en-US" dirty="0" err="1"/>
              <a:t>verktyg</a:t>
            </a:r>
            <a:r>
              <a:rPr lang="en-US" dirty="0"/>
              <a:t> för </a:t>
            </a:r>
            <a:r>
              <a:rPr lang="en-US" dirty="0" err="1"/>
              <a:t>bedömning</a:t>
            </a:r>
            <a:r>
              <a:rPr lang="en-US" dirty="0"/>
              <a:t> </a:t>
            </a:r>
            <a:r>
              <a:rPr lang="en-US" dirty="0" err="1"/>
              <a:t>före</a:t>
            </a:r>
            <a:r>
              <a:rPr lang="en-US" dirty="0"/>
              <a:t> </a:t>
            </a:r>
            <a:r>
              <a:rPr lang="en-US" dirty="0" err="1"/>
              <a:t>undervisningen</a:t>
            </a:r>
            <a:r>
              <a:rPr lang="en-US" dirty="0"/>
              <a:t>, </a:t>
            </a:r>
            <a:r>
              <a:rPr lang="en-US" dirty="0" err="1"/>
              <a:t>som</a:t>
            </a:r>
            <a:r>
              <a:rPr lang="en-US" dirty="0"/>
              <a:t>:</a:t>
            </a:r>
          </a:p>
        </p:txBody>
      </p:sp>
      <p:sp>
        <p:nvSpPr>
          <p:cNvPr id="3" name="Content Placeholder 2"/>
          <p:cNvSpPr>
            <a:spLocks noGrp="1"/>
          </p:cNvSpPr>
          <p:nvPr>
            <p:ph idx="1"/>
          </p:nvPr>
        </p:nvSpPr>
        <p:spPr>
          <a:xfrm>
            <a:off x="838200" y="1694619"/>
            <a:ext cx="10515600" cy="4891267"/>
          </a:xfrm>
        </p:spPr>
        <p:txBody>
          <a:bodyPr>
            <a:normAutofit/>
          </a:bodyPr>
          <a:lstStyle/>
          <a:p>
            <a:pPr fontAlgn="base"/>
            <a:r>
              <a:rPr lang="sv-SE" dirty="0"/>
              <a:t>Snabbenkäter </a:t>
            </a:r>
          </a:p>
          <a:p>
            <a:pPr fontAlgn="base"/>
            <a:r>
              <a:rPr lang="sv-SE" dirty="0"/>
              <a:t>Snabba svar</a:t>
            </a:r>
          </a:p>
          <a:p>
            <a:pPr fontAlgn="base"/>
            <a:r>
              <a:rPr lang="sv-SE" dirty="0"/>
              <a:t>Ta ställning</a:t>
            </a:r>
          </a:p>
          <a:p>
            <a:pPr fontAlgn="base"/>
            <a:r>
              <a:rPr lang="sv-SE" dirty="0"/>
              <a:t>Kryssrutor</a:t>
            </a:r>
          </a:p>
          <a:p>
            <a:pPr fontAlgn="base"/>
            <a:r>
              <a:rPr lang="sv-SE" dirty="0"/>
              <a:t>Innehållslådor</a:t>
            </a:r>
          </a:p>
          <a:p>
            <a:pPr fontAlgn="base"/>
            <a:r>
              <a:rPr lang="sv-SE" dirty="0"/>
              <a:t>Innehållsenkäter </a:t>
            </a:r>
          </a:p>
          <a:p>
            <a:pPr fontAlgn="base"/>
            <a:r>
              <a:rPr lang="sv-SE" dirty="0"/>
              <a:t>Personliga enkäter och inventeringar</a:t>
            </a:r>
          </a:p>
          <a:p>
            <a:pPr fontAlgn="base"/>
            <a:r>
              <a:rPr lang="sv-SE" dirty="0" err="1"/>
              <a:t>Brainstormning</a:t>
            </a:r>
            <a:endParaRPr lang="sv-SE" dirty="0"/>
          </a:p>
          <a:p>
            <a:pPr fontAlgn="base"/>
            <a:r>
              <a:rPr lang="sv-SE" dirty="0"/>
              <a:t>Färgkodning</a:t>
            </a:r>
          </a:p>
        </p:txBody>
      </p:sp>
    </p:spTree>
    <p:extLst>
      <p:ext uri="{BB962C8B-B14F-4D97-AF65-F5344CB8AC3E}">
        <p14:creationId xmlns:p14="http://schemas.microsoft.com/office/powerpoint/2010/main" val="2630956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94B90225-916D-48EE-AA0E-93FDBCC1A91E}"/>
              </a:ext>
            </a:extLst>
          </p:cNvPr>
          <p:cNvSpPr>
            <a:spLocks noGrp="1"/>
          </p:cNvSpPr>
          <p:nvPr>
            <p:ph type="title"/>
          </p:nvPr>
        </p:nvSpPr>
        <p:spPr/>
        <p:txBody>
          <a:bodyPr/>
          <a:lstStyle/>
          <a:p>
            <a:r>
              <a:rPr lang="nl-NL" dirty="0"/>
              <a:t>Nyckelord</a:t>
            </a:r>
            <a:endParaRPr lang="en-GB" dirty="0"/>
          </a:p>
        </p:txBody>
      </p:sp>
      <p:sp>
        <p:nvSpPr>
          <p:cNvPr id="5" name="Tijdelijke aanduiding voor inhoud 4">
            <a:extLst>
              <a:ext uri="{FF2B5EF4-FFF2-40B4-BE49-F238E27FC236}">
                <a16:creationId xmlns:a16="http://schemas.microsoft.com/office/drawing/2014/main" id="{4A7D3395-BB5E-4CB0-91D4-BEBFCD97D76C}"/>
              </a:ext>
            </a:extLst>
          </p:cNvPr>
          <p:cNvSpPr>
            <a:spLocks noGrp="1"/>
          </p:cNvSpPr>
          <p:nvPr>
            <p:ph idx="1"/>
          </p:nvPr>
        </p:nvSpPr>
        <p:spPr>
          <a:xfrm>
            <a:off x="838200" y="1825625"/>
            <a:ext cx="6106064" cy="1840601"/>
          </a:xfrm>
        </p:spPr>
        <p:txBody>
          <a:bodyPr>
            <a:normAutofit fontScale="92500"/>
          </a:bodyPr>
          <a:lstStyle/>
          <a:p>
            <a:r>
              <a:rPr lang="sv-SE" dirty="0"/>
              <a:t>Strategier för differentierad undervisning</a:t>
            </a:r>
          </a:p>
          <a:p>
            <a:r>
              <a:rPr lang="sv-SE" dirty="0"/>
              <a:t>Differentierad bedömning</a:t>
            </a:r>
          </a:p>
          <a:p>
            <a:r>
              <a:rPr lang="sv-SE" dirty="0"/>
              <a:t>Vägar till differentierad undervisning</a:t>
            </a:r>
          </a:p>
          <a:p>
            <a:pPr marL="0" indent="0">
              <a:buNone/>
            </a:pPr>
            <a:endParaRPr lang="sv-SE" dirty="0"/>
          </a:p>
        </p:txBody>
      </p:sp>
    </p:spTree>
    <p:extLst>
      <p:ext uri="{BB962C8B-B14F-4D97-AF65-F5344CB8AC3E}">
        <p14:creationId xmlns:p14="http://schemas.microsoft.com/office/powerpoint/2010/main" val="1133996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Ge </a:t>
            </a:r>
            <a:r>
              <a:rPr lang="en-US" dirty="0" err="1"/>
              <a:t>verktyg</a:t>
            </a:r>
            <a:r>
              <a:rPr lang="en-US" dirty="0"/>
              <a:t> för </a:t>
            </a:r>
            <a:r>
              <a:rPr lang="en-US" dirty="0" err="1"/>
              <a:t>bedömning</a:t>
            </a:r>
            <a:r>
              <a:rPr lang="en-US" dirty="0"/>
              <a:t> </a:t>
            </a:r>
            <a:r>
              <a:rPr lang="en-US" dirty="0" err="1"/>
              <a:t>före</a:t>
            </a:r>
            <a:r>
              <a:rPr lang="en-US" dirty="0"/>
              <a:t> </a:t>
            </a:r>
            <a:r>
              <a:rPr lang="en-US" dirty="0" err="1"/>
              <a:t>undervisningen</a:t>
            </a:r>
            <a:r>
              <a:rPr lang="en-US" dirty="0"/>
              <a:t>, </a:t>
            </a:r>
            <a:r>
              <a:rPr lang="en-US" dirty="0" err="1"/>
              <a:t>som</a:t>
            </a:r>
            <a:r>
              <a:rPr lang="en-US" dirty="0"/>
              <a:t> :</a:t>
            </a:r>
          </a:p>
        </p:txBody>
      </p:sp>
      <p:sp>
        <p:nvSpPr>
          <p:cNvPr id="3" name="Content Placeholder 2"/>
          <p:cNvSpPr>
            <a:spLocks noGrp="1"/>
          </p:cNvSpPr>
          <p:nvPr>
            <p:ph idx="1"/>
          </p:nvPr>
        </p:nvSpPr>
        <p:spPr>
          <a:xfrm>
            <a:off x="838200" y="1948142"/>
            <a:ext cx="10515600" cy="4186330"/>
          </a:xfrm>
        </p:spPr>
        <p:txBody>
          <a:bodyPr>
            <a:normAutofit/>
          </a:bodyPr>
          <a:lstStyle/>
          <a:p>
            <a:pPr fontAlgn="base"/>
            <a:r>
              <a:rPr lang="sv-SE" dirty="0"/>
              <a:t>Ordning i kaos</a:t>
            </a:r>
          </a:p>
          <a:p>
            <a:pPr fontAlgn="base"/>
            <a:r>
              <a:rPr lang="sv-SE" dirty="0"/>
              <a:t>Kvällskurser</a:t>
            </a:r>
          </a:p>
          <a:p>
            <a:pPr fontAlgn="base"/>
            <a:r>
              <a:rPr lang="sv-SE" dirty="0"/>
              <a:t>Diagnostiska prov</a:t>
            </a:r>
          </a:p>
          <a:p>
            <a:pPr fontAlgn="base"/>
            <a:r>
              <a:rPr lang="sv-SE" dirty="0"/>
              <a:t>Standardiserade testningsdata</a:t>
            </a:r>
          </a:p>
          <a:p>
            <a:pPr fontAlgn="base"/>
            <a:r>
              <a:rPr lang="sv-SE" dirty="0"/>
              <a:t>Paketering</a:t>
            </a:r>
          </a:p>
          <a:p>
            <a:pPr fontAlgn="base"/>
            <a:r>
              <a:rPr lang="sv-SE" dirty="0"/>
              <a:t>Ja- och nej-kort</a:t>
            </a:r>
          </a:p>
          <a:p>
            <a:pPr fontAlgn="base"/>
            <a:r>
              <a:rPr lang="sv-SE" dirty="0"/>
              <a:t>Graffiti-fakta</a:t>
            </a:r>
          </a:p>
          <a:p>
            <a:pPr fontAlgn="base"/>
            <a:r>
              <a:rPr lang="sv-SE" dirty="0"/>
              <a:t>Fyra hörn</a:t>
            </a:r>
          </a:p>
        </p:txBody>
      </p:sp>
    </p:spTree>
    <p:extLst>
      <p:ext uri="{BB962C8B-B14F-4D97-AF65-F5344CB8AC3E}">
        <p14:creationId xmlns:p14="http://schemas.microsoft.com/office/powerpoint/2010/main" val="25341665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Ge </a:t>
            </a:r>
            <a:r>
              <a:rPr lang="en-US" dirty="0" err="1"/>
              <a:t>verktyg</a:t>
            </a:r>
            <a:r>
              <a:rPr lang="en-US" dirty="0"/>
              <a:t> för </a:t>
            </a:r>
            <a:r>
              <a:rPr lang="en-US" dirty="0" err="1"/>
              <a:t>bedömning</a:t>
            </a:r>
            <a:r>
              <a:rPr lang="en-US" dirty="0"/>
              <a:t> under </a:t>
            </a:r>
            <a:r>
              <a:rPr lang="en-US" dirty="0" err="1"/>
              <a:t>undervisningen</a:t>
            </a:r>
            <a:r>
              <a:rPr lang="en-US" dirty="0"/>
              <a:t>, </a:t>
            </a:r>
            <a:r>
              <a:rPr lang="en-US" dirty="0" err="1"/>
              <a:t>som</a:t>
            </a:r>
            <a:r>
              <a:rPr lang="en-US" dirty="0"/>
              <a:t>:</a:t>
            </a:r>
          </a:p>
        </p:txBody>
      </p:sp>
      <p:sp>
        <p:nvSpPr>
          <p:cNvPr id="3" name="Content Placeholder 2"/>
          <p:cNvSpPr>
            <a:spLocks noGrp="1"/>
          </p:cNvSpPr>
          <p:nvPr>
            <p:ph idx="1"/>
          </p:nvPr>
        </p:nvSpPr>
        <p:spPr>
          <a:xfrm>
            <a:off x="838200" y="1825625"/>
            <a:ext cx="10515600" cy="4928858"/>
          </a:xfrm>
        </p:spPr>
        <p:txBody>
          <a:bodyPr>
            <a:normAutofit/>
          </a:bodyPr>
          <a:lstStyle/>
          <a:p>
            <a:pPr fontAlgn="base"/>
            <a:r>
              <a:rPr lang="sv-SE" dirty="0"/>
              <a:t>Observation</a:t>
            </a:r>
          </a:p>
          <a:p>
            <a:pPr fontAlgn="base"/>
            <a:r>
              <a:rPr lang="sv-SE" dirty="0"/>
              <a:t>Anekdotisk bedömning</a:t>
            </a:r>
          </a:p>
          <a:p>
            <a:pPr fontAlgn="base"/>
            <a:r>
              <a:rPr lang="sv-SE" dirty="0"/>
              <a:t>Klistermärken</a:t>
            </a:r>
          </a:p>
          <a:p>
            <a:pPr fontAlgn="base"/>
            <a:r>
              <a:rPr lang="sv-SE" dirty="0"/>
              <a:t>Frågekort</a:t>
            </a:r>
          </a:p>
          <a:p>
            <a:pPr fontAlgn="base"/>
            <a:r>
              <a:rPr lang="sv-SE" dirty="0"/>
              <a:t>”</a:t>
            </a:r>
            <a:r>
              <a:rPr lang="sv-SE" dirty="0" err="1"/>
              <a:t>Know</a:t>
            </a:r>
            <a:r>
              <a:rPr lang="sv-SE" dirty="0"/>
              <a:t> it! Show it!”</a:t>
            </a:r>
          </a:p>
          <a:p>
            <a:pPr fontAlgn="base"/>
            <a:r>
              <a:rPr lang="sv-SE" dirty="0"/>
              <a:t>Svarskort</a:t>
            </a:r>
          </a:p>
          <a:p>
            <a:pPr fontAlgn="base"/>
            <a:r>
              <a:rPr lang="sv-SE" dirty="0"/>
              <a:t>”</a:t>
            </a:r>
            <a:r>
              <a:rPr lang="sv-SE" dirty="0" err="1"/>
              <a:t>High</a:t>
            </a:r>
            <a:r>
              <a:rPr lang="sv-SE" dirty="0"/>
              <a:t> </a:t>
            </a:r>
            <a:r>
              <a:rPr lang="sv-SE" dirty="0" err="1"/>
              <a:t>Five</a:t>
            </a:r>
            <a:r>
              <a:rPr lang="sv-SE" dirty="0"/>
              <a:t>”</a:t>
            </a:r>
          </a:p>
          <a:p>
            <a:pPr fontAlgn="base"/>
            <a:r>
              <a:rPr lang="sv-SE" dirty="0"/>
              <a:t>Vägbulor</a:t>
            </a:r>
          </a:p>
          <a:p>
            <a:pPr fontAlgn="base"/>
            <a:r>
              <a:rPr lang="sv-SE" dirty="0"/>
              <a:t>Färgkodning</a:t>
            </a:r>
          </a:p>
        </p:txBody>
      </p:sp>
    </p:spTree>
    <p:extLst>
      <p:ext uri="{BB962C8B-B14F-4D97-AF65-F5344CB8AC3E}">
        <p14:creationId xmlns:p14="http://schemas.microsoft.com/office/powerpoint/2010/main" val="23303428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Ge </a:t>
            </a:r>
            <a:r>
              <a:rPr lang="en-US" dirty="0" err="1"/>
              <a:t>verktyg</a:t>
            </a:r>
            <a:r>
              <a:rPr lang="en-US" dirty="0"/>
              <a:t> för </a:t>
            </a:r>
            <a:r>
              <a:rPr lang="en-US" dirty="0" err="1"/>
              <a:t>bedömning</a:t>
            </a:r>
            <a:r>
              <a:rPr lang="en-US" dirty="0"/>
              <a:t> under </a:t>
            </a:r>
            <a:r>
              <a:rPr lang="en-US" dirty="0" err="1"/>
              <a:t>undervisningen</a:t>
            </a:r>
            <a:r>
              <a:rPr lang="en-US" dirty="0"/>
              <a:t>, </a:t>
            </a:r>
            <a:r>
              <a:rPr lang="en-US" dirty="0" err="1"/>
              <a:t>som</a:t>
            </a:r>
            <a:r>
              <a:rPr lang="en-US" dirty="0"/>
              <a:t>:</a:t>
            </a:r>
          </a:p>
        </p:txBody>
      </p:sp>
      <p:sp>
        <p:nvSpPr>
          <p:cNvPr id="3" name="Content Placeholder 2"/>
          <p:cNvSpPr>
            <a:spLocks noGrp="1"/>
          </p:cNvSpPr>
          <p:nvPr>
            <p:ph idx="1"/>
          </p:nvPr>
        </p:nvSpPr>
        <p:spPr>
          <a:xfrm>
            <a:off x="838200" y="1896646"/>
            <a:ext cx="10515600" cy="4157925"/>
          </a:xfrm>
        </p:spPr>
        <p:txBody>
          <a:bodyPr>
            <a:normAutofit/>
          </a:bodyPr>
          <a:lstStyle/>
          <a:p>
            <a:pPr fontAlgn="base"/>
            <a:r>
              <a:rPr lang="sv-SE" dirty="0"/>
              <a:t>Minnesskisser</a:t>
            </a:r>
          </a:p>
          <a:p>
            <a:pPr fontAlgn="base"/>
            <a:r>
              <a:rPr lang="sv-SE" dirty="0"/>
              <a:t>Analysera anteckningar</a:t>
            </a:r>
          </a:p>
          <a:p>
            <a:pPr fontAlgn="base"/>
            <a:r>
              <a:rPr lang="sv-SE" dirty="0"/>
              <a:t>Kontrollprov</a:t>
            </a:r>
          </a:p>
          <a:p>
            <a:pPr fontAlgn="base"/>
            <a:r>
              <a:rPr lang="sv-SE" dirty="0"/>
              <a:t>Dagsbetyg</a:t>
            </a:r>
          </a:p>
          <a:p>
            <a:pPr fontAlgn="base"/>
            <a:r>
              <a:rPr lang="sv-SE" dirty="0"/>
              <a:t>Tumregler</a:t>
            </a:r>
          </a:p>
          <a:p>
            <a:pPr fontAlgn="base"/>
            <a:r>
              <a:rPr lang="sv-SE" dirty="0"/>
              <a:t>Fakta</a:t>
            </a:r>
          </a:p>
          <a:p>
            <a:pPr fontAlgn="base"/>
            <a:r>
              <a:rPr lang="sv-SE" dirty="0"/>
              <a:t>Sikta mot stjärnorna</a:t>
            </a:r>
          </a:p>
          <a:p>
            <a:pPr fontAlgn="base"/>
            <a:r>
              <a:rPr lang="sv-SE" dirty="0"/>
              <a:t>Hastighetsläsning</a:t>
            </a:r>
          </a:p>
        </p:txBody>
      </p:sp>
    </p:spTree>
    <p:extLst>
      <p:ext uri="{BB962C8B-B14F-4D97-AF65-F5344CB8AC3E}">
        <p14:creationId xmlns:p14="http://schemas.microsoft.com/office/powerpoint/2010/main" val="15898093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base"/>
            <a:r>
              <a:rPr lang="en-US" dirty="0"/>
              <a:t>Ge </a:t>
            </a:r>
            <a:r>
              <a:rPr lang="en-US" dirty="0" err="1"/>
              <a:t>verktyg</a:t>
            </a:r>
            <a:r>
              <a:rPr lang="en-US" dirty="0"/>
              <a:t> för </a:t>
            </a:r>
            <a:r>
              <a:rPr lang="en-US" dirty="0" err="1"/>
              <a:t>bedömning</a:t>
            </a:r>
            <a:r>
              <a:rPr lang="en-US" dirty="0"/>
              <a:t> </a:t>
            </a:r>
            <a:r>
              <a:rPr lang="en-US" dirty="0" err="1"/>
              <a:t>efter</a:t>
            </a:r>
            <a:r>
              <a:rPr lang="en-US" dirty="0"/>
              <a:t> </a:t>
            </a:r>
            <a:r>
              <a:rPr lang="en-US" dirty="0" err="1"/>
              <a:t>undervisningen</a:t>
            </a:r>
            <a:r>
              <a:rPr lang="en-US" dirty="0"/>
              <a:t>, </a:t>
            </a:r>
            <a:r>
              <a:rPr lang="en-US" dirty="0" err="1"/>
              <a:t>som</a:t>
            </a:r>
            <a:r>
              <a:rPr lang="en-US" dirty="0"/>
              <a:t>:</a:t>
            </a:r>
          </a:p>
        </p:txBody>
      </p:sp>
      <p:sp>
        <p:nvSpPr>
          <p:cNvPr id="3" name="Content Placeholder 2"/>
          <p:cNvSpPr>
            <a:spLocks noGrp="1"/>
          </p:cNvSpPr>
          <p:nvPr>
            <p:ph idx="1"/>
          </p:nvPr>
        </p:nvSpPr>
        <p:spPr>
          <a:xfrm>
            <a:off x="838200" y="1825624"/>
            <a:ext cx="10515600" cy="4971991"/>
          </a:xfrm>
        </p:spPr>
        <p:txBody>
          <a:bodyPr>
            <a:normAutofit/>
          </a:bodyPr>
          <a:lstStyle/>
          <a:p>
            <a:pPr fontAlgn="base"/>
            <a:r>
              <a:rPr lang="sv-SE" dirty="0"/>
              <a:t>Effektivt frågande – öppna frågor och reflektionsfrågor</a:t>
            </a:r>
          </a:p>
          <a:p>
            <a:pPr fontAlgn="base"/>
            <a:r>
              <a:rPr lang="sv-SE" dirty="0"/>
              <a:t>Firande – paket, festligheter, fanfarer</a:t>
            </a:r>
          </a:p>
          <a:p>
            <a:pPr fontAlgn="base"/>
            <a:r>
              <a:rPr lang="sv-SE" dirty="0" err="1"/>
              <a:t>Likertskalan</a:t>
            </a:r>
            <a:r>
              <a:rPr lang="sv-SE" dirty="0"/>
              <a:t> för att bedöma läsning, attityd och framsteg</a:t>
            </a:r>
          </a:p>
          <a:p>
            <a:pPr fontAlgn="base"/>
            <a:r>
              <a:rPr lang="sv-SE" dirty="0"/>
              <a:t>Rättningsmallar</a:t>
            </a:r>
          </a:p>
          <a:p>
            <a:pPr fontAlgn="base"/>
            <a:r>
              <a:rPr lang="sv-SE" dirty="0"/>
              <a:t>Checklistor </a:t>
            </a:r>
          </a:p>
          <a:p>
            <a:pPr fontAlgn="base"/>
            <a:r>
              <a:rPr lang="sv-SE" dirty="0"/>
              <a:t>Utformning</a:t>
            </a:r>
          </a:p>
          <a:p>
            <a:pPr fontAlgn="base"/>
            <a:r>
              <a:rPr lang="sv-SE" dirty="0"/>
              <a:t>Bedömning med dagbok</a:t>
            </a:r>
          </a:p>
          <a:p>
            <a:pPr fontAlgn="base"/>
            <a:r>
              <a:rPr lang="sv-SE" dirty="0"/>
              <a:t>”</a:t>
            </a:r>
            <a:r>
              <a:rPr lang="sv-SE" dirty="0" err="1"/>
              <a:t>Jazzy</a:t>
            </a:r>
            <a:r>
              <a:rPr lang="sv-SE" dirty="0"/>
              <a:t> Journal”</a:t>
            </a:r>
          </a:p>
          <a:p>
            <a:pPr fontAlgn="base"/>
            <a:r>
              <a:rPr lang="sv-SE" dirty="0"/>
              <a:t>Grafiska presentationer</a:t>
            </a:r>
          </a:p>
        </p:txBody>
      </p:sp>
    </p:spTree>
    <p:extLst>
      <p:ext uri="{BB962C8B-B14F-4D97-AF65-F5344CB8AC3E}">
        <p14:creationId xmlns:p14="http://schemas.microsoft.com/office/powerpoint/2010/main" val="40133121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base"/>
            <a:r>
              <a:rPr lang="en-US" dirty="0"/>
              <a:t>Ge </a:t>
            </a:r>
            <a:r>
              <a:rPr lang="en-US" dirty="0" err="1"/>
              <a:t>verktyg</a:t>
            </a:r>
            <a:r>
              <a:rPr lang="en-US" dirty="0"/>
              <a:t> för </a:t>
            </a:r>
            <a:r>
              <a:rPr lang="en-US" dirty="0" err="1"/>
              <a:t>bedömning</a:t>
            </a:r>
            <a:r>
              <a:rPr lang="en-US" dirty="0"/>
              <a:t> </a:t>
            </a:r>
            <a:r>
              <a:rPr lang="en-US" dirty="0" err="1"/>
              <a:t>efter</a:t>
            </a:r>
            <a:r>
              <a:rPr lang="en-US" dirty="0"/>
              <a:t> </a:t>
            </a:r>
            <a:r>
              <a:rPr lang="en-US" dirty="0" err="1"/>
              <a:t>undervisningen</a:t>
            </a:r>
            <a:r>
              <a:rPr lang="en-US" dirty="0"/>
              <a:t>, </a:t>
            </a:r>
            <a:r>
              <a:rPr lang="en-US" dirty="0" err="1"/>
              <a:t>som</a:t>
            </a:r>
            <a:r>
              <a:rPr lang="en-US" dirty="0"/>
              <a:t>:</a:t>
            </a:r>
          </a:p>
        </p:txBody>
      </p:sp>
      <p:sp>
        <p:nvSpPr>
          <p:cNvPr id="3" name="Content Placeholder 2"/>
          <p:cNvSpPr>
            <a:spLocks noGrp="1"/>
          </p:cNvSpPr>
          <p:nvPr>
            <p:ph idx="1"/>
          </p:nvPr>
        </p:nvSpPr>
        <p:spPr>
          <a:xfrm>
            <a:off x="838200" y="1905524"/>
            <a:ext cx="10515600" cy="4415378"/>
          </a:xfrm>
        </p:spPr>
        <p:txBody>
          <a:bodyPr>
            <a:normAutofit/>
          </a:bodyPr>
          <a:lstStyle/>
          <a:p>
            <a:pPr fontAlgn="base"/>
            <a:r>
              <a:rPr lang="sv-SE" dirty="0"/>
              <a:t>Bedömning på uppmaning</a:t>
            </a:r>
          </a:p>
          <a:p>
            <a:pPr fontAlgn="base"/>
            <a:r>
              <a:rPr lang="sv-SE" dirty="0"/>
              <a:t>Bedömning med fritext</a:t>
            </a:r>
          </a:p>
          <a:p>
            <a:pPr fontAlgn="base"/>
            <a:r>
              <a:rPr lang="sv-SE" dirty="0"/>
              <a:t>Bedömning av prestation</a:t>
            </a:r>
          </a:p>
          <a:p>
            <a:pPr fontAlgn="base"/>
            <a:r>
              <a:rPr lang="sv-SE" dirty="0"/>
              <a:t>Lärarkonstruerade prov (sant eller falskt, flervalsfrågor, </a:t>
            </a:r>
            <a:r>
              <a:rPr lang="sv-SE" dirty="0" err="1"/>
              <a:t>lucktest</a:t>
            </a:r>
            <a:r>
              <a:rPr lang="sv-SE" dirty="0"/>
              <a:t>, öppna frågor, prestationstest, färdighetstest, problembaserade)</a:t>
            </a:r>
          </a:p>
          <a:p>
            <a:pPr fontAlgn="base"/>
            <a:r>
              <a:rPr lang="sv-SE" dirty="0"/>
              <a:t>Portfolio</a:t>
            </a:r>
          </a:p>
          <a:p>
            <a:pPr fontAlgn="base"/>
            <a:r>
              <a:rPr lang="sv-SE" dirty="0"/>
              <a:t>Samtalsgrupper</a:t>
            </a:r>
          </a:p>
          <a:p>
            <a:pPr fontAlgn="base"/>
            <a:r>
              <a:rPr lang="sv-SE" dirty="0" err="1"/>
              <a:t>Donut</a:t>
            </a:r>
            <a:r>
              <a:rPr lang="sv-SE" dirty="0"/>
              <a:t>-modellen</a:t>
            </a:r>
          </a:p>
        </p:txBody>
      </p:sp>
    </p:spTree>
    <p:extLst>
      <p:ext uri="{BB962C8B-B14F-4D97-AF65-F5344CB8AC3E}">
        <p14:creationId xmlns:p14="http://schemas.microsoft.com/office/powerpoint/2010/main" val="13120996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412BA15E-4659-440B-9C84-66614085DDD7}"/>
              </a:ext>
            </a:extLst>
          </p:cNvPr>
          <p:cNvSpPr>
            <a:spLocks noGrp="1"/>
          </p:cNvSpPr>
          <p:nvPr>
            <p:ph type="title"/>
          </p:nvPr>
        </p:nvSpPr>
        <p:spPr/>
        <p:txBody>
          <a:bodyPr/>
          <a:lstStyle/>
          <a:p>
            <a:r>
              <a:rPr lang="nl-NL" dirty="0"/>
              <a:t>ENHET 4</a:t>
            </a:r>
            <a:endParaRPr lang="en-GB" dirty="0"/>
          </a:p>
        </p:txBody>
      </p:sp>
      <p:sp>
        <p:nvSpPr>
          <p:cNvPr id="7" name="Tijdelijke aanduiding voor inhoud 6">
            <a:extLst>
              <a:ext uri="{FF2B5EF4-FFF2-40B4-BE49-F238E27FC236}">
                <a16:creationId xmlns:a16="http://schemas.microsoft.com/office/drawing/2014/main" id="{CA910832-9AD8-4405-A0EC-78364F4F57EA}"/>
              </a:ext>
            </a:extLst>
          </p:cNvPr>
          <p:cNvSpPr>
            <a:spLocks noGrp="1"/>
          </p:cNvSpPr>
          <p:nvPr>
            <p:ph sz="half" idx="1"/>
          </p:nvPr>
        </p:nvSpPr>
        <p:spPr/>
        <p:txBody>
          <a:bodyPr>
            <a:normAutofit fontScale="70000" lnSpcReduction="20000"/>
          </a:bodyPr>
          <a:lstStyle/>
          <a:p>
            <a:r>
              <a:rPr lang="en-US" dirty="0" err="1"/>
              <a:t>Goda</a:t>
            </a:r>
            <a:r>
              <a:rPr lang="en-US" dirty="0"/>
              <a:t> </a:t>
            </a:r>
            <a:r>
              <a:rPr lang="en-US" dirty="0" err="1"/>
              <a:t>exempel</a:t>
            </a:r>
            <a:r>
              <a:rPr lang="en-US" dirty="0"/>
              <a:t> </a:t>
            </a:r>
            <a:r>
              <a:rPr lang="en-US" dirty="0" err="1"/>
              <a:t>på</a:t>
            </a:r>
            <a:r>
              <a:rPr lang="en-US" dirty="0"/>
              <a:t> </a:t>
            </a:r>
            <a:r>
              <a:rPr lang="en-US" dirty="0" err="1"/>
              <a:t>differentierad</a:t>
            </a:r>
            <a:r>
              <a:rPr lang="en-US" dirty="0"/>
              <a:t> </a:t>
            </a:r>
            <a:r>
              <a:rPr lang="en-US" dirty="0" err="1"/>
              <a:t>undervisning</a:t>
            </a:r>
            <a:endParaRPr lang="en-GB" dirty="0"/>
          </a:p>
        </p:txBody>
      </p:sp>
    </p:spTree>
    <p:extLst>
      <p:ext uri="{BB962C8B-B14F-4D97-AF65-F5344CB8AC3E}">
        <p14:creationId xmlns:p14="http://schemas.microsoft.com/office/powerpoint/2010/main" val="23759897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6636DB5-842C-46F2-9EA9-DD4A4B8D2A38}"/>
              </a:ext>
            </a:extLst>
          </p:cNvPr>
          <p:cNvSpPr>
            <a:spLocks noGrp="1"/>
          </p:cNvSpPr>
          <p:nvPr>
            <p:ph type="title"/>
          </p:nvPr>
        </p:nvSpPr>
        <p:spPr/>
        <p:txBody>
          <a:bodyPr/>
          <a:lstStyle/>
          <a:p>
            <a:r>
              <a:rPr lang="nl-NL" dirty="0"/>
              <a:t>Introduktion</a:t>
            </a:r>
            <a:endParaRPr lang="en-GB" dirty="0"/>
          </a:p>
        </p:txBody>
      </p:sp>
      <p:sp>
        <p:nvSpPr>
          <p:cNvPr id="2" name="Content Placeholder 1">
            <a:extLst>
              <a:ext uri="{FF2B5EF4-FFF2-40B4-BE49-F238E27FC236}">
                <a16:creationId xmlns:a16="http://schemas.microsoft.com/office/drawing/2014/main" id="{D7FF0508-2CC0-4BA1-8701-CBF6E3DC9F5A}"/>
              </a:ext>
            </a:extLst>
          </p:cNvPr>
          <p:cNvSpPr>
            <a:spLocks noGrp="1"/>
          </p:cNvSpPr>
          <p:nvPr>
            <p:ph idx="1"/>
          </p:nvPr>
        </p:nvSpPr>
        <p:spPr>
          <a:xfrm>
            <a:off x="838200" y="1825625"/>
            <a:ext cx="10515600" cy="4066217"/>
          </a:xfrm>
        </p:spPr>
        <p:txBody>
          <a:bodyPr>
            <a:normAutofit/>
          </a:bodyPr>
          <a:lstStyle/>
          <a:p>
            <a:pPr marL="0" indent="0">
              <a:buNone/>
            </a:pPr>
            <a:r>
              <a:rPr lang="sv-SE" dirty="0"/>
              <a:t>Det finns många olika sätt för en lärare att differentiera undervisningen för studerande. Differentiering börjar med att bedöma de studerandes tidigare kunskap och färdigheter och att ställa upp individuella lärandemål. Så långt möjligt ska målen och kriterierna för framgång ställas upp tillsammans med de studerande. Detta skapar metaförståelse och självreglering, och ger de studerande möjlighet att själva styra sina egna framsteg. </a:t>
            </a:r>
          </a:p>
          <a:p>
            <a:pPr marL="0" indent="0">
              <a:buNone/>
            </a:pPr>
            <a:r>
              <a:rPr lang="sv-SE" dirty="0"/>
              <a:t>En lista på sätt att differentiera undervisningen i klassrummet visas på de följande bilderna. </a:t>
            </a:r>
          </a:p>
        </p:txBody>
      </p:sp>
    </p:spTree>
    <p:extLst>
      <p:ext uri="{BB962C8B-B14F-4D97-AF65-F5344CB8AC3E}">
        <p14:creationId xmlns:p14="http://schemas.microsoft.com/office/powerpoint/2010/main" val="22312905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6636DB5-842C-46F2-9EA9-DD4A4B8D2A38}"/>
              </a:ext>
            </a:extLst>
          </p:cNvPr>
          <p:cNvSpPr>
            <a:spLocks noGrp="1"/>
          </p:cNvSpPr>
          <p:nvPr>
            <p:ph type="title"/>
          </p:nvPr>
        </p:nvSpPr>
        <p:spPr>
          <a:xfrm>
            <a:off x="595223" y="132211"/>
            <a:ext cx="10515600" cy="1325563"/>
          </a:xfrm>
        </p:spPr>
        <p:txBody>
          <a:bodyPr>
            <a:normAutofit/>
          </a:bodyPr>
          <a:lstStyle/>
          <a:p>
            <a:pPr fontAlgn="base"/>
            <a:r>
              <a:rPr lang="en-US" dirty="0"/>
              <a:t>50 </a:t>
            </a:r>
            <a:r>
              <a:rPr lang="en-US" dirty="0" err="1"/>
              <a:t>sätt</a:t>
            </a:r>
            <a:r>
              <a:rPr lang="en-US" dirty="0"/>
              <a:t> </a:t>
            </a:r>
            <a:r>
              <a:rPr lang="en-US" dirty="0" err="1"/>
              <a:t>att</a:t>
            </a:r>
            <a:r>
              <a:rPr lang="en-US" dirty="0"/>
              <a:t> </a:t>
            </a:r>
            <a:r>
              <a:rPr lang="en-US" dirty="0" err="1"/>
              <a:t>differentiera</a:t>
            </a:r>
            <a:r>
              <a:rPr lang="en-US" dirty="0"/>
              <a:t> </a:t>
            </a:r>
            <a:r>
              <a:rPr lang="en-US" dirty="0" err="1"/>
              <a:t>undervisning</a:t>
            </a:r>
            <a:endParaRPr lang="en-GB" dirty="0"/>
          </a:p>
        </p:txBody>
      </p:sp>
      <p:sp>
        <p:nvSpPr>
          <p:cNvPr id="2" name="Content Placeholder 1">
            <a:extLst>
              <a:ext uri="{FF2B5EF4-FFF2-40B4-BE49-F238E27FC236}">
                <a16:creationId xmlns:a16="http://schemas.microsoft.com/office/drawing/2014/main" id="{D7FF0508-2CC0-4BA1-8701-CBF6E3DC9F5A}"/>
              </a:ext>
            </a:extLst>
          </p:cNvPr>
          <p:cNvSpPr>
            <a:spLocks noGrp="1"/>
          </p:cNvSpPr>
          <p:nvPr>
            <p:ph idx="1"/>
          </p:nvPr>
        </p:nvSpPr>
        <p:spPr>
          <a:xfrm>
            <a:off x="2329132" y="1140050"/>
            <a:ext cx="7047781" cy="5717950"/>
          </a:xfrm>
          <a:effectLst>
            <a:glow rad="1397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a:normAutofit fontScale="25000" lnSpcReduction="20000"/>
          </a:bodyPr>
          <a:lstStyle/>
          <a:p>
            <a:pPr marL="0" indent="0" fontAlgn="base">
              <a:buNone/>
            </a:pPr>
            <a:r>
              <a:rPr lang="sv-SE" sz="6000" dirty="0"/>
              <a:t>1. Kartläggning av kursinnehållet</a:t>
            </a:r>
          </a:p>
          <a:p>
            <a:pPr marL="0" indent="0" fontAlgn="base">
              <a:buNone/>
            </a:pPr>
            <a:r>
              <a:rPr lang="sv-SE" sz="6000" dirty="0"/>
              <a:t>2. Frågebaserat lärande</a:t>
            </a:r>
          </a:p>
          <a:p>
            <a:pPr marL="0" indent="0" fontAlgn="base">
              <a:buNone/>
            </a:pPr>
            <a:r>
              <a:rPr lang="sv-SE" sz="6000" dirty="0"/>
              <a:t>3. Förståelse på lång sikt</a:t>
            </a:r>
          </a:p>
          <a:p>
            <a:pPr marL="0" indent="0" fontAlgn="base">
              <a:buNone/>
            </a:pPr>
            <a:r>
              <a:rPr lang="sv-SE" sz="6000" dirty="0"/>
              <a:t>4. Projektbaserat lärande</a:t>
            </a:r>
          </a:p>
          <a:p>
            <a:pPr marL="0" indent="0" fontAlgn="base">
              <a:buNone/>
            </a:pPr>
            <a:r>
              <a:rPr lang="sv-SE" sz="6000" dirty="0"/>
              <a:t>5. Klassrummets möblering och utformning</a:t>
            </a:r>
          </a:p>
          <a:p>
            <a:pPr marL="0" indent="0" fontAlgn="base">
              <a:buNone/>
            </a:pPr>
            <a:r>
              <a:rPr lang="sv-SE" sz="6000" dirty="0"/>
              <a:t>6. Integrerade lärandemodeller</a:t>
            </a:r>
          </a:p>
          <a:p>
            <a:pPr marL="0" indent="0" fontAlgn="base">
              <a:buNone/>
            </a:pPr>
            <a:r>
              <a:rPr lang="sv-SE" sz="6000" dirty="0"/>
              <a:t>7. Menings- och diskussionsutgångspunkter</a:t>
            </a:r>
          </a:p>
          <a:p>
            <a:pPr marL="0" indent="0" fontAlgn="base">
              <a:buNone/>
            </a:pPr>
            <a:r>
              <a:rPr lang="sv-SE" sz="6000" dirty="0"/>
              <a:t>8. Lärandemål i flera nivåer</a:t>
            </a:r>
          </a:p>
          <a:p>
            <a:pPr marL="0" indent="0" fontAlgn="base">
              <a:buNone/>
            </a:pPr>
            <a:r>
              <a:rPr lang="sv-SE" sz="6000" dirty="0"/>
              <a:t>9. Lärande genom lek</a:t>
            </a:r>
          </a:p>
          <a:p>
            <a:pPr marL="0" indent="0" fontAlgn="base">
              <a:buNone/>
            </a:pPr>
            <a:r>
              <a:rPr lang="sv-SE" sz="6000" dirty="0"/>
              <a:t>10. Meningsfullt studerandeinflytande</a:t>
            </a:r>
          </a:p>
          <a:p>
            <a:pPr marL="0" indent="0" fontAlgn="base">
              <a:buNone/>
            </a:pPr>
            <a:r>
              <a:rPr lang="sv-SE" sz="6000" dirty="0"/>
              <a:t>11. Belöningar</a:t>
            </a:r>
          </a:p>
          <a:p>
            <a:pPr marL="0" indent="0" fontAlgn="base">
              <a:buNone/>
            </a:pPr>
            <a:r>
              <a:rPr lang="sv-SE" sz="6000" dirty="0"/>
              <a:t>12. Relationsskapande och </a:t>
            </a:r>
            <a:r>
              <a:rPr lang="sv-SE" sz="6000" dirty="0" err="1"/>
              <a:t>lagbyggande</a:t>
            </a:r>
            <a:endParaRPr lang="sv-SE" sz="6000" dirty="0"/>
          </a:p>
          <a:p>
            <a:pPr marL="0" indent="0" fontAlgn="base">
              <a:buNone/>
            </a:pPr>
            <a:r>
              <a:rPr lang="sv-SE" sz="6000" dirty="0"/>
              <a:t>13. Självstyrt lärande</a:t>
            </a:r>
          </a:p>
          <a:p>
            <a:pPr marL="0" indent="0" fontAlgn="base">
              <a:buNone/>
            </a:pPr>
            <a:r>
              <a:rPr lang="sv-SE" sz="6000" dirty="0"/>
              <a:t>14. Valtavlor</a:t>
            </a:r>
          </a:p>
          <a:p>
            <a:pPr marL="0" indent="0" fontAlgn="base">
              <a:buNone/>
            </a:pPr>
            <a:r>
              <a:rPr lang="sv-SE" sz="6000" dirty="0"/>
              <a:t>15. Blooms taxonomi</a:t>
            </a:r>
          </a:p>
          <a:p>
            <a:pPr marL="0" indent="0" fontAlgn="base">
              <a:buNone/>
            </a:pPr>
            <a:r>
              <a:rPr lang="sv-SE" sz="6000" dirty="0"/>
              <a:t>16. Debatt (”Fyra hörn” och ”Ja eller nej” kan också vara användbara här)</a:t>
            </a:r>
          </a:p>
          <a:p>
            <a:pPr marL="0" indent="0" fontAlgn="base">
              <a:buNone/>
            </a:pPr>
            <a:r>
              <a:rPr lang="sv-SE" sz="6000" dirty="0"/>
              <a:t>17. Synkront lärande</a:t>
            </a:r>
          </a:p>
          <a:p>
            <a:pPr marL="0" indent="0" fontAlgn="base">
              <a:buNone/>
            </a:pPr>
            <a:r>
              <a:rPr lang="sv-SE" sz="6000" dirty="0"/>
              <a:t>18. Parallellt dagboks- och uppsatsskrivande</a:t>
            </a:r>
          </a:p>
          <a:p>
            <a:pPr marL="0" indent="0" fontAlgn="base">
              <a:buNone/>
            </a:pPr>
            <a:r>
              <a:rPr lang="sv-SE" sz="6000" dirty="0"/>
              <a:t>19. Analogier, metaforer och visuella representationer</a:t>
            </a:r>
          </a:p>
          <a:p>
            <a:pPr marL="0" indent="0" fontAlgn="base">
              <a:buNone/>
            </a:pPr>
            <a:r>
              <a:rPr lang="sv-SE" sz="6000" dirty="0"/>
              <a:t>20. Ömsesidigt lärande</a:t>
            </a:r>
            <a:br>
              <a:rPr lang="sv-SE" dirty="0"/>
            </a:br>
            <a:br>
              <a:rPr lang="sv-SE" dirty="0"/>
            </a:br>
            <a:br>
              <a:rPr lang="sv-SE" dirty="0"/>
            </a:br>
            <a:br>
              <a:rPr lang="sv-SE" dirty="0"/>
            </a:br>
            <a:br>
              <a:rPr lang="sv-SE" dirty="0"/>
            </a:br>
            <a:br>
              <a:rPr lang="sv-SE" dirty="0"/>
            </a:br>
            <a:endParaRPr lang="sv-SE" dirty="0"/>
          </a:p>
        </p:txBody>
      </p:sp>
    </p:spTree>
    <p:extLst>
      <p:ext uri="{BB962C8B-B14F-4D97-AF65-F5344CB8AC3E}">
        <p14:creationId xmlns:p14="http://schemas.microsoft.com/office/powerpoint/2010/main" val="10740861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6636DB5-842C-46F2-9EA9-DD4A4B8D2A38}"/>
              </a:ext>
            </a:extLst>
          </p:cNvPr>
          <p:cNvSpPr>
            <a:spLocks noGrp="1"/>
          </p:cNvSpPr>
          <p:nvPr>
            <p:ph type="title"/>
          </p:nvPr>
        </p:nvSpPr>
        <p:spPr>
          <a:xfrm>
            <a:off x="595223" y="132211"/>
            <a:ext cx="10515600" cy="1325563"/>
          </a:xfrm>
        </p:spPr>
        <p:txBody>
          <a:bodyPr>
            <a:normAutofit/>
          </a:bodyPr>
          <a:lstStyle/>
          <a:p>
            <a:pPr fontAlgn="base"/>
            <a:r>
              <a:rPr lang="en-US" dirty="0"/>
              <a:t>50 </a:t>
            </a:r>
            <a:r>
              <a:rPr lang="en-US" dirty="0" err="1"/>
              <a:t>sätt</a:t>
            </a:r>
            <a:r>
              <a:rPr lang="en-US" dirty="0"/>
              <a:t> </a:t>
            </a:r>
            <a:r>
              <a:rPr lang="en-US" dirty="0" err="1"/>
              <a:t>att</a:t>
            </a:r>
            <a:r>
              <a:rPr lang="en-US" dirty="0"/>
              <a:t> </a:t>
            </a:r>
            <a:r>
              <a:rPr lang="en-US" dirty="0" err="1"/>
              <a:t>differentiera</a:t>
            </a:r>
            <a:r>
              <a:rPr lang="en-US" dirty="0"/>
              <a:t> </a:t>
            </a:r>
            <a:r>
              <a:rPr lang="en-US" dirty="0" err="1"/>
              <a:t>undervisning</a:t>
            </a:r>
            <a:endParaRPr lang="en-GB" dirty="0"/>
          </a:p>
        </p:txBody>
      </p:sp>
      <p:sp>
        <p:nvSpPr>
          <p:cNvPr id="2" name="Content Placeholder 1">
            <a:extLst>
              <a:ext uri="{FF2B5EF4-FFF2-40B4-BE49-F238E27FC236}">
                <a16:creationId xmlns:a16="http://schemas.microsoft.com/office/drawing/2014/main" id="{D7FF0508-2CC0-4BA1-8701-CBF6E3DC9F5A}"/>
              </a:ext>
            </a:extLst>
          </p:cNvPr>
          <p:cNvSpPr>
            <a:spLocks noGrp="1"/>
          </p:cNvSpPr>
          <p:nvPr>
            <p:ph idx="1"/>
          </p:nvPr>
        </p:nvSpPr>
        <p:spPr>
          <a:xfrm>
            <a:off x="2329132" y="1457774"/>
            <a:ext cx="7047781" cy="4743165"/>
          </a:xfrm>
          <a:effectLst>
            <a:glow rad="1397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sv-SE" sz="1500" dirty="0"/>
              <a:t>21. Rättegångsspel</a:t>
            </a:r>
          </a:p>
          <a:p>
            <a:pPr marL="0" indent="0">
              <a:buNone/>
            </a:pPr>
            <a:r>
              <a:rPr lang="sv-SE" sz="1500" dirty="0"/>
              <a:t>22. Heta stolen eller rollspel</a:t>
            </a:r>
          </a:p>
          <a:p>
            <a:pPr marL="0" indent="0">
              <a:buNone/>
            </a:pPr>
            <a:r>
              <a:rPr lang="sv-SE" sz="1500" dirty="0"/>
              <a:t>23. Insamling av studerandes data</a:t>
            </a:r>
          </a:p>
          <a:p>
            <a:pPr marL="0" indent="0">
              <a:buNone/>
            </a:pPr>
            <a:r>
              <a:rPr lang="sv-SE" sz="1500" dirty="0"/>
              <a:t>24. Mästerskapslärande</a:t>
            </a:r>
          </a:p>
          <a:p>
            <a:pPr marL="0" indent="0">
              <a:buNone/>
            </a:pPr>
            <a:r>
              <a:rPr lang="sv-SE" sz="1500" dirty="0"/>
              <a:t>25. Sätta upp mål och inlärningskontrakt</a:t>
            </a:r>
          </a:p>
          <a:p>
            <a:pPr marL="0" indent="0">
              <a:buNone/>
            </a:pPr>
            <a:r>
              <a:rPr lang="sv-SE" sz="1500" dirty="0"/>
              <a:t>26. Spelbaserat lärande</a:t>
            </a:r>
          </a:p>
          <a:p>
            <a:pPr marL="0" indent="0">
              <a:buNone/>
            </a:pPr>
            <a:r>
              <a:rPr lang="sv-SE" sz="1500" dirty="0"/>
              <a:t>27. ”RAFT”-uppgifter</a:t>
            </a:r>
          </a:p>
          <a:p>
            <a:pPr marL="0" indent="0">
              <a:buNone/>
            </a:pPr>
            <a:r>
              <a:rPr lang="sv-SE" sz="1500" dirty="0"/>
              <a:t>28. Gruppindelning</a:t>
            </a:r>
          </a:p>
          <a:p>
            <a:pPr marL="0" indent="0">
              <a:buNone/>
            </a:pPr>
            <a:r>
              <a:rPr lang="sv-SE" sz="1500" dirty="0"/>
              <a:t>29. Sokrates-seminarier</a:t>
            </a:r>
          </a:p>
          <a:p>
            <a:pPr marL="0" indent="0">
              <a:buNone/>
            </a:pPr>
            <a:r>
              <a:rPr lang="sv-SE" sz="1500" dirty="0"/>
              <a:t>30. Problembaserat lärande eller </a:t>
            </a:r>
            <a:r>
              <a:rPr lang="sv-SE" sz="1500" dirty="0" err="1"/>
              <a:t>platsbaserad</a:t>
            </a:r>
            <a:r>
              <a:rPr lang="sv-SE" sz="1500" dirty="0"/>
              <a:t> utbildning</a:t>
            </a:r>
          </a:p>
          <a:p>
            <a:pPr marL="0" indent="0">
              <a:buNone/>
            </a:pPr>
            <a:r>
              <a:rPr lang="sv-SE" sz="1500" dirty="0"/>
              <a:t>31. Blandat lärande</a:t>
            </a:r>
          </a:p>
          <a:p>
            <a:pPr marL="0" indent="0">
              <a:buNone/>
            </a:pPr>
            <a:r>
              <a:rPr lang="sv-SE" sz="1500" dirty="0"/>
              <a:t>32. Skriva runt</a:t>
            </a:r>
          </a:p>
          <a:p>
            <a:pPr marL="0" indent="0">
              <a:buNone/>
            </a:pPr>
            <a:r>
              <a:rPr lang="sv-SE" sz="1500" dirty="0"/>
              <a:t>33. Genitimmen</a:t>
            </a:r>
          </a:p>
          <a:p>
            <a:pPr marL="0" indent="0">
              <a:buNone/>
            </a:pPr>
            <a:r>
              <a:rPr lang="sv-SE" sz="1500" dirty="0"/>
              <a:t>34. Rättningsmallar</a:t>
            </a:r>
          </a:p>
          <a:p>
            <a:pPr marL="0" indent="0" fontAlgn="base">
              <a:buNone/>
            </a:pPr>
            <a:endParaRPr lang="sv-SE" dirty="0"/>
          </a:p>
        </p:txBody>
      </p:sp>
    </p:spTree>
    <p:extLst>
      <p:ext uri="{BB962C8B-B14F-4D97-AF65-F5344CB8AC3E}">
        <p14:creationId xmlns:p14="http://schemas.microsoft.com/office/powerpoint/2010/main" val="15562157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6636DB5-842C-46F2-9EA9-DD4A4B8D2A38}"/>
              </a:ext>
            </a:extLst>
          </p:cNvPr>
          <p:cNvSpPr>
            <a:spLocks noGrp="1"/>
          </p:cNvSpPr>
          <p:nvPr>
            <p:ph type="title"/>
          </p:nvPr>
        </p:nvSpPr>
        <p:spPr>
          <a:xfrm>
            <a:off x="595223" y="132211"/>
            <a:ext cx="10515600" cy="1325563"/>
          </a:xfrm>
        </p:spPr>
        <p:txBody>
          <a:bodyPr>
            <a:normAutofit/>
          </a:bodyPr>
          <a:lstStyle/>
          <a:p>
            <a:pPr fontAlgn="base"/>
            <a:r>
              <a:rPr lang="en-US" dirty="0"/>
              <a:t>50 </a:t>
            </a:r>
            <a:r>
              <a:rPr lang="en-US" dirty="0" err="1"/>
              <a:t>sätt</a:t>
            </a:r>
            <a:r>
              <a:rPr lang="en-US" dirty="0"/>
              <a:t> </a:t>
            </a:r>
            <a:r>
              <a:rPr lang="en-US" dirty="0" err="1"/>
              <a:t>att</a:t>
            </a:r>
            <a:r>
              <a:rPr lang="en-US" dirty="0"/>
              <a:t> </a:t>
            </a:r>
            <a:r>
              <a:rPr lang="en-US" dirty="0" err="1"/>
              <a:t>differentiera</a:t>
            </a:r>
            <a:r>
              <a:rPr lang="en-US" dirty="0"/>
              <a:t> </a:t>
            </a:r>
            <a:r>
              <a:rPr lang="en-US" dirty="0" err="1"/>
              <a:t>undervisning</a:t>
            </a:r>
            <a:endParaRPr lang="en-GB" dirty="0"/>
          </a:p>
        </p:txBody>
      </p:sp>
      <p:sp>
        <p:nvSpPr>
          <p:cNvPr id="2" name="Content Placeholder 1">
            <a:extLst>
              <a:ext uri="{FF2B5EF4-FFF2-40B4-BE49-F238E27FC236}">
                <a16:creationId xmlns:a16="http://schemas.microsoft.com/office/drawing/2014/main" id="{D7FF0508-2CC0-4BA1-8701-CBF6E3DC9F5A}"/>
              </a:ext>
            </a:extLst>
          </p:cNvPr>
          <p:cNvSpPr>
            <a:spLocks noGrp="1"/>
          </p:cNvSpPr>
          <p:nvPr>
            <p:ph idx="1"/>
          </p:nvPr>
        </p:nvSpPr>
        <p:spPr>
          <a:xfrm>
            <a:off x="2329132" y="1457774"/>
            <a:ext cx="7047781" cy="4734539"/>
          </a:xfrm>
          <a:effectLst>
            <a:glow rad="1397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a:normAutofit fontScale="85000" lnSpcReduction="20000"/>
          </a:bodyPr>
          <a:lstStyle/>
          <a:p>
            <a:pPr marL="0" indent="0">
              <a:buNone/>
            </a:pPr>
            <a:r>
              <a:rPr lang="sv-SE" sz="1800" dirty="0"/>
              <a:t>35. Sanningsseminarier</a:t>
            </a:r>
          </a:p>
          <a:p>
            <a:pPr marL="0" indent="0">
              <a:buNone/>
            </a:pPr>
            <a:r>
              <a:rPr lang="sv-SE" sz="1800" dirty="0"/>
              <a:t>36. inlärningsmenyer</a:t>
            </a:r>
          </a:p>
          <a:p>
            <a:pPr marL="0" indent="0">
              <a:buNone/>
            </a:pPr>
            <a:r>
              <a:rPr lang="sv-SE" sz="1800" dirty="0"/>
              <a:t>37. Kuben</a:t>
            </a:r>
          </a:p>
          <a:p>
            <a:pPr marL="0" indent="0">
              <a:buNone/>
            </a:pPr>
            <a:r>
              <a:rPr lang="sv-SE" sz="1800" dirty="0"/>
              <a:t>38. Nivåindelning (t ex kursinnehåll eller bedömning på olika nivåer)</a:t>
            </a:r>
          </a:p>
          <a:p>
            <a:pPr marL="0" indent="0">
              <a:buNone/>
            </a:pPr>
            <a:r>
              <a:rPr lang="sv-SE" sz="1800" dirty="0"/>
              <a:t>39. Pussel</a:t>
            </a:r>
          </a:p>
          <a:p>
            <a:pPr marL="0" indent="0">
              <a:buNone/>
            </a:pPr>
            <a:r>
              <a:rPr lang="sv-SE" sz="1800" dirty="0"/>
              <a:t>40. Grafiska modeller</a:t>
            </a:r>
          </a:p>
          <a:p>
            <a:pPr marL="0" indent="0">
              <a:buNone/>
            </a:pPr>
            <a:r>
              <a:rPr lang="sv-SE" sz="1800" dirty="0"/>
              <a:t>41. Lärande vid arbetsstationer</a:t>
            </a:r>
          </a:p>
          <a:p>
            <a:pPr marL="0" indent="0">
              <a:buNone/>
            </a:pPr>
            <a:r>
              <a:rPr lang="sv-SE" sz="1800" dirty="0"/>
              <a:t>42. Att uppnå ett koncept</a:t>
            </a:r>
          </a:p>
          <a:p>
            <a:pPr marL="0" indent="0">
              <a:buNone/>
            </a:pPr>
            <a:r>
              <a:rPr lang="sv-SE" sz="1800" dirty="0"/>
              <a:t>43. Det omvända klassrummet</a:t>
            </a:r>
          </a:p>
          <a:p>
            <a:pPr marL="0" indent="0">
              <a:buNone/>
            </a:pPr>
            <a:r>
              <a:rPr lang="sv-SE" sz="1800" dirty="0"/>
              <a:t>44. Mentorskap</a:t>
            </a:r>
          </a:p>
          <a:p>
            <a:pPr marL="0" indent="0">
              <a:buNone/>
            </a:pPr>
            <a:r>
              <a:rPr lang="sv-SE" sz="1800" dirty="0"/>
              <a:t>45. Planering genom </a:t>
            </a:r>
            <a:r>
              <a:rPr lang="sv-SE" sz="1800" dirty="0" err="1"/>
              <a:t>inlärningstaxonomier</a:t>
            </a:r>
            <a:endParaRPr lang="sv-SE" sz="1800" dirty="0"/>
          </a:p>
          <a:p>
            <a:pPr marL="0" indent="0">
              <a:buNone/>
            </a:pPr>
            <a:r>
              <a:rPr lang="sv-SE" sz="1800" dirty="0"/>
              <a:t>46. Utformning av bedömning och baklängesplanering</a:t>
            </a:r>
          </a:p>
          <a:p>
            <a:pPr marL="0" indent="0">
              <a:buNone/>
            </a:pPr>
            <a:r>
              <a:rPr lang="sv-SE" sz="1800" dirty="0"/>
              <a:t>47. Insamling av de studerandes intressen</a:t>
            </a:r>
          </a:p>
          <a:p>
            <a:pPr marL="0" indent="0">
              <a:buNone/>
            </a:pPr>
            <a:r>
              <a:rPr lang="sv-SE" sz="1800" dirty="0"/>
              <a:t>48. Återkoppling på inlärning</a:t>
            </a:r>
          </a:p>
          <a:p>
            <a:pPr marL="0" indent="0">
              <a:buNone/>
            </a:pPr>
            <a:r>
              <a:rPr lang="sv-SE" sz="1800" dirty="0"/>
              <a:t>49. Minilektioner</a:t>
            </a:r>
          </a:p>
          <a:p>
            <a:pPr marL="0" indent="0">
              <a:buNone/>
            </a:pPr>
            <a:r>
              <a:rPr lang="sv-SE" sz="1800" dirty="0"/>
              <a:t>50. Klassregler</a:t>
            </a:r>
          </a:p>
        </p:txBody>
      </p:sp>
    </p:spTree>
    <p:extLst>
      <p:ext uri="{BB962C8B-B14F-4D97-AF65-F5344CB8AC3E}">
        <p14:creationId xmlns:p14="http://schemas.microsoft.com/office/powerpoint/2010/main" val="2783452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8B884FEB-1397-4CD6-9506-15CE0A3717CA}"/>
              </a:ext>
            </a:extLst>
          </p:cNvPr>
          <p:cNvSpPr>
            <a:spLocks noGrp="1"/>
          </p:cNvSpPr>
          <p:nvPr>
            <p:ph type="title"/>
          </p:nvPr>
        </p:nvSpPr>
        <p:spPr/>
        <p:txBody>
          <a:bodyPr/>
          <a:lstStyle/>
          <a:p>
            <a:r>
              <a:rPr lang="nl-NL" dirty="0"/>
              <a:t>Innehållsförteckning</a:t>
            </a:r>
            <a:endParaRPr lang="en-GB" dirty="0"/>
          </a:p>
        </p:txBody>
      </p:sp>
      <p:sp>
        <p:nvSpPr>
          <p:cNvPr id="7" name="Tijdelijke aanduiding voor inhoud 6">
            <a:extLst>
              <a:ext uri="{FF2B5EF4-FFF2-40B4-BE49-F238E27FC236}">
                <a16:creationId xmlns:a16="http://schemas.microsoft.com/office/drawing/2014/main" id="{468FC1CB-C882-4A8D-8D26-400235D76757}"/>
              </a:ext>
            </a:extLst>
          </p:cNvPr>
          <p:cNvSpPr>
            <a:spLocks noGrp="1"/>
          </p:cNvSpPr>
          <p:nvPr>
            <p:ph idx="1"/>
          </p:nvPr>
        </p:nvSpPr>
        <p:spPr>
          <a:xfrm>
            <a:off x="838200" y="1825625"/>
            <a:ext cx="10515600" cy="4644186"/>
          </a:xfrm>
        </p:spPr>
        <p:txBody>
          <a:bodyPr>
            <a:normAutofit lnSpcReduction="10000"/>
          </a:bodyPr>
          <a:lstStyle/>
          <a:p>
            <a:pPr marL="0" indent="0">
              <a:buNone/>
            </a:pPr>
            <a:r>
              <a:rPr lang="sv-SE" b="1" dirty="0"/>
              <a:t>ENHET 1: Vilka är strategierna för differentiering (1/2)?</a:t>
            </a:r>
          </a:p>
          <a:p>
            <a:pPr marL="457200" lvl="1" indent="0">
              <a:buNone/>
            </a:pPr>
            <a:r>
              <a:rPr lang="sv-SE" dirty="0"/>
              <a:t>1.1. Introduktion till strategier för differentiering 1/2</a:t>
            </a:r>
          </a:p>
          <a:p>
            <a:pPr marL="0" indent="0">
              <a:buNone/>
            </a:pPr>
            <a:r>
              <a:rPr lang="sv-SE" b="1" dirty="0"/>
              <a:t>ENHET 2: Vilka är strategierna för differentiering (2/2)?</a:t>
            </a:r>
          </a:p>
          <a:p>
            <a:pPr marL="457200" lvl="1" indent="0">
              <a:buNone/>
            </a:pPr>
            <a:r>
              <a:rPr lang="sv-SE" dirty="0"/>
              <a:t>2.1. Introduktion till strategier för differentiering 2/2</a:t>
            </a:r>
          </a:p>
          <a:p>
            <a:pPr marL="0" indent="0">
              <a:buNone/>
            </a:pPr>
            <a:r>
              <a:rPr lang="sv-SE" b="1" dirty="0"/>
              <a:t>ENHET 3: Vilka är bedömningsteknikerna i differentierat lärande?</a:t>
            </a:r>
          </a:p>
          <a:p>
            <a:pPr marL="457200" lvl="1" indent="0">
              <a:buNone/>
            </a:pPr>
            <a:r>
              <a:rPr lang="sv-SE" dirty="0"/>
              <a:t>3.1. Vad är differentierad bedömning?</a:t>
            </a:r>
          </a:p>
          <a:p>
            <a:pPr marL="457200" lvl="1" indent="0">
              <a:buNone/>
            </a:pPr>
            <a:r>
              <a:rPr lang="sv-SE" dirty="0"/>
              <a:t>3.2. Principer för differentierad bedömning</a:t>
            </a:r>
          </a:p>
          <a:p>
            <a:pPr marL="457200" lvl="1" indent="0">
              <a:buNone/>
            </a:pPr>
            <a:r>
              <a:rPr lang="sv-SE" dirty="0"/>
              <a:t>3.3. Olika typer av differentierad bedömning</a:t>
            </a:r>
          </a:p>
          <a:p>
            <a:pPr marL="0" indent="0">
              <a:buNone/>
            </a:pPr>
            <a:r>
              <a:rPr lang="sv-SE" b="1" dirty="0"/>
              <a:t>ENHET 4: Goda exempel på differentierad undervisning</a:t>
            </a:r>
          </a:p>
          <a:p>
            <a:pPr marL="457200" lvl="1" indent="0">
              <a:buNone/>
            </a:pPr>
            <a:r>
              <a:rPr lang="sv-SE" sz="2000" dirty="0"/>
              <a:t>4.1. Introduktion </a:t>
            </a:r>
          </a:p>
          <a:p>
            <a:pPr marL="457200" lvl="1" indent="0">
              <a:buNone/>
            </a:pPr>
            <a:r>
              <a:rPr lang="sv-SE" sz="2000" dirty="0"/>
              <a:t>4.2. 50 sätt att differentiera undervisning</a:t>
            </a:r>
          </a:p>
          <a:p>
            <a:pPr marL="457200" lvl="1" indent="0">
              <a:buNone/>
            </a:pPr>
            <a:endParaRPr lang="sv-SE" dirty="0"/>
          </a:p>
          <a:p>
            <a:pPr lvl="1"/>
            <a:endParaRPr lang="sv-SE" dirty="0"/>
          </a:p>
          <a:p>
            <a:pPr marL="457200" lvl="1" indent="0">
              <a:buNone/>
            </a:pPr>
            <a:endParaRPr lang="sv-SE" dirty="0"/>
          </a:p>
        </p:txBody>
      </p:sp>
    </p:spTree>
    <p:extLst>
      <p:ext uri="{BB962C8B-B14F-4D97-AF65-F5344CB8AC3E}">
        <p14:creationId xmlns:p14="http://schemas.microsoft.com/office/powerpoint/2010/main" val="24479353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1FC30163-DDA5-4F82-AC1D-9979EA2FBD60}"/>
              </a:ext>
            </a:extLst>
          </p:cNvPr>
          <p:cNvSpPr>
            <a:spLocks noGrp="1"/>
          </p:cNvSpPr>
          <p:nvPr>
            <p:ph type="title"/>
          </p:nvPr>
        </p:nvSpPr>
        <p:spPr/>
        <p:txBody>
          <a:bodyPr/>
          <a:lstStyle/>
          <a:p>
            <a:r>
              <a:rPr lang="nl-NL" dirty="0"/>
              <a:t>Sammanfattning</a:t>
            </a:r>
            <a:endParaRPr lang="en-GB" dirty="0"/>
          </a:p>
        </p:txBody>
      </p:sp>
      <p:sp>
        <p:nvSpPr>
          <p:cNvPr id="6" name="Tijdelijke aanduiding voor inhoud 5">
            <a:extLst>
              <a:ext uri="{FF2B5EF4-FFF2-40B4-BE49-F238E27FC236}">
                <a16:creationId xmlns:a16="http://schemas.microsoft.com/office/drawing/2014/main" id="{B1A05FF6-6DF6-4F89-8DC1-4064BD7DA4BF}"/>
              </a:ext>
            </a:extLst>
          </p:cNvPr>
          <p:cNvSpPr>
            <a:spLocks noGrp="1"/>
          </p:cNvSpPr>
          <p:nvPr>
            <p:ph idx="1"/>
          </p:nvPr>
        </p:nvSpPr>
        <p:spPr/>
        <p:txBody>
          <a:bodyPr/>
          <a:lstStyle/>
          <a:p>
            <a:pPr marL="0" indent="0">
              <a:buNone/>
            </a:pPr>
            <a:r>
              <a:rPr lang="sv-SE" b="1" dirty="0">
                <a:solidFill>
                  <a:schemeClr val="bg2">
                    <a:lumMod val="50000"/>
                  </a:schemeClr>
                </a:solidFill>
              </a:rPr>
              <a:t>Nu när du har gått igenom den här enheten bör du kunna:</a:t>
            </a:r>
          </a:p>
          <a:p>
            <a:pPr marL="1028700" lvl="1" indent="-342900">
              <a:lnSpc>
                <a:spcPct val="150000"/>
              </a:lnSpc>
              <a:buFont typeface="Wingdings" panose="05000000000000000000" pitchFamily="2" charset="2"/>
              <a:buChar char="ü"/>
            </a:pPr>
            <a:r>
              <a:rPr lang="sv-SE" dirty="0">
                <a:solidFill>
                  <a:schemeClr val="bg2">
                    <a:lumMod val="50000"/>
                  </a:schemeClr>
                </a:solidFill>
              </a:rPr>
              <a:t>förstå strategierna för differentierad undervisning</a:t>
            </a:r>
          </a:p>
          <a:p>
            <a:pPr marL="1028700" lvl="1" indent="-342900">
              <a:lnSpc>
                <a:spcPct val="150000"/>
              </a:lnSpc>
              <a:buFont typeface="Wingdings" panose="05000000000000000000" pitchFamily="2" charset="2"/>
              <a:buChar char="ü"/>
            </a:pPr>
            <a:r>
              <a:rPr lang="sv-SE" dirty="0">
                <a:solidFill>
                  <a:schemeClr val="bg2">
                    <a:lumMod val="50000"/>
                  </a:schemeClr>
                </a:solidFill>
              </a:rPr>
              <a:t>tillämpa dessa tekniker i ditt arbete</a:t>
            </a:r>
          </a:p>
          <a:p>
            <a:pPr marL="1028700" lvl="1" indent="-342900">
              <a:lnSpc>
                <a:spcPct val="150000"/>
              </a:lnSpc>
              <a:buFont typeface="Wingdings" panose="05000000000000000000" pitchFamily="2" charset="2"/>
              <a:buChar char="ü"/>
            </a:pPr>
            <a:r>
              <a:rPr lang="sv-SE" dirty="0">
                <a:solidFill>
                  <a:schemeClr val="bg2">
                    <a:lumMod val="50000"/>
                  </a:schemeClr>
                </a:solidFill>
              </a:rPr>
              <a:t>hantera de dagliga frågorna i din undervisning och de unika behoven hos dina studerande mer effektivt</a:t>
            </a:r>
            <a:endParaRPr lang="sv-SE" dirty="0"/>
          </a:p>
          <a:p>
            <a:endParaRPr lang="sv-SE" dirty="0"/>
          </a:p>
        </p:txBody>
      </p:sp>
    </p:spTree>
    <p:extLst>
      <p:ext uri="{BB962C8B-B14F-4D97-AF65-F5344CB8AC3E}">
        <p14:creationId xmlns:p14="http://schemas.microsoft.com/office/powerpoint/2010/main" val="17425456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err="1">
                <a:solidFill>
                  <a:schemeClr val="accent4">
                    <a:lumMod val="75000"/>
                  </a:schemeClr>
                </a:solidFill>
                <a:latin typeface="Ink Free" panose="03080402000500000000" pitchFamily="66" charset="0"/>
              </a:rPr>
              <a:t>Tid</a:t>
            </a:r>
            <a:r>
              <a:rPr lang="en-US" b="1" i="1" dirty="0">
                <a:solidFill>
                  <a:schemeClr val="accent4">
                    <a:lumMod val="75000"/>
                  </a:schemeClr>
                </a:solidFill>
                <a:latin typeface="Ink Free" panose="03080402000500000000" pitchFamily="66" charset="0"/>
              </a:rPr>
              <a:t> för </a:t>
            </a:r>
            <a:r>
              <a:rPr lang="en-US" b="1" i="1" dirty="0" err="1">
                <a:solidFill>
                  <a:schemeClr val="accent4">
                    <a:lumMod val="75000"/>
                  </a:schemeClr>
                </a:solidFill>
                <a:latin typeface="Ink Free" panose="03080402000500000000" pitchFamily="66" charset="0"/>
              </a:rPr>
              <a:t>självreflektion</a:t>
            </a:r>
            <a:endParaRPr lang="en-US" b="1" i="1" dirty="0">
              <a:solidFill>
                <a:schemeClr val="accent4">
                  <a:lumMod val="75000"/>
                </a:schemeClr>
              </a:solidFill>
              <a:latin typeface="Ink Free" panose="03080402000500000000" pitchFamily="66" charset="0"/>
            </a:endParaRPr>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12205" y="150804"/>
            <a:ext cx="1609725" cy="1466850"/>
          </a:xfr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4550848"/>
            <a:ext cx="2955315" cy="2307152"/>
          </a:xfrm>
          <a:prstGeom prst="rect">
            <a:avLst/>
          </a:prstGeom>
        </p:spPr>
      </p:pic>
      <p:pic>
        <p:nvPicPr>
          <p:cNvPr id="6" name="Picture 5"/>
          <p:cNvPicPr>
            <a:picLocks noChangeAspect="1"/>
          </p:cNvPicPr>
          <p:nvPr/>
        </p:nvPicPr>
        <p:blipFill rotWithShape="1">
          <a:blip r:embed="rId4">
            <a:extLst>
              <a:ext uri="{28A0092B-C50C-407E-A947-70E740481C1C}">
                <a14:useLocalDpi xmlns:a14="http://schemas.microsoft.com/office/drawing/2010/main" val="0"/>
              </a:ext>
            </a:extLst>
          </a:blip>
          <a:srcRect l="27492" t="10906" r="25189" b="12813"/>
          <a:stretch/>
        </p:blipFill>
        <p:spPr>
          <a:xfrm>
            <a:off x="121908" y="2490656"/>
            <a:ext cx="1432584" cy="1287718"/>
          </a:xfrm>
          <a:prstGeom prst="rect">
            <a:avLst/>
          </a:prstGeom>
        </p:spPr>
      </p:pic>
      <p:sp>
        <p:nvSpPr>
          <p:cNvPr id="4" name="TextBox 3"/>
          <p:cNvSpPr txBox="1"/>
          <p:nvPr/>
        </p:nvSpPr>
        <p:spPr>
          <a:xfrm>
            <a:off x="5864470" y="4855340"/>
            <a:ext cx="4958861" cy="1200329"/>
          </a:xfrm>
          <a:prstGeom prst="rect">
            <a:avLst/>
          </a:prstGeom>
          <a:noFill/>
        </p:spPr>
        <p:txBody>
          <a:bodyPr wrap="square" rtlCol="0">
            <a:spAutoFit/>
          </a:bodyPr>
          <a:lstStyle/>
          <a:p>
            <a:r>
              <a:rPr lang="en-US" b="1" i="1" dirty="0"/>
              <a:t>Kan du </a:t>
            </a:r>
            <a:r>
              <a:rPr lang="en-US" b="1" i="1" dirty="0" err="1"/>
              <a:t>tänka</a:t>
            </a:r>
            <a:r>
              <a:rPr lang="en-US" b="1" i="1" dirty="0"/>
              <a:t> dig </a:t>
            </a:r>
            <a:r>
              <a:rPr lang="en-US" b="1" i="1" dirty="0" err="1"/>
              <a:t>att</a:t>
            </a:r>
            <a:r>
              <a:rPr lang="en-US" b="1" i="1" dirty="0"/>
              <a:t> </a:t>
            </a:r>
            <a:r>
              <a:rPr lang="en-US" b="1" i="1" dirty="0" err="1"/>
              <a:t>använda</a:t>
            </a:r>
            <a:r>
              <a:rPr lang="en-US" b="1" i="1" dirty="0"/>
              <a:t> de </a:t>
            </a:r>
            <a:r>
              <a:rPr lang="en-US" b="1" i="1" dirty="0" err="1"/>
              <a:t>här</a:t>
            </a:r>
            <a:r>
              <a:rPr lang="en-US" b="1" i="1" dirty="0"/>
              <a:t> </a:t>
            </a:r>
            <a:r>
              <a:rPr lang="en-US" b="1" i="1" dirty="0" err="1"/>
              <a:t>sätten</a:t>
            </a:r>
            <a:r>
              <a:rPr lang="en-US" b="1" i="1" dirty="0"/>
              <a:t> </a:t>
            </a:r>
            <a:r>
              <a:rPr lang="en-US" b="1" i="1" dirty="0" err="1"/>
              <a:t>i</a:t>
            </a:r>
            <a:r>
              <a:rPr lang="en-US" b="1" i="1" dirty="0"/>
              <a:t> </a:t>
            </a:r>
            <a:r>
              <a:rPr lang="en-US" b="1" i="1" dirty="0" err="1"/>
              <a:t>ditt</a:t>
            </a:r>
            <a:r>
              <a:rPr lang="en-US" b="1" i="1" dirty="0"/>
              <a:t> </a:t>
            </a:r>
            <a:r>
              <a:rPr lang="en-US" b="1" i="1" dirty="0" err="1"/>
              <a:t>klassrum</a:t>
            </a:r>
            <a:r>
              <a:rPr lang="en-US" b="1" i="1" dirty="0"/>
              <a:t>? </a:t>
            </a:r>
          </a:p>
          <a:p>
            <a:endParaRPr lang="en-US" b="1" i="1" dirty="0"/>
          </a:p>
          <a:p>
            <a:r>
              <a:rPr lang="en-US" b="1" i="1" dirty="0"/>
              <a:t>Dela med dig av din </a:t>
            </a:r>
            <a:r>
              <a:rPr lang="en-US" b="1" i="1" dirty="0" err="1"/>
              <a:t>åsikt</a:t>
            </a:r>
            <a:r>
              <a:rPr lang="en-US" b="1" i="1" dirty="0"/>
              <a:t> till </a:t>
            </a:r>
            <a:r>
              <a:rPr lang="en-US" b="1" i="1" dirty="0" err="1"/>
              <a:t>oss</a:t>
            </a:r>
            <a:r>
              <a:rPr lang="en-US" b="1" i="1" dirty="0"/>
              <a:t>!</a:t>
            </a:r>
          </a:p>
        </p:txBody>
      </p:sp>
      <p:sp>
        <p:nvSpPr>
          <p:cNvPr id="11" name="TextBox 10"/>
          <p:cNvSpPr txBox="1"/>
          <p:nvPr/>
        </p:nvSpPr>
        <p:spPr>
          <a:xfrm>
            <a:off x="1833928" y="1841853"/>
            <a:ext cx="8834805" cy="1692771"/>
          </a:xfrm>
          <a:prstGeom prst="rect">
            <a:avLst/>
          </a:prstGeom>
          <a:solidFill>
            <a:schemeClr val="accent4">
              <a:lumMod val="40000"/>
              <a:lumOff val="60000"/>
            </a:schemeClr>
          </a:solidFill>
        </p:spPr>
        <p:txBody>
          <a:bodyPr wrap="square" rtlCol="0">
            <a:spAutoFit/>
          </a:bodyPr>
          <a:lstStyle/>
          <a:p>
            <a:pPr algn="ctr"/>
            <a:r>
              <a:rPr lang="en-US" dirty="0" err="1"/>
              <a:t>Klicka</a:t>
            </a:r>
            <a:r>
              <a:rPr lang="en-US" dirty="0"/>
              <a:t> </a:t>
            </a:r>
            <a:r>
              <a:rPr lang="en-US" dirty="0" err="1"/>
              <a:t>här</a:t>
            </a:r>
            <a:r>
              <a:rPr lang="en-US" dirty="0"/>
              <a:t> för </a:t>
            </a:r>
            <a:r>
              <a:rPr lang="en-US" dirty="0" err="1"/>
              <a:t>att</a:t>
            </a:r>
            <a:r>
              <a:rPr lang="en-US" dirty="0"/>
              <a:t> se </a:t>
            </a:r>
            <a:r>
              <a:rPr lang="en-US" dirty="0" err="1"/>
              <a:t>en</a:t>
            </a:r>
            <a:r>
              <a:rPr lang="en-US" dirty="0"/>
              <a:t> video om </a:t>
            </a:r>
            <a:r>
              <a:rPr lang="en-US" dirty="0" err="1"/>
              <a:t>hur</a:t>
            </a:r>
            <a:r>
              <a:rPr lang="en-US" dirty="0"/>
              <a:t> man </a:t>
            </a:r>
            <a:r>
              <a:rPr lang="en-US" dirty="0" err="1"/>
              <a:t>planerar</a:t>
            </a:r>
            <a:r>
              <a:rPr lang="en-US" dirty="0"/>
              <a:t> </a:t>
            </a:r>
            <a:r>
              <a:rPr lang="en-US" dirty="0" err="1"/>
              <a:t>en</a:t>
            </a:r>
            <a:r>
              <a:rPr lang="en-US" dirty="0"/>
              <a:t> </a:t>
            </a:r>
            <a:r>
              <a:rPr lang="en-US" dirty="0" err="1"/>
              <a:t>lektion</a:t>
            </a:r>
            <a:r>
              <a:rPr lang="en-US" dirty="0"/>
              <a:t> om </a:t>
            </a:r>
            <a:r>
              <a:rPr lang="en-US" dirty="0" err="1">
                <a:latin typeface="Roboto"/>
              </a:rPr>
              <a:t>differentierad</a:t>
            </a:r>
            <a:r>
              <a:rPr lang="en-US" dirty="0">
                <a:latin typeface="Roboto"/>
              </a:rPr>
              <a:t> </a:t>
            </a:r>
            <a:r>
              <a:rPr lang="en-US" dirty="0" err="1">
                <a:latin typeface="Roboto"/>
              </a:rPr>
              <a:t>undervisning</a:t>
            </a:r>
            <a:r>
              <a:rPr lang="en-US" dirty="0">
                <a:latin typeface="Roboto"/>
              </a:rPr>
              <a:t>: </a:t>
            </a:r>
          </a:p>
          <a:p>
            <a:pPr algn="just"/>
            <a:endParaRPr lang="en-US" dirty="0">
              <a:latin typeface="Roboto"/>
            </a:endParaRPr>
          </a:p>
          <a:p>
            <a:pPr algn="ctr"/>
            <a:r>
              <a:rPr lang="en-US" dirty="0" err="1"/>
              <a:t>Länk</a:t>
            </a:r>
            <a:r>
              <a:rPr lang="en-US" dirty="0"/>
              <a:t>: https://www.youtube.com/watch?v=rumHfC1XQtc</a:t>
            </a:r>
          </a:p>
          <a:p>
            <a:pPr algn="ctr"/>
            <a:r>
              <a:rPr lang="en-US" dirty="0"/>
              <a:t> </a:t>
            </a:r>
          </a:p>
          <a:p>
            <a:pPr algn="ctr"/>
            <a:r>
              <a:rPr lang="en-US" sz="1400" i="1" dirty="0" err="1"/>
              <a:t>Källa</a:t>
            </a:r>
            <a:r>
              <a:rPr lang="en-US" sz="1400" i="1" dirty="0"/>
              <a:t>: </a:t>
            </a:r>
            <a:r>
              <a:rPr lang="en-US" sz="1400" dirty="0">
                <a:hlinkClick r:id="rId5"/>
              </a:rPr>
              <a:t>Differentiating Instruction: How to Plan Your Lessons - YouTube</a:t>
            </a:r>
            <a:r>
              <a:rPr lang="en-US" sz="1400" i="1" dirty="0"/>
              <a:t> </a:t>
            </a:r>
          </a:p>
        </p:txBody>
      </p:sp>
    </p:spTree>
    <p:extLst>
      <p:ext uri="{BB962C8B-B14F-4D97-AF65-F5344CB8AC3E}">
        <p14:creationId xmlns:p14="http://schemas.microsoft.com/office/powerpoint/2010/main" val="21583529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FED3E-30FA-41C7-BD1B-3AB0EE5FFFCC}"/>
              </a:ext>
            </a:extLst>
          </p:cNvPr>
          <p:cNvSpPr>
            <a:spLocks noGrp="1"/>
          </p:cNvSpPr>
          <p:nvPr>
            <p:ph type="title"/>
          </p:nvPr>
        </p:nvSpPr>
        <p:spPr/>
        <p:txBody>
          <a:bodyPr/>
          <a:lstStyle/>
          <a:p>
            <a:r>
              <a:rPr lang="en-GB" dirty="0" err="1"/>
              <a:t>Referenser</a:t>
            </a:r>
            <a:endParaRPr lang="nl-NL" dirty="0"/>
          </a:p>
        </p:txBody>
      </p:sp>
      <p:sp>
        <p:nvSpPr>
          <p:cNvPr id="3" name="Content Placeholder 2">
            <a:extLst>
              <a:ext uri="{FF2B5EF4-FFF2-40B4-BE49-F238E27FC236}">
                <a16:creationId xmlns:a16="http://schemas.microsoft.com/office/drawing/2014/main" id="{EB77659D-2AD8-4529-B848-2CC222CA124E}"/>
              </a:ext>
            </a:extLst>
          </p:cNvPr>
          <p:cNvSpPr>
            <a:spLocks noGrp="1"/>
          </p:cNvSpPr>
          <p:nvPr>
            <p:ph idx="1"/>
          </p:nvPr>
        </p:nvSpPr>
        <p:spPr/>
        <p:txBody>
          <a:bodyPr>
            <a:normAutofit/>
          </a:bodyPr>
          <a:lstStyle/>
          <a:p>
            <a:r>
              <a:rPr lang="en-US" dirty="0">
                <a:solidFill>
                  <a:schemeClr val="bg1"/>
                </a:solidFill>
                <a:hlinkClick r:id="rId2"/>
              </a:rPr>
              <a:t>20 </a:t>
            </a:r>
            <a:r>
              <a:rPr lang="en-US" dirty="0" err="1">
                <a:solidFill>
                  <a:schemeClr val="bg1"/>
                </a:solidFill>
                <a:hlinkClick r:id="rId2"/>
              </a:rPr>
              <a:t>strategier</a:t>
            </a:r>
            <a:r>
              <a:rPr lang="en-US" dirty="0">
                <a:solidFill>
                  <a:schemeClr val="bg1"/>
                </a:solidFill>
                <a:hlinkClick r:id="rId2"/>
              </a:rPr>
              <a:t> </a:t>
            </a:r>
            <a:r>
              <a:rPr lang="en-US" dirty="0" err="1">
                <a:solidFill>
                  <a:schemeClr val="bg1"/>
                </a:solidFill>
                <a:hlinkClick r:id="rId2"/>
              </a:rPr>
              <a:t>och</a:t>
            </a:r>
            <a:r>
              <a:rPr lang="en-US" dirty="0">
                <a:solidFill>
                  <a:schemeClr val="bg1"/>
                </a:solidFill>
                <a:hlinkClick r:id="rId2"/>
              </a:rPr>
              <a:t> </a:t>
            </a:r>
            <a:r>
              <a:rPr lang="en-US" dirty="0" err="1">
                <a:solidFill>
                  <a:schemeClr val="bg1"/>
                </a:solidFill>
                <a:hlinkClick r:id="rId2"/>
              </a:rPr>
              <a:t>exempel</a:t>
            </a:r>
            <a:r>
              <a:rPr lang="en-US" dirty="0">
                <a:solidFill>
                  <a:schemeClr val="bg1"/>
                </a:solidFill>
                <a:hlinkClick r:id="rId2"/>
              </a:rPr>
              <a:t> </a:t>
            </a:r>
            <a:r>
              <a:rPr lang="en-US" dirty="0" err="1">
                <a:solidFill>
                  <a:schemeClr val="bg1"/>
                </a:solidFill>
                <a:hlinkClick r:id="rId2"/>
              </a:rPr>
              <a:t>på</a:t>
            </a:r>
            <a:r>
              <a:rPr lang="en-US" dirty="0">
                <a:solidFill>
                  <a:schemeClr val="bg1"/>
                </a:solidFill>
                <a:hlinkClick r:id="rId2"/>
              </a:rPr>
              <a:t> </a:t>
            </a:r>
            <a:r>
              <a:rPr lang="en-US" dirty="0" err="1">
                <a:solidFill>
                  <a:schemeClr val="bg1"/>
                </a:solidFill>
                <a:hlinkClick r:id="rId2"/>
              </a:rPr>
              <a:t>differentierad</a:t>
            </a:r>
            <a:r>
              <a:rPr lang="en-US" dirty="0">
                <a:solidFill>
                  <a:schemeClr val="bg1"/>
                </a:solidFill>
                <a:hlinkClick r:id="rId2"/>
              </a:rPr>
              <a:t> </a:t>
            </a:r>
            <a:r>
              <a:rPr lang="en-US" dirty="0" err="1">
                <a:solidFill>
                  <a:schemeClr val="bg1"/>
                </a:solidFill>
                <a:hlinkClick r:id="rId2"/>
              </a:rPr>
              <a:t>undervisning</a:t>
            </a:r>
            <a:r>
              <a:rPr lang="en-US" dirty="0">
                <a:solidFill>
                  <a:schemeClr val="bg1"/>
                </a:solidFill>
                <a:hlinkClick r:id="rId2"/>
              </a:rPr>
              <a:t> [+ </a:t>
            </a:r>
            <a:r>
              <a:rPr lang="en-US" dirty="0" err="1">
                <a:solidFill>
                  <a:schemeClr val="bg1"/>
                </a:solidFill>
                <a:hlinkClick r:id="rId2"/>
              </a:rPr>
              <a:t>lista</a:t>
            </a:r>
            <a:r>
              <a:rPr lang="en-US" dirty="0">
                <a:solidFill>
                  <a:schemeClr val="bg1"/>
                </a:solidFill>
                <a:hlinkClick r:id="rId2"/>
              </a:rPr>
              <a:t> </a:t>
            </a:r>
            <a:r>
              <a:rPr lang="en-US" dirty="0" err="1">
                <a:solidFill>
                  <a:schemeClr val="bg1"/>
                </a:solidFill>
                <a:hlinkClick r:id="rId2"/>
              </a:rPr>
              <a:t>att</a:t>
            </a:r>
            <a:r>
              <a:rPr lang="en-US" dirty="0">
                <a:solidFill>
                  <a:schemeClr val="bg1"/>
                </a:solidFill>
                <a:hlinkClick r:id="rId2"/>
              </a:rPr>
              <a:t> </a:t>
            </a:r>
            <a:r>
              <a:rPr lang="en-US" dirty="0" err="1">
                <a:solidFill>
                  <a:schemeClr val="bg1"/>
                </a:solidFill>
                <a:hlinkClick r:id="rId2"/>
              </a:rPr>
              <a:t>ladda</a:t>
            </a:r>
            <a:r>
              <a:rPr lang="en-US" dirty="0">
                <a:solidFill>
                  <a:schemeClr val="bg1"/>
                </a:solidFill>
                <a:hlinkClick r:id="rId2"/>
              </a:rPr>
              <a:t> </a:t>
            </a:r>
            <a:r>
              <a:rPr lang="en-US" dirty="0" err="1">
                <a:solidFill>
                  <a:schemeClr val="bg1"/>
                </a:solidFill>
                <a:hlinkClick r:id="rId2"/>
              </a:rPr>
              <a:t>ner</a:t>
            </a:r>
            <a:r>
              <a:rPr lang="en-US" dirty="0">
                <a:solidFill>
                  <a:schemeClr val="bg1"/>
                </a:solidFill>
                <a:hlinkClick r:id="rId2"/>
              </a:rPr>
              <a:t>]</a:t>
            </a:r>
            <a:endParaRPr lang="en-US" dirty="0">
              <a:solidFill>
                <a:schemeClr val="bg1"/>
              </a:solidFill>
            </a:endParaRPr>
          </a:p>
          <a:p>
            <a:r>
              <a:rPr lang="en-US" dirty="0" err="1">
                <a:solidFill>
                  <a:schemeClr val="bg1"/>
                </a:solidFill>
                <a:hlinkClick r:id="rId3"/>
              </a:rPr>
              <a:t>Differentierad</a:t>
            </a:r>
            <a:r>
              <a:rPr lang="en-US" dirty="0">
                <a:solidFill>
                  <a:schemeClr val="bg1"/>
                </a:solidFill>
                <a:hlinkClick r:id="rId3"/>
              </a:rPr>
              <a:t> </a:t>
            </a:r>
            <a:r>
              <a:rPr lang="en-US" dirty="0" err="1">
                <a:solidFill>
                  <a:schemeClr val="bg1"/>
                </a:solidFill>
                <a:hlinkClick r:id="rId3"/>
              </a:rPr>
              <a:t>bedömning</a:t>
            </a:r>
            <a:endParaRPr lang="en-US" dirty="0">
              <a:solidFill>
                <a:schemeClr val="bg1"/>
              </a:solidFill>
            </a:endParaRPr>
          </a:p>
          <a:p>
            <a:r>
              <a:rPr lang="en-US" dirty="0" err="1">
                <a:solidFill>
                  <a:schemeClr val="bg1"/>
                </a:solidFill>
                <a:hlinkClick r:id="rId4"/>
              </a:rPr>
              <a:t>Sätt</a:t>
            </a:r>
            <a:r>
              <a:rPr lang="en-US" dirty="0">
                <a:solidFill>
                  <a:schemeClr val="bg1"/>
                </a:solidFill>
                <a:hlinkClick r:id="rId4"/>
              </a:rPr>
              <a:t> </a:t>
            </a:r>
            <a:r>
              <a:rPr lang="en-US" dirty="0" err="1">
                <a:solidFill>
                  <a:schemeClr val="bg1"/>
                </a:solidFill>
                <a:hlinkClick r:id="rId4"/>
              </a:rPr>
              <a:t>att</a:t>
            </a:r>
            <a:r>
              <a:rPr lang="en-US" dirty="0">
                <a:solidFill>
                  <a:schemeClr val="bg1"/>
                </a:solidFill>
                <a:hlinkClick r:id="rId4"/>
              </a:rPr>
              <a:t> </a:t>
            </a:r>
            <a:r>
              <a:rPr lang="en-US" dirty="0" err="1">
                <a:solidFill>
                  <a:schemeClr val="bg1"/>
                </a:solidFill>
                <a:hlinkClick r:id="rId4"/>
              </a:rPr>
              <a:t>använda</a:t>
            </a:r>
            <a:r>
              <a:rPr lang="en-US" dirty="0">
                <a:solidFill>
                  <a:schemeClr val="bg1"/>
                </a:solidFill>
                <a:hlinkClick r:id="rId4"/>
              </a:rPr>
              <a:t> </a:t>
            </a:r>
            <a:r>
              <a:rPr lang="en-US" dirty="0" err="1">
                <a:solidFill>
                  <a:schemeClr val="bg1"/>
                </a:solidFill>
                <a:hlinkClick r:id="rId4"/>
              </a:rPr>
              <a:t>strategier</a:t>
            </a:r>
            <a:r>
              <a:rPr lang="en-US" dirty="0">
                <a:solidFill>
                  <a:schemeClr val="bg1"/>
                </a:solidFill>
                <a:hlinkClick r:id="rId4"/>
              </a:rPr>
              <a:t> för </a:t>
            </a:r>
            <a:r>
              <a:rPr lang="en-US" dirty="0" err="1">
                <a:solidFill>
                  <a:schemeClr val="bg1"/>
                </a:solidFill>
                <a:hlinkClick r:id="rId4"/>
              </a:rPr>
              <a:t>differentierad</a:t>
            </a:r>
            <a:r>
              <a:rPr lang="en-US" dirty="0">
                <a:solidFill>
                  <a:schemeClr val="bg1"/>
                </a:solidFill>
                <a:hlinkClick r:id="rId4"/>
              </a:rPr>
              <a:t> </a:t>
            </a:r>
            <a:r>
              <a:rPr lang="en-US" dirty="0" err="1">
                <a:solidFill>
                  <a:schemeClr val="bg1"/>
                </a:solidFill>
                <a:hlinkClick r:id="rId4"/>
              </a:rPr>
              <a:t>undervisning</a:t>
            </a:r>
            <a:r>
              <a:rPr lang="en-US" dirty="0">
                <a:solidFill>
                  <a:schemeClr val="bg1"/>
                </a:solidFill>
                <a:hlinkClick r:id="rId4"/>
              </a:rPr>
              <a:t> I </a:t>
            </a:r>
            <a:r>
              <a:rPr lang="en-US" dirty="0" err="1">
                <a:solidFill>
                  <a:schemeClr val="bg1"/>
                </a:solidFill>
                <a:hlinkClick r:id="rId4"/>
              </a:rPr>
              <a:t>ditt</a:t>
            </a:r>
            <a:r>
              <a:rPr lang="en-US" dirty="0">
                <a:solidFill>
                  <a:schemeClr val="bg1"/>
                </a:solidFill>
                <a:hlinkClick r:id="rId4"/>
              </a:rPr>
              <a:t> </a:t>
            </a:r>
            <a:r>
              <a:rPr lang="en-US" dirty="0" err="1">
                <a:solidFill>
                  <a:schemeClr val="bg1"/>
                </a:solidFill>
                <a:hlinkClick r:id="rId4"/>
              </a:rPr>
              <a:t>klassrum</a:t>
            </a:r>
            <a:endParaRPr lang="en-US" dirty="0">
              <a:solidFill>
                <a:schemeClr val="bg1"/>
              </a:solidFill>
            </a:endParaRPr>
          </a:p>
          <a:p>
            <a:r>
              <a:rPr lang="en-US" dirty="0">
                <a:solidFill>
                  <a:schemeClr val="bg1"/>
                </a:solidFill>
                <a:hlinkClick r:id="rId5"/>
              </a:rPr>
              <a:t>DIFFERENTIERAD UNDERVISNING – EN RAPPORT OM GODA EXEMPEL</a:t>
            </a:r>
            <a:endParaRPr lang="en-US" dirty="0">
              <a:solidFill>
                <a:schemeClr val="bg1"/>
              </a:solidFill>
            </a:endParaRPr>
          </a:p>
          <a:p>
            <a:r>
              <a:rPr lang="en-US" dirty="0">
                <a:hlinkClick r:id="rId6"/>
              </a:rPr>
              <a:t>GODA EXEMPEL FÖR DIFFERENTIERAD UNDERVISNING</a:t>
            </a:r>
            <a:br>
              <a:rPr lang="en-US" dirty="0"/>
            </a:br>
            <a:endParaRPr lang="nl-NL" dirty="0"/>
          </a:p>
        </p:txBody>
      </p:sp>
    </p:spTree>
    <p:extLst>
      <p:ext uri="{BB962C8B-B14F-4D97-AF65-F5344CB8AC3E}">
        <p14:creationId xmlns:p14="http://schemas.microsoft.com/office/powerpoint/2010/main" val="28665580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471682AE-D364-4DA8-A554-271AA4C02C56}"/>
              </a:ext>
            </a:extLst>
          </p:cNvPr>
          <p:cNvSpPr>
            <a:spLocks noGrp="1"/>
          </p:cNvSpPr>
          <p:nvPr>
            <p:ph type="title"/>
          </p:nvPr>
        </p:nvSpPr>
        <p:spPr/>
        <p:txBody>
          <a:bodyPr/>
          <a:lstStyle/>
          <a:p>
            <a:r>
              <a:rPr lang="nl-NL" dirty="0"/>
              <a:t>Tack för uppmärksamheten!</a:t>
            </a:r>
            <a:endParaRPr lang="en-GB" dirty="0"/>
          </a:p>
        </p:txBody>
      </p:sp>
    </p:spTree>
    <p:extLst>
      <p:ext uri="{BB962C8B-B14F-4D97-AF65-F5344CB8AC3E}">
        <p14:creationId xmlns:p14="http://schemas.microsoft.com/office/powerpoint/2010/main" val="3038295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471A11D0-FBA5-428B-8E6A-DC4E8940EDA7}"/>
              </a:ext>
            </a:extLst>
          </p:cNvPr>
          <p:cNvSpPr>
            <a:spLocks noGrp="1"/>
          </p:cNvSpPr>
          <p:nvPr>
            <p:ph type="title"/>
          </p:nvPr>
        </p:nvSpPr>
        <p:spPr/>
        <p:txBody>
          <a:bodyPr/>
          <a:lstStyle/>
          <a:p>
            <a:r>
              <a:rPr lang="nl-NL" dirty="0"/>
              <a:t>ENHET 1</a:t>
            </a:r>
            <a:endParaRPr lang="en-GB" dirty="0"/>
          </a:p>
        </p:txBody>
      </p:sp>
      <p:sp>
        <p:nvSpPr>
          <p:cNvPr id="6" name="Tijdelijke aanduiding voor inhoud 5">
            <a:extLst>
              <a:ext uri="{FF2B5EF4-FFF2-40B4-BE49-F238E27FC236}">
                <a16:creationId xmlns:a16="http://schemas.microsoft.com/office/drawing/2014/main" id="{7B0949EB-B2B1-4904-9778-B5A55841C227}"/>
              </a:ext>
            </a:extLst>
          </p:cNvPr>
          <p:cNvSpPr>
            <a:spLocks noGrp="1"/>
          </p:cNvSpPr>
          <p:nvPr>
            <p:ph sz="half" idx="1"/>
          </p:nvPr>
        </p:nvSpPr>
        <p:spPr>
          <a:xfrm>
            <a:off x="637829" y="2465502"/>
            <a:ext cx="5639147" cy="535705"/>
          </a:xfrm>
        </p:spPr>
        <p:txBody>
          <a:bodyPr>
            <a:normAutofit fontScale="70000" lnSpcReduction="20000"/>
          </a:bodyPr>
          <a:lstStyle/>
          <a:p>
            <a:r>
              <a:rPr lang="sv-SE" dirty="0"/>
              <a:t>Vilka är strategierna för differentiering (1/2)?</a:t>
            </a:r>
          </a:p>
        </p:txBody>
      </p:sp>
    </p:spTree>
    <p:extLst>
      <p:ext uri="{BB962C8B-B14F-4D97-AF65-F5344CB8AC3E}">
        <p14:creationId xmlns:p14="http://schemas.microsoft.com/office/powerpoint/2010/main" val="3855585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2D67A9A5-0E33-4966-8A16-91923FECE081}"/>
              </a:ext>
            </a:extLst>
          </p:cNvPr>
          <p:cNvSpPr>
            <a:spLocks noGrp="1"/>
          </p:cNvSpPr>
          <p:nvPr>
            <p:ph type="title"/>
          </p:nvPr>
        </p:nvSpPr>
        <p:spPr/>
        <p:txBody>
          <a:bodyPr>
            <a:normAutofit/>
          </a:bodyPr>
          <a:lstStyle/>
          <a:p>
            <a:r>
              <a:rPr lang="sv-SE" dirty="0"/>
              <a:t>Introduktion till strategier för differentiering</a:t>
            </a:r>
          </a:p>
        </p:txBody>
      </p:sp>
      <p:sp>
        <p:nvSpPr>
          <p:cNvPr id="2" name="Content Placeholder 1">
            <a:extLst>
              <a:ext uri="{FF2B5EF4-FFF2-40B4-BE49-F238E27FC236}">
                <a16:creationId xmlns:a16="http://schemas.microsoft.com/office/drawing/2014/main" id="{605F5134-825F-40D6-8EF9-6FFA9298FB51}"/>
              </a:ext>
            </a:extLst>
          </p:cNvPr>
          <p:cNvSpPr>
            <a:spLocks noGrp="1"/>
          </p:cNvSpPr>
          <p:nvPr>
            <p:ph idx="1"/>
          </p:nvPr>
        </p:nvSpPr>
        <p:spPr/>
        <p:txBody>
          <a:bodyPr>
            <a:normAutofit fontScale="85000" lnSpcReduction="20000"/>
          </a:bodyPr>
          <a:lstStyle/>
          <a:p>
            <a:pPr marL="0" indent="0">
              <a:buNone/>
            </a:pPr>
            <a:r>
              <a:rPr lang="sv-SE" dirty="0"/>
              <a:t>När studerande </a:t>
            </a:r>
            <a:r>
              <a:rPr lang="sv-SE" b="1" dirty="0"/>
              <a:t>med olika inlärningsstilar </a:t>
            </a:r>
            <a:r>
              <a:rPr lang="sv-SE" dirty="0"/>
              <a:t>fyller klassrummet, har många lärare i yrkesutbildning inte alltid tid, eller lägger extratimmar på att planera lektioner med differentierad undervisning som ska passa de studerandes unika begåvningar.</a:t>
            </a:r>
          </a:p>
          <a:p>
            <a:pPr marL="0" indent="0">
              <a:buNone/>
            </a:pPr>
            <a:r>
              <a:rPr lang="sv-SE" dirty="0"/>
              <a:t>Som nämnts tidigare kan det innebära att anpassa:</a:t>
            </a:r>
          </a:p>
          <a:p>
            <a:r>
              <a:rPr lang="sv-SE" b="1" dirty="0"/>
              <a:t>Innehåll: </a:t>
            </a:r>
            <a:r>
              <a:rPr lang="sv-SE" dirty="0"/>
              <a:t>Mediet och metoderna som lärarna använder för att förmedla och lära ut färdigheter, idéer och information</a:t>
            </a:r>
          </a:p>
          <a:p>
            <a:r>
              <a:rPr lang="sv-SE" b="1" dirty="0"/>
              <a:t>Genomförande: </a:t>
            </a:r>
            <a:r>
              <a:rPr lang="sv-SE" dirty="0"/>
              <a:t>De övningar som de studerande genomför för att förstå innehållet bättre</a:t>
            </a:r>
          </a:p>
          <a:p>
            <a:r>
              <a:rPr lang="sv-SE" b="1" dirty="0"/>
              <a:t>Resultat: </a:t>
            </a:r>
            <a:r>
              <a:rPr lang="sv-SE" dirty="0"/>
              <a:t>Materialet, till exempel tester och egna arbeten som de studerande gör för att visa upp sin förståelse</a:t>
            </a:r>
          </a:p>
          <a:p>
            <a:pPr marL="0" indent="0">
              <a:buNone/>
            </a:pPr>
            <a:r>
              <a:rPr lang="sv-SE" dirty="0"/>
              <a:t>Som hjälp för att skapa lektioner som engagerar och fungerar för ett differentierat klassrum, </a:t>
            </a:r>
            <a:r>
              <a:rPr lang="sv-SE" b="1" dirty="0"/>
              <a:t>presenteras strategier och exempel på differentierad undervisning på de följande bilderna. </a:t>
            </a:r>
            <a:endParaRPr lang="sv-SE" dirty="0"/>
          </a:p>
        </p:txBody>
      </p:sp>
    </p:spTree>
    <p:extLst>
      <p:ext uri="{BB962C8B-B14F-4D97-AF65-F5344CB8AC3E}">
        <p14:creationId xmlns:p14="http://schemas.microsoft.com/office/powerpoint/2010/main" val="695922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FDADC7B5-76F0-43C1-B24B-823D8AA941C3}"/>
              </a:ext>
            </a:extLst>
          </p:cNvPr>
          <p:cNvSpPr>
            <a:spLocks noGrp="1"/>
          </p:cNvSpPr>
          <p:nvPr>
            <p:ph type="title"/>
          </p:nvPr>
        </p:nvSpPr>
        <p:spPr/>
        <p:txBody>
          <a:bodyPr/>
          <a:lstStyle/>
          <a:p>
            <a:r>
              <a:rPr lang="en-US" dirty="0"/>
              <a:t>Skapa </a:t>
            </a:r>
            <a:r>
              <a:rPr lang="en-US" dirty="0" err="1"/>
              <a:t>inlärningsstationer</a:t>
            </a:r>
            <a:endParaRPr lang="en-GB" dirty="0">
              <a:highlight>
                <a:srgbClr val="FFFF00"/>
              </a:highlight>
            </a:endParaRPr>
          </a:p>
        </p:txBody>
      </p:sp>
      <p:sp>
        <p:nvSpPr>
          <p:cNvPr id="2" name="Content Placeholder 1">
            <a:extLst>
              <a:ext uri="{FF2B5EF4-FFF2-40B4-BE49-F238E27FC236}">
                <a16:creationId xmlns:a16="http://schemas.microsoft.com/office/drawing/2014/main" id="{ACF4B134-D2C0-41E4-9ED6-B3D83A90F84B}"/>
              </a:ext>
            </a:extLst>
          </p:cNvPr>
          <p:cNvSpPr>
            <a:spLocks noGrp="1"/>
          </p:cNvSpPr>
          <p:nvPr>
            <p:ph idx="1"/>
          </p:nvPr>
        </p:nvSpPr>
        <p:spPr/>
        <p:txBody>
          <a:bodyPr>
            <a:normAutofit fontScale="70000" lnSpcReduction="20000"/>
          </a:bodyPr>
          <a:lstStyle/>
          <a:p>
            <a:pPr marL="0" indent="0">
              <a:buNone/>
            </a:pPr>
            <a:r>
              <a:rPr lang="sv-SE" dirty="0"/>
              <a:t>Förmedla olika typer av innehåll genom att skapa inlärningsstationer – avgränsade delar av klassrummet som grupper av studerande passerar igenom. En lärare i yrkesutbildning kan underlätta detta genom </a:t>
            </a:r>
            <a:r>
              <a:rPr lang="sv-SE" b="1" dirty="0"/>
              <a:t>flexibel möblering</a:t>
            </a:r>
            <a:r>
              <a:rPr lang="sv-SE" dirty="0"/>
              <a:t>. </a:t>
            </a:r>
          </a:p>
          <a:p>
            <a:pPr marL="0" indent="0">
              <a:buNone/>
            </a:pPr>
            <a:r>
              <a:rPr lang="sv-SE" dirty="0"/>
              <a:t>Varje station ska använda en unik metod för att lära ut en färdighet eller ett koncept som lektionen berör. </a:t>
            </a:r>
          </a:p>
          <a:p>
            <a:pPr marL="0" indent="0">
              <a:buNone/>
            </a:pPr>
            <a:r>
              <a:rPr lang="sv-SE" dirty="0"/>
              <a:t>De studerande kan rotera mellan stationerna som innebär att :</a:t>
            </a:r>
          </a:p>
          <a:p>
            <a:r>
              <a:rPr lang="sv-SE" b="1" dirty="0"/>
              <a:t>se en video</a:t>
            </a:r>
          </a:p>
          <a:p>
            <a:r>
              <a:rPr lang="sv-SE" b="1" dirty="0"/>
              <a:t>skapa något kreativt</a:t>
            </a:r>
          </a:p>
          <a:p>
            <a:r>
              <a:rPr lang="sv-SE" b="1" dirty="0"/>
              <a:t>läsa en artikel</a:t>
            </a:r>
          </a:p>
          <a:p>
            <a:r>
              <a:rPr lang="sv-SE" b="1" dirty="0"/>
              <a:t>lösa problem</a:t>
            </a:r>
          </a:p>
          <a:p>
            <a:r>
              <a:rPr lang="sv-SE" b="1" dirty="0"/>
              <a:t>lyssna på när du undervisar</a:t>
            </a:r>
          </a:p>
          <a:p>
            <a:pPr marL="0" indent="0">
              <a:buNone/>
            </a:pPr>
            <a:r>
              <a:rPr lang="sv-SE" dirty="0"/>
              <a:t>För att hjälpa de studerande att bearbeta innehållet efter att de har passerat stationerna kan du ha en diskussion i helklass eller ge dem frågor att besvara.</a:t>
            </a:r>
          </a:p>
        </p:txBody>
      </p:sp>
    </p:spTree>
    <p:extLst>
      <p:ext uri="{BB962C8B-B14F-4D97-AF65-F5344CB8AC3E}">
        <p14:creationId xmlns:p14="http://schemas.microsoft.com/office/powerpoint/2010/main" val="2246244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err="1">
                <a:solidFill>
                  <a:schemeClr val="accent4">
                    <a:lumMod val="75000"/>
                  </a:schemeClr>
                </a:solidFill>
                <a:latin typeface="Ink Free" panose="03080402000500000000" pitchFamily="66" charset="0"/>
              </a:rPr>
              <a:t>Tid</a:t>
            </a:r>
            <a:r>
              <a:rPr lang="en-US" b="1" i="1" dirty="0">
                <a:solidFill>
                  <a:schemeClr val="accent4">
                    <a:lumMod val="75000"/>
                  </a:schemeClr>
                </a:solidFill>
                <a:latin typeface="Ink Free" panose="03080402000500000000" pitchFamily="66" charset="0"/>
              </a:rPr>
              <a:t> för </a:t>
            </a:r>
            <a:r>
              <a:rPr lang="en-US" b="1" i="1" dirty="0" err="1">
                <a:solidFill>
                  <a:schemeClr val="accent4">
                    <a:lumMod val="75000"/>
                  </a:schemeClr>
                </a:solidFill>
                <a:latin typeface="Ink Free" panose="03080402000500000000" pitchFamily="66" charset="0"/>
              </a:rPr>
              <a:t>självreflektion</a:t>
            </a:r>
            <a:endParaRPr lang="en-US" b="1" i="1" dirty="0">
              <a:solidFill>
                <a:schemeClr val="accent4">
                  <a:lumMod val="75000"/>
                </a:schemeClr>
              </a:solidFill>
              <a:latin typeface="Ink Free" panose="03080402000500000000" pitchFamily="66" charset="0"/>
            </a:endParaRPr>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59452" y="223838"/>
            <a:ext cx="1609725" cy="1466850"/>
          </a:xfr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4550848"/>
            <a:ext cx="2955315" cy="2307152"/>
          </a:xfrm>
          <a:prstGeom prst="rect">
            <a:avLst/>
          </a:prstGeom>
        </p:spPr>
      </p:pic>
      <p:sp>
        <p:nvSpPr>
          <p:cNvPr id="12" name="TextBox 11"/>
          <p:cNvSpPr txBox="1"/>
          <p:nvPr/>
        </p:nvSpPr>
        <p:spPr>
          <a:xfrm>
            <a:off x="1833012" y="2705266"/>
            <a:ext cx="8834805" cy="1754326"/>
          </a:xfrm>
          <a:prstGeom prst="rect">
            <a:avLst/>
          </a:prstGeom>
          <a:solidFill>
            <a:schemeClr val="accent4">
              <a:lumMod val="40000"/>
              <a:lumOff val="60000"/>
            </a:schemeClr>
          </a:solidFill>
        </p:spPr>
        <p:txBody>
          <a:bodyPr wrap="square" rtlCol="0">
            <a:spAutoFit/>
          </a:bodyPr>
          <a:lstStyle/>
          <a:p>
            <a:pPr algn="ctr"/>
            <a:r>
              <a:rPr lang="sv-SE" b="1" dirty="0"/>
              <a:t>Klicka här för att få reda på några fantastiska idéer om flexibel placering i klassrummet: </a:t>
            </a:r>
          </a:p>
          <a:p>
            <a:pPr algn="just"/>
            <a:endParaRPr lang="sv-SE" dirty="0">
              <a:solidFill>
                <a:srgbClr val="000000"/>
              </a:solidFill>
              <a:latin typeface="Roboto"/>
            </a:endParaRPr>
          </a:p>
          <a:p>
            <a:pPr algn="ctr"/>
            <a:r>
              <a:rPr lang="sv-SE" dirty="0"/>
              <a:t>Länk: https://www.prodigygame.com/main-en/blog/flexible-seating-classroom-ideas/</a:t>
            </a:r>
          </a:p>
          <a:p>
            <a:pPr algn="ctr"/>
            <a:endParaRPr lang="sv-SE" dirty="0"/>
          </a:p>
        </p:txBody>
      </p:sp>
      <p:pic>
        <p:nvPicPr>
          <p:cNvPr id="13" name="Picture 12"/>
          <p:cNvPicPr>
            <a:picLocks noChangeAspect="1"/>
          </p:cNvPicPr>
          <p:nvPr/>
        </p:nvPicPr>
        <p:blipFill rotWithShape="1">
          <a:blip r:embed="rId4">
            <a:extLst>
              <a:ext uri="{28A0092B-C50C-407E-A947-70E740481C1C}">
                <a14:useLocalDpi xmlns:a14="http://schemas.microsoft.com/office/drawing/2010/main" val="0"/>
              </a:ext>
            </a:extLst>
          </a:blip>
          <a:srcRect l="27492" t="10906" r="25189" b="12813"/>
          <a:stretch/>
        </p:blipFill>
        <p:spPr>
          <a:xfrm>
            <a:off x="231531" y="2820971"/>
            <a:ext cx="1358289" cy="1220936"/>
          </a:xfrm>
          <a:prstGeom prst="rect">
            <a:avLst/>
          </a:prstGeom>
        </p:spPr>
      </p:pic>
      <p:sp>
        <p:nvSpPr>
          <p:cNvPr id="14" name="TextBox 13"/>
          <p:cNvSpPr txBox="1"/>
          <p:nvPr/>
        </p:nvSpPr>
        <p:spPr>
          <a:xfrm>
            <a:off x="5926016" y="4990464"/>
            <a:ext cx="4317023" cy="923330"/>
          </a:xfrm>
          <a:prstGeom prst="rect">
            <a:avLst/>
          </a:prstGeom>
          <a:noFill/>
        </p:spPr>
        <p:txBody>
          <a:bodyPr wrap="square" rtlCol="0">
            <a:spAutoFit/>
          </a:bodyPr>
          <a:lstStyle/>
          <a:p>
            <a:r>
              <a:rPr lang="sv-SE" b="1" i="1" dirty="0"/>
              <a:t>Kan du tillämpa de här idéerna i ditt klassrum? Om ja, vilka passar bäst för dina yrkesutbildningsstuderande?</a:t>
            </a:r>
          </a:p>
        </p:txBody>
      </p:sp>
    </p:spTree>
    <p:extLst>
      <p:ext uri="{BB962C8B-B14F-4D97-AF65-F5344CB8AC3E}">
        <p14:creationId xmlns:p14="http://schemas.microsoft.com/office/powerpoint/2010/main" val="1322659597"/>
      </p:ext>
    </p:extLst>
  </p:cSld>
  <p:clrMapOvr>
    <a:masterClrMapping/>
  </p:clrMapOvr>
</p:sld>
</file>

<file path=ppt/theme/theme1.xml><?xml version="1.0" encoding="utf-8"?>
<a:theme xmlns:a="http://schemas.openxmlformats.org/drawingml/2006/main" name="Kantoorthema">
  <a:themeElements>
    <a:clrScheme name="INACT">
      <a:dk1>
        <a:srgbClr val="262626"/>
      </a:dk1>
      <a:lt1>
        <a:sysClr val="window" lastClr="FFFFFF"/>
      </a:lt1>
      <a:dk2>
        <a:srgbClr val="5C5C5C"/>
      </a:dk2>
      <a:lt2>
        <a:srgbClr val="F2F2F2"/>
      </a:lt2>
      <a:accent1>
        <a:srgbClr val="E61A52"/>
      </a:accent1>
      <a:accent2>
        <a:srgbClr val="378FCD"/>
      </a:accent2>
      <a:accent3>
        <a:srgbClr val="64B558"/>
      </a:accent3>
      <a:accent4>
        <a:srgbClr val="F2BD1F"/>
      </a:accent4>
      <a:accent5>
        <a:srgbClr val="EC662D"/>
      </a:accent5>
      <a:accent6>
        <a:srgbClr val="676766"/>
      </a:accent6>
      <a:hlink>
        <a:srgbClr val="FFFFFF"/>
      </a:hlink>
      <a:folHlink>
        <a:srgbClr val="262626"/>
      </a:folHlink>
    </a:clrScheme>
    <a:fontScheme name="inact">
      <a:majorFont>
        <a:latin typeface="Raleway bold"/>
        <a:ea typeface=""/>
        <a:cs typeface=""/>
      </a:majorFont>
      <a:minorFont>
        <a:latin typeface="Ralew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9937</TotalTime>
  <Words>4163</Words>
  <Application>Microsoft Office PowerPoint</Application>
  <PresentationFormat>Bredbild</PresentationFormat>
  <Paragraphs>364</Paragraphs>
  <Slides>53</Slides>
  <Notes>0</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53</vt:i4>
      </vt:variant>
    </vt:vector>
  </HeadingPairs>
  <TitlesOfParts>
    <vt:vector size="60" baseType="lpstr">
      <vt:lpstr>Arial</vt:lpstr>
      <vt:lpstr>Ink Free</vt:lpstr>
      <vt:lpstr>Raleway</vt:lpstr>
      <vt:lpstr>Raleway bold</vt:lpstr>
      <vt:lpstr>Roboto</vt:lpstr>
      <vt:lpstr>Wingdings</vt:lpstr>
      <vt:lpstr>Kantoorthema</vt:lpstr>
      <vt:lpstr>Modul 3. Vilka är strategierna för differentierad undervisning?</vt:lpstr>
      <vt:lpstr>Mål och syfte</vt:lpstr>
      <vt:lpstr>Lärandemål</vt:lpstr>
      <vt:lpstr>Nyckelord</vt:lpstr>
      <vt:lpstr>Innehållsförteckning</vt:lpstr>
      <vt:lpstr>ENHET 1</vt:lpstr>
      <vt:lpstr>Introduktion till strategier för differentiering</vt:lpstr>
      <vt:lpstr>Skapa inlärningsstationer</vt:lpstr>
      <vt:lpstr>Tid för självreflektion</vt:lpstr>
      <vt:lpstr>Använd frågekort</vt:lpstr>
      <vt:lpstr>Intervjua de studerande</vt:lpstr>
      <vt:lpstr>Tid för självreflektion </vt:lpstr>
      <vt:lpstr>Använd olika sinnen under lektionerna</vt:lpstr>
      <vt:lpstr>Berätta om dina egna styrkor och svagheter</vt:lpstr>
      <vt:lpstr>Använd metoden "enskilt – par – alla"</vt:lpstr>
      <vt:lpstr>Tid för extramaterial</vt:lpstr>
      <vt:lpstr>ENHET 2</vt:lpstr>
      <vt:lpstr>Avsätt tid för att skriva dagbok</vt:lpstr>
      <vt:lpstr>Inför övningar i att reflektera och att sätta mål</vt:lpstr>
      <vt:lpstr>Ha läsgrupper</vt:lpstr>
      <vt:lpstr>Erbjud olika typer av fri studietid</vt:lpstr>
      <vt:lpstr>För samman studerande med liknande inlärningsstilar</vt:lpstr>
      <vt:lpstr>Ge olika typer av aktiviteter om läsförståelse</vt:lpstr>
      <vt:lpstr>Ge öppna arbetsuppgifter</vt:lpstr>
      <vt:lpstr>Uppmuntra de studerande att föreslå idéer för sina egna arbeten</vt:lpstr>
      <vt:lpstr>Analysera regelbundet din strategi för differentierad undervisning</vt:lpstr>
      <vt:lpstr>Att ”lära uppåt”</vt:lpstr>
      <vt:lpstr>PowerPoint-presentation</vt:lpstr>
      <vt:lpstr>ENHET 3</vt:lpstr>
      <vt:lpstr>Vad är differentierad bedömning?</vt:lpstr>
      <vt:lpstr>Vad är differentierad bedömning?</vt:lpstr>
      <vt:lpstr>Principer för differentierad bedömning</vt:lpstr>
      <vt:lpstr>Differentierad bedömning innefattar:</vt:lpstr>
      <vt:lpstr>Vid planering av möjligheter till differentierad bedömning bör lärare i yrkesutbildning överväga: </vt:lpstr>
      <vt:lpstr>PowerPoint-presentation</vt:lpstr>
      <vt:lpstr>PowerPoint-presentation</vt:lpstr>
      <vt:lpstr>Metoder för differentierad bedömning:</vt:lpstr>
      <vt:lpstr>Be de studerande att:</vt:lpstr>
      <vt:lpstr>Ge verktyg för bedömning före undervisningen, som:</vt:lpstr>
      <vt:lpstr>Ge verktyg för bedömning före undervisningen, som :</vt:lpstr>
      <vt:lpstr>Ge verktyg för bedömning under undervisningen, som:</vt:lpstr>
      <vt:lpstr>Ge verktyg för bedömning under undervisningen, som:</vt:lpstr>
      <vt:lpstr>Ge verktyg för bedömning efter undervisningen, som:</vt:lpstr>
      <vt:lpstr>Ge verktyg för bedömning efter undervisningen, som:</vt:lpstr>
      <vt:lpstr>ENHET 4</vt:lpstr>
      <vt:lpstr>Introduktion</vt:lpstr>
      <vt:lpstr>50 sätt att differentiera undervisning</vt:lpstr>
      <vt:lpstr>50 sätt att differentiera undervisning</vt:lpstr>
      <vt:lpstr>50 sätt att differentiera undervisning</vt:lpstr>
      <vt:lpstr>Sammanfattning</vt:lpstr>
      <vt:lpstr>Tid för självreflektion</vt:lpstr>
      <vt:lpstr>Referenser</vt:lpstr>
      <vt:lpstr>Tack för uppmärksamheten!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Jennifer van Elferen</dc:creator>
  <cp:lastModifiedBy>Jesper Olsson</cp:lastModifiedBy>
  <cp:revision>258</cp:revision>
  <dcterms:created xsi:type="dcterms:W3CDTF">2021-03-16T15:14:53Z</dcterms:created>
  <dcterms:modified xsi:type="dcterms:W3CDTF">2022-08-21T12:56:40Z</dcterms:modified>
</cp:coreProperties>
</file>