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83" r:id="rId10"/>
    <p:sldId id="279" r:id="rId11"/>
    <p:sldId id="266" r:id="rId12"/>
    <p:sldId id="284" r:id="rId13"/>
    <p:sldId id="280" r:id="rId14"/>
    <p:sldId id="286" r:id="rId15"/>
    <p:sldId id="285" r:id="rId16"/>
    <p:sldId id="288" r:id="rId17"/>
    <p:sldId id="265" r:id="rId18"/>
    <p:sldId id="287" r:id="rId19"/>
    <p:sldId id="289" r:id="rId20"/>
    <p:sldId id="290" r:id="rId21"/>
    <p:sldId id="291" r:id="rId22"/>
    <p:sldId id="292" r:id="rId23"/>
    <p:sldId id="293" r:id="rId24"/>
    <p:sldId id="294" r:id="rId25"/>
    <p:sldId id="295" r:id="rId26"/>
    <p:sldId id="296" r:id="rId27"/>
    <p:sldId id="297" r:id="rId28"/>
    <p:sldId id="298" r:id="rId29"/>
    <p:sldId id="269" r:id="rId30"/>
    <p:sldId id="305" r:id="rId31"/>
    <p:sldId id="281" r:id="rId32"/>
    <p:sldId id="301" r:id="rId33"/>
    <p:sldId id="272" r:id="rId34"/>
    <p:sldId id="303" r:id="rId35"/>
    <p:sldId id="321" r:id="rId36"/>
    <p:sldId id="320" r:id="rId37"/>
    <p:sldId id="322" r:id="rId38"/>
    <p:sldId id="307" r:id="rId39"/>
    <p:sldId id="308" r:id="rId40"/>
    <p:sldId id="309" r:id="rId41"/>
    <p:sldId id="315" r:id="rId42"/>
    <p:sldId id="310" r:id="rId43"/>
    <p:sldId id="316" r:id="rId44"/>
    <p:sldId id="311" r:id="rId45"/>
    <p:sldId id="317" r:id="rId46"/>
    <p:sldId id="273" r:id="rId47"/>
    <p:sldId id="274" r:id="rId48"/>
    <p:sldId id="282" r:id="rId49"/>
    <p:sldId id="312" r:id="rId50"/>
    <p:sldId id="313" r:id="rId51"/>
    <p:sldId id="275" r:id="rId52"/>
    <p:sldId id="314" r:id="rId53"/>
    <p:sldId id="278" r:id="rId54"/>
    <p:sldId id="276" r:id="rId5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evi Gretsi" initials="MG" lastIdx="3" clrIdx="0">
    <p:extLst>
      <p:ext uri="{19B8F6BF-5375-455C-9EA6-DF929625EA0E}">
        <p15:presenceInfo xmlns:p15="http://schemas.microsoft.com/office/powerpoint/2012/main" userId="Marievi Grets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68" autoAdjust="0"/>
    <p:restoredTop sz="94660"/>
  </p:normalViewPr>
  <p:slideViewPr>
    <p:cSldViewPr snapToGrid="0">
      <p:cViewPr varScale="1">
        <p:scale>
          <a:sx n="75" d="100"/>
          <a:sy n="75" d="100"/>
        </p:scale>
        <p:origin x="43" y="13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png"/><Relationship Id="rId1" Type="http://schemas.openxmlformats.org/officeDocument/2006/relationships/slideMaster" Target="../slideMasters/slideMaster1.xml"/><Relationship Id="rId4" Type="http://schemas.openxmlformats.org/officeDocument/2006/relationships/image" Target="../media/image1333.sv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png"/><Relationship Id="rId1" Type="http://schemas.openxmlformats.org/officeDocument/2006/relationships/slideMaster" Target="../slideMasters/slideMaster1.xml"/><Relationship Id="rId4" Type="http://schemas.openxmlformats.org/officeDocument/2006/relationships/image" Target="../media/image1333.sv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png"/><Relationship Id="rId1" Type="http://schemas.openxmlformats.org/officeDocument/2006/relationships/slideMaster" Target="../slideMasters/slideMaster1.xml"/><Relationship Id="rId4" Type="http://schemas.openxmlformats.org/officeDocument/2006/relationships/image" Target="../media/image1333.sv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png"/><Relationship Id="rId1" Type="http://schemas.openxmlformats.org/officeDocument/2006/relationships/slideMaster" Target="../slideMasters/slideMaster1.xml"/><Relationship Id="rId4" Type="http://schemas.openxmlformats.org/officeDocument/2006/relationships/image" Target="../media/image1333.sv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677.svg"/><Relationship Id="rId2" Type="http://schemas.openxmlformats.org/officeDocument/2006/relationships/image" Target="../media/image12.png"/><Relationship Id="rId1" Type="http://schemas.openxmlformats.org/officeDocument/2006/relationships/slideMaster" Target="../slideMasters/slideMaster1.xml"/><Relationship Id="rId5" Type="http://schemas.openxmlformats.org/officeDocument/2006/relationships/image" Target="../media/image1122.svg"/><Relationship Id="rId4" Type="http://schemas.openxmlformats.org/officeDocument/2006/relationships/image" Target="../media/image13.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333.sv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333.sv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333.sv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333.sv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333.sv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1122.svg"/><Relationship Id="rId4" Type="http://schemas.openxmlformats.org/officeDocument/2006/relationships/image" Target="../media/image9.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855.svg"/><Relationship Id="rId7" Type="http://schemas.openxmlformats.org/officeDocument/2006/relationships/image" Target="../media/image1122.svg"/><Relationship Id="rId2" Type="http://schemas.openxmlformats.org/officeDocument/2006/relationships/image" Target="../media/image14.png"/><Relationship Id="rId1" Type="http://schemas.openxmlformats.org/officeDocument/2006/relationships/slideMaster" Target="../slideMasters/slideMaster1.xml"/><Relationship Id="rId6" Type="http://schemas.openxmlformats.org/officeDocument/2006/relationships/image" Target="../media/image13.png"/><Relationship Id="rId5" Type="http://schemas.openxmlformats.org/officeDocument/2006/relationships/image" Target="../media/image2066.svg"/><Relationship Id="rId4" Type="http://schemas.openxmlformats.org/officeDocument/2006/relationships/image" Target="../media/image15.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122.sv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288.svg"/><Relationship Id="rId2" Type="http://schemas.openxmlformats.org/officeDocument/2006/relationships/image" Target="../media/image16.png"/><Relationship Id="rId1" Type="http://schemas.openxmlformats.org/officeDocument/2006/relationships/slideMaster" Target="../slideMasters/slideMaster1.xml"/><Relationship Id="rId5" Type="http://schemas.openxmlformats.org/officeDocument/2006/relationships/image" Target="../media/image1122.svg"/><Relationship Id="rId4" Type="http://schemas.openxmlformats.org/officeDocument/2006/relationships/image" Target="../media/image13.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122.svg"/><Relationship Id="rId2" Type="http://schemas.openxmlformats.org/officeDocument/2006/relationships/image" Target="../media/image13.png"/><Relationship Id="rId1" Type="http://schemas.openxmlformats.org/officeDocument/2006/relationships/slideMaster" Target="../slideMasters/slideMaster1.xml"/><Relationship Id="rId5" Type="http://schemas.openxmlformats.org/officeDocument/2006/relationships/image" Target="../media/image2444.svg"/><Relationship Id="rId4" Type="http://schemas.openxmlformats.org/officeDocument/2006/relationships/image" Target="../media/image17.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444.svg"/><Relationship Id="rId2" Type="http://schemas.openxmlformats.org/officeDocument/2006/relationships/image" Target="../media/image17.png"/><Relationship Id="rId1" Type="http://schemas.openxmlformats.org/officeDocument/2006/relationships/slideMaster" Target="../slideMasters/slideMaster1.xml"/><Relationship Id="rId5" Type="http://schemas.openxmlformats.org/officeDocument/2006/relationships/image" Target="../media/image1122.svg"/><Relationship Id="rId4" Type="http://schemas.openxmlformats.org/officeDocument/2006/relationships/image" Target="../media/image13.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444.svg"/><Relationship Id="rId2" Type="http://schemas.openxmlformats.org/officeDocument/2006/relationships/image" Target="../media/image17.png"/><Relationship Id="rId1" Type="http://schemas.openxmlformats.org/officeDocument/2006/relationships/slideMaster" Target="../slideMasters/slideMaster1.xml"/><Relationship Id="rId5" Type="http://schemas.openxmlformats.org/officeDocument/2006/relationships/image" Target="../media/image1122.svg"/><Relationship Id="rId4" Type="http://schemas.openxmlformats.org/officeDocument/2006/relationships/image" Target="../media/image13.png"/></Relationships>
</file>

<file path=ppt/slideLayouts/_rels/slideLayout2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333.sv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png"/><Relationship Id="rId1" Type="http://schemas.openxmlformats.org/officeDocument/2006/relationships/slideMaster" Target="../slideMasters/slideMaster1.xml"/><Relationship Id="rId4" Type="http://schemas.openxmlformats.org/officeDocument/2006/relationships/image" Target="../media/image1333.sv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png"/><Relationship Id="rId1" Type="http://schemas.openxmlformats.org/officeDocument/2006/relationships/slideMaster" Target="../slideMasters/slideMaster1.xml"/><Relationship Id="rId4" Type="http://schemas.openxmlformats.org/officeDocument/2006/relationships/image" Target="../media/image1333.sv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png"/><Relationship Id="rId1" Type="http://schemas.openxmlformats.org/officeDocument/2006/relationships/slideMaster" Target="../slideMasters/slideMaster1.xml"/><Relationship Id="rId4" Type="http://schemas.openxmlformats.org/officeDocument/2006/relationships/image" Target="../media/image1333.sv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png"/><Relationship Id="rId1" Type="http://schemas.openxmlformats.org/officeDocument/2006/relationships/slideMaster" Target="../slideMasters/slideMaster1.xml"/><Relationship Id="rId4" Type="http://schemas.openxmlformats.org/officeDocument/2006/relationships/image" Target="../media/image1333.sv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1122.svg"/><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333.sv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odule title">
    <p:spTree>
      <p:nvGrpSpPr>
        <p:cNvPr id="1" name=""/>
        <p:cNvGrpSpPr/>
        <p:nvPr/>
      </p:nvGrpSpPr>
      <p:grpSpPr>
        <a:xfrm>
          <a:off x="0" y="0"/>
          <a:ext cx="0" cy="0"/>
          <a:chOff x="0" y="0"/>
          <a:chExt cx="0" cy="0"/>
        </a:xfrm>
      </p:grpSpPr>
      <p:sp>
        <p:nvSpPr>
          <p:cNvPr id="8" name="Rechthoek 7">
            <a:extLst>
              <a:ext uri="{FF2B5EF4-FFF2-40B4-BE49-F238E27FC236}">
                <a16:creationId xmlns="" xmlns:a16="http://schemas.microsoft.com/office/drawing/2014/main" id="{F653972B-8A84-45FC-A4EC-F43BBF196C23}"/>
              </a:ext>
            </a:extLst>
          </p:cNvPr>
          <p:cNvSpPr/>
          <p:nvPr userDrawn="1"/>
        </p:nvSpPr>
        <p:spPr>
          <a:xfrm>
            <a:off x="0" y="3593225"/>
            <a:ext cx="12192000" cy="174002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7">
            <a:extLst>
              <a:ext uri="{FF2B5EF4-FFF2-40B4-BE49-F238E27FC236}">
                <a16:creationId xmlns="" xmlns:a16="http://schemas.microsoft.com/office/drawing/2014/main" id="{F0351F28-32AE-4A53-8040-F904D0DD072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9556" t="27075" r="10103" b="30446"/>
          <a:stretch/>
        </p:blipFill>
        <p:spPr>
          <a:xfrm>
            <a:off x="531455" y="387251"/>
            <a:ext cx="5246365" cy="1960182"/>
          </a:xfrm>
          <a:prstGeom prst="rect">
            <a:avLst/>
          </a:prstGeom>
        </p:spPr>
      </p:pic>
      <p:sp>
        <p:nvSpPr>
          <p:cNvPr id="10" name="Titel 1">
            <a:extLst>
              <a:ext uri="{FF2B5EF4-FFF2-40B4-BE49-F238E27FC236}">
                <a16:creationId xmlns="" xmlns:a16="http://schemas.microsoft.com/office/drawing/2014/main" id="{A39FB1FF-63A2-4BA0-9669-583C29C2F62C}"/>
              </a:ext>
            </a:extLst>
          </p:cNvPr>
          <p:cNvSpPr>
            <a:spLocks noGrp="1"/>
          </p:cNvSpPr>
          <p:nvPr>
            <p:ph type="ctrTitle"/>
          </p:nvPr>
        </p:nvSpPr>
        <p:spPr>
          <a:xfrm>
            <a:off x="531455" y="3684233"/>
            <a:ext cx="10811248" cy="1537150"/>
          </a:xfrm>
          <a:prstGeom prst="rect">
            <a:avLst/>
          </a:prstGeom>
        </p:spPr>
        <p:txBody>
          <a:bodyPr anchor="b">
            <a:normAutofit/>
          </a:bodyPr>
          <a:lstStyle>
            <a:lvl1pPr algn="ctr">
              <a:defRPr sz="5400">
                <a:solidFill>
                  <a:schemeClr val="bg2"/>
                </a:solidFill>
              </a:defRPr>
            </a:lvl1pPr>
          </a:lstStyle>
          <a:p>
            <a:pPr algn="r"/>
            <a:endParaRPr lang="el-GR" sz="6000" b="1" spc="100" dirty="0">
              <a:latin typeface="+mj-lt"/>
              <a:ea typeface="+mj-ea"/>
              <a:cs typeface="+mj-cs"/>
            </a:endParaRPr>
          </a:p>
        </p:txBody>
      </p:sp>
      <p:pic>
        <p:nvPicPr>
          <p:cNvPr id="13" name="Picture 48">
            <a:extLst>
              <a:ext uri="{FF2B5EF4-FFF2-40B4-BE49-F238E27FC236}">
                <a16:creationId xmlns="" xmlns:a16="http://schemas.microsoft.com/office/drawing/2014/main" id="{7EC815A5-1E1D-458E-9014-8277E44CDF56}"/>
              </a:ext>
            </a:extLst>
          </p:cNvPr>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484857" y="6220196"/>
            <a:ext cx="1178241" cy="338296"/>
          </a:xfrm>
          <a:prstGeom prst="rect">
            <a:avLst/>
          </a:prstGeom>
          <a:solidFill>
            <a:schemeClr val="bg1"/>
          </a:solidFill>
        </p:spPr>
      </p:pic>
      <p:pic>
        <p:nvPicPr>
          <p:cNvPr id="14" name="Picture 50">
            <a:extLst>
              <a:ext uri="{FF2B5EF4-FFF2-40B4-BE49-F238E27FC236}">
                <a16:creationId xmlns="" xmlns:a16="http://schemas.microsoft.com/office/drawing/2014/main" id="{B2884039-75D7-411F-A318-B105DD5A823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01603" y="6214295"/>
            <a:ext cx="1736203" cy="350098"/>
          </a:xfrm>
          <a:prstGeom prst="rect">
            <a:avLst/>
          </a:prstGeom>
          <a:solidFill>
            <a:schemeClr val="bg1"/>
          </a:solidFill>
        </p:spPr>
      </p:pic>
      <p:pic>
        <p:nvPicPr>
          <p:cNvPr id="15" name="Picture 54">
            <a:extLst>
              <a:ext uri="{FF2B5EF4-FFF2-40B4-BE49-F238E27FC236}">
                <a16:creationId xmlns="" xmlns:a16="http://schemas.microsoft.com/office/drawing/2014/main" id="{EFFE9802-56E4-4433-90B5-F700710BFCD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10149" y="6163684"/>
            <a:ext cx="2206481" cy="451320"/>
          </a:xfrm>
          <a:prstGeom prst="rect">
            <a:avLst/>
          </a:prstGeom>
          <a:solidFill>
            <a:schemeClr val="bg1"/>
          </a:solidFill>
        </p:spPr>
      </p:pic>
      <p:pic>
        <p:nvPicPr>
          <p:cNvPr id="16" name="Picture 56">
            <a:extLst>
              <a:ext uri="{FF2B5EF4-FFF2-40B4-BE49-F238E27FC236}">
                <a16:creationId xmlns="" xmlns:a16="http://schemas.microsoft.com/office/drawing/2014/main" id="{C2751FC2-1A88-4902-A9C0-3BE6E6A2E480}"/>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8363681" y="6216076"/>
            <a:ext cx="1442673" cy="346537"/>
          </a:xfrm>
          <a:prstGeom prst="rect">
            <a:avLst/>
          </a:prstGeom>
          <a:solidFill>
            <a:schemeClr val="bg1"/>
          </a:solidFill>
        </p:spPr>
      </p:pic>
      <p:pic>
        <p:nvPicPr>
          <p:cNvPr id="17" name="Picture 2">
            <a:extLst>
              <a:ext uri="{FF2B5EF4-FFF2-40B4-BE49-F238E27FC236}">
                <a16:creationId xmlns="" xmlns:a16="http://schemas.microsoft.com/office/drawing/2014/main" id="{1C14321E-1C9E-4E45-903B-29D15970438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053403" y="6183568"/>
            <a:ext cx="1887654" cy="411552"/>
          </a:xfrm>
          <a:prstGeom prst="rect">
            <a:avLst/>
          </a:prstGeom>
          <a:solidFill>
            <a:schemeClr val="bg1"/>
          </a:solidFill>
        </p:spPr>
      </p:pic>
      <p:pic>
        <p:nvPicPr>
          <p:cNvPr id="18" name="Bild 1" descr="image001">
            <a:extLst>
              <a:ext uri="{FF2B5EF4-FFF2-40B4-BE49-F238E27FC236}">
                <a16:creationId xmlns="" xmlns:a16="http://schemas.microsoft.com/office/drawing/2014/main" id="{47C413BB-335D-4269-95A6-64F1C00CD0A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3366" y="6196853"/>
            <a:ext cx="2031186" cy="38498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1275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nd image (blue)">
    <p:spTree>
      <p:nvGrpSpPr>
        <p:cNvPr id="1" name=""/>
        <p:cNvGrpSpPr/>
        <p:nvPr/>
      </p:nvGrpSpPr>
      <p:grpSpPr>
        <a:xfrm>
          <a:off x="0" y="0"/>
          <a:ext cx="0" cy="0"/>
          <a:chOff x="0" y="0"/>
          <a:chExt cx="0" cy="0"/>
        </a:xfrm>
      </p:grpSpPr>
      <p:sp>
        <p:nvSpPr>
          <p:cNvPr id="3" name="Tijdelijke aanduiding voor datum 2">
            <a:extLst>
              <a:ext uri="{FF2B5EF4-FFF2-40B4-BE49-F238E27FC236}">
                <a16:creationId xmlns="" xmlns:a16="http://schemas.microsoft.com/office/drawing/2014/main" id="{5CA44219-E56D-4855-9F35-DE415A3A9896}"/>
              </a:ext>
            </a:extLst>
          </p:cNvPr>
          <p:cNvSpPr>
            <a:spLocks noGrp="1"/>
          </p:cNvSpPr>
          <p:nvPr>
            <p:ph type="dt" sz="half" idx="10"/>
          </p:nvPr>
        </p:nvSpPr>
        <p:spPr>
          <a:xfrm>
            <a:off x="838200" y="6356350"/>
            <a:ext cx="2743200" cy="365125"/>
          </a:xfrm>
          <a:prstGeom prst="rect">
            <a:avLst/>
          </a:prstGeom>
        </p:spPr>
        <p:txBody>
          <a:bodyPr/>
          <a:lstStyle/>
          <a:p>
            <a:fld id="{1362BEEA-E994-44C3-9F66-80728C7ADA37}" type="datetimeFigureOut">
              <a:rPr lang="en-GB" smtClean="0"/>
              <a:t>20/12/2022</a:t>
            </a:fld>
            <a:endParaRPr lang="en-GB"/>
          </a:p>
        </p:txBody>
      </p:sp>
      <p:sp>
        <p:nvSpPr>
          <p:cNvPr id="4" name="Tijdelijke aanduiding voor voettekst 3">
            <a:extLst>
              <a:ext uri="{FF2B5EF4-FFF2-40B4-BE49-F238E27FC236}">
                <a16:creationId xmlns="" xmlns:a16="http://schemas.microsoft.com/office/drawing/2014/main" id="{39DBFF6A-CAFD-4F3B-B41E-782125526C78}"/>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Tijdelijke aanduiding voor dianummer 4">
            <a:extLst>
              <a:ext uri="{FF2B5EF4-FFF2-40B4-BE49-F238E27FC236}">
                <a16:creationId xmlns="" xmlns:a16="http://schemas.microsoft.com/office/drawing/2014/main" id="{3295DFD2-6C0D-462A-84C1-F73859553A6B}"/>
              </a:ext>
            </a:extLst>
          </p:cNvPr>
          <p:cNvSpPr>
            <a:spLocks noGrp="1"/>
          </p:cNvSpPr>
          <p:nvPr>
            <p:ph type="sldNum" sz="quarter" idx="12"/>
          </p:nvPr>
        </p:nvSpPr>
        <p:spPr>
          <a:xfrm>
            <a:off x="8610600" y="6356350"/>
            <a:ext cx="2743200" cy="365125"/>
          </a:xfrm>
          <a:prstGeom prst="rect">
            <a:avLst/>
          </a:prstGeom>
        </p:spPr>
        <p:txBody>
          <a:bodyPr/>
          <a:lstStyle/>
          <a:p>
            <a:fld id="{E72CBA73-900A-4F0C-942E-66B23EAE3D81}" type="slidenum">
              <a:rPr lang="en-GB" smtClean="0"/>
              <a:t>‹#›</a:t>
            </a:fld>
            <a:endParaRPr lang="en-GB"/>
          </a:p>
        </p:txBody>
      </p:sp>
      <p:sp>
        <p:nvSpPr>
          <p:cNvPr id="6" name="Rechthoek 5">
            <a:extLst>
              <a:ext uri="{FF2B5EF4-FFF2-40B4-BE49-F238E27FC236}">
                <a16:creationId xmlns="" xmlns:a16="http://schemas.microsoft.com/office/drawing/2014/main" id="{2D12650B-1D08-4752-A703-6A277BF74894}"/>
              </a:ext>
            </a:extLst>
          </p:cNvPr>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itel 1">
            <a:extLst>
              <a:ext uri="{FF2B5EF4-FFF2-40B4-BE49-F238E27FC236}">
                <a16:creationId xmlns="" xmlns:a16="http://schemas.microsoft.com/office/drawing/2014/main" id="{33F67BC8-AECB-495E-B5EC-9F860EEEA529}"/>
              </a:ext>
            </a:extLst>
          </p:cNvPr>
          <p:cNvSpPr>
            <a:spLocks noGrp="1"/>
          </p:cNvSpPr>
          <p:nvPr>
            <p:ph type="title"/>
          </p:nvPr>
        </p:nvSpPr>
        <p:spPr>
          <a:xfrm>
            <a:off x="838200" y="365125"/>
            <a:ext cx="10515600" cy="1325563"/>
          </a:xfrm>
        </p:spPr>
        <p:txBody>
          <a:bodyPr/>
          <a:lstStyle>
            <a:lvl1pPr>
              <a:defRPr>
                <a:solidFill>
                  <a:schemeClr val="bg2"/>
                </a:solidFill>
              </a:defRPr>
            </a:lvl1pPr>
          </a:lstStyle>
          <a:p>
            <a:endParaRPr lang="en-GB" dirty="0"/>
          </a:p>
        </p:txBody>
      </p:sp>
      <p:pic>
        <p:nvPicPr>
          <p:cNvPr id="9" name="Afbeelding 8">
            <a:extLst>
              <a:ext uri="{FF2B5EF4-FFF2-40B4-BE49-F238E27FC236}">
                <a16:creationId xmlns="" xmlns:a16="http://schemas.microsoft.com/office/drawing/2014/main" id="{89C9B853-E3A0-41EC-8427-8B2A1F1814D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14905" y="5535227"/>
            <a:ext cx="2160121" cy="1526451"/>
          </a:xfrm>
          <a:prstGeom prst="rect">
            <a:avLst/>
          </a:prstGeom>
        </p:spPr>
      </p:pic>
      <p:pic>
        <p:nvPicPr>
          <p:cNvPr id="10" name="Graphic 9">
            <a:extLst>
              <a:ext uri="{FF2B5EF4-FFF2-40B4-BE49-F238E27FC236}">
                <a16:creationId xmlns="" xmlns:a16="http://schemas.microsoft.com/office/drawing/2014/main" id="{79A074A3-A961-4803-A4CB-D785069C9006}"/>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6972300" y="-101512"/>
            <a:ext cx="6462632" cy="7061024"/>
          </a:xfrm>
          <a:prstGeom prst="rect">
            <a:avLst/>
          </a:prstGeom>
        </p:spPr>
      </p:pic>
      <p:sp>
        <p:nvSpPr>
          <p:cNvPr id="11" name="Tijdelijke aanduiding voor inhoud 2">
            <a:extLst>
              <a:ext uri="{FF2B5EF4-FFF2-40B4-BE49-F238E27FC236}">
                <a16:creationId xmlns="" xmlns:a16="http://schemas.microsoft.com/office/drawing/2014/main" id="{6547F1F4-B863-43A9-9403-A3E5F5E32052}"/>
              </a:ext>
            </a:extLst>
          </p:cNvPr>
          <p:cNvSpPr>
            <a:spLocks noGrp="1"/>
          </p:cNvSpPr>
          <p:nvPr>
            <p:ph idx="13"/>
          </p:nvPr>
        </p:nvSpPr>
        <p:spPr>
          <a:xfrm>
            <a:off x="838200" y="1825625"/>
            <a:ext cx="5257800" cy="43513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2" name="Tijdelijke aanduiding voor inhoud 2">
            <a:extLst>
              <a:ext uri="{FF2B5EF4-FFF2-40B4-BE49-F238E27FC236}">
                <a16:creationId xmlns="" xmlns:a16="http://schemas.microsoft.com/office/drawing/2014/main" id="{CA742D40-C0E7-48EF-8A96-4507C1D218CC}"/>
              </a:ext>
            </a:extLst>
          </p:cNvPr>
          <p:cNvSpPr>
            <a:spLocks noGrp="1"/>
          </p:cNvSpPr>
          <p:nvPr>
            <p:ph idx="14"/>
          </p:nvPr>
        </p:nvSpPr>
        <p:spPr>
          <a:xfrm>
            <a:off x="6238043" y="1821026"/>
            <a:ext cx="5115757" cy="3896110"/>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4023677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nd image (green)">
    <p:spTree>
      <p:nvGrpSpPr>
        <p:cNvPr id="1" name=""/>
        <p:cNvGrpSpPr/>
        <p:nvPr/>
      </p:nvGrpSpPr>
      <p:grpSpPr>
        <a:xfrm>
          <a:off x="0" y="0"/>
          <a:ext cx="0" cy="0"/>
          <a:chOff x="0" y="0"/>
          <a:chExt cx="0" cy="0"/>
        </a:xfrm>
      </p:grpSpPr>
      <p:sp>
        <p:nvSpPr>
          <p:cNvPr id="6" name="Tijdelijke aanduiding voor datum 6">
            <a:extLst>
              <a:ext uri="{FF2B5EF4-FFF2-40B4-BE49-F238E27FC236}">
                <a16:creationId xmlns="" xmlns:a16="http://schemas.microsoft.com/office/drawing/2014/main" id="{41A5A94E-2351-4AC7-8F99-BD3008A3FA36}"/>
              </a:ext>
            </a:extLst>
          </p:cNvPr>
          <p:cNvSpPr>
            <a:spLocks noGrp="1"/>
          </p:cNvSpPr>
          <p:nvPr>
            <p:ph type="dt" sz="half" idx="10"/>
          </p:nvPr>
        </p:nvSpPr>
        <p:spPr>
          <a:xfrm>
            <a:off x="838200" y="6356350"/>
            <a:ext cx="2743200" cy="365125"/>
          </a:xfrm>
          <a:prstGeom prst="rect">
            <a:avLst/>
          </a:prstGeom>
        </p:spPr>
        <p:txBody>
          <a:bodyPr/>
          <a:lstStyle/>
          <a:p>
            <a:fld id="{227B6E0C-D4E5-4995-B5ED-367675E79898}" type="datetimeFigureOut">
              <a:rPr lang="en-GB" smtClean="0"/>
              <a:t>20/12/2022</a:t>
            </a:fld>
            <a:endParaRPr lang="en-GB"/>
          </a:p>
        </p:txBody>
      </p:sp>
      <p:sp>
        <p:nvSpPr>
          <p:cNvPr id="7" name="Tijdelijke aanduiding voor voettekst 7">
            <a:extLst>
              <a:ext uri="{FF2B5EF4-FFF2-40B4-BE49-F238E27FC236}">
                <a16:creationId xmlns="" xmlns:a16="http://schemas.microsoft.com/office/drawing/2014/main" id="{95F14F45-16BA-4519-85FE-C7282584E37C}"/>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8" name="Tijdelijke aanduiding voor dianummer 8">
            <a:extLst>
              <a:ext uri="{FF2B5EF4-FFF2-40B4-BE49-F238E27FC236}">
                <a16:creationId xmlns="" xmlns:a16="http://schemas.microsoft.com/office/drawing/2014/main" id="{34B7CBDC-CD16-4451-A26E-014DAF9CF1D8}"/>
              </a:ext>
            </a:extLst>
          </p:cNvPr>
          <p:cNvSpPr>
            <a:spLocks noGrp="1"/>
          </p:cNvSpPr>
          <p:nvPr>
            <p:ph type="sldNum" sz="quarter" idx="12"/>
          </p:nvPr>
        </p:nvSpPr>
        <p:spPr>
          <a:xfrm>
            <a:off x="8610600" y="6356350"/>
            <a:ext cx="2743200" cy="365125"/>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 xmlns:a16="http://schemas.microsoft.com/office/drawing/2014/main" id="{F9FDCE48-33AD-44A4-93C2-95C430018F24}"/>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ijdelijke aanduiding voor inhoud 2">
            <a:extLst>
              <a:ext uri="{FF2B5EF4-FFF2-40B4-BE49-F238E27FC236}">
                <a16:creationId xmlns="" xmlns:a16="http://schemas.microsoft.com/office/drawing/2014/main" id="{272BCAF7-2F7E-4C1C-83B7-179C6123ACC6}"/>
              </a:ext>
            </a:extLst>
          </p:cNvPr>
          <p:cNvSpPr>
            <a:spLocks noGrp="1"/>
          </p:cNvSpPr>
          <p:nvPr>
            <p:ph idx="1"/>
          </p:nvPr>
        </p:nvSpPr>
        <p:spPr>
          <a:xfrm>
            <a:off x="838200" y="1825625"/>
            <a:ext cx="10515600" cy="43513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12" name="Tijdelijke aanduiding voor datum 6">
            <a:extLst>
              <a:ext uri="{FF2B5EF4-FFF2-40B4-BE49-F238E27FC236}">
                <a16:creationId xmlns="" xmlns:a16="http://schemas.microsoft.com/office/drawing/2014/main" id="{E0C498A0-FAAF-4192-94BB-11F22ECCEDF7}"/>
              </a:ext>
            </a:extLst>
          </p:cNvPr>
          <p:cNvSpPr txBox="1">
            <a:spLocks/>
          </p:cNvSpPr>
          <p:nvPr userDrawn="1"/>
        </p:nvSpPr>
        <p:spPr>
          <a:xfrm>
            <a:off x="696157" y="6356350"/>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27B6E0C-D4E5-4995-B5ED-367675E79898}" type="datetimeFigureOut">
              <a:rPr lang="en-GB" smtClean="0"/>
              <a:pPr/>
              <a:t>20/12/2022</a:t>
            </a:fld>
            <a:endParaRPr lang="en-GB"/>
          </a:p>
        </p:txBody>
      </p:sp>
      <p:sp>
        <p:nvSpPr>
          <p:cNvPr id="13" name="Tijdelijke aanduiding voor voettekst 7">
            <a:extLst>
              <a:ext uri="{FF2B5EF4-FFF2-40B4-BE49-F238E27FC236}">
                <a16:creationId xmlns="" xmlns:a16="http://schemas.microsoft.com/office/drawing/2014/main" id="{A6AA3114-C95E-4A53-B7D7-AB4D8A083A56}"/>
              </a:ext>
            </a:extLst>
          </p:cNvPr>
          <p:cNvSpPr txBox="1">
            <a:spLocks/>
          </p:cNvSpPr>
          <p:nvPr userDrawn="1"/>
        </p:nvSpPr>
        <p:spPr>
          <a:xfrm>
            <a:off x="3896557"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sp>
        <p:nvSpPr>
          <p:cNvPr id="14" name="Tijdelijke aanduiding voor dianummer 8">
            <a:extLst>
              <a:ext uri="{FF2B5EF4-FFF2-40B4-BE49-F238E27FC236}">
                <a16:creationId xmlns="" xmlns:a16="http://schemas.microsoft.com/office/drawing/2014/main" id="{7F445D93-1772-4FEC-A6FE-22288C4A8C48}"/>
              </a:ext>
            </a:extLst>
          </p:cNvPr>
          <p:cNvSpPr txBox="1">
            <a:spLocks/>
          </p:cNvSpPr>
          <p:nvPr userDrawn="1"/>
        </p:nvSpPr>
        <p:spPr>
          <a:xfrm>
            <a:off x="8468557"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DA44471-F18B-49D2-B2D5-B5C55CED17BB}" type="slidenum">
              <a:rPr lang="en-GB" smtClean="0"/>
              <a:pPr/>
              <a:t>‹#›</a:t>
            </a:fld>
            <a:endParaRPr lang="en-GB"/>
          </a:p>
        </p:txBody>
      </p:sp>
      <p:sp>
        <p:nvSpPr>
          <p:cNvPr id="15" name="Rechthoek 14">
            <a:extLst>
              <a:ext uri="{FF2B5EF4-FFF2-40B4-BE49-F238E27FC236}">
                <a16:creationId xmlns="" xmlns:a16="http://schemas.microsoft.com/office/drawing/2014/main" id="{057454BE-55A1-4583-8E8E-2975E58F3837}"/>
              </a:ext>
            </a:extLst>
          </p:cNvPr>
          <p:cNvSpPr/>
          <p:nvPr userDrawn="1"/>
        </p:nvSpPr>
        <p:spPr>
          <a:xfrm>
            <a:off x="-142043"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itel 1">
            <a:extLst>
              <a:ext uri="{FF2B5EF4-FFF2-40B4-BE49-F238E27FC236}">
                <a16:creationId xmlns="" xmlns:a16="http://schemas.microsoft.com/office/drawing/2014/main" id="{105F9474-7720-460B-9546-7AA5BF792B5E}"/>
              </a:ext>
            </a:extLst>
          </p:cNvPr>
          <p:cNvSpPr txBox="1">
            <a:spLocks/>
          </p:cNvSpPr>
          <p:nvPr userDrawn="1"/>
        </p:nvSpPr>
        <p:spPr>
          <a:xfrm>
            <a:off x="696157"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bg2"/>
                </a:solidFill>
                <a:latin typeface="+mj-lt"/>
                <a:ea typeface="+mj-ea"/>
                <a:cs typeface="+mj-cs"/>
              </a:defRPr>
            </a:lvl1pPr>
          </a:lstStyle>
          <a:p>
            <a:endParaRPr lang="en-GB" dirty="0"/>
          </a:p>
        </p:txBody>
      </p:sp>
      <p:sp>
        <p:nvSpPr>
          <p:cNvPr id="17" name="Tijdelijke aanduiding voor inhoud 2">
            <a:extLst>
              <a:ext uri="{FF2B5EF4-FFF2-40B4-BE49-F238E27FC236}">
                <a16:creationId xmlns="" xmlns:a16="http://schemas.microsoft.com/office/drawing/2014/main" id="{C41223C4-9057-4244-802A-6F4B761095CC}"/>
              </a:ext>
            </a:extLst>
          </p:cNvPr>
          <p:cNvSpPr>
            <a:spLocks noGrp="1"/>
          </p:cNvSpPr>
          <p:nvPr>
            <p:ph idx="13"/>
          </p:nvPr>
        </p:nvSpPr>
        <p:spPr>
          <a:xfrm>
            <a:off x="838200" y="1825625"/>
            <a:ext cx="5257800" cy="43513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pic>
        <p:nvPicPr>
          <p:cNvPr id="18" name="Afbeelding 17">
            <a:extLst>
              <a:ext uri="{FF2B5EF4-FFF2-40B4-BE49-F238E27FC236}">
                <a16:creationId xmlns="" xmlns:a16="http://schemas.microsoft.com/office/drawing/2014/main" id="{0509D9E6-94AD-454B-B632-FF48BC958A3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14905" y="5535227"/>
            <a:ext cx="2160121" cy="1526451"/>
          </a:xfrm>
          <a:prstGeom prst="rect">
            <a:avLst/>
          </a:prstGeom>
        </p:spPr>
      </p:pic>
      <p:pic>
        <p:nvPicPr>
          <p:cNvPr id="19" name="Graphic 18">
            <a:extLst>
              <a:ext uri="{FF2B5EF4-FFF2-40B4-BE49-F238E27FC236}">
                <a16:creationId xmlns="" xmlns:a16="http://schemas.microsoft.com/office/drawing/2014/main" id="{29AF28F7-5CED-4480-BDF4-6E7A27E78523}"/>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6972300" y="-101512"/>
            <a:ext cx="6462632" cy="7061024"/>
          </a:xfrm>
          <a:prstGeom prst="rect">
            <a:avLst/>
          </a:prstGeom>
        </p:spPr>
      </p:pic>
      <p:sp>
        <p:nvSpPr>
          <p:cNvPr id="20" name="Tijdelijke aanduiding voor inhoud 2">
            <a:extLst>
              <a:ext uri="{FF2B5EF4-FFF2-40B4-BE49-F238E27FC236}">
                <a16:creationId xmlns="" xmlns:a16="http://schemas.microsoft.com/office/drawing/2014/main" id="{68F156CA-D0B5-420D-9311-FC4C27DFE575}"/>
              </a:ext>
            </a:extLst>
          </p:cNvPr>
          <p:cNvSpPr>
            <a:spLocks noGrp="1"/>
          </p:cNvSpPr>
          <p:nvPr>
            <p:ph idx="14"/>
          </p:nvPr>
        </p:nvSpPr>
        <p:spPr>
          <a:xfrm>
            <a:off x="6238043" y="1821026"/>
            <a:ext cx="5115757" cy="3896110"/>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2" name="Title 1">
            <a:extLst>
              <a:ext uri="{FF2B5EF4-FFF2-40B4-BE49-F238E27FC236}">
                <a16:creationId xmlns="" xmlns:a16="http://schemas.microsoft.com/office/drawing/2014/main" id="{07A8F546-3EDA-4461-BEAA-74B79564C936}"/>
              </a:ext>
            </a:extLst>
          </p:cNvPr>
          <p:cNvSpPr>
            <a:spLocks noGrp="1"/>
          </p:cNvSpPr>
          <p:nvPr>
            <p:ph type="title"/>
          </p:nvPr>
        </p:nvSpPr>
        <p:spPr/>
        <p:txBody>
          <a:bodyPr/>
          <a:lstStyle>
            <a:lvl1pPr>
              <a:defRPr>
                <a:solidFill>
                  <a:schemeClr val="bg1"/>
                </a:solidFill>
              </a:defRPr>
            </a:lvl1pPr>
          </a:lstStyle>
          <a:p>
            <a:r>
              <a:rPr lang="en-US" dirty="0"/>
              <a:t>Click to edit Master title style</a:t>
            </a:r>
            <a:endParaRPr lang="nl-NL" dirty="0"/>
          </a:p>
        </p:txBody>
      </p:sp>
    </p:spTree>
    <p:extLst>
      <p:ext uri="{BB962C8B-B14F-4D97-AF65-F5344CB8AC3E}">
        <p14:creationId xmlns:p14="http://schemas.microsoft.com/office/powerpoint/2010/main" val="2293203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nd image (yellow)">
    <p:spTree>
      <p:nvGrpSpPr>
        <p:cNvPr id="1" name=""/>
        <p:cNvGrpSpPr/>
        <p:nvPr/>
      </p:nvGrpSpPr>
      <p:grpSpPr>
        <a:xfrm>
          <a:off x="0" y="0"/>
          <a:ext cx="0" cy="0"/>
          <a:chOff x="0" y="0"/>
          <a:chExt cx="0" cy="0"/>
        </a:xfrm>
      </p:grpSpPr>
      <p:sp>
        <p:nvSpPr>
          <p:cNvPr id="6" name="Tijdelijke aanduiding voor datum 2">
            <a:extLst>
              <a:ext uri="{FF2B5EF4-FFF2-40B4-BE49-F238E27FC236}">
                <a16:creationId xmlns="" xmlns:a16="http://schemas.microsoft.com/office/drawing/2014/main" id="{61103D17-8064-4E2A-8C17-24683B9CD9AF}"/>
              </a:ext>
            </a:extLst>
          </p:cNvPr>
          <p:cNvSpPr>
            <a:spLocks noGrp="1"/>
          </p:cNvSpPr>
          <p:nvPr>
            <p:ph type="dt" sz="half" idx="10"/>
          </p:nvPr>
        </p:nvSpPr>
        <p:spPr>
          <a:xfrm>
            <a:off x="838200" y="6356350"/>
            <a:ext cx="2743200" cy="365125"/>
          </a:xfrm>
          <a:prstGeom prst="rect">
            <a:avLst/>
          </a:prstGeom>
        </p:spPr>
        <p:txBody>
          <a:bodyPr/>
          <a:lstStyle/>
          <a:p>
            <a:fld id="{227B6E0C-D4E5-4995-B5ED-367675E79898}" type="datetimeFigureOut">
              <a:rPr lang="en-GB" smtClean="0"/>
              <a:t>20/12/2022</a:t>
            </a:fld>
            <a:endParaRPr lang="en-GB"/>
          </a:p>
        </p:txBody>
      </p:sp>
      <p:sp>
        <p:nvSpPr>
          <p:cNvPr id="7" name="Tijdelijke aanduiding voor voettekst 3">
            <a:extLst>
              <a:ext uri="{FF2B5EF4-FFF2-40B4-BE49-F238E27FC236}">
                <a16:creationId xmlns="" xmlns:a16="http://schemas.microsoft.com/office/drawing/2014/main" id="{6F959806-18AA-4195-B648-315A1A819F62}"/>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8" name="Tijdelijke aanduiding voor dianummer 4">
            <a:extLst>
              <a:ext uri="{FF2B5EF4-FFF2-40B4-BE49-F238E27FC236}">
                <a16:creationId xmlns="" xmlns:a16="http://schemas.microsoft.com/office/drawing/2014/main" id="{57A381E9-11FC-4DC0-8787-907910239BBD}"/>
              </a:ext>
            </a:extLst>
          </p:cNvPr>
          <p:cNvSpPr>
            <a:spLocks noGrp="1"/>
          </p:cNvSpPr>
          <p:nvPr>
            <p:ph type="sldNum" sz="quarter" idx="12"/>
          </p:nvPr>
        </p:nvSpPr>
        <p:spPr>
          <a:xfrm>
            <a:off x="8610600" y="6356350"/>
            <a:ext cx="2743200" cy="365125"/>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 xmlns:a16="http://schemas.microsoft.com/office/drawing/2014/main" id="{74B8038E-5C02-47A7-8831-A9B384E4E4A9}"/>
              </a:ext>
            </a:extLst>
          </p:cNvPr>
          <p:cNvSpPr/>
          <p:nvPr userDrawn="1"/>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Titel 1">
            <a:extLst>
              <a:ext uri="{FF2B5EF4-FFF2-40B4-BE49-F238E27FC236}">
                <a16:creationId xmlns="" xmlns:a16="http://schemas.microsoft.com/office/drawing/2014/main" id="{349578B8-1138-48FA-8C67-2CB1764E43A9}"/>
              </a:ext>
            </a:extLst>
          </p:cNvPr>
          <p:cNvSpPr>
            <a:spLocks noGrp="1"/>
          </p:cNvSpPr>
          <p:nvPr>
            <p:ph type="title"/>
          </p:nvPr>
        </p:nvSpPr>
        <p:spPr>
          <a:xfrm>
            <a:off x="838200" y="365125"/>
            <a:ext cx="10515600" cy="1325563"/>
          </a:xfrm>
        </p:spPr>
        <p:txBody>
          <a:bodyPr/>
          <a:lstStyle>
            <a:lvl1pPr>
              <a:defRPr>
                <a:solidFill>
                  <a:schemeClr val="bg2"/>
                </a:solidFill>
              </a:defRPr>
            </a:lvl1pPr>
          </a:lstStyle>
          <a:p>
            <a:endParaRPr lang="en-GB" dirty="0"/>
          </a:p>
        </p:txBody>
      </p:sp>
      <p:pic>
        <p:nvPicPr>
          <p:cNvPr id="12" name="Afbeelding 11">
            <a:extLst>
              <a:ext uri="{FF2B5EF4-FFF2-40B4-BE49-F238E27FC236}">
                <a16:creationId xmlns="" xmlns:a16="http://schemas.microsoft.com/office/drawing/2014/main" id="{7D7F9474-EF5F-44AF-B750-8BF15B9014A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14905" y="5535227"/>
            <a:ext cx="2160121" cy="1526451"/>
          </a:xfrm>
          <a:prstGeom prst="rect">
            <a:avLst/>
          </a:prstGeom>
        </p:spPr>
      </p:pic>
      <p:pic>
        <p:nvPicPr>
          <p:cNvPr id="13" name="Graphic 12">
            <a:extLst>
              <a:ext uri="{FF2B5EF4-FFF2-40B4-BE49-F238E27FC236}">
                <a16:creationId xmlns="" xmlns:a16="http://schemas.microsoft.com/office/drawing/2014/main" id="{16DDCA43-2F4F-4704-BDD4-B0504BE16D21}"/>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6972300" y="-101512"/>
            <a:ext cx="6462632" cy="7061024"/>
          </a:xfrm>
          <a:prstGeom prst="rect">
            <a:avLst/>
          </a:prstGeom>
        </p:spPr>
      </p:pic>
      <p:sp>
        <p:nvSpPr>
          <p:cNvPr id="14" name="Tijdelijke aanduiding voor inhoud 2">
            <a:extLst>
              <a:ext uri="{FF2B5EF4-FFF2-40B4-BE49-F238E27FC236}">
                <a16:creationId xmlns="" xmlns:a16="http://schemas.microsoft.com/office/drawing/2014/main" id="{D0CBCD47-3B88-4ADF-8009-C25586A53362}"/>
              </a:ext>
            </a:extLst>
          </p:cNvPr>
          <p:cNvSpPr>
            <a:spLocks noGrp="1"/>
          </p:cNvSpPr>
          <p:nvPr>
            <p:ph idx="13"/>
          </p:nvPr>
        </p:nvSpPr>
        <p:spPr>
          <a:xfrm>
            <a:off x="838200" y="1825625"/>
            <a:ext cx="5257800" cy="43513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5" name="Tijdelijke aanduiding voor inhoud 2">
            <a:extLst>
              <a:ext uri="{FF2B5EF4-FFF2-40B4-BE49-F238E27FC236}">
                <a16:creationId xmlns="" xmlns:a16="http://schemas.microsoft.com/office/drawing/2014/main" id="{993F2012-3980-4B27-92AF-248D2BB3E2A1}"/>
              </a:ext>
            </a:extLst>
          </p:cNvPr>
          <p:cNvSpPr>
            <a:spLocks noGrp="1"/>
          </p:cNvSpPr>
          <p:nvPr>
            <p:ph idx="14"/>
          </p:nvPr>
        </p:nvSpPr>
        <p:spPr>
          <a:xfrm>
            <a:off x="6238043" y="1821026"/>
            <a:ext cx="5115757" cy="3896110"/>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31460256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and image (orange)">
    <p:spTree>
      <p:nvGrpSpPr>
        <p:cNvPr id="1" name=""/>
        <p:cNvGrpSpPr/>
        <p:nvPr/>
      </p:nvGrpSpPr>
      <p:grpSpPr>
        <a:xfrm>
          <a:off x="0" y="0"/>
          <a:ext cx="0" cy="0"/>
          <a:chOff x="0" y="0"/>
          <a:chExt cx="0" cy="0"/>
        </a:xfrm>
      </p:grpSpPr>
      <p:sp>
        <p:nvSpPr>
          <p:cNvPr id="13" name="Tijdelijke aanduiding voor datum 1">
            <a:extLst>
              <a:ext uri="{FF2B5EF4-FFF2-40B4-BE49-F238E27FC236}">
                <a16:creationId xmlns="" xmlns:a16="http://schemas.microsoft.com/office/drawing/2014/main" id="{8C87637E-4593-4B3C-BA26-A69DC56E749A}"/>
              </a:ext>
            </a:extLst>
          </p:cNvPr>
          <p:cNvSpPr>
            <a:spLocks noGrp="1"/>
          </p:cNvSpPr>
          <p:nvPr>
            <p:ph type="dt" sz="half" idx="10"/>
          </p:nvPr>
        </p:nvSpPr>
        <p:spPr>
          <a:xfrm>
            <a:off x="838200" y="6356350"/>
            <a:ext cx="2743200" cy="365125"/>
          </a:xfrm>
          <a:prstGeom prst="rect">
            <a:avLst/>
          </a:prstGeom>
        </p:spPr>
        <p:txBody>
          <a:bodyPr/>
          <a:lstStyle/>
          <a:p>
            <a:fld id="{227B6E0C-D4E5-4995-B5ED-367675E79898}" type="datetimeFigureOut">
              <a:rPr lang="en-GB" smtClean="0"/>
              <a:t>20/12/2022</a:t>
            </a:fld>
            <a:endParaRPr lang="en-GB"/>
          </a:p>
        </p:txBody>
      </p:sp>
      <p:sp>
        <p:nvSpPr>
          <p:cNvPr id="14" name="Tijdelijke aanduiding voor voettekst 2">
            <a:extLst>
              <a:ext uri="{FF2B5EF4-FFF2-40B4-BE49-F238E27FC236}">
                <a16:creationId xmlns="" xmlns:a16="http://schemas.microsoft.com/office/drawing/2014/main" id="{5E848633-AAFE-4C76-A63A-8BED7C690267}"/>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15" name="Tijdelijke aanduiding voor dianummer 3">
            <a:extLst>
              <a:ext uri="{FF2B5EF4-FFF2-40B4-BE49-F238E27FC236}">
                <a16:creationId xmlns="" xmlns:a16="http://schemas.microsoft.com/office/drawing/2014/main" id="{EE3205BD-962E-4760-B6BD-6692ABE80F87}"/>
              </a:ext>
            </a:extLst>
          </p:cNvPr>
          <p:cNvSpPr>
            <a:spLocks noGrp="1"/>
          </p:cNvSpPr>
          <p:nvPr>
            <p:ph type="sldNum" sz="quarter" idx="12"/>
          </p:nvPr>
        </p:nvSpPr>
        <p:spPr>
          <a:xfrm>
            <a:off x="8610600" y="6356350"/>
            <a:ext cx="2743200" cy="365125"/>
          </a:xfrm>
          <a:prstGeom prst="rect">
            <a:avLst/>
          </a:prstGeom>
        </p:spPr>
        <p:txBody>
          <a:bodyPr/>
          <a:lstStyle/>
          <a:p>
            <a:fld id="{8DA44471-F18B-49D2-B2D5-B5C55CED17BB}" type="slidenum">
              <a:rPr lang="en-GB" smtClean="0"/>
              <a:t>‹#›</a:t>
            </a:fld>
            <a:endParaRPr lang="en-GB"/>
          </a:p>
        </p:txBody>
      </p:sp>
      <p:sp>
        <p:nvSpPr>
          <p:cNvPr id="16" name="Rechthoek 15">
            <a:extLst>
              <a:ext uri="{FF2B5EF4-FFF2-40B4-BE49-F238E27FC236}">
                <a16:creationId xmlns="" xmlns:a16="http://schemas.microsoft.com/office/drawing/2014/main" id="{6F5C2098-F446-4466-948E-58A22A766AD4}"/>
              </a:ext>
            </a:extLst>
          </p:cNvPr>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Titel 1">
            <a:extLst>
              <a:ext uri="{FF2B5EF4-FFF2-40B4-BE49-F238E27FC236}">
                <a16:creationId xmlns="" xmlns:a16="http://schemas.microsoft.com/office/drawing/2014/main" id="{91E3243C-77C7-4B6A-8AE2-1E7299F66470}"/>
              </a:ext>
            </a:extLst>
          </p:cNvPr>
          <p:cNvSpPr>
            <a:spLocks noGrp="1"/>
          </p:cNvSpPr>
          <p:nvPr>
            <p:ph type="title"/>
          </p:nvPr>
        </p:nvSpPr>
        <p:spPr>
          <a:xfrm>
            <a:off x="838200" y="365125"/>
            <a:ext cx="10515600" cy="1325563"/>
          </a:xfrm>
        </p:spPr>
        <p:txBody>
          <a:bodyPr/>
          <a:lstStyle>
            <a:lvl1pPr>
              <a:defRPr>
                <a:solidFill>
                  <a:schemeClr val="bg2"/>
                </a:solidFill>
              </a:defRPr>
            </a:lvl1pPr>
          </a:lstStyle>
          <a:p>
            <a:endParaRPr lang="en-GB" dirty="0"/>
          </a:p>
        </p:txBody>
      </p:sp>
      <p:pic>
        <p:nvPicPr>
          <p:cNvPr id="19" name="Afbeelding 18">
            <a:extLst>
              <a:ext uri="{FF2B5EF4-FFF2-40B4-BE49-F238E27FC236}">
                <a16:creationId xmlns="" xmlns:a16="http://schemas.microsoft.com/office/drawing/2014/main" id="{923C0007-33D7-4D76-B419-1E6B07D09DC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14905" y="5535227"/>
            <a:ext cx="2160121" cy="1526451"/>
          </a:xfrm>
          <a:prstGeom prst="rect">
            <a:avLst/>
          </a:prstGeom>
        </p:spPr>
      </p:pic>
      <p:pic>
        <p:nvPicPr>
          <p:cNvPr id="3" name="Graphic 2">
            <a:extLst>
              <a:ext uri="{FF2B5EF4-FFF2-40B4-BE49-F238E27FC236}">
                <a16:creationId xmlns="" xmlns:a16="http://schemas.microsoft.com/office/drawing/2014/main" id="{6619D745-01FD-42AF-9C8E-DD873EDE162B}"/>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6972300" y="-101512"/>
            <a:ext cx="6462632" cy="7061024"/>
          </a:xfrm>
          <a:prstGeom prst="rect">
            <a:avLst/>
          </a:prstGeom>
        </p:spPr>
      </p:pic>
      <p:sp>
        <p:nvSpPr>
          <p:cNvPr id="10" name="Tijdelijke aanduiding voor inhoud 2">
            <a:extLst>
              <a:ext uri="{FF2B5EF4-FFF2-40B4-BE49-F238E27FC236}">
                <a16:creationId xmlns="" xmlns:a16="http://schemas.microsoft.com/office/drawing/2014/main" id="{9126557F-34FF-4798-A3B9-E8F92569936D}"/>
              </a:ext>
            </a:extLst>
          </p:cNvPr>
          <p:cNvSpPr>
            <a:spLocks noGrp="1"/>
          </p:cNvSpPr>
          <p:nvPr>
            <p:ph idx="13"/>
          </p:nvPr>
        </p:nvSpPr>
        <p:spPr>
          <a:xfrm>
            <a:off x="838200" y="1825625"/>
            <a:ext cx="5257800" cy="43513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1" name="Tijdelijke aanduiding voor inhoud 2">
            <a:extLst>
              <a:ext uri="{FF2B5EF4-FFF2-40B4-BE49-F238E27FC236}">
                <a16:creationId xmlns="" xmlns:a16="http://schemas.microsoft.com/office/drawing/2014/main" id="{D50FBF4F-FB3B-444D-A9B7-7B4226034E59}"/>
              </a:ext>
            </a:extLst>
          </p:cNvPr>
          <p:cNvSpPr>
            <a:spLocks noGrp="1"/>
          </p:cNvSpPr>
          <p:nvPr>
            <p:ph idx="14"/>
          </p:nvPr>
        </p:nvSpPr>
        <p:spPr>
          <a:xfrm>
            <a:off x="6238043" y="1821026"/>
            <a:ext cx="5115757" cy="3896110"/>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11873280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Emphasis (quote or definition)">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138F2A8-6D66-4F43-9547-C50B5F710846}"/>
              </a:ext>
            </a:extLst>
          </p:cNvPr>
          <p:cNvSpPr>
            <a:spLocks noGrp="1"/>
          </p:cNvSpPr>
          <p:nvPr>
            <p:ph type="title"/>
          </p:nvPr>
        </p:nvSpPr>
        <p:spPr/>
        <p:txBody>
          <a:bodyPr/>
          <a:lstStyle>
            <a:lvl1pPr>
              <a:defRPr/>
            </a:lvl1pPr>
          </a:lstStyle>
          <a:p>
            <a:endParaRPr lang="en-GB" dirty="0"/>
          </a:p>
        </p:txBody>
      </p:sp>
      <p:sp>
        <p:nvSpPr>
          <p:cNvPr id="3" name="Tijdelijke aanduiding voor inhoud 2">
            <a:extLst>
              <a:ext uri="{FF2B5EF4-FFF2-40B4-BE49-F238E27FC236}">
                <a16:creationId xmlns="" xmlns:a16="http://schemas.microsoft.com/office/drawing/2014/main" id="{3C19BC0D-87AF-4E4B-9481-C4B9BF7F695B}"/>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pic>
        <p:nvPicPr>
          <p:cNvPr id="12" name="Graphic 11">
            <a:extLst>
              <a:ext uri="{FF2B5EF4-FFF2-40B4-BE49-F238E27FC236}">
                <a16:creationId xmlns="" xmlns:a16="http://schemas.microsoft.com/office/drawing/2014/main" id="{E8370EAB-C76F-4AA5-94D6-D78599222DE0}"/>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707231" y="1690688"/>
            <a:ext cx="10777538" cy="4643437"/>
          </a:xfrm>
          <a:prstGeom prst="rect">
            <a:avLst/>
          </a:prstGeom>
        </p:spPr>
      </p:pic>
      <p:pic>
        <p:nvPicPr>
          <p:cNvPr id="5" name="Graphic 4">
            <a:extLst>
              <a:ext uri="{FF2B5EF4-FFF2-40B4-BE49-F238E27FC236}">
                <a16:creationId xmlns="" xmlns:a16="http://schemas.microsoft.com/office/drawing/2014/main" id="{520C46BF-7946-47EC-ACCA-8F3E9ABC359A}"/>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9235390" y="-400749"/>
            <a:ext cx="2901340" cy="2050234"/>
          </a:xfrm>
          <a:prstGeom prst="rect">
            <a:avLst/>
          </a:prstGeom>
        </p:spPr>
      </p:pic>
    </p:spTree>
    <p:extLst>
      <p:ext uri="{BB962C8B-B14F-4D97-AF65-F5344CB8AC3E}">
        <p14:creationId xmlns:p14="http://schemas.microsoft.com/office/powerpoint/2010/main" val="3393520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title (red)">
    <p:spTree>
      <p:nvGrpSpPr>
        <p:cNvPr id="1" name=""/>
        <p:cNvGrpSpPr/>
        <p:nvPr/>
      </p:nvGrpSpPr>
      <p:grpSpPr>
        <a:xfrm>
          <a:off x="0" y="0"/>
          <a:ext cx="0" cy="0"/>
          <a:chOff x="0" y="0"/>
          <a:chExt cx="0" cy="0"/>
        </a:xfrm>
      </p:grpSpPr>
      <p:sp>
        <p:nvSpPr>
          <p:cNvPr id="7" name="Rechthoek 6">
            <a:extLst>
              <a:ext uri="{FF2B5EF4-FFF2-40B4-BE49-F238E27FC236}">
                <a16:creationId xmlns="" xmlns:a16="http://schemas.microsoft.com/office/drawing/2014/main" id="{5624F972-7EB7-40F2-BD76-8F5FF6B2B7F8}"/>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i</a:t>
            </a:r>
            <a:endParaRPr lang="en-GB" dirty="0"/>
          </a:p>
        </p:txBody>
      </p:sp>
      <p:pic>
        <p:nvPicPr>
          <p:cNvPr id="8" name="Graphic 7">
            <a:extLst>
              <a:ext uri="{FF2B5EF4-FFF2-40B4-BE49-F238E27FC236}">
                <a16:creationId xmlns="" xmlns:a16="http://schemas.microsoft.com/office/drawing/2014/main" id="{F5385C6C-3059-45D6-82F6-FC9CD7041BCC}"/>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6972300" y="-101512"/>
            <a:ext cx="6462632" cy="7061024"/>
          </a:xfrm>
          <a:prstGeom prst="rect">
            <a:avLst/>
          </a:prstGeom>
        </p:spPr>
      </p:pic>
      <p:sp>
        <p:nvSpPr>
          <p:cNvPr id="9" name="Rechthoek 8">
            <a:extLst>
              <a:ext uri="{FF2B5EF4-FFF2-40B4-BE49-F238E27FC236}">
                <a16:creationId xmlns="" xmlns:a16="http://schemas.microsoft.com/office/drawing/2014/main" id="{2F2752C5-3E28-403E-BAB0-69B2B0B756E2}"/>
              </a:ext>
            </a:extLst>
          </p:cNvPr>
          <p:cNvSpPr/>
          <p:nvPr userDrawn="1"/>
        </p:nvSpPr>
        <p:spPr>
          <a:xfrm>
            <a:off x="0" y="840234"/>
            <a:ext cx="6276975" cy="2379216"/>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a:p>
        </p:txBody>
      </p:sp>
      <p:sp>
        <p:nvSpPr>
          <p:cNvPr id="12" name="Titel 1">
            <a:extLst>
              <a:ext uri="{FF2B5EF4-FFF2-40B4-BE49-F238E27FC236}">
                <a16:creationId xmlns="" xmlns:a16="http://schemas.microsoft.com/office/drawing/2014/main" id="{E9E43BD3-A562-4E2C-B30D-3150CE5F6162}"/>
              </a:ext>
            </a:extLst>
          </p:cNvPr>
          <p:cNvSpPr>
            <a:spLocks noGrp="1"/>
          </p:cNvSpPr>
          <p:nvPr>
            <p:ph type="title"/>
          </p:nvPr>
        </p:nvSpPr>
        <p:spPr>
          <a:xfrm>
            <a:off x="637830" y="1139939"/>
            <a:ext cx="5639146" cy="1325563"/>
          </a:xfrm>
          <a:prstGeom prst="rect">
            <a:avLst/>
          </a:prstGeom>
        </p:spPr>
        <p:txBody>
          <a:bodyPr/>
          <a:lstStyle>
            <a:lvl1pPr>
              <a:defRPr>
                <a:solidFill>
                  <a:schemeClr val="accent1"/>
                </a:solidFill>
              </a:defRPr>
            </a:lvl1pPr>
          </a:lstStyle>
          <a:p>
            <a:endParaRPr lang="en-GB" dirty="0"/>
          </a:p>
        </p:txBody>
      </p:sp>
      <p:sp>
        <p:nvSpPr>
          <p:cNvPr id="13" name="Tijdelijke aanduiding voor inhoud 2">
            <a:extLst>
              <a:ext uri="{FF2B5EF4-FFF2-40B4-BE49-F238E27FC236}">
                <a16:creationId xmlns="" xmlns:a16="http://schemas.microsoft.com/office/drawing/2014/main" id="{6CDBABA9-4025-4137-8138-209ED3ABC610}"/>
              </a:ext>
            </a:extLst>
          </p:cNvPr>
          <p:cNvSpPr>
            <a:spLocks noGrp="1"/>
          </p:cNvSpPr>
          <p:nvPr>
            <p:ph sz="half" idx="1" hasCustomPrompt="1"/>
          </p:nvPr>
        </p:nvSpPr>
        <p:spPr>
          <a:xfrm>
            <a:off x="637828" y="2465502"/>
            <a:ext cx="5639147" cy="535705"/>
          </a:xfrm>
          <a:prstGeom prst="rect">
            <a:avLst/>
          </a:prstGeom>
        </p:spPr>
        <p:txBody>
          <a:bodyPr/>
          <a:lstStyle>
            <a:lvl1pPr marL="0" indent="0">
              <a:buNone/>
              <a:defRPr>
                <a:solidFill>
                  <a:schemeClr val="bg1"/>
                </a:solidFill>
              </a:defRPr>
            </a:lvl1pPr>
          </a:lstStyle>
          <a:p>
            <a:pPr lvl="0"/>
            <a:r>
              <a:rPr lang="nl-NL" dirty="0"/>
              <a:t>Change </a:t>
            </a:r>
            <a:r>
              <a:rPr lang="nl-NL" dirty="0" err="1"/>
              <a:t>text</a:t>
            </a:r>
            <a:endParaRPr lang="en-GB" dirty="0"/>
          </a:p>
        </p:txBody>
      </p:sp>
      <p:pic>
        <p:nvPicPr>
          <p:cNvPr id="14" name="Afbeelding 13">
            <a:extLst>
              <a:ext uri="{FF2B5EF4-FFF2-40B4-BE49-F238E27FC236}">
                <a16:creationId xmlns="" xmlns:a16="http://schemas.microsoft.com/office/drawing/2014/main" id="{441A46AD-E8A0-4CF4-B49D-95B64D03615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614905" y="5535227"/>
            <a:ext cx="2160121" cy="1526451"/>
          </a:xfrm>
          <a:prstGeom prst="rect">
            <a:avLst/>
          </a:prstGeom>
        </p:spPr>
      </p:pic>
    </p:spTree>
    <p:extLst>
      <p:ext uri="{BB962C8B-B14F-4D97-AF65-F5344CB8AC3E}">
        <p14:creationId xmlns:p14="http://schemas.microsoft.com/office/powerpoint/2010/main" val="33611610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title (blue)">
    <p:spTree>
      <p:nvGrpSpPr>
        <p:cNvPr id="1" name=""/>
        <p:cNvGrpSpPr/>
        <p:nvPr/>
      </p:nvGrpSpPr>
      <p:grpSpPr>
        <a:xfrm>
          <a:off x="0" y="0"/>
          <a:ext cx="0" cy="0"/>
          <a:chOff x="0" y="0"/>
          <a:chExt cx="0" cy="0"/>
        </a:xfrm>
      </p:grpSpPr>
      <p:sp>
        <p:nvSpPr>
          <p:cNvPr id="7" name="Rechthoek 6">
            <a:extLst>
              <a:ext uri="{FF2B5EF4-FFF2-40B4-BE49-F238E27FC236}">
                <a16:creationId xmlns="" xmlns:a16="http://schemas.microsoft.com/office/drawing/2014/main" id="{5624F972-7EB7-40F2-BD76-8F5FF6B2B7F8}"/>
              </a:ext>
            </a:extLst>
          </p:cNvPr>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8" name="Graphic 7">
            <a:extLst>
              <a:ext uri="{FF2B5EF4-FFF2-40B4-BE49-F238E27FC236}">
                <a16:creationId xmlns="" xmlns:a16="http://schemas.microsoft.com/office/drawing/2014/main" id="{F5385C6C-3059-45D6-82F6-FC9CD7041BCC}"/>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6972300" y="-101512"/>
            <a:ext cx="6462632" cy="7061024"/>
          </a:xfrm>
          <a:prstGeom prst="rect">
            <a:avLst/>
          </a:prstGeom>
        </p:spPr>
      </p:pic>
      <p:sp>
        <p:nvSpPr>
          <p:cNvPr id="9" name="Rechthoek 8">
            <a:extLst>
              <a:ext uri="{FF2B5EF4-FFF2-40B4-BE49-F238E27FC236}">
                <a16:creationId xmlns="" xmlns:a16="http://schemas.microsoft.com/office/drawing/2014/main" id="{2F2752C5-3E28-403E-BAB0-69B2B0B756E2}"/>
              </a:ext>
            </a:extLst>
          </p:cNvPr>
          <p:cNvSpPr/>
          <p:nvPr userDrawn="1"/>
        </p:nvSpPr>
        <p:spPr>
          <a:xfrm>
            <a:off x="0" y="840234"/>
            <a:ext cx="6276975" cy="2379216"/>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a:p>
        </p:txBody>
      </p:sp>
      <p:sp>
        <p:nvSpPr>
          <p:cNvPr id="12" name="Titel 1">
            <a:extLst>
              <a:ext uri="{FF2B5EF4-FFF2-40B4-BE49-F238E27FC236}">
                <a16:creationId xmlns="" xmlns:a16="http://schemas.microsoft.com/office/drawing/2014/main" id="{E9E43BD3-A562-4E2C-B30D-3150CE5F6162}"/>
              </a:ext>
            </a:extLst>
          </p:cNvPr>
          <p:cNvSpPr>
            <a:spLocks noGrp="1"/>
          </p:cNvSpPr>
          <p:nvPr>
            <p:ph type="title"/>
          </p:nvPr>
        </p:nvSpPr>
        <p:spPr>
          <a:xfrm>
            <a:off x="637830" y="1139939"/>
            <a:ext cx="5639146" cy="1325563"/>
          </a:xfrm>
          <a:prstGeom prst="rect">
            <a:avLst/>
          </a:prstGeom>
        </p:spPr>
        <p:txBody>
          <a:bodyPr/>
          <a:lstStyle>
            <a:lvl1pPr>
              <a:defRPr>
                <a:solidFill>
                  <a:schemeClr val="accent2"/>
                </a:solidFill>
              </a:defRPr>
            </a:lvl1pPr>
          </a:lstStyle>
          <a:p>
            <a:endParaRPr lang="en-GB" dirty="0"/>
          </a:p>
        </p:txBody>
      </p:sp>
      <p:sp>
        <p:nvSpPr>
          <p:cNvPr id="13" name="Tijdelijke aanduiding voor inhoud 2">
            <a:extLst>
              <a:ext uri="{FF2B5EF4-FFF2-40B4-BE49-F238E27FC236}">
                <a16:creationId xmlns="" xmlns:a16="http://schemas.microsoft.com/office/drawing/2014/main" id="{6CDBABA9-4025-4137-8138-209ED3ABC610}"/>
              </a:ext>
            </a:extLst>
          </p:cNvPr>
          <p:cNvSpPr>
            <a:spLocks noGrp="1"/>
          </p:cNvSpPr>
          <p:nvPr>
            <p:ph sz="half" idx="1" hasCustomPrompt="1"/>
          </p:nvPr>
        </p:nvSpPr>
        <p:spPr>
          <a:xfrm>
            <a:off x="637828" y="2465502"/>
            <a:ext cx="5639147" cy="535705"/>
          </a:xfrm>
          <a:prstGeom prst="rect">
            <a:avLst/>
          </a:prstGeom>
        </p:spPr>
        <p:txBody>
          <a:bodyPr/>
          <a:lstStyle>
            <a:lvl1pPr marL="0" indent="0">
              <a:buNone/>
              <a:defRPr>
                <a:solidFill>
                  <a:schemeClr val="bg1"/>
                </a:solidFill>
              </a:defRPr>
            </a:lvl1pPr>
          </a:lstStyle>
          <a:p>
            <a:pPr lvl="0"/>
            <a:r>
              <a:rPr lang="nl-NL" dirty="0"/>
              <a:t>Change </a:t>
            </a:r>
            <a:r>
              <a:rPr lang="nl-NL" dirty="0" err="1"/>
              <a:t>text</a:t>
            </a:r>
            <a:endParaRPr lang="en-GB" dirty="0"/>
          </a:p>
        </p:txBody>
      </p:sp>
      <p:pic>
        <p:nvPicPr>
          <p:cNvPr id="10" name="Afbeelding 9">
            <a:extLst>
              <a:ext uri="{FF2B5EF4-FFF2-40B4-BE49-F238E27FC236}">
                <a16:creationId xmlns="" xmlns:a16="http://schemas.microsoft.com/office/drawing/2014/main" id="{89E18894-0D9F-47A1-919A-F925F1256CCF}"/>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614905" y="5535227"/>
            <a:ext cx="2160121" cy="1526451"/>
          </a:xfrm>
          <a:prstGeom prst="rect">
            <a:avLst/>
          </a:prstGeom>
        </p:spPr>
      </p:pic>
    </p:spTree>
    <p:extLst>
      <p:ext uri="{BB962C8B-B14F-4D97-AF65-F5344CB8AC3E}">
        <p14:creationId xmlns:p14="http://schemas.microsoft.com/office/powerpoint/2010/main" val="28423930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title (green)">
    <p:spTree>
      <p:nvGrpSpPr>
        <p:cNvPr id="1" name=""/>
        <p:cNvGrpSpPr/>
        <p:nvPr/>
      </p:nvGrpSpPr>
      <p:grpSpPr>
        <a:xfrm>
          <a:off x="0" y="0"/>
          <a:ext cx="0" cy="0"/>
          <a:chOff x="0" y="0"/>
          <a:chExt cx="0" cy="0"/>
        </a:xfrm>
      </p:grpSpPr>
      <p:sp>
        <p:nvSpPr>
          <p:cNvPr id="7" name="Rechthoek 6">
            <a:extLst>
              <a:ext uri="{FF2B5EF4-FFF2-40B4-BE49-F238E27FC236}">
                <a16:creationId xmlns="" xmlns:a16="http://schemas.microsoft.com/office/drawing/2014/main" id="{5624F972-7EB7-40F2-BD76-8F5FF6B2B7F8}"/>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8" name="Graphic 7">
            <a:extLst>
              <a:ext uri="{FF2B5EF4-FFF2-40B4-BE49-F238E27FC236}">
                <a16:creationId xmlns="" xmlns:a16="http://schemas.microsoft.com/office/drawing/2014/main" id="{F5385C6C-3059-45D6-82F6-FC9CD7041BCC}"/>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6972300" y="-101512"/>
            <a:ext cx="6462632" cy="7061024"/>
          </a:xfrm>
          <a:prstGeom prst="rect">
            <a:avLst/>
          </a:prstGeom>
        </p:spPr>
      </p:pic>
      <p:sp>
        <p:nvSpPr>
          <p:cNvPr id="9" name="Rechthoek 8">
            <a:extLst>
              <a:ext uri="{FF2B5EF4-FFF2-40B4-BE49-F238E27FC236}">
                <a16:creationId xmlns="" xmlns:a16="http://schemas.microsoft.com/office/drawing/2014/main" id="{2F2752C5-3E28-403E-BAB0-69B2B0B756E2}"/>
              </a:ext>
            </a:extLst>
          </p:cNvPr>
          <p:cNvSpPr/>
          <p:nvPr userDrawn="1"/>
        </p:nvSpPr>
        <p:spPr>
          <a:xfrm>
            <a:off x="0" y="840234"/>
            <a:ext cx="6276975" cy="2379216"/>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a:p>
        </p:txBody>
      </p:sp>
      <p:sp>
        <p:nvSpPr>
          <p:cNvPr id="12" name="Titel 1">
            <a:extLst>
              <a:ext uri="{FF2B5EF4-FFF2-40B4-BE49-F238E27FC236}">
                <a16:creationId xmlns="" xmlns:a16="http://schemas.microsoft.com/office/drawing/2014/main" id="{E9E43BD3-A562-4E2C-B30D-3150CE5F6162}"/>
              </a:ext>
            </a:extLst>
          </p:cNvPr>
          <p:cNvSpPr>
            <a:spLocks noGrp="1"/>
          </p:cNvSpPr>
          <p:nvPr>
            <p:ph type="title"/>
          </p:nvPr>
        </p:nvSpPr>
        <p:spPr>
          <a:xfrm>
            <a:off x="637830" y="1139939"/>
            <a:ext cx="5639146" cy="1325563"/>
          </a:xfrm>
          <a:prstGeom prst="rect">
            <a:avLst/>
          </a:prstGeom>
        </p:spPr>
        <p:txBody>
          <a:bodyPr/>
          <a:lstStyle>
            <a:lvl1pPr>
              <a:defRPr>
                <a:solidFill>
                  <a:schemeClr val="accent3"/>
                </a:solidFill>
              </a:defRPr>
            </a:lvl1pPr>
          </a:lstStyle>
          <a:p>
            <a:endParaRPr lang="en-GB" dirty="0"/>
          </a:p>
        </p:txBody>
      </p:sp>
      <p:sp>
        <p:nvSpPr>
          <p:cNvPr id="13" name="Tijdelijke aanduiding voor inhoud 2">
            <a:extLst>
              <a:ext uri="{FF2B5EF4-FFF2-40B4-BE49-F238E27FC236}">
                <a16:creationId xmlns="" xmlns:a16="http://schemas.microsoft.com/office/drawing/2014/main" id="{6CDBABA9-4025-4137-8138-209ED3ABC610}"/>
              </a:ext>
            </a:extLst>
          </p:cNvPr>
          <p:cNvSpPr>
            <a:spLocks noGrp="1"/>
          </p:cNvSpPr>
          <p:nvPr>
            <p:ph sz="half" idx="1" hasCustomPrompt="1"/>
          </p:nvPr>
        </p:nvSpPr>
        <p:spPr>
          <a:xfrm>
            <a:off x="637828" y="2465502"/>
            <a:ext cx="5639147" cy="535705"/>
          </a:xfrm>
          <a:prstGeom prst="rect">
            <a:avLst/>
          </a:prstGeom>
        </p:spPr>
        <p:txBody>
          <a:bodyPr/>
          <a:lstStyle>
            <a:lvl1pPr marL="0" indent="0">
              <a:buNone/>
              <a:defRPr>
                <a:solidFill>
                  <a:schemeClr val="bg1"/>
                </a:solidFill>
              </a:defRPr>
            </a:lvl1pPr>
          </a:lstStyle>
          <a:p>
            <a:pPr lvl="0"/>
            <a:r>
              <a:rPr lang="nl-NL" dirty="0"/>
              <a:t>Change </a:t>
            </a:r>
            <a:r>
              <a:rPr lang="nl-NL" dirty="0" err="1"/>
              <a:t>text</a:t>
            </a:r>
            <a:endParaRPr lang="en-GB" dirty="0"/>
          </a:p>
        </p:txBody>
      </p:sp>
      <p:pic>
        <p:nvPicPr>
          <p:cNvPr id="10" name="Afbeelding 9">
            <a:extLst>
              <a:ext uri="{FF2B5EF4-FFF2-40B4-BE49-F238E27FC236}">
                <a16:creationId xmlns="" xmlns:a16="http://schemas.microsoft.com/office/drawing/2014/main" id="{C144A043-8AB6-42A3-AEA9-ED459BB5D1F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614905" y="5535227"/>
            <a:ext cx="2160121" cy="1526451"/>
          </a:xfrm>
          <a:prstGeom prst="rect">
            <a:avLst/>
          </a:prstGeom>
        </p:spPr>
      </p:pic>
    </p:spTree>
    <p:extLst>
      <p:ext uri="{BB962C8B-B14F-4D97-AF65-F5344CB8AC3E}">
        <p14:creationId xmlns:p14="http://schemas.microsoft.com/office/powerpoint/2010/main" val="24043029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title (yellow)">
    <p:spTree>
      <p:nvGrpSpPr>
        <p:cNvPr id="1" name=""/>
        <p:cNvGrpSpPr/>
        <p:nvPr/>
      </p:nvGrpSpPr>
      <p:grpSpPr>
        <a:xfrm>
          <a:off x="0" y="0"/>
          <a:ext cx="0" cy="0"/>
          <a:chOff x="0" y="0"/>
          <a:chExt cx="0" cy="0"/>
        </a:xfrm>
      </p:grpSpPr>
      <p:sp>
        <p:nvSpPr>
          <p:cNvPr id="7" name="Rechthoek 6">
            <a:extLst>
              <a:ext uri="{FF2B5EF4-FFF2-40B4-BE49-F238E27FC236}">
                <a16:creationId xmlns="" xmlns:a16="http://schemas.microsoft.com/office/drawing/2014/main" id="{5624F972-7EB7-40F2-BD76-8F5FF6B2B7F8}"/>
              </a:ext>
            </a:extLst>
          </p:cNvPr>
          <p:cNvSpPr/>
          <p:nvPr userDrawn="1"/>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8" name="Graphic 7">
            <a:extLst>
              <a:ext uri="{FF2B5EF4-FFF2-40B4-BE49-F238E27FC236}">
                <a16:creationId xmlns="" xmlns:a16="http://schemas.microsoft.com/office/drawing/2014/main" id="{F5385C6C-3059-45D6-82F6-FC9CD7041BCC}"/>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6972300" y="-101512"/>
            <a:ext cx="6462632" cy="7061024"/>
          </a:xfrm>
          <a:prstGeom prst="rect">
            <a:avLst/>
          </a:prstGeom>
        </p:spPr>
      </p:pic>
      <p:sp>
        <p:nvSpPr>
          <p:cNvPr id="9" name="Rechthoek 8">
            <a:extLst>
              <a:ext uri="{FF2B5EF4-FFF2-40B4-BE49-F238E27FC236}">
                <a16:creationId xmlns="" xmlns:a16="http://schemas.microsoft.com/office/drawing/2014/main" id="{2F2752C5-3E28-403E-BAB0-69B2B0B756E2}"/>
              </a:ext>
            </a:extLst>
          </p:cNvPr>
          <p:cNvSpPr/>
          <p:nvPr userDrawn="1"/>
        </p:nvSpPr>
        <p:spPr>
          <a:xfrm>
            <a:off x="0" y="840234"/>
            <a:ext cx="6276975" cy="2379216"/>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a:p>
        </p:txBody>
      </p:sp>
      <p:sp>
        <p:nvSpPr>
          <p:cNvPr id="12" name="Titel 1">
            <a:extLst>
              <a:ext uri="{FF2B5EF4-FFF2-40B4-BE49-F238E27FC236}">
                <a16:creationId xmlns="" xmlns:a16="http://schemas.microsoft.com/office/drawing/2014/main" id="{E9E43BD3-A562-4E2C-B30D-3150CE5F6162}"/>
              </a:ext>
            </a:extLst>
          </p:cNvPr>
          <p:cNvSpPr>
            <a:spLocks noGrp="1"/>
          </p:cNvSpPr>
          <p:nvPr>
            <p:ph type="title"/>
          </p:nvPr>
        </p:nvSpPr>
        <p:spPr>
          <a:xfrm>
            <a:off x="637830" y="1139939"/>
            <a:ext cx="5639146" cy="1325563"/>
          </a:xfrm>
          <a:prstGeom prst="rect">
            <a:avLst/>
          </a:prstGeom>
        </p:spPr>
        <p:txBody>
          <a:bodyPr/>
          <a:lstStyle>
            <a:lvl1pPr>
              <a:defRPr>
                <a:solidFill>
                  <a:schemeClr val="accent4"/>
                </a:solidFill>
              </a:defRPr>
            </a:lvl1pPr>
          </a:lstStyle>
          <a:p>
            <a:endParaRPr lang="en-GB" dirty="0"/>
          </a:p>
        </p:txBody>
      </p:sp>
      <p:sp>
        <p:nvSpPr>
          <p:cNvPr id="13" name="Tijdelijke aanduiding voor inhoud 2">
            <a:extLst>
              <a:ext uri="{FF2B5EF4-FFF2-40B4-BE49-F238E27FC236}">
                <a16:creationId xmlns="" xmlns:a16="http://schemas.microsoft.com/office/drawing/2014/main" id="{6CDBABA9-4025-4137-8138-209ED3ABC610}"/>
              </a:ext>
            </a:extLst>
          </p:cNvPr>
          <p:cNvSpPr>
            <a:spLocks noGrp="1"/>
          </p:cNvSpPr>
          <p:nvPr>
            <p:ph sz="half" idx="1" hasCustomPrompt="1"/>
          </p:nvPr>
        </p:nvSpPr>
        <p:spPr>
          <a:xfrm>
            <a:off x="637828" y="2465502"/>
            <a:ext cx="5639147" cy="535705"/>
          </a:xfrm>
          <a:prstGeom prst="rect">
            <a:avLst/>
          </a:prstGeom>
        </p:spPr>
        <p:txBody>
          <a:bodyPr/>
          <a:lstStyle>
            <a:lvl1pPr marL="0" indent="0">
              <a:buNone/>
              <a:defRPr>
                <a:solidFill>
                  <a:schemeClr val="bg1"/>
                </a:solidFill>
              </a:defRPr>
            </a:lvl1pPr>
          </a:lstStyle>
          <a:p>
            <a:pPr lvl="0"/>
            <a:r>
              <a:rPr lang="nl-NL" dirty="0"/>
              <a:t>Change </a:t>
            </a:r>
            <a:r>
              <a:rPr lang="nl-NL" dirty="0" err="1"/>
              <a:t>text</a:t>
            </a:r>
            <a:endParaRPr lang="en-GB" dirty="0"/>
          </a:p>
        </p:txBody>
      </p:sp>
      <p:pic>
        <p:nvPicPr>
          <p:cNvPr id="10" name="Afbeelding 9">
            <a:extLst>
              <a:ext uri="{FF2B5EF4-FFF2-40B4-BE49-F238E27FC236}">
                <a16:creationId xmlns="" xmlns:a16="http://schemas.microsoft.com/office/drawing/2014/main" id="{BFA9B01E-A8E5-46E0-AACB-1EEE5026D8B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614905" y="5535227"/>
            <a:ext cx="2160121" cy="1526451"/>
          </a:xfrm>
          <a:prstGeom prst="rect">
            <a:avLst/>
          </a:prstGeom>
        </p:spPr>
      </p:pic>
    </p:spTree>
    <p:extLst>
      <p:ext uri="{BB962C8B-B14F-4D97-AF65-F5344CB8AC3E}">
        <p14:creationId xmlns:p14="http://schemas.microsoft.com/office/powerpoint/2010/main" val="42909009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ection title (orange)">
    <p:spTree>
      <p:nvGrpSpPr>
        <p:cNvPr id="1" name=""/>
        <p:cNvGrpSpPr/>
        <p:nvPr/>
      </p:nvGrpSpPr>
      <p:grpSpPr>
        <a:xfrm>
          <a:off x="0" y="0"/>
          <a:ext cx="0" cy="0"/>
          <a:chOff x="0" y="0"/>
          <a:chExt cx="0" cy="0"/>
        </a:xfrm>
      </p:grpSpPr>
      <p:sp>
        <p:nvSpPr>
          <p:cNvPr id="7" name="Rechthoek 6">
            <a:extLst>
              <a:ext uri="{FF2B5EF4-FFF2-40B4-BE49-F238E27FC236}">
                <a16:creationId xmlns="" xmlns:a16="http://schemas.microsoft.com/office/drawing/2014/main" id="{5624F972-7EB7-40F2-BD76-8F5FF6B2B7F8}"/>
              </a:ext>
            </a:extLst>
          </p:cNvPr>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8" name="Graphic 7">
            <a:extLst>
              <a:ext uri="{FF2B5EF4-FFF2-40B4-BE49-F238E27FC236}">
                <a16:creationId xmlns="" xmlns:a16="http://schemas.microsoft.com/office/drawing/2014/main" id="{F5385C6C-3059-45D6-82F6-FC9CD7041BCC}"/>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6972300" y="-101512"/>
            <a:ext cx="6462632" cy="7061024"/>
          </a:xfrm>
          <a:prstGeom prst="rect">
            <a:avLst/>
          </a:prstGeom>
        </p:spPr>
      </p:pic>
      <p:sp>
        <p:nvSpPr>
          <p:cNvPr id="9" name="Rechthoek 8">
            <a:extLst>
              <a:ext uri="{FF2B5EF4-FFF2-40B4-BE49-F238E27FC236}">
                <a16:creationId xmlns="" xmlns:a16="http://schemas.microsoft.com/office/drawing/2014/main" id="{2F2752C5-3E28-403E-BAB0-69B2B0B756E2}"/>
              </a:ext>
            </a:extLst>
          </p:cNvPr>
          <p:cNvSpPr/>
          <p:nvPr userDrawn="1"/>
        </p:nvSpPr>
        <p:spPr>
          <a:xfrm>
            <a:off x="0" y="840234"/>
            <a:ext cx="6276975" cy="2379216"/>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a:p>
        </p:txBody>
      </p:sp>
      <p:sp>
        <p:nvSpPr>
          <p:cNvPr id="12" name="Titel 1">
            <a:extLst>
              <a:ext uri="{FF2B5EF4-FFF2-40B4-BE49-F238E27FC236}">
                <a16:creationId xmlns="" xmlns:a16="http://schemas.microsoft.com/office/drawing/2014/main" id="{E9E43BD3-A562-4E2C-B30D-3150CE5F6162}"/>
              </a:ext>
            </a:extLst>
          </p:cNvPr>
          <p:cNvSpPr>
            <a:spLocks noGrp="1"/>
          </p:cNvSpPr>
          <p:nvPr>
            <p:ph type="title"/>
          </p:nvPr>
        </p:nvSpPr>
        <p:spPr>
          <a:xfrm>
            <a:off x="637830" y="1139939"/>
            <a:ext cx="5639146" cy="1325563"/>
          </a:xfrm>
          <a:prstGeom prst="rect">
            <a:avLst/>
          </a:prstGeom>
        </p:spPr>
        <p:txBody>
          <a:bodyPr/>
          <a:lstStyle>
            <a:lvl1pPr>
              <a:defRPr>
                <a:solidFill>
                  <a:schemeClr val="accent5"/>
                </a:solidFill>
              </a:defRPr>
            </a:lvl1pPr>
          </a:lstStyle>
          <a:p>
            <a:endParaRPr lang="en-GB" dirty="0"/>
          </a:p>
        </p:txBody>
      </p:sp>
      <p:sp>
        <p:nvSpPr>
          <p:cNvPr id="13" name="Tijdelijke aanduiding voor inhoud 2">
            <a:extLst>
              <a:ext uri="{FF2B5EF4-FFF2-40B4-BE49-F238E27FC236}">
                <a16:creationId xmlns="" xmlns:a16="http://schemas.microsoft.com/office/drawing/2014/main" id="{6CDBABA9-4025-4137-8138-209ED3ABC610}"/>
              </a:ext>
            </a:extLst>
          </p:cNvPr>
          <p:cNvSpPr>
            <a:spLocks noGrp="1"/>
          </p:cNvSpPr>
          <p:nvPr>
            <p:ph sz="half" idx="1" hasCustomPrompt="1"/>
          </p:nvPr>
        </p:nvSpPr>
        <p:spPr>
          <a:xfrm>
            <a:off x="637828" y="2465502"/>
            <a:ext cx="5639147" cy="535705"/>
          </a:xfrm>
          <a:prstGeom prst="rect">
            <a:avLst/>
          </a:prstGeom>
        </p:spPr>
        <p:txBody>
          <a:bodyPr/>
          <a:lstStyle>
            <a:lvl1pPr marL="0" indent="0">
              <a:buNone/>
              <a:defRPr>
                <a:solidFill>
                  <a:schemeClr val="bg1"/>
                </a:solidFill>
              </a:defRPr>
            </a:lvl1pPr>
          </a:lstStyle>
          <a:p>
            <a:pPr lvl="0"/>
            <a:r>
              <a:rPr lang="nl-NL" dirty="0"/>
              <a:t>Change </a:t>
            </a:r>
            <a:r>
              <a:rPr lang="nl-NL" dirty="0" err="1"/>
              <a:t>text</a:t>
            </a:r>
            <a:endParaRPr lang="en-GB" dirty="0"/>
          </a:p>
        </p:txBody>
      </p:sp>
      <p:pic>
        <p:nvPicPr>
          <p:cNvPr id="10" name="Afbeelding 9">
            <a:extLst>
              <a:ext uri="{FF2B5EF4-FFF2-40B4-BE49-F238E27FC236}">
                <a16:creationId xmlns="" xmlns:a16="http://schemas.microsoft.com/office/drawing/2014/main" id="{F267C0DB-EB6D-4C66-91F0-2D220E19C24F}"/>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614905" y="5535227"/>
            <a:ext cx="2160121" cy="1526451"/>
          </a:xfrm>
          <a:prstGeom prst="rect">
            <a:avLst/>
          </a:prstGeom>
        </p:spPr>
      </p:pic>
    </p:spTree>
    <p:extLst>
      <p:ext uri="{BB962C8B-B14F-4D97-AF65-F5344CB8AC3E}">
        <p14:creationId xmlns:p14="http://schemas.microsoft.com/office/powerpoint/2010/main" val="4254031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imple slide (white)">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B8606041-C5D1-4D18-994F-F9BF3475851D}"/>
              </a:ext>
            </a:extLst>
          </p:cNvPr>
          <p:cNvSpPr>
            <a:spLocks noGrp="1"/>
          </p:cNvSpPr>
          <p:nvPr>
            <p:ph type="title" hasCustomPrompt="1"/>
          </p:nvPr>
        </p:nvSpPr>
        <p:spPr/>
        <p:txBody>
          <a:bodyPr/>
          <a:lstStyle>
            <a:lvl1pPr>
              <a:defRPr/>
            </a:lvl1pPr>
          </a:lstStyle>
          <a:p>
            <a:r>
              <a:rPr lang="nl-NL" dirty="0" err="1"/>
              <a:t>Title</a:t>
            </a:r>
            <a:endParaRPr lang="en-GB" dirty="0"/>
          </a:p>
        </p:txBody>
      </p:sp>
      <p:sp>
        <p:nvSpPr>
          <p:cNvPr id="6" name="Tijdelijke aanduiding voor tekst 2">
            <a:extLst>
              <a:ext uri="{FF2B5EF4-FFF2-40B4-BE49-F238E27FC236}">
                <a16:creationId xmlns="" xmlns:a16="http://schemas.microsoft.com/office/drawing/2014/main" id="{A80E7281-D1FD-45ED-ABF3-DEDFF926CD98}"/>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10" name="Graphic 9">
            <a:extLst>
              <a:ext uri="{FF2B5EF4-FFF2-40B4-BE49-F238E27FC236}">
                <a16:creationId xmlns="" xmlns:a16="http://schemas.microsoft.com/office/drawing/2014/main" id="{3D58D4BB-0AF1-4CA7-9C9A-C6D8A4D5A81B}"/>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7000875" y="-109362"/>
            <a:ext cx="6477000" cy="7076723"/>
          </a:xfrm>
          <a:prstGeom prst="rect">
            <a:avLst/>
          </a:prstGeom>
        </p:spPr>
      </p:pic>
      <p:pic>
        <p:nvPicPr>
          <p:cNvPr id="5" name="Graphic 4">
            <a:extLst>
              <a:ext uri="{FF2B5EF4-FFF2-40B4-BE49-F238E27FC236}">
                <a16:creationId xmlns="" xmlns:a16="http://schemas.microsoft.com/office/drawing/2014/main" id="{B337FECA-81DA-437C-96FB-1F0CCC1F1B9D}"/>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9572177" y="5512598"/>
            <a:ext cx="2321136" cy="1640232"/>
          </a:xfrm>
          <a:prstGeom prst="rect">
            <a:avLst/>
          </a:prstGeom>
        </p:spPr>
      </p:pic>
    </p:spTree>
    <p:extLst>
      <p:ext uri="{BB962C8B-B14F-4D97-AF65-F5344CB8AC3E}">
        <p14:creationId xmlns:p14="http://schemas.microsoft.com/office/powerpoint/2010/main" val="34439279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Titel 1">
            <a:extLst>
              <a:ext uri="{FF2B5EF4-FFF2-40B4-BE49-F238E27FC236}">
                <a16:creationId xmlns="" xmlns:a16="http://schemas.microsoft.com/office/drawing/2014/main" id="{A186FF58-2B51-44B5-8274-7E4B336824AD}"/>
              </a:ext>
            </a:extLst>
          </p:cNvPr>
          <p:cNvSpPr>
            <a:spLocks noGrp="1"/>
          </p:cNvSpPr>
          <p:nvPr>
            <p:ph type="title"/>
          </p:nvPr>
        </p:nvSpPr>
        <p:spPr>
          <a:xfrm>
            <a:off x="1238959" y="256881"/>
            <a:ext cx="10515600" cy="1325563"/>
          </a:xfrm>
          <a:prstGeom prst="rect">
            <a:avLst/>
          </a:prstGeom>
        </p:spPr>
        <p:txBody>
          <a:bodyPr/>
          <a:lstStyle>
            <a:lvl1pPr>
              <a:defRPr>
                <a:solidFill>
                  <a:schemeClr val="accent1"/>
                </a:solidFill>
              </a:defRPr>
            </a:lvl1pPr>
          </a:lstStyle>
          <a:p>
            <a:endParaRPr lang="en-GB" dirty="0"/>
          </a:p>
        </p:txBody>
      </p:sp>
      <p:sp>
        <p:nvSpPr>
          <p:cNvPr id="9" name="Tijdelijke aanduiding voor inhoud 2">
            <a:extLst>
              <a:ext uri="{FF2B5EF4-FFF2-40B4-BE49-F238E27FC236}">
                <a16:creationId xmlns="" xmlns:a16="http://schemas.microsoft.com/office/drawing/2014/main" id="{D0A4BD4F-9ECA-4FC0-9E9C-63284B816B4A}"/>
              </a:ext>
            </a:extLst>
          </p:cNvPr>
          <p:cNvSpPr>
            <a:spLocks noGrp="1"/>
          </p:cNvSpPr>
          <p:nvPr>
            <p:ph sz="half" idx="1" hasCustomPrompt="1"/>
          </p:nvPr>
        </p:nvSpPr>
        <p:spPr>
          <a:xfrm>
            <a:off x="1589820" y="2050742"/>
            <a:ext cx="3692394" cy="3817398"/>
          </a:xfrm>
          <a:prstGeom prst="rect">
            <a:avLst/>
          </a:prstGeom>
        </p:spPr>
        <p:txBody>
          <a:bodyPr/>
          <a:lstStyle>
            <a:lvl1pPr>
              <a:defRPr/>
            </a:lvl1pPr>
          </a:lstStyle>
          <a:p>
            <a:pPr lvl="0"/>
            <a:r>
              <a:rPr lang="nl-NL" dirty="0"/>
              <a:t>Change </a:t>
            </a:r>
            <a:r>
              <a:rPr lang="nl-NL" dirty="0" err="1"/>
              <a:t>text</a:t>
            </a:r>
            <a:endParaRPr lang="en-GB" dirty="0"/>
          </a:p>
        </p:txBody>
      </p:sp>
      <p:sp>
        <p:nvSpPr>
          <p:cNvPr id="10" name="Tijdelijke aanduiding voor inhoud 2">
            <a:extLst>
              <a:ext uri="{FF2B5EF4-FFF2-40B4-BE49-F238E27FC236}">
                <a16:creationId xmlns="" xmlns:a16="http://schemas.microsoft.com/office/drawing/2014/main" id="{39B778D4-1BA8-4E93-889C-606A95A53232}"/>
              </a:ext>
            </a:extLst>
          </p:cNvPr>
          <p:cNvSpPr>
            <a:spLocks noGrp="1"/>
          </p:cNvSpPr>
          <p:nvPr>
            <p:ph sz="half" idx="13" hasCustomPrompt="1"/>
          </p:nvPr>
        </p:nvSpPr>
        <p:spPr>
          <a:xfrm>
            <a:off x="7136558" y="2050742"/>
            <a:ext cx="3692394" cy="3817398"/>
          </a:xfrm>
          <a:prstGeom prst="rect">
            <a:avLst/>
          </a:prstGeom>
        </p:spPr>
        <p:txBody>
          <a:bodyPr/>
          <a:lstStyle>
            <a:lvl1pPr>
              <a:defRPr/>
            </a:lvl1pPr>
          </a:lstStyle>
          <a:p>
            <a:pPr lvl="0"/>
            <a:r>
              <a:rPr lang="nl-NL" dirty="0"/>
              <a:t>Change </a:t>
            </a:r>
            <a:r>
              <a:rPr lang="nl-NL" dirty="0" err="1"/>
              <a:t>text</a:t>
            </a:r>
            <a:endParaRPr lang="en-GB" dirty="0"/>
          </a:p>
        </p:txBody>
      </p:sp>
      <p:pic>
        <p:nvPicPr>
          <p:cNvPr id="11" name="Graphic 10">
            <a:extLst>
              <a:ext uri="{FF2B5EF4-FFF2-40B4-BE49-F238E27FC236}">
                <a16:creationId xmlns="" xmlns:a16="http://schemas.microsoft.com/office/drawing/2014/main" id="{F2DCB080-EBE5-4FE4-8A8C-1517C542CB79}"/>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1476930" y="1952625"/>
            <a:ext cx="3922358" cy="4048680"/>
          </a:xfrm>
          <a:prstGeom prst="rect">
            <a:avLst/>
          </a:prstGeom>
        </p:spPr>
      </p:pic>
      <p:pic>
        <p:nvPicPr>
          <p:cNvPr id="12" name="Graphic 11">
            <a:extLst>
              <a:ext uri="{FF2B5EF4-FFF2-40B4-BE49-F238E27FC236}">
                <a16:creationId xmlns="" xmlns:a16="http://schemas.microsoft.com/office/drawing/2014/main" id="{0916403C-BBCD-426C-8DED-8BAF4EAD5C66}"/>
              </a:ext>
            </a:extLst>
          </p:cNvPr>
          <p:cNvPicPr>
            <a:picLocks noChangeAspect="1"/>
          </p:cNvPicPr>
          <p:nvPr userDrawn="1"/>
        </p:nvPicPr>
        <p:blipFill>
          <a:blip r:embed="rId4">
            <a:extLst>
              <a:ext uri="{96DAC541-7B7A-43D3-8B79-37D633B846F1}">
                <asvg:svgBlip xmlns="" xmlns:asvg="http://schemas.microsoft.com/office/drawing/2016/SVG/main" r:embed="rId5"/>
              </a:ext>
            </a:extLst>
          </a:blip>
          <a:stretch>
            <a:fillRect/>
          </a:stretch>
        </p:blipFill>
        <p:spPr>
          <a:xfrm rot="16200000">
            <a:off x="6968843" y="1979593"/>
            <a:ext cx="4048681" cy="3994743"/>
          </a:xfrm>
          <a:prstGeom prst="rect">
            <a:avLst/>
          </a:prstGeom>
        </p:spPr>
      </p:pic>
      <p:pic>
        <p:nvPicPr>
          <p:cNvPr id="13" name="Graphic 12">
            <a:extLst>
              <a:ext uri="{FF2B5EF4-FFF2-40B4-BE49-F238E27FC236}">
                <a16:creationId xmlns="" xmlns:a16="http://schemas.microsoft.com/office/drawing/2014/main" id="{275DCAC6-8F76-4F3D-A05D-57BAD46608A9}"/>
              </a:ext>
            </a:extLst>
          </p:cNvPr>
          <p:cNvPicPr>
            <a:picLocks noChangeAspect="1"/>
          </p:cNvPicPr>
          <p:nvPr userDrawn="1"/>
        </p:nvPicPr>
        <p:blipFill>
          <a:blip r:embed="rId6" cstate="print">
            <a:extLst>
              <a:ext uri="{28A0092B-C50C-407E-A947-70E740481C1C}">
                <a14:useLocalDpi xmlns:a14="http://schemas.microsoft.com/office/drawing/2010/main" val="0"/>
              </a:ext>
              <a:ext uri="{96DAC541-7B7A-43D3-8B79-37D633B846F1}">
                <asvg:svgBlip xmlns="" xmlns:asvg="http://schemas.microsoft.com/office/drawing/2016/SVG/main" r:embed="rId7"/>
              </a:ext>
            </a:extLst>
          </a:blip>
          <a:stretch>
            <a:fillRect/>
          </a:stretch>
        </p:blipFill>
        <p:spPr>
          <a:xfrm>
            <a:off x="9235390" y="-391871"/>
            <a:ext cx="2901340" cy="2050234"/>
          </a:xfrm>
          <a:prstGeom prst="rect">
            <a:avLst/>
          </a:prstGeom>
        </p:spPr>
      </p:pic>
    </p:spTree>
    <p:extLst>
      <p:ext uri="{BB962C8B-B14F-4D97-AF65-F5344CB8AC3E}">
        <p14:creationId xmlns:p14="http://schemas.microsoft.com/office/powerpoint/2010/main" val="19325915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mparison (headings)">
    <p:spTree>
      <p:nvGrpSpPr>
        <p:cNvPr id="1" name=""/>
        <p:cNvGrpSpPr/>
        <p:nvPr/>
      </p:nvGrpSpPr>
      <p:grpSpPr>
        <a:xfrm>
          <a:off x="0" y="0"/>
          <a:ext cx="0" cy="0"/>
          <a:chOff x="0" y="0"/>
          <a:chExt cx="0" cy="0"/>
        </a:xfrm>
      </p:grpSpPr>
      <p:sp>
        <p:nvSpPr>
          <p:cNvPr id="4" name="Tijdelijke aanduiding voor inhoud 3">
            <a:extLst>
              <a:ext uri="{FF2B5EF4-FFF2-40B4-BE49-F238E27FC236}">
                <a16:creationId xmlns="" xmlns:a16="http://schemas.microsoft.com/office/drawing/2014/main" id="{E3537E3A-5E59-4B85-853F-AC181BDF9BD7}"/>
              </a:ext>
            </a:extLst>
          </p:cNvPr>
          <p:cNvSpPr>
            <a:spLocks noGrp="1"/>
          </p:cNvSpPr>
          <p:nvPr>
            <p:ph sz="half" idx="2"/>
          </p:nvPr>
        </p:nvSpPr>
        <p:spPr>
          <a:xfrm>
            <a:off x="839788" y="2505075"/>
            <a:ext cx="5157787" cy="3684588"/>
          </a:xfrm>
        </p:spPr>
        <p:txBody>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6" name="Tijdelijke aanduiding voor inhoud 5">
            <a:extLst>
              <a:ext uri="{FF2B5EF4-FFF2-40B4-BE49-F238E27FC236}">
                <a16:creationId xmlns="" xmlns:a16="http://schemas.microsoft.com/office/drawing/2014/main" id="{91892466-3454-4982-9FF5-C2474F011C93}"/>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14" name="Titel 1">
            <a:extLst>
              <a:ext uri="{FF2B5EF4-FFF2-40B4-BE49-F238E27FC236}">
                <a16:creationId xmlns="" xmlns:a16="http://schemas.microsoft.com/office/drawing/2014/main" id="{ADC41D1C-B056-4CCC-A2CF-97C8383A843A}"/>
              </a:ext>
            </a:extLst>
          </p:cNvPr>
          <p:cNvSpPr>
            <a:spLocks noGrp="1"/>
          </p:cNvSpPr>
          <p:nvPr>
            <p:ph type="title"/>
          </p:nvPr>
        </p:nvSpPr>
        <p:spPr>
          <a:xfrm>
            <a:off x="839788" y="365125"/>
            <a:ext cx="10515600" cy="1325563"/>
          </a:xfrm>
          <a:prstGeom prst="rect">
            <a:avLst/>
          </a:prstGeom>
        </p:spPr>
        <p:txBody>
          <a:bodyPr/>
          <a:lstStyle>
            <a:lvl1pPr>
              <a:defRPr>
                <a:solidFill>
                  <a:schemeClr val="accent1"/>
                </a:solidFill>
              </a:defRPr>
            </a:lvl1pPr>
          </a:lstStyle>
          <a:p>
            <a:endParaRPr lang="en-GB" dirty="0"/>
          </a:p>
        </p:txBody>
      </p:sp>
      <p:sp>
        <p:nvSpPr>
          <p:cNvPr id="15" name="Tijdelijke aanduiding voor tekst 2">
            <a:extLst>
              <a:ext uri="{FF2B5EF4-FFF2-40B4-BE49-F238E27FC236}">
                <a16:creationId xmlns="" xmlns:a16="http://schemas.microsoft.com/office/drawing/2014/main" id="{AE5B7F71-A204-4985-97FC-8403469773C8}"/>
              </a:ext>
            </a:extLst>
          </p:cNvPr>
          <p:cNvSpPr>
            <a:spLocks noGrp="1"/>
          </p:cNvSpPr>
          <p:nvPr>
            <p:ph type="body" idx="1" hasCustomPrompt="1"/>
          </p:nvPr>
        </p:nvSpPr>
        <p:spPr>
          <a:xfrm>
            <a:off x="839788" y="1681163"/>
            <a:ext cx="5157787" cy="823912"/>
          </a:xfrm>
          <a:prstGeom prst="rect">
            <a:avLst/>
          </a:prstGeom>
          <a:solidFill>
            <a:schemeClr val="accent5"/>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dirty="0" err="1"/>
              <a:t>subheader</a:t>
            </a:r>
            <a:endParaRPr lang="nl-NL" dirty="0"/>
          </a:p>
        </p:txBody>
      </p:sp>
      <p:sp>
        <p:nvSpPr>
          <p:cNvPr id="16" name="Tijdelijke aanduiding voor tekst 4">
            <a:extLst>
              <a:ext uri="{FF2B5EF4-FFF2-40B4-BE49-F238E27FC236}">
                <a16:creationId xmlns="" xmlns:a16="http://schemas.microsoft.com/office/drawing/2014/main" id="{AF716A0E-18D4-4A3D-A248-AB131D158942}"/>
              </a:ext>
            </a:extLst>
          </p:cNvPr>
          <p:cNvSpPr>
            <a:spLocks noGrp="1"/>
          </p:cNvSpPr>
          <p:nvPr>
            <p:ph type="body" sz="quarter" idx="3" hasCustomPrompt="1"/>
          </p:nvPr>
        </p:nvSpPr>
        <p:spPr>
          <a:xfrm>
            <a:off x="6172200" y="1681163"/>
            <a:ext cx="5183188" cy="823912"/>
          </a:xfrm>
          <a:prstGeom prst="rect">
            <a:avLst/>
          </a:prstGeom>
          <a:solidFill>
            <a:schemeClr val="accent3"/>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dirty="0" err="1"/>
              <a:t>subheader</a:t>
            </a:r>
            <a:endParaRPr lang="nl-NL" dirty="0"/>
          </a:p>
        </p:txBody>
      </p:sp>
      <p:pic>
        <p:nvPicPr>
          <p:cNvPr id="17" name="Graphic 16">
            <a:extLst>
              <a:ext uri="{FF2B5EF4-FFF2-40B4-BE49-F238E27FC236}">
                <a16:creationId xmlns="" xmlns:a16="http://schemas.microsoft.com/office/drawing/2014/main" id="{F636A01B-34E1-4217-8455-EBD7BC385800}"/>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9235390" y="-391871"/>
            <a:ext cx="2901340" cy="2050234"/>
          </a:xfrm>
          <a:prstGeom prst="rect">
            <a:avLst/>
          </a:prstGeom>
        </p:spPr>
      </p:pic>
    </p:spTree>
    <p:extLst>
      <p:ext uri="{BB962C8B-B14F-4D97-AF65-F5344CB8AC3E}">
        <p14:creationId xmlns:p14="http://schemas.microsoft.com/office/powerpoint/2010/main" val="30344713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imple slide (black and white)">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65038D0-1D15-420B-982C-2B870F438E01}"/>
              </a:ext>
            </a:extLst>
          </p:cNvPr>
          <p:cNvSpPr>
            <a:spLocks noGrp="1"/>
          </p:cNvSpPr>
          <p:nvPr>
            <p:ph type="title" hasCustomPrompt="1"/>
          </p:nvPr>
        </p:nvSpPr>
        <p:spPr/>
        <p:txBody>
          <a:bodyPr/>
          <a:lstStyle>
            <a:lvl1pPr>
              <a:defRPr/>
            </a:lvl1pPr>
          </a:lstStyle>
          <a:p>
            <a:r>
              <a:rPr lang="nl-NL" dirty="0" err="1"/>
              <a:t>Title</a:t>
            </a:r>
            <a:endParaRPr lang="en-GB" dirty="0"/>
          </a:p>
        </p:txBody>
      </p:sp>
      <p:sp>
        <p:nvSpPr>
          <p:cNvPr id="3" name="Tijdelijke aanduiding voor tekst 2">
            <a:extLst>
              <a:ext uri="{FF2B5EF4-FFF2-40B4-BE49-F238E27FC236}">
                <a16:creationId xmlns="" xmlns:a16="http://schemas.microsoft.com/office/drawing/2014/main" id="{B6272EFC-A5C8-42C9-9583-46A3C986402E}"/>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5" name="Graphic 4">
            <a:extLst>
              <a:ext uri="{FF2B5EF4-FFF2-40B4-BE49-F238E27FC236}">
                <a16:creationId xmlns="" xmlns:a16="http://schemas.microsoft.com/office/drawing/2014/main" id="{7D13D90E-2AA7-47EA-86DE-1E960EBB13EC}"/>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7320316" y="-196158"/>
            <a:ext cx="6456348" cy="7054158"/>
          </a:xfrm>
          <a:prstGeom prst="rect">
            <a:avLst/>
          </a:prstGeom>
        </p:spPr>
      </p:pic>
      <p:pic>
        <p:nvPicPr>
          <p:cNvPr id="6" name="Graphic 5">
            <a:extLst>
              <a:ext uri="{FF2B5EF4-FFF2-40B4-BE49-F238E27FC236}">
                <a16:creationId xmlns="" xmlns:a16="http://schemas.microsoft.com/office/drawing/2014/main" id="{F8FA5507-86D9-421B-9300-D6BF0082274D}"/>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9235390" y="-391871"/>
            <a:ext cx="2901340" cy="2050234"/>
          </a:xfrm>
          <a:prstGeom prst="rect">
            <a:avLst/>
          </a:prstGeom>
        </p:spPr>
      </p:pic>
    </p:spTree>
    <p:extLst>
      <p:ext uri="{BB962C8B-B14F-4D97-AF65-F5344CB8AC3E}">
        <p14:creationId xmlns:p14="http://schemas.microsoft.com/office/powerpoint/2010/main" val="39702975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Graphic 4">
            <a:extLst>
              <a:ext uri="{FF2B5EF4-FFF2-40B4-BE49-F238E27FC236}">
                <a16:creationId xmlns="" xmlns:a16="http://schemas.microsoft.com/office/drawing/2014/main" id="{2367F631-019F-466E-A462-1B6023163A56}"/>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9235390" y="5331233"/>
            <a:ext cx="2901340" cy="2050234"/>
          </a:xfrm>
          <a:prstGeom prst="rect">
            <a:avLst/>
          </a:prstGeom>
        </p:spPr>
      </p:pic>
      <p:pic>
        <p:nvPicPr>
          <p:cNvPr id="3" name="Graphic 2">
            <a:extLst>
              <a:ext uri="{FF2B5EF4-FFF2-40B4-BE49-F238E27FC236}">
                <a16:creationId xmlns="" xmlns:a16="http://schemas.microsoft.com/office/drawing/2014/main" id="{E3D1C544-CEB0-4095-9B5F-B125310717A0}"/>
              </a:ext>
            </a:extLst>
          </p:cNvPr>
          <p:cNvPicPr>
            <a:picLocks noChangeAspect="1"/>
          </p:cNvPicPr>
          <p:nvPr userDrawn="1"/>
        </p:nvPicPr>
        <p:blipFill>
          <a:blip r:embed="rId4">
            <a:extLst>
              <a:ext uri="{96DAC541-7B7A-43D3-8B79-37D633B846F1}">
                <asvg:svgBlip xmlns="" xmlns:asvg="http://schemas.microsoft.com/office/drawing/2016/SVG/main" r:embed="rId5"/>
              </a:ext>
            </a:extLst>
          </a:blip>
          <a:stretch>
            <a:fillRect/>
          </a:stretch>
        </p:blipFill>
        <p:spPr>
          <a:xfrm>
            <a:off x="7027508" y="-94435"/>
            <a:ext cx="6477000" cy="7076723"/>
          </a:xfrm>
          <a:prstGeom prst="rect">
            <a:avLst/>
          </a:prstGeom>
        </p:spPr>
      </p:pic>
    </p:spTree>
    <p:extLst>
      <p:ext uri="{BB962C8B-B14F-4D97-AF65-F5344CB8AC3E}">
        <p14:creationId xmlns:p14="http://schemas.microsoft.com/office/powerpoint/2010/main" val="11231177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description">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0F93E074-184D-473B-AF5A-E07EE68D830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GB"/>
          </a:p>
        </p:txBody>
      </p:sp>
      <p:sp>
        <p:nvSpPr>
          <p:cNvPr id="3" name="Tijdelijke aanduiding voor inhoud 2">
            <a:extLst>
              <a:ext uri="{FF2B5EF4-FFF2-40B4-BE49-F238E27FC236}">
                <a16:creationId xmlns="" xmlns:a16="http://schemas.microsoft.com/office/drawing/2014/main" id="{2733F4ED-31A7-4376-A4DA-64A35E8D8F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tekst 3">
            <a:extLst>
              <a:ext uri="{FF2B5EF4-FFF2-40B4-BE49-F238E27FC236}">
                <a16:creationId xmlns="" xmlns:a16="http://schemas.microsoft.com/office/drawing/2014/main" id="{9199C618-8494-4811-A05B-BDC5D0CC01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pic>
        <p:nvPicPr>
          <p:cNvPr id="5" name="Graphic 4">
            <a:extLst>
              <a:ext uri="{FF2B5EF4-FFF2-40B4-BE49-F238E27FC236}">
                <a16:creationId xmlns="" xmlns:a16="http://schemas.microsoft.com/office/drawing/2014/main" id="{6011F3EB-1901-465F-A19E-10150793645C}"/>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7000875" y="-109362"/>
            <a:ext cx="6477000" cy="7076723"/>
          </a:xfrm>
          <a:prstGeom prst="rect">
            <a:avLst/>
          </a:prstGeom>
        </p:spPr>
      </p:pic>
      <p:pic>
        <p:nvPicPr>
          <p:cNvPr id="6" name="Graphic 5">
            <a:extLst>
              <a:ext uri="{FF2B5EF4-FFF2-40B4-BE49-F238E27FC236}">
                <a16:creationId xmlns="" xmlns:a16="http://schemas.microsoft.com/office/drawing/2014/main" id="{B566EF62-B9DE-4C29-A3DC-9E2C80ECEAAF}"/>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9235390" y="-391871"/>
            <a:ext cx="2901340" cy="2050234"/>
          </a:xfrm>
          <a:prstGeom prst="rect">
            <a:avLst/>
          </a:prstGeom>
        </p:spPr>
      </p:pic>
    </p:spTree>
    <p:extLst>
      <p:ext uri="{BB962C8B-B14F-4D97-AF65-F5344CB8AC3E}">
        <p14:creationId xmlns:p14="http://schemas.microsoft.com/office/powerpoint/2010/main" val="38659654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description">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899B78FD-8170-4ECD-B278-0B75D034509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GB"/>
          </a:p>
        </p:txBody>
      </p:sp>
      <p:sp>
        <p:nvSpPr>
          <p:cNvPr id="3" name="Tijdelijke aanduiding voor afbeelding 2">
            <a:extLst>
              <a:ext uri="{FF2B5EF4-FFF2-40B4-BE49-F238E27FC236}">
                <a16:creationId xmlns="" xmlns:a16="http://schemas.microsoft.com/office/drawing/2014/main" id="{D2D35D73-6FC4-4226-BBCB-31707EC7CB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ijdelijke aanduiding voor tekst 3">
            <a:extLst>
              <a:ext uri="{FF2B5EF4-FFF2-40B4-BE49-F238E27FC236}">
                <a16:creationId xmlns="" xmlns:a16="http://schemas.microsoft.com/office/drawing/2014/main" id="{6BEB6DDF-0BF7-4923-8814-BA53AD53D4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pic>
        <p:nvPicPr>
          <p:cNvPr id="5" name="Graphic 4">
            <a:extLst>
              <a:ext uri="{FF2B5EF4-FFF2-40B4-BE49-F238E27FC236}">
                <a16:creationId xmlns="" xmlns:a16="http://schemas.microsoft.com/office/drawing/2014/main" id="{5F01DFC6-EE44-424B-B0CD-43D139788B07}"/>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7000875" y="-109362"/>
            <a:ext cx="6477000" cy="7076723"/>
          </a:xfrm>
          <a:prstGeom prst="rect">
            <a:avLst/>
          </a:prstGeom>
        </p:spPr>
      </p:pic>
      <p:pic>
        <p:nvPicPr>
          <p:cNvPr id="6" name="Graphic 5">
            <a:extLst>
              <a:ext uri="{FF2B5EF4-FFF2-40B4-BE49-F238E27FC236}">
                <a16:creationId xmlns="" xmlns:a16="http://schemas.microsoft.com/office/drawing/2014/main" id="{6EB8AE3A-6BAB-4D4B-8C89-C574C02BDBE9}"/>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9235390" y="-391871"/>
            <a:ext cx="2901340" cy="2050234"/>
          </a:xfrm>
          <a:prstGeom prst="rect">
            <a:avLst/>
          </a:prstGeom>
        </p:spPr>
      </p:pic>
    </p:spTree>
    <p:extLst>
      <p:ext uri="{BB962C8B-B14F-4D97-AF65-F5344CB8AC3E}">
        <p14:creationId xmlns:p14="http://schemas.microsoft.com/office/powerpoint/2010/main" val="301879228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6_Aangepaste indeling">
    <p:spTree>
      <p:nvGrpSpPr>
        <p:cNvPr id="1" name=""/>
        <p:cNvGrpSpPr/>
        <p:nvPr/>
      </p:nvGrpSpPr>
      <p:grpSpPr>
        <a:xfrm>
          <a:off x="0" y="0"/>
          <a:ext cx="0" cy="0"/>
          <a:chOff x="0" y="0"/>
          <a:chExt cx="0" cy="0"/>
        </a:xfrm>
      </p:grpSpPr>
      <p:sp>
        <p:nvSpPr>
          <p:cNvPr id="3" name="Rechthoek 2">
            <a:extLst>
              <a:ext uri="{FF2B5EF4-FFF2-40B4-BE49-F238E27FC236}">
                <a16:creationId xmlns="" xmlns:a16="http://schemas.microsoft.com/office/drawing/2014/main" id="{1A0F1517-CFDB-495A-856F-AE99ED618077}"/>
              </a:ext>
            </a:extLst>
          </p:cNvPr>
          <p:cNvSpPr/>
          <p:nvPr userDrawn="1"/>
        </p:nvSpPr>
        <p:spPr>
          <a:xfrm>
            <a:off x="155" y="2893819"/>
            <a:ext cx="12192000" cy="174002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4" name="Picture 7">
            <a:extLst>
              <a:ext uri="{FF2B5EF4-FFF2-40B4-BE49-F238E27FC236}">
                <a16:creationId xmlns="" xmlns:a16="http://schemas.microsoft.com/office/drawing/2014/main" id="{525B9170-9B8E-4A2D-A63E-C6E5283A7B2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9556" t="27075" r="10103" b="30446"/>
          <a:stretch/>
        </p:blipFill>
        <p:spPr>
          <a:xfrm>
            <a:off x="531455" y="512473"/>
            <a:ext cx="4916426" cy="1836908"/>
          </a:xfrm>
          <a:prstGeom prst="rect">
            <a:avLst/>
          </a:prstGeom>
        </p:spPr>
      </p:pic>
      <p:grpSp>
        <p:nvGrpSpPr>
          <p:cNvPr id="2" name="Group 1">
            <a:extLst>
              <a:ext uri="{FF2B5EF4-FFF2-40B4-BE49-F238E27FC236}">
                <a16:creationId xmlns="" xmlns:a16="http://schemas.microsoft.com/office/drawing/2014/main" id="{E0FC3D12-9F33-4469-999B-E6C9811EC7D5}"/>
              </a:ext>
            </a:extLst>
          </p:cNvPr>
          <p:cNvGrpSpPr/>
          <p:nvPr userDrawn="1"/>
        </p:nvGrpSpPr>
        <p:grpSpPr>
          <a:xfrm>
            <a:off x="1352881" y="5291471"/>
            <a:ext cx="9519800" cy="451320"/>
            <a:chOff x="223366" y="6163684"/>
            <a:chExt cx="9519800" cy="451320"/>
          </a:xfrm>
        </p:grpSpPr>
        <p:pic>
          <p:nvPicPr>
            <p:cNvPr id="8" name="Picture 48">
              <a:extLst>
                <a:ext uri="{FF2B5EF4-FFF2-40B4-BE49-F238E27FC236}">
                  <a16:creationId xmlns="" xmlns:a16="http://schemas.microsoft.com/office/drawing/2014/main" id="{E5E62FA7-B9B7-45F8-80B3-B969A4015ED7}"/>
                </a:ext>
              </a:extLst>
            </p:cNvPr>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599579" y="6220196"/>
              <a:ext cx="1178241" cy="338296"/>
            </a:xfrm>
            <a:prstGeom prst="rect">
              <a:avLst/>
            </a:prstGeom>
            <a:solidFill>
              <a:schemeClr val="bg1"/>
            </a:solidFill>
          </p:spPr>
        </p:pic>
        <p:pic>
          <p:nvPicPr>
            <p:cNvPr id="9" name="Picture 50">
              <a:extLst>
                <a:ext uri="{FF2B5EF4-FFF2-40B4-BE49-F238E27FC236}">
                  <a16:creationId xmlns="" xmlns:a16="http://schemas.microsoft.com/office/drawing/2014/main" id="{4A05142B-4F35-401F-8CAB-35A2C5DD852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98944" y="6214295"/>
              <a:ext cx="1736203" cy="350098"/>
            </a:xfrm>
            <a:prstGeom prst="rect">
              <a:avLst/>
            </a:prstGeom>
            <a:solidFill>
              <a:schemeClr val="bg1"/>
            </a:solidFill>
          </p:spPr>
        </p:pic>
        <p:pic>
          <p:nvPicPr>
            <p:cNvPr id="10" name="Picture 54">
              <a:extLst>
                <a:ext uri="{FF2B5EF4-FFF2-40B4-BE49-F238E27FC236}">
                  <a16:creationId xmlns="" xmlns:a16="http://schemas.microsoft.com/office/drawing/2014/main" id="{A9E91485-5EC3-4062-BDFB-6FEFDDC6163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43874" y="6163684"/>
              <a:ext cx="2206481" cy="451320"/>
            </a:xfrm>
            <a:prstGeom prst="rect">
              <a:avLst/>
            </a:prstGeom>
            <a:solidFill>
              <a:schemeClr val="bg1"/>
            </a:solidFill>
          </p:spPr>
        </p:pic>
        <p:pic>
          <p:nvPicPr>
            <p:cNvPr id="11" name="Picture 56">
              <a:extLst>
                <a:ext uri="{FF2B5EF4-FFF2-40B4-BE49-F238E27FC236}">
                  <a16:creationId xmlns="" xmlns:a16="http://schemas.microsoft.com/office/drawing/2014/main" id="{C93FA385-7745-41DF-B075-34744C410D96}"/>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8300493" y="6216076"/>
              <a:ext cx="1442673" cy="346537"/>
            </a:xfrm>
            <a:prstGeom prst="rect">
              <a:avLst/>
            </a:prstGeom>
            <a:solidFill>
              <a:schemeClr val="bg1"/>
            </a:solidFill>
          </p:spPr>
        </p:pic>
        <p:pic>
          <p:nvPicPr>
            <p:cNvPr id="13" name="Bild 1" descr="image001">
              <a:extLst>
                <a:ext uri="{FF2B5EF4-FFF2-40B4-BE49-F238E27FC236}">
                  <a16:creationId xmlns="" xmlns:a16="http://schemas.microsoft.com/office/drawing/2014/main" id="{0FA45233-9582-4E82-9343-420B9EE0342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3366" y="6196853"/>
              <a:ext cx="2031186" cy="38498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14" name="Titel 1">
            <a:extLst>
              <a:ext uri="{FF2B5EF4-FFF2-40B4-BE49-F238E27FC236}">
                <a16:creationId xmlns="" xmlns:a16="http://schemas.microsoft.com/office/drawing/2014/main" id="{9EC090B5-CA90-4C00-93B7-5ADF9310911B}"/>
              </a:ext>
            </a:extLst>
          </p:cNvPr>
          <p:cNvSpPr>
            <a:spLocks noGrp="1"/>
          </p:cNvSpPr>
          <p:nvPr userDrawn="1">
            <p:ph type="title" hasCustomPrompt="1"/>
          </p:nvPr>
        </p:nvSpPr>
        <p:spPr>
          <a:xfrm>
            <a:off x="531455" y="3101048"/>
            <a:ext cx="8049553" cy="1325563"/>
          </a:xfrm>
        </p:spPr>
        <p:txBody>
          <a:bodyPr/>
          <a:lstStyle>
            <a:lvl1pPr>
              <a:defRPr>
                <a:solidFill>
                  <a:schemeClr val="bg2"/>
                </a:solidFill>
              </a:defRPr>
            </a:lvl1pPr>
          </a:lstStyle>
          <a:p>
            <a:r>
              <a:rPr lang="nl-NL" dirty="0" err="1"/>
              <a:t>Thank</a:t>
            </a:r>
            <a:r>
              <a:rPr lang="nl-NL" dirty="0"/>
              <a:t> </a:t>
            </a:r>
            <a:r>
              <a:rPr lang="nl-NL" dirty="0" err="1"/>
              <a:t>you</a:t>
            </a:r>
            <a:r>
              <a:rPr lang="nl-NL" dirty="0"/>
              <a:t> </a:t>
            </a:r>
            <a:r>
              <a:rPr lang="nl-NL" dirty="0" err="1"/>
              <a:t>for</a:t>
            </a:r>
            <a:r>
              <a:rPr lang="nl-NL" dirty="0"/>
              <a:t> </a:t>
            </a:r>
            <a:r>
              <a:rPr lang="nl-NL" dirty="0" err="1"/>
              <a:t>your</a:t>
            </a:r>
            <a:r>
              <a:rPr lang="nl-NL" dirty="0"/>
              <a:t> attention</a:t>
            </a:r>
            <a:endParaRPr lang="en-GB" dirty="0"/>
          </a:p>
        </p:txBody>
      </p:sp>
      <p:grpSp>
        <p:nvGrpSpPr>
          <p:cNvPr id="5" name="Group 4">
            <a:extLst>
              <a:ext uri="{FF2B5EF4-FFF2-40B4-BE49-F238E27FC236}">
                <a16:creationId xmlns="" xmlns:a16="http://schemas.microsoft.com/office/drawing/2014/main" id="{F770ABEA-164C-40C8-B341-835E84D6C0A0}"/>
              </a:ext>
            </a:extLst>
          </p:cNvPr>
          <p:cNvGrpSpPr/>
          <p:nvPr userDrawn="1"/>
        </p:nvGrpSpPr>
        <p:grpSpPr>
          <a:xfrm>
            <a:off x="3364547" y="6103487"/>
            <a:ext cx="5907334" cy="707886"/>
            <a:chOff x="3574680" y="5063050"/>
            <a:chExt cx="5907334" cy="707886"/>
          </a:xfrm>
        </p:grpSpPr>
        <p:pic>
          <p:nvPicPr>
            <p:cNvPr id="12" name="Picture 2">
              <a:extLst>
                <a:ext uri="{FF2B5EF4-FFF2-40B4-BE49-F238E27FC236}">
                  <a16:creationId xmlns="" xmlns:a16="http://schemas.microsoft.com/office/drawing/2014/main" id="{1309AB3A-AC0A-4A28-99D7-11A3A980B4A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574680" y="5178280"/>
              <a:ext cx="1887654" cy="411552"/>
            </a:xfrm>
            <a:prstGeom prst="rect">
              <a:avLst/>
            </a:prstGeom>
            <a:solidFill>
              <a:schemeClr val="bg1"/>
            </a:solidFill>
          </p:spPr>
        </p:pic>
        <p:sp>
          <p:nvSpPr>
            <p:cNvPr id="15" name="TextBox 19">
              <a:extLst>
                <a:ext uri="{FF2B5EF4-FFF2-40B4-BE49-F238E27FC236}">
                  <a16:creationId xmlns="" xmlns:a16="http://schemas.microsoft.com/office/drawing/2014/main" id="{A31FD795-25B3-4ED2-9B90-8444ECC284C3}"/>
                </a:ext>
              </a:extLst>
            </p:cNvPr>
            <p:cNvSpPr txBox="1"/>
            <p:nvPr userDrawn="1"/>
          </p:nvSpPr>
          <p:spPr>
            <a:xfrm>
              <a:off x="5621747" y="5063050"/>
              <a:ext cx="3860267"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solidFill>
                    <a:schemeClr val="tx1">
                      <a:lumMod val="75000"/>
                      <a:lumOff val="25000"/>
                    </a:schemeClr>
                  </a:solidFill>
                  <a:effectLst/>
                  <a:latin typeface="Raleway" panose="020B0003030101060003" pitchFamily="34" charset="0"/>
                  <a:ea typeface="Times New Roman" panose="02020603050405020304" pitchFamily="18" charset="0"/>
                  <a:cs typeface="Times New Roman" panose="02020603050405020304" pitchFamily="18" charset="0"/>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nl-NL" sz="800" dirty="0">
                <a:solidFill>
                  <a:schemeClr val="tx1">
                    <a:lumMod val="75000"/>
                    <a:lumOff val="25000"/>
                  </a:schemeClr>
                </a:solidFill>
                <a:effectLst/>
                <a:latin typeface="Raleway" panose="020B0003030101060003" pitchFamily="34" charset="0"/>
                <a:ea typeface="Times New Roman" panose="02020603050405020304" pitchFamily="18" charset="0"/>
                <a:cs typeface="Times New Roman" panose="02020603050405020304" pitchFamily="18" charset="0"/>
              </a:endParaRPr>
            </a:p>
            <a:p>
              <a:endParaRPr lang="nl-NL" sz="800" dirty="0">
                <a:solidFill>
                  <a:schemeClr val="bg1"/>
                </a:solidFill>
              </a:endParaRPr>
            </a:p>
          </p:txBody>
        </p:sp>
      </p:grpSp>
    </p:spTree>
    <p:extLst>
      <p:ext uri="{BB962C8B-B14F-4D97-AF65-F5344CB8AC3E}">
        <p14:creationId xmlns:p14="http://schemas.microsoft.com/office/powerpoint/2010/main" val="2750170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imple slide (red)">
    <p:spTree>
      <p:nvGrpSpPr>
        <p:cNvPr id="1" name=""/>
        <p:cNvGrpSpPr/>
        <p:nvPr/>
      </p:nvGrpSpPr>
      <p:grpSpPr>
        <a:xfrm>
          <a:off x="0" y="0"/>
          <a:ext cx="0" cy="0"/>
          <a:chOff x="0" y="0"/>
          <a:chExt cx="0" cy="0"/>
        </a:xfrm>
      </p:grpSpPr>
      <p:sp>
        <p:nvSpPr>
          <p:cNvPr id="11" name="Rechthoek 10">
            <a:extLst>
              <a:ext uri="{FF2B5EF4-FFF2-40B4-BE49-F238E27FC236}">
                <a16:creationId xmlns="" xmlns:a16="http://schemas.microsoft.com/office/drawing/2014/main" id="{E1AAB47F-D341-4EB5-90BE-EE00B800B465}"/>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itel 1">
            <a:extLst>
              <a:ext uri="{FF2B5EF4-FFF2-40B4-BE49-F238E27FC236}">
                <a16:creationId xmlns="" xmlns:a16="http://schemas.microsoft.com/office/drawing/2014/main" id="{CF3C8D34-09EF-4D07-957D-19F3F13250C6}"/>
              </a:ext>
            </a:extLst>
          </p:cNvPr>
          <p:cNvSpPr>
            <a:spLocks noGrp="1"/>
          </p:cNvSpPr>
          <p:nvPr>
            <p:ph type="title" hasCustomPrompt="1"/>
          </p:nvPr>
        </p:nvSpPr>
        <p:spPr>
          <a:xfrm>
            <a:off x="838200" y="365125"/>
            <a:ext cx="10515600" cy="1325563"/>
          </a:xfrm>
        </p:spPr>
        <p:txBody>
          <a:bodyPr/>
          <a:lstStyle>
            <a:lvl1pPr>
              <a:defRPr>
                <a:solidFill>
                  <a:schemeClr val="bg2"/>
                </a:solidFill>
              </a:defRPr>
            </a:lvl1pPr>
          </a:lstStyle>
          <a:p>
            <a:r>
              <a:rPr lang="nl-NL" dirty="0" err="1"/>
              <a:t>Title</a:t>
            </a:r>
            <a:endParaRPr lang="en-GB" dirty="0"/>
          </a:p>
        </p:txBody>
      </p:sp>
      <p:sp>
        <p:nvSpPr>
          <p:cNvPr id="13" name="Tijdelijke aanduiding voor inhoud 2">
            <a:extLst>
              <a:ext uri="{FF2B5EF4-FFF2-40B4-BE49-F238E27FC236}">
                <a16:creationId xmlns="" xmlns:a16="http://schemas.microsoft.com/office/drawing/2014/main" id="{7B11FB93-6DE9-40F3-80DF-78E5C1A9B8F2}"/>
              </a:ext>
            </a:extLst>
          </p:cNvPr>
          <p:cNvSpPr>
            <a:spLocks noGrp="1"/>
          </p:cNvSpPr>
          <p:nvPr>
            <p:ph idx="1" hasCustomPrompt="1"/>
          </p:nvPr>
        </p:nvSpPr>
        <p:spPr>
          <a:xfrm>
            <a:off x="838200" y="1825625"/>
            <a:ext cx="10515600" cy="43513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Change </a:t>
            </a:r>
            <a:r>
              <a:rPr lang="nl-NL" dirty="0" err="1"/>
              <a:t>text</a:t>
            </a:r>
            <a:endParaRPr lang="en-GB" dirty="0"/>
          </a:p>
        </p:txBody>
      </p:sp>
      <p:pic>
        <p:nvPicPr>
          <p:cNvPr id="14" name="Graphic 13">
            <a:extLst>
              <a:ext uri="{FF2B5EF4-FFF2-40B4-BE49-F238E27FC236}">
                <a16:creationId xmlns="" xmlns:a16="http://schemas.microsoft.com/office/drawing/2014/main" id="{440C3F14-E0D9-4624-823B-40395F66AF7E}"/>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6972300" y="-101512"/>
            <a:ext cx="6462632" cy="7061024"/>
          </a:xfrm>
          <a:prstGeom prst="rect">
            <a:avLst/>
          </a:prstGeom>
        </p:spPr>
      </p:pic>
      <p:pic>
        <p:nvPicPr>
          <p:cNvPr id="6" name="Afbeelding 5">
            <a:extLst>
              <a:ext uri="{FF2B5EF4-FFF2-40B4-BE49-F238E27FC236}">
                <a16:creationId xmlns="" xmlns:a16="http://schemas.microsoft.com/office/drawing/2014/main" id="{EC13E559-2655-4973-B01A-C76362A73185}"/>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614905" y="5535227"/>
            <a:ext cx="2160121" cy="1526451"/>
          </a:xfrm>
          <a:prstGeom prst="rect">
            <a:avLst/>
          </a:prstGeom>
        </p:spPr>
      </p:pic>
    </p:spTree>
    <p:extLst>
      <p:ext uri="{BB962C8B-B14F-4D97-AF65-F5344CB8AC3E}">
        <p14:creationId xmlns:p14="http://schemas.microsoft.com/office/powerpoint/2010/main" val="4168069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imple slide (blue)">
    <p:spTree>
      <p:nvGrpSpPr>
        <p:cNvPr id="1" name=""/>
        <p:cNvGrpSpPr/>
        <p:nvPr/>
      </p:nvGrpSpPr>
      <p:grpSpPr>
        <a:xfrm>
          <a:off x="0" y="0"/>
          <a:ext cx="0" cy="0"/>
          <a:chOff x="0" y="0"/>
          <a:chExt cx="0" cy="0"/>
        </a:xfrm>
      </p:grpSpPr>
      <p:sp>
        <p:nvSpPr>
          <p:cNvPr id="3" name="Tijdelijke aanduiding voor datum 2">
            <a:extLst>
              <a:ext uri="{FF2B5EF4-FFF2-40B4-BE49-F238E27FC236}">
                <a16:creationId xmlns="" xmlns:a16="http://schemas.microsoft.com/office/drawing/2014/main" id="{5CA44219-E56D-4855-9F35-DE415A3A9896}"/>
              </a:ext>
            </a:extLst>
          </p:cNvPr>
          <p:cNvSpPr>
            <a:spLocks noGrp="1"/>
          </p:cNvSpPr>
          <p:nvPr>
            <p:ph type="dt" sz="half" idx="10"/>
          </p:nvPr>
        </p:nvSpPr>
        <p:spPr>
          <a:xfrm>
            <a:off x="838200" y="6356350"/>
            <a:ext cx="2743200" cy="365125"/>
          </a:xfrm>
          <a:prstGeom prst="rect">
            <a:avLst/>
          </a:prstGeom>
        </p:spPr>
        <p:txBody>
          <a:bodyPr/>
          <a:lstStyle/>
          <a:p>
            <a:fld id="{1362BEEA-E994-44C3-9F66-80728C7ADA37}" type="datetimeFigureOut">
              <a:rPr lang="en-GB" smtClean="0"/>
              <a:t>20/12/2022</a:t>
            </a:fld>
            <a:endParaRPr lang="en-GB"/>
          </a:p>
        </p:txBody>
      </p:sp>
      <p:sp>
        <p:nvSpPr>
          <p:cNvPr id="4" name="Tijdelijke aanduiding voor voettekst 3">
            <a:extLst>
              <a:ext uri="{FF2B5EF4-FFF2-40B4-BE49-F238E27FC236}">
                <a16:creationId xmlns="" xmlns:a16="http://schemas.microsoft.com/office/drawing/2014/main" id="{39DBFF6A-CAFD-4F3B-B41E-782125526C78}"/>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Tijdelijke aanduiding voor dianummer 4">
            <a:extLst>
              <a:ext uri="{FF2B5EF4-FFF2-40B4-BE49-F238E27FC236}">
                <a16:creationId xmlns="" xmlns:a16="http://schemas.microsoft.com/office/drawing/2014/main" id="{3295DFD2-6C0D-462A-84C1-F73859553A6B}"/>
              </a:ext>
            </a:extLst>
          </p:cNvPr>
          <p:cNvSpPr>
            <a:spLocks noGrp="1"/>
          </p:cNvSpPr>
          <p:nvPr>
            <p:ph type="sldNum" sz="quarter" idx="12"/>
          </p:nvPr>
        </p:nvSpPr>
        <p:spPr>
          <a:xfrm>
            <a:off x="8610600" y="6356350"/>
            <a:ext cx="2743200" cy="365125"/>
          </a:xfrm>
          <a:prstGeom prst="rect">
            <a:avLst/>
          </a:prstGeom>
        </p:spPr>
        <p:txBody>
          <a:bodyPr/>
          <a:lstStyle/>
          <a:p>
            <a:fld id="{E72CBA73-900A-4F0C-942E-66B23EAE3D81}" type="slidenum">
              <a:rPr lang="en-GB" smtClean="0"/>
              <a:t>‹#›</a:t>
            </a:fld>
            <a:endParaRPr lang="en-GB"/>
          </a:p>
        </p:txBody>
      </p:sp>
      <p:sp>
        <p:nvSpPr>
          <p:cNvPr id="6" name="Rechthoek 5">
            <a:extLst>
              <a:ext uri="{FF2B5EF4-FFF2-40B4-BE49-F238E27FC236}">
                <a16:creationId xmlns="" xmlns:a16="http://schemas.microsoft.com/office/drawing/2014/main" id="{2D12650B-1D08-4752-A703-6A277BF74894}"/>
              </a:ext>
            </a:extLst>
          </p:cNvPr>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itel 1">
            <a:extLst>
              <a:ext uri="{FF2B5EF4-FFF2-40B4-BE49-F238E27FC236}">
                <a16:creationId xmlns="" xmlns:a16="http://schemas.microsoft.com/office/drawing/2014/main" id="{33F67BC8-AECB-495E-B5EC-9F860EEEA529}"/>
              </a:ext>
            </a:extLst>
          </p:cNvPr>
          <p:cNvSpPr>
            <a:spLocks noGrp="1"/>
          </p:cNvSpPr>
          <p:nvPr>
            <p:ph type="title" hasCustomPrompt="1"/>
          </p:nvPr>
        </p:nvSpPr>
        <p:spPr>
          <a:xfrm>
            <a:off x="838200" y="365125"/>
            <a:ext cx="10515600" cy="1325563"/>
          </a:xfrm>
        </p:spPr>
        <p:txBody>
          <a:bodyPr/>
          <a:lstStyle>
            <a:lvl1pPr>
              <a:defRPr>
                <a:solidFill>
                  <a:schemeClr val="bg2"/>
                </a:solidFill>
              </a:defRPr>
            </a:lvl1pPr>
          </a:lstStyle>
          <a:p>
            <a:r>
              <a:rPr lang="nl-NL" dirty="0" err="1"/>
              <a:t>Title</a:t>
            </a:r>
            <a:endParaRPr lang="en-GB" dirty="0"/>
          </a:p>
        </p:txBody>
      </p:sp>
      <p:sp>
        <p:nvSpPr>
          <p:cNvPr id="8" name="Tijdelijke aanduiding voor inhoud 2">
            <a:extLst>
              <a:ext uri="{FF2B5EF4-FFF2-40B4-BE49-F238E27FC236}">
                <a16:creationId xmlns="" xmlns:a16="http://schemas.microsoft.com/office/drawing/2014/main" id="{9663B953-246C-4E9B-9F59-7B18915B5E0B}"/>
              </a:ext>
            </a:extLst>
          </p:cNvPr>
          <p:cNvSpPr>
            <a:spLocks noGrp="1"/>
          </p:cNvSpPr>
          <p:nvPr>
            <p:ph idx="1" hasCustomPrompt="1"/>
          </p:nvPr>
        </p:nvSpPr>
        <p:spPr>
          <a:xfrm>
            <a:off x="838200" y="1825625"/>
            <a:ext cx="10515600" cy="43513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Change </a:t>
            </a:r>
            <a:r>
              <a:rPr lang="nl-NL" dirty="0" err="1"/>
              <a:t>text</a:t>
            </a:r>
            <a:endParaRPr lang="en-GB" dirty="0"/>
          </a:p>
        </p:txBody>
      </p:sp>
      <p:pic>
        <p:nvPicPr>
          <p:cNvPr id="9" name="Afbeelding 8">
            <a:extLst>
              <a:ext uri="{FF2B5EF4-FFF2-40B4-BE49-F238E27FC236}">
                <a16:creationId xmlns="" xmlns:a16="http://schemas.microsoft.com/office/drawing/2014/main" id="{89C9B853-E3A0-41EC-8427-8B2A1F1814D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14905" y="5535227"/>
            <a:ext cx="2160121" cy="1526451"/>
          </a:xfrm>
          <a:prstGeom prst="rect">
            <a:avLst/>
          </a:prstGeom>
        </p:spPr>
      </p:pic>
      <p:pic>
        <p:nvPicPr>
          <p:cNvPr id="10" name="Graphic 9">
            <a:extLst>
              <a:ext uri="{FF2B5EF4-FFF2-40B4-BE49-F238E27FC236}">
                <a16:creationId xmlns="" xmlns:a16="http://schemas.microsoft.com/office/drawing/2014/main" id="{79A074A3-A961-4803-A4CB-D785069C9006}"/>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6972300" y="-101512"/>
            <a:ext cx="6462632" cy="7061024"/>
          </a:xfrm>
          <a:prstGeom prst="rect">
            <a:avLst/>
          </a:prstGeom>
        </p:spPr>
      </p:pic>
    </p:spTree>
    <p:extLst>
      <p:ext uri="{BB962C8B-B14F-4D97-AF65-F5344CB8AC3E}">
        <p14:creationId xmlns:p14="http://schemas.microsoft.com/office/powerpoint/2010/main" val="2609635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imple slide (green)">
    <p:spTree>
      <p:nvGrpSpPr>
        <p:cNvPr id="1" name=""/>
        <p:cNvGrpSpPr/>
        <p:nvPr/>
      </p:nvGrpSpPr>
      <p:grpSpPr>
        <a:xfrm>
          <a:off x="0" y="0"/>
          <a:ext cx="0" cy="0"/>
          <a:chOff x="0" y="0"/>
          <a:chExt cx="0" cy="0"/>
        </a:xfrm>
      </p:grpSpPr>
      <p:sp>
        <p:nvSpPr>
          <p:cNvPr id="6" name="Tijdelijke aanduiding voor datum 6">
            <a:extLst>
              <a:ext uri="{FF2B5EF4-FFF2-40B4-BE49-F238E27FC236}">
                <a16:creationId xmlns="" xmlns:a16="http://schemas.microsoft.com/office/drawing/2014/main" id="{41A5A94E-2351-4AC7-8F99-BD3008A3FA36}"/>
              </a:ext>
            </a:extLst>
          </p:cNvPr>
          <p:cNvSpPr>
            <a:spLocks noGrp="1"/>
          </p:cNvSpPr>
          <p:nvPr>
            <p:ph type="dt" sz="half" idx="10"/>
          </p:nvPr>
        </p:nvSpPr>
        <p:spPr>
          <a:xfrm>
            <a:off x="838200" y="6356350"/>
            <a:ext cx="2743200" cy="365125"/>
          </a:xfrm>
          <a:prstGeom prst="rect">
            <a:avLst/>
          </a:prstGeom>
        </p:spPr>
        <p:txBody>
          <a:bodyPr/>
          <a:lstStyle/>
          <a:p>
            <a:fld id="{227B6E0C-D4E5-4995-B5ED-367675E79898}" type="datetimeFigureOut">
              <a:rPr lang="en-GB" smtClean="0"/>
              <a:t>20/12/2022</a:t>
            </a:fld>
            <a:endParaRPr lang="en-GB"/>
          </a:p>
        </p:txBody>
      </p:sp>
      <p:sp>
        <p:nvSpPr>
          <p:cNvPr id="7" name="Tijdelijke aanduiding voor voettekst 7">
            <a:extLst>
              <a:ext uri="{FF2B5EF4-FFF2-40B4-BE49-F238E27FC236}">
                <a16:creationId xmlns="" xmlns:a16="http://schemas.microsoft.com/office/drawing/2014/main" id="{95F14F45-16BA-4519-85FE-C7282584E37C}"/>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8" name="Tijdelijke aanduiding voor dianummer 8">
            <a:extLst>
              <a:ext uri="{FF2B5EF4-FFF2-40B4-BE49-F238E27FC236}">
                <a16:creationId xmlns="" xmlns:a16="http://schemas.microsoft.com/office/drawing/2014/main" id="{34B7CBDC-CD16-4451-A26E-014DAF9CF1D8}"/>
              </a:ext>
            </a:extLst>
          </p:cNvPr>
          <p:cNvSpPr>
            <a:spLocks noGrp="1"/>
          </p:cNvSpPr>
          <p:nvPr>
            <p:ph type="sldNum" sz="quarter" idx="12"/>
          </p:nvPr>
        </p:nvSpPr>
        <p:spPr>
          <a:xfrm>
            <a:off x="8610600" y="6356350"/>
            <a:ext cx="2743200" cy="365125"/>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 xmlns:a16="http://schemas.microsoft.com/office/drawing/2014/main" id="{F9FDCE48-33AD-44A4-93C2-95C430018F24}"/>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itel 1">
            <a:extLst>
              <a:ext uri="{FF2B5EF4-FFF2-40B4-BE49-F238E27FC236}">
                <a16:creationId xmlns="" xmlns:a16="http://schemas.microsoft.com/office/drawing/2014/main" id="{58BB4E3D-47AD-4794-9C33-40B220BBC734}"/>
              </a:ext>
            </a:extLst>
          </p:cNvPr>
          <p:cNvSpPr>
            <a:spLocks noGrp="1"/>
          </p:cNvSpPr>
          <p:nvPr>
            <p:ph type="title"/>
          </p:nvPr>
        </p:nvSpPr>
        <p:spPr>
          <a:xfrm>
            <a:off x="838200" y="365125"/>
            <a:ext cx="10515600" cy="1325563"/>
          </a:xfrm>
        </p:spPr>
        <p:txBody>
          <a:bodyPr/>
          <a:lstStyle>
            <a:lvl1pPr>
              <a:defRPr>
                <a:solidFill>
                  <a:schemeClr val="bg2"/>
                </a:solidFill>
              </a:defRPr>
            </a:lvl1pPr>
          </a:lstStyle>
          <a:p>
            <a:r>
              <a:rPr lang="nl-NL" dirty="0"/>
              <a:t>Klik om stijl te bewerken</a:t>
            </a:r>
            <a:endParaRPr lang="en-GB" dirty="0"/>
          </a:p>
        </p:txBody>
      </p:sp>
      <p:sp>
        <p:nvSpPr>
          <p:cNvPr id="11" name="Tijdelijke aanduiding voor inhoud 2">
            <a:extLst>
              <a:ext uri="{FF2B5EF4-FFF2-40B4-BE49-F238E27FC236}">
                <a16:creationId xmlns="" xmlns:a16="http://schemas.microsoft.com/office/drawing/2014/main" id="{272BCAF7-2F7E-4C1C-83B7-179C6123ACC6}"/>
              </a:ext>
            </a:extLst>
          </p:cNvPr>
          <p:cNvSpPr>
            <a:spLocks noGrp="1"/>
          </p:cNvSpPr>
          <p:nvPr>
            <p:ph idx="1"/>
          </p:nvPr>
        </p:nvSpPr>
        <p:spPr>
          <a:xfrm>
            <a:off x="838200" y="1825625"/>
            <a:ext cx="10515600" cy="43513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12" name="Tijdelijke aanduiding voor datum 6">
            <a:extLst>
              <a:ext uri="{FF2B5EF4-FFF2-40B4-BE49-F238E27FC236}">
                <a16:creationId xmlns="" xmlns:a16="http://schemas.microsoft.com/office/drawing/2014/main" id="{E0C498A0-FAAF-4192-94BB-11F22ECCEDF7}"/>
              </a:ext>
            </a:extLst>
          </p:cNvPr>
          <p:cNvSpPr txBox="1">
            <a:spLocks/>
          </p:cNvSpPr>
          <p:nvPr userDrawn="1"/>
        </p:nvSpPr>
        <p:spPr>
          <a:xfrm>
            <a:off x="696157" y="6356350"/>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27B6E0C-D4E5-4995-B5ED-367675E79898}" type="datetimeFigureOut">
              <a:rPr lang="en-GB" smtClean="0"/>
              <a:pPr/>
              <a:t>20/12/2022</a:t>
            </a:fld>
            <a:endParaRPr lang="en-GB"/>
          </a:p>
        </p:txBody>
      </p:sp>
      <p:sp>
        <p:nvSpPr>
          <p:cNvPr id="13" name="Tijdelijke aanduiding voor voettekst 7">
            <a:extLst>
              <a:ext uri="{FF2B5EF4-FFF2-40B4-BE49-F238E27FC236}">
                <a16:creationId xmlns="" xmlns:a16="http://schemas.microsoft.com/office/drawing/2014/main" id="{A6AA3114-C95E-4A53-B7D7-AB4D8A083A56}"/>
              </a:ext>
            </a:extLst>
          </p:cNvPr>
          <p:cNvSpPr txBox="1">
            <a:spLocks/>
          </p:cNvSpPr>
          <p:nvPr userDrawn="1"/>
        </p:nvSpPr>
        <p:spPr>
          <a:xfrm>
            <a:off x="3896557"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sp>
        <p:nvSpPr>
          <p:cNvPr id="14" name="Tijdelijke aanduiding voor dianummer 8">
            <a:extLst>
              <a:ext uri="{FF2B5EF4-FFF2-40B4-BE49-F238E27FC236}">
                <a16:creationId xmlns="" xmlns:a16="http://schemas.microsoft.com/office/drawing/2014/main" id="{7F445D93-1772-4FEC-A6FE-22288C4A8C48}"/>
              </a:ext>
            </a:extLst>
          </p:cNvPr>
          <p:cNvSpPr txBox="1">
            <a:spLocks/>
          </p:cNvSpPr>
          <p:nvPr userDrawn="1"/>
        </p:nvSpPr>
        <p:spPr>
          <a:xfrm>
            <a:off x="8468557"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DA44471-F18B-49D2-B2D5-B5C55CED17BB}" type="slidenum">
              <a:rPr lang="en-GB" smtClean="0"/>
              <a:pPr/>
              <a:t>‹#›</a:t>
            </a:fld>
            <a:endParaRPr lang="en-GB"/>
          </a:p>
        </p:txBody>
      </p:sp>
      <p:sp>
        <p:nvSpPr>
          <p:cNvPr id="15" name="Rechthoek 14">
            <a:extLst>
              <a:ext uri="{FF2B5EF4-FFF2-40B4-BE49-F238E27FC236}">
                <a16:creationId xmlns="" xmlns:a16="http://schemas.microsoft.com/office/drawing/2014/main" id="{057454BE-55A1-4583-8E8E-2975E58F3837}"/>
              </a:ext>
            </a:extLst>
          </p:cNvPr>
          <p:cNvSpPr/>
          <p:nvPr userDrawn="1"/>
        </p:nvSpPr>
        <p:spPr>
          <a:xfrm>
            <a:off x="-142043"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itel 1">
            <a:extLst>
              <a:ext uri="{FF2B5EF4-FFF2-40B4-BE49-F238E27FC236}">
                <a16:creationId xmlns="" xmlns:a16="http://schemas.microsoft.com/office/drawing/2014/main" id="{105F9474-7720-460B-9546-7AA5BF792B5E}"/>
              </a:ext>
            </a:extLst>
          </p:cNvPr>
          <p:cNvSpPr txBox="1">
            <a:spLocks/>
          </p:cNvSpPr>
          <p:nvPr userDrawn="1"/>
        </p:nvSpPr>
        <p:spPr>
          <a:xfrm>
            <a:off x="696157"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bg2"/>
                </a:solidFill>
                <a:latin typeface="+mj-lt"/>
                <a:ea typeface="+mj-ea"/>
                <a:cs typeface="+mj-cs"/>
              </a:defRPr>
            </a:lvl1pPr>
          </a:lstStyle>
          <a:p>
            <a:r>
              <a:rPr lang="nl-NL" dirty="0" err="1"/>
              <a:t>Title</a:t>
            </a:r>
            <a:endParaRPr lang="en-GB" dirty="0"/>
          </a:p>
        </p:txBody>
      </p:sp>
      <p:sp>
        <p:nvSpPr>
          <p:cNvPr id="17" name="Tijdelijke aanduiding voor inhoud 2">
            <a:extLst>
              <a:ext uri="{FF2B5EF4-FFF2-40B4-BE49-F238E27FC236}">
                <a16:creationId xmlns="" xmlns:a16="http://schemas.microsoft.com/office/drawing/2014/main" id="{C41223C4-9057-4244-802A-6F4B761095CC}"/>
              </a:ext>
            </a:extLst>
          </p:cNvPr>
          <p:cNvSpPr>
            <a:spLocks noGrp="1"/>
          </p:cNvSpPr>
          <p:nvPr>
            <p:ph idx="13" hasCustomPrompt="1"/>
          </p:nvPr>
        </p:nvSpPr>
        <p:spPr>
          <a:xfrm>
            <a:off x="696157" y="1825625"/>
            <a:ext cx="10515600" cy="43513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err="1"/>
              <a:t>text</a:t>
            </a:r>
            <a:endParaRPr lang="en-GB" dirty="0"/>
          </a:p>
        </p:txBody>
      </p:sp>
      <p:pic>
        <p:nvPicPr>
          <p:cNvPr id="18" name="Afbeelding 17">
            <a:extLst>
              <a:ext uri="{FF2B5EF4-FFF2-40B4-BE49-F238E27FC236}">
                <a16:creationId xmlns="" xmlns:a16="http://schemas.microsoft.com/office/drawing/2014/main" id="{0509D9E6-94AD-454B-B632-FF48BC958A3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14905" y="5535227"/>
            <a:ext cx="2160121" cy="1526451"/>
          </a:xfrm>
          <a:prstGeom prst="rect">
            <a:avLst/>
          </a:prstGeom>
        </p:spPr>
      </p:pic>
      <p:pic>
        <p:nvPicPr>
          <p:cNvPr id="19" name="Graphic 18">
            <a:extLst>
              <a:ext uri="{FF2B5EF4-FFF2-40B4-BE49-F238E27FC236}">
                <a16:creationId xmlns="" xmlns:a16="http://schemas.microsoft.com/office/drawing/2014/main" id="{29AF28F7-5CED-4480-BDF4-6E7A27E78523}"/>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6972300" y="-101512"/>
            <a:ext cx="6462632" cy="7061024"/>
          </a:xfrm>
          <a:prstGeom prst="rect">
            <a:avLst/>
          </a:prstGeom>
        </p:spPr>
      </p:pic>
    </p:spTree>
    <p:extLst>
      <p:ext uri="{BB962C8B-B14F-4D97-AF65-F5344CB8AC3E}">
        <p14:creationId xmlns:p14="http://schemas.microsoft.com/office/powerpoint/2010/main" val="3767529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imple slide (yellow)">
    <p:spTree>
      <p:nvGrpSpPr>
        <p:cNvPr id="1" name=""/>
        <p:cNvGrpSpPr/>
        <p:nvPr/>
      </p:nvGrpSpPr>
      <p:grpSpPr>
        <a:xfrm>
          <a:off x="0" y="0"/>
          <a:ext cx="0" cy="0"/>
          <a:chOff x="0" y="0"/>
          <a:chExt cx="0" cy="0"/>
        </a:xfrm>
      </p:grpSpPr>
      <p:sp>
        <p:nvSpPr>
          <p:cNvPr id="6" name="Tijdelijke aanduiding voor datum 2">
            <a:extLst>
              <a:ext uri="{FF2B5EF4-FFF2-40B4-BE49-F238E27FC236}">
                <a16:creationId xmlns="" xmlns:a16="http://schemas.microsoft.com/office/drawing/2014/main" id="{61103D17-8064-4E2A-8C17-24683B9CD9AF}"/>
              </a:ext>
            </a:extLst>
          </p:cNvPr>
          <p:cNvSpPr>
            <a:spLocks noGrp="1"/>
          </p:cNvSpPr>
          <p:nvPr>
            <p:ph type="dt" sz="half" idx="10"/>
          </p:nvPr>
        </p:nvSpPr>
        <p:spPr>
          <a:xfrm>
            <a:off x="838200" y="6356350"/>
            <a:ext cx="2743200" cy="365125"/>
          </a:xfrm>
          <a:prstGeom prst="rect">
            <a:avLst/>
          </a:prstGeom>
        </p:spPr>
        <p:txBody>
          <a:bodyPr/>
          <a:lstStyle/>
          <a:p>
            <a:fld id="{227B6E0C-D4E5-4995-B5ED-367675E79898}" type="datetimeFigureOut">
              <a:rPr lang="en-GB" smtClean="0"/>
              <a:t>20/12/2022</a:t>
            </a:fld>
            <a:endParaRPr lang="en-GB"/>
          </a:p>
        </p:txBody>
      </p:sp>
      <p:sp>
        <p:nvSpPr>
          <p:cNvPr id="7" name="Tijdelijke aanduiding voor voettekst 3">
            <a:extLst>
              <a:ext uri="{FF2B5EF4-FFF2-40B4-BE49-F238E27FC236}">
                <a16:creationId xmlns="" xmlns:a16="http://schemas.microsoft.com/office/drawing/2014/main" id="{6F959806-18AA-4195-B648-315A1A819F62}"/>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8" name="Tijdelijke aanduiding voor dianummer 4">
            <a:extLst>
              <a:ext uri="{FF2B5EF4-FFF2-40B4-BE49-F238E27FC236}">
                <a16:creationId xmlns="" xmlns:a16="http://schemas.microsoft.com/office/drawing/2014/main" id="{57A381E9-11FC-4DC0-8787-907910239BBD}"/>
              </a:ext>
            </a:extLst>
          </p:cNvPr>
          <p:cNvSpPr>
            <a:spLocks noGrp="1"/>
          </p:cNvSpPr>
          <p:nvPr>
            <p:ph type="sldNum" sz="quarter" idx="12"/>
          </p:nvPr>
        </p:nvSpPr>
        <p:spPr>
          <a:xfrm>
            <a:off x="8610600" y="6356350"/>
            <a:ext cx="2743200" cy="365125"/>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 xmlns:a16="http://schemas.microsoft.com/office/drawing/2014/main" id="{74B8038E-5C02-47A7-8831-A9B384E4E4A9}"/>
              </a:ext>
            </a:extLst>
          </p:cNvPr>
          <p:cNvSpPr/>
          <p:nvPr userDrawn="1"/>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Titel 1">
            <a:extLst>
              <a:ext uri="{FF2B5EF4-FFF2-40B4-BE49-F238E27FC236}">
                <a16:creationId xmlns="" xmlns:a16="http://schemas.microsoft.com/office/drawing/2014/main" id="{349578B8-1138-48FA-8C67-2CB1764E43A9}"/>
              </a:ext>
            </a:extLst>
          </p:cNvPr>
          <p:cNvSpPr>
            <a:spLocks noGrp="1"/>
          </p:cNvSpPr>
          <p:nvPr>
            <p:ph type="title" hasCustomPrompt="1"/>
          </p:nvPr>
        </p:nvSpPr>
        <p:spPr>
          <a:xfrm>
            <a:off x="838200" y="365125"/>
            <a:ext cx="10515600" cy="1325563"/>
          </a:xfrm>
        </p:spPr>
        <p:txBody>
          <a:bodyPr/>
          <a:lstStyle>
            <a:lvl1pPr>
              <a:defRPr>
                <a:solidFill>
                  <a:schemeClr val="bg2"/>
                </a:solidFill>
              </a:defRPr>
            </a:lvl1pPr>
          </a:lstStyle>
          <a:p>
            <a:r>
              <a:rPr lang="nl-NL" dirty="0" err="1"/>
              <a:t>Title</a:t>
            </a:r>
            <a:endParaRPr lang="en-GB" dirty="0"/>
          </a:p>
        </p:txBody>
      </p:sp>
      <p:sp>
        <p:nvSpPr>
          <p:cNvPr id="11" name="Tijdelijke aanduiding voor inhoud 2">
            <a:extLst>
              <a:ext uri="{FF2B5EF4-FFF2-40B4-BE49-F238E27FC236}">
                <a16:creationId xmlns="" xmlns:a16="http://schemas.microsoft.com/office/drawing/2014/main" id="{062B67B1-B800-4740-ADF6-E3B94A119040}"/>
              </a:ext>
            </a:extLst>
          </p:cNvPr>
          <p:cNvSpPr>
            <a:spLocks noGrp="1"/>
          </p:cNvSpPr>
          <p:nvPr>
            <p:ph idx="1" hasCustomPrompt="1"/>
          </p:nvPr>
        </p:nvSpPr>
        <p:spPr>
          <a:xfrm>
            <a:off x="838200" y="1825625"/>
            <a:ext cx="10515600" cy="43513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err="1"/>
              <a:t>text</a:t>
            </a:r>
            <a:endParaRPr lang="en-GB" dirty="0"/>
          </a:p>
        </p:txBody>
      </p:sp>
      <p:pic>
        <p:nvPicPr>
          <p:cNvPr id="12" name="Afbeelding 11">
            <a:extLst>
              <a:ext uri="{FF2B5EF4-FFF2-40B4-BE49-F238E27FC236}">
                <a16:creationId xmlns="" xmlns:a16="http://schemas.microsoft.com/office/drawing/2014/main" id="{7D7F9474-EF5F-44AF-B750-8BF15B9014A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14905" y="5535227"/>
            <a:ext cx="2160121" cy="1526451"/>
          </a:xfrm>
          <a:prstGeom prst="rect">
            <a:avLst/>
          </a:prstGeom>
        </p:spPr>
      </p:pic>
      <p:pic>
        <p:nvPicPr>
          <p:cNvPr id="13" name="Graphic 12">
            <a:extLst>
              <a:ext uri="{FF2B5EF4-FFF2-40B4-BE49-F238E27FC236}">
                <a16:creationId xmlns="" xmlns:a16="http://schemas.microsoft.com/office/drawing/2014/main" id="{16DDCA43-2F4F-4704-BDD4-B0504BE16D21}"/>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6972300" y="-101512"/>
            <a:ext cx="6462632" cy="7061024"/>
          </a:xfrm>
          <a:prstGeom prst="rect">
            <a:avLst/>
          </a:prstGeom>
        </p:spPr>
      </p:pic>
    </p:spTree>
    <p:extLst>
      <p:ext uri="{BB962C8B-B14F-4D97-AF65-F5344CB8AC3E}">
        <p14:creationId xmlns:p14="http://schemas.microsoft.com/office/powerpoint/2010/main" val="1641768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imple slide (orange)">
    <p:spTree>
      <p:nvGrpSpPr>
        <p:cNvPr id="1" name=""/>
        <p:cNvGrpSpPr/>
        <p:nvPr/>
      </p:nvGrpSpPr>
      <p:grpSpPr>
        <a:xfrm>
          <a:off x="0" y="0"/>
          <a:ext cx="0" cy="0"/>
          <a:chOff x="0" y="0"/>
          <a:chExt cx="0" cy="0"/>
        </a:xfrm>
      </p:grpSpPr>
      <p:sp>
        <p:nvSpPr>
          <p:cNvPr id="13" name="Tijdelijke aanduiding voor datum 1">
            <a:extLst>
              <a:ext uri="{FF2B5EF4-FFF2-40B4-BE49-F238E27FC236}">
                <a16:creationId xmlns="" xmlns:a16="http://schemas.microsoft.com/office/drawing/2014/main" id="{8C87637E-4593-4B3C-BA26-A69DC56E749A}"/>
              </a:ext>
            </a:extLst>
          </p:cNvPr>
          <p:cNvSpPr>
            <a:spLocks noGrp="1"/>
          </p:cNvSpPr>
          <p:nvPr>
            <p:ph type="dt" sz="half" idx="10"/>
          </p:nvPr>
        </p:nvSpPr>
        <p:spPr>
          <a:xfrm>
            <a:off x="838200" y="6356350"/>
            <a:ext cx="2743200" cy="365125"/>
          </a:xfrm>
          <a:prstGeom prst="rect">
            <a:avLst/>
          </a:prstGeom>
        </p:spPr>
        <p:txBody>
          <a:bodyPr/>
          <a:lstStyle/>
          <a:p>
            <a:fld id="{227B6E0C-D4E5-4995-B5ED-367675E79898}" type="datetimeFigureOut">
              <a:rPr lang="en-GB" smtClean="0"/>
              <a:t>20/12/2022</a:t>
            </a:fld>
            <a:endParaRPr lang="en-GB"/>
          </a:p>
        </p:txBody>
      </p:sp>
      <p:sp>
        <p:nvSpPr>
          <p:cNvPr id="14" name="Tijdelijke aanduiding voor voettekst 2">
            <a:extLst>
              <a:ext uri="{FF2B5EF4-FFF2-40B4-BE49-F238E27FC236}">
                <a16:creationId xmlns="" xmlns:a16="http://schemas.microsoft.com/office/drawing/2014/main" id="{5E848633-AAFE-4C76-A63A-8BED7C690267}"/>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15" name="Tijdelijke aanduiding voor dianummer 3">
            <a:extLst>
              <a:ext uri="{FF2B5EF4-FFF2-40B4-BE49-F238E27FC236}">
                <a16:creationId xmlns="" xmlns:a16="http://schemas.microsoft.com/office/drawing/2014/main" id="{EE3205BD-962E-4760-B6BD-6692ABE80F87}"/>
              </a:ext>
            </a:extLst>
          </p:cNvPr>
          <p:cNvSpPr>
            <a:spLocks noGrp="1"/>
          </p:cNvSpPr>
          <p:nvPr>
            <p:ph type="sldNum" sz="quarter" idx="12"/>
          </p:nvPr>
        </p:nvSpPr>
        <p:spPr>
          <a:xfrm>
            <a:off x="8610600" y="6356350"/>
            <a:ext cx="2743200" cy="365125"/>
          </a:xfrm>
          <a:prstGeom prst="rect">
            <a:avLst/>
          </a:prstGeom>
        </p:spPr>
        <p:txBody>
          <a:bodyPr/>
          <a:lstStyle/>
          <a:p>
            <a:fld id="{8DA44471-F18B-49D2-B2D5-B5C55CED17BB}" type="slidenum">
              <a:rPr lang="en-GB" smtClean="0"/>
              <a:t>‹#›</a:t>
            </a:fld>
            <a:endParaRPr lang="en-GB"/>
          </a:p>
        </p:txBody>
      </p:sp>
      <p:sp>
        <p:nvSpPr>
          <p:cNvPr id="16" name="Rechthoek 15">
            <a:extLst>
              <a:ext uri="{FF2B5EF4-FFF2-40B4-BE49-F238E27FC236}">
                <a16:creationId xmlns="" xmlns:a16="http://schemas.microsoft.com/office/drawing/2014/main" id="{6F5C2098-F446-4466-948E-58A22A766AD4}"/>
              </a:ext>
            </a:extLst>
          </p:cNvPr>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Titel 1">
            <a:extLst>
              <a:ext uri="{FF2B5EF4-FFF2-40B4-BE49-F238E27FC236}">
                <a16:creationId xmlns="" xmlns:a16="http://schemas.microsoft.com/office/drawing/2014/main" id="{91E3243C-77C7-4B6A-8AE2-1E7299F66470}"/>
              </a:ext>
            </a:extLst>
          </p:cNvPr>
          <p:cNvSpPr>
            <a:spLocks noGrp="1"/>
          </p:cNvSpPr>
          <p:nvPr>
            <p:ph type="title" hasCustomPrompt="1"/>
          </p:nvPr>
        </p:nvSpPr>
        <p:spPr>
          <a:xfrm>
            <a:off x="838200" y="365125"/>
            <a:ext cx="10515600" cy="1325563"/>
          </a:xfrm>
        </p:spPr>
        <p:txBody>
          <a:bodyPr/>
          <a:lstStyle>
            <a:lvl1pPr>
              <a:defRPr>
                <a:solidFill>
                  <a:schemeClr val="bg2"/>
                </a:solidFill>
              </a:defRPr>
            </a:lvl1pPr>
          </a:lstStyle>
          <a:p>
            <a:r>
              <a:rPr lang="nl-NL" dirty="0" err="1"/>
              <a:t>title</a:t>
            </a:r>
            <a:endParaRPr lang="en-GB" dirty="0"/>
          </a:p>
        </p:txBody>
      </p:sp>
      <p:sp>
        <p:nvSpPr>
          <p:cNvPr id="18" name="Tijdelijke aanduiding voor inhoud 2">
            <a:extLst>
              <a:ext uri="{FF2B5EF4-FFF2-40B4-BE49-F238E27FC236}">
                <a16:creationId xmlns="" xmlns:a16="http://schemas.microsoft.com/office/drawing/2014/main" id="{0CE68D4A-0BB5-4393-8290-EDB339A56437}"/>
              </a:ext>
            </a:extLst>
          </p:cNvPr>
          <p:cNvSpPr>
            <a:spLocks noGrp="1"/>
          </p:cNvSpPr>
          <p:nvPr>
            <p:ph idx="1" hasCustomPrompt="1"/>
          </p:nvPr>
        </p:nvSpPr>
        <p:spPr>
          <a:xfrm>
            <a:off x="838200" y="1825625"/>
            <a:ext cx="10515600" cy="43513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err="1"/>
              <a:t>text</a:t>
            </a:r>
            <a:endParaRPr lang="en-GB" dirty="0"/>
          </a:p>
        </p:txBody>
      </p:sp>
      <p:pic>
        <p:nvPicPr>
          <p:cNvPr id="19" name="Afbeelding 18">
            <a:extLst>
              <a:ext uri="{FF2B5EF4-FFF2-40B4-BE49-F238E27FC236}">
                <a16:creationId xmlns="" xmlns:a16="http://schemas.microsoft.com/office/drawing/2014/main" id="{923C0007-33D7-4D76-B419-1E6B07D09DC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14905" y="5535227"/>
            <a:ext cx="2160121" cy="1526451"/>
          </a:xfrm>
          <a:prstGeom prst="rect">
            <a:avLst/>
          </a:prstGeom>
        </p:spPr>
      </p:pic>
      <p:pic>
        <p:nvPicPr>
          <p:cNvPr id="3" name="Graphic 2">
            <a:extLst>
              <a:ext uri="{FF2B5EF4-FFF2-40B4-BE49-F238E27FC236}">
                <a16:creationId xmlns="" xmlns:a16="http://schemas.microsoft.com/office/drawing/2014/main" id="{6619D745-01FD-42AF-9C8E-DD873EDE162B}"/>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6972300" y="-101512"/>
            <a:ext cx="6462632" cy="7061024"/>
          </a:xfrm>
          <a:prstGeom prst="rect">
            <a:avLst/>
          </a:prstGeom>
        </p:spPr>
      </p:pic>
    </p:spTree>
    <p:extLst>
      <p:ext uri="{BB962C8B-B14F-4D97-AF65-F5344CB8AC3E}">
        <p14:creationId xmlns:p14="http://schemas.microsoft.com/office/powerpoint/2010/main" val="1648703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nd image (white)">
    <p:spTree>
      <p:nvGrpSpPr>
        <p:cNvPr id="1" name=""/>
        <p:cNvGrpSpPr/>
        <p:nvPr/>
      </p:nvGrpSpPr>
      <p:grpSpPr>
        <a:xfrm>
          <a:off x="0" y="0"/>
          <a:ext cx="0" cy="0"/>
          <a:chOff x="0" y="0"/>
          <a:chExt cx="0" cy="0"/>
        </a:xfrm>
      </p:grpSpPr>
      <p:pic>
        <p:nvPicPr>
          <p:cNvPr id="10" name="Graphic 9">
            <a:extLst>
              <a:ext uri="{FF2B5EF4-FFF2-40B4-BE49-F238E27FC236}">
                <a16:creationId xmlns="" xmlns:a16="http://schemas.microsoft.com/office/drawing/2014/main" id="{3D58D4BB-0AF1-4CA7-9C9A-C6D8A4D5A81B}"/>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7000875" y="-109362"/>
            <a:ext cx="6477000" cy="7076723"/>
          </a:xfrm>
          <a:prstGeom prst="rect">
            <a:avLst/>
          </a:prstGeom>
        </p:spPr>
      </p:pic>
      <p:pic>
        <p:nvPicPr>
          <p:cNvPr id="8" name="Graphic 7">
            <a:extLst>
              <a:ext uri="{FF2B5EF4-FFF2-40B4-BE49-F238E27FC236}">
                <a16:creationId xmlns="" xmlns:a16="http://schemas.microsoft.com/office/drawing/2014/main" id="{6F63A8E9-0F8A-473D-A84C-CAFFD8D32D3B}"/>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9572177" y="5512598"/>
            <a:ext cx="2321136" cy="1640232"/>
          </a:xfrm>
          <a:prstGeom prst="rect">
            <a:avLst/>
          </a:prstGeom>
        </p:spPr>
      </p:pic>
      <p:sp>
        <p:nvSpPr>
          <p:cNvPr id="2" name="Titel 1">
            <a:extLst>
              <a:ext uri="{FF2B5EF4-FFF2-40B4-BE49-F238E27FC236}">
                <a16:creationId xmlns="" xmlns:a16="http://schemas.microsoft.com/office/drawing/2014/main" id="{B8606041-C5D1-4D18-994F-F9BF3475851D}"/>
              </a:ext>
            </a:extLst>
          </p:cNvPr>
          <p:cNvSpPr>
            <a:spLocks noGrp="1"/>
          </p:cNvSpPr>
          <p:nvPr>
            <p:ph type="title" hasCustomPrompt="1"/>
          </p:nvPr>
        </p:nvSpPr>
        <p:spPr/>
        <p:txBody>
          <a:bodyPr/>
          <a:lstStyle>
            <a:lvl1pPr>
              <a:defRPr/>
            </a:lvl1pPr>
          </a:lstStyle>
          <a:p>
            <a:r>
              <a:rPr lang="nl-NL" dirty="0" err="1"/>
              <a:t>Title</a:t>
            </a:r>
            <a:endParaRPr lang="en-GB" dirty="0"/>
          </a:p>
        </p:txBody>
      </p:sp>
      <p:sp>
        <p:nvSpPr>
          <p:cNvPr id="5" name="Tijdelijke aanduiding voor inhoud 2">
            <a:extLst>
              <a:ext uri="{FF2B5EF4-FFF2-40B4-BE49-F238E27FC236}">
                <a16:creationId xmlns="" xmlns:a16="http://schemas.microsoft.com/office/drawing/2014/main" id="{D22A9442-D3D3-4608-BEF7-DFF3714CE64C}"/>
              </a:ext>
            </a:extLst>
          </p:cNvPr>
          <p:cNvSpPr>
            <a:spLocks noGrp="1"/>
          </p:cNvSpPr>
          <p:nvPr>
            <p:ph idx="13"/>
          </p:nvPr>
        </p:nvSpPr>
        <p:spPr>
          <a:xfrm>
            <a:off x="838200" y="1825625"/>
            <a:ext cx="5257800" cy="4351338"/>
          </a:xfrm>
        </p:spPr>
        <p:txBody>
          <a:bodyPr/>
          <a:lstStyle>
            <a:lvl1pPr>
              <a:defRPr>
                <a:solidFill>
                  <a:schemeClr val="accent6"/>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7" name="Tijdelijke aanduiding voor inhoud 2">
            <a:extLst>
              <a:ext uri="{FF2B5EF4-FFF2-40B4-BE49-F238E27FC236}">
                <a16:creationId xmlns="" xmlns:a16="http://schemas.microsoft.com/office/drawing/2014/main" id="{4590B05B-6A8F-47E7-A0B0-98F634381A19}"/>
              </a:ext>
            </a:extLst>
          </p:cNvPr>
          <p:cNvSpPr>
            <a:spLocks noGrp="1"/>
          </p:cNvSpPr>
          <p:nvPr>
            <p:ph idx="14"/>
          </p:nvPr>
        </p:nvSpPr>
        <p:spPr>
          <a:xfrm>
            <a:off x="6238043" y="1821026"/>
            <a:ext cx="5115757" cy="3896110"/>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665461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and image (red)">
    <p:spTree>
      <p:nvGrpSpPr>
        <p:cNvPr id="1" name=""/>
        <p:cNvGrpSpPr/>
        <p:nvPr/>
      </p:nvGrpSpPr>
      <p:grpSpPr>
        <a:xfrm>
          <a:off x="0" y="0"/>
          <a:ext cx="0" cy="0"/>
          <a:chOff x="0" y="0"/>
          <a:chExt cx="0" cy="0"/>
        </a:xfrm>
      </p:grpSpPr>
      <p:sp>
        <p:nvSpPr>
          <p:cNvPr id="11" name="Rechthoek 10">
            <a:extLst>
              <a:ext uri="{FF2B5EF4-FFF2-40B4-BE49-F238E27FC236}">
                <a16:creationId xmlns="" xmlns:a16="http://schemas.microsoft.com/office/drawing/2014/main" id="{E1AAB47F-D341-4EB5-90BE-EE00B800B465}"/>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itel 1">
            <a:extLst>
              <a:ext uri="{FF2B5EF4-FFF2-40B4-BE49-F238E27FC236}">
                <a16:creationId xmlns="" xmlns:a16="http://schemas.microsoft.com/office/drawing/2014/main" id="{CF3C8D34-09EF-4D07-957D-19F3F13250C6}"/>
              </a:ext>
            </a:extLst>
          </p:cNvPr>
          <p:cNvSpPr>
            <a:spLocks noGrp="1"/>
          </p:cNvSpPr>
          <p:nvPr>
            <p:ph type="title"/>
          </p:nvPr>
        </p:nvSpPr>
        <p:spPr>
          <a:xfrm>
            <a:off x="838200" y="365125"/>
            <a:ext cx="10515600" cy="1325563"/>
          </a:xfrm>
        </p:spPr>
        <p:txBody>
          <a:bodyPr/>
          <a:lstStyle>
            <a:lvl1pPr>
              <a:defRPr>
                <a:solidFill>
                  <a:schemeClr val="bg2"/>
                </a:solidFill>
              </a:defRPr>
            </a:lvl1pPr>
          </a:lstStyle>
          <a:p>
            <a:endParaRPr lang="en-GB" dirty="0"/>
          </a:p>
        </p:txBody>
      </p:sp>
      <p:pic>
        <p:nvPicPr>
          <p:cNvPr id="14" name="Graphic 13">
            <a:extLst>
              <a:ext uri="{FF2B5EF4-FFF2-40B4-BE49-F238E27FC236}">
                <a16:creationId xmlns="" xmlns:a16="http://schemas.microsoft.com/office/drawing/2014/main" id="{440C3F14-E0D9-4624-823B-40395F66AF7E}"/>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6972300" y="-101512"/>
            <a:ext cx="6462632" cy="7061024"/>
          </a:xfrm>
          <a:prstGeom prst="rect">
            <a:avLst/>
          </a:prstGeom>
        </p:spPr>
      </p:pic>
      <p:pic>
        <p:nvPicPr>
          <p:cNvPr id="6" name="Afbeelding 5">
            <a:extLst>
              <a:ext uri="{FF2B5EF4-FFF2-40B4-BE49-F238E27FC236}">
                <a16:creationId xmlns="" xmlns:a16="http://schemas.microsoft.com/office/drawing/2014/main" id="{EC13E559-2655-4973-B01A-C76362A73185}"/>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614905" y="5535227"/>
            <a:ext cx="2160121" cy="1526451"/>
          </a:xfrm>
          <a:prstGeom prst="rect">
            <a:avLst/>
          </a:prstGeom>
        </p:spPr>
      </p:pic>
      <p:sp>
        <p:nvSpPr>
          <p:cNvPr id="7" name="Tijdelijke aanduiding voor inhoud 2">
            <a:extLst>
              <a:ext uri="{FF2B5EF4-FFF2-40B4-BE49-F238E27FC236}">
                <a16:creationId xmlns="" xmlns:a16="http://schemas.microsoft.com/office/drawing/2014/main" id="{6C514876-4EE3-4C08-93DB-88998AE1A6A7}"/>
              </a:ext>
            </a:extLst>
          </p:cNvPr>
          <p:cNvSpPr>
            <a:spLocks noGrp="1"/>
          </p:cNvSpPr>
          <p:nvPr>
            <p:ph idx="13"/>
          </p:nvPr>
        </p:nvSpPr>
        <p:spPr>
          <a:xfrm>
            <a:off x="838200" y="1825625"/>
            <a:ext cx="5257800" cy="43513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8" name="Tijdelijke aanduiding voor inhoud 2">
            <a:extLst>
              <a:ext uri="{FF2B5EF4-FFF2-40B4-BE49-F238E27FC236}">
                <a16:creationId xmlns="" xmlns:a16="http://schemas.microsoft.com/office/drawing/2014/main" id="{9ABD4C61-DEB4-4ACA-9218-0D357BC0002C}"/>
              </a:ext>
            </a:extLst>
          </p:cNvPr>
          <p:cNvSpPr>
            <a:spLocks noGrp="1"/>
          </p:cNvSpPr>
          <p:nvPr>
            <p:ph idx="14"/>
          </p:nvPr>
        </p:nvSpPr>
        <p:spPr>
          <a:xfrm>
            <a:off x="6238043" y="1821026"/>
            <a:ext cx="5115757" cy="3896110"/>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3456892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xmlns:p14="http://schemas.microsoft.com/office/powerpoint/2010/main" xmlns="" id="{F7F33E5A-EE53-491B-A290-92B54B3D62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dirty="0"/>
              <a:t>Κάντε κλικ για να δημιουργήσετε κάτι</a:t>
            </a:r>
            <a:endParaRPr lang="en-GB" dirty="0"/>
          </a:p>
        </p:txBody>
      </p:sp>
      <p:sp>
        <p:nvSpPr>
          <p:cNvPr id="3" name="Tijdelijke aanduiding voor tekst 2">
            <a:extLst>
              <a:ext uri="{FF2B5EF4-FFF2-40B4-BE49-F238E27FC236}">
                <a16:creationId xmlns:a16="http://schemas.microsoft.com/office/drawing/2014/main" xmlns:p14="http://schemas.microsoft.com/office/powerpoint/2010/main" xmlns="" id="{1AF259F7-FDD1-4157-A21F-0FBF83C482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dirty="0"/>
              <a:t>Κάντε κλικ για να δείτε την τεχνική του μοντέλου</a:t>
            </a:r>
          </a:p>
          <a:p>
            <a:pPr lvl="1"/>
            <a:r>
              <a:rPr lang="nl-NL" dirty="0"/>
              <a:t>Tweede niveau</a:t>
            </a:r>
          </a:p>
          <a:p>
            <a:pPr lvl="2"/>
            <a:r>
              <a:rPr lang="nl-NL" dirty="0"/>
              <a:t>Το χαμηλότερο επίπεδο</a:t>
            </a:r>
          </a:p>
          <a:p>
            <a:pPr lvl="3"/>
            <a:r>
              <a:rPr lang="nl-NL" dirty="0"/>
              <a:t>Τέταρτο επίπεδο</a:t>
            </a:r>
          </a:p>
          <a:p>
            <a:pPr lvl="4"/>
            <a:r>
              <a:rPr lang="nl-NL" dirty="0"/>
              <a:t>Υψηλό επίπεδο</a:t>
            </a:r>
            <a:endParaRPr lang="en-GB" dirty="0"/>
          </a:p>
        </p:txBody>
      </p:sp>
    </p:spTree>
    <p:extLst>
      <p:ext uri="{BB962C8B-B14F-4D97-AF65-F5344CB8AC3E}">
        <p14:creationId xmlns:p14="http://schemas.microsoft.com/office/powerpoint/2010/main" val="3515844121"/>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2" r:id="rId3"/>
    <p:sldLayoutId id="2147483661" r:id="rId4"/>
    <p:sldLayoutId id="2147483663" r:id="rId5"/>
    <p:sldLayoutId id="2147483664" r:id="rId6"/>
    <p:sldLayoutId id="2147483665" r:id="rId7"/>
    <p:sldLayoutId id="2147483671" r:id="rId8"/>
    <p:sldLayoutId id="2147483672" r:id="rId9"/>
    <p:sldLayoutId id="2147483673" r:id="rId10"/>
    <p:sldLayoutId id="2147483674" r:id="rId11"/>
    <p:sldLayoutId id="2147483675" r:id="rId12"/>
    <p:sldLayoutId id="2147483676" r:id="rId13"/>
    <p:sldLayoutId id="2147483650" r:id="rId14"/>
    <p:sldLayoutId id="2147483651" r:id="rId15"/>
    <p:sldLayoutId id="2147483666" r:id="rId16"/>
    <p:sldLayoutId id="2147483667" r:id="rId17"/>
    <p:sldLayoutId id="2147483668" r:id="rId18"/>
    <p:sldLayoutId id="2147483669" r:id="rId19"/>
    <p:sldLayoutId id="2147483652" r:id="rId20"/>
    <p:sldLayoutId id="2147483653" r:id="rId21"/>
    <p:sldLayoutId id="2147483654" r:id="rId22"/>
    <p:sldLayoutId id="2147483655" r:id="rId23"/>
    <p:sldLayoutId id="2147483656" r:id="rId24"/>
    <p:sldLayoutId id="2147483657" r:id="rId25"/>
    <p:sldLayoutId id="2147483670" r:id="rId26"/>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image" Target="../media/image19.jpg"/><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hyperlink" Target="https://www.prodigygame.com/main-en/blog/advantages-disadvantages-problem-based-learning/"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image" Target="../media/image19.jpg"/><Relationship Id="rId1" Type="http://schemas.openxmlformats.org/officeDocument/2006/relationships/slideLayout" Target="../slideLayouts/slideLayout2.xml"/><Relationship Id="rId4" Type="http://schemas.openxmlformats.org/officeDocument/2006/relationships/hyperlink" Target="https://www.readwritethink.org/professional-development/strategy-guides/using-think-pair-share#RelatedResourceTabs1"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image" Target="../media/image19.jpg"/><Relationship Id="rId1" Type="http://schemas.openxmlformats.org/officeDocument/2006/relationships/slideLayout" Target="../slideLayouts/slideLayout2.xml"/><Relationship Id="rId5" Type="http://schemas.openxmlformats.org/officeDocument/2006/relationships/hyperlink" Target="https://www.youtube.com/watch?v=rumHfC1XQtc" TargetMode="External"/><Relationship Id="rId4" Type="http://schemas.openxmlformats.org/officeDocument/2006/relationships/image" Target="../media/image21.PNG"/></Relationships>
</file>

<file path=ppt/slides/_rels/slide53.xml.rels><?xml version="1.0" encoding="UTF-8" standalone="yes"?>
<Relationships xmlns="http://schemas.openxmlformats.org/package/2006/relationships"><Relationship Id="rId3" Type="http://schemas.openxmlformats.org/officeDocument/2006/relationships/hyperlink" Target="https://educationstandards.nsw.edu.au/wps/portal/nesa/k-10/understanding-the-curriculum/assessment/differentiated-assessment" TargetMode="External"/><Relationship Id="rId2" Type="http://schemas.openxmlformats.org/officeDocument/2006/relationships/hyperlink" Target="https://www.prodigygame.com/main-en/blog/differentiated-instruction-strategies-examples-download/" TargetMode="External"/><Relationship Id="rId1" Type="http://schemas.openxmlformats.org/officeDocument/2006/relationships/slideLayout" Target="../slideLayouts/slideLayout4.xml"/><Relationship Id="rId5" Type="http://schemas.openxmlformats.org/officeDocument/2006/relationships/hyperlink" Target="https://www.teachthought.com/pedagogy/strategies-differentiated/" TargetMode="External"/><Relationship Id="rId4" Type="http://schemas.openxmlformats.org/officeDocument/2006/relationships/hyperlink" Target="https://www.schools.utah.gov/file/1e842789-7836-4ed2-af1a-3232ee028d75"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image" Target="../media/image19.jpg"/><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hyperlink" Target="https://www.prodigygame.com/main-en/blog/flexible-seating-classroom-idea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xmlns:p14="http://schemas.microsoft.com/office/powerpoint/2010/main" xmlns="" id="{97642F37-6A6B-41B1-9E9E-CBD267A44BBE}"/>
              </a:ext>
            </a:extLst>
          </p:cNvPr>
          <p:cNvSpPr>
            <a:spLocks noGrp="1"/>
          </p:cNvSpPr>
          <p:nvPr>
            <p:ph type="ctrTitle"/>
          </p:nvPr>
        </p:nvSpPr>
        <p:spPr>
          <a:xfrm>
            <a:off x="1242655" y="3633433"/>
            <a:ext cx="10811248" cy="1537150"/>
          </a:xfrm>
        </p:spPr>
        <p:txBody>
          <a:bodyPr>
            <a:noAutofit/>
          </a:bodyPr>
          <a:lstStyle/>
          <a:p>
            <a:pPr algn="r"/>
            <a:r>
              <a:rPr lang="en-US" sz="4400" b="1" spc="100" dirty="0"/>
              <a:t>Ενότητα </a:t>
            </a:r>
            <a:r>
              <a:rPr lang="el-GR" sz="4400" b="1" spc="100" dirty="0" smtClean="0"/>
              <a:t>3</a:t>
            </a:r>
            <a:r>
              <a:rPr lang="en-US" sz="4400" b="1" spc="100" dirty="0" smtClean="0"/>
              <a:t>. Ποιες </a:t>
            </a:r>
            <a:r>
              <a:rPr lang="en-US" sz="4400" b="1" spc="100" dirty="0"/>
              <a:t>είναι οι στρατηγικές για διαφοροποιημένη διδασκαλία;</a:t>
            </a:r>
            <a:endParaRPr lang="en-GB" sz="3600" dirty="0"/>
          </a:p>
        </p:txBody>
      </p:sp>
    </p:spTree>
    <p:extLst>
      <p:ext uri="{BB962C8B-B14F-4D97-AF65-F5344CB8AC3E}">
        <p14:creationId xmlns:p14="http://schemas.microsoft.com/office/powerpoint/2010/main" val="24809675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xmlns:p14="http://schemas.microsoft.com/office/powerpoint/2010/main" xmlns="" id="{FDADC7B5-76F0-43C1-B24B-823D8AA941C3}"/>
              </a:ext>
            </a:extLst>
          </p:cNvPr>
          <p:cNvSpPr>
            <a:spLocks noGrp="1"/>
          </p:cNvSpPr>
          <p:nvPr>
            <p:ph type="title"/>
          </p:nvPr>
        </p:nvSpPr>
        <p:spPr/>
        <p:txBody>
          <a:bodyPr/>
          <a:lstStyle/>
          <a:p>
            <a:r>
              <a:rPr lang="en-US" dirty="0"/>
              <a:t>Χρήση καρτών εργασιών</a:t>
            </a:r>
          </a:p>
        </p:txBody>
      </p:sp>
      <p:sp>
        <p:nvSpPr>
          <p:cNvPr id="2" name="Content Placeholder 1">
            <a:extLst>
              <a:ext uri="{FF2B5EF4-FFF2-40B4-BE49-F238E27FC236}">
                <a16:creationId xmlns:a16="http://schemas.microsoft.com/office/drawing/2014/main" xmlns:p14="http://schemas.microsoft.com/office/powerpoint/2010/main" xmlns="" id="{ACF4B134-D2C0-41E4-9ED6-B3D83A90F84B}"/>
              </a:ext>
            </a:extLst>
          </p:cNvPr>
          <p:cNvSpPr>
            <a:spLocks noGrp="1"/>
          </p:cNvSpPr>
          <p:nvPr>
            <p:ph idx="1"/>
          </p:nvPr>
        </p:nvSpPr>
        <p:spPr/>
        <p:txBody>
          <a:bodyPr>
            <a:normAutofit/>
          </a:bodyPr>
          <a:lstStyle/>
          <a:p>
            <a:pPr marL="0" indent="0">
              <a:buNone/>
            </a:pPr>
            <a:r>
              <a:rPr lang="en-US" sz="2000" dirty="0"/>
              <a:t>Όπως και οι σταθμοί μάθησης, οι κάρτες εργασιών σας επιτρέπουν να δώσετε στους μαθητές ένα εύρος περιεχομένου. </a:t>
            </a:r>
            <a:r>
              <a:rPr lang="en-US" sz="2000" b="1" dirty="0"/>
              <a:t>Η απάντηση σε κάρτες εργασιών μπορεί επίσης να είναι μια δραστηριότητα μικρών ομάδων</a:t>
            </a:r>
            <a:r>
              <a:rPr lang="en-US" sz="2000" dirty="0"/>
              <a:t>, προσθέτοντας ποικιλία στις τάξεις που συνήθως επικεντρώνονται στη μάθηση μόνοι ή σε μεγάλες ομάδες.</a:t>
            </a:r>
          </a:p>
          <a:p>
            <a:pPr marL="0" indent="0">
              <a:buNone/>
            </a:pPr>
            <a:r>
              <a:rPr lang="en-US" sz="2000" dirty="0"/>
              <a:t>Πρώτον, φτιάξτε ή εντοπίστε εργασίες και ερωτήσεις που συνήθως θα βρίσκατε σε φύλλα εργασίας ή σε σχολικά βιβλία</a:t>
            </a:r>
            <a:r>
              <a:rPr lang="en-US" sz="2000" dirty="0" smtClean="0"/>
              <a:t>. </a:t>
            </a:r>
          </a:p>
          <a:p>
            <a:pPr marL="0" indent="0">
              <a:buNone/>
            </a:pPr>
            <a:r>
              <a:rPr lang="en-US" sz="2000" dirty="0" smtClean="0"/>
              <a:t>Δεύτερον</a:t>
            </a:r>
            <a:r>
              <a:rPr lang="en-US" sz="2000" dirty="0"/>
              <a:t>, εκτυπώστε και πλαστικοποιήστε κάρτες που περιέχουν μία μόνο εργασία ή ερώτηση. </a:t>
            </a:r>
            <a:r>
              <a:rPr lang="en-US" sz="2000" dirty="0" smtClean="0"/>
              <a:t>Τέλος</a:t>
            </a:r>
            <a:r>
              <a:rPr lang="en-US" sz="2000" dirty="0"/>
              <a:t>, δημιουργήστε σταθμούς γύρω από την τάξη σας και βάλτε τους μαθητές σε ζευγάρια για να τους περάσουν εκ περιτροπής.</a:t>
            </a:r>
          </a:p>
          <a:p>
            <a:pPr marL="0" indent="0">
              <a:buNone/>
            </a:pPr>
            <a:r>
              <a:rPr lang="en-US" sz="2000" b="1" dirty="0" smtClean="0"/>
              <a:t>Ένας εκπαιδευτικός ΕΕΚ </a:t>
            </a:r>
            <a:r>
              <a:rPr lang="en-US" sz="2000" b="1" dirty="0"/>
              <a:t>μπορεί να εξατομικεύσει τη διδασκαλία παρακολουθώντας τα ζεύγη, καλύπτοντας τα κενά γνώσεων όταν χρειάζεται.</a:t>
            </a:r>
          </a:p>
          <a:p>
            <a:endParaRPr lang="nl-NL" sz="2000" dirty="0"/>
          </a:p>
        </p:txBody>
      </p:sp>
    </p:spTree>
    <p:extLst>
      <p:ext uri="{BB962C8B-B14F-4D97-AF65-F5344CB8AC3E}">
        <p14:creationId xmlns:p14="http://schemas.microsoft.com/office/powerpoint/2010/main" val="2393563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xmlns:p14="http://schemas.microsoft.com/office/powerpoint/2010/main" xmlns="" id="{482B8486-A00D-49D7-99C1-87EE71646A37}"/>
              </a:ext>
            </a:extLst>
          </p:cNvPr>
          <p:cNvSpPr>
            <a:spLocks noGrp="1"/>
          </p:cNvSpPr>
          <p:nvPr>
            <p:ph type="title"/>
          </p:nvPr>
        </p:nvSpPr>
        <p:spPr/>
        <p:txBody>
          <a:bodyPr/>
          <a:lstStyle/>
          <a:p>
            <a:r>
              <a:rPr lang="en-US" dirty="0" smtClean="0"/>
              <a:t>Συνέντευξη φοιτητών</a:t>
            </a:r>
            <a:endParaRPr lang="en-GB" dirty="0"/>
          </a:p>
        </p:txBody>
      </p:sp>
      <p:sp>
        <p:nvSpPr>
          <p:cNvPr id="2" name="Content Placeholder 1">
            <a:extLst>
              <a:ext uri="{FF2B5EF4-FFF2-40B4-BE49-F238E27FC236}">
                <a16:creationId xmlns:a16="http://schemas.microsoft.com/office/drawing/2014/main" xmlns:p14="http://schemas.microsoft.com/office/powerpoint/2010/main" xmlns="" id="{86A9C198-9B35-4020-BBEA-8236B396ACEA}"/>
              </a:ext>
            </a:extLst>
          </p:cNvPr>
          <p:cNvSpPr>
            <a:spLocks noGrp="1"/>
          </p:cNvSpPr>
          <p:nvPr>
            <p:ph idx="1"/>
          </p:nvPr>
        </p:nvSpPr>
        <p:spPr/>
        <p:txBody>
          <a:bodyPr>
            <a:normAutofit fontScale="85000" lnSpcReduction="10000"/>
          </a:bodyPr>
          <a:lstStyle/>
          <a:p>
            <a:pPr marL="0" indent="0">
              <a:buNone/>
            </a:pPr>
            <a:r>
              <a:rPr lang="en-US" dirty="0"/>
              <a:t>Οι ερωτήσεις σχετικά με το στυλ μάθησης και μελέτης μπορούν να σας βοηθήσουν να εντοπίσετε τα είδη του περιεχομένου που θα καλύψουν τις ανάγκες της τάξης σας</a:t>
            </a:r>
            <a:r>
              <a:rPr lang="en-US" dirty="0" smtClean="0"/>
              <a:t>. </a:t>
            </a:r>
          </a:p>
          <a:p>
            <a:pPr marL="0" indent="0">
              <a:buNone/>
            </a:pPr>
            <a:r>
              <a:rPr lang="en-US" dirty="0"/>
              <a:t>Κατά την εκτέλεση μαθησιακών σταθμών ή μιας δραστηριότητας μεγάλης ομάδας, τραβήξτε κάθε μαθητή στην άκρη για λίγα λεπτά. </a:t>
            </a:r>
            <a:endParaRPr lang="en-US" dirty="0" smtClean="0"/>
          </a:p>
          <a:p>
            <a:pPr marL="0" indent="0">
              <a:buNone/>
            </a:pPr>
            <a:r>
              <a:rPr lang="en-US" b="1" dirty="0" smtClean="0"/>
              <a:t>Ρωτήστε για</a:t>
            </a:r>
            <a:r>
              <a:rPr lang="en-US" dirty="0" smtClean="0"/>
              <a:t>:</a:t>
            </a:r>
          </a:p>
          <a:p>
            <a:pPr lvl="1">
              <a:buFont typeface="Wingdings" panose="05000000000000000000" pitchFamily="2" charset="2"/>
              <a:buChar char="ü"/>
            </a:pPr>
            <a:r>
              <a:rPr lang="en-US" dirty="0" err="1"/>
              <a:t>Τα αγαπημένα </a:t>
            </a:r>
            <a:r>
              <a:rPr lang="en-US" dirty="0" smtClean="0"/>
              <a:t>τους </a:t>
            </a:r>
            <a:r>
              <a:rPr lang="en-US" b="1" i="1" dirty="0"/>
              <a:t>είδη μαθημάτων</a:t>
            </a:r>
          </a:p>
          <a:p>
            <a:pPr lvl="1">
              <a:buFont typeface="Wingdings" panose="05000000000000000000" pitchFamily="2" charset="2"/>
              <a:buChar char="ü"/>
            </a:pPr>
            <a:r>
              <a:rPr lang="en-US" dirty="0"/>
              <a:t>Οι </a:t>
            </a:r>
            <a:r>
              <a:rPr lang="en-US" dirty="0" err="1"/>
              <a:t>αγαπημένες τους </a:t>
            </a:r>
            <a:r>
              <a:rPr lang="en-US" b="1" i="1" dirty="0"/>
              <a:t>δραστηριότητες μέσα στην τάξη</a:t>
            </a:r>
          </a:p>
          <a:p>
            <a:pPr lvl="1">
              <a:buFont typeface="Wingdings" panose="05000000000000000000" pitchFamily="2" charset="2"/>
              <a:buChar char="ü"/>
            </a:pPr>
            <a:r>
              <a:rPr lang="en-US" i="1" dirty="0"/>
              <a:t>Για</a:t>
            </a:r>
            <a:r>
              <a:rPr lang="en-US" b="1" i="1" dirty="0"/>
              <a:t> </a:t>
            </a:r>
            <a:r>
              <a:rPr lang="en-US" dirty="0"/>
              <a:t>ποια </a:t>
            </a:r>
            <a:r>
              <a:rPr lang="el-GR" dirty="0" smtClean="0"/>
              <a:t>επιτεύγματα τους </a:t>
            </a:r>
            <a:r>
              <a:rPr lang="en-US" b="1" i="1" dirty="0" err="1" smtClean="0"/>
              <a:t>είν</a:t>
            </a:r>
            <a:r>
              <a:rPr lang="en-US" b="1" i="1" dirty="0" smtClean="0"/>
              <a:t>αι </a:t>
            </a:r>
            <a:r>
              <a:rPr lang="en-US" b="1" i="1" dirty="0"/>
              <a:t>πιο περήφανοι</a:t>
            </a:r>
          </a:p>
          <a:p>
            <a:pPr lvl="1">
              <a:buFont typeface="Wingdings" panose="05000000000000000000" pitchFamily="2" charset="2"/>
              <a:buChar char="ü"/>
            </a:pPr>
            <a:r>
              <a:rPr lang="en-US" dirty="0"/>
              <a:t>Ποια είδη ασκήσεων τους βοηθούν να </a:t>
            </a:r>
            <a:r>
              <a:rPr lang="en-US" b="1" i="1" dirty="0"/>
              <a:t>θυμούνται τα βασικά σημεία του μαθήματος</a:t>
            </a:r>
          </a:p>
          <a:p>
            <a:pPr marL="0" indent="0">
              <a:buNone/>
            </a:pPr>
            <a:r>
              <a:rPr lang="en-US" dirty="0"/>
              <a:t>Παρακολουθήστε τα αποτελέσματά σας για να εντοπίσετε θέματα και μαθητές με ασυνήθιστες προτιμήσεις, </a:t>
            </a:r>
            <a:r>
              <a:rPr lang="en-US" b="1" dirty="0"/>
              <a:t>βοηθώντας σας να καθορίσετε ποιες μέθοδοι διδασκαλίας ταιριάζουν στις ικανότητές τους.</a:t>
            </a:r>
            <a:endParaRPr lang="en-US" dirty="0"/>
          </a:p>
          <a:p>
            <a:pPr marL="0" indent="0">
              <a:buNone/>
            </a:pPr>
            <a:endParaRPr lang="nl-NL" dirty="0"/>
          </a:p>
        </p:txBody>
      </p:sp>
    </p:spTree>
    <p:extLst>
      <p:ext uri="{BB962C8B-B14F-4D97-AF65-F5344CB8AC3E}">
        <p14:creationId xmlns:p14="http://schemas.microsoft.com/office/powerpoint/2010/main" val="3002154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chemeClr val="accent4">
                    <a:lumMod val="75000"/>
                  </a:schemeClr>
                </a:solidFill>
                <a:latin typeface="Ink Free" panose="03080402000500000000" pitchFamily="66" charset="0"/>
              </a:rPr>
              <a:t>Ώρα για αυτο-αναστοχασμό </a:t>
            </a:r>
            <a:endParaRPr lang="en-US" b="1" i="1" dirty="0">
              <a:solidFill>
                <a:schemeClr val="accent4">
                  <a:lumMod val="75000"/>
                </a:schemeClr>
              </a:solidFill>
              <a:latin typeface="Ink Free" panose="03080402000500000000" pitchFamily="66" charset="0"/>
            </a:endParaRPr>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59452" y="223838"/>
            <a:ext cx="1609725" cy="1466850"/>
          </a:xfr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4550848"/>
            <a:ext cx="2955315" cy="2307152"/>
          </a:xfrm>
          <a:prstGeom prst="rect">
            <a:avLst/>
          </a:prstGeom>
        </p:spPr>
      </p:pic>
      <p:sp>
        <p:nvSpPr>
          <p:cNvPr id="12" name="TextBox 11"/>
          <p:cNvSpPr txBox="1"/>
          <p:nvPr/>
        </p:nvSpPr>
        <p:spPr>
          <a:xfrm>
            <a:off x="1833012" y="2705266"/>
            <a:ext cx="8834805" cy="1477328"/>
          </a:xfrm>
          <a:prstGeom prst="rect">
            <a:avLst/>
          </a:prstGeom>
          <a:solidFill>
            <a:schemeClr val="accent4">
              <a:lumMod val="40000"/>
              <a:lumOff val="60000"/>
            </a:schemeClr>
          </a:solidFill>
        </p:spPr>
        <p:txBody>
          <a:bodyPr wrap="square" rtlCol="0">
            <a:spAutoFit/>
          </a:bodyPr>
          <a:lstStyle/>
          <a:p>
            <a:pPr algn="ctr"/>
            <a:r>
              <a:rPr lang="en-US" b="1" dirty="0" smtClean="0"/>
              <a:t>Κάντε κλικ παρακάτω και μάθετε τα Βήματα </a:t>
            </a:r>
            <a:r>
              <a:rPr lang="en-US" b="1" dirty="0"/>
              <a:t>για το σχεδιασμό μαθησιακών </a:t>
            </a:r>
            <a:r>
              <a:rPr lang="en-US" b="1" dirty="0" smtClean="0"/>
              <a:t>δραστηριοτήτων </a:t>
            </a:r>
            <a:r>
              <a:rPr lang="en-US" b="1" dirty="0"/>
              <a:t>βασισμένων σε προβλήματα: </a:t>
            </a:r>
          </a:p>
          <a:p>
            <a:pPr algn="just"/>
            <a:endParaRPr lang="en-US" dirty="0" smtClean="0">
              <a:solidFill>
                <a:srgbClr val="000000"/>
              </a:solidFill>
              <a:latin typeface="Roboto"/>
            </a:endParaRPr>
          </a:p>
          <a:p>
            <a:pPr algn="ctr"/>
            <a:r>
              <a:rPr lang="en-US" dirty="0" smtClean="0"/>
              <a:t>Σύνδεσμος: </a:t>
            </a:r>
            <a:r>
              <a:rPr lang="en-US" dirty="0">
                <a:hlinkClick r:id="rId4"/>
              </a:rPr>
              <a:t>https:</a:t>
            </a:r>
            <a:r>
              <a:rPr lang="en-US" dirty="0" smtClean="0">
                <a:hlinkClick r:id="rId4"/>
              </a:rPr>
              <a:t>//www.prodigygame.com/main-en/blog/advantages-disadvantages-problem-based-learning/</a:t>
            </a:r>
            <a:r>
              <a:rPr lang="el-GR" dirty="0" smtClean="0"/>
              <a:t>	</a:t>
            </a:r>
            <a:endParaRPr lang="en-US" dirty="0" smtClean="0"/>
          </a:p>
        </p:txBody>
      </p:sp>
      <p:pic>
        <p:nvPicPr>
          <p:cNvPr id="13" name="Picture 12"/>
          <p:cNvPicPr>
            <a:picLocks noChangeAspect="1"/>
          </p:cNvPicPr>
          <p:nvPr/>
        </p:nvPicPr>
        <p:blipFill rotWithShape="1">
          <a:blip r:embed="rId5">
            <a:extLst>
              <a:ext uri="{28A0092B-C50C-407E-A947-70E740481C1C}">
                <a14:useLocalDpi xmlns:a14="http://schemas.microsoft.com/office/drawing/2010/main" val="0"/>
              </a:ext>
            </a:extLst>
          </a:blip>
          <a:srcRect l="27492" t="10906" r="25189" b="12813"/>
          <a:stretch/>
        </p:blipFill>
        <p:spPr>
          <a:xfrm>
            <a:off x="231531" y="2820971"/>
            <a:ext cx="1358289" cy="1220936"/>
          </a:xfrm>
          <a:prstGeom prst="rect">
            <a:avLst/>
          </a:prstGeom>
        </p:spPr>
      </p:pic>
      <p:sp>
        <p:nvSpPr>
          <p:cNvPr id="14" name="TextBox 13"/>
          <p:cNvSpPr txBox="1"/>
          <p:nvPr/>
        </p:nvSpPr>
        <p:spPr>
          <a:xfrm>
            <a:off x="5753488" y="5381258"/>
            <a:ext cx="4317023" cy="646331"/>
          </a:xfrm>
          <a:prstGeom prst="rect">
            <a:avLst/>
          </a:prstGeom>
          <a:noFill/>
        </p:spPr>
        <p:txBody>
          <a:bodyPr wrap="square" rtlCol="0">
            <a:spAutoFit/>
          </a:bodyPr>
          <a:lstStyle/>
          <a:p>
            <a:r>
              <a:rPr lang="en-US" b="1" i="1" dirty="0" smtClean="0"/>
              <a:t>Έχετε εφαρμόσει κάποια από αυτές τις δραστηριότητες στην τάξη σας;</a:t>
            </a:r>
          </a:p>
        </p:txBody>
      </p:sp>
    </p:spTree>
    <p:extLst>
      <p:ext uri="{BB962C8B-B14F-4D97-AF65-F5344CB8AC3E}">
        <p14:creationId xmlns:p14="http://schemas.microsoft.com/office/powerpoint/2010/main" val="2480262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xmlns:p14="http://schemas.microsoft.com/office/powerpoint/2010/main" xmlns="" id="{482B8486-A00D-49D7-99C1-87EE71646A37}"/>
              </a:ext>
            </a:extLst>
          </p:cNvPr>
          <p:cNvSpPr>
            <a:spLocks noGrp="1"/>
          </p:cNvSpPr>
          <p:nvPr>
            <p:ph type="title"/>
          </p:nvPr>
        </p:nvSpPr>
        <p:spPr/>
        <p:txBody>
          <a:bodyPr>
            <a:normAutofit/>
          </a:bodyPr>
          <a:lstStyle/>
          <a:p>
            <a:r>
              <a:rPr lang="en-US" dirty="0"/>
              <a:t>Στοχεύστε σε διαφορετικές αισθήσεις μέσα στα </a:t>
            </a:r>
            <a:r>
              <a:rPr lang="en-US" dirty="0" smtClean="0"/>
              <a:t>μαθήματα</a:t>
            </a:r>
            <a:endParaRPr lang="en-GB" dirty="0"/>
          </a:p>
        </p:txBody>
      </p:sp>
      <p:sp>
        <p:nvSpPr>
          <p:cNvPr id="2" name="Content Placeholder 1">
            <a:extLst>
              <a:ext uri="{FF2B5EF4-FFF2-40B4-BE49-F238E27FC236}">
                <a16:creationId xmlns:a16="http://schemas.microsoft.com/office/drawing/2014/main" xmlns:p14="http://schemas.microsoft.com/office/powerpoint/2010/main" xmlns="" id="{86A9C198-9B35-4020-BBEA-8236B396ACEA}"/>
              </a:ext>
            </a:extLst>
          </p:cNvPr>
          <p:cNvSpPr>
            <a:spLocks noGrp="1"/>
          </p:cNvSpPr>
          <p:nvPr>
            <p:ph idx="1"/>
          </p:nvPr>
        </p:nvSpPr>
        <p:spPr/>
        <p:txBody>
          <a:bodyPr>
            <a:normAutofit fontScale="77500" lnSpcReduction="20000"/>
          </a:bodyPr>
          <a:lstStyle/>
          <a:p>
            <a:pPr marL="0" indent="0">
              <a:buNone/>
            </a:pPr>
            <a:r>
              <a:rPr lang="en-US" dirty="0"/>
              <a:t>Ένα μάθημα θα έχει απήχηση σε περισσότερους μαθητές αν στοχεύει στις οπτικές, απτικές, ακουστικές και κιναισθητικές αισθήσεις, αντί για μία μόνο.</a:t>
            </a:r>
          </a:p>
          <a:p>
            <a:pPr marL="0" indent="0">
              <a:buNone/>
            </a:pPr>
            <a:r>
              <a:rPr lang="en-US" b="1" dirty="0"/>
              <a:t>Κατά περίπτωση, απευθυνθείτε σε ένα εύρος μαθησιακών στυλ με</a:t>
            </a:r>
            <a:r>
              <a:rPr lang="en-US" b="1" dirty="0" smtClean="0"/>
              <a:t>:</a:t>
            </a:r>
          </a:p>
          <a:p>
            <a:pPr lvl="1">
              <a:buFont typeface="Wingdings" panose="05000000000000000000" pitchFamily="2" charset="2"/>
              <a:buChar char="ü"/>
            </a:pPr>
            <a:r>
              <a:rPr lang="en-US" dirty="0"/>
              <a:t>Αναπαραγωγή βίντεο</a:t>
            </a:r>
          </a:p>
          <a:p>
            <a:pPr lvl="1">
              <a:buFont typeface="Wingdings" panose="05000000000000000000" pitchFamily="2" charset="2"/>
              <a:buChar char="ü"/>
            </a:pPr>
            <a:r>
              <a:rPr lang="en-US" dirty="0"/>
              <a:t>Χρήση </a:t>
            </a:r>
            <a:r>
              <a:rPr lang="en-US" dirty="0" err="1"/>
              <a:t>infographics</a:t>
            </a:r>
            <a:endParaRPr lang="en-US" dirty="0"/>
          </a:p>
          <a:p>
            <a:pPr lvl="1">
              <a:buFont typeface="Wingdings" panose="05000000000000000000" pitchFamily="2" charset="2"/>
              <a:buChar char="ü"/>
            </a:pPr>
            <a:r>
              <a:rPr lang="en-US" dirty="0"/>
              <a:t>Παροχή ακουστικών βιβλίων</a:t>
            </a:r>
          </a:p>
          <a:p>
            <a:pPr lvl="1">
              <a:buFont typeface="Wingdings" panose="05000000000000000000" pitchFamily="2" charset="2"/>
              <a:buChar char="ü"/>
            </a:pPr>
            <a:r>
              <a:rPr lang="el-GR" dirty="0" smtClean="0"/>
              <a:t>Οι </a:t>
            </a:r>
            <a:r>
              <a:rPr lang="en-US" dirty="0" smtClean="0"/>
              <a:t>μα</a:t>
            </a:r>
            <a:r>
              <a:rPr lang="en-US" dirty="0" err="1" smtClean="0"/>
              <a:t>θητές</a:t>
            </a:r>
            <a:r>
              <a:rPr lang="en-US" dirty="0" smtClean="0"/>
              <a:t> </a:t>
            </a:r>
            <a:r>
              <a:rPr lang="en-US" dirty="0"/>
              <a:t>να </a:t>
            </a:r>
            <a:r>
              <a:rPr lang="en-US" dirty="0" smtClean="0"/>
              <a:t>πα</a:t>
            </a:r>
            <a:r>
              <a:rPr lang="en-US" dirty="0" err="1" smtClean="0"/>
              <a:t>ίξουν</a:t>
            </a:r>
            <a:r>
              <a:rPr lang="en-US" dirty="0" smtClean="0"/>
              <a:t> </a:t>
            </a:r>
            <a:r>
              <a:rPr lang="en-US" dirty="0" err="1" smtClean="0"/>
              <a:t>μι</a:t>
            </a:r>
            <a:r>
              <a:rPr lang="en-US" dirty="0" smtClean="0"/>
              <a:t>α </a:t>
            </a:r>
            <a:r>
              <a:rPr lang="en-US" dirty="0"/>
              <a:t>σκηνή</a:t>
            </a:r>
          </a:p>
          <a:p>
            <a:pPr lvl="1">
              <a:buFont typeface="Wingdings" panose="05000000000000000000" pitchFamily="2" charset="2"/>
              <a:buChar char="ü"/>
            </a:pPr>
            <a:r>
              <a:rPr lang="en-US" dirty="0"/>
              <a:t>Ενσωμάτωση διαγραμμάτων και εικονογραφήσεων σε κείμενα</a:t>
            </a:r>
          </a:p>
          <a:p>
            <a:pPr lvl="1">
              <a:buFont typeface="Wingdings" panose="05000000000000000000" pitchFamily="2" charset="2"/>
              <a:buChar char="ü"/>
            </a:pPr>
            <a:r>
              <a:rPr lang="en-US" dirty="0"/>
              <a:t>Παροχή προφορικών και γραπτών οδηγιών για εργασίες</a:t>
            </a:r>
          </a:p>
          <a:p>
            <a:pPr lvl="1">
              <a:buFont typeface="Wingdings" panose="05000000000000000000" pitchFamily="2" charset="2"/>
              <a:buChar char="ü"/>
            </a:pPr>
            <a:r>
              <a:rPr lang="en-US" dirty="0"/>
              <a:t>Χρήση σχετικών φυσικών αντικειμένων, όπως χρήματα, κατά τη διδασκαλία μαθηματικών δεξιοτήτων</a:t>
            </a:r>
          </a:p>
          <a:p>
            <a:pPr lvl="1">
              <a:buFont typeface="Wingdings" panose="05000000000000000000" pitchFamily="2" charset="2"/>
              <a:buChar char="ü"/>
            </a:pPr>
            <a:r>
              <a:rPr lang="en-US" dirty="0"/>
              <a:t>Χορήγηση χρόνου στους μαθητές για να δημιουργήσουν καλλιτεχνικούς προβληματισμούς και ερμηνείες των </a:t>
            </a:r>
            <a:r>
              <a:rPr lang="en-US" dirty="0" smtClean="0"/>
              <a:t>μαθημάτων</a:t>
            </a:r>
          </a:p>
          <a:p>
            <a:pPr marL="0" indent="0">
              <a:buNone/>
            </a:pPr>
            <a:r>
              <a:rPr lang="en-US" dirty="0"/>
              <a:t>Αυτές οι τακτικές όχι μόνο θα βοηθήσουν περισσότερους μαθητές να κατανοήσουν τις βασικές έννοιες των μαθημάτων, αλλά θα </a:t>
            </a:r>
            <a:r>
              <a:rPr lang="en-US" b="1" dirty="0"/>
              <a:t>κάνουν το μάθημα πιο ελκυστικό</a:t>
            </a:r>
            <a:r>
              <a:rPr lang="en-US" b="1" dirty="0" smtClean="0"/>
              <a:t>.</a:t>
            </a:r>
            <a:endParaRPr lang="en-US" dirty="0"/>
          </a:p>
          <a:p>
            <a:endParaRPr lang="nl-NL" dirty="0"/>
          </a:p>
        </p:txBody>
      </p:sp>
    </p:spTree>
    <p:extLst>
      <p:ext uri="{BB962C8B-B14F-4D97-AF65-F5344CB8AC3E}">
        <p14:creationId xmlns:p14="http://schemas.microsoft.com/office/powerpoint/2010/main" val="1651039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Μοιρ</a:t>
            </a:r>
            <a:r>
              <a:rPr lang="en-US" dirty="0"/>
              <a:t>αστείτε </a:t>
            </a:r>
            <a:r>
              <a:rPr lang="en-US" dirty="0" smtClean="0"/>
              <a:t>τ</a:t>
            </a:r>
            <a:r>
              <a:rPr lang="el-GR" dirty="0" smtClean="0"/>
              <a:t>α δικά σας αδύναμα και δυνατά σημεία</a:t>
            </a:r>
            <a:endParaRPr lang="en-US" dirty="0"/>
          </a:p>
        </p:txBody>
      </p:sp>
      <p:sp>
        <p:nvSpPr>
          <p:cNvPr id="3" name="Content Placeholder 2"/>
          <p:cNvSpPr>
            <a:spLocks noGrp="1"/>
          </p:cNvSpPr>
          <p:nvPr>
            <p:ph idx="1"/>
          </p:nvPr>
        </p:nvSpPr>
        <p:spPr>
          <a:xfrm>
            <a:off x="838200" y="1946395"/>
            <a:ext cx="10515600" cy="4066217"/>
          </a:xfrm>
        </p:spPr>
        <p:txBody>
          <a:bodyPr>
            <a:normAutofit/>
          </a:bodyPr>
          <a:lstStyle/>
          <a:p>
            <a:pPr marL="0" indent="0">
              <a:buNone/>
            </a:pPr>
            <a:r>
              <a:rPr lang="en-US" sz="2000" dirty="0" smtClean="0"/>
              <a:t>Για να </a:t>
            </a:r>
            <a:r>
              <a:rPr lang="en-US" sz="2000" dirty="0"/>
              <a:t>εξοικειώσετε τους μαθητές με την ιδέα της διαφοροποιημένης μάθησης, μπορεί να θεωρήσετε χρήσιμο να </a:t>
            </a:r>
            <a:r>
              <a:rPr lang="en-US" sz="2000" b="1" dirty="0"/>
              <a:t>εξηγήσετε ότι δεν αναπτύσσουν όλοι τις δεξιότητες και δεν επεξεργάζονται τις πληροφορίες με τον ίδιο τρόπο.</a:t>
            </a:r>
            <a:endParaRPr lang="en-US" sz="2000" dirty="0"/>
          </a:p>
          <a:p>
            <a:pPr marL="0" indent="0">
              <a:buNone/>
            </a:pPr>
            <a:r>
              <a:rPr lang="el-GR" sz="2000" dirty="0" smtClean="0"/>
              <a:t>Ένας τρόπος για να το κάνετε αυτό είναι να συζητήσετε για</a:t>
            </a:r>
            <a:r>
              <a:rPr lang="en-US" sz="2000" dirty="0" smtClean="0"/>
              <a:t> </a:t>
            </a:r>
            <a:r>
              <a:rPr lang="en-US" sz="2000" dirty="0"/>
              <a:t>τα δικά σας δυνατά και αδύνατα </a:t>
            </a:r>
            <a:r>
              <a:rPr lang="en-US" sz="2000" dirty="0" smtClean="0"/>
              <a:t>σημεία.</a:t>
            </a:r>
            <a:endParaRPr lang="en-US" sz="2000" dirty="0"/>
          </a:p>
          <a:p>
            <a:pPr marL="0" indent="0">
              <a:buNone/>
            </a:pPr>
            <a:r>
              <a:rPr lang="en-US" sz="2000" dirty="0" smtClean="0"/>
              <a:t>Εξηγήστε, σε </a:t>
            </a:r>
            <a:r>
              <a:rPr lang="en-US" sz="2000" dirty="0"/>
              <a:t>προσωπικό επίπεδο</a:t>
            </a:r>
            <a:r>
              <a:rPr lang="en-US" sz="2000" dirty="0" smtClean="0"/>
              <a:t>, πώς </a:t>
            </a:r>
            <a:r>
              <a:rPr lang="en-US" sz="2000" dirty="0"/>
              <a:t>μελετάτε και επαναλαμβάνετε τα μαθήματα. Μοιραστείτε τις τακτικές που λειτουργούν και δεν λειτουργούν για </a:t>
            </a:r>
            <a:r>
              <a:rPr lang="en-US" sz="2000" dirty="0" smtClean="0"/>
              <a:t>εσάς, ως καθηγητή ΕΕΚ, ενθαρρύνοντας </a:t>
            </a:r>
            <a:r>
              <a:rPr lang="en-US" sz="2000" dirty="0"/>
              <a:t>τους μαθητές να τις δοκιμάσουν</a:t>
            </a:r>
            <a:r>
              <a:rPr lang="en-US" sz="2000" dirty="0" smtClean="0"/>
              <a:t>.</a:t>
            </a:r>
          </a:p>
          <a:p>
            <a:pPr marL="0" indent="0">
              <a:buNone/>
            </a:pPr>
            <a:r>
              <a:rPr lang="en-US" sz="2000" b="1" dirty="0"/>
              <a:t>Αυτό όχι μόνο θα πρέπει να τους βοηθήσει να κατανοήσουν ότι οι άνθρωποι μαθαίνουν </a:t>
            </a:r>
            <a:r>
              <a:rPr lang="el-GR" sz="2000" b="1" dirty="0" smtClean="0"/>
              <a:t>με διαφορετικούς τρόπους</a:t>
            </a:r>
            <a:r>
              <a:rPr lang="en-US" sz="2000" b="1" dirty="0" smtClean="0"/>
              <a:t>, </a:t>
            </a:r>
            <a:r>
              <a:rPr lang="en-US" sz="2000" b="1" dirty="0"/>
              <a:t>αλλά και να τους δώσει ιδέες για τη βελτίωση του τρόπου με τον οποίο επεξεργάζονται τις πληροφορίες</a:t>
            </a:r>
            <a:r>
              <a:rPr lang="en-US" sz="2000" b="1" dirty="0" smtClean="0"/>
              <a:t>.</a:t>
            </a:r>
            <a:endParaRPr lang="en-US" sz="2000" dirty="0"/>
          </a:p>
        </p:txBody>
      </p:sp>
    </p:spTree>
    <p:extLst>
      <p:ext uri="{BB962C8B-B14F-4D97-AF65-F5344CB8AC3E}">
        <p14:creationId xmlns:p14="http://schemas.microsoft.com/office/powerpoint/2010/main" val="31570681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Χρησιμοποιήστε τη </a:t>
            </a:r>
            <a:r>
              <a:rPr lang="en-US" dirty="0" smtClean="0"/>
              <a:t>στρατηγική </a:t>
            </a:r>
            <a:r>
              <a:rPr lang="en-US" dirty="0"/>
              <a:t>Think-Pair-Share</a:t>
            </a:r>
          </a:p>
        </p:txBody>
      </p:sp>
      <p:sp>
        <p:nvSpPr>
          <p:cNvPr id="3" name="Content Placeholder 2"/>
          <p:cNvSpPr>
            <a:spLocks noGrp="1"/>
          </p:cNvSpPr>
          <p:nvPr>
            <p:ph idx="1"/>
          </p:nvPr>
        </p:nvSpPr>
        <p:spPr/>
        <p:txBody>
          <a:bodyPr>
            <a:noAutofit/>
          </a:bodyPr>
          <a:lstStyle/>
          <a:p>
            <a:pPr marL="0" indent="0">
              <a:buNone/>
            </a:pPr>
            <a:r>
              <a:rPr lang="en-US" sz="2000" dirty="0"/>
              <a:t>Η </a:t>
            </a:r>
            <a:r>
              <a:rPr lang="en-US" sz="2000" b="1" dirty="0"/>
              <a:t>στρατηγική think-pair-share </a:t>
            </a:r>
            <a:r>
              <a:rPr lang="en-US" sz="2000" dirty="0"/>
              <a:t>εκθέτει τους μαθητές σε τρεις εμπειρίες επεξεργασίας του μαθήματος στο πλαίσιο μιας δραστηριότητας. </a:t>
            </a:r>
            <a:r>
              <a:rPr lang="en-US" sz="2000" dirty="0" smtClean="0"/>
              <a:t>Είναι </a:t>
            </a:r>
            <a:r>
              <a:rPr lang="en-US" sz="2000" dirty="0"/>
              <a:t>επίσης εύκολο να παρακολουθείτε και να υποστηρίζετε τους μαθητές καθώς ολοκληρώνουν κάθε βήμα</a:t>
            </a:r>
            <a:r>
              <a:rPr lang="en-US" sz="2000" dirty="0" smtClean="0"/>
              <a:t>.</a:t>
            </a:r>
            <a:endParaRPr lang="en-US" sz="2000" dirty="0"/>
          </a:p>
          <a:p>
            <a:pPr marL="0" indent="0">
              <a:buNone/>
            </a:pPr>
            <a:r>
              <a:rPr lang="en-US" sz="2000" dirty="0"/>
              <a:t>Όπως </a:t>
            </a:r>
            <a:r>
              <a:rPr lang="en-US" sz="2000" dirty="0" smtClean="0"/>
              <a:t>υποδηλώνει το </a:t>
            </a:r>
            <a:r>
              <a:rPr lang="en-US" sz="2000" dirty="0"/>
              <a:t>όνομα της στρατηγικής</a:t>
            </a:r>
            <a:r>
              <a:rPr lang="en-US" sz="2000" dirty="0" smtClean="0"/>
              <a:t>, </a:t>
            </a:r>
            <a:r>
              <a:rPr lang="en-US" sz="2000" b="1" dirty="0" smtClean="0"/>
              <a:t>ξεκινήστε </a:t>
            </a:r>
            <a:r>
              <a:rPr lang="en-US" sz="2000" b="1" dirty="0"/>
              <a:t>ζητώντας από τους μαθητές να σκεφτούν ατομικά για ένα συγκεκριμένο θέμα ή να απαντήσουν σε μια συγκεκριμένη ερώτηση</a:t>
            </a:r>
            <a:r>
              <a:rPr lang="en-US" sz="2000" dirty="0" smtClean="0"/>
              <a:t>.</a:t>
            </a:r>
            <a:endParaRPr lang="en-US" sz="2000" dirty="0"/>
          </a:p>
          <a:p>
            <a:pPr marL="0" indent="0">
              <a:buNone/>
            </a:pPr>
            <a:r>
              <a:rPr lang="en-US" sz="2000" dirty="0"/>
              <a:t>Στη συνέχεια, ενώστε τους μαθητές σε </a:t>
            </a:r>
            <a:r>
              <a:rPr lang="en-US" sz="2000" b="1" dirty="0"/>
              <a:t>ζευγάρια </a:t>
            </a:r>
            <a:r>
              <a:rPr lang="en-US" sz="2000" dirty="0"/>
              <a:t>για να </a:t>
            </a:r>
            <a:r>
              <a:rPr lang="en-US" sz="2000" b="1" dirty="0"/>
              <a:t>συζητήσουν </a:t>
            </a:r>
            <a:r>
              <a:rPr lang="en-US" sz="2000" dirty="0"/>
              <a:t>τα αποτελέσματα και τα ευρήματά τους</a:t>
            </a:r>
            <a:r>
              <a:rPr lang="en-US" sz="2000" dirty="0" smtClean="0"/>
              <a:t>.</a:t>
            </a:r>
            <a:endParaRPr lang="en-US" sz="2000" dirty="0"/>
          </a:p>
          <a:p>
            <a:pPr marL="0" indent="0">
              <a:buNone/>
            </a:pPr>
            <a:r>
              <a:rPr lang="en-US" sz="2000" dirty="0"/>
              <a:t>Τέλος, ζητήστε από κάθε ζεύγος να </a:t>
            </a:r>
            <a:r>
              <a:rPr lang="en-US" sz="2000" b="1" dirty="0"/>
              <a:t>μοιραστεί τις ιδέες του </a:t>
            </a:r>
            <a:r>
              <a:rPr lang="en-US" sz="2000" dirty="0"/>
              <a:t>με την υπόλοιπη τάξη και ανοίξτε το λόγο για περαιτέρω συζήτηση</a:t>
            </a:r>
            <a:r>
              <a:rPr lang="en-US" sz="2000" dirty="0" smtClean="0"/>
              <a:t>.</a:t>
            </a:r>
            <a:endParaRPr lang="en-US" sz="2000" dirty="0"/>
          </a:p>
          <a:p>
            <a:pPr marL="0" indent="0">
              <a:buNone/>
            </a:pPr>
            <a:r>
              <a:rPr lang="en-US" sz="2000" dirty="0"/>
              <a:t>Επειδή η στρατηγική διαφοροποιημένης διδασκαλίας επιτρέπει στους μαθητές να επεξεργαστούν το περιεχόμενο του μαθήματός σας ατομικά, σε μια μικρή ομάδα και σε μια μεγάλη ομάδα, ανταποκρίνεται στο εύρος των τύπων μάθησης και προσωπικότητας της τάξης σας.</a:t>
            </a:r>
          </a:p>
        </p:txBody>
      </p:sp>
    </p:spTree>
    <p:extLst>
      <p:ext uri="{BB962C8B-B14F-4D97-AF65-F5344CB8AC3E}">
        <p14:creationId xmlns:p14="http://schemas.microsoft.com/office/powerpoint/2010/main" val="4049581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419242" y="231032"/>
            <a:ext cx="1609725" cy="1466850"/>
          </a:xfrm>
        </p:spPr>
      </p:pic>
      <p:sp>
        <p:nvSpPr>
          <p:cNvPr id="2" name="Title 1"/>
          <p:cNvSpPr>
            <a:spLocks noGrp="1"/>
          </p:cNvSpPr>
          <p:nvPr>
            <p:ph type="title"/>
          </p:nvPr>
        </p:nvSpPr>
        <p:spPr>
          <a:xfrm>
            <a:off x="398253" y="372319"/>
            <a:ext cx="10515600" cy="1325563"/>
          </a:xfrm>
        </p:spPr>
        <p:txBody>
          <a:bodyPr/>
          <a:lstStyle/>
          <a:p>
            <a:r>
              <a:rPr lang="en-US" b="1" i="1" dirty="0" smtClean="0">
                <a:solidFill>
                  <a:schemeClr val="accent4">
                    <a:lumMod val="75000"/>
                  </a:schemeClr>
                </a:solidFill>
                <a:latin typeface="Ink Free" panose="03080402000500000000" pitchFamily="66" charset="0"/>
              </a:rPr>
              <a:t>Χρόνος για πρόσθετο υλικό </a:t>
            </a:r>
            <a:endParaRPr lang="en-US" b="1" i="1" dirty="0">
              <a:solidFill>
                <a:schemeClr val="accent4">
                  <a:lumMod val="75000"/>
                </a:schemeClr>
              </a:solidFill>
              <a:latin typeface="Ink Free" panose="03080402000500000000" pitchFamily="66" charset="0"/>
            </a:endParaRP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4550848"/>
            <a:ext cx="2955315" cy="2307152"/>
          </a:xfrm>
          <a:prstGeom prst="rect">
            <a:avLst/>
          </a:prstGeom>
        </p:spPr>
      </p:pic>
      <p:sp>
        <p:nvSpPr>
          <p:cNvPr id="12" name="TextBox 11"/>
          <p:cNvSpPr txBox="1"/>
          <p:nvPr/>
        </p:nvSpPr>
        <p:spPr>
          <a:xfrm>
            <a:off x="1600099" y="2385408"/>
            <a:ext cx="8834805" cy="2308324"/>
          </a:xfrm>
          <a:prstGeom prst="rect">
            <a:avLst/>
          </a:prstGeom>
          <a:solidFill>
            <a:schemeClr val="accent4">
              <a:lumMod val="40000"/>
              <a:lumOff val="60000"/>
            </a:schemeClr>
          </a:solidFill>
        </p:spPr>
        <p:txBody>
          <a:bodyPr wrap="square" rtlCol="0">
            <a:spAutoFit/>
          </a:bodyPr>
          <a:lstStyle/>
          <a:p>
            <a:pPr algn="ctr" fontAlgn="base"/>
            <a:r>
              <a:rPr lang="en-US" b="1" dirty="0" smtClean="0"/>
              <a:t>Κάντε κλικ παρακάτω, διαβάστε τον οδηγό στρατηγικής και μάθετε </a:t>
            </a:r>
            <a:r>
              <a:rPr lang="en-US" b="1" dirty="0"/>
              <a:t>πώς να οργανώσετε τους μαθητές και τα θέματα της τάξης ώστε να ενθαρρύνετε υψηλό βαθμό συμμετοχής στην τάξη και να βοηθήσετε τους μαθητές να αναπτύξουν μια εννοιολογική κατανόηση ενός θέματος μέσω της χρήσης της </a:t>
            </a:r>
            <a:r>
              <a:rPr lang="en-US" b="1" dirty="0" smtClean="0"/>
              <a:t>τεχνικής </a:t>
            </a:r>
            <a:r>
              <a:rPr lang="en-US" b="1" dirty="0"/>
              <a:t>Think-Pair-Share: </a:t>
            </a:r>
          </a:p>
          <a:p>
            <a:pPr algn="just"/>
            <a:endParaRPr lang="en-US" dirty="0" smtClean="0">
              <a:solidFill>
                <a:srgbClr val="000000"/>
              </a:solidFill>
              <a:latin typeface="Roboto"/>
            </a:endParaRPr>
          </a:p>
          <a:p>
            <a:pPr algn="ctr"/>
            <a:r>
              <a:rPr lang="en-US" dirty="0" smtClean="0"/>
              <a:t>Σύνδεσμος: </a:t>
            </a:r>
            <a:r>
              <a:rPr lang="en-US" dirty="0">
                <a:hlinkClick r:id="rId4"/>
              </a:rPr>
              <a:t>https://</a:t>
            </a:r>
            <a:r>
              <a:rPr lang="en-US" dirty="0" smtClean="0">
                <a:hlinkClick r:id="rId4"/>
              </a:rPr>
              <a:t>www.readwritethink.org/professional-development/strategy-guides/using-think-pair-share#RelatedResourceTabs1</a:t>
            </a:r>
            <a:r>
              <a:rPr lang="en-US" dirty="0" smtClean="0"/>
              <a:t>	</a:t>
            </a:r>
          </a:p>
        </p:txBody>
      </p:sp>
    </p:spTree>
    <p:extLst>
      <p:ext uri="{BB962C8B-B14F-4D97-AF65-F5344CB8AC3E}">
        <p14:creationId xmlns:p14="http://schemas.microsoft.com/office/powerpoint/2010/main" val="2334291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xmlns:p14="http://schemas.microsoft.com/office/powerpoint/2010/main" xmlns="" id="{B9E10321-43AB-4F48-96CB-F4394CD3638E}"/>
              </a:ext>
            </a:extLst>
          </p:cNvPr>
          <p:cNvSpPr>
            <a:spLocks noGrp="1"/>
          </p:cNvSpPr>
          <p:nvPr>
            <p:ph type="title"/>
          </p:nvPr>
        </p:nvSpPr>
        <p:spPr/>
        <p:txBody>
          <a:bodyPr/>
          <a:lstStyle/>
          <a:p>
            <a:r>
              <a:rPr lang="el-GR" dirty="0" smtClean="0"/>
              <a:t>Κεφάλαιο </a:t>
            </a:r>
            <a:r>
              <a:rPr lang="nl-NL" dirty="0" smtClean="0"/>
              <a:t>2</a:t>
            </a:r>
            <a:endParaRPr lang="en-GB" dirty="0"/>
          </a:p>
        </p:txBody>
      </p:sp>
      <p:sp>
        <p:nvSpPr>
          <p:cNvPr id="9" name="Tijdelijke aanduiding voor inhoud 8">
            <a:extLst>
              <a:ext uri="{FF2B5EF4-FFF2-40B4-BE49-F238E27FC236}">
                <a16:creationId xmlns:a16="http://schemas.microsoft.com/office/drawing/2014/main" xmlns:p14="http://schemas.microsoft.com/office/powerpoint/2010/main" xmlns="" id="{0C6DE5DB-0A94-4231-A32C-60AC9DFB24FB}"/>
              </a:ext>
            </a:extLst>
          </p:cNvPr>
          <p:cNvSpPr>
            <a:spLocks noGrp="1"/>
          </p:cNvSpPr>
          <p:nvPr>
            <p:ph sz="half" idx="1"/>
          </p:nvPr>
        </p:nvSpPr>
        <p:spPr/>
        <p:txBody>
          <a:bodyPr>
            <a:normAutofit fontScale="70000" lnSpcReduction="20000"/>
          </a:bodyPr>
          <a:lstStyle/>
          <a:p>
            <a:r>
              <a:rPr lang="en-US" dirty="0"/>
              <a:t>Ποιες είναι οι στρατηγικές διαφοροποίησης (2/2);</a:t>
            </a:r>
            <a:endParaRPr lang="en-GB" dirty="0"/>
          </a:p>
        </p:txBody>
      </p:sp>
    </p:spTree>
    <p:extLst>
      <p:ext uri="{BB962C8B-B14F-4D97-AF65-F5344CB8AC3E}">
        <p14:creationId xmlns:p14="http://schemas.microsoft.com/office/powerpoint/2010/main" val="21913986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Βρείτε χρόνο </a:t>
            </a:r>
            <a:r>
              <a:rPr lang="en-US" dirty="0" err="1"/>
              <a:t>γι</a:t>
            </a:r>
            <a:r>
              <a:rPr lang="en-US" dirty="0"/>
              <a:t>α </a:t>
            </a:r>
            <a:r>
              <a:rPr lang="el-GR" dirty="0" smtClean="0"/>
              <a:t>καθημερινό ημερολόγιο</a:t>
            </a:r>
            <a:endParaRPr lang="en-US" dirty="0"/>
          </a:p>
        </p:txBody>
      </p:sp>
      <p:sp>
        <p:nvSpPr>
          <p:cNvPr id="3" name="Content Placeholder 2"/>
          <p:cNvSpPr>
            <a:spLocks noGrp="1"/>
          </p:cNvSpPr>
          <p:nvPr>
            <p:ph idx="1"/>
          </p:nvPr>
        </p:nvSpPr>
        <p:spPr>
          <a:xfrm>
            <a:off x="838200" y="1825625"/>
            <a:ext cx="10515600" cy="4626934"/>
          </a:xfrm>
        </p:spPr>
        <p:txBody>
          <a:bodyPr>
            <a:normAutofit fontScale="70000" lnSpcReduction="20000"/>
          </a:bodyPr>
          <a:lstStyle/>
          <a:p>
            <a:pPr marL="0" indent="0">
              <a:buNone/>
            </a:pPr>
            <a:r>
              <a:rPr lang="en-US" dirty="0"/>
              <a:t>Ένα ημερολόγιο μπορεί να αποτελέσει εργαλείο για τους μαθητές ώστε να αναστοχαστούν τα μαθήματα </a:t>
            </a:r>
            <a:r>
              <a:rPr lang="en-US" dirty="0" smtClean="0"/>
              <a:t>που </a:t>
            </a:r>
            <a:r>
              <a:rPr lang="en-US" dirty="0"/>
              <a:t>διδάξατε και τις δραστηριότητες που </a:t>
            </a:r>
            <a:r>
              <a:rPr lang="en-US" dirty="0" smtClean="0"/>
              <a:t>εκτελέσατε</a:t>
            </a:r>
            <a:r>
              <a:rPr lang="en-US" dirty="0"/>
              <a:t>, </a:t>
            </a:r>
            <a:r>
              <a:rPr lang="en-US" b="1" dirty="0"/>
              <a:t>βοηθώντας τους να επεξεργαστούν τις νέες πληροφορίες</a:t>
            </a:r>
            <a:r>
              <a:rPr lang="en-US" dirty="0" smtClean="0"/>
              <a:t>.</a:t>
            </a:r>
            <a:endParaRPr lang="el-GR" dirty="0" smtClean="0"/>
          </a:p>
          <a:p>
            <a:pPr marL="0" indent="0">
              <a:buNone/>
            </a:pPr>
            <a:r>
              <a:rPr lang="en-US" dirty="0" smtClean="0"/>
              <a:t>Όταν </a:t>
            </a:r>
            <a:r>
              <a:rPr lang="en-US" dirty="0"/>
              <a:t>είναι δυνατόν, στο τέλος της τάξης, δώστε στους μαθητές την ευκαιρία </a:t>
            </a:r>
            <a:r>
              <a:rPr lang="en-US" b="1" dirty="0"/>
              <a:t>να κάνουν μια καταχώρηση στο ημερολόγιο </a:t>
            </a:r>
            <a:r>
              <a:rPr lang="en-US" dirty="0"/>
              <a:t>με:</a:t>
            </a:r>
          </a:p>
          <a:p>
            <a:pPr lvl="1"/>
            <a:r>
              <a:rPr lang="en-US" dirty="0"/>
              <a:t>Συνοψίζοντας τα βασικά σημεία που </a:t>
            </a:r>
            <a:r>
              <a:rPr lang="en-US" dirty="0" smtClean="0"/>
              <a:t>έχουν </a:t>
            </a:r>
            <a:r>
              <a:rPr lang="en-US" dirty="0"/>
              <a:t>μάθει</a:t>
            </a:r>
          </a:p>
          <a:p>
            <a:pPr lvl="1"/>
            <a:r>
              <a:rPr lang="en-US" dirty="0"/>
              <a:t>Προσπάθεια απάντησης ή κατανόησης των ερωτημάτων που παραμένουν ανοιχτά</a:t>
            </a:r>
          </a:p>
          <a:p>
            <a:pPr lvl="1"/>
            <a:r>
              <a:rPr lang="en-US" dirty="0"/>
              <a:t>Εξηγώντας πώς μπορούν να χρησιμοποιήσουν τα μαθήματα σε σενάρια πραγματικής ζωής</a:t>
            </a:r>
          </a:p>
          <a:p>
            <a:pPr lvl="1"/>
            <a:r>
              <a:rPr lang="en-US" dirty="0"/>
              <a:t>Εικονογράφηση νέων εννοιών, η οποία μπορεί να είναι ιδιαίτερα χρήσιμη για </a:t>
            </a:r>
            <a:r>
              <a:rPr lang="en-US" dirty="0" smtClean="0"/>
              <a:t>μαθήματα </a:t>
            </a:r>
            <a:r>
              <a:rPr lang="en-US" dirty="0"/>
              <a:t>μαθηματικών με επίκεντρο τα δεδομένα.</a:t>
            </a:r>
            <a:endParaRPr lang="el-GR" dirty="0" smtClean="0"/>
          </a:p>
          <a:p>
            <a:pPr marL="0" indent="0">
              <a:buNone/>
            </a:pPr>
            <a:r>
              <a:rPr lang="en-US" dirty="0" smtClean="0"/>
              <a:t>Καθώς </a:t>
            </a:r>
            <a:r>
              <a:rPr lang="en-US" dirty="0"/>
              <a:t>συνεχίζουν να κάνουν καταχωρήσεις, θα πρέπει να καταλάβουν ποιες από αυτές τους επιτρέπουν να επεξεργάζονται αποτελεσματικά φρέσκο περιεχόμενο</a:t>
            </a:r>
            <a:r>
              <a:rPr lang="en-US" dirty="0" smtClean="0"/>
              <a:t>.</a:t>
            </a:r>
            <a:endParaRPr lang="el-GR" dirty="0" smtClean="0"/>
          </a:p>
          <a:p>
            <a:pPr marL="0" indent="0">
              <a:buNone/>
            </a:pPr>
            <a:r>
              <a:rPr lang="en-US" dirty="0" smtClean="0"/>
              <a:t>Αλλά </a:t>
            </a:r>
            <a:r>
              <a:rPr lang="en-US" dirty="0"/>
              <a:t>αν </a:t>
            </a:r>
            <a:r>
              <a:rPr lang="en-US" dirty="0" smtClean="0"/>
              <a:t>δυσκολεύεστε </a:t>
            </a:r>
            <a:r>
              <a:rPr lang="en-US" dirty="0"/>
              <a:t>να δείτε την αξία της ημερολογιακής καταγραφής σε ένα μάθημα όπως τα μαθηματικά, για παράδειγμα, μπορείτε να αφιερώσετε χρόνο ειδικά για την ημερολογιακή καταγραφή μαθηματικών. Ενώ συνδέετε την ημερογραφία με τους δικούς σας μαθηματικούς στόχους, οι μαθητές μπορούν να κάνουν διαθεματικές συνδέσεις</a:t>
            </a:r>
            <a:r>
              <a:rPr lang="en-US" dirty="0" smtClean="0"/>
              <a:t>.</a:t>
            </a:r>
            <a:endParaRPr lang="en-US" dirty="0"/>
          </a:p>
        </p:txBody>
      </p:sp>
    </p:spTree>
    <p:extLst>
      <p:ext uri="{BB962C8B-B14F-4D97-AF65-F5344CB8AC3E}">
        <p14:creationId xmlns:p14="http://schemas.microsoft.com/office/powerpoint/2010/main" val="2750250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Εφαρμογή </a:t>
            </a:r>
            <a:r>
              <a:rPr lang="en-US" dirty="0" smtClean="0"/>
              <a:t>ασκήσεων </a:t>
            </a:r>
            <a:r>
              <a:rPr lang="en-US" dirty="0"/>
              <a:t>αναστοχασμού και καθορισμού στόχων</a:t>
            </a:r>
          </a:p>
        </p:txBody>
      </p:sp>
      <p:sp>
        <p:nvSpPr>
          <p:cNvPr id="3" name="Content Placeholder 2"/>
          <p:cNvSpPr>
            <a:spLocks noGrp="1"/>
          </p:cNvSpPr>
          <p:nvPr>
            <p:ph idx="1"/>
          </p:nvPr>
        </p:nvSpPr>
        <p:spPr/>
        <p:txBody>
          <a:bodyPr>
            <a:normAutofit/>
          </a:bodyPr>
          <a:lstStyle/>
          <a:p>
            <a:pPr marL="0" indent="0">
              <a:buNone/>
            </a:pPr>
            <a:r>
              <a:rPr lang="en-US" sz="2000" dirty="0"/>
              <a:t>Μια επέκταση της ημερολογιακής καταγραφής, βάλτε τους μαθητές να αναστοχαστούν πάνω σε σημαντικά μαθήματα και να </a:t>
            </a:r>
            <a:r>
              <a:rPr lang="en-US" sz="2000" b="1" dirty="0"/>
              <a:t>θέσουν στόχους για περαιτέρω μάθηση </a:t>
            </a:r>
            <a:r>
              <a:rPr lang="en-US" sz="2000" dirty="0"/>
              <a:t>σε προκαθορισμένα σημεία της χρονιάς</a:t>
            </a:r>
            <a:r>
              <a:rPr lang="en-US" sz="2000" dirty="0" smtClean="0"/>
              <a:t>.</a:t>
            </a:r>
            <a:endParaRPr lang="en-US" sz="2000" dirty="0"/>
          </a:p>
          <a:p>
            <a:pPr marL="0" indent="0">
              <a:buNone/>
            </a:pPr>
            <a:r>
              <a:rPr lang="en-US" sz="2000" dirty="0"/>
              <a:t>Σε αυτά τα σημεία, ζητήστε από τους μαθητές να γράψουν για τα </a:t>
            </a:r>
            <a:r>
              <a:rPr lang="en-US" sz="2000" b="1" dirty="0" err="1"/>
              <a:t>αγαπημένα </a:t>
            </a:r>
            <a:r>
              <a:rPr lang="en-US" sz="2000" dirty="0"/>
              <a:t>τους </a:t>
            </a:r>
            <a:r>
              <a:rPr lang="en-US" sz="2000" b="1" dirty="0"/>
              <a:t>θέματα</a:t>
            </a:r>
            <a:r>
              <a:rPr lang="en-US" sz="2000" dirty="0"/>
              <a:t>, καθώς και για τις πιο ενδιαφέρουσες έννοιες και πληροφορίες που έμαθαν</a:t>
            </a:r>
            <a:r>
              <a:rPr lang="en-US" sz="2000" dirty="0" smtClean="0"/>
              <a:t>.</a:t>
            </a:r>
            <a:endParaRPr lang="en-US" sz="2000" dirty="0"/>
          </a:p>
          <a:p>
            <a:pPr marL="0" indent="0">
              <a:buNone/>
            </a:pPr>
            <a:r>
              <a:rPr lang="en-US" sz="2000" dirty="0"/>
              <a:t>Θα πρέπει επίσης να </a:t>
            </a:r>
            <a:r>
              <a:rPr lang="en-US" sz="2000" b="1" dirty="0"/>
              <a:t>εντοπίσουν δεξιότητες προς βελτίωση και θέματα προς διερεύνηση</a:t>
            </a:r>
            <a:r>
              <a:rPr lang="en-US" sz="2000" dirty="0" smtClean="0"/>
              <a:t>.</a:t>
            </a:r>
            <a:endParaRPr lang="en-US" sz="2000" dirty="0"/>
          </a:p>
          <a:p>
            <a:pPr marL="0" indent="0">
              <a:buNone/>
            </a:pPr>
            <a:r>
              <a:rPr lang="en-US" sz="2000" dirty="0"/>
              <a:t>Με βάση τα αποτελέσματα, </a:t>
            </a:r>
            <a:r>
              <a:rPr lang="en-US" sz="2000" b="1" dirty="0"/>
              <a:t>μπορείτε να στοχεύσετε σε μαθήματα που θα σας βοηθήσουν να επιτύχετε αυτούς τους στόχους</a:t>
            </a:r>
            <a:r>
              <a:rPr lang="en-US" sz="2000" dirty="0"/>
              <a:t>. Για παράδειγμα, αν ο κύριος όγκος των μαθητών συζητά μια συγκεκριμένη πτυχή του προγράμματος σπουδών των φυσικών επιστημών, μπορείτε να σχεδιάσετε περισσότερες δραστηριότητες γύρω από αυτήν.</a:t>
            </a:r>
          </a:p>
        </p:txBody>
      </p:sp>
    </p:spTree>
    <p:extLst>
      <p:ext uri="{BB962C8B-B14F-4D97-AF65-F5344CB8AC3E}">
        <p14:creationId xmlns:p14="http://schemas.microsoft.com/office/powerpoint/2010/main" val="2752486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xmlns:p14="http://schemas.microsoft.com/office/powerpoint/2010/main" xmlns:a14="http://schemas.microsoft.com/office/drawing/2010/main" xmlns="" id="{DB0440B0-8154-4FBA-BF5D-D7795764C27A}"/>
              </a:ext>
            </a:extLst>
          </p:cNvPr>
          <p:cNvSpPr>
            <a:spLocks noGrp="1"/>
          </p:cNvSpPr>
          <p:nvPr>
            <p:ph type="title"/>
          </p:nvPr>
        </p:nvSpPr>
        <p:spPr/>
        <p:txBody>
          <a:bodyPr/>
          <a:lstStyle/>
          <a:p>
            <a:r>
              <a:rPr lang="it-IT" sz="3200" b="1" spc="100" dirty="0"/>
              <a:t>Στόχοι </a:t>
            </a:r>
            <a:r>
              <a:rPr lang="en-US" sz="3200" b="1" spc="100" dirty="0"/>
              <a:t>και σκοποί</a:t>
            </a:r>
            <a:endParaRPr lang="en-GB" dirty="0"/>
          </a:p>
        </p:txBody>
      </p:sp>
      <p:pic>
        <p:nvPicPr>
          <p:cNvPr id="8" name="Tijdelijke aanduiding voor afbeelding 7" descr="Afbeelding met persoon, person&#10;&#10;Automatisch gegenereerde beschrijving">
            <a:extLst>
              <a:ext uri="{FF2B5EF4-FFF2-40B4-BE49-F238E27FC236}">
                <a16:creationId xmlns:a16="http://schemas.microsoft.com/office/drawing/2014/main" xmlns:p14="http://schemas.microsoft.com/office/powerpoint/2010/main" xmlns:a14="http://schemas.microsoft.com/office/drawing/2010/main" xmlns="" id="{EEF428DA-2E71-4A70-B39B-645E48F2F969}"/>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t="11116" b="11116"/>
          <a:stretch>
            <a:fillRect/>
          </a:stretch>
        </p:blipFill>
        <p:spPr/>
      </p:pic>
      <p:sp>
        <p:nvSpPr>
          <p:cNvPr id="6" name="Tijdelijke aanduiding voor tekst 5">
            <a:extLst>
              <a:ext uri="{FF2B5EF4-FFF2-40B4-BE49-F238E27FC236}">
                <a16:creationId xmlns:a16="http://schemas.microsoft.com/office/drawing/2014/main" xmlns:p14="http://schemas.microsoft.com/office/powerpoint/2010/main" xmlns:a14="http://schemas.microsoft.com/office/drawing/2010/main" xmlns="" id="{D49DF9DC-C1D1-4CAD-A7EA-EE59ED159EFD}"/>
              </a:ext>
            </a:extLst>
          </p:cNvPr>
          <p:cNvSpPr>
            <a:spLocks noGrp="1"/>
          </p:cNvSpPr>
          <p:nvPr>
            <p:ph type="body" sz="half" idx="2"/>
          </p:nvPr>
        </p:nvSpPr>
        <p:spPr>
          <a:xfrm>
            <a:off x="304801" y="2057400"/>
            <a:ext cx="4467224" cy="1695091"/>
          </a:xfrm>
        </p:spPr>
        <p:txBody>
          <a:bodyPr>
            <a:noAutofit/>
          </a:bodyPr>
          <a:lstStyle/>
          <a:p>
            <a:pPr>
              <a:lnSpc>
                <a:spcPct val="150000"/>
              </a:lnSpc>
              <a:spcAft>
                <a:spcPts val="600"/>
              </a:spcAft>
            </a:pPr>
            <a:r>
              <a:rPr lang="en-US" sz="2400" b="1" dirty="0">
                <a:solidFill>
                  <a:schemeClr val="tx1"/>
                </a:solidFill>
              </a:rPr>
              <a:t>Στο τέλος αυτής της ενότητας, ο εκπαιδευόμενος θα είναι σε θέση να εφαρμόζει στρατηγικές διαφοροποίησης και τεχνικές αξιολόγησης στην τάξη του.</a:t>
            </a:r>
            <a:endParaRPr lang="en-GB" sz="2400" b="1" dirty="0">
              <a:solidFill>
                <a:schemeClr val="tx1"/>
              </a:solidFill>
            </a:endParaRPr>
          </a:p>
        </p:txBody>
      </p:sp>
    </p:spTree>
    <p:extLst>
      <p:ext uri="{BB962C8B-B14F-4D97-AF65-F5344CB8AC3E}">
        <p14:creationId xmlns:p14="http://schemas.microsoft.com/office/powerpoint/2010/main" val="29089785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Τρέξτε κύκλους λογοτεχνίας</a:t>
            </a:r>
          </a:p>
        </p:txBody>
      </p:sp>
      <p:sp>
        <p:nvSpPr>
          <p:cNvPr id="3" name="Content Placeholder 2"/>
          <p:cNvSpPr>
            <a:spLocks noGrp="1"/>
          </p:cNvSpPr>
          <p:nvPr>
            <p:ph idx="1"/>
          </p:nvPr>
        </p:nvSpPr>
        <p:spPr/>
        <p:txBody>
          <a:bodyPr>
            <a:normAutofit/>
          </a:bodyPr>
          <a:lstStyle/>
          <a:p>
            <a:pPr marL="0" indent="0">
              <a:buNone/>
            </a:pPr>
            <a:r>
              <a:rPr lang="en-US" sz="2000" dirty="0"/>
              <a:t>Η οργάνωση των μαθητών σε </a:t>
            </a:r>
            <a:r>
              <a:rPr lang="en-US" sz="2000" b="1" dirty="0"/>
              <a:t>κύκλους λογοτεχνίας </a:t>
            </a:r>
            <a:r>
              <a:rPr lang="en-US" sz="2000" dirty="0"/>
              <a:t>όχι μόνο ενθαρρύνει τους μαθητές να διαμορφώνουν και να ενημερώνουν ο ένας τον άλλον για την κατανόηση των αναγνωσμάτων, αλλά </a:t>
            </a:r>
            <a:r>
              <a:rPr lang="en-US" sz="2000" b="1" dirty="0"/>
              <a:t>βοηθά τους ακουστικούς και συμμετοχικούς μαθητές να συγκρατούν περισσότερες πληροφορίες</a:t>
            </a:r>
            <a:r>
              <a:rPr lang="en-US" sz="2000" dirty="0" smtClean="0"/>
              <a:t>.</a:t>
            </a:r>
            <a:endParaRPr lang="en-US" sz="2000" dirty="0"/>
          </a:p>
          <a:p>
            <a:pPr marL="0" indent="0">
              <a:buNone/>
            </a:pPr>
            <a:r>
              <a:rPr lang="en-US" sz="2000" dirty="0"/>
              <a:t>Αυτό σας δίνει επίσης την ευκαιρία να ακούσετε τη συζήτηση κάθε κύκλου, να κάνετε ερωτήσεις και να συμπληρώσετε τα κενά κατανόησης</a:t>
            </a:r>
            <a:r>
              <a:rPr lang="en-US" sz="2000" dirty="0" smtClean="0"/>
              <a:t>.</a:t>
            </a:r>
            <a:endParaRPr lang="en-US" sz="2000" dirty="0"/>
          </a:p>
          <a:p>
            <a:pPr marL="0" indent="0">
              <a:buNone/>
            </a:pPr>
            <a:r>
              <a:rPr lang="en-US" sz="2000" dirty="0"/>
              <a:t>Επιπλέον, κάποιοι μαθητές μπορεί να </a:t>
            </a:r>
            <a:r>
              <a:rPr lang="en-US" sz="2000" b="1" dirty="0"/>
              <a:t>αναπτύξουν ηγετικές ικανότητες </a:t>
            </a:r>
            <a:r>
              <a:rPr lang="en-US" sz="2000" dirty="0"/>
              <a:t>διευθύνοντας τη συζήτηση</a:t>
            </a:r>
            <a:r>
              <a:rPr lang="en-US" sz="2000" dirty="0" smtClean="0"/>
              <a:t>.</a:t>
            </a:r>
            <a:endParaRPr lang="en-US" sz="2000" dirty="0"/>
          </a:p>
          <a:p>
            <a:pPr marL="0" indent="0">
              <a:buNone/>
            </a:pPr>
            <a:r>
              <a:rPr lang="en-US" sz="2000" dirty="0"/>
              <a:t>Αυτή η δραστηριότητα καθιστά το </a:t>
            </a:r>
            <a:r>
              <a:rPr lang="en-US" sz="2000" b="1" dirty="0"/>
              <a:t>γραπτό </a:t>
            </a:r>
            <a:r>
              <a:rPr lang="en-US" sz="2000" b="1" dirty="0" smtClean="0"/>
              <a:t>περιεχόμενο </a:t>
            </a:r>
            <a:r>
              <a:rPr lang="en-US" sz="2000" dirty="0" smtClean="0"/>
              <a:t>- το οποίο</a:t>
            </a:r>
            <a:r>
              <a:rPr lang="en-US" sz="2000" dirty="0"/>
              <a:t>, κατά καιρούς, μπορεί να είναι προσβάσιμο μόνο σε μεμονωμένους μαθητές με ισχυρή </a:t>
            </a:r>
            <a:r>
              <a:rPr lang="en-US" sz="2000" dirty="0" smtClean="0"/>
              <a:t>διατήρηση της </a:t>
            </a:r>
            <a:r>
              <a:rPr lang="en-US" sz="2000" dirty="0"/>
              <a:t>ανάγνωσης </a:t>
            </a:r>
            <a:r>
              <a:rPr lang="en-US" sz="2000" dirty="0" smtClean="0"/>
              <a:t>- ευκολότερο </a:t>
            </a:r>
            <a:r>
              <a:rPr lang="en-US" sz="2000" dirty="0"/>
              <a:t>να το επεξεργαστούν περισσότεροι μαθητές.</a:t>
            </a:r>
          </a:p>
        </p:txBody>
      </p:sp>
    </p:spTree>
    <p:extLst>
      <p:ext uri="{BB962C8B-B14F-4D97-AF65-F5344CB8AC3E}">
        <p14:creationId xmlns:p14="http://schemas.microsoft.com/office/powerpoint/2010/main" val="1319268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1285"/>
            <a:ext cx="10515600" cy="1325563"/>
          </a:xfrm>
        </p:spPr>
        <p:txBody>
          <a:bodyPr>
            <a:normAutofit/>
          </a:bodyPr>
          <a:lstStyle/>
          <a:p>
            <a:r>
              <a:rPr lang="en-US" dirty="0"/>
              <a:t>Προσφέρετε διαφορετικούς τύπους ελεύθερου </a:t>
            </a:r>
            <a:r>
              <a:rPr lang="en-US" dirty="0" smtClean="0"/>
              <a:t>χρόνου </a:t>
            </a:r>
            <a:r>
              <a:rPr lang="en-US" dirty="0"/>
              <a:t>μελέτης</a:t>
            </a:r>
          </a:p>
        </p:txBody>
      </p:sp>
      <p:sp>
        <p:nvSpPr>
          <p:cNvPr id="3" name="Content Placeholder 2"/>
          <p:cNvSpPr>
            <a:spLocks noGrp="1"/>
          </p:cNvSpPr>
          <p:nvPr>
            <p:ph idx="1"/>
          </p:nvPr>
        </p:nvSpPr>
        <p:spPr>
          <a:xfrm>
            <a:off x="495300" y="1538288"/>
            <a:ext cx="11696700" cy="4994592"/>
          </a:xfrm>
        </p:spPr>
        <p:txBody>
          <a:bodyPr>
            <a:noAutofit/>
          </a:bodyPr>
          <a:lstStyle/>
          <a:p>
            <a:pPr marL="0" indent="0">
              <a:buNone/>
            </a:pPr>
            <a:r>
              <a:rPr lang="en-US" sz="1800" b="1" dirty="0"/>
              <a:t>Ο ελεύθερος χρόνος μελέτης </a:t>
            </a:r>
            <a:r>
              <a:rPr lang="en-US" sz="1800" dirty="0"/>
              <a:t>θα ωφελήσει γενικά τους μαθητές </a:t>
            </a:r>
            <a:r>
              <a:rPr lang="en-US" sz="1800" b="1" dirty="0"/>
              <a:t>που προτιμούν να μαθαίνουν ατομικά, </a:t>
            </a:r>
            <a:r>
              <a:rPr lang="en-US" sz="1800" dirty="0"/>
              <a:t>αλλά μπορεί να τροποποιηθεί ελαφρώς για να βοηθήσει και τους συμμαθητές τους να επεξεργαστούν τα μαθήματά σας.</a:t>
            </a:r>
          </a:p>
          <a:p>
            <a:pPr marL="0" indent="0">
              <a:buNone/>
            </a:pPr>
            <a:r>
              <a:rPr lang="en-US" sz="1800" dirty="0" smtClean="0"/>
              <a:t>Αυτό </a:t>
            </a:r>
            <a:r>
              <a:rPr lang="en-US" sz="1800" dirty="0"/>
              <a:t>μπορεί να γίνει με το να χωρίσετε την τάξη σας σε </a:t>
            </a:r>
            <a:r>
              <a:rPr lang="en-US" sz="1800" b="1" dirty="0"/>
              <a:t>σαφώς διαχωρισμένες ατομικές </a:t>
            </a:r>
            <a:r>
              <a:rPr lang="en-US" sz="1800" dirty="0"/>
              <a:t>και </a:t>
            </a:r>
            <a:r>
              <a:rPr lang="en-US" sz="1800" b="1" dirty="0"/>
              <a:t>ομαδικές δραστηριότητες</a:t>
            </a:r>
            <a:r>
              <a:rPr lang="en-US" sz="1800" dirty="0"/>
              <a:t>.</a:t>
            </a:r>
          </a:p>
          <a:p>
            <a:pPr marL="0" indent="0">
              <a:buNone/>
            </a:pPr>
            <a:r>
              <a:rPr lang="en-US" sz="1800" dirty="0" smtClean="0"/>
              <a:t>Εξετάστε </a:t>
            </a:r>
            <a:r>
              <a:rPr lang="en-US" sz="1800" dirty="0"/>
              <a:t>τις παρακάτω </a:t>
            </a:r>
            <a:r>
              <a:rPr lang="en-US" sz="1800" b="1" dirty="0"/>
              <a:t>δωρεάν ασκήσεις μελέτης </a:t>
            </a:r>
            <a:r>
              <a:rPr lang="en-US" sz="1800" dirty="0"/>
              <a:t>για να ικανοποιήσετε τις προτιμήσεις των οπτικών, ακουστικών και κιναισθητικών μαθητών</a:t>
            </a:r>
            <a:r>
              <a:rPr lang="en-US" sz="1800" dirty="0" smtClean="0"/>
              <a:t>:</a:t>
            </a:r>
            <a:endParaRPr lang="en-US" sz="1800" dirty="0"/>
          </a:p>
          <a:p>
            <a:r>
              <a:rPr lang="en-US" sz="1800" dirty="0"/>
              <a:t>Παρέχετε ηχητικά βιβλία, τα οποία αναπαράγουν υλικό σχετικό με τα μαθήματά σας</a:t>
            </a:r>
          </a:p>
          <a:p>
            <a:r>
              <a:rPr lang="en-US" sz="1800" dirty="0"/>
              <a:t>Δημιουργήστε έναν σταθμό για απαιτητικά ομαδικά παιχνίδια που διδάσκουν δεξιότητες που περιλαμβάνονται στο πρόγραμμα σπουδών.</a:t>
            </a:r>
          </a:p>
          <a:p>
            <a:r>
              <a:rPr lang="en-US" sz="1800" dirty="0"/>
              <a:t>Διατηρήστε έναν καθορισμένο ήσυχο χώρο για να κρατούν οι μαθητές σημειώσεις και να ολοκληρώνουν τις εργασίες τους</a:t>
            </a:r>
          </a:p>
          <a:p>
            <a:r>
              <a:rPr lang="en-US" sz="1800" dirty="0"/>
              <a:t>Επιτρέψτε στους μαθητές να εργάζονται σε ομάδες, ενώ κρατούν σημειώσεις και ολοκληρώνουν εργασίες, μακριά από τον ήσυχο χώρο</a:t>
            </a:r>
          </a:p>
          <a:p>
            <a:pPr marL="0" indent="0">
              <a:buNone/>
            </a:pPr>
            <a:r>
              <a:rPr lang="en-US" sz="1800" dirty="0"/>
              <a:t>Με τέτοιου είδους δραστηριότητες, ο ελεύθερος χρόνος μελέτης θα αρχίσει να ωφελεί διαφορετικούς μαθητές - όχι μόνο μαθητές που επεξεργάζονται εύκολα πληροφορίες μέσω της ήσυχης, ατομικής εργασίας.</a:t>
            </a:r>
          </a:p>
        </p:txBody>
      </p:sp>
    </p:spTree>
    <p:extLst>
      <p:ext uri="{BB962C8B-B14F-4D97-AF65-F5344CB8AC3E}">
        <p14:creationId xmlns:p14="http://schemas.microsoft.com/office/powerpoint/2010/main" val="3259614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Ομαδοποίηση μαθητών με παρόμοια μαθησιακά στυλ</a:t>
            </a:r>
          </a:p>
        </p:txBody>
      </p:sp>
      <p:sp>
        <p:nvSpPr>
          <p:cNvPr id="3" name="Content Placeholder 2"/>
          <p:cNvSpPr>
            <a:spLocks noGrp="1"/>
          </p:cNvSpPr>
          <p:nvPr>
            <p:ph idx="1"/>
          </p:nvPr>
        </p:nvSpPr>
        <p:spPr/>
        <p:txBody>
          <a:bodyPr>
            <a:noAutofit/>
          </a:bodyPr>
          <a:lstStyle/>
          <a:p>
            <a:pPr marL="0" indent="0">
              <a:buNone/>
            </a:pPr>
            <a:r>
              <a:rPr lang="en-US" sz="2000" dirty="0" err="1"/>
              <a:t>Η ετερογενής </a:t>
            </a:r>
            <a:r>
              <a:rPr lang="en-US" sz="2000" dirty="0"/>
              <a:t>ομαδοποίηση είναι μια κοινή πρακτική, αλλά η </a:t>
            </a:r>
            <a:r>
              <a:rPr lang="en-US" sz="2000" b="1" dirty="0"/>
              <a:t>ομαδοποίηση των μαθητών με βάση παρόμοιο μαθησιακό στυλ μπορεί να ενθαρρύνει τη συνεργασία μέσω κοινών πρακτικών εργασίας και σκέψης</a:t>
            </a:r>
            <a:r>
              <a:rPr lang="en-US" sz="2000" dirty="0"/>
              <a:t>.</a:t>
            </a:r>
          </a:p>
          <a:p>
            <a:pPr marL="0" indent="0">
              <a:buNone/>
            </a:pPr>
            <a:r>
              <a:rPr lang="en-US" sz="2000" dirty="0" smtClean="0"/>
              <a:t>Αυτό </a:t>
            </a:r>
            <a:r>
              <a:rPr lang="en-US" sz="2000" dirty="0"/>
              <a:t>δεν πρέπει να συγχέεται με την ομαδοποίηση των μαθητών με βάση παρόμοιο επίπεδο ικανοτήτων ή κατανόησης.</a:t>
            </a:r>
          </a:p>
          <a:p>
            <a:pPr marL="0" indent="0">
              <a:buNone/>
            </a:pPr>
            <a:r>
              <a:rPr lang="en-US" sz="2000" dirty="0" smtClean="0"/>
              <a:t>Σε </a:t>
            </a:r>
            <a:r>
              <a:rPr lang="en-US" sz="2000" dirty="0"/>
              <a:t>ορισμένες περιπτώσεις, κάτι τέτοιο έρχεται σε σύγκρουση με την αρχή </a:t>
            </a:r>
            <a:r>
              <a:rPr lang="el-GR" sz="2000" dirty="0" smtClean="0"/>
              <a:t>της διδασκαλίας στο υψηλότερο δυνατό επίπεδο (</a:t>
            </a:r>
            <a:r>
              <a:rPr lang="en-US" sz="2000" dirty="0" smtClean="0"/>
              <a:t>“Teach up” Principle), </a:t>
            </a:r>
            <a:r>
              <a:rPr lang="en-US" sz="2000" dirty="0"/>
              <a:t>η οποία αναλύεται παρακάτω.</a:t>
            </a:r>
          </a:p>
          <a:p>
            <a:pPr marL="0" indent="0">
              <a:buNone/>
            </a:pPr>
            <a:r>
              <a:rPr lang="en-US" sz="2000" dirty="0" smtClean="0"/>
              <a:t>Αντίθετα</a:t>
            </a:r>
            <a:r>
              <a:rPr lang="en-US" sz="2000" dirty="0"/>
              <a:t>, αυτή η τακτική επιτρέπει στους ομοϊδεάτες μαθητές να υποστηρίζουν ο ένας τη μάθηση του άλλου, ενώ παράλληλα σας δίνει χρόνο για να περάσετε με κάθε ομάδα. Έτσι, μπορείτε να προσφέρετε το βέλτιστο είδος διδασκαλίας που ταιριάζει στις κοινές ανάγκες και προτιμήσεις κάθε ομάδας.</a:t>
            </a:r>
          </a:p>
        </p:txBody>
      </p:sp>
    </p:spTree>
    <p:extLst>
      <p:ext uri="{BB962C8B-B14F-4D97-AF65-F5344CB8AC3E}">
        <p14:creationId xmlns:p14="http://schemas.microsoft.com/office/powerpoint/2010/main" val="27791737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Δώστε διαφορετικά σύνολα </a:t>
            </a:r>
            <a:r>
              <a:rPr lang="en-US" dirty="0" smtClean="0"/>
              <a:t>δραστηριοτήτων </a:t>
            </a:r>
            <a:r>
              <a:rPr lang="en-US" dirty="0"/>
              <a:t>Κατανόησης Γραπτού Λόγου</a:t>
            </a:r>
          </a:p>
        </p:txBody>
      </p:sp>
      <p:sp>
        <p:nvSpPr>
          <p:cNvPr id="3" name="Content Placeholder 2"/>
          <p:cNvSpPr>
            <a:spLocks noGrp="1"/>
          </p:cNvSpPr>
          <p:nvPr>
            <p:ph idx="1"/>
          </p:nvPr>
        </p:nvSpPr>
        <p:spPr>
          <a:xfrm>
            <a:off x="838200" y="1825624"/>
            <a:ext cx="10515600" cy="4523417"/>
          </a:xfrm>
        </p:spPr>
        <p:txBody>
          <a:bodyPr>
            <a:normAutofit fontScale="70000" lnSpcReduction="20000"/>
          </a:bodyPr>
          <a:lstStyle/>
          <a:p>
            <a:pPr marL="0" indent="0">
              <a:buNone/>
            </a:pPr>
            <a:r>
              <a:rPr lang="en-US" dirty="0"/>
              <a:t>Αντί να εστιάζετε στα γραπτά προϊόντα, </a:t>
            </a:r>
            <a:r>
              <a:rPr lang="en-US" b="1" dirty="0"/>
              <a:t>σκεφτείτε να αξιολογήσετε την αναγνωστική κατανόηση μέσω ερωτήσεων και δραστηριοτήτων που δοκιμάζουν διαφορετικές ικανότητες.</a:t>
            </a:r>
          </a:p>
          <a:p>
            <a:pPr marL="0" indent="0">
              <a:buNone/>
            </a:pPr>
            <a:r>
              <a:rPr lang="en-US" dirty="0" smtClean="0"/>
              <a:t>Αν και οι </a:t>
            </a:r>
            <a:r>
              <a:rPr lang="en-US" dirty="0"/>
              <a:t>γραπτές απαντήσεις μπορεί να εξακολουθούν να είναι ελκυστικές για πολλούς μαθητές, άλλοι μπορεί να ευδοκιμήσουν και να προκαλέσουν καλύτερα τον εαυτό τους κατά τη διάρκεια καλλιτεχνικών ή κινητικών εργασιών.</a:t>
            </a:r>
          </a:p>
          <a:p>
            <a:pPr marL="0" indent="0">
              <a:buNone/>
            </a:pPr>
            <a:r>
              <a:rPr lang="en-US" dirty="0" smtClean="0"/>
              <a:t>Για </a:t>
            </a:r>
            <a:r>
              <a:rPr lang="en-US" dirty="0"/>
              <a:t>παράδειγμα, επιτρέψτε στους μαθητές να επιλέξουν μεταξύ ορισμένων από τις παρακάτω δραστηριότητες πριν, κατά τη διάρκεια και μετά από μια σημαντική ανάγνωση</a:t>
            </a:r>
            <a:r>
              <a:rPr lang="en-US" dirty="0" smtClean="0"/>
              <a:t>:</a:t>
            </a:r>
            <a:endParaRPr lang="en-US" dirty="0"/>
          </a:p>
          <a:p>
            <a:pPr lvl="1">
              <a:buFont typeface="Wingdings" panose="05000000000000000000" pitchFamily="2" charset="2"/>
              <a:buChar char="Ø"/>
            </a:pPr>
            <a:r>
              <a:rPr lang="en-US" dirty="0"/>
              <a:t>Συμμετοχή σε περισσότερους κύκλους λογοτεχνίας</a:t>
            </a:r>
          </a:p>
          <a:p>
            <a:pPr lvl="1">
              <a:buFont typeface="Wingdings" panose="05000000000000000000" pitchFamily="2" charset="2"/>
              <a:buChar char="Ø"/>
            </a:pPr>
            <a:r>
              <a:rPr lang="en-US" dirty="0"/>
              <a:t>Παρουσίαση μιας παρουσίασης</a:t>
            </a:r>
          </a:p>
          <a:p>
            <a:pPr lvl="1">
              <a:buFont typeface="Wingdings" panose="05000000000000000000" pitchFamily="2" charset="2"/>
              <a:buChar char="Ø"/>
            </a:pPr>
            <a:r>
              <a:rPr lang="en-US" dirty="0"/>
              <a:t>Συγγραφή μιας </a:t>
            </a:r>
            <a:r>
              <a:rPr lang="en-US" dirty="0" smtClean="0"/>
              <a:t>έκθεσης</a:t>
            </a:r>
            <a:r>
              <a:rPr lang="el-GR" dirty="0" smtClean="0"/>
              <a:t> ιδεών</a:t>
            </a:r>
            <a:endParaRPr lang="en-US" dirty="0"/>
          </a:p>
          <a:p>
            <a:pPr lvl="1">
              <a:buFont typeface="Wingdings" panose="05000000000000000000" pitchFamily="2" charset="2"/>
              <a:buChar char="Ø"/>
            </a:pPr>
            <a:r>
              <a:rPr lang="en-US" dirty="0"/>
              <a:t>Δημιουργία οπτικής τέχνης για την απεικόνιση σημαντικών γεγονότων</a:t>
            </a:r>
          </a:p>
          <a:p>
            <a:pPr lvl="1">
              <a:buFont typeface="Wingdings" panose="05000000000000000000" pitchFamily="2" charset="2"/>
              <a:buChar char="Ø"/>
            </a:pPr>
            <a:r>
              <a:rPr lang="en-US" dirty="0"/>
              <a:t>Δημιουργία και εκτέλεση μονολόγου ως </a:t>
            </a:r>
            <a:r>
              <a:rPr lang="el-GR" dirty="0" smtClean="0"/>
              <a:t>πρωταγωνιστικός </a:t>
            </a:r>
            <a:r>
              <a:rPr lang="en-US" dirty="0" smtClean="0"/>
              <a:t>χαρα</a:t>
            </a:r>
            <a:r>
              <a:rPr lang="en-US" dirty="0" err="1" smtClean="0"/>
              <a:t>κτήρ</a:t>
            </a:r>
            <a:r>
              <a:rPr lang="en-US" dirty="0" smtClean="0"/>
              <a:t>ας</a:t>
            </a:r>
          </a:p>
          <a:p>
            <a:pPr marL="0" indent="0">
              <a:buNone/>
            </a:pPr>
            <a:r>
              <a:rPr lang="en-US" dirty="0" smtClean="0"/>
              <a:t>Η π</a:t>
            </a:r>
            <a:r>
              <a:rPr lang="en-US" dirty="0" err="1" smtClean="0"/>
              <a:t>ροσφορά</a:t>
            </a:r>
            <a:r>
              <a:rPr lang="en-US" dirty="0" smtClean="0"/>
              <a:t> </a:t>
            </a:r>
            <a:r>
              <a:rPr lang="en-US" dirty="0" err="1" smtClean="0"/>
              <a:t>δομημένων</a:t>
            </a:r>
            <a:r>
              <a:rPr lang="en-US" dirty="0" smtClean="0"/>
              <a:t> επ</a:t>
            </a:r>
            <a:r>
              <a:rPr lang="en-US" dirty="0" err="1" smtClean="0"/>
              <a:t>ιλογών</a:t>
            </a:r>
            <a:r>
              <a:rPr lang="en-US" dirty="0" smtClean="0"/>
              <a:t> μπ</a:t>
            </a:r>
            <a:r>
              <a:rPr lang="en-US" dirty="0" err="1" smtClean="0"/>
              <a:t>ορεί</a:t>
            </a:r>
            <a:r>
              <a:rPr lang="en-US" dirty="0" smtClean="0"/>
              <a:t> να β</a:t>
            </a:r>
            <a:r>
              <a:rPr lang="en-US" dirty="0" err="1" smtClean="0"/>
              <a:t>οηθήσει</a:t>
            </a:r>
            <a:r>
              <a:rPr lang="en-US" dirty="0" smtClean="0"/>
              <a:t> </a:t>
            </a:r>
            <a:r>
              <a:rPr lang="en-US" dirty="0" err="1" smtClean="0"/>
              <a:t>τους</a:t>
            </a:r>
            <a:r>
              <a:rPr lang="en-US" dirty="0" smtClean="0"/>
              <a:t> μα</a:t>
            </a:r>
            <a:r>
              <a:rPr lang="en-US" dirty="0" err="1" smtClean="0"/>
              <a:t>θητές</a:t>
            </a:r>
            <a:r>
              <a:rPr lang="en-US" dirty="0" smtClean="0"/>
              <a:t> να </a:t>
            </a:r>
            <a:r>
              <a:rPr lang="en-US" b="1" dirty="0" smtClean="0"/>
              <a:t>επ</a:t>
            </a:r>
            <a:r>
              <a:rPr lang="en-US" b="1" dirty="0" err="1" smtClean="0"/>
              <a:t>ιδείξουν</a:t>
            </a:r>
            <a:r>
              <a:rPr lang="en-US" b="1" dirty="0" smtClean="0"/>
              <a:t> </a:t>
            </a:r>
            <a:r>
              <a:rPr lang="en-US" b="1" dirty="0" err="1" smtClean="0"/>
              <a:t>την</a:t>
            </a:r>
            <a:r>
              <a:rPr lang="en-US" b="1" dirty="0" smtClean="0"/>
              <a:t> κατα</a:t>
            </a:r>
            <a:r>
              <a:rPr lang="en-US" b="1" dirty="0" err="1" smtClean="0"/>
              <a:t>νόηση</a:t>
            </a:r>
            <a:r>
              <a:rPr lang="en-US" b="1" dirty="0" smtClean="0"/>
              <a:t> </a:t>
            </a:r>
            <a:r>
              <a:rPr lang="en-US" b="1" dirty="0" err="1" smtClean="0"/>
              <a:t>του</a:t>
            </a:r>
            <a:r>
              <a:rPr lang="en-US" b="1" dirty="0" smtClean="0"/>
              <a:t> π</a:t>
            </a:r>
            <a:r>
              <a:rPr lang="en-US" b="1" dirty="0" err="1" smtClean="0"/>
              <a:t>εριεχομένου</a:t>
            </a:r>
            <a:r>
              <a:rPr lang="en-US" b="1" dirty="0" smtClean="0"/>
              <a:t> </a:t>
            </a:r>
            <a:r>
              <a:rPr lang="en-US" dirty="0" err="1" smtClean="0"/>
              <a:t>όσο</a:t>
            </a:r>
            <a:r>
              <a:rPr lang="en-US" dirty="0" smtClean="0"/>
              <a:t> </a:t>
            </a:r>
            <a:r>
              <a:rPr lang="en-US" dirty="0" err="1" smtClean="0"/>
              <a:t>το</a:t>
            </a:r>
            <a:r>
              <a:rPr lang="en-US" dirty="0" smtClean="0"/>
              <a:t> </a:t>
            </a:r>
            <a:r>
              <a:rPr lang="en-US" dirty="0" err="1" smtClean="0"/>
              <a:t>δυν</a:t>
            </a:r>
            <a:r>
              <a:rPr lang="en-US" dirty="0" smtClean="0"/>
              <a:t>ατόν πιο </a:t>
            </a:r>
            <a:r>
              <a:rPr lang="en-US" b="1" dirty="0" smtClean="0"/>
              <a:t>αποτελεσματικά</a:t>
            </a:r>
            <a:r>
              <a:rPr lang="en-US" dirty="0" smtClean="0"/>
              <a:t>, δίνοντάς σας μεγαλύτερη </a:t>
            </a:r>
            <a:r>
              <a:rPr lang="en-US" b="1" dirty="0" smtClean="0"/>
              <a:t>εικόνα </a:t>
            </a:r>
            <a:r>
              <a:rPr lang="en-US" dirty="0" smtClean="0"/>
              <a:t>για τις </a:t>
            </a:r>
            <a:r>
              <a:rPr lang="en-US" b="1" dirty="0" smtClean="0"/>
              <a:t>ικανότητές </a:t>
            </a:r>
            <a:r>
              <a:rPr lang="en-US" dirty="0" smtClean="0"/>
              <a:t>τους.</a:t>
            </a:r>
            <a:endParaRPr lang="en-US" dirty="0"/>
          </a:p>
        </p:txBody>
      </p:sp>
    </p:spTree>
    <p:extLst>
      <p:ext uri="{BB962C8B-B14F-4D97-AF65-F5344CB8AC3E}">
        <p14:creationId xmlns:p14="http://schemas.microsoft.com/office/powerpoint/2010/main" val="683946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Ανάθεση έργων α</a:t>
            </a:r>
            <a:r>
              <a:rPr lang="en-US" dirty="0" err="1"/>
              <a:t>νοικτού</a:t>
            </a:r>
            <a:r>
              <a:rPr lang="en-US" dirty="0"/>
              <a:t> </a:t>
            </a:r>
            <a:r>
              <a:rPr lang="el-GR" dirty="0" smtClean="0"/>
              <a:t>τύπου</a:t>
            </a:r>
            <a:endParaRPr lang="en-US" dirty="0"/>
          </a:p>
        </p:txBody>
      </p:sp>
      <p:sp>
        <p:nvSpPr>
          <p:cNvPr id="3" name="Content Placeholder 2"/>
          <p:cNvSpPr>
            <a:spLocks noGrp="1"/>
          </p:cNvSpPr>
          <p:nvPr>
            <p:ph idx="1"/>
          </p:nvPr>
        </p:nvSpPr>
        <p:spPr>
          <a:xfrm>
            <a:off x="838200" y="1523700"/>
            <a:ext cx="10515600" cy="4790836"/>
          </a:xfrm>
        </p:spPr>
        <p:txBody>
          <a:bodyPr>
            <a:normAutofit/>
          </a:bodyPr>
          <a:lstStyle/>
          <a:p>
            <a:pPr marL="0" indent="0">
              <a:buNone/>
            </a:pPr>
            <a:r>
              <a:rPr lang="en-US" sz="2000" dirty="0"/>
              <a:t>Παρόμοια με την αξιολόγηση της αναγνωστικής κατανόησης, </a:t>
            </a:r>
            <a:r>
              <a:rPr lang="en-US" sz="2000" b="1" dirty="0"/>
              <a:t>δώστε στους μαθητές έναν κατάλογο έργων για να βρουν ένα που τους επιτρέπει να αποδείξουν αποτελεσματικά τις γνώσεις τους</a:t>
            </a:r>
            <a:r>
              <a:rPr lang="en-US" sz="2000" dirty="0"/>
              <a:t>.</a:t>
            </a:r>
          </a:p>
          <a:p>
            <a:pPr marL="0" indent="0">
              <a:buNone/>
            </a:pPr>
            <a:r>
              <a:rPr lang="en-US" sz="2000" dirty="0" err="1" smtClean="0"/>
              <a:t>Περιλά</a:t>
            </a:r>
            <a:r>
              <a:rPr lang="en-US" sz="2000" dirty="0" smtClean="0"/>
              <a:t>βετε </a:t>
            </a:r>
            <a:r>
              <a:rPr lang="el-GR" sz="2000" dirty="0" smtClean="0"/>
              <a:t>ένα σαφή τίτλο </a:t>
            </a:r>
            <a:r>
              <a:rPr lang="en-US" sz="2000" dirty="0" err="1" smtClean="0"/>
              <a:t>γι</a:t>
            </a:r>
            <a:r>
              <a:rPr lang="en-US" sz="2000" dirty="0" smtClean="0"/>
              <a:t>α </a:t>
            </a:r>
            <a:r>
              <a:rPr lang="en-US" sz="2000" dirty="0"/>
              <a:t>κάθε τύπο έργου, </a:t>
            </a:r>
            <a:r>
              <a:rPr lang="el-GR" sz="2000" dirty="0" smtClean="0"/>
              <a:t>ο οποίος θα </a:t>
            </a:r>
            <a:r>
              <a:rPr lang="en-US" sz="2000" dirty="0" smtClean="0"/>
              <a:t>κα</a:t>
            </a:r>
            <a:r>
              <a:rPr lang="en-US" sz="2000" dirty="0" err="1" smtClean="0"/>
              <a:t>θορίζει</a:t>
            </a:r>
            <a:r>
              <a:rPr lang="en-US" sz="2000" dirty="0" smtClean="0"/>
              <a:t> </a:t>
            </a:r>
            <a:r>
              <a:rPr lang="en-US" sz="2000" dirty="0"/>
              <a:t>σαφώς τις προσδοκίες. Μάλιστα, ορισμένοι </a:t>
            </a:r>
            <a:r>
              <a:rPr lang="en-US" sz="2000" dirty="0" smtClean="0"/>
              <a:t>εκπαιδευτικοί βάζουν </a:t>
            </a:r>
            <a:r>
              <a:rPr lang="en-US" sz="2000" dirty="0"/>
              <a:t>τους μαθητές τους να συνδιαμορφώνουν μαζί τους </a:t>
            </a:r>
            <a:r>
              <a:rPr lang="el-GR" sz="2000" dirty="0" smtClean="0"/>
              <a:t>τη θεματική</a:t>
            </a:r>
            <a:r>
              <a:rPr lang="en-US" sz="2000" dirty="0" smtClean="0"/>
              <a:t>, </a:t>
            </a:r>
            <a:r>
              <a:rPr lang="en-US" sz="2000" dirty="0"/>
              <a:t>ώστε να έχουν αυτονομία στην εργασία που θα ολοκληρώσουν και θα αξιολογηθούν. Με αυτόν τον τρόπο θα διατηρηθεί η πρόκληση και θα βοηθηθούν οι μαθητές να ανταποκριθούν σε συγκεκριμένα κριτήρια.</a:t>
            </a:r>
          </a:p>
          <a:p>
            <a:pPr marL="0" indent="0">
              <a:buNone/>
            </a:pPr>
            <a:r>
              <a:rPr lang="en-US" sz="2000" dirty="0" smtClean="0"/>
              <a:t>Η </a:t>
            </a:r>
            <a:r>
              <a:rPr lang="en-US" sz="2000" dirty="0"/>
              <a:t>προσέγγιση αυτή ενθαρρύνει τους μαθητές να</a:t>
            </a:r>
            <a:r>
              <a:rPr lang="en-US" sz="2000" dirty="0" smtClean="0"/>
              <a:t>:</a:t>
            </a:r>
            <a:endParaRPr lang="en-US" sz="2000" dirty="0"/>
          </a:p>
          <a:p>
            <a:pPr lvl="1">
              <a:buFont typeface="Wingdings" panose="05000000000000000000" pitchFamily="2" charset="2"/>
              <a:buChar char="Ø"/>
            </a:pPr>
            <a:r>
              <a:rPr lang="en-US" sz="1800" dirty="0"/>
              <a:t>Να εργάζονται και να μαθαίνουν στο δικό τους ρυθμό</a:t>
            </a:r>
          </a:p>
          <a:p>
            <a:pPr lvl="1">
              <a:buFont typeface="Wingdings" panose="05000000000000000000" pitchFamily="2" charset="2"/>
              <a:buChar char="Ø"/>
            </a:pPr>
            <a:r>
              <a:rPr lang="en-US" sz="1800" dirty="0"/>
              <a:t>Να ασχοληθούν ενεργά με το περιεχόμενο που πρέπει να κατανοήσουν</a:t>
            </a:r>
          </a:p>
          <a:p>
            <a:pPr lvl="1">
              <a:buFont typeface="Wingdings" panose="05000000000000000000" pitchFamily="2" charset="2"/>
              <a:buChar char="Ø"/>
            </a:pPr>
            <a:r>
              <a:rPr lang="en-US" sz="1800" dirty="0"/>
              <a:t>Να επιδεικνύουν τις γνώσεις τους όσο </a:t>
            </a:r>
            <a:r>
              <a:rPr lang="en-US" sz="1800" dirty="0" smtClean="0"/>
              <a:t>το δυνατόν </a:t>
            </a:r>
            <a:r>
              <a:rPr lang="en-US" sz="1800" dirty="0"/>
              <a:t>πιο αποτελεσματικά</a:t>
            </a:r>
            <a:endParaRPr lang="el-GR" sz="1800" dirty="0" smtClean="0"/>
          </a:p>
          <a:p>
            <a:pPr marL="0" indent="0">
              <a:buNone/>
            </a:pPr>
            <a:r>
              <a:rPr lang="en-US" sz="2000" dirty="0"/>
              <a:t>Αυτή η στρατηγική διαφοροποιημένης διδασκαλίας θα ωφελήσει τους μαθητές και θα αναδείξει με σαφήνεια τα ξεχωριστά στυλ εργασίας και μάθησης.</a:t>
            </a:r>
          </a:p>
        </p:txBody>
      </p:sp>
    </p:spTree>
    <p:extLst>
      <p:ext uri="{BB962C8B-B14F-4D97-AF65-F5344CB8AC3E}">
        <p14:creationId xmlns:p14="http://schemas.microsoft.com/office/powerpoint/2010/main" val="36235156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Ενθαρρύνετε τους μαθητές να προτείνουν ιδέες για τα έργα τους</a:t>
            </a:r>
          </a:p>
        </p:txBody>
      </p:sp>
      <p:sp>
        <p:nvSpPr>
          <p:cNvPr id="3" name="Content Placeholder 2"/>
          <p:cNvSpPr>
            <a:spLocks noGrp="1"/>
          </p:cNvSpPr>
          <p:nvPr>
            <p:ph idx="1"/>
          </p:nvPr>
        </p:nvSpPr>
        <p:spPr/>
        <p:txBody>
          <a:bodyPr>
            <a:noAutofit/>
          </a:bodyPr>
          <a:lstStyle/>
          <a:p>
            <a:pPr marL="0" indent="0">
              <a:buNone/>
            </a:pPr>
            <a:r>
              <a:rPr lang="en-US" sz="2000" dirty="0"/>
              <a:t>Εκτός από το να προσφέρετε καθορισμένες επιλογές, </a:t>
            </a:r>
            <a:r>
              <a:rPr lang="en-US" sz="2000" b="1" dirty="0"/>
              <a:t>ενθαρρύνετε τους μαθητές να αναλάβουν τα έργα τους από την ιδέα μέχρι την ολοκλήρωση, παρουσιάζοντάς σας ιδέες.</a:t>
            </a:r>
          </a:p>
          <a:p>
            <a:pPr marL="0" indent="0">
              <a:buNone/>
            </a:pPr>
            <a:r>
              <a:rPr lang="en-US" sz="2000" dirty="0"/>
              <a:t>Ο φοιτητής πρέπει να δείξει πώς το προϊόν θα ανταποκρίνεται στα ακαδημαϊκά πρότυπα και να είναι ανοιχτός στις αναθεωρήσεις σας. Αν η πρόταση δεν ανταποκρίνεται στα πρότυπά σας, πείτε στο φοιτητή να βελτιώσει την ιδέα του μέχρι να το κάνει. Εάν δεν το κάνει μέχρι μια προκαθορισμένη ημερομηνία, αναθέστε μια από τις καθορισμένες επιλογές σας.</a:t>
            </a:r>
          </a:p>
          <a:p>
            <a:pPr marL="0" indent="0">
              <a:buNone/>
            </a:pPr>
            <a:r>
              <a:rPr lang="en-US" sz="2000" dirty="0"/>
              <a:t>Μπορεί να εκπλαγείτε ευχάριστα από ορισμένες θέσεις.  </a:t>
            </a:r>
          </a:p>
          <a:p>
            <a:pPr marL="0" indent="0">
              <a:buNone/>
            </a:pPr>
            <a:r>
              <a:rPr lang="en-US" sz="2000" dirty="0" smtClean="0"/>
              <a:t>Άλλωστε</a:t>
            </a:r>
            <a:r>
              <a:rPr lang="en-US" sz="2000" dirty="0"/>
              <a:t>, </a:t>
            </a:r>
            <a:r>
              <a:rPr lang="en-US" sz="2000" dirty="0" smtClean="0"/>
              <a:t>οι</a:t>
            </a:r>
            <a:r>
              <a:rPr lang="en-US" sz="2000" dirty="0"/>
              <a:t> ίδιοι οι μαθητές είναι το επίκεντρο της </a:t>
            </a:r>
            <a:r>
              <a:rPr lang="en-US" sz="2000" b="1" dirty="0"/>
              <a:t>διαφοροποιημένης </a:t>
            </a:r>
            <a:r>
              <a:rPr lang="en-US" sz="2000" b="1" dirty="0" smtClean="0"/>
              <a:t>διδασκαλίας </a:t>
            </a:r>
            <a:r>
              <a:rPr lang="el-GR" sz="2000" dirty="0" smtClean="0"/>
              <a:t>- </a:t>
            </a:r>
            <a:r>
              <a:rPr lang="en-US" sz="2000" dirty="0"/>
              <a:t>πιθανότατα έχουν κάποια εικόνα των μαθησιακών τους στυλ και ικανοτήτων.</a:t>
            </a:r>
          </a:p>
        </p:txBody>
      </p:sp>
    </p:spTree>
    <p:extLst>
      <p:ext uri="{BB962C8B-B14F-4D97-AF65-F5344CB8AC3E}">
        <p14:creationId xmlns:p14="http://schemas.microsoft.com/office/powerpoint/2010/main" val="40444291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Αναλύστε τη στρατηγική διαφοροποιημένης διδασκαλίας σας σε τακτική </a:t>
            </a:r>
            <a:r>
              <a:rPr lang="en-US" dirty="0" smtClean="0"/>
              <a:t>βάση</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Ακόμα και αν είστε σίγουροι για τη συνολική σας προσέγγιση, η Carol Ann </a:t>
            </a:r>
            <a:r>
              <a:rPr lang="en-US" dirty="0" smtClean="0"/>
              <a:t>Tomlinson - μία </a:t>
            </a:r>
            <a:r>
              <a:rPr lang="en-US" dirty="0"/>
              <a:t>από τις πιο αξιόπιστες </a:t>
            </a:r>
            <a:r>
              <a:rPr lang="en-US" dirty="0" smtClean="0"/>
              <a:t>εισηγήτριες του </a:t>
            </a:r>
            <a:r>
              <a:rPr lang="en-US" dirty="0"/>
              <a:t>θέματος </a:t>
            </a:r>
            <a:r>
              <a:rPr lang="en-US" dirty="0" smtClean="0"/>
              <a:t>- συνιστά </a:t>
            </a:r>
            <a:r>
              <a:rPr lang="en-US" dirty="0"/>
              <a:t>να αναλύσετε τις στρατηγικές διαφοροποιημένης διδασκαλίας σας:</a:t>
            </a:r>
          </a:p>
          <a:p>
            <a:pPr marL="0" indent="0">
              <a:buNone/>
            </a:pPr>
            <a:r>
              <a:rPr lang="en-US" i="1" dirty="0"/>
              <a:t>"Σκεφτείτε </a:t>
            </a:r>
            <a:r>
              <a:rPr lang="en-US" i="1" dirty="0" smtClean="0"/>
              <a:t>συχνά </a:t>
            </a:r>
            <a:r>
              <a:rPr lang="en-US" i="1" dirty="0"/>
              <a:t>την αντιστοιχία μεταξύ της τάξης σας και της φιλοσοφίας της διδασκαλίας και της μάθησης που θέλετε να εφαρμόσετε. Αναζητήστε αντιστοιχίες και αναντιστοιχίες και χρησιμοποιήστε και τις δύο για να </a:t>
            </a:r>
            <a:r>
              <a:rPr lang="en-US" i="1" dirty="0" smtClean="0"/>
              <a:t>σας </a:t>
            </a:r>
            <a:r>
              <a:rPr lang="en-US" i="1" dirty="0"/>
              <a:t>καθοδηγήσουν</a:t>
            </a:r>
            <a:r>
              <a:rPr lang="en-US" i="1" dirty="0" smtClean="0"/>
              <a:t>". </a:t>
            </a:r>
            <a:endParaRPr lang="en-US" i="1" dirty="0"/>
          </a:p>
          <a:p>
            <a:pPr marL="0" indent="0">
              <a:buNone/>
            </a:pPr>
            <a:r>
              <a:rPr lang="en-US" b="1" dirty="0"/>
              <a:t>Αναλύστε τη στρατηγική σας αναλογιζόμενοι</a:t>
            </a:r>
            <a:r>
              <a:rPr lang="en-US" dirty="0" smtClean="0"/>
              <a:t>:</a:t>
            </a:r>
            <a:endParaRPr lang="en-US" dirty="0"/>
          </a:p>
          <a:p>
            <a:pPr lvl="1">
              <a:buFont typeface="Wingdings" panose="05000000000000000000" pitchFamily="2" charset="2"/>
              <a:buChar char="Ø"/>
            </a:pPr>
            <a:r>
              <a:rPr lang="en-US" dirty="0" smtClean="0"/>
              <a:t>Περιεχόμενο: </a:t>
            </a:r>
            <a:r>
              <a:rPr lang="en-US" dirty="0"/>
              <a:t>Χρησιμοποιείτε ποικίλα υλικά και μεθόδους διδασκαλίας στην τάξη;</a:t>
            </a:r>
          </a:p>
          <a:p>
            <a:pPr lvl="1">
              <a:buFont typeface="Wingdings" panose="05000000000000000000" pitchFamily="2" charset="2"/>
              <a:buChar char="Ø"/>
            </a:pPr>
            <a:r>
              <a:rPr lang="en-US" dirty="0" smtClean="0"/>
              <a:t>Διαδικασίες: </a:t>
            </a:r>
            <a:r>
              <a:rPr lang="en-US" dirty="0"/>
              <a:t>Παρέχετε ατομικές δραστηριότητες, δραστηριότητες μικρών και μεγάλων ομάδων που επιτρέπουν καλύτερα στους διαφορετικούς μαθητές να απορροφήσουν το περιεχόμενό σας;</a:t>
            </a:r>
          </a:p>
          <a:p>
            <a:pPr lvl="1">
              <a:buFont typeface="Wingdings" panose="05000000000000000000" pitchFamily="2" charset="2"/>
              <a:buChar char="Ø"/>
            </a:pPr>
            <a:r>
              <a:rPr lang="en-US" dirty="0" smtClean="0"/>
              <a:t>Προϊόντα: </a:t>
            </a:r>
            <a:r>
              <a:rPr lang="en-US" dirty="0"/>
              <a:t>Αφήνετε και βοηθάτε τους μαθητές να αποδείξουν την κατανόηση του περιεχομένου τους με διάφορους τρόπους στα τεστ, τις εργασίες και τις αναθέσεις;</a:t>
            </a:r>
          </a:p>
          <a:p>
            <a:pPr marL="0" indent="0">
              <a:buNone/>
            </a:pPr>
            <a:r>
              <a:rPr lang="en-US" dirty="0"/>
              <a:t>Με αυτόν τον τρόπο, θα βελτιώσετε την προσέγγισή σας ώστε να ανταποκρίνεστε κατάλληλα στις πολλαπλές νοημοσύνες των μαθητών. Είναι σημαντικό να σημειωθεί, ωστόσο, ότι πρόσφατες μελέτες έχουν ανατρέψει τη θεωρία των πολλαπλών </a:t>
            </a:r>
            <a:r>
              <a:rPr lang="el-GR" dirty="0" smtClean="0"/>
              <a:t>τύπων νοημοσύνης</a:t>
            </a:r>
            <a:r>
              <a:rPr lang="en-US" dirty="0" smtClean="0"/>
              <a:t>. </a:t>
            </a:r>
            <a:r>
              <a:rPr lang="en-US" dirty="0"/>
              <a:t>Ανεξάρτητα από το πού βρίσκεστε στο φάσμα των </a:t>
            </a:r>
            <a:r>
              <a:rPr lang="el-GR" dirty="0" smtClean="0"/>
              <a:t>τύπων </a:t>
            </a:r>
            <a:r>
              <a:rPr lang="en-US" dirty="0" err="1" smtClean="0"/>
              <a:t>νοημοσ</a:t>
            </a:r>
            <a:r>
              <a:rPr lang="el-GR" dirty="0" err="1" smtClean="0"/>
              <a:t>ύνης</a:t>
            </a:r>
            <a:r>
              <a:rPr lang="en-US" dirty="0" smtClean="0"/>
              <a:t>, </a:t>
            </a:r>
            <a:r>
              <a:rPr lang="en-US" dirty="0"/>
              <a:t>η παραπάνω στρατηγική διαφοροποιημένης διδασκαλίας παραμένει πολύτιμη!</a:t>
            </a:r>
          </a:p>
        </p:txBody>
      </p:sp>
    </p:spTree>
    <p:extLst>
      <p:ext uri="{BB962C8B-B14F-4D97-AF65-F5344CB8AC3E}">
        <p14:creationId xmlns:p14="http://schemas.microsoft.com/office/powerpoint/2010/main" val="39158783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90062"/>
            <a:ext cx="11018520" cy="1325563"/>
          </a:xfrm>
        </p:spPr>
        <p:txBody>
          <a:bodyPr>
            <a:normAutofit fontScale="90000"/>
          </a:bodyPr>
          <a:lstStyle/>
          <a:p>
            <a:r>
              <a:rPr lang="el-GR" dirty="0" smtClean="0"/>
              <a:t>Διδασκαλία στον υψηλότερο δυνατό συντελεστή </a:t>
            </a:r>
            <a:br>
              <a:rPr lang="el-GR" dirty="0" smtClean="0"/>
            </a:br>
            <a:r>
              <a:rPr lang="en-US" dirty="0" smtClean="0"/>
              <a:t>"Teach </a:t>
            </a:r>
            <a:r>
              <a:rPr lang="en-US" dirty="0"/>
              <a:t>Up</a:t>
            </a:r>
            <a:r>
              <a:rPr lang="en-US" dirty="0" smtClean="0"/>
              <a:t>"</a:t>
            </a:r>
            <a:endParaRPr lang="en-US" dirty="0"/>
          </a:p>
        </p:txBody>
      </p:sp>
      <p:sp>
        <p:nvSpPr>
          <p:cNvPr id="3" name="Content Placeholder 2"/>
          <p:cNvSpPr>
            <a:spLocks noGrp="1"/>
          </p:cNvSpPr>
          <p:nvPr>
            <p:ph idx="1"/>
          </p:nvPr>
        </p:nvSpPr>
        <p:spPr>
          <a:xfrm>
            <a:off x="838200" y="1615625"/>
            <a:ext cx="10515600" cy="4351338"/>
          </a:xfrm>
        </p:spPr>
        <p:txBody>
          <a:bodyPr/>
          <a:lstStyle/>
          <a:p>
            <a:pPr marL="0" indent="0">
              <a:buNone/>
            </a:pPr>
            <a:r>
              <a:rPr lang="en-US" dirty="0"/>
              <a:t>Η διδασκαλία σε ένα επίπεδο που είναι πολύ εύκολα προσβάσιμο σε κάθε μαθητή μπορεί να βλάψει τις προσπάθειες διαφοροποιημένης διδασκαλίας, σύμφωνα με </a:t>
            </a:r>
            <a:r>
              <a:rPr lang="en-US" dirty="0" smtClean="0"/>
              <a:t>τον Tomlinson. Αντ' αυτού</a:t>
            </a:r>
            <a:r>
              <a:rPr lang="en-US" dirty="0"/>
              <a:t>, συστήνει τη </a:t>
            </a:r>
            <a:r>
              <a:rPr lang="en-US" b="1" dirty="0"/>
              <a:t>"διδασκαλία προς τα πάνω". </a:t>
            </a:r>
            <a:endParaRPr lang="en-US" b="1" dirty="0" smtClean="0"/>
          </a:p>
          <a:p>
            <a:pPr marL="0" indent="0">
              <a:buNone/>
            </a:pPr>
            <a:r>
              <a:rPr lang="en-US" dirty="0" smtClean="0"/>
              <a:t>Αυτό </a:t>
            </a:r>
            <a:r>
              <a:rPr lang="en-US" dirty="0"/>
              <a:t>εξαλείφει την </a:t>
            </a:r>
            <a:r>
              <a:rPr lang="en-US" dirty="0" smtClean="0"/>
              <a:t>παγίδα του </a:t>
            </a:r>
            <a:r>
              <a:rPr lang="en-US" dirty="0"/>
              <a:t>να κολλάς σε </a:t>
            </a:r>
            <a:r>
              <a:rPr lang="en-US" dirty="0" smtClean="0"/>
              <a:t>ιδέες </a:t>
            </a:r>
            <a:r>
              <a:rPr lang="en-US" dirty="0"/>
              <a:t>χαμηλού επιπέδου, φτάνοντας </a:t>
            </a:r>
            <a:r>
              <a:rPr lang="en-US" dirty="0" smtClean="0"/>
              <a:t>σπάνια </a:t>
            </a:r>
            <a:r>
              <a:rPr lang="en-US" dirty="0"/>
              <a:t>σε προχωρημένες </a:t>
            </a:r>
            <a:r>
              <a:rPr lang="en-US" dirty="0" smtClean="0"/>
              <a:t>έννοιες.</a:t>
            </a:r>
          </a:p>
          <a:p>
            <a:pPr marL="0" indent="0">
              <a:buNone/>
            </a:pPr>
            <a:endParaRPr lang="en-US" dirty="0"/>
          </a:p>
        </p:txBody>
      </p:sp>
      <p:sp>
        <p:nvSpPr>
          <p:cNvPr id="5" name="Cloud Callout 4"/>
          <p:cNvSpPr/>
          <p:nvPr/>
        </p:nvSpPr>
        <p:spPr>
          <a:xfrm>
            <a:off x="3149601" y="4307841"/>
            <a:ext cx="6207759" cy="2468879"/>
          </a:xfrm>
          <a:prstGeom prst="cloudCallout">
            <a:avLst>
              <a:gd name="adj1" fmla="val -51012"/>
              <a:gd name="adj2" fmla="val 5329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smtClean="0">
              <a:solidFill>
                <a:schemeClr val="bg1"/>
              </a:solidFill>
            </a:endParaRPr>
          </a:p>
          <a:p>
            <a:pPr algn="ctr"/>
            <a:r>
              <a:rPr lang="en-US" sz="1100" b="1" dirty="0" smtClean="0">
                <a:solidFill>
                  <a:schemeClr val="bg1"/>
                </a:solidFill>
              </a:rPr>
              <a:t>"</a:t>
            </a:r>
            <a:r>
              <a:rPr lang="en-US" sz="1100" b="1" dirty="0">
                <a:solidFill>
                  <a:schemeClr val="bg1"/>
                </a:solidFill>
              </a:rPr>
              <a:t>Τα καταφέρνουμε πολύ καλύτερα αν ξεκινήσουμε με αυτό που θεωρούμε ότι είναι το πρόγραμμα σπουδών και οι προσδοκίες υψηλού επιπέδου - και στη συνέχεια διαφοροποιούμε για να παρέχουμε </a:t>
            </a:r>
            <a:r>
              <a:rPr lang="el-GR" sz="1100" b="1" dirty="0" smtClean="0">
                <a:solidFill>
                  <a:schemeClr val="bg1"/>
                </a:solidFill>
              </a:rPr>
              <a:t>βοηθήματα</a:t>
            </a:r>
            <a:r>
              <a:rPr lang="en-US" sz="1100" b="1" dirty="0" smtClean="0">
                <a:solidFill>
                  <a:schemeClr val="bg1"/>
                </a:solidFill>
              </a:rPr>
              <a:t>, </a:t>
            </a:r>
            <a:r>
              <a:rPr lang="en-US" sz="1100" b="1" dirty="0">
                <a:solidFill>
                  <a:schemeClr val="bg1"/>
                </a:solidFill>
              </a:rPr>
              <a:t>για να ανεβάσουμε τα παιδιά. Η συνήθης τάση είναι να ξεκινάμε με αυτό που αντιλαμβανόμαστε ως υλικό επιπέδου τάξης και στη συνέχεια να το μειώνουμε για κάποιους και να το ανεβάζουμε για άλλους. Αλλά συνήθως δεν το ανεβάζουμε πολύ από αυτό το σημείο εκκίνησης, και η αποδυνάμωση απλώς θέτει χαμηλότερες προσδοκίες για ορισμένα παιδιά</a:t>
            </a:r>
            <a:r>
              <a:rPr lang="en-US" sz="1100" b="1" dirty="0" smtClean="0">
                <a:solidFill>
                  <a:schemeClr val="bg1"/>
                </a:solidFill>
              </a:rPr>
              <a:t>".</a:t>
            </a:r>
            <a:endParaRPr lang="en-GB" sz="1100" b="1" dirty="0">
              <a:solidFill>
                <a:schemeClr val="bg1"/>
              </a:solidFill>
              <a:ea typeface="Corbel" panose="020B0503020204020204" pitchFamily="34" charset="0"/>
              <a:cs typeface="Times New Roman" panose="02020603050405020304" pitchFamily="18" charset="0"/>
            </a:endParaRPr>
          </a:p>
        </p:txBody>
      </p:sp>
    </p:spTree>
    <p:extLst>
      <p:ext uri="{BB962C8B-B14F-4D97-AF65-F5344CB8AC3E}">
        <p14:creationId xmlns:p14="http://schemas.microsoft.com/office/powerpoint/2010/main" val="11275758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9792" y="1523250"/>
            <a:ext cx="11216928" cy="2643308"/>
          </a:xfrm>
        </p:spPr>
        <p:txBody>
          <a:bodyPr>
            <a:noAutofit/>
          </a:bodyPr>
          <a:lstStyle/>
          <a:p>
            <a:pPr marL="0" indent="0">
              <a:buNone/>
            </a:pPr>
            <a:r>
              <a:rPr lang="en-US" sz="2400" dirty="0"/>
              <a:t>Έχοντας κατά νου αυτή την έννοια θα πρέπει να εστιάσετε τη στρατηγική διαφοροποιημένης διδασκαλίας σας, </a:t>
            </a:r>
            <a:r>
              <a:rPr lang="en-US" sz="2400" b="1" dirty="0"/>
              <a:t>βοηθώντας σας να φέρετε κάθε μαθητή στο "πρόγραμμα σπουδών και τις </a:t>
            </a:r>
            <a:r>
              <a:rPr lang="en-US" sz="2400" b="1" dirty="0" smtClean="0"/>
              <a:t>προσδοκίες </a:t>
            </a:r>
            <a:r>
              <a:rPr lang="en-US" sz="2400" b="1" dirty="0"/>
              <a:t>υψηλού επιπέδου</a:t>
            </a:r>
            <a:r>
              <a:rPr lang="en-US" sz="2400" b="1" dirty="0" smtClean="0"/>
              <a:t>". </a:t>
            </a:r>
            <a:endParaRPr lang="en-US" sz="2400" b="1" dirty="0"/>
          </a:p>
          <a:p>
            <a:pPr marL="0" indent="0">
              <a:buNone/>
            </a:pPr>
            <a:r>
              <a:rPr lang="en-US" sz="2400" dirty="0"/>
              <a:t>Επίσης, έχει γίνει ιδιαίτερα δημοφιλής στη δεκαετία του 2020, καθώς οι εκπαιδευτικοί έχουν επικεντρωθεί περισσότερο στην επιτάχυνση της μάθησης μέσω της "διδασκαλίας", σε αντίθεση με την κάλυψη των μαθησιακών κενών</a:t>
            </a:r>
            <a:r>
              <a:rPr lang="en-US" sz="2400" dirty="0" smtClean="0"/>
              <a:t>.</a:t>
            </a:r>
            <a:endParaRPr lang="en-US" sz="2400" dirty="0"/>
          </a:p>
        </p:txBody>
      </p:sp>
      <p:sp>
        <p:nvSpPr>
          <p:cNvPr id="5" name="Cloud Callout 4"/>
          <p:cNvSpPr/>
          <p:nvPr/>
        </p:nvSpPr>
        <p:spPr>
          <a:xfrm>
            <a:off x="2895600" y="3982720"/>
            <a:ext cx="5527040" cy="2703544"/>
          </a:xfrm>
          <a:prstGeom prst="cloudCallout">
            <a:avLst>
              <a:gd name="adj1" fmla="val -54449"/>
              <a:gd name="adj2" fmla="val 586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t>"Οι προσεγγίσεις επιταχυνόμενης μάθησης δίνουν χαμηλότερη προτεραιότητα στην επανάληψη ή στις χρήσεις της διδακτικής τεχνολογίας για την "εξάσκηση και την εξάσκηση". Με άλλα λόγια, δεν πρόκειται για την απομνημόνευση όλων όσων θα έπρεπε να έχετε μάθει, αλλά για την προώθησή σας ώστε να μαζεύετε πράγματα στην πορεία</a:t>
            </a:r>
            <a:r>
              <a:rPr lang="en-US" sz="1100" b="1" dirty="0" smtClean="0"/>
              <a:t>", γράφει για </a:t>
            </a:r>
            <a:r>
              <a:rPr lang="en-US" sz="1100" b="1" dirty="0" err="1" smtClean="0"/>
              <a:t>το EdSurge η </a:t>
            </a:r>
            <a:r>
              <a:rPr lang="en-US" sz="1100" b="1" dirty="0" smtClean="0"/>
              <a:t>Elizabeth S. </a:t>
            </a:r>
            <a:r>
              <a:rPr lang="en-US" sz="1100" b="1" dirty="0"/>
              <a:t>LeBlanc, συνιδρύτρια του Institute for Teaching and Learning</a:t>
            </a:r>
          </a:p>
        </p:txBody>
      </p:sp>
      <p:sp>
        <p:nvSpPr>
          <p:cNvPr id="6" name="Title 1"/>
          <p:cNvSpPr>
            <a:spLocks noGrp="1"/>
          </p:cNvSpPr>
          <p:nvPr>
            <p:ph type="title"/>
          </p:nvPr>
        </p:nvSpPr>
        <p:spPr>
          <a:xfrm>
            <a:off x="838200" y="290062"/>
            <a:ext cx="11018520" cy="1325563"/>
          </a:xfrm>
        </p:spPr>
        <p:txBody>
          <a:bodyPr>
            <a:normAutofit fontScale="90000"/>
          </a:bodyPr>
          <a:lstStyle/>
          <a:p>
            <a:r>
              <a:rPr lang="el-GR" dirty="0" smtClean="0"/>
              <a:t>Διδασκαλία στον υψηλότερο δυνατό συντελεστή </a:t>
            </a:r>
            <a:br>
              <a:rPr lang="el-GR" dirty="0" smtClean="0"/>
            </a:br>
            <a:r>
              <a:rPr lang="en-US" dirty="0" smtClean="0"/>
              <a:t>"Teach </a:t>
            </a:r>
            <a:r>
              <a:rPr lang="en-US" dirty="0"/>
              <a:t>Up</a:t>
            </a:r>
            <a:r>
              <a:rPr lang="en-US" dirty="0" smtClean="0"/>
              <a:t>"</a:t>
            </a:r>
            <a:endParaRPr lang="en-US" dirty="0"/>
          </a:p>
        </p:txBody>
      </p:sp>
    </p:spTree>
    <p:extLst>
      <p:ext uri="{BB962C8B-B14F-4D97-AF65-F5344CB8AC3E}">
        <p14:creationId xmlns:p14="http://schemas.microsoft.com/office/powerpoint/2010/main" val="39293481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a:extLst>
              <a:ext uri="{FF2B5EF4-FFF2-40B4-BE49-F238E27FC236}">
                <a16:creationId xmlns:a16="http://schemas.microsoft.com/office/drawing/2014/main" xmlns:p14="http://schemas.microsoft.com/office/powerpoint/2010/main" xmlns="" id="{D567F64A-BD42-4048-81EA-CD8035A97741}"/>
              </a:ext>
            </a:extLst>
          </p:cNvPr>
          <p:cNvSpPr>
            <a:spLocks noGrp="1"/>
          </p:cNvSpPr>
          <p:nvPr>
            <p:ph type="title"/>
          </p:nvPr>
        </p:nvSpPr>
        <p:spPr/>
        <p:txBody>
          <a:bodyPr/>
          <a:lstStyle/>
          <a:p>
            <a:r>
              <a:rPr lang="el-GR" dirty="0" smtClean="0"/>
              <a:t>Κεφάλαιο </a:t>
            </a:r>
            <a:r>
              <a:rPr lang="nl-NL" dirty="0" smtClean="0"/>
              <a:t>3</a:t>
            </a:r>
            <a:endParaRPr lang="en-GB" dirty="0"/>
          </a:p>
        </p:txBody>
      </p:sp>
      <p:sp>
        <p:nvSpPr>
          <p:cNvPr id="8" name="Tijdelijke aanduiding voor inhoud 7">
            <a:extLst>
              <a:ext uri="{FF2B5EF4-FFF2-40B4-BE49-F238E27FC236}">
                <a16:creationId xmlns:a16="http://schemas.microsoft.com/office/drawing/2014/main" xmlns:p14="http://schemas.microsoft.com/office/powerpoint/2010/main" xmlns="" id="{F03F6327-ABFA-44A9-BFF5-E2A926F03E2E}"/>
              </a:ext>
            </a:extLst>
          </p:cNvPr>
          <p:cNvSpPr>
            <a:spLocks noGrp="1"/>
          </p:cNvSpPr>
          <p:nvPr>
            <p:ph sz="half" idx="1"/>
          </p:nvPr>
        </p:nvSpPr>
        <p:spPr/>
        <p:txBody>
          <a:bodyPr>
            <a:normAutofit fontScale="70000" lnSpcReduction="20000"/>
          </a:bodyPr>
          <a:lstStyle/>
          <a:p>
            <a:r>
              <a:rPr lang="en-US" dirty="0"/>
              <a:t>Ποιες είναι οι </a:t>
            </a:r>
            <a:r>
              <a:rPr lang="en-US" dirty="0" smtClean="0"/>
              <a:t>τεχνικές αξιολόγησης στη </a:t>
            </a:r>
            <a:r>
              <a:rPr lang="en-US" dirty="0"/>
              <a:t>διαφοροποιημένη μάθηση;</a:t>
            </a:r>
            <a:endParaRPr lang="en-GB" dirty="0"/>
          </a:p>
        </p:txBody>
      </p:sp>
    </p:spTree>
    <p:extLst>
      <p:ext uri="{BB962C8B-B14F-4D97-AF65-F5344CB8AC3E}">
        <p14:creationId xmlns:p14="http://schemas.microsoft.com/office/powerpoint/2010/main" val="15188874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xmlns:p14="http://schemas.microsoft.com/office/powerpoint/2010/main" xmlns="" id="{B68C1346-8A82-49C4-B5D6-F1C33B546FF7}"/>
              </a:ext>
            </a:extLst>
          </p:cNvPr>
          <p:cNvSpPr>
            <a:spLocks noGrp="1"/>
          </p:cNvSpPr>
          <p:nvPr>
            <p:ph type="title"/>
          </p:nvPr>
        </p:nvSpPr>
        <p:spPr/>
        <p:txBody>
          <a:bodyPr/>
          <a:lstStyle/>
          <a:p>
            <a:r>
              <a:rPr lang="nl-NL" dirty="0"/>
              <a:t>Μαθησιακά </a:t>
            </a:r>
            <a:r>
              <a:rPr lang="nl-NL" dirty="0" err="1"/>
              <a:t>αποτελέσματα</a:t>
            </a:r>
            <a:endParaRPr lang="en-GB" dirty="0"/>
          </a:p>
        </p:txBody>
      </p:sp>
      <p:sp>
        <p:nvSpPr>
          <p:cNvPr id="6" name="Tijdelijke aanduiding voor inhoud 5">
            <a:extLst>
              <a:ext uri="{FF2B5EF4-FFF2-40B4-BE49-F238E27FC236}">
                <a16:creationId xmlns:a16="http://schemas.microsoft.com/office/drawing/2014/main" xmlns:p14="http://schemas.microsoft.com/office/powerpoint/2010/main" xmlns="" id="{23E1468E-DF45-45D1-8745-773959FC00FC}"/>
              </a:ext>
            </a:extLst>
          </p:cNvPr>
          <p:cNvSpPr>
            <a:spLocks noGrp="1"/>
          </p:cNvSpPr>
          <p:nvPr>
            <p:ph idx="1"/>
          </p:nvPr>
        </p:nvSpPr>
        <p:spPr/>
        <p:txBody>
          <a:bodyPr>
            <a:normAutofit fontScale="92500" lnSpcReduction="10000"/>
          </a:bodyPr>
          <a:lstStyle/>
          <a:p>
            <a:pPr marL="0" indent="0">
              <a:buNone/>
            </a:pPr>
            <a:r>
              <a:rPr lang="nl-NL" dirty="0" err="1"/>
              <a:t>Στο </a:t>
            </a:r>
            <a:r>
              <a:rPr lang="nl-NL" dirty="0"/>
              <a:t>τέλος </a:t>
            </a:r>
            <a:r>
              <a:rPr lang="nl-NL" dirty="0" err="1"/>
              <a:t>αυτής της </a:t>
            </a:r>
            <a:r>
              <a:rPr lang="nl-NL" dirty="0"/>
              <a:t>ενότητας, οι </a:t>
            </a:r>
            <a:r>
              <a:rPr lang="nl-NL" dirty="0" err="1" smtClean="0"/>
              <a:t>εκπαιδευόμενοι </a:t>
            </a:r>
            <a:r>
              <a:rPr lang="nl-NL" dirty="0" err="1"/>
              <a:t>θα είναι σε θέση να</a:t>
            </a:r>
            <a:r>
              <a:rPr lang="nl-NL" dirty="0" smtClean="0"/>
              <a:t>:</a:t>
            </a:r>
          </a:p>
          <a:p>
            <a:pPr marL="0" indent="0">
              <a:buNone/>
            </a:pPr>
            <a:endParaRPr lang="nl-NL" dirty="0"/>
          </a:p>
          <a:p>
            <a:r>
              <a:rPr lang="el-GR" b="1" i="1" u="sng" dirty="0" smtClean="0"/>
              <a:t>Δημιουργούν μαθήματα</a:t>
            </a:r>
            <a:r>
              <a:rPr lang="en-US" dirty="0" smtClean="0"/>
              <a:t> </a:t>
            </a:r>
            <a:r>
              <a:rPr lang="en-US" dirty="0"/>
              <a:t>που εμπλέκουν και βρίσκουν απήχηση σε μια ποικιλόμορφη </a:t>
            </a:r>
            <a:r>
              <a:rPr lang="en-US" dirty="0" smtClean="0"/>
              <a:t>τάξη</a:t>
            </a:r>
          </a:p>
          <a:p>
            <a:endParaRPr lang="en-GB" dirty="0"/>
          </a:p>
          <a:p>
            <a:r>
              <a:rPr lang="el-GR" b="1" i="1" u="sng" dirty="0" smtClean="0"/>
              <a:t>Προσδιορίζουν</a:t>
            </a:r>
            <a:r>
              <a:rPr lang="el-GR" b="1" i="1" dirty="0" smtClean="0"/>
              <a:t> </a:t>
            </a:r>
            <a:r>
              <a:rPr lang="en-US" dirty="0" err="1" smtClean="0"/>
              <a:t>τις</a:t>
            </a:r>
            <a:r>
              <a:rPr lang="en-US" dirty="0" smtClean="0"/>
              <a:t> </a:t>
            </a:r>
            <a:r>
              <a:rPr lang="en-US" dirty="0"/>
              <a:t>τεχνικές αξιολόγησης προκειμένου να </a:t>
            </a:r>
            <a:r>
              <a:rPr lang="el-GR" dirty="0" smtClean="0"/>
              <a:t>ανταποκρίνονται </a:t>
            </a:r>
            <a:r>
              <a:rPr lang="en-US" dirty="0" smtClean="0"/>
              <a:t>π</a:t>
            </a:r>
            <a:r>
              <a:rPr lang="en-US" dirty="0" err="1" smtClean="0"/>
              <a:t>ρολη</a:t>
            </a:r>
            <a:r>
              <a:rPr lang="en-US" dirty="0" smtClean="0"/>
              <a:t>πτικά </a:t>
            </a:r>
            <a:r>
              <a:rPr lang="el-GR" dirty="0" err="1" smtClean="0"/>
              <a:t>στ</a:t>
            </a:r>
            <a:r>
              <a:rPr lang="en-US" dirty="0" smtClean="0"/>
              <a:t>η</a:t>
            </a:r>
            <a:r>
              <a:rPr lang="el-GR" dirty="0" smtClean="0"/>
              <a:t>ν</a:t>
            </a:r>
            <a:r>
              <a:rPr lang="en-US" dirty="0" smtClean="0"/>
              <a:t> </a:t>
            </a:r>
            <a:r>
              <a:rPr lang="en-US" dirty="0"/>
              <a:t>ποικιλομορφία των μαθητών μέσω αυτής της δομημένης προσέγγισης. </a:t>
            </a:r>
            <a:endParaRPr lang="en-US" dirty="0" smtClean="0"/>
          </a:p>
          <a:p>
            <a:endParaRPr lang="en-GB" dirty="0"/>
          </a:p>
          <a:p>
            <a:r>
              <a:rPr lang="el-GR" b="1" i="1" u="sng" dirty="0" err="1" smtClean="0"/>
              <a:t>Εφ</a:t>
            </a:r>
            <a:r>
              <a:rPr lang="en-US" b="1" i="1" u="sng" dirty="0" smtClean="0"/>
              <a:t>α</a:t>
            </a:r>
            <a:r>
              <a:rPr lang="en-US" b="1" i="1" u="sng" dirty="0" err="1" smtClean="0"/>
              <a:t>ρμόζουν</a:t>
            </a:r>
            <a:r>
              <a:rPr lang="en-US" b="1" i="1" u="sng" dirty="0" smtClean="0"/>
              <a:t> </a:t>
            </a:r>
            <a:r>
              <a:rPr lang="en-US" dirty="0"/>
              <a:t>αυτές τις μεταβιβάσιμες δεξιότητες και τεχνικές στην εργασία τους.</a:t>
            </a:r>
          </a:p>
          <a:p>
            <a:pPr marL="0" indent="0">
              <a:buNone/>
            </a:pPr>
            <a:endParaRPr lang="en-GB" dirty="0"/>
          </a:p>
        </p:txBody>
      </p:sp>
    </p:spTree>
    <p:extLst>
      <p:ext uri="{BB962C8B-B14F-4D97-AF65-F5344CB8AC3E}">
        <p14:creationId xmlns:p14="http://schemas.microsoft.com/office/powerpoint/2010/main" val="2824483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Τι είναι η διαφοροποιημένη αξιολόγηση;</a:t>
            </a:r>
          </a:p>
        </p:txBody>
      </p:sp>
      <p:sp>
        <p:nvSpPr>
          <p:cNvPr id="3" name="Content Placeholder 2"/>
          <p:cNvSpPr>
            <a:spLocks noGrp="1"/>
          </p:cNvSpPr>
          <p:nvPr>
            <p:ph idx="1"/>
          </p:nvPr>
        </p:nvSpPr>
        <p:spPr/>
        <p:txBody>
          <a:bodyPr>
            <a:normAutofit/>
          </a:bodyPr>
          <a:lstStyle/>
          <a:p>
            <a:pPr marL="0" indent="0">
              <a:buNone/>
            </a:pPr>
            <a:r>
              <a:rPr lang="en-US" sz="2400" b="1" i="1" dirty="0">
                <a:solidFill>
                  <a:schemeClr val="accent1">
                    <a:lumMod val="50000"/>
                  </a:schemeClr>
                </a:solidFill>
              </a:rPr>
              <a:t>Η διαφοροποιημένη αξιολόγηση </a:t>
            </a:r>
            <a:r>
              <a:rPr lang="en-US" sz="2400" dirty="0"/>
              <a:t>είναι ο τρόπος με τον οποίο </a:t>
            </a:r>
            <a:r>
              <a:rPr lang="en-US" sz="2400" b="1" dirty="0"/>
              <a:t>οι εκπαιδευτικοί τροποποιούν και προσαρμόζουν την αξιολόγηση στα ποικίλα χαρακτηριστικά/προφίλ των μαθητών, </a:t>
            </a:r>
            <a:r>
              <a:rPr lang="en-US" sz="2400" dirty="0"/>
              <a:t>ώστε να ανταποκρίνονται στις </a:t>
            </a:r>
            <a:r>
              <a:rPr lang="en-US" sz="2400" b="1" dirty="0"/>
              <a:t>ατομικές ανάγκες των μαθητών, </a:t>
            </a:r>
            <a:r>
              <a:rPr lang="en-US" sz="2400" dirty="0"/>
              <a:t>ενισχύοντας έτσι τη μάθησή τους και ενισχύοντας την ικανότητά τους να δείχνουν τι έχουν μάθει. </a:t>
            </a:r>
            <a:endParaRPr lang="en-US" sz="2400" dirty="0" smtClean="0"/>
          </a:p>
          <a:p>
            <a:pPr marL="0" indent="0">
              <a:buNone/>
            </a:pPr>
            <a:r>
              <a:rPr lang="en-US" sz="2400" dirty="0" smtClean="0"/>
              <a:t>Οι μαθητές </a:t>
            </a:r>
            <a:r>
              <a:rPr lang="en-US" sz="2400" dirty="0"/>
              <a:t>διαφέρουν ως προς τις προηγούμενες μαθησιακές τους εμπειρίες, την ετοιμότητά τους, τα μαθησιακά τους στυλ, τις προτιμήσεις τους, την ακαδημαϊκή τους κατάσταση, τις ικανότητές τους, τα δυνατά και αδύνατα σημεία τους, την κουλτούρα, τη φυλή και το υπόβαθρό τους</a:t>
            </a:r>
            <a:r>
              <a:rPr lang="en-US" sz="2400" dirty="0" smtClean="0"/>
              <a:t>.</a:t>
            </a:r>
            <a:endParaRPr lang="el-GR" sz="2400" dirty="0" smtClean="0"/>
          </a:p>
          <a:p>
            <a:pPr marL="0" indent="0" fontAlgn="base">
              <a:buNone/>
            </a:pPr>
            <a:r>
              <a:rPr lang="en-US" sz="2400" dirty="0"/>
              <a:t>Οι εκπαιδευτικοί χρησιμοποιούν διαφοροποιημένη αξιολόγηση </a:t>
            </a:r>
            <a:r>
              <a:rPr lang="en-US" sz="2400" b="1" dirty="0"/>
              <a:t>για να ανταποκρίνονται στις διαφορετικές μαθησιακές ανάγκες των διαφορετικών μαθητών σε μια τάξη</a:t>
            </a:r>
            <a:r>
              <a:rPr lang="en-US" sz="2400" dirty="0" smtClean="0"/>
              <a:t>.</a:t>
            </a:r>
            <a:endParaRPr lang="en-US" sz="2400" dirty="0"/>
          </a:p>
        </p:txBody>
      </p:sp>
    </p:spTree>
    <p:extLst>
      <p:ext uri="{BB962C8B-B14F-4D97-AF65-F5344CB8AC3E}">
        <p14:creationId xmlns:p14="http://schemas.microsoft.com/office/powerpoint/2010/main" val="5521612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xmlns:p14="http://schemas.microsoft.com/office/powerpoint/2010/main" xmlns="" id="{1E06E802-1990-4791-98D8-128995D15D59}"/>
              </a:ext>
            </a:extLst>
          </p:cNvPr>
          <p:cNvSpPr>
            <a:spLocks noGrp="1"/>
          </p:cNvSpPr>
          <p:nvPr>
            <p:ph type="title"/>
          </p:nvPr>
        </p:nvSpPr>
        <p:spPr/>
        <p:txBody>
          <a:bodyPr>
            <a:normAutofit/>
          </a:bodyPr>
          <a:lstStyle/>
          <a:p>
            <a:r>
              <a:rPr lang="en-US" dirty="0"/>
              <a:t>Τι είναι η διαφοροποιημένη αξιολόγηση</a:t>
            </a:r>
            <a:r>
              <a:rPr lang="en-US" dirty="0" smtClean="0"/>
              <a:t>;</a:t>
            </a:r>
            <a:endParaRPr lang="en-GB" dirty="0"/>
          </a:p>
        </p:txBody>
      </p:sp>
      <p:sp>
        <p:nvSpPr>
          <p:cNvPr id="2" name="Content Placeholder 1">
            <a:extLst>
              <a:ext uri="{FF2B5EF4-FFF2-40B4-BE49-F238E27FC236}">
                <a16:creationId xmlns:a16="http://schemas.microsoft.com/office/drawing/2014/main" xmlns:p14="http://schemas.microsoft.com/office/powerpoint/2010/main" xmlns="" id="{262DF549-14C2-4CC6-9E2B-EF5B608A9DF0}"/>
              </a:ext>
            </a:extLst>
          </p:cNvPr>
          <p:cNvSpPr>
            <a:spLocks noGrp="1"/>
          </p:cNvSpPr>
          <p:nvPr>
            <p:ph idx="1"/>
          </p:nvPr>
        </p:nvSpPr>
        <p:spPr>
          <a:xfrm>
            <a:off x="838200" y="1825624"/>
            <a:ext cx="10515600" cy="4661439"/>
          </a:xfrm>
        </p:spPr>
        <p:txBody>
          <a:bodyPr>
            <a:normAutofit fontScale="77500" lnSpcReduction="20000"/>
          </a:bodyPr>
          <a:lstStyle/>
          <a:p>
            <a:pPr marL="0" indent="0">
              <a:buNone/>
            </a:pPr>
            <a:r>
              <a:rPr lang="en-US" dirty="0"/>
              <a:t>Οι μαθητές είναι άτομα που μαθαίνουν με διαφορετικούς ρυθμούς και τρόπους. Η </a:t>
            </a:r>
            <a:r>
              <a:rPr lang="en-US" b="1" dirty="0"/>
              <a:t>φύση του κάθε μαθητή πρέπει να λαμβάνεται υπόψη κατά το σχεδιασμό </a:t>
            </a:r>
            <a:r>
              <a:rPr lang="en-US" b="1" dirty="0" smtClean="0"/>
              <a:t>εμπειριών </a:t>
            </a:r>
            <a:r>
              <a:rPr lang="en-US" b="1" dirty="0"/>
              <a:t>διαφοροποιημένης αξιολόγησης.</a:t>
            </a:r>
          </a:p>
          <a:p>
            <a:pPr marL="0" indent="0">
              <a:buNone/>
            </a:pPr>
            <a:endParaRPr lang="en-US" sz="1000" dirty="0" smtClean="0"/>
          </a:p>
          <a:p>
            <a:pPr marL="0" indent="0">
              <a:buNone/>
            </a:pPr>
            <a:r>
              <a:rPr lang="en-US" dirty="0" smtClean="0"/>
              <a:t>Η διαφοροποιημένη αξιολόγηση περιλαμβάνει την εξέταση από τους εκπαιδευτικούς διαφορετικών τύπων </a:t>
            </a:r>
            <a:r>
              <a:rPr lang="en-US" b="1" dirty="0" smtClean="0"/>
              <a:t>στρατηγικών αξιολόγησης </a:t>
            </a:r>
            <a:r>
              <a:rPr lang="en-US" dirty="0" smtClean="0"/>
              <a:t>και τρόπων με τους οποίους οι μαθητές μπορούν να επιδείξουν την κατανόησή τους, ώστε να καλύψουν διαφορετικές μαθησιακές ανάγκες, ενδιαφέροντα και ικανότητες.</a:t>
            </a:r>
            <a:r>
              <a:rPr lang="en-US" dirty="0"/>
              <a:t/>
            </a:r>
            <a:br>
              <a:rPr lang="en-US" dirty="0"/>
            </a:br>
            <a:endParaRPr lang="en-US" sz="1000" dirty="0" smtClean="0"/>
          </a:p>
          <a:p>
            <a:pPr marL="0" indent="0">
              <a:buNone/>
            </a:pPr>
            <a:r>
              <a:rPr lang="en-US" dirty="0" smtClean="0"/>
              <a:t>Η διαφοροποιημένη </a:t>
            </a:r>
            <a:r>
              <a:rPr lang="en-US" dirty="0"/>
              <a:t>αξιολόγηση μπορεί να λαμβάνει υπόψη τις διαφορές μεταξύ μεμονωμένων μαθητών, όπως οι:</a:t>
            </a:r>
          </a:p>
          <a:p>
            <a:pPr lvl="1">
              <a:buFont typeface="Wingdings" panose="05000000000000000000" pitchFamily="2" charset="2"/>
              <a:buChar char="Ø"/>
            </a:pPr>
            <a:r>
              <a:rPr lang="en-US" dirty="0"/>
              <a:t>τρέχον επίπεδο </a:t>
            </a:r>
            <a:r>
              <a:rPr lang="en-US" b="1" dirty="0"/>
              <a:t>κατανόησης </a:t>
            </a:r>
            <a:r>
              <a:rPr lang="en-US" dirty="0"/>
              <a:t>και ικανότητας σε σχέση με ένα </a:t>
            </a:r>
            <a:r>
              <a:rPr lang="en-US" b="1" dirty="0"/>
              <a:t>συγκεκριμένο θέμα </a:t>
            </a:r>
            <a:r>
              <a:rPr lang="en-US" dirty="0"/>
              <a:t>ή </a:t>
            </a:r>
            <a:r>
              <a:rPr lang="en-US" b="1" dirty="0"/>
              <a:t>δεξιότητα</a:t>
            </a:r>
          </a:p>
          <a:p>
            <a:pPr lvl="1">
              <a:buFont typeface="Wingdings" panose="05000000000000000000" pitchFamily="2" charset="2"/>
              <a:buChar char="Ø"/>
            </a:pPr>
            <a:r>
              <a:rPr lang="en-US" b="1" dirty="0"/>
              <a:t>προηγούμενες μαθησιακές εμπειρίες</a:t>
            </a:r>
          </a:p>
          <a:p>
            <a:pPr lvl="1">
              <a:buFont typeface="Wingdings" panose="05000000000000000000" pitchFamily="2" charset="2"/>
              <a:buChar char="Ø"/>
            </a:pPr>
            <a:r>
              <a:rPr lang="en-US" dirty="0"/>
              <a:t>μαθησιακές </a:t>
            </a:r>
            <a:r>
              <a:rPr lang="en-US" b="1" dirty="0"/>
              <a:t>προτιμήσεις</a:t>
            </a:r>
          </a:p>
          <a:p>
            <a:pPr lvl="1">
              <a:buFont typeface="Wingdings" panose="05000000000000000000" pitchFamily="2" charset="2"/>
              <a:buChar char="Ø"/>
            </a:pPr>
            <a:r>
              <a:rPr lang="en-US" b="1" dirty="0"/>
              <a:t>κίνητρα </a:t>
            </a:r>
            <a:r>
              <a:rPr lang="en-US" dirty="0"/>
              <a:t>και εμπλοκή στη μάθηση</a:t>
            </a:r>
          </a:p>
          <a:p>
            <a:pPr lvl="1">
              <a:buFont typeface="Wingdings" panose="05000000000000000000" pitchFamily="2" charset="2"/>
              <a:buChar char="Ø"/>
            </a:pPr>
            <a:r>
              <a:rPr lang="en-US" b="1" dirty="0"/>
              <a:t>ενδιαφέροντα </a:t>
            </a:r>
            <a:r>
              <a:rPr lang="en-US" dirty="0"/>
              <a:t>και </a:t>
            </a:r>
            <a:r>
              <a:rPr lang="en-US" b="1" dirty="0" smtClean="0"/>
              <a:t>ταλέντα</a:t>
            </a:r>
            <a:r>
              <a:rPr lang="en-US" dirty="0" smtClean="0"/>
              <a:t>.</a:t>
            </a:r>
            <a:endParaRPr lang="en-US" dirty="0"/>
          </a:p>
        </p:txBody>
      </p:sp>
    </p:spTree>
    <p:extLst>
      <p:ext uri="{BB962C8B-B14F-4D97-AF65-F5344CB8AC3E}">
        <p14:creationId xmlns:p14="http://schemas.microsoft.com/office/powerpoint/2010/main" val="20679013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038840" cy="1325563"/>
          </a:xfrm>
        </p:spPr>
        <p:txBody>
          <a:bodyPr>
            <a:normAutofit/>
          </a:bodyPr>
          <a:lstStyle/>
          <a:p>
            <a:r>
              <a:rPr lang="en-US" dirty="0"/>
              <a:t>Αρχές της διαφοροποιημένης </a:t>
            </a:r>
            <a:r>
              <a:rPr lang="en-US" dirty="0" smtClean="0"/>
              <a:t>αξιολόγησης</a:t>
            </a:r>
            <a:endParaRPr lang="en-US" dirty="0"/>
          </a:p>
        </p:txBody>
      </p:sp>
      <p:sp>
        <p:nvSpPr>
          <p:cNvPr id="3" name="Content Placeholder 2"/>
          <p:cNvSpPr>
            <a:spLocks noGrp="1"/>
          </p:cNvSpPr>
          <p:nvPr>
            <p:ph idx="1"/>
          </p:nvPr>
        </p:nvSpPr>
        <p:spPr/>
        <p:txBody>
          <a:bodyPr/>
          <a:lstStyle/>
          <a:p>
            <a:pPr marL="0" indent="0">
              <a:buNone/>
            </a:pPr>
            <a:r>
              <a:rPr lang="en-US" dirty="0"/>
              <a:t>Η διαφοροποιημένη αξιολόγηση μπορεί να οδηγήσει σε </a:t>
            </a:r>
            <a:r>
              <a:rPr lang="en-US" b="1" dirty="0"/>
              <a:t>ενισχυμένη μάθηση των μαθητών</a:t>
            </a:r>
            <a:r>
              <a:rPr lang="en-US" dirty="0"/>
              <a:t>, καθώς χρησιμοποιούν την τρέχουσα κατανόησή τους για να ανακαλύψουν, να κατασκευάσουν και να ενσωματώσουν νέες γνώσεις, κατανόηση και δεξιότητες. </a:t>
            </a:r>
            <a:endParaRPr lang="en-US" dirty="0" smtClean="0"/>
          </a:p>
          <a:p>
            <a:pPr marL="0" indent="0">
              <a:buNone/>
            </a:pPr>
            <a:r>
              <a:rPr lang="en-US" dirty="0"/>
              <a:t>Περιλαμβάνει τους εκπαιδευτικούς να εξετάζουν μια σειρά από </a:t>
            </a:r>
            <a:r>
              <a:rPr lang="en-US" b="1" dirty="0"/>
              <a:t>ευκαιρίες αξιολόγησης </a:t>
            </a:r>
            <a:r>
              <a:rPr lang="en-US" dirty="0"/>
              <a:t>που να ταιριάζουν στις ανάγκες, τα ενδιαφέροντα, τις ικανότητες και την προηγούμενη μάθηση των μεμονωμένων μαθητών. </a:t>
            </a:r>
          </a:p>
        </p:txBody>
      </p:sp>
    </p:spTree>
    <p:extLst>
      <p:ext uri="{BB962C8B-B14F-4D97-AF65-F5344CB8AC3E}">
        <p14:creationId xmlns:p14="http://schemas.microsoft.com/office/powerpoint/2010/main" val="29270460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el 10">
            <a:extLst>
              <a:ext uri="{FF2B5EF4-FFF2-40B4-BE49-F238E27FC236}">
                <a16:creationId xmlns:a16="http://schemas.microsoft.com/office/drawing/2014/main" xmlns:p14="http://schemas.microsoft.com/office/powerpoint/2010/main" xmlns="" id="{F6460083-2617-4962-883D-C247F982CD76}"/>
              </a:ext>
            </a:extLst>
          </p:cNvPr>
          <p:cNvSpPr>
            <a:spLocks noGrp="1"/>
          </p:cNvSpPr>
          <p:nvPr>
            <p:ph type="title"/>
          </p:nvPr>
        </p:nvSpPr>
        <p:spPr>
          <a:xfrm>
            <a:off x="838200" y="283845"/>
            <a:ext cx="10515600" cy="1325563"/>
          </a:xfrm>
        </p:spPr>
        <p:txBody>
          <a:bodyPr/>
          <a:lstStyle/>
          <a:p>
            <a:r>
              <a:rPr lang="en-US" dirty="0"/>
              <a:t>Η διαφοροποιημένη αξιολόγηση περιλαμβάνει</a:t>
            </a:r>
            <a:r>
              <a:rPr lang="en-US" dirty="0" smtClean="0"/>
              <a:t>:</a:t>
            </a:r>
            <a:endParaRPr lang="en-GB" dirty="0"/>
          </a:p>
        </p:txBody>
      </p:sp>
      <p:sp>
        <p:nvSpPr>
          <p:cNvPr id="2" name="Content Placeholder 1">
            <a:extLst>
              <a:ext uri="{FF2B5EF4-FFF2-40B4-BE49-F238E27FC236}">
                <a16:creationId xmlns:a16="http://schemas.microsoft.com/office/drawing/2014/main" xmlns:p14="http://schemas.microsoft.com/office/powerpoint/2010/main" xmlns="" id="{C20ABA51-1AAB-4D78-9893-485C7244B1A1}"/>
              </a:ext>
            </a:extLst>
          </p:cNvPr>
          <p:cNvSpPr>
            <a:spLocks noGrp="1"/>
          </p:cNvSpPr>
          <p:nvPr>
            <p:ph idx="1"/>
          </p:nvPr>
        </p:nvSpPr>
        <p:spPr>
          <a:xfrm>
            <a:off x="838200" y="1609408"/>
            <a:ext cx="11353800" cy="5350192"/>
          </a:xfrm>
        </p:spPr>
        <p:txBody>
          <a:bodyPr>
            <a:noAutofit/>
          </a:bodyPr>
          <a:lstStyle/>
          <a:p>
            <a:r>
              <a:rPr lang="en-US" sz="2000" b="1" dirty="0"/>
              <a:t>συλλογή δεδομένων πριν, κατά τη διάρκεια και μετά τη </a:t>
            </a:r>
            <a:r>
              <a:rPr lang="en-US" sz="2000" dirty="0"/>
              <a:t>διδασκαλία και τις μαθησιακές εμπειρίες</a:t>
            </a:r>
          </a:p>
          <a:p>
            <a:r>
              <a:rPr lang="en-US" sz="2000" dirty="0"/>
              <a:t>χρήση των στοιχείων για </a:t>
            </a:r>
            <a:r>
              <a:rPr lang="en-US" sz="2000" b="1" dirty="0"/>
              <a:t>τον εντοπισμό των αναγκών και των δυνατών σημείων ενός μαθητή</a:t>
            </a:r>
          </a:p>
          <a:p>
            <a:r>
              <a:rPr lang="en-US" sz="2000" dirty="0"/>
              <a:t>χρήση πληροφοριών αξιολόγησης για </a:t>
            </a:r>
            <a:r>
              <a:rPr lang="en-US" sz="2000" b="1" dirty="0"/>
              <a:t>την καθοδήγηση διαφοροποιημένης διδασκαλίας και μάθησης</a:t>
            </a:r>
          </a:p>
          <a:p>
            <a:r>
              <a:rPr lang="en-US" sz="2000" dirty="0"/>
              <a:t>παροχή εναλλακτικών μεθόδων και επιλογών στους μαθητές για </a:t>
            </a:r>
            <a:r>
              <a:rPr lang="en-US" sz="2000" b="1" dirty="0"/>
              <a:t>να αποδείξουν τις γνώσεις, την κατανόηση και τις δεξιότητές τους</a:t>
            </a:r>
          </a:p>
          <a:p>
            <a:r>
              <a:rPr lang="en-US" sz="2000" dirty="0"/>
              <a:t>να εξετάζουν ποιες </a:t>
            </a:r>
            <a:r>
              <a:rPr lang="en-US" sz="2000" b="1" dirty="0"/>
              <a:t>πηγές και </a:t>
            </a:r>
            <a:r>
              <a:rPr lang="en-US" sz="2000" dirty="0"/>
              <a:t>ποια </a:t>
            </a:r>
            <a:r>
              <a:rPr lang="en-US" sz="2000" b="1" dirty="0"/>
              <a:t>ερεθίσματα θα βοηθήσουν τους μαθητές</a:t>
            </a:r>
          </a:p>
          <a:p>
            <a:r>
              <a:rPr lang="en-US" sz="2000" dirty="0"/>
              <a:t>παροχή ευκαιριών </a:t>
            </a:r>
            <a:r>
              <a:rPr lang="en-US" sz="2000" b="1" dirty="0"/>
              <a:t>για πρόκληση των μαθητών </a:t>
            </a:r>
            <a:r>
              <a:rPr lang="en-US" sz="2000" dirty="0"/>
              <a:t>εντός του επιπέδου κατανόησής τους και πέραν αυτού</a:t>
            </a:r>
          </a:p>
          <a:p>
            <a:r>
              <a:rPr lang="en-US" sz="2000" dirty="0"/>
              <a:t>παροχή </a:t>
            </a:r>
            <a:r>
              <a:rPr lang="en-US" sz="2000" b="1" dirty="0" err="1"/>
              <a:t>εξατομικευμένης </a:t>
            </a:r>
            <a:r>
              <a:rPr lang="en-US" sz="2000" b="1" dirty="0"/>
              <a:t>ανατροφοδότησης στους μαθητές για τον εντοπισμό των δυνατών σημείων και των τομέων που χρήζουν βελτίωσης</a:t>
            </a:r>
          </a:p>
          <a:p>
            <a:r>
              <a:rPr lang="en-US" sz="2000" dirty="0"/>
              <a:t>προσαρμογή σε ένα εύρος αναγκών των μαθητών μέσω </a:t>
            </a:r>
            <a:r>
              <a:rPr lang="en-US" sz="2000" b="1" dirty="0" smtClean="0"/>
              <a:t>ευέλικτου </a:t>
            </a:r>
            <a:endParaRPr lang="el-GR" sz="2000" b="1" dirty="0" smtClean="0"/>
          </a:p>
          <a:p>
            <a:pPr marL="0" indent="0">
              <a:buNone/>
            </a:pPr>
            <a:r>
              <a:rPr lang="en-US" sz="2000" b="1" dirty="0" err="1" smtClean="0"/>
              <a:t>σχεδι</a:t>
            </a:r>
            <a:r>
              <a:rPr lang="en-US" sz="2000" b="1" dirty="0" smtClean="0"/>
              <a:t>ασμού </a:t>
            </a:r>
            <a:r>
              <a:rPr lang="en-US" sz="2000" b="1" dirty="0"/>
              <a:t>αξιολόγησης και προσαρμογών</a:t>
            </a:r>
            <a:r>
              <a:rPr lang="en-US" sz="2000" b="1" dirty="0" smtClean="0"/>
              <a:t>.</a:t>
            </a:r>
            <a:endParaRPr lang="en-US" sz="2000" b="1" dirty="0"/>
          </a:p>
        </p:txBody>
      </p:sp>
    </p:spTree>
    <p:extLst>
      <p:ext uri="{BB962C8B-B14F-4D97-AF65-F5344CB8AC3E}">
        <p14:creationId xmlns:p14="http://schemas.microsoft.com/office/powerpoint/2010/main" val="64275013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190445"/>
            <a:ext cx="11195649" cy="500243"/>
          </a:xfrm>
        </p:spPr>
        <p:txBody>
          <a:bodyPr>
            <a:normAutofit fontScale="90000"/>
          </a:bodyPr>
          <a:lstStyle/>
          <a:p>
            <a:r>
              <a:rPr lang="en-US" dirty="0"/>
              <a:t>Όταν σχεδιάζουν ευκαιρίες διαφοροποιημένης αξιολόγησης για τους μαθητές, οι </a:t>
            </a:r>
            <a:r>
              <a:rPr lang="en-US" dirty="0" smtClean="0"/>
              <a:t>καθηγητές ΕΕΚ </a:t>
            </a:r>
            <a:r>
              <a:rPr lang="en-US" dirty="0"/>
              <a:t>πρέπει να λαμβάνουν υπόψη τους τα </a:t>
            </a:r>
            <a:r>
              <a:rPr lang="en-US" dirty="0" smtClean="0"/>
              <a:t>εξής:</a:t>
            </a:r>
            <a:r>
              <a:rPr lang="en-US" dirty="0"/>
              <a:t/>
            </a:r>
            <a:br>
              <a:rPr lang="en-US" dirty="0"/>
            </a:br>
            <a:endParaRPr lang="en-US" dirty="0"/>
          </a:p>
        </p:txBody>
      </p:sp>
      <p:sp>
        <p:nvSpPr>
          <p:cNvPr id="3" name="Content Placeholder 2"/>
          <p:cNvSpPr>
            <a:spLocks noGrp="1"/>
          </p:cNvSpPr>
          <p:nvPr>
            <p:ph idx="1"/>
          </p:nvPr>
        </p:nvSpPr>
        <p:spPr>
          <a:xfrm>
            <a:off x="838199" y="2357779"/>
            <a:ext cx="10515600" cy="4351338"/>
          </a:xfrm>
        </p:spPr>
        <p:txBody>
          <a:bodyPr>
            <a:normAutofit/>
          </a:bodyPr>
          <a:lstStyle/>
          <a:p>
            <a:pPr marL="0" indent="0">
              <a:buNone/>
            </a:pPr>
            <a:r>
              <a:rPr lang="el-GR" b="1" i="1" dirty="0" smtClean="0">
                <a:solidFill>
                  <a:schemeClr val="accent1">
                    <a:lumMod val="50000"/>
                  </a:schemeClr>
                </a:solidFill>
              </a:rPr>
              <a:t>Τη φ</a:t>
            </a:r>
            <a:r>
              <a:rPr lang="en-US" b="1" i="1" dirty="0" err="1" smtClean="0">
                <a:solidFill>
                  <a:schemeClr val="accent1">
                    <a:lumMod val="50000"/>
                  </a:schemeClr>
                </a:solidFill>
              </a:rPr>
              <a:t>ύση</a:t>
            </a:r>
            <a:r>
              <a:rPr lang="en-US" b="1" i="1" dirty="0" smtClean="0">
                <a:solidFill>
                  <a:schemeClr val="accent1">
                    <a:lumMod val="50000"/>
                  </a:schemeClr>
                </a:solidFill>
              </a:rPr>
              <a:t> του </a:t>
            </a:r>
            <a:r>
              <a:rPr lang="en-US" b="1" i="1" dirty="0">
                <a:solidFill>
                  <a:schemeClr val="accent1">
                    <a:lumMod val="50000"/>
                  </a:schemeClr>
                </a:solidFill>
              </a:rPr>
              <a:t>οργάνου δοκιμής, </a:t>
            </a:r>
            <a:r>
              <a:rPr lang="en-US" dirty="0" smtClean="0"/>
              <a:t>συμπεριλαμβανομένων: </a:t>
            </a:r>
          </a:p>
          <a:p>
            <a:pPr>
              <a:buFont typeface="Wingdings" panose="05000000000000000000" pitchFamily="2" charset="2"/>
              <a:buChar char="ü"/>
            </a:pPr>
            <a:r>
              <a:rPr lang="en-US" i="1" dirty="0" smtClean="0"/>
              <a:t>δοκιμασίες που γίνονται από τους δασκάλους,</a:t>
            </a:r>
          </a:p>
          <a:p>
            <a:pPr>
              <a:buFont typeface="Wingdings" panose="05000000000000000000" pitchFamily="2" charset="2"/>
              <a:buChar char="ü"/>
            </a:pPr>
            <a:r>
              <a:rPr lang="en-US" i="1" dirty="0"/>
              <a:t>έρευνες </a:t>
            </a:r>
            <a:r>
              <a:rPr lang="en-US" i="1" dirty="0" smtClean="0"/>
              <a:t>ενδιαφέροντος, </a:t>
            </a:r>
          </a:p>
          <a:p>
            <a:pPr>
              <a:buFont typeface="Wingdings" panose="05000000000000000000" pitchFamily="2" charset="2"/>
              <a:buChar char="ü"/>
            </a:pPr>
            <a:r>
              <a:rPr lang="en-US" i="1" dirty="0" smtClean="0"/>
              <a:t>ανεπίσημα </a:t>
            </a:r>
            <a:r>
              <a:rPr lang="en-US" i="1" dirty="0"/>
              <a:t>στοιχεία, </a:t>
            </a:r>
            <a:endParaRPr lang="en-US" i="1" dirty="0" smtClean="0"/>
          </a:p>
          <a:p>
            <a:pPr>
              <a:buFont typeface="Wingdings" panose="05000000000000000000" pitchFamily="2" charset="2"/>
              <a:buChar char="ü"/>
            </a:pPr>
            <a:r>
              <a:rPr lang="en-US" i="1" dirty="0"/>
              <a:t>δραστηριότητες </a:t>
            </a:r>
            <a:r>
              <a:rPr lang="en-US" i="1" dirty="0" smtClean="0"/>
              <a:t>βάσει επιδόσεων, </a:t>
            </a:r>
          </a:p>
          <a:p>
            <a:pPr>
              <a:buFont typeface="Wingdings" panose="05000000000000000000" pitchFamily="2" charset="2"/>
              <a:buChar char="ü"/>
            </a:pPr>
            <a:r>
              <a:rPr lang="en-US" i="1" dirty="0" smtClean="0"/>
              <a:t>λίστες ελέγχου </a:t>
            </a:r>
            <a:r>
              <a:rPr lang="en-US" i="1" dirty="0"/>
              <a:t>γνωρισμάτων και χαρακτηριστικών, </a:t>
            </a:r>
            <a:endParaRPr lang="en-US" i="1" dirty="0" smtClean="0"/>
          </a:p>
          <a:p>
            <a:pPr>
              <a:buFont typeface="Wingdings" panose="05000000000000000000" pitchFamily="2" charset="2"/>
              <a:buChar char="ü"/>
            </a:pPr>
            <a:r>
              <a:rPr lang="en-US" i="1" dirty="0" smtClean="0"/>
              <a:t>γνωστικά/διανοητικά </a:t>
            </a:r>
            <a:r>
              <a:rPr lang="en-US" i="1" dirty="0"/>
              <a:t>και </a:t>
            </a:r>
            <a:r>
              <a:rPr lang="en-US" i="1" dirty="0" err="1"/>
              <a:t>τυποποιημένα </a:t>
            </a:r>
            <a:r>
              <a:rPr lang="en-US" i="1" dirty="0" smtClean="0"/>
              <a:t>τεστ </a:t>
            </a:r>
            <a:r>
              <a:rPr lang="en-US" i="1" dirty="0"/>
              <a:t>επίδοσης. </a:t>
            </a:r>
          </a:p>
        </p:txBody>
      </p:sp>
      <p:pic>
        <p:nvPicPr>
          <p:cNvPr id="5" name="Picture 2" descr="Hands holding checklist clipboard with paper list hand tick pen checkmarks checkboxes notes in test document questionnaire survey form assessment sheet Premium Vect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7781" y="2997859"/>
            <a:ext cx="2574219" cy="25742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15135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190445"/>
            <a:ext cx="11195649" cy="500243"/>
          </a:xfrm>
        </p:spPr>
        <p:txBody>
          <a:bodyPr>
            <a:normAutofit fontScale="90000"/>
          </a:bodyPr>
          <a:lstStyle/>
          <a:p>
            <a:r>
              <a:rPr lang="en-US" dirty="0"/>
              <a:t>Όταν σχεδιάζουν ευκαιρίες διαφοροποιημένης αξιολόγησης για τους μαθητές, οι </a:t>
            </a:r>
            <a:r>
              <a:rPr lang="en-US" dirty="0" smtClean="0"/>
              <a:t>εκπαιδευτικοί ΕΕΚ </a:t>
            </a:r>
            <a:r>
              <a:rPr lang="en-US" dirty="0"/>
              <a:t>πρέπει να λαμβάνουν υπόψη τους τα </a:t>
            </a:r>
            <a:r>
              <a:rPr lang="en-US" dirty="0" smtClean="0"/>
              <a:t>εξής:</a:t>
            </a:r>
            <a:r>
              <a:rPr lang="en-US" dirty="0"/>
              <a:t/>
            </a:r>
            <a:br>
              <a:rPr lang="en-US" dirty="0"/>
            </a:br>
            <a:endParaRPr lang="en-US" dirty="0"/>
          </a:p>
        </p:txBody>
      </p:sp>
      <p:sp>
        <p:nvSpPr>
          <p:cNvPr id="3" name="Content Placeholder 2"/>
          <p:cNvSpPr>
            <a:spLocks noGrp="1"/>
          </p:cNvSpPr>
          <p:nvPr>
            <p:ph idx="1"/>
          </p:nvPr>
        </p:nvSpPr>
        <p:spPr>
          <a:xfrm>
            <a:off x="745111" y="2189608"/>
            <a:ext cx="10515600" cy="4351338"/>
          </a:xfrm>
        </p:spPr>
        <p:txBody>
          <a:bodyPr>
            <a:normAutofit/>
          </a:bodyPr>
          <a:lstStyle/>
          <a:p>
            <a:pPr marL="0" indent="0">
              <a:buNone/>
            </a:pPr>
            <a:r>
              <a:rPr lang="el-GR" b="1" i="1" dirty="0" smtClean="0">
                <a:solidFill>
                  <a:schemeClr val="accent1">
                    <a:lumMod val="50000"/>
                  </a:schemeClr>
                </a:solidFill>
              </a:rPr>
              <a:t>Τη φ</a:t>
            </a:r>
            <a:r>
              <a:rPr lang="en-US" b="1" i="1" dirty="0" err="1" smtClean="0">
                <a:solidFill>
                  <a:schemeClr val="accent1">
                    <a:lumMod val="50000"/>
                  </a:schemeClr>
                </a:solidFill>
              </a:rPr>
              <a:t>ύση</a:t>
            </a:r>
            <a:r>
              <a:rPr lang="en-US" b="1" i="1" dirty="0" smtClean="0">
                <a:solidFill>
                  <a:schemeClr val="accent1">
                    <a:lumMod val="50000"/>
                  </a:schemeClr>
                </a:solidFill>
              </a:rPr>
              <a:t> της </a:t>
            </a:r>
            <a:r>
              <a:rPr lang="en-US" b="1" i="1" dirty="0">
                <a:solidFill>
                  <a:schemeClr val="accent1">
                    <a:lumMod val="50000"/>
                  </a:schemeClr>
                </a:solidFill>
              </a:rPr>
              <a:t>ανατροφοδότησης, </a:t>
            </a:r>
            <a:r>
              <a:rPr lang="en-US" dirty="0" smtClean="0"/>
              <a:t>όπως: </a:t>
            </a:r>
          </a:p>
          <a:p>
            <a:pPr>
              <a:buFont typeface="Wingdings" panose="05000000000000000000" pitchFamily="2" charset="2"/>
              <a:buChar char="ü"/>
            </a:pPr>
            <a:r>
              <a:rPr lang="en-US" i="1" dirty="0"/>
              <a:t>παρατήρηση των επιδόσεων από </a:t>
            </a:r>
            <a:r>
              <a:rPr lang="en-US" i="1" dirty="0" smtClean="0"/>
              <a:t>τον εκπαιδευτικό, </a:t>
            </a:r>
          </a:p>
          <a:p>
            <a:pPr>
              <a:buFont typeface="Wingdings" panose="05000000000000000000" pitchFamily="2" charset="2"/>
              <a:buChar char="ü"/>
            </a:pPr>
            <a:r>
              <a:rPr lang="en-US" i="1" dirty="0"/>
              <a:t>παρατήρηση και ανατροφοδότηση από τους </a:t>
            </a:r>
            <a:r>
              <a:rPr lang="en-US" i="1" dirty="0" smtClean="0"/>
              <a:t>γονείς </a:t>
            </a:r>
            <a:r>
              <a:rPr lang="en-US" i="1" dirty="0"/>
              <a:t>ή/και τους συνομηλίκους, </a:t>
            </a:r>
            <a:endParaRPr lang="en-US" i="1" dirty="0" smtClean="0"/>
          </a:p>
          <a:p>
            <a:pPr>
              <a:buFont typeface="Wingdings" panose="05000000000000000000" pitchFamily="2" charset="2"/>
              <a:buChar char="ü"/>
            </a:pPr>
            <a:r>
              <a:rPr lang="en-US" i="1" dirty="0" smtClean="0"/>
              <a:t>συνεντεύξεις </a:t>
            </a:r>
            <a:r>
              <a:rPr lang="en-US" i="1" dirty="0"/>
              <a:t>και </a:t>
            </a:r>
            <a:r>
              <a:rPr lang="en-US" i="1" dirty="0" smtClean="0"/>
              <a:t>συνέδρια,</a:t>
            </a:r>
          </a:p>
          <a:p>
            <a:pPr>
              <a:buFont typeface="Wingdings" panose="05000000000000000000" pitchFamily="2" charset="2"/>
              <a:buChar char="ü"/>
            </a:pPr>
            <a:r>
              <a:rPr lang="en-US" i="1" dirty="0" smtClean="0"/>
              <a:t>α</a:t>
            </a:r>
            <a:r>
              <a:rPr lang="en-US" i="1" dirty="0" err="1" smtClean="0"/>
              <a:t>θροιστικ</a:t>
            </a:r>
            <a:r>
              <a:rPr lang="el-GR" i="1" dirty="0" smtClean="0"/>
              <a:t>ό</a:t>
            </a:r>
            <a:r>
              <a:rPr lang="en-US" i="1" dirty="0" smtClean="0"/>
              <a:t> </a:t>
            </a:r>
            <a:r>
              <a:rPr lang="en-US" i="1" dirty="0" err="1" smtClean="0"/>
              <a:t>σχολικ</a:t>
            </a:r>
            <a:r>
              <a:rPr lang="el-GR" i="1" dirty="0" smtClean="0"/>
              <a:t>ό</a:t>
            </a:r>
            <a:r>
              <a:rPr lang="en-US" i="1" dirty="0" smtClean="0"/>
              <a:t> </a:t>
            </a:r>
            <a:r>
              <a:rPr lang="en-US" i="1" dirty="0" err="1" smtClean="0"/>
              <a:t>ιστορ</a:t>
            </a:r>
            <a:r>
              <a:rPr lang="el-GR" i="1" dirty="0" err="1" smtClean="0"/>
              <a:t>ικό</a:t>
            </a:r>
            <a:endParaRPr lang="en-US" i="1" dirty="0"/>
          </a:p>
        </p:txBody>
      </p:sp>
      <p:pic>
        <p:nvPicPr>
          <p:cNvPr id="4" name="Picture 2" descr="Hands holding checklist clipboard with paper list hand tick pen checkmarks checkboxes notes in test document questionnaire survey form assessment sheet Premium Vect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73541" y="4099688"/>
            <a:ext cx="2574219" cy="25742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64265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190445"/>
            <a:ext cx="11195649" cy="500243"/>
          </a:xfrm>
        </p:spPr>
        <p:txBody>
          <a:bodyPr>
            <a:normAutofit fontScale="90000"/>
          </a:bodyPr>
          <a:lstStyle/>
          <a:p>
            <a:r>
              <a:rPr lang="en-US" dirty="0"/>
              <a:t>Όταν σχεδιάζουν ευκαιρίες διαφοροποιημένης αξιολόγησης για τους μαθητές, οι </a:t>
            </a:r>
            <a:r>
              <a:rPr lang="en-US" dirty="0" smtClean="0"/>
              <a:t>εκπαιδευτικοί ΕΕΚ </a:t>
            </a:r>
            <a:r>
              <a:rPr lang="en-US" dirty="0"/>
              <a:t>πρέπει να λαμβάνουν υπόψη τους τα </a:t>
            </a:r>
            <a:r>
              <a:rPr lang="en-US" dirty="0" smtClean="0"/>
              <a:t>εξής:</a:t>
            </a:r>
            <a:r>
              <a:rPr lang="en-US" dirty="0"/>
              <a:t/>
            </a:r>
            <a:br>
              <a:rPr lang="en-US" dirty="0"/>
            </a:br>
            <a:endParaRPr lang="en-US" dirty="0"/>
          </a:p>
        </p:txBody>
      </p:sp>
      <p:sp>
        <p:nvSpPr>
          <p:cNvPr id="3" name="Content Placeholder 2"/>
          <p:cNvSpPr>
            <a:spLocks noGrp="1"/>
          </p:cNvSpPr>
          <p:nvPr>
            <p:ph idx="1"/>
          </p:nvPr>
        </p:nvSpPr>
        <p:spPr>
          <a:xfrm>
            <a:off x="838199" y="2223728"/>
            <a:ext cx="10515600" cy="4351338"/>
          </a:xfrm>
        </p:spPr>
        <p:txBody>
          <a:bodyPr>
            <a:normAutofit/>
          </a:bodyPr>
          <a:lstStyle/>
          <a:p>
            <a:pPr marL="0" indent="0">
              <a:buNone/>
            </a:pPr>
            <a:r>
              <a:rPr lang="el-GR" b="1" i="1" dirty="0" smtClean="0">
                <a:solidFill>
                  <a:schemeClr val="accent1">
                    <a:lumMod val="50000"/>
                  </a:schemeClr>
                </a:solidFill>
              </a:rPr>
              <a:t>Τη σ</a:t>
            </a:r>
            <a:r>
              <a:rPr lang="en-US" b="1" i="1" dirty="0" err="1" smtClean="0">
                <a:solidFill>
                  <a:schemeClr val="accent1">
                    <a:lumMod val="50000"/>
                  </a:schemeClr>
                </a:solidFill>
              </a:rPr>
              <a:t>υμμετοχή</a:t>
            </a:r>
            <a:r>
              <a:rPr lang="en-US" b="1" i="1" dirty="0" smtClean="0">
                <a:solidFill>
                  <a:schemeClr val="accent1">
                    <a:lumMod val="50000"/>
                  </a:schemeClr>
                </a:solidFill>
              </a:rPr>
              <a:t> </a:t>
            </a:r>
            <a:r>
              <a:rPr lang="en-US" b="1" i="1" dirty="0">
                <a:solidFill>
                  <a:schemeClr val="accent1">
                    <a:lumMod val="50000"/>
                  </a:schemeClr>
                </a:solidFill>
              </a:rPr>
              <a:t>των μαθητών </a:t>
            </a:r>
            <a:r>
              <a:rPr lang="en-US" dirty="0"/>
              <a:t>στη διαδικασία διδασκαλίας, μάθησης και αξιολόγησης, όπως</a:t>
            </a:r>
            <a:r>
              <a:rPr lang="en-US" dirty="0" smtClean="0"/>
              <a:t>:</a:t>
            </a:r>
          </a:p>
          <a:p>
            <a:pPr>
              <a:buFont typeface="Wingdings" panose="05000000000000000000" pitchFamily="2" charset="2"/>
              <a:buChar char="ü"/>
            </a:pPr>
            <a:r>
              <a:rPr lang="en-US" i="1" dirty="0" smtClean="0"/>
              <a:t>Παροχή </a:t>
            </a:r>
            <a:r>
              <a:rPr lang="en-US" i="1" dirty="0"/>
              <a:t>ευκαιριών για αυτοαξιολόγηση και </a:t>
            </a:r>
            <a:r>
              <a:rPr lang="en-US" i="1" dirty="0" smtClean="0"/>
              <a:t>αναστοχασμό,</a:t>
            </a:r>
          </a:p>
          <a:p>
            <a:pPr>
              <a:buFont typeface="Wingdings" panose="05000000000000000000" pitchFamily="2" charset="2"/>
              <a:buChar char="ü"/>
            </a:pPr>
            <a:r>
              <a:rPr lang="en-US" i="1" dirty="0" err="1" smtClean="0"/>
              <a:t>Χρήση</a:t>
            </a:r>
            <a:r>
              <a:rPr lang="en-US" i="1" dirty="0" smtClean="0"/>
              <a:t> χα</a:t>
            </a:r>
            <a:r>
              <a:rPr lang="en-US" i="1" dirty="0" err="1" smtClean="0"/>
              <a:t>ρτοφυλ</a:t>
            </a:r>
            <a:r>
              <a:rPr lang="en-US" i="1" dirty="0" smtClean="0"/>
              <a:t>ακίων</a:t>
            </a:r>
            <a:r>
              <a:rPr lang="el-GR" i="1" dirty="0" smtClean="0"/>
              <a:t> (</a:t>
            </a:r>
            <a:r>
              <a:rPr lang="en-US" i="1" dirty="0" smtClean="0"/>
              <a:t>portfolio), </a:t>
            </a:r>
            <a:r>
              <a:rPr lang="en-US" i="1" dirty="0"/>
              <a:t>μαθησιακών ημερολογίων και άλλων ψηφιακών εργαλείων</a:t>
            </a:r>
            <a:r>
              <a:rPr lang="en-US" i="1" dirty="0" smtClean="0"/>
              <a:t>.</a:t>
            </a:r>
            <a:endParaRPr lang="en-US" i="1" dirty="0"/>
          </a:p>
        </p:txBody>
      </p:sp>
      <p:pic>
        <p:nvPicPr>
          <p:cNvPr id="4" name="Picture 2" descr="Hands holding checklist clipboard with paper list hand tick pen checkmarks checkboxes notes in test document questionnaire survey form assessment sheet Premium Vect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27747" y="4399397"/>
            <a:ext cx="2108947" cy="2108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250142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7211" y="1104181"/>
            <a:ext cx="10515600" cy="4658264"/>
          </a:xfrm>
        </p:spPr>
        <p:txBody>
          <a:bodyPr>
            <a:normAutofit/>
          </a:bodyPr>
          <a:lstStyle/>
          <a:p>
            <a:pPr>
              <a:buFont typeface="Wingdings" panose="05000000000000000000" pitchFamily="2" charset="2"/>
              <a:buChar char="ü"/>
            </a:pPr>
            <a:r>
              <a:rPr lang="en-US" dirty="0" smtClean="0"/>
              <a:t>Ο σχεδιασμός </a:t>
            </a:r>
            <a:r>
              <a:rPr lang="en-US" dirty="0"/>
              <a:t>διαφόρων αξιολογήσεων κατάλληλων για συγκεκριμένες ομάδες μαθητών παρέχει περισσότερες ευκαιρίες στους μαθητές να </a:t>
            </a:r>
            <a:r>
              <a:rPr lang="en-US" b="1" dirty="0"/>
              <a:t>αποδείξουν αποτελεσματικά τι έχουν μάθει</a:t>
            </a:r>
            <a:r>
              <a:rPr lang="en-US" dirty="0"/>
              <a:t>.</a:t>
            </a:r>
          </a:p>
          <a:p>
            <a:pPr>
              <a:buFont typeface="Wingdings" panose="05000000000000000000" pitchFamily="2" charset="2"/>
              <a:buChar char="ü"/>
            </a:pPr>
            <a:r>
              <a:rPr lang="en-US" dirty="0"/>
              <a:t>Οι διαφοροποιημένες αξιολογήσεις </a:t>
            </a:r>
            <a:r>
              <a:rPr lang="en-US" b="1" dirty="0"/>
              <a:t>καθοδηγούν </a:t>
            </a:r>
            <a:r>
              <a:rPr lang="en-US" dirty="0"/>
              <a:t>επίσης </a:t>
            </a:r>
            <a:r>
              <a:rPr lang="en-US" b="1" dirty="0"/>
              <a:t>τους εκπαιδευτικούς για το πώς μπορούν να διαφοροποιήσουν, να τροποποιήσουν και να βελτιώσουν </a:t>
            </a:r>
            <a:r>
              <a:rPr lang="en-US" b="1" dirty="0" smtClean="0"/>
              <a:t>τη διδασκαλία</a:t>
            </a:r>
            <a:r>
              <a:rPr lang="el-GR" dirty="0" smtClean="0"/>
              <a:t>. </a:t>
            </a:r>
            <a:endParaRPr lang="en-US" dirty="0"/>
          </a:p>
          <a:p>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1040" y="4094480"/>
            <a:ext cx="3927600" cy="2621280"/>
          </a:xfrm>
          <a:prstGeom prst="rect">
            <a:avLst/>
          </a:prstGeom>
        </p:spPr>
      </p:pic>
    </p:spTree>
    <p:extLst>
      <p:ext uri="{BB962C8B-B14F-4D97-AF65-F5344CB8AC3E}">
        <p14:creationId xmlns:p14="http://schemas.microsoft.com/office/powerpoint/2010/main" val="156565810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Τρόποι διαφοροποίησης </a:t>
            </a:r>
            <a:r>
              <a:rPr lang="en-US" dirty="0" smtClean="0"/>
              <a:t>των αξιολογήσεων:</a:t>
            </a:r>
            <a:endParaRPr lang="en-US" dirty="0"/>
          </a:p>
        </p:txBody>
      </p:sp>
      <p:sp>
        <p:nvSpPr>
          <p:cNvPr id="3" name="Content Placeholder 2"/>
          <p:cNvSpPr>
            <a:spLocks noGrp="1"/>
          </p:cNvSpPr>
          <p:nvPr>
            <p:ph idx="1"/>
          </p:nvPr>
        </p:nvSpPr>
        <p:spPr/>
        <p:txBody>
          <a:bodyPr>
            <a:normAutofit/>
          </a:bodyPr>
          <a:lstStyle/>
          <a:p>
            <a:pPr fontAlgn="base"/>
            <a:r>
              <a:rPr lang="en-US" dirty="0"/>
              <a:t>Σχεδιασμός </a:t>
            </a:r>
            <a:r>
              <a:rPr lang="en-US" b="1" dirty="0"/>
              <a:t>κλιμακωτών δραστηριοτήτων</a:t>
            </a:r>
          </a:p>
          <a:p>
            <a:pPr fontAlgn="base"/>
            <a:r>
              <a:rPr lang="en-US" dirty="0" smtClean="0"/>
              <a:t>Προκαλώντας </a:t>
            </a:r>
            <a:r>
              <a:rPr lang="en-US" dirty="0"/>
              <a:t>τους προχωρημένους μαθητές με περισσότερες </a:t>
            </a:r>
            <a:r>
              <a:rPr lang="en-US" b="1" dirty="0"/>
              <a:t>δραστηριότητες μεσαίας διέγερσης</a:t>
            </a:r>
          </a:p>
          <a:p>
            <a:pPr fontAlgn="base"/>
            <a:r>
              <a:rPr lang="en-US" b="1" dirty="0"/>
              <a:t>Ερωτήσεις </a:t>
            </a:r>
            <a:r>
              <a:rPr lang="en-US" dirty="0"/>
              <a:t>προσαρμογής</a:t>
            </a:r>
          </a:p>
          <a:p>
            <a:pPr fontAlgn="base"/>
            <a:r>
              <a:rPr lang="en-US" b="1" dirty="0"/>
              <a:t>Συμπίεση</a:t>
            </a:r>
          </a:p>
          <a:p>
            <a:pPr fontAlgn="base"/>
            <a:r>
              <a:rPr lang="en-US" b="1" dirty="0"/>
              <a:t>Ευέλικτη ομαδοποίηση</a:t>
            </a:r>
          </a:p>
          <a:p>
            <a:pPr fontAlgn="base"/>
            <a:r>
              <a:rPr lang="en-US" dirty="0"/>
              <a:t>Ευέλικτες αναθέσεις και εργασίες με βάση </a:t>
            </a:r>
            <a:r>
              <a:rPr lang="en-US" b="1" dirty="0"/>
              <a:t>τα μαθησιακά στυλ των μαθητών</a:t>
            </a:r>
          </a:p>
          <a:p>
            <a:pPr fontAlgn="base"/>
            <a:r>
              <a:rPr lang="en-US" b="1" dirty="0" smtClean="0"/>
              <a:t>Συμβάσεις </a:t>
            </a:r>
            <a:r>
              <a:rPr lang="en-US" b="1" dirty="0"/>
              <a:t>μάθησης</a:t>
            </a:r>
          </a:p>
        </p:txBody>
      </p:sp>
    </p:spTree>
    <p:extLst>
      <p:ext uri="{BB962C8B-B14F-4D97-AF65-F5344CB8AC3E}">
        <p14:creationId xmlns:p14="http://schemas.microsoft.com/office/powerpoint/2010/main" val="41785526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Ζητώντας από τους μαθητές να κάνουν</a:t>
            </a:r>
            <a:r>
              <a:rPr lang="en-US" dirty="0" smtClean="0"/>
              <a:t>:</a:t>
            </a:r>
            <a:endParaRPr lang="en-US" dirty="0"/>
          </a:p>
        </p:txBody>
      </p:sp>
      <p:sp>
        <p:nvSpPr>
          <p:cNvPr id="3" name="Content Placeholder 2"/>
          <p:cNvSpPr>
            <a:spLocks noGrp="1"/>
          </p:cNvSpPr>
          <p:nvPr>
            <p:ph idx="1"/>
          </p:nvPr>
        </p:nvSpPr>
        <p:spPr/>
        <p:txBody>
          <a:bodyPr>
            <a:normAutofit fontScale="85000" lnSpcReduction="20000"/>
          </a:bodyPr>
          <a:lstStyle/>
          <a:p>
            <a:pPr fontAlgn="base"/>
            <a:r>
              <a:rPr lang="en-US" dirty="0"/>
              <a:t>Παιχνίδι </a:t>
            </a:r>
            <a:r>
              <a:rPr lang="en-US" b="1" dirty="0"/>
              <a:t>ρόλων</a:t>
            </a:r>
          </a:p>
          <a:p>
            <a:pPr fontAlgn="base"/>
            <a:r>
              <a:rPr lang="en-US" b="1" dirty="0" err="1" smtClean="0"/>
              <a:t>Kολάζ</a:t>
            </a:r>
            <a:r>
              <a:rPr lang="en-US" b="1" dirty="0" smtClean="0"/>
              <a:t> </a:t>
            </a:r>
            <a:r>
              <a:rPr lang="el-GR" dirty="0" smtClean="0"/>
              <a:t>κεφαλαίων</a:t>
            </a:r>
            <a:endParaRPr lang="en-US" b="1" dirty="0"/>
          </a:p>
          <a:p>
            <a:pPr fontAlgn="base"/>
            <a:r>
              <a:rPr lang="en-US" dirty="0"/>
              <a:t>Ατομικά </a:t>
            </a:r>
            <a:r>
              <a:rPr lang="en-US" b="1" dirty="0"/>
              <a:t>έργα</a:t>
            </a:r>
          </a:p>
          <a:p>
            <a:pPr fontAlgn="base"/>
            <a:r>
              <a:rPr lang="en-US" dirty="0"/>
              <a:t>Οπτικές </a:t>
            </a:r>
            <a:r>
              <a:rPr lang="en-US" b="1" dirty="0"/>
              <a:t>παρουσιάσεις</a:t>
            </a:r>
          </a:p>
          <a:p>
            <a:pPr fontAlgn="base"/>
            <a:r>
              <a:rPr lang="en-US" b="1" dirty="0"/>
              <a:t>Προφορικές </a:t>
            </a:r>
            <a:r>
              <a:rPr lang="en-US" dirty="0"/>
              <a:t>παρουσιάσεις</a:t>
            </a:r>
          </a:p>
          <a:p>
            <a:pPr fontAlgn="base"/>
            <a:r>
              <a:rPr lang="en-US" b="1" dirty="0"/>
              <a:t>Γραπτές </a:t>
            </a:r>
            <a:r>
              <a:rPr lang="en-US" dirty="0"/>
              <a:t>παρουσιάσεις</a:t>
            </a:r>
          </a:p>
          <a:p>
            <a:pPr fontAlgn="base"/>
            <a:r>
              <a:rPr lang="el-GR" b="1" dirty="0" smtClean="0"/>
              <a:t>Περιλήψεις </a:t>
            </a:r>
            <a:r>
              <a:rPr lang="en-US" dirty="0" smtClean="0"/>
              <a:t>και π</a:t>
            </a:r>
            <a:r>
              <a:rPr lang="en-US" dirty="0" err="1" smtClean="0"/>
              <a:t>ρο</a:t>
            </a:r>
            <a:r>
              <a:rPr lang="en-US" dirty="0" smtClean="0"/>
              <a:t>βληματισμ</a:t>
            </a:r>
            <a:r>
              <a:rPr lang="el-GR" dirty="0" err="1" smtClean="0"/>
              <a:t>ούς</a:t>
            </a:r>
            <a:r>
              <a:rPr lang="el-GR" dirty="0" smtClean="0"/>
              <a:t> </a:t>
            </a:r>
          </a:p>
          <a:p>
            <a:pPr fontAlgn="base"/>
            <a:r>
              <a:rPr lang="en-US" dirty="0" err="1" smtClean="0"/>
              <a:t>Λίστες</a:t>
            </a:r>
            <a:r>
              <a:rPr lang="en-US" dirty="0"/>
              <a:t>, </a:t>
            </a:r>
            <a:r>
              <a:rPr lang="en-US" b="1" dirty="0"/>
              <a:t>διαγράμματα </a:t>
            </a:r>
            <a:r>
              <a:rPr lang="en-US" dirty="0"/>
              <a:t>και γραφικές διατάξεις</a:t>
            </a:r>
          </a:p>
          <a:p>
            <a:pPr fontAlgn="base"/>
            <a:r>
              <a:rPr lang="en-US" b="1" dirty="0"/>
              <a:t>Ομαδικές/συνεργατικές </a:t>
            </a:r>
            <a:r>
              <a:rPr lang="en-US" dirty="0"/>
              <a:t>δραστηριότητες</a:t>
            </a:r>
          </a:p>
          <a:p>
            <a:pPr fontAlgn="base"/>
            <a:r>
              <a:rPr lang="en-US" dirty="0"/>
              <a:t>Κόμικς</a:t>
            </a:r>
          </a:p>
          <a:p>
            <a:pPr fontAlgn="base"/>
            <a:r>
              <a:rPr lang="en-US" dirty="0" err="1" smtClean="0"/>
              <a:t>Τρ</a:t>
            </a:r>
            <a:r>
              <a:rPr lang="en-US" dirty="0" smtClean="0"/>
              <a:t>αγούδια/χορο</a:t>
            </a:r>
            <a:r>
              <a:rPr lang="el-GR" dirty="0" err="1" smtClean="0"/>
              <a:t>ύς</a:t>
            </a:r>
            <a:r>
              <a:rPr lang="en-US" dirty="0" smtClean="0"/>
              <a:t>/</a:t>
            </a:r>
            <a:r>
              <a:rPr lang="en-US" dirty="0" err="1" smtClean="0"/>
              <a:t>άλλες</a:t>
            </a:r>
            <a:r>
              <a:rPr lang="en-US" dirty="0" smtClean="0"/>
              <a:t> παραστάσεις</a:t>
            </a:r>
            <a:endParaRPr lang="en-US" dirty="0"/>
          </a:p>
        </p:txBody>
      </p:sp>
    </p:spTree>
    <p:extLst>
      <p:ext uri="{BB962C8B-B14F-4D97-AF65-F5344CB8AC3E}">
        <p14:creationId xmlns:p14="http://schemas.microsoft.com/office/powerpoint/2010/main" val="11114839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xmlns:p14="http://schemas.microsoft.com/office/powerpoint/2010/main" xmlns="" id="{94B90225-916D-48EE-AA0E-93FDBCC1A91E}"/>
              </a:ext>
            </a:extLst>
          </p:cNvPr>
          <p:cNvSpPr>
            <a:spLocks noGrp="1"/>
          </p:cNvSpPr>
          <p:nvPr>
            <p:ph type="title"/>
          </p:nvPr>
        </p:nvSpPr>
        <p:spPr/>
        <p:txBody>
          <a:bodyPr/>
          <a:lstStyle/>
          <a:p>
            <a:r>
              <a:rPr lang="nl-NL" dirty="0" err="1"/>
              <a:t>Λέξεις κλειδιά</a:t>
            </a:r>
            <a:endParaRPr lang="en-GB" dirty="0"/>
          </a:p>
        </p:txBody>
      </p:sp>
      <p:sp>
        <p:nvSpPr>
          <p:cNvPr id="5" name="Tijdelijke aanduiding voor inhoud 4">
            <a:extLst>
              <a:ext uri="{FF2B5EF4-FFF2-40B4-BE49-F238E27FC236}">
                <a16:creationId xmlns:a16="http://schemas.microsoft.com/office/drawing/2014/main" xmlns:p14="http://schemas.microsoft.com/office/powerpoint/2010/main" xmlns="" id="{4A7D3395-BB5E-4CB0-91D4-BEBFCD97D76C}"/>
              </a:ext>
            </a:extLst>
          </p:cNvPr>
          <p:cNvSpPr>
            <a:spLocks noGrp="1"/>
          </p:cNvSpPr>
          <p:nvPr>
            <p:ph idx="1"/>
          </p:nvPr>
        </p:nvSpPr>
        <p:spPr>
          <a:xfrm>
            <a:off x="838200" y="1825625"/>
            <a:ext cx="6106064" cy="1840601"/>
          </a:xfrm>
        </p:spPr>
        <p:txBody>
          <a:bodyPr>
            <a:normAutofit fontScale="92500" lnSpcReduction="20000"/>
          </a:bodyPr>
          <a:lstStyle/>
          <a:p>
            <a:r>
              <a:rPr lang="en-US" dirty="0" smtClean="0"/>
              <a:t>Στρατηγικές διαφοροποιημένης διδασκαλίας </a:t>
            </a:r>
            <a:endParaRPr lang="nl-NL" dirty="0" smtClean="0"/>
          </a:p>
          <a:p>
            <a:r>
              <a:rPr lang="en-US" dirty="0" smtClean="0"/>
              <a:t>Διαφοροποιημένη αξιολόγηση</a:t>
            </a:r>
          </a:p>
          <a:p>
            <a:r>
              <a:rPr lang="en-US" dirty="0" smtClean="0"/>
              <a:t>Τρόποι διαφοροποιημένης διδασκαλίας </a:t>
            </a:r>
            <a:endParaRPr lang="nl-NL" dirty="0" smtClean="0"/>
          </a:p>
          <a:p>
            <a:pPr marL="0" indent="0">
              <a:buNone/>
            </a:pPr>
            <a:endParaRPr lang="en-GB" dirty="0"/>
          </a:p>
        </p:txBody>
      </p:sp>
    </p:spTree>
    <p:extLst>
      <p:ext uri="{BB962C8B-B14F-4D97-AF65-F5344CB8AC3E}">
        <p14:creationId xmlns:p14="http://schemas.microsoft.com/office/powerpoint/2010/main" val="1133996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Χρήση/παροχή εργαλείων αξιολόγησης πριν από τη διδασκαλία, όπως:</a:t>
            </a:r>
          </a:p>
        </p:txBody>
      </p:sp>
      <p:sp>
        <p:nvSpPr>
          <p:cNvPr id="3" name="Content Placeholder 2"/>
          <p:cNvSpPr>
            <a:spLocks noGrp="1"/>
          </p:cNvSpPr>
          <p:nvPr>
            <p:ph idx="1"/>
          </p:nvPr>
        </p:nvSpPr>
        <p:spPr>
          <a:xfrm>
            <a:off x="838200" y="1694619"/>
            <a:ext cx="10515600" cy="4891267"/>
          </a:xfrm>
        </p:spPr>
        <p:txBody>
          <a:bodyPr>
            <a:normAutofit/>
          </a:bodyPr>
          <a:lstStyle/>
          <a:p>
            <a:pPr fontAlgn="base"/>
            <a:r>
              <a:rPr lang="en-US" b="1" dirty="0" smtClean="0"/>
              <a:t>Σκεφτείτε </a:t>
            </a:r>
            <a:r>
              <a:rPr lang="en-US" dirty="0" smtClean="0"/>
              <a:t>και περάστε</a:t>
            </a:r>
          </a:p>
          <a:p>
            <a:pPr fontAlgn="base"/>
            <a:r>
              <a:rPr lang="en-US" dirty="0" smtClean="0"/>
              <a:t>Απόκριση σήματος και δράσης</a:t>
            </a:r>
          </a:p>
          <a:p>
            <a:pPr fontAlgn="base"/>
            <a:r>
              <a:rPr lang="en-US" dirty="0" smtClean="0"/>
              <a:t>Πάρτε </a:t>
            </a:r>
            <a:r>
              <a:rPr lang="en-US" b="1" dirty="0" smtClean="0"/>
              <a:t>θέση</a:t>
            </a:r>
          </a:p>
          <a:p>
            <a:pPr fontAlgn="base"/>
            <a:r>
              <a:rPr lang="en-US" b="1" dirty="0" smtClean="0"/>
              <a:t>Κουτιά </a:t>
            </a:r>
            <a:r>
              <a:rPr lang="en-US" dirty="0" smtClean="0"/>
              <a:t>περιεχομένου</a:t>
            </a:r>
          </a:p>
          <a:p>
            <a:pPr fontAlgn="base"/>
            <a:r>
              <a:rPr lang="en-US" b="1" dirty="0" smtClean="0"/>
              <a:t>Έρευνες </a:t>
            </a:r>
            <a:r>
              <a:rPr lang="en-US" dirty="0" smtClean="0"/>
              <a:t>περιεχομένου</a:t>
            </a:r>
          </a:p>
          <a:p>
            <a:pPr fontAlgn="base"/>
            <a:r>
              <a:rPr lang="en-US" dirty="0" smtClean="0"/>
              <a:t>Προσωπικές έρευνες </a:t>
            </a:r>
          </a:p>
          <a:p>
            <a:pPr fontAlgn="base"/>
            <a:r>
              <a:rPr lang="en-US" b="1" dirty="0" smtClean="0"/>
              <a:t>Καταιγισμός ιδεών</a:t>
            </a:r>
          </a:p>
          <a:p>
            <a:pPr fontAlgn="base"/>
            <a:r>
              <a:rPr lang="en-US" dirty="0" smtClean="0"/>
              <a:t>Συστάδες </a:t>
            </a:r>
            <a:r>
              <a:rPr lang="en-US" b="1" dirty="0" smtClean="0"/>
              <a:t>χρωμάτων</a:t>
            </a:r>
          </a:p>
        </p:txBody>
      </p:sp>
    </p:spTree>
    <p:extLst>
      <p:ext uri="{BB962C8B-B14F-4D97-AF65-F5344CB8AC3E}">
        <p14:creationId xmlns:p14="http://schemas.microsoft.com/office/powerpoint/2010/main" val="26309562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Χρήση/παροχή εργαλείων αξιολόγησης πριν από τη διδασκαλία, όπως:</a:t>
            </a:r>
          </a:p>
        </p:txBody>
      </p:sp>
      <p:sp>
        <p:nvSpPr>
          <p:cNvPr id="3" name="Content Placeholder 2"/>
          <p:cNvSpPr>
            <a:spLocks noGrp="1"/>
          </p:cNvSpPr>
          <p:nvPr>
            <p:ph idx="1"/>
          </p:nvPr>
        </p:nvSpPr>
        <p:spPr>
          <a:xfrm>
            <a:off x="838200" y="1948142"/>
            <a:ext cx="10515600" cy="4186330"/>
          </a:xfrm>
        </p:spPr>
        <p:txBody>
          <a:bodyPr>
            <a:normAutofit/>
          </a:bodyPr>
          <a:lstStyle/>
          <a:p>
            <a:pPr fontAlgn="base"/>
            <a:r>
              <a:rPr lang="en-US" b="1" dirty="0" smtClean="0"/>
              <a:t>ELO </a:t>
            </a:r>
            <a:r>
              <a:rPr lang="en-US" dirty="0" smtClean="0"/>
              <a:t>(</a:t>
            </a:r>
            <a:r>
              <a:rPr lang="en-US" dirty="0"/>
              <a:t>Διευρυμένες </a:t>
            </a:r>
            <a:r>
              <a:rPr lang="en-US" dirty="0" smtClean="0"/>
              <a:t>ευκαιρίες μάθησης)</a:t>
            </a:r>
          </a:p>
          <a:p>
            <a:pPr fontAlgn="base"/>
            <a:r>
              <a:rPr lang="en-US" b="1" dirty="0" smtClean="0"/>
              <a:t>Προκαταρκτικές δοκιμές</a:t>
            </a:r>
          </a:p>
          <a:p>
            <a:pPr fontAlgn="base"/>
            <a:r>
              <a:rPr lang="en-US" b="1" dirty="0" smtClean="0"/>
              <a:t>Δεδομένα </a:t>
            </a:r>
            <a:r>
              <a:rPr lang="en-US" dirty="0" smtClean="0"/>
              <a:t>τυποποιημένων </a:t>
            </a:r>
            <a:r>
              <a:rPr lang="en-US" b="1" dirty="0" smtClean="0"/>
              <a:t>δοκιμών</a:t>
            </a:r>
          </a:p>
          <a:p>
            <a:pPr fontAlgn="base"/>
            <a:r>
              <a:rPr lang="el-GR" dirty="0" smtClean="0"/>
              <a:t>Μέθοδος «</a:t>
            </a:r>
            <a:r>
              <a:rPr lang="en-US" dirty="0" err="1" smtClean="0"/>
              <a:t>Πυγμ</a:t>
            </a:r>
            <a:r>
              <a:rPr lang="en-US" dirty="0" smtClean="0"/>
              <a:t>αχία</a:t>
            </a:r>
            <a:r>
              <a:rPr lang="el-GR" dirty="0" smtClean="0"/>
              <a:t>ς»</a:t>
            </a:r>
            <a:endParaRPr lang="en-US" dirty="0" smtClean="0"/>
          </a:p>
          <a:p>
            <a:pPr fontAlgn="base"/>
            <a:r>
              <a:rPr lang="en-US" b="1" dirty="0" err="1" smtClean="0"/>
              <a:t>Κάρτες</a:t>
            </a:r>
            <a:r>
              <a:rPr lang="el-GR" b="1" dirty="0" smtClean="0"/>
              <a:t> </a:t>
            </a:r>
            <a:r>
              <a:rPr lang="en-US" dirty="0" smtClean="0"/>
              <a:t>Ναι </a:t>
            </a:r>
            <a:r>
              <a:rPr lang="en-US" dirty="0"/>
              <a:t>/ Όχι </a:t>
            </a:r>
            <a:endParaRPr lang="en-US" b="1" dirty="0" smtClean="0"/>
          </a:p>
          <a:p>
            <a:pPr fontAlgn="base"/>
            <a:r>
              <a:rPr lang="en-US" dirty="0" err="1" smtClean="0"/>
              <a:t>Γεγονότ</a:t>
            </a:r>
            <a:r>
              <a:rPr lang="en-US" dirty="0" smtClean="0"/>
              <a:t>α</a:t>
            </a:r>
            <a:r>
              <a:rPr lang="el-GR" dirty="0" smtClean="0"/>
              <a:t> </a:t>
            </a:r>
            <a:r>
              <a:rPr lang="en-US" dirty="0" err="1" smtClean="0"/>
              <a:t>Γκράφιτι</a:t>
            </a:r>
            <a:r>
              <a:rPr lang="en-US" dirty="0" smtClean="0"/>
              <a:t> </a:t>
            </a:r>
          </a:p>
          <a:p>
            <a:pPr fontAlgn="base"/>
            <a:r>
              <a:rPr lang="en-US" dirty="0" err="1" smtClean="0"/>
              <a:t>Προ</a:t>
            </a:r>
            <a:r>
              <a:rPr lang="el-GR" dirty="0" smtClean="0"/>
              <a:t>-</a:t>
            </a:r>
            <a:r>
              <a:rPr lang="en-US" dirty="0" smtClean="0"/>
              <a:t>α</a:t>
            </a:r>
            <a:r>
              <a:rPr lang="en-US" dirty="0" err="1" smtClean="0"/>
              <a:t>ξιολόγηση</a:t>
            </a:r>
            <a:r>
              <a:rPr lang="en-US" dirty="0" smtClean="0"/>
              <a:t> </a:t>
            </a:r>
            <a:r>
              <a:rPr lang="en-US" dirty="0" err="1" smtClean="0"/>
              <a:t>τεσσάρων</a:t>
            </a:r>
            <a:r>
              <a:rPr lang="en-US" dirty="0" smtClean="0"/>
              <a:t> </a:t>
            </a:r>
            <a:r>
              <a:rPr lang="el-GR" dirty="0" smtClean="0"/>
              <a:t>σημείων</a:t>
            </a:r>
            <a:endParaRPr lang="en-US" dirty="0"/>
          </a:p>
        </p:txBody>
      </p:sp>
    </p:spTree>
    <p:extLst>
      <p:ext uri="{BB962C8B-B14F-4D97-AF65-F5344CB8AC3E}">
        <p14:creationId xmlns:p14="http://schemas.microsoft.com/office/powerpoint/2010/main" val="253416652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Χρήση/παροχή εργαλείων αξιολόγησης κατά τη διάρκεια της διδασκαλίας όπως</a:t>
            </a:r>
            <a:r>
              <a:rPr lang="en-US" dirty="0" smtClean="0"/>
              <a:t>:</a:t>
            </a:r>
            <a:endParaRPr lang="en-US" dirty="0"/>
          </a:p>
        </p:txBody>
      </p:sp>
      <p:sp>
        <p:nvSpPr>
          <p:cNvPr id="3" name="Content Placeholder 2"/>
          <p:cNvSpPr>
            <a:spLocks noGrp="1"/>
          </p:cNvSpPr>
          <p:nvPr>
            <p:ph idx="1"/>
          </p:nvPr>
        </p:nvSpPr>
        <p:spPr>
          <a:xfrm>
            <a:off x="838200" y="1975750"/>
            <a:ext cx="10515600" cy="3340053"/>
          </a:xfrm>
        </p:spPr>
        <p:txBody>
          <a:bodyPr>
            <a:normAutofit/>
          </a:bodyPr>
          <a:lstStyle/>
          <a:p>
            <a:pPr fontAlgn="base"/>
            <a:r>
              <a:rPr lang="en-US" b="1" dirty="0"/>
              <a:t>Παρατήρηση</a:t>
            </a:r>
          </a:p>
          <a:p>
            <a:pPr fontAlgn="base"/>
            <a:r>
              <a:rPr lang="en-US" dirty="0"/>
              <a:t>Ανέκδοτη αξιολόγηση</a:t>
            </a:r>
          </a:p>
          <a:p>
            <a:pPr fontAlgn="base"/>
            <a:r>
              <a:rPr lang="en-US" dirty="0" err="1" smtClean="0"/>
              <a:t>Αυτοκόλλητ</a:t>
            </a:r>
            <a:r>
              <a:rPr lang="en-US" dirty="0" smtClean="0"/>
              <a:t>α</a:t>
            </a:r>
            <a:endParaRPr lang="en-US" dirty="0"/>
          </a:p>
          <a:p>
            <a:pPr fontAlgn="base"/>
            <a:r>
              <a:rPr lang="el-GR" dirty="0" smtClean="0"/>
              <a:t>Αν το ξέρεις</a:t>
            </a:r>
            <a:r>
              <a:rPr lang="en-US" dirty="0" smtClean="0"/>
              <a:t>! </a:t>
            </a:r>
            <a:r>
              <a:rPr lang="en-US" dirty="0"/>
              <a:t>Δείξτε το!</a:t>
            </a:r>
          </a:p>
          <a:p>
            <a:pPr fontAlgn="base"/>
            <a:r>
              <a:rPr lang="en-US" dirty="0" smtClean="0"/>
              <a:t>Κάρτες</a:t>
            </a:r>
            <a:r>
              <a:rPr lang="en-US" dirty="0"/>
              <a:t> απάντησης</a:t>
            </a:r>
          </a:p>
          <a:p>
            <a:pPr fontAlgn="base"/>
            <a:r>
              <a:rPr lang="en-US" dirty="0" smtClean="0"/>
              <a:t>Χρωματική κωδικοποίηση</a:t>
            </a:r>
            <a:endParaRPr lang="en-US" dirty="0"/>
          </a:p>
        </p:txBody>
      </p:sp>
    </p:spTree>
    <p:extLst>
      <p:ext uri="{BB962C8B-B14F-4D97-AF65-F5344CB8AC3E}">
        <p14:creationId xmlns:p14="http://schemas.microsoft.com/office/powerpoint/2010/main" val="233034280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Χρήση/παροχή εργαλείων αξιολόγησης κατά τη διάρκεια της διδασκαλίας όπως</a:t>
            </a:r>
            <a:r>
              <a:rPr lang="en-US" dirty="0" smtClean="0"/>
              <a:t>:</a:t>
            </a:r>
            <a:endParaRPr lang="en-US" dirty="0"/>
          </a:p>
        </p:txBody>
      </p:sp>
      <p:sp>
        <p:nvSpPr>
          <p:cNvPr id="3" name="Content Placeholder 2"/>
          <p:cNvSpPr>
            <a:spLocks noGrp="1"/>
          </p:cNvSpPr>
          <p:nvPr>
            <p:ph idx="1"/>
          </p:nvPr>
        </p:nvSpPr>
        <p:spPr>
          <a:xfrm>
            <a:off x="838200" y="1896646"/>
            <a:ext cx="10515600" cy="4157925"/>
          </a:xfrm>
        </p:spPr>
        <p:txBody>
          <a:bodyPr>
            <a:normAutofit/>
          </a:bodyPr>
          <a:lstStyle/>
          <a:p>
            <a:pPr fontAlgn="base"/>
            <a:r>
              <a:rPr lang="en-US" dirty="0" smtClean="0"/>
              <a:t>Σκίτσα </a:t>
            </a:r>
            <a:r>
              <a:rPr lang="en-US" dirty="0"/>
              <a:t>από το μυαλό</a:t>
            </a:r>
          </a:p>
          <a:p>
            <a:pPr fontAlgn="base"/>
            <a:r>
              <a:rPr lang="en-US" dirty="0"/>
              <a:t>Ανάλυση </a:t>
            </a:r>
            <a:r>
              <a:rPr lang="en-US" b="1" dirty="0"/>
              <a:t>σημειώσεων μαθητών</a:t>
            </a:r>
          </a:p>
          <a:p>
            <a:pPr fontAlgn="base"/>
            <a:r>
              <a:rPr lang="el-GR" dirty="0" smtClean="0"/>
              <a:t>Τεστ </a:t>
            </a:r>
            <a:r>
              <a:rPr lang="en-US" b="1" dirty="0" err="1" smtClean="0"/>
              <a:t>σημείου</a:t>
            </a:r>
            <a:r>
              <a:rPr lang="en-US" b="1" dirty="0" smtClean="0"/>
              <a:t> </a:t>
            </a:r>
            <a:r>
              <a:rPr lang="en-US" b="1" dirty="0"/>
              <a:t>ελέγχου</a:t>
            </a:r>
          </a:p>
          <a:p>
            <a:pPr fontAlgn="base"/>
            <a:r>
              <a:rPr lang="en-US" dirty="0"/>
              <a:t>Ημερήσιοι βαθμοί</a:t>
            </a:r>
          </a:p>
          <a:p>
            <a:pPr fontAlgn="base"/>
            <a:r>
              <a:rPr lang="en-US" dirty="0" smtClean="0"/>
              <a:t>Αντιμετωπίστε </a:t>
            </a:r>
            <a:r>
              <a:rPr lang="en-US" dirty="0"/>
              <a:t>το γεγονός</a:t>
            </a:r>
          </a:p>
          <a:p>
            <a:pPr fontAlgn="base"/>
            <a:r>
              <a:rPr lang="el-GR" b="1" dirty="0" smtClean="0"/>
              <a:t>Χρονομετρημένη </a:t>
            </a:r>
            <a:r>
              <a:rPr lang="en-US" b="1" dirty="0" err="1" smtClean="0"/>
              <a:t>Ανάγνωσ</a:t>
            </a:r>
            <a:r>
              <a:rPr lang="el-GR" b="1" dirty="0" smtClean="0"/>
              <a:t>η </a:t>
            </a:r>
            <a:endParaRPr lang="en-US" b="1" dirty="0"/>
          </a:p>
        </p:txBody>
      </p:sp>
    </p:spTree>
    <p:extLst>
      <p:ext uri="{BB962C8B-B14F-4D97-AF65-F5344CB8AC3E}">
        <p14:creationId xmlns:p14="http://schemas.microsoft.com/office/powerpoint/2010/main" val="158980934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base"/>
            <a:r>
              <a:rPr lang="en-US" dirty="0"/>
              <a:t>Χρήση/παροχή εργαλείων αξιολόγησης μετά τη διδασκαλία όπως</a:t>
            </a:r>
            <a:r>
              <a:rPr lang="en-US" dirty="0" smtClean="0"/>
              <a:t>:</a:t>
            </a:r>
            <a:endParaRPr lang="en-US" dirty="0"/>
          </a:p>
        </p:txBody>
      </p:sp>
      <p:sp>
        <p:nvSpPr>
          <p:cNvPr id="3" name="Content Placeholder 2"/>
          <p:cNvSpPr>
            <a:spLocks noGrp="1"/>
          </p:cNvSpPr>
          <p:nvPr>
            <p:ph idx="1"/>
          </p:nvPr>
        </p:nvSpPr>
        <p:spPr>
          <a:xfrm>
            <a:off x="838200" y="1825624"/>
            <a:ext cx="10515600" cy="4971991"/>
          </a:xfrm>
        </p:spPr>
        <p:txBody>
          <a:bodyPr>
            <a:normAutofit/>
          </a:bodyPr>
          <a:lstStyle/>
          <a:p>
            <a:pPr fontAlgn="base"/>
            <a:r>
              <a:rPr lang="en-US" b="1" i="1" dirty="0"/>
              <a:t>Αποτελεσματική υποβολή ερωτήσεων</a:t>
            </a:r>
            <a:r>
              <a:rPr lang="en-US" dirty="0"/>
              <a:t>: ερωτήσεις ανοικτού τύπου και ερωτήσεις προβληματισμού</a:t>
            </a:r>
          </a:p>
          <a:p>
            <a:pPr fontAlgn="base"/>
            <a:r>
              <a:rPr lang="en-US" b="1" i="1" dirty="0"/>
              <a:t>Εορτασμοί μετά την κοινή χρήση</a:t>
            </a:r>
            <a:r>
              <a:rPr lang="en-US" dirty="0"/>
              <a:t>: περιτύλιγμα, γκαλά καρουζέλ και ρυθμική φανφάρα</a:t>
            </a:r>
          </a:p>
          <a:p>
            <a:pPr fontAlgn="base"/>
            <a:r>
              <a:rPr lang="en-US" dirty="0"/>
              <a:t>Κλίμακες Likert για την αξιολόγηση της μάθησης, της στάσης και της </a:t>
            </a:r>
            <a:r>
              <a:rPr lang="en-US" dirty="0" smtClean="0"/>
              <a:t>προόδου</a:t>
            </a:r>
            <a:endParaRPr lang="en-US" dirty="0"/>
          </a:p>
          <a:p>
            <a:pPr fontAlgn="base"/>
            <a:r>
              <a:rPr lang="en-US" b="1" dirty="0"/>
              <a:t>Λίστες ελέγχου</a:t>
            </a:r>
          </a:p>
          <a:p>
            <a:pPr fontAlgn="base"/>
            <a:r>
              <a:rPr lang="en-US" dirty="0" err="1" smtClean="0"/>
              <a:t>Αξιολόγηση</a:t>
            </a:r>
            <a:r>
              <a:rPr lang="en-US" dirty="0" smtClean="0"/>
              <a:t> μ</a:t>
            </a:r>
            <a:r>
              <a:rPr lang="el-GR" dirty="0" smtClean="0"/>
              <a:t>έσω του προσωπικού ημερολογίου</a:t>
            </a:r>
            <a:endParaRPr lang="en-US" dirty="0"/>
          </a:p>
          <a:p>
            <a:pPr fontAlgn="base"/>
            <a:r>
              <a:rPr lang="en-US" dirty="0" smtClean="0"/>
              <a:t>Γραφικοί Οργανωτές</a:t>
            </a:r>
            <a:endParaRPr lang="en-US" dirty="0"/>
          </a:p>
        </p:txBody>
      </p:sp>
    </p:spTree>
    <p:extLst>
      <p:ext uri="{BB962C8B-B14F-4D97-AF65-F5344CB8AC3E}">
        <p14:creationId xmlns:p14="http://schemas.microsoft.com/office/powerpoint/2010/main" val="401331215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base"/>
            <a:r>
              <a:rPr lang="en-US" dirty="0"/>
              <a:t>Χρήση/παροχή εργαλείων αξιολόγησης μετά τη διδασκαλία όπως</a:t>
            </a:r>
            <a:r>
              <a:rPr lang="en-US" dirty="0" smtClean="0"/>
              <a:t>:</a:t>
            </a:r>
            <a:endParaRPr lang="en-US" dirty="0"/>
          </a:p>
        </p:txBody>
      </p:sp>
      <p:sp>
        <p:nvSpPr>
          <p:cNvPr id="3" name="Content Placeholder 2"/>
          <p:cNvSpPr>
            <a:spLocks noGrp="1"/>
          </p:cNvSpPr>
          <p:nvPr>
            <p:ph idx="1"/>
          </p:nvPr>
        </p:nvSpPr>
        <p:spPr>
          <a:xfrm>
            <a:off x="838200" y="1905524"/>
            <a:ext cx="10515600" cy="4415378"/>
          </a:xfrm>
        </p:spPr>
        <p:txBody>
          <a:bodyPr>
            <a:normAutofit/>
          </a:bodyPr>
          <a:lstStyle/>
          <a:p>
            <a:pPr fontAlgn="base"/>
            <a:r>
              <a:rPr lang="en-US" dirty="0" smtClean="0"/>
              <a:t>Προτροπές </a:t>
            </a:r>
            <a:r>
              <a:rPr lang="en-US" dirty="0"/>
              <a:t>για αξιολόγηση</a:t>
            </a:r>
          </a:p>
          <a:p>
            <a:pPr fontAlgn="base"/>
            <a:r>
              <a:rPr lang="en-US" dirty="0"/>
              <a:t>Αξιολόγηση με κενή σελίδα</a:t>
            </a:r>
          </a:p>
          <a:p>
            <a:pPr fontAlgn="base"/>
            <a:r>
              <a:rPr lang="en-US" dirty="0"/>
              <a:t>Αξιολόγηση επιδόσεων</a:t>
            </a:r>
          </a:p>
          <a:p>
            <a:pPr fontAlgn="base"/>
            <a:r>
              <a:rPr lang="en-US" dirty="0"/>
              <a:t>Δοκιμασίες που δημιουργούνται από τον καθηγητή (τεστ σωστού-λάθους, πολλαπλής επιλογής, συμπλήρωσης κενών, ερωτήσεις ανοικτού τύπου, τεστ επιδόσεων, τεστ δεξιοτήτων, τεστ βασισμένα σε προβλήματα)</a:t>
            </a:r>
          </a:p>
          <a:p>
            <a:pPr fontAlgn="base"/>
            <a:r>
              <a:rPr lang="en-US" dirty="0"/>
              <a:t>Χαρτοφυλάκια</a:t>
            </a:r>
          </a:p>
          <a:p>
            <a:pPr fontAlgn="base"/>
            <a:r>
              <a:rPr lang="en-US" dirty="0" smtClean="0"/>
              <a:t>Κύκλοι </a:t>
            </a:r>
            <a:r>
              <a:rPr lang="en-US" dirty="0"/>
              <a:t>συζήτησης</a:t>
            </a:r>
          </a:p>
        </p:txBody>
      </p:sp>
    </p:spTree>
    <p:extLst>
      <p:ext uri="{BB962C8B-B14F-4D97-AF65-F5344CB8AC3E}">
        <p14:creationId xmlns:p14="http://schemas.microsoft.com/office/powerpoint/2010/main" val="131209965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xmlns:p14="http://schemas.microsoft.com/office/powerpoint/2010/main" xmlns="" id="{412BA15E-4659-440B-9C84-66614085DDD7}"/>
              </a:ext>
            </a:extLst>
          </p:cNvPr>
          <p:cNvSpPr>
            <a:spLocks noGrp="1"/>
          </p:cNvSpPr>
          <p:nvPr>
            <p:ph type="title"/>
          </p:nvPr>
        </p:nvSpPr>
        <p:spPr/>
        <p:txBody>
          <a:bodyPr/>
          <a:lstStyle/>
          <a:p>
            <a:r>
              <a:rPr lang="el-GR" dirty="0" smtClean="0"/>
              <a:t>Κεφάλαιο </a:t>
            </a:r>
            <a:r>
              <a:rPr lang="nl-NL" dirty="0" smtClean="0"/>
              <a:t>4</a:t>
            </a:r>
            <a:endParaRPr lang="en-GB" dirty="0"/>
          </a:p>
        </p:txBody>
      </p:sp>
      <p:sp>
        <p:nvSpPr>
          <p:cNvPr id="7" name="Tijdelijke aanduiding voor inhoud 6">
            <a:extLst>
              <a:ext uri="{FF2B5EF4-FFF2-40B4-BE49-F238E27FC236}">
                <a16:creationId xmlns:a16="http://schemas.microsoft.com/office/drawing/2014/main" xmlns:p14="http://schemas.microsoft.com/office/powerpoint/2010/main" xmlns="" id="{CA910832-9AD8-4405-A0EC-78364F4F57EA}"/>
              </a:ext>
            </a:extLst>
          </p:cNvPr>
          <p:cNvSpPr>
            <a:spLocks noGrp="1"/>
          </p:cNvSpPr>
          <p:nvPr>
            <p:ph sz="half" idx="1"/>
          </p:nvPr>
        </p:nvSpPr>
        <p:spPr/>
        <p:txBody>
          <a:bodyPr>
            <a:normAutofit fontScale="70000" lnSpcReduction="20000"/>
          </a:bodyPr>
          <a:lstStyle/>
          <a:p>
            <a:r>
              <a:rPr lang="en-US" dirty="0"/>
              <a:t>Καλές πρακτικές διαφοροποιημένης διδασκαλίας</a:t>
            </a:r>
            <a:endParaRPr lang="en-GB" dirty="0"/>
          </a:p>
        </p:txBody>
      </p:sp>
    </p:spTree>
    <p:extLst>
      <p:ext uri="{BB962C8B-B14F-4D97-AF65-F5344CB8AC3E}">
        <p14:creationId xmlns:p14="http://schemas.microsoft.com/office/powerpoint/2010/main" val="237598971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xmlns:p14="http://schemas.microsoft.com/office/powerpoint/2010/main" xmlns="" id="{C6636DB5-842C-46F2-9EA9-DD4A4B8D2A38}"/>
              </a:ext>
            </a:extLst>
          </p:cNvPr>
          <p:cNvSpPr>
            <a:spLocks noGrp="1"/>
          </p:cNvSpPr>
          <p:nvPr>
            <p:ph type="title"/>
          </p:nvPr>
        </p:nvSpPr>
        <p:spPr/>
        <p:txBody>
          <a:bodyPr/>
          <a:lstStyle/>
          <a:p>
            <a:r>
              <a:rPr lang="nl-NL" dirty="0" err="1" smtClean="0"/>
              <a:t>Εισαγωγή</a:t>
            </a:r>
            <a:endParaRPr lang="en-GB" dirty="0"/>
          </a:p>
        </p:txBody>
      </p:sp>
      <p:sp>
        <p:nvSpPr>
          <p:cNvPr id="2" name="Content Placeholder 1">
            <a:extLst>
              <a:ext uri="{FF2B5EF4-FFF2-40B4-BE49-F238E27FC236}">
                <a16:creationId xmlns:a16="http://schemas.microsoft.com/office/drawing/2014/main" xmlns:p14="http://schemas.microsoft.com/office/powerpoint/2010/main" xmlns="" id="{D7FF0508-2CC0-4BA1-8701-CBF6E3DC9F5A}"/>
              </a:ext>
            </a:extLst>
          </p:cNvPr>
          <p:cNvSpPr>
            <a:spLocks noGrp="1"/>
          </p:cNvSpPr>
          <p:nvPr>
            <p:ph idx="1"/>
          </p:nvPr>
        </p:nvSpPr>
        <p:spPr>
          <a:xfrm>
            <a:off x="838200" y="1825625"/>
            <a:ext cx="10515600" cy="4066217"/>
          </a:xfrm>
        </p:spPr>
        <p:txBody>
          <a:bodyPr>
            <a:normAutofit lnSpcReduction="10000"/>
          </a:bodyPr>
          <a:lstStyle/>
          <a:p>
            <a:pPr marL="0" indent="0">
              <a:buNone/>
            </a:pPr>
            <a:r>
              <a:rPr lang="en-US" dirty="0"/>
              <a:t>Υπάρχουν πολλοί διαφορετικοί τρόποι με τους οποίους ο δάσκαλος μπορεί να διαφοροποιήσει τη διδασκαλία για τους μαθητές</a:t>
            </a:r>
            <a:r>
              <a:rPr lang="en-US" dirty="0" smtClean="0"/>
              <a:t>. </a:t>
            </a:r>
            <a:r>
              <a:rPr lang="en-US" dirty="0"/>
              <a:t>Η διαφοροποίηση ξεκινά από την αξιολόγηση των προηγούμενων γνώσεων και δεξιοτήτων των μαθητών και τον καθορισμό ατομικών μαθησιακών στόχων. Στο μέτρο του δυνατού, οι στόχοι και τα αντίστοιχα κριτήρια επιτυχίας θα πρέπει να τίθενται μαζί με τους μαθητές. Αυτό προάγει </a:t>
            </a:r>
            <a:r>
              <a:rPr lang="en-US" dirty="0" err="1"/>
              <a:t>τη</a:t>
            </a:r>
            <a:r>
              <a:rPr lang="en-US" dirty="0"/>
              <a:t> </a:t>
            </a:r>
            <a:r>
              <a:rPr lang="el-GR" dirty="0" smtClean="0"/>
              <a:t>γνώση</a:t>
            </a:r>
            <a:r>
              <a:rPr lang="en-US" dirty="0" smtClean="0"/>
              <a:t>και </a:t>
            </a:r>
            <a:r>
              <a:rPr lang="en-US" dirty="0"/>
              <a:t>την αυτορρύθμιση, δίνοντας στους μαθητές τη δυνατότητα να παρακολουθούν τη δική τους πρόοδο</a:t>
            </a:r>
            <a:r>
              <a:rPr lang="en-US" dirty="0" smtClean="0"/>
              <a:t>. </a:t>
            </a:r>
          </a:p>
          <a:p>
            <a:pPr marL="0" indent="0">
              <a:buNone/>
            </a:pPr>
            <a:r>
              <a:rPr lang="en-US" dirty="0" smtClean="0"/>
              <a:t>Στις επόμενες διαφάνειες </a:t>
            </a:r>
            <a:r>
              <a:rPr lang="en-US" dirty="0"/>
              <a:t>παρουσιάζεται </a:t>
            </a:r>
            <a:r>
              <a:rPr lang="en-US" dirty="0" smtClean="0"/>
              <a:t>ένας κατάλογος τρόπων διαφοροποίησης της διδασκαλίας στην τάξη. </a:t>
            </a:r>
          </a:p>
        </p:txBody>
      </p:sp>
    </p:spTree>
    <p:extLst>
      <p:ext uri="{BB962C8B-B14F-4D97-AF65-F5344CB8AC3E}">
        <p14:creationId xmlns:p14="http://schemas.microsoft.com/office/powerpoint/2010/main" val="223129054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xmlns:p14="http://schemas.microsoft.com/office/powerpoint/2010/main" xmlns="" id="{C6636DB5-842C-46F2-9EA9-DD4A4B8D2A38}"/>
              </a:ext>
            </a:extLst>
          </p:cNvPr>
          <p:cNvSpPr>
            <a:spLocks noGrp="1"/>
          </p:cNvSpPr>
          <p:nvPr>
            <p:ph type="title"/>
          </p:nvPr>
        </p:nvSpPr>
        <p:spPr>
          <a:xfrm>
            <a:off x="585063" y="71251"/>
            <a:ext cx="10515600" cy="1325563"/>
          </a:xfrm>
        </p:spPr>
        <p:txBody>
          <a:bodyPr>
            <a:normAutofit/>
          </a:bodyPr>
          <a:lstStyle/>
          <a:p>
            <a:pPr fontAlgn="base"/>
            <a:r>
              <a:rPr lang="en-US" dirty="0"/>
              <a:t>50 τρόποι για να διαφοροποιήσετε </a:t>
            </a:r>
            <a:r>
              <a:rPr lang="en-US" dirty="0" smtClean="0"/>
              <a:t>τη διδασκαλία</a:t>
            </a:r>
            <a:endParaRPr lang="en-GB" dirty="0"/>
          </a:p>
        </p:txBody>
      </p:sp>
      <p:sp>
        <p:nvSpPr>
          <p:cNvPr id="2" name="Content Placeholder 1">
            <a:extLst>
              <a:ext uri="{FF2B5EF4-FFF2-40B4-BE49-F238E27FC236}">
                <a16:creationId xmlns:a16="http://schemas.microsoft.com/office/drawing/2014/main" xmlns:p14="http://schemas.microsoft.com/office/powerpoint/2010/main" xmlns="" id="{D7FF0508-2CC0-4BA1-8701-CBF6E3DC9F5A}"/>
              </a:ext>
            </a:extLst>
          </p:cNvPr>
          <p:cNvSpPr>
            <a:spLocks noGrp="1"/>
          </p:cNvSpPr>
          <p:nvPr>
            <p:ph idx="1"/>
          </p:nvPr>
        </p:nvSpPr>
        <p:spPr>
          <a:xfrm>
            <a:off x="585063" y="1396814"/>
            <a:ext cx="9154160" cy="5242560"/>
          </a:xfrm>
          <a:effectLst>
            <a:glow rad="1397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numCol="2">
            <a:normAutofit/>
          </a:bodyPr>
          <a:lstStyle/>
          <a:p>
            <a:pPr marL="0" indent="0" fontAlgn="base">
              <a:buNone/>
            </a:pPr>
            <a:r>
              <a:rPr lang="en-US" sz="1600" dirty="0"/>
              <a:t>1. Χαρτογράφηση προγράμματος σπουδών</a:t>
            </a:r>
          </a:p>
          <a:p>
            <a:pPr marL="0" indent="0" fontAlgn="base">
              <a:buNone/>
            </a:pPr>
            <a:r>
              <a:rPr lang="en-US" sz="1600" dirty="0"/>
              <a:t>2. Μάθηση βασισμένη στη διερεύνηση</a:t>
            </a:r>
          </a:p>
          <a:p>
            <a:pPr marL="0" indent="0" fontAlgn="base">
              <a:buNone/>
            </a:pPr>
            <a:r>
              <a:rPr lang="en-US" sz="1600" dirty="0"/>
              <a:t>3. Πρότυπα Ισχύος &amp; Διαρκείς Κατανοήσεις</a:t>
            </a:r>
          </a:p>
          <a:p>
            <a:pPr marL="0" indent="0" fontAlgn="base">
              <a:buNone/>
            </a:pPr>
            <a:r>
              <a:rPr lang="en-US" sz="1600" dirty="0"/>
              <a:t>4. Μάθηση βασισμένη σε έργα</a:t>
            </a:r>
          </a:p>
          <a:p>
            <a:pPr marL="0" indent="0" fontAlgn="base">
              <a:buNone/>
            </a:pPr>
            <a:r>
              <a:rPr lang="en-US" sz="1600" dirty="0"/>
              <a:t>5. Διάταξη και σχεδιασμός της αίθουσας διδασκαλίας</a:t>
            </a:r>
          </a:p>
          <a:p>
            <a:pPr marL="0" indent="0" fontAlgn="base">
              <a:buNone/>
            </a:pPr>
            <a:r>
              <a:rPr lang="en-US" sz="1600" dirty="0"/>
              <a:t>6. Ενσωμάτωση μοντέλου μάθησης</a:t>
            </a:r>
          </a:p>
          <a:p>
            <a:pPr marL="0" indent="0" fontAlgn="base">
              <a:buNone/>
            </a:pPr>
            <a:r>
              <a:rPr lang="en-US" sz="1600" dirty="0"/>
              <a:t>7. Στελέχη προτάσεων και συζητήσεων</a:t>
            </a:r>
          </a:p>
          <a:p>
            <a:pPr marL="0" indent="0" fontAlgn="base">
              <a:buNone/>
            </a:pPr>
            <a:r>
              <a:rPr lang="en-US" sz="1600" dirty="0"/>
              <a:t>8. Διαβαθμισμένοι μαθησιακοί στόχοι</a:t>
            </a:r>
          </a:p>
          <a:p>
            <a:pPr marL="0" indent="0" fontAlgn="base">
              <a:buNone/>
            </a:pPr>
            <a:r>
              <a:rPr lang="en-US" sz="1600" dirty="0"/>
              <a:t>9. Μάθηση μέσα από το παιχνίδι</a:t>
            </a:r>
          </a:p>
          <a:p>
            <a:pPr marL="0" indent="0" fontAlgn="base">
              <a:buNone/>
            </a:pPr>
            <a:r>
              <a:rPr lang="en-US" sz="1600" dirty="0"/>
              <a:t>10. Ουσιαστική φωνή και επιλογή των μαθητών</a:t>
            </a:r>
          </a:p>
          <a:p>
            <a:pPr marL="0" indent="0" fontAlgn="base">
              <a:buNone/>
            </a:pPr>
            <a:r>
              <a:rPr lang="en-US" sz="1600" dirty="0"/>
              <a:t>11. Κονκάρδες μάθησης</a:t>
            </a:r>
          </a:p>
          <a:p>
            <a:pPr marL="0" indent="0" fontAlgn="base">
              <a:buNone/>
            </a:pPr>
            <a:r>
              <a:rPr lang="en-US" sz="1600" dirty="0"/>
              <a:t>12. Οικοδόμηση σχέσεων &amp; οικοδόμηση ομάδων</a:t>
            </a:r>
          </a:p>
          <a:p>
            <a:pPr marL="0" indent="0" fontAlgn="base">
              <a:buNone/>
            </a:pPr>
            <a:r>
              <a:rPr lang="en-US" sz="1600" dirty="0"/>
              <a:t>13. Αυτοκατευθυνόμενη μάθηση</a:t>
            </a:r>
          </a:p>
          <a:p>
            <a:pPr marL="0" indent="0" fontAlgn="base">
              <a:buNone/>
            </a:pPr>
            <a:r>
              <a:rPr lang="en-US" sz="1600" dirty="0"/>
              <a:t>14. Πίνακες επιλογής</a:t>
            </a:r>
          </a:p>
          <a:p>
            <a:pPr marL="0" indent="0" fontAlgn="base">
              <a:buNone/>
            </a:pPr>
            <a:r>
              <a:rPr lang="en-US" sz="1600" dirty="0"/>
              <a:t>15. Το Twist </a:t>
            </a:r>
            <a:r>
              <a:rPr lang="el-GR" sz="1600" dirty="0" smtClean="0"/>
              <a:t>της κλίμακας </a:t>
            </a:r>
            <a:r>
              <a:rPr lang="en-US" sz="1600" dirty="0" smtClean="0"/>
              <a:t>Bloom</a:t>
            </a:r>
            <a:endParaRPr lang="en-US" sz="1600" dirty="0"/>
          </a:p>
          <a:p>
            <a:pPr marL="0" indent="0" fontAlgn="base">
              <a:buNone/>
            </a:pPr>
            <a:r>
              <a:rPr lang="en-US" sz="1600" dirty="0"/>
              <a:t>16. Συζήτηση (Επίσης, τα </a:t>
            </a:r>
            <a:r>
              <a:rPr lang="el-GR" sz="1600" dirty="0" smtClean="0"/>
              <a:t>4-σημεία </a:t>
            </a:r>
            <a:r>
              <a:rPr lang="en-US" sz="1600" dirty="0" smtClean="0"/>
              <a:t>και </a:t>
            </a:r>
            <a:r>
              <a:rPr lang="en-US" sz="1600" dirty="0"/>
              <a:t>το Συμφωνώ/Διαφωνώ μπορεί να είναι χρήσιμα και εδώ).</a:t>
            </a:r>
          </a:p>
          <a:p>
            <a:pPr marL="0" indent="0" fontAlgn="base">
              <a:buNone/>
            </a:pPr>
            <a:r>
              <a:rPr lang="en-US" sz="1600" dirty="0"/>
              <a:t>17. Συγχρονισμός διδασκαλίας</a:t>
            </a:r>
          </a:p>
          <a:p>
            <a:pPr marL="0" indent="0" fontAlgn="base">
              <a:buNone/>
            </a:pPr>
            <a:r>
              <a:rPr lang="en-US" sz="1600" dirty="0"/>
              <a:t>18. </a:t>
            </a:r>
            <a:r>
              <a:rPr lang="en-US" sz="1600" dirty="0" err="1"/>
              <a:t>Συγγρ</a:t>
            </a:r>
            <a:r>
              <a:rPr lang="en-US" sz="1600" dirty="0"/>
              <a:t>αφή </a:t>
            </a:r>
            <a:r>
              <a:rPr lang="en-US" sz="1600" dirty="0" smtClean="0"/>
              <a:t>ημερολογίου/δοκιμίου</a:t>
            </a:r>
            <a:r>
              <a:rPr lang="el-GR" sz="1600" dirty="0" smtClean="0"/>
              <a:t> </a:t>
            </a:r>
          </a:p>
          <a:p>
            <a:pPr marL="0" indent="0" fontAlgn="base">
              <a:buNone/>
            </a:pPr>
            <a:r>
              <a:rPr lang="en-US" sz="1600" dirty="0" smtClean="0"/>
              <a:t>19</a:t>
            </a:r>
            <a:r>
              <a:rPr lang="en-US" sz="1600" dirty="0"/>
              <a:t>. Αναλογίες, μεταφορές και οπτικές αναπαραστάσεις</a:t>
            </a:r>
          </a:p>
          <a:p>
            <a:pPr marL="0" indent="0" fontAlgn="base">
              <a:buNone/>
            </a:pPr>
            <a:r>
              <a:rPr lang="en-US" sz="1600" dirty="0"/>
              <a:t>20. Αμοιβαία διδασκαλία</a:t>
            </a: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endParaRPr lang="nl-NL" sz="800" dirty="0"/>
          </a:p>
        </p:txBody>
      </p:sp>
    </p:spTree>
    <p:extLst>
      <p:ext uri="{BB962C8B-B14F-4D97-AF65-F5344CB8AC3E}">
        <p14:creationId xmlns:p14="http://schemas.microsoft.com/office/powerpoint/2010/main" val="107408612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xmlns:p14="http://schemas.microsoft.com/office/powerpoint/2010/main" xmlns="" id="{C6636DB5-842C-46F2-9EA9-DD4A4B8D2A38}"/>
              </a:ext>
            </a:extLst>
          </p:cNvPr>
          <p:cNvSpPr>
            <a:spLocks noGrp="1"/>
          </p:cNvSpPr>
          <p:nvPr>
            <p:ph type="title"/>
          </p:nvPr>
        </p:nvSpPr>
        <p:spPr>
          <a:xfrm>
            <a:off x="595223" y="132211"/>
            <a:ext cx="10515600" cy="1325563"/>
          </a:xfrm>
        </p:spPr>
        <p:txBody>
          <a:bodyPr>
            <a:normAutofit/>
          </a:bodyPr>
          <a:lstStyle/>
          <a:p>
            <a:pPr fontAlgn="base"/>
            <a:r>
              <a:rPr lang="en-US" dirty="0"/>
              <a:t>50 τρόποι για να διαφοροποιήσετε </a:t>
            </a:r>
            <a:r>
              <a:rPr lang="en-US" dirty="0" smtClean="0"/>
              <a:t>τη διδασκαλία</a:t>
            </a:r>
            <a:endParaRPr lang="en-GB" dirty="0"/>
          </a:p>
        </p:txBody>
      </p:sp>
      <p:sp>
        <p:nvSpPr>
          <p:cNvPr id="2" name="Content Placeholder 1">
            <a:extLst>
              <a:ext uri="{FF2B5EF4-FFF2-40B4-BE49-F238E27FC236}">
                <a16:creationId xmlns:a16="http://schemas.microsoft.com/office/drawing/2014/main" xmlns:p14="http://schemas.microsoft.com/office/powerpoint/2010/main" xmlns="" id="{D7FF0508-2CC0-4BA1-8701-CBF6E3DC9F5A}"/>
              </a:ext>
            </a:extLst>
          </p:cNvPr>
          <p:cNvSpPr>
            <a:spLocks noGrp="1"/>
          </p:cNvSpPr>
          <p:nvPr>
            <p:ph idx="1"/>
          </p:nvPr>
        </p:nvSpPr>
        <p:spPr>
          <a:xfrm>
            <a:off x="2329132" y="1457774"/>
            <a:ext cx="7047781" cy="4743165"/>
          </a:xfrm>
          <a:effectLst>
            <a:glow rad="1397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en-US" sz="1500" dirty="0"/>
              <a:t>21. </a:t>
            </a:r>
            <a:r>
              <a:rPr lang="el-GR" sz="1500" dirty="0" smtClean="0"/>
              <a:t>Εικονική </a:t>
            </a:r>
            <a:r>
              <a:rPr lang="en-US" sz="1500" dirty="0" err="1" smtClean="0"/>
              <a:t>δίκη</a:t>
            </a:r>
            <a:endParaRPr lang="en-US" sz="1500" dirty="0"/>
          </a:p>
          <a:p>
            <a:pPr marL="0" indent="0">
              <a:buNone/>
            </a:pPr>
            <a:r>
              <a:rPr lang="en-US" sz="1500" dirty="0"/>
              <a:t>22. Η καυτή θέση/το παιχνίδι ρόλων</a:t>
            </a:r>
          </a:p>
          <a:p>
            <a:pPr marL="0" indent="0">
              <a:buNone/>
            </a:pPr>
            <a:r>
              <a:rPr lang="en-US" sz="1500" dirty="0"/>
              <a:t>23. Απογραφές δεδομένων μαθητών</a:t>
            </a:r>
          </a:p>
          <a:p>
            <a:pPr marL="0" indent="0">
              <a:buNone/>
            </a:pPr>
            <a:r>
              <a:rPr lang="en-US" sz="1500" dirty="0"/>
              <a:t>24. Μάθηση Mastery</a:t>
            </a:r>
          </a:p>
          <a:p>
            <a:pPr marL="0" indent="0">
              <a:buNone/>
            </a:pPr>
            <a:r>
              <a:rPr lang="en-US" sz="1500" dirty="0"/>
              <a:t>25. Καθορισμός στόχων &amp; Συμβάσεις μάθησης</a:t>
            </a:r>
          </a:p>
          <a:p>
            <a:pPr marL="0" indent="0">
              <a:buNone/>
            </a:pPr>
            <a:r>
              <a:rPr lang="en-US" sz="1500" dirty="0"/>
              <a:t>26. Μάθηση βασισμένη σε παιχνίδια</a:t>
            </a:r>
          </a:p>
          <a:p>
            <a:pPr marL="0" indent="0">
              <a:buNone/>
            </a:pPr>
            <a:r>
              <a:rPr lang="en-US" sz="1500" dirty="0"/>
              <a:t>27. Αναθέσεις RAFT</a:t>
            </a:r>
          </a:p>
          <a:p>
            <a:pPr marL="0" indent="0">
              <a:buNone/>
            </a:pPr>
            <a:r>
              <a:rPr lang="en-US" sz="1500" dirty="0"/>
              <a:t>28. Ομαδοποίηση</a:t>
            </a:r>
          </a:p>
          <a:p>
            <a:pPr marL="0" indent="0">
              <a:buNone/>
            </a:pPr>
            <a:r>
              <a:rPr lang="en-US" sz="1500" dirty="0"/>
              <a:t>29. Σωκρατικό σεμινάριο</a:t>
            </a:r>
          </a:p>
          <a:p>
            <a:pPr marL="0" indent="0">
              <a:buNone/>
            </a:pPr>
            <a:r>
              <a:rPr lang="en-US" sz="1500" dirty="0"/>
              <a:t>30. Μάθηση βασισμένη σε προβλήματα/εκπαίδευση με βάση τον τόπο</a:t>
            </a:r>
          </a:p>
          <a:p>
            <a:pPr marL="0" indent="0">
              <a:buNone/>
            </a:pPr>
            <a:r>
              <a:rPr lang="en-US" sz="1500" dirty="0"/>
              <a:t>31. Μείγματα εκμάθησης</a:t>
            </a:r>
          </a:p>
          <a:p>
            <a:pPr marL="0" indent="0">
              <a:buNone/>
            </a:pPr>
            <a:r>
              <a:rPr lang="en-US" sz="1500" dirty="0"/>
              <a:t>32. Γράψτε γύρω από το</a:t>
            </a:r>
          </a:p>
          <a:p>
            <a:pPr marL="0" indent="0">
              <a:buNone/>
            </a:pPr>
            <a:r>
              <a:rPr lang="en-US" sz="1500" dirty="0"/>
              <a:t>33. Ώρα της ιδιοφυΐας</a:t>
            </a:r>
          </a:p>
          <a:p>
            <a:pPr marL="0" indent="0">
              <a:buNone/>
            </a:pPr>
            <a:r>
              <a:rPr lang="en-US" sz="1500" dirty="0"/>
              <a:t>34. Ρουμπρίκες</a:t>
            </a:r>
          </a:p>
          <a:p>
            <a:pPr marL="0" indent="0" fontAlgn="base">
              <a:buNone/>
            </a:pPr>
            <a:endParaRPr lang="nl-NL" dirty="0"/>
          </a:p>
        </p:txBody>
      </p:sp>
    </p:spTree>
    <p:extLst>
      <p:ext uri="{BB962C8B-B14F-4D97-AF65-F5344CB8AC3E}">
        <p14:creationId xmlns:p14="http://schemas.microsoft.com/office/powerpoint/2010/main" val="15562157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xmlns:p14="http://schemas.microsoft.com/office/powerpoint/2010/main" xmlns="" id="{8B884FEB-1397-4CD6-9506-15CE0A3717CA}"/>
              </a:ext>
            </a:extLst>
          </p:cNvPr>
          <p:cNvSpPr>
            <a:spLocks noGrp="1"/>
          </p:cNvSpPr>
          <p:nvPr>
            <p:ph type="title"/>
          </p:nvPr>
        </p:nvSpPr>
        <p:spPr/>
        <p:txBody>
          <a:bodyPr/>
          <a:lstStyle/>
          <a:p>
            <a:r>
              <a:rPr lang="nl-NL" dirty="0" err="1"/>
              <a:t>Πίνακας </a:t>
            </a:r>
            <a:r>
              <a:rPr lang="nl-NL" dirty="0"/>
              <a:t>περιεχομένων</a:t>
            </a:r>
            <a:endParaRPr lang="en-GB" dirty="0"/>
          </a:p>
        </p:txBody>
      </p:sp>
      <p:sp>
        <p:nvSpPr>
          <p:cNvPr id="7" name="Tijdelijke aanduiding voor inhoud 6">
            <a:extLst>
              <a:ext uri="{FF2B5EF4-FFF2-40B4-BE49-F238E27FC236}">
                <a16:creationId xmlns:a16="http://schemas.microsoft.com/office/drawing/2014/main" xmlns:p14="http://schemas.microsoft.com/office/powerpoint/2010/main" xmlns="" id="{468FC1CB-C882-4A8D-8D26-400235D76757}"/>
              </a:ext>
            </a:extLst>
          </p:cNvPr>
          <p:cNvSpPr>
            <a:spLocks noGrp="1"/>
          </p:cNvSpPr>
          <p:nvPr>
            <p:ph idx="1"/>
          </p:nvPr>
        </p:nvSpPr>
        <p:spPr>
          <a:xfrm>
            <a:off x="838200" y="1825625"/>
            <a:ext cx="10515600" cy="4644186"/>
          </a:xfrm>
        </p:spPr>
        <p:txBody>
          <a:bodyPr>
            <a:normAutofit/>
          </a:bodyPr>
          <a:lstStyle/>
          <a:p>
            <a:pPr marL="0" indent="0">
              <a:buNone/>
            </a:pPr>
            <a:r>
              <a:rPr lang="el-GR" sz="2400" b="1" dirty="0" smtClean="0"/>
              <a:t>ΚΕΦΑΛΑΙΟ </a:t>
            </a:r>
            <a:r>
              <a:rPr lang="nl-NL" sz="2400" b="1" dirty="0" smtClean="0"/>
              <a:t>1</a:t>
            </a:r>
            <a:r>
              <a:rPr lang="en-US" sz="2400" b="1" dirty="0" smtClean="0"/>
              <a:t>: </a:t>
            </a:r>
            <a:r>
              <a:rPr lang="en-US" sz="2400" b="1" dirty="0"/>
              <a:t>Τι είναι οι στρατηγικές διαφοροποίησης (1/2</a:t>
            </a:r>
            <a:r>
              <a:rPr lang="en-US" sz="2400" b="1" dirty="0" smtClean="0"/>
              <a:t>);</a:t>
            </a:r>
            <a:endParaRPr lang="el-GR" sz="2400" b="1" dirty="0" smtClean="0"/>
          </a:p>
          <a:p>
            <a:pPr marL="457200" lvl="1" indent="0">
              <a:buNone/>
            </a:pPr>
            <a:r>
              <a:rPr lang="en-US" sz="2000" dirty="0" smtClean="0"/>
              <a:t>1.1. Εισαγωγή στις στρατηγικές διαφοροποίησης </a:t>
            </a:r>
            <a:r>
              <a:rPr lang="el-GR" sz="2000" dirty="0" smtClean="0"/>
              <a:t>1/2</a:t>
            </a:r>
            <a:endParaRPr lang="en-GB" sz="2000" dirty="0" smtClean="0"/>
          </a:p>
          <a:p>
            <a:pPr marL="0" indent="0">
              <a:buNone/>
            </a:pPr>
            <a:r>
              <a:rPr lang="el-GR" sz="2400" b="1" dirty="0" smtClean="0"/>
              <a:t>ΚΕΦΑΛΑΙΟ </a:t>
            </a:r>
            <a:r>
              <a:rPr lang="nl-NL" sz="2400" b="1" dirty="0" smtClean="0"/>
              <a:t>2</a:t>
            </a:r>
            <a:r>
              <a:rPr lang="nl-NL" sz="2400" b="1" dirty="0" smtClean="0"/>
              <a:t>: </a:t>
            </a:r>
            <a:r>
              <a:rPr lang="en-US" sz="2400" b="1" dirty="0"/>
              <a:t>Τι είναι οι στρατηγικές διαφοροποίησης </a:t>
            </a:r>
            <a:r>
              <a:rPr lang="en-US" sz="2400" b="1" dirty="0" smtClean="0"/>
              <a:t>(2/2);</a:t>
            </a:r>
            <a:endParaRPr lang="nl-NL" sz="2400" b="1" dirty="0" smtClean="0"/>
          </a:p>
          <a:p>
            <a:pPr marL="457200" lvl="1" indent="0">
              <a:buNone/>
            </a:pPr>
            <a:r>
              <a:rPr lang="el-GR" sz="2000" dirty="0" smtClean="0"/>
              <a:t>2</a:t>
            </a:r>
            <a:r>
              <a:rPr lang="en-US" sz="2000" dirty="0" smtClean="0"/>
              <a:t>.1</a:t>
            </a:r>
            <a:r>
              <a:rPr lang="en-US" sz="2000" dirty="0"/>
              <a:t>. Εισαγωγή στις στρατηγικές διαφοροποίησης </a:t>
            </a:r>
            <a:r>
              <a:rPr lang="el-GR" sz="2000" dirty="0"/>
              <a:t>2/2</a:t>
            </a:r>
            <a:endParaRPr lang="en-GB" sz="2000" dirty="0" smtClean="0"/>
          </a:p>
          <a:p>
            <a:pPr marL="0" indent="0">
              <a:buNone/>
            </a:pPr>
            <a:r>
              <a:rPr lang="el-GR" sz="2400" b="1" dirty="0" smtClean="0"/>
              <a:t>ΚΕΦΑΛΑΙΟ </a:t>
            </a:r>
            <a:r>
              <a:rPr lang="nl-NL" sz="2400" b="1" dirty="0" smtClean="0"/>
              <a:t>3</a:t>
            </a:r>
            <a:r>
              <a:rPr lang="nl-NL" sz="2400" b="1" dirty="0" smtClean="0"/>
              <a:t>: </a:t>
            </a:r>
            <a:r>
              <a:rPr lang="en-US" sz="2400" b="1" dirty="0"/>
              <a:t>Ποιες είναι οι τεχνικές αξιολόγησης στη διαφοροποιημένη μάθηση</a:t>
            </a:r>
            <a:r>
              <a:rPr lang="en-US" sz="2400" b="1" dirty="0" smtClean="0"/>
              <a:t>;</a:t>
            </a:r>
            <a:endParaRPr lang="nl-NL" sz="2400" b="1" dirty="0"/>
          </a:p>
          <a:p>
            <a:pPr marL="457200" lvl="1" indent="0">
              <a:buNone/>
            </a:pPr>
            <a:r>
              <a:rPr lang="el-GR" sz="2000" dirty="0" smtClean="0"/>
              <a:t>3.1. </a:t>
            </a:r>
            <a:r>
              <a:rPr lang="nl-NL" sz="2000" dirty="0" err="1" smtClean="0"/>
              <a:t>Τι </a:t>
            </a:r>
            <a:r>
              <a:rPr lang="nl-NL" sz="2000" dirty="0"/>
              <a:t>είναι η </a:t>
            </a:r>
            <a:r>
              <a:rPr lang="nl-NL" sz="2000" dirty="0" err="1"/>
              <a:t>διαφοροποιημένη </a:t>
            </a:r>
            <a:r>
              <a:rPr lang="nl-NL" sz="2000" dirty="0"/>
              <a:t>αξιολόγηση</a:t>
            </a:r>
            <a:r>
              <a:rPr lang="nl-NL" sz="2000" dirty="0" smtClean="0"/>
              <a:t>;</a:t>
            </a:r>
            <a:endParaRPr lang="el-GR" sz="2000" dirty="0" smtClean="0"/>
          </a:p>
          <a:p>
            <a:pPr marL="457200" lvl="1" indent="0">
              <a:buNone/>
            </a:pPr>
            <a:r>
              <a:rPr lang="el-GR" sz="2000" dirty="0" smtClean="0"/>
              <a:t>3.2. </a:t>
            </a:r>
            <a:r>
              <a:rPr lang="en-US" sz="2000" dirty="0" smtClean="0"/>
              <a:t>Αρχές της διαφοροποιημένης αξιολόγησης </a:t>
            </a:r>
          </a:p>
          <a:p>
            <a:pPr marL="457200" lvl="1" indent="0">
              <a:buNone/>
            </a:pPr>
            <a:r>
              <a:rPr lang="en-US" sz="2000" dirty="0" smtClean="0"/>
              <a:t>3.3. </a:t>
            </a:r>
            <a:r>
              <a:rPr lang="en-US" sz="2000" dirty="0"/>
              <a:t>Τρόποι </a:t>
            </a:r>
            <a:r>
              <a:rPr lang="en-US" sz="2000" dirty="0" smtClean="0"/>
              <a:t>διαφοροποιημένης αξιολόγησης</a:t>
            </a:r>
            <a:endParaRPr lang="nl-NL" sz="2000" dirty="0" smtClean="0"/>
          </a:p>
          <a:p>
            <a:pPr marL="0" indent="0">
              <a:buNone/>
            </a:pPr>
            <a:r>
              <a:rPr lang="el-GR" sz="2400" b="1" smtClean="0"/>
              <a:t>ΚΕΦΑΛΑΙΟ 4</a:t>
            </a:r>
            <a:r>
              <a:rPr lang="nl-NL" sz="2400" b="1" dirty="0" smtClean="0"/>
              <a:t>: </a:t>
            </a:r>
            <a:r>
              <a:rPr lang="en-US" sz="2400" b="1" dirty="0"/>
              <a:t>Καλές πρακτικές διαφοροποιημένης </a:t>
            </a:r>
            <a:r>
              <a:rPr lang="en-US" sz="2400" b="1" dirty="0" smtClean="0"/>
              <a:t>διδασκαλίας</a:t>
            </a:r>
          </a:p>
          <a:p>
            <a:pPr marL="457200" lvl="1" indent="0">
              <a:buNone/>
            </a:pPr>
            <a:r>
              <a:rPr lang="en-US" sz="1800" dirty="0"/>
              <a:t>4.1. Εισαγωγή </a:t>
            </a:r>
          </a:p>
          <a:p>
            <a:pPr marL="457200" lvl="1" indent="0">
              <a:buNone/>
            </a:pPr>
            <a:r>
              <a:rPr lang="en-US" sz="1800" dirty="0"/>
              <a:t>4.2. 50 τρόποι διαφοροποίησης της διδασκαλίας</a:t>
            </a:r>
            <a:endParaRPr lang="nl-NL" sz="1800" dirty="0"/>
          </a:p>
          <a:p>
            <a:pPr marL="457200" lvl="1" indent="0">
              <a:buNone/>
            </a:pPr>
            <a:endParaRPr lang="nl-NL" sz="2000" dirty="0"/>
          </a:p>
          <a:p>
            <a:pPr lvl="1"/>
            <a:endParaRPr lang="en-GB" sz="2000" dirty="0"/>
          </a:p>
          <a:p>
            <a:pPr marL="457200" lvl="1" indent="0">
              <a:buNone/>
            </a:pPr>
            <a:endParaRPr lang="en-GB" sz="2000" dirty="0"/>
          </a:p>
        </p:txBody>
      </p:sp>
    </p:spTree>
    <p:extLst>
      <p:ext uri="{BB962C8B-B14F-4D97-AF65-F5344CB8AC3E}">
        <p14:creationId xmlns:p14="http://schemas.microsoft.com/office/powerpoint/2010/main" val="24479353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xmlns:p14="http://schemas.microsoft.com/office/powerpoint/2010/main" xmlns="" id="{C6636DB5-842C-46F2-9EA9-DD4A4B8D2A38}"/>
              </a:ext>
            </a:extLst>
          </p:cNvPr>
          <p:cNvSpPr>
            <a:spLocks noGrp="1"/>
          </p:cNvSpPr>
          <p:nvPr>
            <p:ph type="title"/>
          </p:nvPr>
        </p:nvSpPr>
        <p:spPr>
          <a:xfrm>
            <a:off x="595223" y="132211"/>
            <a:ext cx="10515600" cy="1325563"/>
          </a:xfrm>
        </p:spPr>
        <p:txBody>
          <a:bodyPr>
            <a:normAutofit/>
          </a:bodyPr>
          <a:lstStyle/>
          <a:p>
            <a:pPr fontAlgn="base"/>
            <a:r>
              <a:rPr lang="en-US" dirty="0"/>
              <a:t>50 τρόποι για να διαφοροποιήσετε </a:t>
            </a:r>
            <a:r>
              <a:rPr lang="en-US" dirty="0" smtClean="0"/>
              <a:t>τη διδασκαλία</a:t>
            </a:r>
            <a:endParaRPr lang="en-GB" dirty="0"/>
          </a:p>
        </p:txBody>
      </p:sp>
      <p:sp>
        <p:nvSpPr>
          <p:cNvPr id="2" name="Content Placeholder 1">
            <a:extLst>
              <a:ext uri="{FF2B5EF4-FFF2-40B4-BE49-F238E27FC236}">
                <a16:creationId xmlns:a16="http://schemas.microsoft.com/office/drawing/2014/main" xmlns:p14="http://schemas.microsoft.com/office/powerpoint/2010/main" xmlns="" id="{D7FF0508-2CC0-4BA1-8701-CBF6E3DC9F5A}"/>
              </a:ext>
            </a:extLst>
          </p:cNvPr>
          <p:cNvSpPr>
            <a:spLocks noGrp="1"/>
          </p:cNvSpPr>
          <p:nvPr>
            <p:ph idx="1"/>
          </p:nvPr>
        </p:nvSpPr>
        <p:spPr>
          <a:xfrm>
            <a:off x="2329132" y="1457774"/>
            <a:ext cx="7047781" cy="4734539"/>
          </a:xfrm>
          <a:effectLst>
            <a:glow rad="1397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p>
            <a:pPr marL="0" indent="0">
              <a:buNone/>
            </a:pPr>
            <a:r>
              <a:rPr lang="en-US" sz="1800" dirty="0"/>
              <a:t>35. Σεμινάριο QFT</a:t>
            </a:r>
          </a:p>
          <a:p>
            <a:pPr marL="0" indent="0">
              <a:buNone/>
            </a:pPr>
            <a:r>
              <a:rPr lang="en-US" sz="1800" dirty="0"/>
              <a:t>36. Μενού εκμάθησης</a:t>
            </a:r>
          </a:p>
          <a:p>
            <a:pPr marL="0" indent="0">
              <a:buNone/>
            </a:pPr>
            <a:r>
              <a:rPr lang="en-US" sz="1800" dirty="0"/>
              <a:t>37. Κυβισμός</a:t>
            </a:r>
          </a:p>
          <a:p>
            <a:pPr marL="0" indent="0">
              <a:buNone/>
            </a:pPr>
            <a:r>
              <a:rPr lang="en-US" sz="1800" dirty="0"/>
              <a:t>38. Στρωματοποίηση (π.χ. πολυεπίπεδο πρόγραμμα σπουδών ή αξιολόγηση)</a:t>
            </a:r>
          </a:p>
          <a:p>
            <a:pPr marL="0" indent="0">
              <a:buNone/>
            </a:pPr>
            <a:r>
              <a:rPr lang="en-US" sz="1800" dirty="0"/>
              <a:t>39. Παζλ</a:t>
            </a:r>
          </a:p>
          <a:p>
            <a:pPr marL="0" indent="0">
              <a:buNone/>
            </a:pPr>
            <a:r>
              <a:rPr lang="en-US" sz="1800" dirty="0"/>
              <a:t>40. Οργανωτές γραφικών</a:t>
            </a:r>
          </a:p>
          <a:p>
            <a:pPr marL="0" indent="0">
              <a:buNone/>
            </a:pPr>
            <a:r>
              <a:rPr lang="en-US" sz="1800" dirty="0"/>
              <a:t>41. Μάθηση μέσω σταθμών εργασίας</a:t>
            </a:r>
          </a:p>
          <a:p>
            <a:pPr marL="0" indent="0">
              <a:buNone/>
            </a:pPr>
            <a:r>
              <a:rPr lang="en-US" sz="1800" dirty="0"/>
              <a:t>42. Επίτευξη της έννοιας</a:t>
            </a:r>
          </a:p>
          <a:p>
            <a:pPr marL="0" indent="0">
              <a:buNone/>
            </a:pPr>
            <a:r>
              <a:rPr lang="en-US" sz="1800" dirty="0"/>
              <a:t>43. Αναποδογυρισμένη τάξη</a:t>
            </a:r>
          </a:p>
          <a:p>
            <a:pPr marL="0" indent="0">
              <a:buNone/>
            </a:pPr>
            <a:r>
              <a:rPr lang="en-US" sz="1800" dirty="0"/>
              <a:t>44. Καθοδήγηση</a:t>
            </a:r>
          </a:p>
          <a:p>
            <a:pPr marL="0" indent="0">
              <a:buNone/>
            </a:pPr>
            <a:r>
              <a:rPr lang="en-US" sz="1800" dirty="0"/>
              <a:t>45. Σχεδιασμός μέσω ταξινομιών μάθησης</a:t>
            </a:r>
          </a:p>
          <a:p>
            <a:pPr marL="0" indent="0">
              <a:buNone/>
            </a:pPr>
            <a:r>
              <a:rPr lang="en-US" sz="1800" dirty="0"/>
              <a:t>46. Σχεδιασμός αξιολόγησης &amp; αντίστροφος σχεδιασμός</a:t>
            </a:r>
          </a:p>
          <a:p>
            <a:pPr marL="0" indent="0">
              <a:buNone/>
            </a:pPr>
            <a:r>
              <a:rPr lang="en-US" sz="1800" dirty="0"/>
              <a:t>47. Δεδομένα ενδιαφέροντος και απογραφής μαθητών</a:t>
            </a:r>
          </a:p>
          <a:p>
            <a:pPr marL="0" indent="0">
              <a:buNone/>
            </a:pPr>
            <a:r>
              <a:rPr lang="en-US" sz="1800" dirty="0"/>
              <a:t>48. Ανατροφοδότηση μάθησης</a:t>
            </a:r>
          </a:p>
          <a:p>
            <a:pPr marL="0" indent="0">
              <a:buNone/>
            </a:pPr>
            <a:r>
              <a:rPr lang="en-US" sz="1800" dirty="0"/>
              <a:t>49. Μίνι-μαθήματα</a:t>
            </a:r>
          </a:p>
          <a:p>
            <a:pPr marL="0" indent="0">
              <a:buNone/>
            </a:pPr>
            <a:r>
              <a:rPr lang="en-US" sz="1800" dirty="0"/>
              <a:t>50. </a:t>
            </a:r>
            <a:r>
              <a:rPr lang="en-US" sz="1800" dirty="0" smtClean="0"/>
              <a:t>Κανόνες </a:t>
            </a:r>
            <a:r>
              <a:rPr lang="en-US" sz="1800" dirty="0"/>
              <a:t>κατηγορίας</a:t>
            </a:r>
          </a:p>
        </p:txBody>
      </p:sp>
    </p:spTree>
    <p:extLst>
      <p:ext uri="{BB962C8B-B14F-4D97-AF65-F5344CB8AC3E}">
        <p14:creationId xmlns:p14="http://schemas.microsoft.com/office/powerpoint/2010/main" val="278345289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xmlns:p14="http://schemas.microsoft.com/office/powerpoint/2010/main" xmlns="" id="{1FC30163-DDA5-4F82-AC1D-9979EA2FBD60}"/>
              </a:ext>
            </a:extLst>
          </p:cNvPr>
          <p:cNvSpPr>
            <a:spLocks noGrp="1"/>
          </p:cNvSpPr>
          <p:nvPr>
            <p:ph type="title"/>
          </p:nvPr>
        </p:nvSpPr>
        <p:spPr/>
        <p:txBody>
          <a:bodyPr/>
          <a:lstStyle/>
          <a:p>
            <a:r>
              <a:rPr lang="nl-NL" dirty="0"/>
              <a:t>Σύνοψη</a:t>
            </a:r>
            <a:endParaRPr lang="en-GB" dirty="0"/>
          </a:p>
        </p:txBody>
      </p:sp>
      <p:sp>
        <p:nvSpPr>
          <p:cNvPr id="6" name="Tijdelijke aanduiding voor inhoud 5">
            <a:extLst>
              <a:ext uri="{FF2B5EF4-FFF2-40B4-BE49-F238E27FC236}">
                <a16:creationId xmlns:a16="http://schemas.microsoft.com/office/drawing/2014/main" xmlns:p14="http://schemas.microsoft.com/office/powerpoint/2010/main" xmlns="" id="{B1A05FF6-6DF6-4F89-8DC1-4064BD7DA4BF}"/>
              </a:ext>
            </a:extLst>
          </p:cNvPr>
          <p:cNvSpPr>
            <a:spLocks noGrp="1"/>
          </p:cNvSpPr>
          <p:nvPr>
            <p:ph idx="1"/>
          </p:nvPr>
        </p:nvSpPr>
        <p:spPr/>
        <p:txBody>
          <a:bodyPr/>
          <a:lstStyle/>
          <a:p>
            <a:pPr marL="0" indent="0">
              <a:buNone/>
            </a:pPr>
            <a:r>
              <a:rPr lang="en-US" b="1" dirty="0">
                <a:solidFill>
                  <a:schemeClr val="bg2">
                    <a:lumMod val="50000"/>
                  </a:schemeClr>
                </a:solidFill>
              </a:rPr>
              <a:t>Τώρα που ολοκληρώσατε αυτή την ενότητα, θα πρέπει να είστε σε θέση να:</a:t>
            </a:r>
          </a:p>
          <a:p>
            <a:pPr marL="1028700" lvl="1" indent="-342900">
              <a:lnSpc>
                <a:spcPct val="150000"/>
              </a:lnSpc>
              <a:buFont typeface="Wingdings" panose="05000000000000000000" pitchFamily="2" charset="2"/>
              <a:buChar char="ü"/>
            </a:pPr>
            <a:r>
              <a:rPr lang="en-US" dirty="0">
                <a:solidFill>
                  <a:schemeClr val="bg2">
                    <a:lumMod val="50000"/>
                  </a:schemeClr>
                </a:solidFill>
              </a:rPr>
              <a:t>Κατανόηση των </a:t>
            </a:r>
            <a:r>
              <a:rPr lang="en-US" dirty="0" smtClean="0">
                <a:solidFill>
                  <a:schemeClr val="bg2">
                    <a:lumMod val="50000"/>
                  </a:schemeClr>
                </a:solidFill>
              </a:rPr>
              <a:t>στρατηγικών </a:t>
            </a:r>
            <a:r>
              <a:rPr lang="en-US" dirty="0">
                <a:solidFill>
                  <a:schemeClr val="bg2">
                    <a:lumMod val="50000"/>
                  </a:schemeClr>
                </a:solidFill>
              </a:rPr>
              <a:t>διαφοροποιημένης διδασκαλίας </a:t>
            </a:r>
            <a:endParaRPr lang="el-GR" dirty="0">
              <a:solidFill>
                <a:schemeClr val="bg2">
                  <a:lumMod val="50000"/>
                </a:schemeClr>
              </a:solidFill>
            </a:endParaRPr>
          </a:p>
          <a:p>
            <a:pPr marL="1028700" lvl="1" indent="-342900">
              <a:lnSpc>
                <a:spcPct val="150000"/>
              </a:lnSpc>
              <a:buFont typeface="Wingdings" panose="05000000000000000000" pitchFamily="2" charset="2"/>
              <a:buChar char="ü"/>
            </a:pPr>
            <a:r>
              <a:rPr lang="en-US" dirty="0">
                <a:solidFill>
                  <a:schemeClr val="bg2">
                    <a:lumMod val="50000"/>
                  </a:schemeClr>
                </a:solidFill>
              </a:rPr>
              <a:t>Εφαρμόστε αυτές τις τεχνικές στην εργασία σας</a:t>
            </a:r>
          </a:p>
          <a:p>
            <a:pPr marL="1028700" lvl="1" indent="-342900">
              <a:lnSpc>
                <a:spcPct val="150000"/>
              </a:lnSpc>
              <a:buFont typeface="Wingdings" panose="05000000000000000000" pitchFamily="2" charset="2"/>
              <a:buChar char="ü"/>
            </a:pPr>
            <a:r>
              <a:rPr lang="en-US" dirty="0">
                <a:solidFill>
                  <a:schemeClr val="bg2">
                    <a:lumMod val="50000"/>
                  </a:schemeClr>
                </a:solidFill>
              </a:rPr>
              <a:t>Να χειρίζεστε πιο αποτελεσματικά τα καθημερινά ζητήματα της διδασκαλίας σας και τις μοναδικές ανάγκες των μαθητών σας </a:t>
            </a:r>
            <a:endParaRPr lang="en-US" dirty="0"/>
          </a:p>
          <a:p>
            <a:endParaRPr lang="en-GB" dirty="0"/>
          </a:p>
        </p:txBody>
      </p:sp>
    </p:spTree>
    <p:extLst>
      <p:ext uri="{BB962C8B-B14F-4D97-AF65-F5344CB8AC3E}">
        <p14:creationId xmlns:p14="http://schemas.microsoft.com/office/powerpoint/2010/main" val="174254565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chemeClr val="accent4">
                    <a:lumMod val="75000"/>
                  </a:schemeClr>
                </a:solidFill>
                <a:latin typeface="Ink Free" panose="03080402000500000000" pitchFamily="66" charset="0"/>
              </a:rPr>
              <a:t>Ώρα για αυτο-αναστοχασμό </a:t>
            </a:r>
            <a:endParaRPr lang="en-US" b="1" i="1" dirty="0">
              <a:solidFill>
                <a:schemeClr val="accent4">
                  <a:lumMod val="75000"/>
                </a:schemeClr>
              </a:solidFill>
              <a:latin typeface="Ink Free" panose="03080402000500000000" pitchFamily="66" charset="0"/>
            </a:endParaRPr>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12205" y="150804"/>
            <a:ext cx="1609725" cy="1466850"/>
          </a:xfr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4550848"/>
            <a:ext cx="2955315" cy="2307152"/>
          </a:xfrm>
          <a:prstGeom prst="rect">
            <a:avLst/>
          </a:prstGeom>
        </p:spPr>
      </p:pic>
      <p:pic>
        <p:nvPicPr>
          <p:cNvPr id="6" name="Picture 5"/>
          <p:cNvPicPr>
            <a:picLocks noChangeAspect="1"/>
          </p:cNvPicPr>
          <p:nvPr/>
        </p:nvPicPr>
        <p:blipFill rotWithShape="1">
          <a:blip r:embed="rId4">
            <a:extLst>
              <a:ext uri="{28A0092B-C50C-407E-A947-70E740481C1C}">
                <a14:useLocalDpi xmlns:a14="http://schemas.microsoft.com/office/drawing/2010/main" val="0"/>
              </a:ext>
            </a:extLst>
          </a:blip>
          <a:srcRect l="27492" t="10906" r="25189" b="12813"/>
          <a:stretch/>
        </p:blipFill>
        <p:spPr>
          <a:xfrm>
            <a:off x="121908" y="2490656"/>
            <a:ext cx="1432584" cy="1287718"/>
          </a:xfrm>
          <a:prstGeom prst="rect">
            <a:avLst/>
          </a:prstGeom>
        </p:spPr>
      </p:pic>
      <p:sp>
        <p:nvSpPr>
          <p:cNvPr id="4" name="TextBox 3"/>
          <p:cNvSpPr txBox="1"/>
          <p:nvPr/>
        </p:nvSpPr>
        <p:spPr>
          <a:xfrm>
            <a:off x="3984870" y="4418460"/>
            <a:ext cx="4958861" cy="1200329"/>
          </a:xfrm>
          <a:prstGeom prst="rect">
            <a:avLst/>
          </a:prstGeom>
          <a:noFill/>
        </p:spPr>
        <p:txBody>
          <a:bodyPr wrap="square" rtlCol="0">
            <a:spAutoFit/>
          </a:bodyPr>
          <a:lstStyle/>
          <a:p>
            <a:r>
              <a:rPr lang="en-US" b="1" i="1" dirty="0" smtClean="0"/>
              <a:t>Μπορείτε να φανταστείτε να χρησιμοποιείτε αυτούς τους τρόπους στην τάξη σας; </a:t>
            </a:r>
          </a:p>
          <a:p>
            <a:endParaRPr lang="en-US" b="1" i="1" dirty="0"/>
          </a:p>
          <a:p>
            <a:r>
              <a:rPr lang="en-US" b="1" i="1" dirty="0" smtClean="0"/>
              <a:t>Μοιραστείτε μαζί μας την άποψή σας!</a:t>
            </a:r>
            <a:endParaRPr lang="en-US" b="1" i="1" dirty="0"/>
          </a:p>
        </p:txBody>
      </p:sp>
      <p:sp>
        <p:nvSpPr>
          <p:cNvPr id="11" name="TextBox 10"/>
          <p:cNvSpPr txBox="1"/>
          <p:nvPr/>
        </p:nvSpPr>
        <p:spPr>
          <a:xfrm>
            <a:off x="1833928" y="1841853"/>
            <a:ext cx="8834805" cy="1908215"/>
          </a:xfrm>
          <a:prstGeom prst="rect">
            <a:avLst/>
          </a:prstGeom>
          <a:solidFill>
            <a:schemeClr val="accent4">
              <a:lumMod val="40000"/>
              <a:lumOff val="60000"/>
            </a:schemeClr>
          </a:solidFill>
        </p:spPr>
        <p:txBody>
          <a:bodyPr wrap="square" rtlCol="0">
            <a:spAutoFit/>
          </a:bodyPr>
          <a:lstStyle/>
          <a:p>
            <a:pPr algn="ctr"/>
            <a:r>
              <a:rPr lang="en-US" dirty="0" smtClean="0"/>
              <a:t>Κάντε κλικ παρακάτω για να παρακολουθήσετε ένα βίντεο σχετικά με το πώς να σχεδιάσετε ένα μάθημα για τη </a:t>
            </a:r>
            <a:r>
              <a:rPr lang="en-US" dirty="0" smtClean="0">
                <a:latin typeface="Roboto"/>
              </a:rPr>
              <a:t>διαφοροποιημένη διδασκαλία: </a:t>
            </a:r>
          </a:p>
          <a:p>
            <a:pPr algn="just"/>
            <a:endParaRPr lang="en-US" dirty="0" smtClean="0">
              <a:latin typeface="Roboto"/>
            </a:endParaRPr>
          </a:p>
          <a:p>
            <a:pPr algn="ctr"/>
            <a:r>
              <a:rPr lang="en-US" dirty="0"/>
              <a:t>Σύνδεσμος: </a:t>
            </a:r>
            <a:r>
              <a:rPr lang="en-US" dirty="0">
                <a:hlinkClick r:id="rId5"/>
              </a:rPr>
              <a:t>https://</a:t>
            </a:r>
            <a:r>
              <a:rPr lang="en-US" dirty="0" smtClean="0">
                <a:hlinkClick r:id="rId5"/>
              </a:rPr>
              <a:t>www.youtube.com/watch?v=rumHfC1XQtc</a:t>
            </a:r>
            <a:r>
              <a:rPr lang="el-GR" dirty="0" smtClean="0"/>
              <a:t>	</a:t>
            </a:r>
            <a:endParaRPr lang="en-US" dirty="0" smtClean="0"/>
          </a:p>
          <a:p>
            <a:pPr algn="ctr"/>
            <a:r>
              <a:rPr lang="en-US" dirty="0" smtClean="0"/>
              <a:t> </a:t>
            </a:r>
          </a:p>
          <a:p>
            <a:pPr algn="ctr"/>
            <a:r>
              <a:rPr lang="en-US" sz="1400" i="1" dirty="0" smtClean="0"/>
              <a:t>Πηγή: </a:t>
            </a:r>
            <a:r>
              <a:rPr lang="en-US" sz="1400" dirty="0">
                <a:hlinkClick r:id="rId5"/>
              </a:rPr>
              <a:t>Διαφοροποίηση της διδασκαλίας: Διαφοροποίηση της διδασκαλίας: Πώς να σχεδιάσετε τα μαθήματά σας - </a:t>
            </a:r>
            <a:r>
              <a:rPr lang="en-US" sz="1400" i="1" dirty="0" smtClean="0"/>
              <a:t>YouTube </a:t>
            </a:r>
            <a:r>
              <a:rPr lang="el-GR" sz="1400" i="1" dirty="0" smtClean="0"/>
              <a:t>	</a:t>
            </a:r>
            <a:endParaRPr lang="en-US" sz="1400" i="1" dirty="0"/>
          </a:p>
        </p:txBody>
      </p:sp>
    </p:spTree>
    <p:extLst>
      <p:ext uri="{BB962C8B-B14F-4D97-AF65-F5344CB8AC3E}">
        <p14:creationId xmlns:p14="http://schemas.microsoft.com/office/powerpoint/2010/main" val="21583529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422FED3E-30FA-41C7-BD1B-3AB0EE5FFFCC}"/>
              </a:ext>
            </a:extLst>
          </p:cNvPr>
          <p:cNvSpPr>
            <a:spLocks noGrp="1"/>
          </p:cNvSpPr>
          <p:nvPr>
            <p:ph type="title"/>
          </p:nvPr>
        </p:nvSpPr>
        <p:spPr/>
        <p:txBody>
          <a:bodyPr/>
          <a:lstStyle/>
          <a:p>
            <a:r>
              <a:rPr lang="en-GB" dirty="0"/>
              <a:t>Κατάλογος </a:t>
            </a:r>
            <a:r>
              <a:rPr lang="en-GB" dirty="0" smtClean="0"/>
              <a:t>αναφορών και περαιτέρω ανάγνωσης</a:t>
            </a:r>
            <a:endParaRPr lang="nl-NL" dirty="0"/>
          </a:p>
        </p:txBody>
      </p:sp>
      <p:sp>
        <p:nvSpPr>
          <p:cNvPr id="3" name="Content Placeholder 2">
            <a:extLst>
              <a:ext uri="{FF2B5EF4-FFF2-40B4-BE49-F238E27FC236}">
                <a16:creationId xmlns:a16="http://schemas.microsoft.com/office/drawing/2014/main" xmlns:p14="http://schemas.microsoft.com/office/powerpoint/2010/main" xmlns="" id="{EB77659D-2AD8-4529-B848-2CC222CA124E}"/>
              </a:ext>
            </a:extLst>
          </p:cNvPr>
          <p:cNvSpPr>
            <a:spLocks noGrp="1"/>
          </p:cNvSpPr>
          <p:nvPr>
            <p:ph idx="1"/>
          </p:nvPr>
        </p:nvSpPr>
        <p:spPr/>
        <p:txBody>
          <a:bodyPr>
            <a:normAutofit/>
          </a:bodyPr>
          <a:lstStyle/>
          <a:p>
            <a:r>
              <a:rPr lang="en-US" sz="1600" dirty="0"/>
              <a:t>Marcus </a:t>
            </a:r>
            <a:r>
              <a:rPr lang="en-US" sz="1600" dirty="0" smtClean="0"/>
              <a:t>Guido. (2021</a:t>
            </a:r>
            <a:r>
              <a:rPr lang="en-US" sz="1600" dirty="0"/>
              <a:t>). </a:t>
            </a:r>
            <a:r>
              <a:rPr lang="en-US" sz="1600" i="1" dirty="0"/>
              <a:t>20 στρατηγικές και παραδείγματα διαφοροποιημένης διδασκαλίας [+ </a:t>
            </a:r>
            <a:r>
              <a:rPr lang="en-US" sz="1600" i="1" dirty="0" smtClean="0"/>
              <a:t>Λίστα </a:t>
            </a:r>
            <a:r>
              <a:rPr lang="en-US" sz="1600" i="1" dirty="0"/>
              <a:t>με δυνατότητα λήψης. </a:t>
            </a:r>
            <a:r>
              <a:rPr lang="en-US" sz="1600" dirty="0"/>
              <a:t>Ανακτήθηκε από: </a:t>
            </a:r>
            <a:r>
              <a:rPr lang="en-US" sz="1600" dirty="0" smtClean="0">
                <a:hlinkClick r:id="rId2"/>
              </a:rPr>
              <a:t>https:</a:t>
            </a:r>
            <a:r>
              <a:rPr lang="en-US" sz="1600" dirty="0" smtClean="0"/>
              <a:t>//www.prodigygame.com/main-en/blog/differentiated-instruction-strategies-examples-download/ </a:t>
            </a:r>
          </a:p>
          <a:p>
            <a:r>
              <a:rPr lang="en-US" sz="1600" dirty="0"/>
              <a:t>NSW Education Standards Authority (</a:t>
            </a:r>
            <a:r>
              <a:rPr lang="en-US" sz="1600" dirty="0" err="1"/>
              <a:t>n.d</a:t>
            </a:r>
            <a:r>
              <a:rPr lang="en-US" sz="1600" dirty="0"/>
              <a:t>). </a:t>
            </a:r>
            <a:r>
              <a:rPr lang="en-US" sz="1600" i="1" dirty="0"/>
              <a:t>Διαφοροποιημένη </a:t>
            </a:r>
            <a:r>
              <a:rPr lang="en-US" sz="1600" i="1" dirty="0" smtClean="0"/>
              <a:t>αξιολόγηση. </a:t>
            </a:r>
            <a:r>
              <a:rPr lang="en-US" sz="1600" dirty="0"/>
              <a:t>Ανακτήθηκε από: </a:t>
            </a:r>
            <a:r>
              <a:rPr lang="en-US" sz="1600" dirty="0">
                <a:hlinkClick r:id="rId3"/>
              </a:rPr>
              <a:t>https:</a:t>
            </a:r>
            <a:r>
              <a:rPr lang="en-US" sz="1600" dirty="0" smtClean="0">
                <a:hlinkClick r:id="rId3"/>
              </a:rPr>
              <a:t>//educationstandards.nsw.edu.au/wps/portal/nesa/k-10/understanding-the-curriculum/assessment/differentiated-assessment</a:t>
            </a:r>
            <a:endParaRPr lang="el-GR" sz="1600" dirty="0" smtClean="0"/>
          </a:p>
          <a:p>
            <a:r>
              <a:rPr lang="en-US" sz="1600" dirty="0" smtClean="0"/>
              <a:t>Έρευνα του Ανόβερου</a:t>
            </a:r>
            <a:r>
              <a:rPr lang="el-GR" sz="1600" dirty="0" smtClean="0"/>
              <a:t>. (2019). </a:t>
            </a:r>
            <a:r>
              <a:rPr lang="en-US" sz="1600" i="1" dirty="0" smtClean="0"/>
              <a:t>Διαφοροποιημένη διδασκαλία - μια έκθεση βέλτιστων πρακτικών. </a:t>
            </a:r>
            <a:r>
              <a:rPr lang="en-US" sz="1600" dirty="0"/>
              <a:t>Retrieved by: </a:t>
            </a:r>
            <a:r>
              <a:rPr lang="en-US" sz="1600" dirty="0" smtClean="0">
                <a:hlinkClick r:id="rId4"/>
              </a:rPr>
              <a:t>https:</a:t>
            </a:r>
            <a:r>
              <a:rPr lang="en-US" sz="1600" dirty="0" smtClean="0"/>
              <a:t>//www.schools.utah.gov/file/1e842789-7836-4ed2-af1a-3232ee028d75 </a:t>
            </a:r>
          </a:p>
          <a:p>
            <a:r>
              <a:rPr lang="en-US" sz="1600" dirty="0" smtClean="0"/>
              <a:t>Terry </a:t>
            </a:r>
            <a:r>
              <a:rPr lang="en-US" sz="1600" dirty="0" err="1" smtClean="0"/>
              <a:t>Heick </a:t>
            </a:r>
            <a:r>
              <a:rPr lang="en-US" sz="1600" dirty="0" smtClean="0"/>
              <a:t>(</a:t>
            </a:r>
            <a:r>
              <a:rPr lang="en-US" sz="1600" dirty="0" err="1" smtClean="0"/>
              <a:t>n.d</a:t>
            </a:r>
            <a:r>
              <a:rPr lang="en-US" sz="1600" dirty="0" smtClean="0"/>
              <a:t>). </a:t>
            </a:r>
            <a:r>
              <a:rPr lang="en-US" sz="1600" i="1" dirty="0" smtClean="0"/>
              <a:t>Τρόποι </a:t>
            </a:r>
            <a:r>
              <a:rPr lang="en-US" sz="1600" i="1" dirty="0"/>
              <a:t>χρήσης στρατηγικών για διαφοροποιημένη διδασκαλία στην </a:t>
            </a:r>
            <a:r>
              <a:rPr lang="en-US" sz="1600" i="1" dirty="0" smtClean="0"/>
              <a:t>τάξη σας</a:t>
            </a:r>
            <a:r>
              <a:rPr lang="en-US" sz="1600" dirty="0" smtClean="0"/>
              <a:t>. </a:t>
            </a:r>
            <a:r>
              <a:rPr lang="en-US" sz="1600" dirty="0"/>
              <a:t>Ανακτήθηκε από: </a:t>
            </a:r>
            <a:r>
              <a:rPr lang="en-US" sz="1600" dirty="0" smtClean="0">
                <a:hlinkClick r:id="rId5"/>
              </a:rPr>
              <a:t>https:</a:t>
            </a:r>
            <a:r>
              <a:rPr lang="en-US" sz="1600" dirty="0" smtClean="0"/>
              <a:t>//www.teachthought.com/pedagogy/strategies-differentiated/ </a:t>
            </a:r>
            <a:endParaRPr lang="en-US" sz="1600" dirty="0"/>
          </a:p>
          <a:p>
            <a:r>
              <a:rPr lang="en-US" sz="1600" dirty="0" smtClean="0"/>
              <a:t> Έρευνα </a:t>
            </a:r>
            <a:r>
              <a:rPr lang="en-US" sz="1600" dirty="0"/>
              <a:t> του Ανόβερου.</a:t>
            </a:r>
            <a:r>
              <a:rPr lang="en-US" sz="1600" dirty="0" smtClean="0"/>
              <a:t> (2018). </a:t>
            </a:r>
            <a:r>
              <a:rPr lang="en-US" sz="1600" i="1" dirty="0" smtClean="0"/>
              <a:t>Βέλτιστες πρακτικές </a:t>
            </a:r>
            <a:r>
              <a:rPr lang="en-US" sz="1600" i="1" dirty="0"/>
              <a:t>για διαφοροποιημένη </a:t>
            </a:r>
            <a:r>
              <a:rPr lang="en-US" sz="1600" i="1" dirty="0" smtClean="0"/>
              <a:t>διδασκαλία</a:t>
            </a:r>
            <a:r>
              <a:rPr lang="en-US" sz="1600" dirty="0" smtClean="0"/>
              <a:t>. </a:t>
            </a:r>
            <a:r>
              <a:rPr lang="en-US" sz="1600" dirty="0"/>
              <a:t>Ανακτήθηκε </a:t>
            </a:r>
            <a:r>
              <a:rPr lang="en-US" sz="1600" dirty="0" err="1"/>
              <a:t>από</a:t>
            </a:r>
            <a:r>
              <a:rPr lang="en-US" sz="1600" dirty="0" smtClean="0"/>
              <a:t>:https://www.wasa-oly.org/WASA/images/WASA/1.0%20Who%20We%20Are/1.4.1.6%20SIRS/Download_Files/LI%202018/Mar-Best%20Practics%20for%20Differentiated%20Instruction.pdf  </a:t>
            </a:r>
            <a:r>
              <a:rPr lang="en-US" sz="1600" dirty="0"/>
              <a:t/>
            </a:r>
            <a:br>
              <a:rPr lang="en-US" sz="1600" dirty="0"/>
            </a:br>
            <a:endParaRPr lang="nl-NL" sz="1600" dirty="0"/>
          </a:p>
        </p:txBody>
      </p:sp>
    </p:spTree>
    <p:extLst>
      <p:ext uri="{BB962C8B-B14F-4D97-AF65-F5344CB8AC3E}">
        <p14:creationId xmlns:p14="http://schemas.microsoft.com/office/powerpoint/2010/main" val="286655805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xmlns:p14="http://schemas.microsoft.com/office/powerpoint/2010/main" xmlns="" id="{471682AE-D364-4DA8-A554-271AA4C02C56}"/>
              </a:ext>
            </a:extLst>
          </p:cNvPr>
          <p:cNvSpPr>
            <a:spLocks noGrp="1"/>
          </p:cNvSpPr>
          <p:nvPr>
            <p:ph type="title"/>
          </p:nvPr>
        </p:nvSpPr>
        <p:spPr/>
        <p:txBody>
          <a:bodyPr/>
          <a:lstStyle/>
          <a:p>
            <a:r>
              <a:rPr lang="nl-NL" dirty="0"/>
              <a:t>Σας </a:t>
            </a:r>
            <a:r>
              <a:rPr lang="nl-NL" dirty="0" err="1" smtClean="0"/>
              <a:t>ευχ</a:t>
            </a:r>
            <a:r>
              <a:rPr lang="nl-NL" dirty="0" smtClean="0"/>
              <a:t>αριστ</a:t>
            </a:r>
            <a:r>
              <a:rPr lang="el-GR" smtClean="0"/>
              <a:t>ούμε</a:t>
            </a:r>
            <a:r>
              <a:rPr lang="nl-NL" smtClean="0"/>
              <a:t> </a:t>
            </a:r>
            <a:r>
              <a:rPr lang="nl-NL" dirty="0" err="1"/>
              <a:t>γι</a:t>
            </a:r>
            <a:r>
              <a:rPr lang="nl-NL" dirty="0"/>
              <a:t>α την προσοχή σας</a:t>
            </a:r>
            <a:endParaRPr lang="en-GB" dirty="0"/>
          </a:p>
        </p:txBody>
      </p:sp>
    </p:spTree>
    <p:extLst>
      <p:ext uri="{BB962C8B-B14F-4D97-AF65-F5344CB8AC3E}">
        <p14:creationId xmlns:p14="http://schemas.microsoft.com/office/powerpoint/2010/main" val="3038295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xmlns:p14="http://schemas.microsoft.com/office/powerpoint/2010/main" xmlns="" id="{471A11D0-FBA5-428B-8E6A-DC4E8940EDA7}"/>
              </a:ext>
            </a:extLst>
          </p:cNvPr>
          <p:cNvSpPr>
            <a:spLocks noGrp="1"/>
          </p:cNvSpPr>
          <p:nvPr>
            <p:ph type="title"/>
          </p:nvPr>
        </p:nvSpPr>
        <p:spPr/>
        <p:txBody>
          <a:bodyPr/>
          <a:lstStyle/>
          <a:p>
            <a:r>
              <a:rPr lang="el-GR" dirty="0" smtClean="0"/>
              <a:t>Κεφάλαιο </a:t>
            </a:r>
            <a:r>
              <a:rPr lang="nl-NL" dirty="0" smtClean="0"/>
              <a:t>1</a:t>
            </a:r>
            <a:endParaRPr lang="en-GB" dirty="0"/>
          </a:p>
        </p:txBody>
      </p:sp>
      <p:sp>
        <p:nvSpPr>
          <p:cNvPr id="6" name="Tijdelijke aanduiding voor inhoud 5">
            <a:extLst>
              <a:ext uri="{FF2B5EF4-FFF2-40B4-BE49-F238E27FC236}">
                <a16:creationId xmlns:a16="http://schemas.microsoft.com/office/drawing/2014/main" xmlns:p14="http://schemas.microsoft.com/office/powerpoint/2010/main" xmlns="" id="{7B0949EB-B2B1-4904-9778-B5A55841C227}"/>
              </a:ext>
            </a:extLst>
          </p:cNvPr>
          <p:cNvSpPr>
            <a:spLocks noGrp="1"/>
          </p:cNvSpPr>
          <p:nvPr>
            <p:ph sz="half" idx="1"/>
          </p:nvPr>
        </p:nvSpPr>
        <p:spPr>
          <a:xfrm>
            <a:off x="637829" y="2465502"/>
            <a:ext cx="5639147" cy="535705"/>
          </a:xfrm>
        </p:spPr>
        <p:txBody>
          <a:bodyPr>
            <a:normAutofit fontScale="70000" lnSpcReduction="20000"/>
          </a:bodyPr>
          <a:lstStyle/>
          <a:p>
            <a:r>
              <a:rPr lang="en-US" dirty="0"/>
              <a:t>Τι είναι οι στρατηγικές διαφοροποίησης (1/2);</a:t>
            </a:r>
            <a:endParaRPr lang="en-GB" dirty="0"/>
          </a:p>
        </p:txBody>
      </p:sp>
    </p:spTree>
    <p:extLst>
      <p:ext uri="{BB962C8B-B14F-4D97-AF65-F5344CB8AC3E}">
        <p14:creationId xmlns:p14="http://schemas.microsoft.com/office/powerpoint/2010/main" val="38555854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xmlns:p14="http://schemas.microsoft.com/office/powerpoint/2010/main" xmlns="" id="{2D67A9A5-0E33-4966-8A16-91923FECE081}"/>
              </a:ext>
            </a:extLst>
          </p:cNvPr>
          <p:cNvSpPr>
            <a:spLocks noGrp="1"/>
          </p:cNvSpPr>
          <p:nvPr>
            <p:ph type="title"/>
          </p:nvPr>
        </p:nvSpPr>
        <p:spPr/>
        <p:txBody>
          <a:bodyPr>
            <a:normAutofit/>
          </a:bodyPr>
          <a:lstStyle/>
          <a:p>
            <a:r>
              <a:rPr lang="en-US" dirty="0" smtClean="0"/>
              <a:t>Εισαγωγή στις στρατηγικές διαφοροποίησης</a:t>
            </a:r>
            <a:endParaRPr lang="en-GB" dirty="0"/>
          </a:p>
        </p:txBody>
      </p:sp>
      <p:sp>
        <p:nvSpPr>
          <p:cNvPr id="2" name="Content Placeholder 1">
            <a:extLst>
              <a:ext uri="{FF2B5EF4-FFF2-40B4-BE49-F238E27FC236}">
                <a16:creationId xmlns:a16="http://schemas.microsoft.com/office/drawing/2014/main" xmlns:p14="http://schemas.microsoft.com/office/powerpoint/2010/main" xmlns="" id="{605F5134-825F-40D6-8EF9-6FFA9298FB51}"/>
              </a:ext>
            </a:extLst>
          </p:cNvPr>
          <p:cNvSpPr>
            <a:spLocks noGrp="1"/>
          </p:cNvSpPr>
          <p:nvPr>
            <p:ph idx="1"/>
          </p:nvPr>
        </p:nvSpPr>
        <p:spPr/>
        <p:txBody>
          <a:bodyPr>
            <a:noAutofit/>
          </a:bodyPr>
          <a:lstStyle/>
          <a:p>
            <a:pPr marL="0" indent="0">
              <a:buNone/>
            </a:pPr>
            <a:r>
              <a:rPr lang="en-US" sz="2000" dirty="0"/>
              <a:t>Καθώς οι μαθητές με </a:t>
            </a:r>
            <a:r>
              <a:rPr lang="en-US" sz="2000" b="1" dirty="0"/>
              <a:t>διαφορετικά μαθησιακά στυλ </a:t>
            </a:r>
            <a:r>
              <a:rPr lang="en-US" sz="2000" dirty="0"/>
              <a:t>γεμίζουν την τάξη, πολλοί </a:t>
            </a:r>
            <a:r>
              <a:rPr lang="en-US" sz="2000" dirty="0" smtClean="0"/>
              <a:t>εκπαιδευτικοί ΕΕΚ δεν </a:t>
            </a:r>
            <a:r>
              <a:rPr lang="en-US" sz="2000" dirty="0"/>
              <a:t>έχουν πάντα το χρόνο ή δεν αφιερώνουν επιπλέον ώρες για να σχεδιάσουν μαθήματα που χρησιμοποιούν διαφοροποιημένη διδασκαλία (DI) για να ταιριάζουν στις μοναδικές </a:t>
            </a:r>
            <a:r>
              <a:rPr lang="en-US" sz="2000" dirty="0" smtClean="0"/>
              <a:t>ικανότητες</a:t>
            </a:r>
            <a:r>
              <a:rPr lang="en-US" sz="2000" dirty="0"/>
              <a:t> των </a:t>
            </a:r>
            <a:r>
              <a:rPr lang="en-US" sz="2000" dirty="0" smtClean="0"/>
              <a:t>μαθητών.</a:t>
            </a:r>
          </a:p>
          <a:p>
            <a:pPr marL="0" indent="0">
              <a:buNone/>
            </a:pPr>
            <a:r>
              <a:rPr lang="en-US" sz="2000" dirty="0" smtClean="0"/>
              <a:t>Όπως αναφέρθηκε προηγουμένως, αυτό </a:t>
            </a:r>
            <a:r>
              <a:rPr lang="en-US" sz="2000" dirty="0"/>
              <a:t>μπορεί να συνεπάγεται προσαρμογή</a:t>
            </a:r>
            <a:r>
              <a:rPr lang="en-US" sz="2000" dirty="0" smtClean="0"/>
              <a:t>:</a:t>
            </a:r>
            <a:endParaRPr lang="en-US" sz="2000" dirty="0"/>
          </a:p>
          <a:p>
            <a:r>
              <a:rPr lang="en-US" sz="2000" b="1" dirty="0" smtClean="0"/>
              <a:t>Περιεχόμενο: </a:t>
            </a:r>
            <a:r>
              <a:rPr lang="en-US" sz="2000" dirty="0" smtClean="0"/>
              <a:t>Τα </a:t>
            </a:r>
            <a:r>
              <a:rPr lang="en-US" sz="2000" b="1" dirty="0"/>
              <a:t>μέσα και οι μέθοδοι που χρησιμοποιούν οι εκπαιδευτικοί </a:t>
            </a:r>
            <a:r>
              <a:rPr lang="en-US" sz="2000" dirty="0"/>
              <a:t>για να μεταδώσουν και να διδάξουν δεξιότητες, ιδέες και πληροφορίες.</a:t>
            </a:r>
          </a:p>
          <a:p>
            <a:r>
              <a:rPr lang="en-US" sz="2000" b="1" dirty="0" smtClean="0"/>
              <a:t>Διαδικασίες: </a:t>
            </a:r>
            <a:r>
              <a:rPr lang="en-US" sz="2000" dirty="0" smtClean="0"/>
              <a:t>Οι </a:t>
            </a:r>
            <a:r>
              <a:rPr lang="en-US" sz="2000" b="1" dirty="0"/>
              <a:t>ασκήσεις και οι πρακτικές που εκτελούν οι μαθητές </a:t>
            </a:r>
            <a:r>
              <a:rPr lang="en-US" sz="2000" dirty="0"/>
              <a:t>για την καλύτερη κατανόηση του περιεχομένου</a:t>
            </a:r>
          </a:p>
          <a:p>
            <a:r>
              <a:rPr lang="en-US" sz="2000" b="1" dirty="0" smtClean="0"/>
              <a:t>Προϊόντα: </a:t>
            </a:r>
            <a:r>
              <a:rPr lang="en-US" sz="2000" dirty="0" smtClean="0"/>
              <a:t>Τα </a:t>
            </a:r>
            <a:r>
              <a:rPr lang="en-US" sz="2000" b="1" dirty="0"/>
              <a:t>υλικά</a:t>
            </a:r>
            <a:r>
              <a:rPr lang="en-US" sz="2000" dirty="0"/>
              <a:t>, όπως τεστ και εργασίες, που </a:t>
            </a:r>
            <a:r>
              <a:rPr lang="en-US" sz="2000" b="1" dirty="0"/>
              <a:t>ολοκληρώνουν οι μαθητές </a:t>
            </a:r>
            <a:r>
              <a:rPr lang="en-US" sz="2000" dirty="0"/>
              <a:t>για να αποδείξουν </a:t>
            </a:r>
            <a:r>
              <a:rPr lang="en-US" sz="2000" dirty="0" smtClean="0"/>
              <a:t>την κατανόηση.</a:t>
            </a:r>
          </a:p>
          <a:p>
            <a:pPr marL="0" indent="0">
              <a:buNone/>
            </a:pPr>
            <a:r>
              <a:rPr lang="en-US" sz="2000" dirty="0"/>
              <a:t>Για να βοηθήσετε στη δημιουργία μαθημάτων που να εμπλέκουν και να βρίσκουν απήχηση σε μια διαφορετική τάξη, οι </a:t>
            </a:r>
            <a:r>
              <a:rPr lang="en-US" sz="2000" b="1" dirty="0"/>
              <a:t>στρατηγικές </a:t>
            </a:r>
            <a:r>
              <a:rPr lang="en-US" sz="2000" b="1" dirty="0" smtClean="0"/>
              <a:t>διαφοροποιημένης </a:t>
            </a:r>
            <a:r>
              <a:rPr lang="en-US" sz="2000" b="1" dirty="0"/>
              <a:t>διδασκαλίας και τα </a:t>
            </a:r>
            <a:r>
              <a:rPr lang="en-US" sz="2000" b="1" dirty="0" smtClean="0"/>
              <a:t>παραδείγματα παρουσιάζονται στις επόμενες διαφάνειες. </a:t>
            </a:r>
            <a:endParaRPr lang="nl-NL" sz="2000" dirty="0"/>
          </a:p>
        </p:txBody>
      </p:sp>
    </p:spTree>
    <p:extLst>
      <p:ext uri="{BB962C8B-B14F-4D97-AF65-F5344CB8AC3E}">
        <p14:creationId xmlns:p14="http://schemas.microsoft.com/office/powerpoint/2010/main" val="695922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xmlns:p14="http://schemas.microsoft.com/office/powerpoint/2010/main" xmlns="" id="{FDADC7B5-76F0-43C1-B24B-823D8AA941C3}"/>
              </a:ext>
            </a:extLst>
          </p:cNvPr>
          <p:cNvSpPr>
            <a:spLocks noGrp="1"/>
          </p:cNvSpPr>
          <p:nvPr>
            <p:ph type="title"/>
          </p:nvPr>
        </p:nvSpPr>
        <p:spPr>
          <a:xfrm>
            <a:off x="838200" y="192405"/>
            <a:ext cx="10515600" cy="1325563"/>
          </a:xfrm>
        </p:spPr>
        <p:txBody>
          <a:bodyPr/>
          <a:lstStyle/>
          <a:p>
            <a:r>
              <a:rPr lang="en-US" dirty="0" smtClean="0"/>
              <a:t>Δημιουργήστε σταθμούς </a:t>
            </a:r>
            <a:r>
              <a:rPr lang="en-US" dirty="0"/>
              <a:t>μάθησης</a:t>
            </a:r>
            <a:endParaRPr lang="en-GB" dirty="0"/>
          </a:p>
        </p:txBody>
      </p:sp>
      <p:sp>
        <p:nvSpPr>
          <p:cNvPr id="2" name="Content Placeholder 1">
            <a:extLst>
              <a:ext uri="{FF2B5EF4-FFF2-40B4-BE49-F238E27FC236}">
                <a16:creationId xmlns:a16="http://schemas.microsoft.com/office/drawing/2014/main" xmlns:p14="http://schemas.microsoft.com/office/powerpoint/2010/main" xmlns="" id="{ACF4B134-D2C0-41E4-9ED6-B3D83A90F84B}"/>
              </a:ext>
            </a:extLst>
          </p:cNvPr>
          <p:cNvSpPr>
            <a:spLocks noGrp="1"/>
          </p:cNvSpPr>
          <p:nvPr>
            <p:ph idx="1"/>
          </p:nvPr>
        </p:nvSpPr>
        <p:spPr>
          <a:xfrm>
            <a:off x="838200" y="1276985"/>
            <a:ext cx="10855960" cy="4351338"/>
          </a:xfrm>
        </p:spPr>
        <p:txBody>
          <a:bodyPr>
            <a:noAutofit/>
          </a:bodyPr>
          <a:lstStyle/>
          <a:p>
            <a:pPr marL="0" indent="0">
              <a:buNone/>
            </a:pPr>
            <a:r>
              <a:rPr lang="en-US" sz="2000" dirty="0"/>
              <a:t>Παρέχετε διαφορετικούς τύπους περιεχομένου δημιουργώντας </a:t>
            </a:r>
            <a:r>
              <a:rPr lang="en-US" sz="2000" dirty="0" smtClean="0"/>
              <a:t>σταθμούς </a:t>
            </a:r>
            <a:r>
              <a:rPr lang="en-US" sz="2000" dirty="0"/>
              <a:t>μάθησης </a:t>
            </a:r>
            <a:r>
              <a:rPr lang="en-US" sz="2000" dirty="0" smtClean="0"/>
              <a:t>- χωριστά </a:t>
            </a:r>
            <a:r>
              <a:rPr lang="en-US" sz="2000" dirty="0"/>
              <a:t>τμήματα της τάξης σας, μέσα από τα οποία εναλλάσσονται ομάδες μαθητών. </a:t>
            </a:r>
            <a:r>
              <a:rPr lang="en-US" sz="2000" dirty="0" smtClean="0"/>
              <a:t>Ένας καθηγητής ΕΕΚ μπορεί να </a:t>
            </a:r>
            <a:r>
              <a:rPr lang="en-US" sz="2000" dirty="0"/>
              <a:t>το διευκολύνει αυτό με ένα </a:t>
            </a:r>
            <a:r>
              <a:rPr lang="en-US" sz="2000" b="1" dirty="0"/>
              <a:t>ευέλικτο σχέδιο καθισμάτων</a:t>
            </a:r>
            <a:r>
              <a:rPr lang="en-US" sz="2000" dirty="0" smtClean="0"/>
              <a:t>. </a:t>
            </a:r>
          </a:p>
          <a:p>
            <a:pPr marL="0" indent="0">
              <a:buNone/>
            </a:pPr>
            <a:r>
              <a:rPr lang="en-US" sz="2000" dirty="0"/>
              <a:t>Κάθε σταθμός θα πρέπει να χρησιμοποιεί μια μοναδική μέθοδο διδασκαλίας μιας δεξιότητας ή έννοιας που σχετίζεται με </a:t>
            </a:r>
            <a:r>
              <a:rPr lang="en-US" sz="2000" dirty="0" smtClean="0"/>
              <a:t>το μάθημα. </a:t>
            </a:r>
          </a:p>
          <a:p>
            <a:pPr marL="0" indent="0">
              <a:buNone/>
            </a:pPr>
            <a:r>
              <a:rPr lang="en-US" sz="2000" dirty="0"/>
              <a:t>Οι μαθητές μπορούν να εναλλάσσονται μεταξύ σταθμών που περιλαμβάνουν:</a:t>
            </a:r>
          </a:p>
          <a:p>
            <a:r>
              <a:rPr lang="en-US" sz="2000" b="1" dirty="0" smtClean="0"/>
              <a:t>Παρα</a:t>
            </a:r>
            <a:r>
              <a:rPr lang="en-US" sz="2000" b="1" dirty="0" err="1" smtClean="0"/>
              <a:t>κολο</a:t>
            </a:r>
            <a:r>
              <a:rPr lang="el-GR" sz="2000" b="1" dirty="0" err="1" smtClean="0"/>
              <a:t>ύθηση</a:t>
            </a:r>
            <a:r>
              <a:rPr lang="en-US" sz="2000" b="1" dirty="0" smtClean="0"/>
              <a:t> β</a:t>
            </a:r>
            <a:r>
              <a:rPr lang="en-US" sz="2000" b="1" dirty="0" err="1" smtClean="0"/>
              <a:t>ίντεο</a:t>
            </a:r>
            <a:endParaRPr lang="en-US" sz="2000" b="1" dirty="0"/>
          </a:p>
          <a:p>
            <a:r>
              <a:rPr lang="en-US" sz="2000" b="1" dirty="0"/>
              <a:t>Δημιουργία έργων τέχνης</a:t>
            </a:r>
          </a:p>
          <a:p>
            <a:r>
              <a:rPr lang="el-GR" sz="2000" b="1" dirty="0" smtClean="0"/>
              <a:t>Ανάγνωση άρθρων</a:t>
            </a:r>
            <a:endParaRPr lang="en-US" sz="2000" b="1" dirty="0"/>
          </a:p>
          <a:p>
            <a:r>
              <a:rPr lang="en-US" sz="2000" b="1" dirty="0"/>
              <a:t>Ολοκλήρωση γρίφων</a:t>
            </a:r>
          </a:p>
          <a:p>
            <a:r>
              <a:rPr lang="el-GR" sz="2000" b="1" dirty="0" smtClean="0"/>
              <a:t>Παραδοσιακή διδασκαλία με διάλεξη</a:t>
            </a:r>
            <a:endParaRPr lang="en-US" sz="2000" b="1" dirty="0" smtClean="0"/>
          </a:p>
          <a:p>
            <a:pPr marL="0" indent="0">
              <a:buNone/>
            </a:pPr>
            <a:r>
              <a:rPr lang="en-US" sz="2000" dirty="0" smtClean="0"/>
              <a:t>Για να </a:t>
            </a:r>
            <a:r>
              <a:rPr lang="en-US" sz="2000" dirty="0"/>
              <a:t>βοηθήσετε τους μαθητές να επεξεργαστούν το περιεχόμενο </a:t>
            </a:r>
            <a:r>
              <a:rPr lang="en-US" sz="2000" dirty="0" smtClean="0"/>
              <a:t>αφού περάσουν </a:t>
            </a:r>
            <a:r>
              <a:rPr lang="en-US" sz="2000" dirty="0"/>
              <a:t>από τους </a:t>
            </a:r>
            <a:r>
              <a:rPr lang="en-US" sz="2000" dirty="0" smtClean="0"/>
              <a:t>σταθμούς, μπορείτε να </a:t>
            </a:r>
            <a:r>
              <a:rPr lang="en-US" sz="2000" dirty="0"/>
              <a:t>οργανώσετε μια συζήτηση στην τάξη ή να αναθέσετε ερωτήσεις προς απάντηση</a:t>
            </a:r>
            <a:r>
              <a:rPr lang="en-US" sz="2000" dirty="0" smtClean="0"/>
              <a:t>.</a:t>
            </a:r>
            <a:endParaRPr lang="en-US" sz="2000" dirty="0"/>
          </a:p>
        </p:txBody>
      </p:sp>
    </p:spTree>
    <p:extLst>
      <p:ext uri="{BB962C8B-B14F-4D97-AF65-F5344CB8AC3E}">
        <p14:creationId xmlns:p14="http://schemas.microsoft.com/office/powerpoint/2010/main" val="2246244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chemeClr val="accent4">
                    <a:lumMod val="75000"/>
                  </a:schemeClr>
                </a:solidFill>
                <a:latin typeface="Ink Free" panose="03080402000500000000" pitchFamily="66" charset="0"/>
              </a:rPr>
              <a:t>Ώρα για </a:t>
            </a:r>
            <a:r>
              <a:rPr lang="el-GR" b="1" i="1" dirty="0" smtClean="0">
                <a:solidFill>
                  <a:schemeClr val="accent4">
                    <a:lumMod val="75000"/>
                  </a:schemeClr>
                </a:solidFill>
                <a:latin typeface="Ink Free" panose="03080402000500000000" pitchFamily="66" charset="0"/>
              </a:rPr>
              <a:t>αναστοχασμό</a:t>
            </a:r>
            <a:endParaRPr lang="en-US" b="1" i="1" dirty="0">
              <a:solidFill>
                <a:schemeClr val="accent4">
                  <a:lumMod val="75000"/>
                </a:schemeClr>
              </a:solidFill>
              <a:latin typeface="Ink Free" panose="03080402000500000000" pitchFamily="66" charset="0"/>
            </a:endParaRPr>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399532" y="153547"/>
            <a:ext cx="1609725" cy="1466850"/>
          </a:xfr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4550848"/>
            <a:ext cx="2955315" cy="2307152"/>
          </a:xfrm>
          <a:prstGeom prst="rect">
            <a:avLst/>
          </a:prstGeom>
        </p:spPr>
      </p:pic>
      <p:sp>
        <p:nvSpPr>
          <p:cNvPr id="12" name="TextBox 11"/>
          <p:cNvSpPr txBox="1"/>
          <p:nvPr/>
        </p:nvSpPr>
        <p:spPr>
          <a:xfrm>
            <a:off x="1833012" y="2705266"/>
            <a:ext cx="8834805" cy="1477328"/>
          </a:xfrm>
          <a:prstGeom prst="rect">
            <a:avLst/>
          </a:prstGeom>
          <a:solidFill>
            <a:schemeClr val="accent4">
              <a:lumMod val="40000"/>
              <a:lumOff val="60000"/>
            </a:schemeClr>
          </a:solidFill>
        </p:spPr>
        <p:txBody>
          <a:bodyPr wrap="square" rtlCol="0">
            <a:spAutoFit/>
          </a:bodyPr>
          <a:lstStyle/>
          <a:p>
            <a:pPr algn="ctr"/>
            <a:r>
              <a:rPr lang="en-US" b="1" dirty="0" smtClean="0"/>
              <a:t>Κάντε κλικ παρακάτω και ανακαλύψτε φοβερές ιδέες για </a:t>
            </a:r>
            <a:r>
              <a:rPr lang="en-US" b="1" dirty="0"/>
              <a:t>ευέλικτα </a:t>
            </a:r>
            <a:r>
              <a:rPr lang="en-US" b="1" dirty="0" smtClean="0"/>
              <a:t>καθίσματα: </a:t>
            </a:r>
            <a:endParaRPr lang="en-US" b="1" dirty="0"/>
          </a:p>
          <a:p>
            <a:pPr algn="just"/>
            <a:endParaRPr lang="en-US" dirty="0" smtClean="0">
              <a:solidFill>
                <a:srgbClr val="000000"/>
              </a:solidFill>
              <a:latin typeface="Roboto"/>
            </a:endParaRPr>
          </a:p>
          <a:p>
            <a:pPr algn="ctr"/>
            <a:r>
              <a:rPr lang="en-US" dirty="0" smtClean="0"/>
              <a:t>Σύνδεσμος: </a:t>
            </a:r>
            <a:r>
              <a:rPr lang="en-US" dirty="0">
                <a:hlinkClick r:id="rId4"/>
              </a:rPr>
              <a:t>https:</a:t>
            </a:r>
            <a:r>
              <a:rPr lang="en-US" dirty="0" smtClean="0">
                <a:hlinkClick r:id="rId4"/>
              </a:rPr>
              <a:t>//www.prodigygame.com/main-en/blog/flexible-seating-classroom-ideas/</a:t>
            </a:r>
            <a:r>
              <a:rPr lang="el-GR" dirty="0" smtClean="0"/>
              <a:t>	</a:t>
            </a:r>
            <a:endParaRPr lang="en-US" dirty="0" smtClean="0"/>
          </a:p>
          <a:p>
            <a:pPr algn="ctr"/>
            <a:endParaRPr lang="en-US" dirty="0" smtClean="0"/>
          </a:p>
        </p:txBody>
      </p:sp>
      <p:pic>
        <p:nvPicPr>
          <p:cNvPr id="13" name="Picture 12"/>
          <p:cNvPicPr>
            <a:picLocks noChangeAspect="1"/>
          </p:cNvPicPr>
          <p:nvPr/>
        </p:nvPicPr>
        <p:blipFill rotWithShape="1">
          <a:blip r:embed="rId5">
            <a:extLst>
              <a:ext uri="{28A0092B-C50C-407E-A947-70E740481C1C}">
                <a14:useLocalDpi xmlns:a14="http://schemas.microsoft.com/office/drawing/2010/main" val="0"/>
              </a:ext>
            </a:extLst>
          </a:blip>
          <a:srcRect l="27492" t="10906" r="25189" b="12813"/>
          <a:stretch/>
        </p:blipFill>
        <p:spPr>
          <a:xfrm>
            <a:off x="231531" y="2820971"/>
            <a:ext cx="1358289" cy="1220936"/>
          </a:xfrm>
          <a:prstGeom prst="rect">
            <a:avLst/>
          </a:prstGeom>
        </p:spPr>
      </p:pic>
      <p:sp>
        <p:nvSpPr>
          <p:cNvPr id="14" name="TextBox 13"/>
          <p:cNvSpPr txBox="1"/>
          <p:nvPr/>
        </p:nvSpPr>
        <p:spPr>
          <a:xfrm>
            <a:off x="4720051" y="5010784"/>
            <a:ext cx="4317023" cy="923330"/>
          </a:xfrm>
          <a:prstGeom prst="rect">
            <a:avLst/>
          </a:prstGeom>
          <a:noFill/>
        </p:spPr>
        <p:txBody>
          <a:bodyPr wrap="square" rtlCol="0">
            <a:spAutoFit/>
          </a:bodyPr>
          <a:lstStyle/>
          <a:p>
            <a:r>
              <a:rPr lang="en-US" b="1" i="1" dirty="0" smtClean="0"/>
              <a:t>Μπορείτε να εφαρμόσετε αυτές τις ιδέες στην τάξη σας; Αν ναι, ποιες είναι οι πιο εφαρμόσιμες για τους μαθητές σας στην ΕΕΚ;</a:t>
            </a:r>
          </a:p>
        </p:txBody>
      </p:sp>
    </p:spTree>
    <p:extLst>
      <p:ext uri="{BB962C8B-B14F-4D97-AF65-F5344CB8AC3E}">
        <p14:creationId xmlns:p14="http://schemas.microsoft.com/office/powerpoint/2010/main" val="1322659597"/>
      </p:ext>
    </p:extLst>
  </p:cSld>
  <p:clrMapOvr>
    <a:masterClrMapping/>
  </p:clrMapOvr>
</p:sld>
</file>

<file path=ppt/theme/theme1.xml><?xml version="1.0" encoding="utf-8"?>
<a:theme xmlns:a="http://schemas.openxmlformats.org/drawingml/2006/main" name="Kantoorthema">
  <a:themeElements>
    <a:clrScheme name="INACT">
      <a:dk1>
        <a:srgbClr val="262626"/>
      </a:dk1>
      <a:lt1>
        <a:sysClr val="window" lastClr="FFFFFF"/>
      </a:lt1>
      <a:dk2>
        <a:srgbClr val="5C5C5C"/>
      </a:dk2>
      <a:lt2>
        <a:srgbClr val="F2F2F2"/>
      </a:lt2>
      <a:accent1>
        <a:srgbClr val="E61A52"/>
      </a:accent1>
      <a:accent2>
        <a:srgbClr val="378FCD"/>
      </a:accent2>
      <a:accent3>
        <a:srgbClr val="64B558"/>
      </a:accent3>
      <a:accent4>
        <a:srgbClr val="F2BD1F"/>
      </a:accent4>
      <a:accent5>
        <a:srgbClr val="EC662D"/>
      </a:accent5>
      <a:accent6>
        <a:srgbClr val="676766"/>
      </a:accent6>
      <a:hlink>
        <a:srgbClr val="FFFFFF"/>
      </a:hlink>
      <a:folHlink>
        <a:srgbClr val="262626"/>
      </a:folHlink>
    </a:clrScheme>
    <a:fontScheme name="inact">
      <a:majorFont>
        <a:latin typeface="Raleway bold"/>
        <a:ea typeface=""/>
        <a:cs typeface=""/>
      </a:majorFont>
      <a:minorFont>
        <a:latin typeface="Ralew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8711</TotalTime>
  <Words>4386</Words>
  <Application>Microsoft Office PowerPoint</Application>
  <PresentationFormat>Widescreen</PresentationFormat>
  <Paragraphs>366</Paragraphs>
  <Slides>54</Slides>
  <Notes>0</Notes>
  <HiddenSlides>1</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54</vt:i4>
      </vt:variant>
    </vt:vector>
  </HeadingPairs>
  <TitlesOfParts>
    <vt:vector size="63" baseType="lpstr">
      <vt:lpstr>Arial</vt:lpstr>
      <vt:lpstr>Corbel</vt:lpstr>
      <vt:lpstr>Ink Free</vt:lpstr>
      <vt:lpstr>Raleway</vt:lpstr>
      <vt:lpstr>Raleway bold</vt:lpstr>
      <vt:lpstr>Roboto</vt:lpstr>
      <vt:lpstr>Times New Roman</vt:lpstr>
      <vt:lpstr>Wingdings</vt:lpstr>
      <vt:lpstr>Kantoorthema</vt:lpstr>
      <vt:lpstr>Ενότητα 3. Ποιες είναι οι στρατηγικές για διαφοροποιημένη διδασκαλία;</vt:lpstr>
      <vt:lpstr>Στόχοι και σκοποί</vt:lpstr>
      <vt:lpstr>Μαθησιακά αποτελέσματα</vt:lpstr>
      <vt:lpstr>Λέξεις κλειδιά</vt:lpstr>
      <vt:lpstr>Πίνακας περιεχομένων</vt:lpstr>
      <vt:lpstr>Κεφάλαιο 1</vt:lpstr>
      <vt:lpstr>Εισαγωγή στις στρατηγικές διαφοροποίησης</vt:lpstr>
      <vt:lpstr>Δημιουργήστε σταθμούς μάθησης</vt:lpstr>
      <vt:lpstr>Ώρα για αναστοχασμό</vt:lpstr>
      <vt:lpstr>Χρήση καρτών εργασιών</vt:lpstr>
      <vt:lpstr>Συνέντευξη φοιτητών</vt:lpstr>
      <vt:lpstr>Ώρα για αυτο-αναστοχασμό </vt:lpstr>
      <vt:lpstr>Στοχεύστε σε διαφορετικές αισθήσεις μέσα στα μαθήματα</vt:lpstr>
      <vt:lpstr>Μοιραστείτε τα δικά σας αδύναμα και δυνατά σημεία</vt:lpstr>
      <vt:lpstr>Χρησιμοποιήστε τη στρατηγική Think-Pair-Share</vt:lpstr>
      <vt:lpstr>Χρόνος για πρόσθετο υλικό </vt:lpstr>
      <vt:lpstr>Κεφάλαιο 2</vt:lpstr>
      <vt:lpstr>Βρείτε χρόνο για καθημερινό ημερολόγιο</vt:lpstr>
      <vt:lpstr>Εφαρμογή ασκήσεων αναστοχασμού και καθορισμού στόχων</vt:lpstr>
      <vt:lpstr>Τρέξτε κύκλους λογοτεχνίας</vt:lpstr>
      <vt:lpstr>Προσφέρετε διαφορετικούς τύπους ελεύθερου χρόνου μελέτης</vt:lpstr>
      <vt:lpstr>Ομαδοποίηση μαθητών με παρόμοια μαθησιακά στυλ</vt:lpstr>
      <vt:lpstr>Δώστε διαφορετικά σύνολα δραστηριοτήτων Κατανόησης Γραπτού Λόγου</vt:lpstr>
      <vt:lpstr>Ανάθεση έργων ανοικτού τύπου</vt:lpstr>
      <vt:lpstr>Ενθαρρύνετε τους μαθητές να προτείνουν ιδέες για τα έργα τους</vt:lpstr>
      <vt:lpstr>Αναλύστε τη στρατηγική διαφοροποιημένης διδασκαλίας σας σε τακτική βάση</vt:lpstr>
      <vt:lpstr>Διδασκαλία στον υψηλότερο δυνατό συντελεστή  "Teach Up"</vt:lpstr>
      <vt:lpstr>Διδασκαλία στον υψηλότερο δυνατό συντελεστή  "Teach Up"</vt:lpstr>
      <vt:lpstr>Κεφάλαιο 3</vt:lpstr>
      <vt:lpstr>Τι είναι η διαφοροποιημένη αξιολόγηση;</vt:lpstr>
      <vt:lpstr>Τι είναι η διαφοροποιημένη αξιολόγηση;</vt:lpstr>
      <vt:lpstr>Αρχές της διαφοροποιημένης αξιολόγησης</vt:lpstr>
      <vt:lpstr>Η διαφοροποιημένη αξιολόγηση περιλαμβάνει:</vt:lpstr>
      <vt:lpstr>Όταν σχεδιάζουν ευκαιρίες διαφοροποιημένης αξιολόγησης για τους μαθητές, οι καθηγητές ΕΕΚ πρέπει να λαμβάνουν υπόψη τους τα εξής: </vt:lpstr>
      <vt:lpstr>Όταν σχεδιάζουν ευκαιρίες διαφοροποιημένης αξιολόγησης για τους μαθητές, οι εκπαιδευτικοί ΕΕΚ πρέπει να λαμβάνουν υπόψη τους τα εξής: </vt:lpstr>
      <vt:lpstr>Όταν σχεδιάζουν ευκαιρίες διαφοροποιημένης αξιολόγησης για τους μαθητές, οι εκπαιδευτικοί ΕΕΚ πρέπει να λαμβάνουν υπόψη τους τα εξής: </vt:lpstr>
      <vt:lpstr>PowerPoint Presentation</vt:lpstr>
      <vt:lpstr>Τρόποι διαφοροποίησης των αξιολογήσεων:</vt:lpstr>
      <vt:lpstr>Ζητώντας από τους μαθητές να κάνουν:</vt:lpstr>
      <vt:lpstr>Χρήση/παροχή εργαλείων αξιολόγησης πριν από τη διδασκαλία, όπως:</vt:lpstr>
      <vt:lpstr>Χρήση/παροχή εργαλείων αξιολόγησης πριν από τη διδασκαλία, όπως:</vt:lpstr>
      <vt:lpstr>Χρήση/παροχή εργαλείων αξιολόγησης κατά τη διάρκεια της διδασκαλίας όπως:</vt:lpstr>
      <vt:lpstr>Χρήση/παροχή εργαλείων αξιολόγησης κατά τη διάρκεια της διδασκαλίας όπως:</vt:lpstr>
      <vt:lpstr>Χρήση/παροχή εργαλείων αξιολόγησης μετά τη διδασκαλία όπως:</vt:lpstr>
      <vt:lpstr>Χρήση/παροχή εργαλείων αξιολόγησης μετά τη διδασκαλία όπως:</vt:lpstr>
      <vt:lpstr>Κεφάλαιο 4</vt:lpstr>
      <vt:lpstr>Εισαγωγή</vt:lpstr>
      <vt:lpstr>50 τρόποι για να διαφοροποιήσετε τη διδασκαλία</vt:lpstr>
      <vt:lpstr>50 τρόποι για να διαφοροποιήσετε τη διδασκαλία</vt:lpstr>
      <vt:lpstr>50 τρόποι για να διαφοροποιήσετε τη διδασκαλία</vt:lpstr>
      <vt:lpstr>Σύνοψη</vt:lpstr>
      <vt:lpstr>Ώρα για αυτο-αναστοχασμό </vt:lpstr>
      <vt:lpstr>Κατάλογος αναφορών και περαιτέρω ανάγνωσης</vt:lpstr>
      <vt:lpstr>Σας ευχαριστούμε για την προσοχή σας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Jennifer van Elferen</dc:creator>
  <cp:keywords>, docId:D35BCFF2F3C95172AA6D3383095C8E4C</cp:keywords>
  <cp:lastModifiedBy>Katerina Stergiopoulou</cp:lastModifiedBy>
  <cp:revision>270</cp:revision>
  <dcterms:created xsi:type="dcterms:W3CDTF">2021-03-16T15:14:53Z</dcterms:created>
  <dcterms:modified xsi:type="dcterms:W3CDTF">2022-12-20T09:29:54Z</dcterms:modified>
</cp:coreProperties>
</file>