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83" r:id="rId10"/>
    <p:sldId id="279" r:id="rId11"/>
    <p:sldId id="266" r:id="rId12"/>
    <p:sldId id="284" r:id="rId13"/>
    <p:sldId id="280" r:id="rId14"/>
    <p:sldId id="286" r:id="rId15"/>
    <p:sldId id="285" r:id="rId16"/>
    <p:sldId id="288" r:id="rId17"/>
    <p:sldId id="265" r:id="rId18"/>
    <p:sldId id="287" r:id="rId19"/>
    <p:sldId id="289" r:id="rId20"/>
    <p:sldId id="290" r:id="rId21"/>
    <p:sldId id="291" r:id="rId22"/>
    <p:sldId id="292" r:id="rId23"/>
    <p:sldId id="293" r:id="rId24"/>
    <p:sldId id="294" r:id="rId25"/>
    <p:sldId id="295" r:id="rId26"/>
    <p:sldId id="296" r:id="rId27"/>
    <p:sldId id="297" r:id="rId28"/>
    <p:sldId id="298" r:id="rId29"/>
    <p:sldId id="269" r:id="rId30"/>
    <p:sldId id="305" r:id="rId31"/>
    <p:sldId id="281" r:id="rId32"/>
    <p:sldId id="301" r:id="rId33"/>
    <p:sldId id="272" r:id="rId34"/>
    <p:sldId id="303" r:id="rId35"/>
    <p:sldId id="321" r:id="rId36"/>
    <p:sldId id="320" r:id="rId37"/>
    <p:sldId id="322" r:id="rId38"/>
    <p:sldId id="307" r:id="rId39"/>
    <p:sldId id="308" r:id="rId40"/>
    <p:sldId id="309" r:id="rId41"/>
    <p:sldId id="315" r:id="rId42"/>
    <p:sldId id="310" r:id="rId43"/>
    <p:sldId id="316" r:id="rId44"/>
    <p:sldId id="311" r:id="rId45"/>
    <p:sldId id="317" r:id="rId46"/>
    <p:sldId id="273" r:id="rId47"/>
    <p:sldId id="274" r:id="rId48"/>
    <p:sldId id="282" r:id="rId49"/>
    <p:sldId id="324" r:id="rId50"/>
    <p:sldId id="275" r:id="rId51"/>
    <p:sldId id="314" r:id="rId52"/>
    <p:sldId id="278" r:id="rId53"/>
    <p:sldId id="276" r:id="rId54"/>
  </p:sldIdLst>
  <p:sldSz cx="12192000" cy="6858000"/>
  <p:notesSz cx="6858000" cy="9144000"/>
  <p:defaultTextStyle>
    <a:defPPr>
      <a:defRPr lang="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3" clrIdx="0">
    <p:extLst>
      <p:ext uri="{19B8F6BF-5375-455C-9EA6-DF929625EA0E}">
        <p15:presenceInfo xmlns:p15="http://schemas.microsoft.com/office/powerpoint/2012/main" userId="Marievi Gret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4660"/>
  </p:normalViewPr>
  <p:slideViewPr>
    <p:cSldViewPr snapToGrid="0">
      <p:cViewPr varScale="1">
        <p:scale>
          <a:sx n="112" d="100"/>
          <a:sy n="112" d="100"/>
        </p:scale>
        <p:origin x="5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 dirty="0"/>
              <a:t>Klikken om de tekststijl van het model te bewerken</a:t>
            </a:r>
          </a:p>
          <a:p>
            <a:pPr lvl="1"/>
            <a:r>
              <a:rPr lang="nl" dirty="0"/>
              <a:t>Tweede niveau</a:t>
            </a:r>
          </a:p>
          <a:p>
            <a:pPr lvl="2"/>
            <a:r>
              <a:rPr lang="nl" dirty="0"/>
              <a:t>Derde niveau</a:t>
            </a:r>
          </a:p>
          <a:p>
            <a:pPr lvl="3"/>
            <a:r>
              <a:rPr lang="nl" dirty="0"/>
              <a:t>Vierde niveau</a:t>
            </a:r>
          </a:p>
          <a:p>
            <a:pPr lvl="4"/>
            <a:r>
              <a:rPr lang="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hyperlink" Target="https://www.youtube.com/watch?v=rumHfC1XQtc" TargetMode="Externa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hyperlink" Target="https://educationstandards.nsw.edu.au/wps/portal/nesa/k-10/understanding-the-curriculum/assessment/differentiated-assessment" TargetMode="External"/><Relationship Id="rId2" Type="http://schemas.openxmlformats.org/officeDocument/2006/relationships/hyperlink" Target="https://www.prodigygame.com/main-en/blog/differentiated-instruction-strategies-examples-download/" TargetMode="External"/><Relationship Id="rId1" Type="http://schemas.openxmlformats.org/officeDocument/2006/relationships/slideLayout" Target="../slideLayouts/slideLayout4.xml"/><Relationship Id="rId5" Type="http://schemas.openxmlformats.org/officeDocument/2006/relationships/hyperlink" Target="https://www.teachthought.com/pedagogy/strategies-differentiated/" TargetMode="External"/><Relationship Id="rId4" Type="http://schemas.openxmlformats.org/officeDocument/2006/relationships/hyperlink" Target="https://www.schools.utah.gov/file/1e842789-7836-4ed2-af1a-3232ee028d75"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p:txBody>
          <a:bodyPr>
            <a:normAutofit fontScale="90000"/>
          </a:bodyPr>
          <a:lstStyle/>
          <a:p>
            <a:pPr algn="r"/>
            <a:r>
              <a:rPr lang="nl" b="1" spc="100" dirty="0">
                <a:ea typeface="+mj-ea"/>
                <a:cs typeface="+mj-cs"/>
              </a:rPr>
              <a:t>Module 3 </a:t>
            </a:r>
            <a:r>
              <a:rPr lang="nl" b="1" spc="100" dirty="0"/>
              <a:t>. Wat zijn de strategieën voor gedifferentieerde instructie?</a:t>
            </a:r>
            <a:endParaRPr lang="en-GB" sz="48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lstStyle/>
          <a:p>
            <a:r>
              <a:rPr lang="nl" dirty="0"/>
              <a:t>Taakkaarten gebruiken</a:t>
            </a:r>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fontScale="85000" lnSpcReduction="20000"/>
          </a:bodyPr>
          <a:lstStyle/>
          <a:p>
            <a:pPr marL="0" indent="0">
              <a:lnSpc>
                <a:spcPct val="110000"/>
              </a:lnSpc>
              <a:buNone/>
            </a:pPr>
            <a:r>
              <a:rPr lang="nl" dirty="0"/>
              <a:t>Net als leerstations kun je met taakkaarten studenten een scala aan inhoud geven. </a:t>
            </a:r>
            <a:r>
              <a:rPr lang="nl" b="1" dirty="0"/>
              <a:t>Het beantwoorden van taakkaarten kan ook een activiteit in kleine groepen zijn </a:t>
            </a:r>
            <a:r>
              <a:rPr lang="nl" dirty="0"/>
              <a:t>, waardoor er variatie wordt toegevoegd aan lessen die normaal gesproken gericht zijn op solo- of groepsleren.</a:t>
            </a:r>
          </a:p>
          <a:p>
            <a:pPr marL="0" indent="0">
              <a:lnSpc>
                <a:spcPct val="110000"/>
              </a:lnSpc>
              <a:buNone/>
            </a:pPr>
            <a:r>
              <a:rPr lang="nl" dirty="0"/>
              <a:t>Maak of identificeer eerst taken en vragen die u normaal gesproken op werkbladen of in studieboeken aantreft .</a:t>
            </a:r>
          </a:p>
          <a:p>
            <a:pPr marL="0" indent="0">
              <a:lnSpc>
                <a:spcPct val="110000"/>
              </a:lnSpc>
              <a:buNone/>
            </a:pPr>
            <a:r>
              <a:rPr lang="nl" dirty="0"/>
              <a:t>Ten tweede , print en lamineer kaarten die elk een enkele taak of vraag bevatten. Stel ten slotte stations in rond uw klaslokaal en koppel studenten aan elkaar om er doorheen te roteren.</a:t>
            </a:r>
          </a:p>
          <a:p>
            <a:pPr marL="0" indent="0">
              <a:lnSpc>
                <a:spcPct val="110000"/>
              </a:lnSpc>
              <a:buNone/>
            </a:pPr>
            <a:r>
              <a:rPr lang="nl" b="1" dirty="0"/>
              <a:t>Een </a:t>
            </a:r>
            <a:r>
              <a:rPr lang="nl-NL" b="1" dirty="0"/>
              <a:t>mbo</a:t>
            </a:r>
            <a:r>
              <a:rPr lang="nl" b="1" dirty="0"/>
              <a:t>-leraar kan de instructie individualiseren door de paren te monitoren en zo nodig kennislacunes aan te pakken.</a:t>
            </a:r>
          </a:p>
          <a:p>
            <a:pPr>
              <a:lnSpc>
                <a:spcPct val="110000"/>
              </a:lnSpc>
            </a:pPr>
            <a:endParaRPr lang="nl-NL" dirty="0"/>
          </a:p>
        </p:txBody>
      </p:sp>
    </p:spTree>
    <p:extLst>
      <p:ext uri="{BB962C8B-B14F-4D97-AF65-F5344CB8AC3E}">
        <p14:creationId xmlns:p14="http://schemas.microsoft.com/office/powerpoint/2010/main" val="239356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nl" dirty="0"/>
              <a:t>Interview studenten</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rmAutofit fontScale="70000" lnSpcReduction="20000"/>
          </a:bodyPr>
          <a:lstStyle/>
          <a:p>
            <a:pPr marL="0" indent="0">
              <a:lnSpc>
                <a:spcPct val="120000"/>
              </a:lnSpc>
              <a:buNone/>
            </a:pPr>
            <a:r>
              <a:rPr lang="nl" dirty="0"/>
              <a:t>Door vragen te stellen over leer- en studiestijlen, kun je bepalen welke soorten inhoud aan de behoeften van je klas voldoen .</a:t>
            </a:r>
          </a:p>
          <a:p>
            <a:pPr marL="0" indent="0">
              <a:lnSpc>
                <a:spcPct val="120000"/>
              </a:lnSpc>
              <a:buNone/>
            </a:pPr>
            <a:r>
              <a:rPr lang="nl" dirty="0"/>
              <a:t>Trek elke leerling een paar minuten opzij terwijl u leerstations of een activiteit met een grote groep uitvoert.</a:t>
            </a:r>
            <a:endParaRPr lang="en-US" dirty="0"/>
          </a:p>
          <a:p>
            <a:pPr marL="0" indent="0">
              <a:lnSpc>
                <a:spcPct val="120000"/>
              </a:lnSpc>
              <a:buNone/>
            </a:pPr>
            <a:r>
              <a:rPr lang="nl" b="1" dirty="0"/>
              <a:t>Vraag naar </a:t>
            </a:r>
            <a:r>
              <a:rPr lang="nl" dirty="0"/>
              <a:t>:</a:t>
            </a:r>
          </a:p>
          <a:p>
            <a:pPr lvl="1">
              <a:lnSpc>
                <a:spcPct val="120000"/>
              </a:lnSpc>
              <a:buFont typeface="Wingdings" panose="05000000000000000000" pitchFamily="2" charset="2"/>
              <a:buChar char="ü"/>
            </a:pPr>
            <a:r>
              <a:rPr lang="nl" dirty="0"/>
              <a:t>hun </a:t>
            </a:r>
            <a:r>
              <a:rPr lang="nl" dirty="0" err="1"/>
              <a:t>favoriet</a:t>
            </a:r>
            <a:r>
              <a:rPr lang="nl" dirty="0"/>
              <a:t> </a:t>
            </a:r>
            <a:r>
              <a:rPr lang="nl" b="1" i="1" dirty="0"/>
              <a:t>soorten lessen</a:t>
            </a:r>
          </a:p>
          <a:p>
            <a:pPr lvl="1">
              <a:lnSpc>
                <a:spcPct val="120000"/>
              </a:lnSpc>
              <a:buFont typeface="Wingdings" panose="05000000000000000000" pitchFamily="2" charset="2"/>
              <a:buChar char="ü"/>
            </a:pPr>
            <a:r>
              <a:rPr lang="nl" dirty="0"/>
              <a:t>hun </a:t>
            </a:r>
            <a:r>
              <a:rPr lang="nl" dirty="0" err="1"/>
              <a:t>favoriet</a:t>
            </a:r>
            <a:r>
              <a:rPr lang="nl" dirty="0"/>
              <a:t> </a:t>
            </a:r>
            <a:r>
              <a:rPr lang="nl" b="1" i="1" dirty="0"/>
              <a:t>activiteiten in de klas</a:t>
            </a:r>
          </a:p>
          <a:p>
            <a:pPr lvl="1">
              <a:lnSpc>
                <a:spcPct val="120000"/>
              </a:lnSpc>
              <a:buFont typeface="Wingdings" panose="05000000000000000000" pitchFamily="2" charset="2"/>
              <a:buChar char="ü"/>
            </a:pPr>
            <a:r>
              <a:rPr lang="nl" dirty="0"/>
              <a:t>Op welke projecten </a:t>
            </a:r>
            <a:r>
              <a:rPr lang="nl" b="1" i="1" dirty="0"/>
              <a:t>zijn ze het meest trots</a:t>
            </a:r>
          </a:p>
          <a:p>
            <a:pPr lvl="1">
              <a:lnSpc>
                <a:spcPct val="120000"/>
              </a:lnSpc>
              <a:buFont typeface="Wingdings" panose="05000000000000000000" pitchFamily="2" charset="2"/>
              <a:buChar char="ü"/>
            </a:pPr>
            <a:r>
              <a:rPr lang="nl" dirty="0"/>
              <a:t>Welke soorten oefeningen helpen hen </a:t>
            </a:r>
            <a:r>
              <a:rPr lang="nl" b="1" i="1" dirty="0"/>
              <a:t>belangrijke lespunten te onthouden</a:t>
            </a:r>
          </a:p>
          <a:p>
            <a:pPr marL="0" indent="0">
              <a:lnSpc>
                <a:spcPct val="120000"/>
              </a:lnSpc>
              <a:buNone/>
            </a:pPr>
            <a:r>
              <a:rPr lang="nl" dirty="0"/>
              <a:t>Houd je resultaten bij om thema's en studenten met ongebruikelijke voorkeuren te identificeren, </a:t>
            </a:r>
            <a:r>
              <a:rPr lang="nl" b="1" dirty="0"/>
              <a:t>zodat u kunt bepalen welke instructiemethoden bij hun capaciteiten passen.</a:t>
            </a:r>
            <a:endParaRPr lang="en-US" dirty="0"/>
          </a:p>
          <a:p>
            <a:pPr marL="0" indent="0">
              <a:lnSpc>
                <a:spcPct val="120000"/>
              </a:lnSpc>
              <a:buNone/>
            </a:pPr>
            <a:endParaRPr lang="nl-NL" dirty="0"/>
          </a:p>
        </p:txBody>
      </p:sp>
    </p:spTree>
    <p:extLst>
      <p:ext uri="{BB962C8B-B14F-4D97-AF65-F5344CB8AC3E}">
        <p14:creationId xmlns:p14="http://schemas.microsoft.com/office/powerpoint/2010/main" val="300215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b="1" i="1" dirty="0">
                <a:solidFill>
                  <a:schemeClr val="accent4">
                    <a:lumMod val="75000"/>
                  </a:schemeClr>
                </a:solidFill>
                <a:latin typeface="Ink Free" panose="03080402000500000000" pitchFamily="66" charset="0"/>
              </a:rPr>
              <a:t>Tijd voor zelfreflectie</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833012" y="2705266"/>
            <a:ext cx="8834805" cy="1477328"/>
          </a:xfrm>
          <a:prstGeom prst="rect">
            <a:avLst/>
          </a:prstGeom>
          <a:solidFill>
            <a:schemeClr val="accent4">
              <a:lumMod val="40000"/>
              <a:lumOff val="60000"/>
            </a:schemeClr>
          </a:solidFill>
        </p:spPr>
        <p:txBody>
          <a:bodyPr wrap="square" rtlCol="0">
            <a:spAutoFit/>
          </a:bodyPr>
          <a:lstStyle/>
          <a:p>
            <a:pPr algn="ctr"/>
            <a:r>
              <a:rPr lang="nl" b="1" dirty="0"/>
              <a:t>Klik hieronder en ontdek de stappen voor het ontwerpen van probleemgestuurde leeractiviteiten :</a:t>
            </a:r>
            <a:endParaRPr lang="en-US" b="1" dirty="0"/>
          </a:p>
          <a:p>
            <a:pPr algn="just"/>
            <a:endParaRPr lang="en-US" dirty="0">
              <a:solidFill>
                <a:srgbClr val="000000"/>
              </a:solidFill>
              <a:latin typeface="Roboto"/>
            </a:endParaRPr>
          </a:p>
          <a:p>
            <a:pPr algn="ctr"/>
            <a:r>
              <a:rPr lang="nl" dirty="0"/>
              <a:t>Link : https://www.prodigygame.com/main-en/blog/advantages-disadvantages-problem-based-learning /</a:t>
            </a: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231531" y="2820971"/>
            <a:ext cx="1358289" cy="1220936"/>
          </a:xfrm>
          <a:prstGeom prst="rect">
            <a:avLst/>
          </a:prstGeom>
        </p:spPr>
      </p:pic>
      <p:sp>
        <p:nvSpPr>
          <p:cNvPr id="14" name="TextBox 13"/>
          <p:cNvSpPr txBox="1"/>
          <p:nvPr/>
        </p:nvSpPr>
        <p:spPr>
          <a:xfrm>
            <a:off x="5753488" y="5381258"/>
            <a:ext cx="4317023" cy="646331"/>
          </a:xfrm>
          <a:prstGeom prst="rect">
            <a:avLst/>
          </a:prstGeom>
          <a:noFill/>
        </p:spPr>
        <p:txBody>
          <a:bodyPr wrap="square" rtlCol="0">
            <a:spAutoFit/>
          </a:bodyPr>
          <a:lstStyle/>
          <a:p>
            <a:r>
              <a:rPr lang="nl" b="1" i="1" dirty="0"/>
              <a:t>Heb je een van deze activiteiten in je klas uitgevoerd?</a:t>
            </a:r>
          </a:p>
        </p:txBody>
      </p:sp>
    </p:spTree>
    <p:extLst>
      <p:ext uri="{BB962C8B-B14F-4D97-AF65-F5344CB8AC3E}">
        <p14:creationId xmlns:p14="http://schemas.microsoft.com/office/powerpoint/2010/main" val="248026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nl" dirty="0"/>
              <a:t>Richt je op verschillende zintuigen binnen lessen</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rmAutofit fontScale="62500" lnSpcReduction="20000"/>
          </a:bodyPr>
          <a:lstStyle/>
          <a:p>
            <a:pPr marL="0" indent="0">
              <a:lnSpc>
                <a:spcPct val="120000"/>
              </a:lnSpc>
              <a:buNone/>
            </a:pPr>
            <a:r>
              <a:rPr lang="nl" dirty="0"/>
              <a:t>Een les zou bij meer studenten moeten resoneren als deze gericht is op visuele, tactiele, auditieve en kinesthetische zintuigen, in plaats van slechts één.</a:t>
            </a:r>
          </a:p>
          <a:p>
            <a:pPr marL="0" indent="0">
              <a:lnSpc>
                <a:spcPct val="120000"/>
              </a:lnSpc>
              <a:buNone/>
            </a:pPr>
            <a:r>
              <a:rPr lang="nl" b="1" dirty="0"/>
              <a:t>Indien van toepassing, beroep doen op een reeks leerstijlen door :</a:t>
            </a:r>
          </a:p>
          <a:p>
            <a:pPr lvl="1">
              <a:lnSpc>
                <a:spcPct val="120000"/>
              </a:lnSpc>
              <a:buFont typeface="Wingdings" panose="05000000000000000000" pitchFamily="2" charset="2"/>
              <a:buChar char="ü"/>
            </a:pPr>
            <a:r>
              <a:rPr lang="nl" dirty="0"/>
              <a:t>Video's afspelen</a:t>
            </a:r>
          </a:p>
          <a:p>
            <a:pPr lvl="1">
              <a:lnSpc>
                <a:spcPct val="120000"/>
              </a:lnSpc>
              <a:buFont typeface="Wingdings" panose="05000000000000000000" pitchFamily="2" charset="2"/>
              <a:buChar char="ü"/>
            </a:pPr>
            <a:r>
              <a:rPr lang="nl" dirty="0" err="1"/>
              <a:t>Infografieken </a:t>
            </a:r>
            <a:endParaRPr lang="en-US" dirty="0"/>
          </a:p>
          <a:p>
            <a:pPr lvl="1">
              <a:lnSpc>
                <a:spcPct val="120000"/>
              </a:lnSpc>
              <a:buFont typeface="Wingdings" panose="05000000000000000000" pitchFamily="2" charset="2"/>
              <a:buChar char="ü"/>
            </a:pPr>
            <a:r>
              <a:rPr lang="nl" dirty="0"/>
              <a:t>Audioboeken aanbieden</a:t>
            </a:r>
          </a:p>
          <a:p>
            <a:pPr lvl="1">
              <a:lnSpc>
                <a:spcPct val="120000"/>
              </a:lnSpc>
              <a:buFont typeface="Wingdings" panose="05000000000000000000" pitchFamily="2" charset="2"/>
              <a:buChar char="ü"/>
            </a:pPr>
            <a:r>
              <a:rPr lang="nl" dirty="0"/>
              <a:t>Leerlingen een scène laten naspelen</a:t>
            </a:r>
          </a:p>
          <a:p>
            <a:pPr lvl="1">
              <a:lnSpc>
                <a:spcPct val="120000"/>
              </a:lnSpc>
              <a:buFont typeface="Wingdings" panose="05000000000000000000" pitchFamily="2" charset="2"/>
              <a:buChar char="ü"/>
            </a:pPr>
            <a:r>
              <a:rPr lang="nl" dirty="0"/>
              <a:t>Grafieken en illustraties in teksten opnemen</a:t>
            </a:r>
          </a:p>
          <a:p>
            <a:pPr lvl="1">
              <a:lnSpc>
                <a:spcPct val="120000"/>
              </a:lnSpc>
              <a:buFont typeface="Wingdings" panose="05000000000000000000" pitchFamily="2" charset="2"/>
              <a:buChar char="ü"/>
            </a:pPr>
            <a:r>
              <a:rPr lang="nl" dirty="0"/>
              <a:t>Zowel gesproken als geschreven instructies geven aan taken</a:t>
            </a:r>
          </a:p>
          <a:p>
            <a:pPr lvl="1">
              <a:lnSpc>
                <a:spcPct val="120000"/>
              </a:lnSpc>
              <a:buFont typeface="Wingdings" panose="05000000000000000000" pitchFamily="2" charset="2"/>
              <a:buChar char="ü"/>
            </a:pPr>
            <a:r>
              <a:rPr lang="nl" dirty="0"/>
              <a:t>Relevante fysieke objecten gebruiken, zoals geld bij het aanleren van wiskundige vaardigheden</a:t>
            </a:r>
          </a:p>
          <a:p>
            <a:pPr lvl="1">
              <a:lnSpc>
                <a:spcPct val="120000"/>
              </a:lnSpc>
              <a:buFont typeface="Wingdings" panose="05000000000000000000" pitchFamily="2" charset="2"/>
              <a:buChar char="ü"/>
            </a:pPr>
            <a:r>
              <a:rPr lang="nl" dirty="0"/>
              <a:t>Tijd vrijmaken voor studenten om artistieke reflecties en interpretaties van lessen te maken</a:t>
            </a:r>
          </a:p>
          <a:p>
            <a:pPr marL="0" indent="0">
              <a:lnSpc>
                <a:spcPct val="120000"/>
              </a:lnSpc>
              <a:buNone/>
            </a:pPr>
            <a:r>
              <a:rPr lang="nl" dirty="0"/>
              <a:t>Deze tactieken zullen niet alleen meer studenten helpen de kernconcepten van lessen te begrijpen, maar </a:t>
            </a:r>
            <a:r>
              <a:rPr lang="nl" b="1" dirty="0"/>
              <a:t>de les ook boeiender maken .</a:t>
            </a:r>
            <a:endParaRPr lang="en-US" dirty="0"/>
          </a:p>
          <a:p>
            <a:pPr>
              <a:lnSpc>
                <a:spcPct val="120000"/>
              </a:lnSpc>
            </a:pPr>
            <a:endParaRPr lang="nl-NL" dirty="0"/>
          </a:p>
        </p:txBody>
      </p:sp>
    </p:spTree>
    <p:extLst>
      <p:ext uri="{BB962C8B-B14F-4D97-AF65-F5344CB8AC3E}">
        <p14:creationId xmlns:p14="http://schemas.microsoft.com/office/powerpoint/2010/main" val="165103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 dirty="0"/>
              <a:t>Deel je eigen sterke en zwakke punten</a:t>
            </a:r>
            <a:endParaRPr lang="en-US" dirty="0"/>
          </a:p>
        </p:txBody>
      </p:sp>
      <p:sp>
        <p:nvSpPr>
          <p:cNvPr id="3" name="Content Placeholder 2"/>
          <p:cNvSpPr>
            <a:spLocks noGrp="1"/>
          </p:cNvSpPr>
          <p:nvPr>
            <p:ph idx="1"/>
          </p:nvPr>
        </p:nvSpPr>
        <p:spPr>
          <a:xfrm>
            <a:off x="838200" y="1946395"/>
            <a:ext cx="10515600" cy="4066217"/>
          </a:xfrm>
        </p:spPr>
        <p:txBody>
          <a:bodyPr>
            <a:normAutofit fontScale="77500" lnSpcReduction="20000"/>
          </a:bodyPr>
          <a:lstStyle/>
          <a:p>
            <a:pPr marL="0" indent="0">
              <a:lnSpc>
                <a:spcPct val="110000"/>
              </a:lnSpc>
              <a:buNone/>
            </a:pPr>
            <a:r>
              <a:rPr lang="nl" dirty="0"/>
              <a:t>Om leerlingen vertrouwd te maken met het idee van gedifferentieerd leren, kan het nuttig zijn om uit te </a:t>
            </a:r>
            <a:r>
              <a:rPr lang="nl" b="1" dirty="0"/>
              <a:t>leggen dat niet iedereen vaardigheden opbouwt en informatie op dezelfde manier verwerkt.</a:t>
            </a:r>
            <a:endParaRPr lang="en-US" dirty="0"/>
          </a:p>
          <a:p>
            <a:pPr marL="0" indent="0">
              <a:lnSpc>
                <a:spcPct val="110000"/>
              </a:lnSpc>
              <a:buNone/>
            </a:pPr>
            <a:r>
              <a:rPr lang="nl" dirty="0"/>
              <a:t>Praten over je eigen sterke en zwakke punten is een manier om dit te doen.</a:t>
            </a:r>
          </a:p>
          <a:p>
            <a:pPr marL="0" indent="0">
              <a:lnSpc>
                <a:spcPct val="110000"/>
              </a:lnSpc>
              <a:buNone/>
            </a:pPr>
            <a:r>
              <a:rPr lang="nl" dirty="0"/>
              <a:t>Leg op persoonlijk niveau uit hoe u lessen bestudeert en beoordeelt. Deel tactieken die wel en niet werken voor jou, als docent in het beroepsonderwijs, en moedig studenten aan om ze uit te proberen .</a:t>
            </a:r>
          </a:p>
          <a:p>
            <a:pPr marL="0" indent="0">
              <a:lnSpc>
                <a:spcPct val="110000"/>
              </a:lnSpc>
              <a:buNone/>
            </a:pPr>
            <a:r>
              <a:rPr lang="nl" b="1" dirty="0"/>
              <a:t>Dit zou hen niet alleen moeten helpen begrijpen dat mensen van nature anders leren, maar hen ook inzicht moeten geven in het verbeteren van de manier waarop ze informatie verwerken .</a:t>
            </a:r>
            <a:endParaRPr lang="en-US" dirty="0"/>
          </a:p>
        </p:txBody>
      </p:sp>
    </p:spTree>
    <p:extLst>
      <p:ext uri="{BB962C8B-B14F-4D97-AF65-F5344CB8AC3E}">
        <p14:creationId xmlns:p14="http://schemas.microsoft.com/office/powerpoint/2010/main" val="3157068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Gebruik de Think-Pair-Share- strategie</a:t>
            </a:r>
            <a:endParaRPr lang="en-US" dirty="0"/>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nl" dirty="0"/>
              <a:t>De </a:t>
            </a:r>
            <a:r>
              <a:rPr lang="nl" b="1" dirty="0"/>
              <a:t>think-pair-share-strategie </a:t>
            </a:r>
            <a:r>
              <a:rPr lang="nl" dirty="0"/>
              <a:t>stelt studenten bloot aan drie lesverwerkende ervaringen binnen één activiteit. Het is ook gemakkelijk om studenten te volgen en te ondersteunen bij het voltooien van elke stap .</a:t>
            </a:r>
            <a:endParaRPr lang="en-US" dirty="0"/>
          </a:p>
          <a:p>
            <a:pPr marL="0" indent="0">
              <a:lnSpc>
                <a:spcPct val="120000"/>
              </a:lnSpc>
              <a:buNone/>
            </a:pPr>
            <a:r>
              <a:rPr lang="nl" dirty="0"/>
              <a:t>Zoals de naam van de strategie al aangeeft, </a:t>
            </a:r>
            <a:r>
              <a:rPr lang="nl" b="1" dirty="0"/>
              <a:t>begin met de leerlingen te vragen individueel na te denken over een bepaald onderwerp of een specifieke vraag te beantwoorden </a:t>
            </a:r>
            <a:r>
              <a:rPr lang="nl" dirty="0"/>
              <a:t>.</a:t>
            </a:r>
            <a:endParaRPr lang="en-US" dirty="0"/>
          </a:p>
          <a:p>
            <a:pPr marL="0" indent="0">
              <a:lnSpc>
                <a:spcPct val="120000"/>
              </a:lnSpc>
              <a:buNone/>
            </a:pPr>
            <a:r>
              <a:rPr lang="nl" b="1" dirty="0"/>
              <a:t>Koppel vervolgens </a:t>
            </a:r>
            <a:r>
              <a:rPr lang="nl" dirty="0"/>
              <a:t>de leerlingen aan elkaar om hun resultaten en bevindingen te </a:t>
            </a:r>
            <a:r>
              <a:rPr lang="nl" b="1" dirty="0"/>
              <a:t>bespreken </a:t>
            </a:r>
            <a:r>
              <a:rPr lang="nl" dirty="0"/>
              <a:t>.</a:t>
            </a:r>
            <a:endParaRPr lang="en-US" dirty="0"/>
          </a:p>
          <a:p>
            <a:pPr marL="0" indent="0">
              <a:lnSpc>
                <a:spcPct val="120000"/>
              </a:lnSpc>
              <a:buNone/>
            </a:pPr>
            <a:r>
              <a:rPr lang="nl" dirty="0"/>
              <a:t>slotte elk tweetal </a:t>
            </a:r>
            <a:r>
              <a:rPr lang="nl" b="1" dirty="0"/>
              <a:t>hun ideeën </a:t>
            </a:r>
            <a:r>
              <a:rPr lang="nl" dirty="0"/>
              <a:t>met de rest van de klas delen en open het woord voor verdere discussie .</a:t>
            </a:r>
            <a:endParaRPr lang="en-US" dirty="0"/>
          </a:p>
          <a:p>
            <a:pPr marL="0" indent="0">
              <a:lnSpc>
                <a:spcPct val="120000"/>
              </a:lnSpc>
              <a:buNone/>
            </a:pPr>
            <a:r>
              <a:rPr lang="nl" dirty="0"/>
              <a:t>Omdat de gedifferentieerde instructiestrategie studenten in staat stelt om uw lesinhoud individueel, in een kleine groep en in een grote groep te verwerken, komt deze tegemoet aan het scala aan leer- en persoonlijkheidstypen van uw klas.</a:t>
            </a:r>
          </a:p>
        </p:txBody>
      </p:sp>
    </p:spTree>
    <p:extLst>
      <p:ext uri="{BB962C8B-B14F-4D97-AF65-F5344CB8AC3E}">
        <p14:creationId xmlns:p14="http://schemas.microsoft.com/office/powerpoint/2010/main" val="404958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9242" y="231032"/>
            <a:ext cx="1609725" cy="1466850"/>
          </a:xfrm>
        </p:spPr>
      </p:pic>
      <p:sp>
        <p:nvSpPr>
          <p:cNvPr id="2" name="Title 1"/>
          <p:cNvSpPr>
            <a:spLocks noGrp="1"/>
          </p:cNvSpPr>
          <p:nvPr>
            <p:ph type="title"/>
          </p:nvPr>
        </p:nvSpPr>
        <p:spPr>
          <a:xfrm>
            <a:off x="398253" y="372319"/>
            <a:ext cx="10515600" cy="1325563"/>
          </a:xfrm>
        </p:spPr>
        <p:txBody>
          <a:bodyPr/>
          <a:lstStyle/>
          <a:p>
            <a:r>
              <a:rPr lang="nl" b="1" i="1" dirty="0">
                <a:solidFill>
                  <a:schemeClr val="accent4">
                    <a:lumMod val="75000"/>
                  </a:schemeClr>
                </a:solidFill>
                <a:latin typeface="Ink Free" panose="03080402000500000000" pitchFamily="66" charset="0"/>
              </a:rPr>
              <a:t>Tijd voor extra materiaal</a:t>
            </a:r>
            <a:endParaRPr lang="en-US" b="1" i="1" dirty="0">
              <a:solidFill>
                <a:schemeClr val="accent4">
                  <a:lumMod val="75000"/>
                </a:schemeClr>
              </a:solidFill>
              <a:latin typeface="Ink Free" panose="03080402000500000000" pitchFamily="66"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600099" y="2385408"/>
            <a:ext cx="8834805" cy="2031325"/>
          </a:xfrm>
          <a:prstGeom prst="rect">
            <a:avLst/>
          </a:prstGeom>
          <a:solidFill>
            <a:schemeClr val="accent4">
              <a:lumMod val="40000"/>
              <a:lumOff val="60000"/>
            </a:schemeClr>
          </a:solidFill>
        </p:spPr>
        <p:txBody>
          <a:bodyPr wrap="square" rtlCol="0">
            <a:spAutoFit/>
          </a:bodyPr>
          <a:lstStyle/>
          <a:p>
            <a:pPr algn="ctr" fontAlgn="base"/>
            <a:r>
              <a:rPr lang="nl" b="1" dirty="0"/>
              <a:t>Klik hieronder, lees de Strategiegids en leer hoe je leerlingen en klasonderwerpen kunt organiseren om een hoge mate van deelname aan de klas aan te moedigen en leerlingen te helpen een conceptueel begrip van een onderwerp te ontwikkelen door het gebruik van de Think-Pair-Share- techniek:</a:t>
            </a:r>
            <a:endParaRPr lang="en-US" b="1" dirty="0"/>
          </a:p>
          <a:p>
            <a:pPr algn="just"/>
            <a:endParaRPr lang="en-US" dirty="0">
              <a:solidFill>
                <a:srgbClr val="000000"/>
              </a:solidFill>
              <a:latin typeface="Roboto"/>
            </a:endParaRPr>
          </a:p>
          <a:p>
            <a:pPr algn="ctr"/>
            <a:r>
              <a:rPr lang="nl" dirty="0"/>
              <a:t>Link : https://www.readwritethink.org/professional-development/strategy-guides/using-think-pair-share#RelatedResourceTabs1</a:t>
            </a:r>
            <a:endParaRPr lang="en-US" dirty="0"/>
          </a:p>
        </p:txBody>
      </p:sp>
    </p:spTree>
    <p:extLst>
      <p:ext uri="{BB962C8B-B14F-4D97-AF65-F5344CB8AC3E}">
        <p14:creationId xmlns:p14="http://schemas.microsoft.com/office/powerpoint/2010/main" val="2334291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 dirty="0"/>
              <a:t>HOOFDSTUK 2</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p:txBody>
          <a:bodyPr>
            <a:normAutofit fontScale="77500" lnSpcReduction="20000"/>
          </a:bodyPr>
          <a:lstStyle/>
          <a:p>
            <a:r>
              <a:rPr lang="nl" dirty="0"/>
              <a:t>Wat zijn differentiatiestrategieën (2/2)?</a:t>
            </a:r>
            <a:endParaRPr lang="en-GB" dirty="0"/>
          </a:p>
        </p:txBody>
      </p:sp>
    </p:spTree>
    <p:extLst>
      <p:ext uri="{BB962C8B-B14F-4D97-AF65-F5344CB8AC3E}">
        <p14:creationId xmlns:p14="http://schemas.microsoft.com/office/powerpoint/2010/main" val="219139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Maak tijd voor journaling</a:t>
            </a:r>
            <a:endParaRPr lang="en-US" dirty="0"/>
          </a:p>
        </p:txBody>
      </p:sp>
      <p:sp>
        <p:nvSpPr>
          <p:cNvPr id="3" name="Content Placeholder 2"/>
          <p:cNvSpPr>
            <a:spLocks noGrp="1"/>
          </p:cNvSpPr>
          <p:nvPr>
            <p:ph idx="1"/>
          </p:nvPr>
        </p:nvSpPr>
        <p:spPr>
          <a:xfrm>
            <a:off x="838200" y="1825625"/>
            <a:ext cx="10515600" cy="4626934"/>
          </a:xfrm>
        </p:spPr>
        <p:txBody>
          <a:bodyPr>
            <a:normAutofit fontScale="62500" lnSpcReduction="20000"/>
          </a:bodyPr>
          <a:lstStyle/>
          <a:p>
            <a:pPr marL="0" indent="0">
              <a:lnSpc>
                <a:spcPct val="120000"/>
              </a:lnSpc>
              <a:buNone/>
            </a:pPr>
            <a:r>
              <a:rPr lang="nl" dirty="0"/>
              <a:t>Een dagboek kan een hulpmiddel zijn voor studenten om na te denken over de lessen die je hebt gegeven en de activiteiten die je hebt uitgevoerd , </a:t>
            </a:r>
            <a:r>
              <a:rPr lang="nl" b="1" dirty="0"/>
              <a:t>waardoor ze nieuwe informatie kunnen verwerken</a:t>
            </a:r>
            <a:r>
              <a:rPr lang="nl" dirty="0"/>
              <a:t>.</a:t>
            </a:r>
            <a:endParaRPr lang="el-GR" dirty="0"/>
          </a:p>
          <a:p>
            <a:pPr marL="0" indent="0">
              <a:lnSpc>
                <a:spcPct val="120000"/>
              </a:lnSpc>
              <a:buNone/>
            </a:pPr>
            <a:r>
              <a:rPr lang="nl" dirty="0"/>
              <a:t>indien mogelijk aan het einde van de les, de kans </a:t>
            </a:r>
            <a:r>
              <a:rPr lang="nl" b="1" dirty="0"/>
              <a:t>om een journaalboeking te maken </a:t>
            </a:r>
            <a:r>
              <a:rPr lang="nl" dirty="0"/>
              <a:t>door:</a:t>
            </a:r>
          </a:p>
          <a:p>
            <a:pPr lvl="1">
              <a:lnSpc>
                <a:spcPct val="120000"/>
              </a:lnSpc>
            </a:pPr>
            <a:r>
              <a:rPr lang="nl" dirty="0"/>
              <a:t>De belangrijkste punten die ze hebben geleerd samenvatten</a:t>
            </a:r>
          </a:p>
          <a:p>
            <a:pPr lvl="1">
              <a:lnSpc>
                <a:spcPct val="120000"/>
              </a:lnSpc>
            </a:pPr>
            <a:r>
              <a:rPr lang="nl" dirty="0"/>
              <a:t>Pogingen om slepende vragen te beantwoorden of te begrijpen</a:t>
            </a:r>
          </a:p>
          <a:p>
            <a:pPr lvl="1">
              <a:lnSpc>
                <a:spcPct val="120000"/>
              </a:lnSpc>
            </a:pPr>
            <a:r>
              <a:rPr lang="nl" dirty="0"/>
              <a:t>Uitleggen hoe ze de lessen kunnen gebruiken in real-life scenario's</a:t>
            </a:r>
          </a:p>
          <a:p>
            <a:pPr lvl="1">
              <a:lnSpc>
                <a:spcPct val="120000"/>
              </a:lnSpc>
            </a:pPr>
            <a:r>
              <a:rPr lang="nl" dirty="0"/>
              <a:t>Nieuwe concepten illustreren, die vooral nuttig kunnen zijn voor op gegevens gerichte wiskundelessen</a:t>
            </a:r>
            <a:endParaRPr lang="el-GR" dirty="0"/>
          </a:p>
          <a:p>
            <a:pPr marL="0" indent="0">
              <a:lnSpc>
                <a:spcPct val="120000"/>
              </a:lnSpc>
              <a:buNone/>
            </a:pPr>
            <a:r>
              <a:rPr lang="nl" dirty="0"/>
              <a:t>Terwijl ze doorgaan met het maken van invoer, moeten ze erachter komen welke hen in staat stellen om nieuwe inhoud te verwerken.</a:t>
            </a:r>
            <a:endParaRPr lang="el-GR" dirty="0"/>
          </a:p>
          <a:p>
            <a:pPr marL="0" indent="0">
              <a:lnSpc>
                <a:spcPct val="120000"/>
              </a:lnSpc>
              <a:buNone/>
            </a:pPr>
            <a:r>
              <a:rPr lang="nl" dirty="0"/>
              <a:t>Maar als je moeite hebt om de waarde van een dagboek in te zien in een vak als wiskunde, kun je specifiek tijd vrijmaken voor het bijhouden van een dagboek. Terwijl je journaling koppelt aan je eigen wiskundedoelen, kunnen leerlingen vakoverschrijdende verbanden leggen.</a:t>
            </a:r>
            <a:endParaRPr lang="en-US" dirty="0"/>
          </a:p>
        </p:txBody>
      </p:sp>
    </p:spTree>
    <p:extLst>
      <p:ext uri="{BB962C8B-B14F-4D97-AF65-F5344CB8AC3E}">
        <p14:creationId xmlns:p14="http://schemas.microsoft.com/office/powerpoint/2010/main" val="275025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 dirty="0"/>
              <a:t>Reflectie en het stellen van doelen uitvoeren</a:t>
            </a:r>
            <a:endParaRPr lang="en-US" dirty="0"/>
          </a:p>
        </p:txBody>
      </p:sp>
      <p:sp>
        <p:nvSpPr>
          <p:cNvPr id="3" name="Content Placeholder 2"/>
          <p:cNvSpPr>
            <a:spLocks noGrp="1"/>
          </p:cNvSpPr>
          <p:nvPr>
            <p:ph idx="1"/>
          </p:nvPr>
        </p:nvSpPr>
        <p:spPr/>
        <p:txBody>
          <a:bodyPr>
            <a:normAutofit fontScale="77500" lnSpcReduction="20000"/>
          </a:bodyPr>
          <a:lstStyle/>
          <a:p>
            <a:pPr marL="0" indent="0">
              <a:lnSpc>
                <a:spcPct val="110000"/>
              </a:lnSpc>
              <a:buNone/>
            </a:pPr>
            <a:r>
              <a:rPr lang="nl" dirty="0"/>
              <a:t>Een uitbreiding van journaling, laat leerlingen nadenken over belangrijke lessen en </a:t>
            </a:r>
            <a:r>
              <a:rPr lang="nl" b="1" dirty="0"/>
              <a:t>stel doelen voor verder leren </a:t>
            </a:r>
            <a:r>
              <a:rPr lang="nl" dirty="0"/>
              <a:t>op vooraf bepaalde punten van het jaar.</a:t>
            </a:r>
            <a:endParaRPr lang="en-US" dirty="0"/>
          </a:p>
          <a:p>
            <a:pPr marL="0" indent="0">
              <a:lnSpc>
                <a:spcPct val="110000"/>
              </a:lnSpc>
              <a:buNone/>
            </a:pPr>
            <a:r>
              <a:rPr lang="nl" dirty="0"/>
              <a:t>Vraag de leerlingen tijdens deze punten te schrijven over hun </a:t>
            </a:r>
            <a:r>
              <a:rPr lang="nl" b="1" dirty="0"/>
              <a:t>favoriete onderwerpen </a:t>
            </a:r>
            <a:r>
              <a:rPr lang="nl" dirty="0"/>
              <a:t>, evenals over de meest interessante concepten en informatie die ze hebben geleerd.</a:t>
            </a:r>
            <a:endParaRPr lang="en-US" dirty="0"/>
          </a:p>
          <a:p>
            <a:pPr marL="0" indent="0">
              <a:lnSpc>
                <a:spcPct val="110000"/>
              </a:lnSpc>
              <a:buNone/>
            </a:pPr>
            <a:r>
              <a:rPr lang="nl" dirty="0"/>
              <a:t>Ze moeten ook </a:t>
            </a:r>
            <a:r>
              <a:rPr lang="nl" b="1" dirty="0"/>
              <a:t>vaardigheden identificeren om te verbeteren en onderwerpen om te onderzoeken</a:t>
            </a:r>
            <a:r>
              <a:rPr lang="nl" dirty="0"/>
              <a:t>.</a:t>
            </a:r>
            <a:endParaRPr lang="en-US" dirty="0"/>
          </a:p>
          <a:p>
            <a:pPr marL="0" indent="0">
              <a:lnSpc>
                <a:spcPct val="110000"/>
              </a:lnSpc>
              <a:buNone/>
            </a:pPr>
            <a:r>
              <a:rPr lang="nl" dirty="0"/>
              <a:t>Op basis van de resultaten </a:t>
            </a:r>
            <a:r>
              <a:rPr lang="nl" b="1" dirty="0"/>
              <a:t>kun je lessen richten om deze doelen te bereiken </a:t>
            </a:r>
            <a:r>
              <a:rPr lang="nl" dirty="0"/>
              <a:t>. Als het grootste deel van de studenten bijvoorbeeld een bepaald aspect van het bètacurriculum bespreekt, kun je er meer activiteiten omheen ontwerpen.</a:t>
            </a:r>
          </a:p>
        </p:txBody>
      </p:sp>
    </p:spTree>
    <p:extLst>
      <p:ext uri="{BB962C8B-B14F-4D97-AF65-F5344CB8AC3E}">
        <p14:creationId xmlns:p14="http://schemas.microsoft.com/office/powerpoint/2010/main" val="275248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p:txBody>
          <a:bodyPr/>
          <a:lstStyle/>
          <a:p>
            <a:r>
              <a:rPr lang="nl" sz="3200" b="1" spc="100" dirty="0"/>
              <a:t>Doelstellingen &amp; doelstellingen</a:t>
            </a:r>
            <a:endParaRPr lang="en-GB"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839787" y="2057400"/>
            <a:ext cx="4031316" cy="3352088"/>
          </a:xfrm>
        </p:spPr>
        <p:txBody>
          <a:bodyPr>
            <a:noAutofit/>
          </a:bodyPr>
          <a:lstStyle/>
          <a:p>
            <a:pPr>
              <a:lnSpc>
                <a:spcPct val="100000"/>
              </a:lnSpc>
              <a:spcAft>
                <a:spcPts val="600"/>
              </a:spcAft>
            </a:pPr>
            <a:r>
              <a:rPr lang="nl" sz="2600" dirty="0">
                <a:solidFill>
                  <a:schemeClr val="tx1"/>
                </a:solidFill>
              </a:rPr>
              <a:t>Aan het einde van deze module is de leerling in staat om differentiatie-strategieën en beoordelingstechnieken toe te passen in zijn/haar klaslokaal.</a:t>
            </a:r>
            <a:endParaRPr lang="en-GB" sz="2600" dirty="0">
              <a:solidFill>
                <a:schemeClr val="tx1"/>
              </a:solidFill>
            </a:endParaRP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Literatuurkringen runnen</a:t>
            </a:r>
          </a:p>
        </p:txBody>
      </p:sp>
      <p:sp>
        <p:nvSpPr>
          <p:cNvPr id="3" name="Content Placeholder 2"/>
          <p:cNvSpPr>
            <a:spLocks noGrp="1"/>
          </p:cNvSpPr>
          <p:nvPr>
            <p:ph idx="1"/>
          </p:nvPr>
        </p:nvSpPr>
        <p:spPr/>
        <p:txBody>
          <a:bodyPr>
            <a:normAutofit fontScale="85000" lnSpcReduction="20000"/>
          </a:bodyPr>
          <a:lstStyle/>
          <a:p>
            <a:pPr marL="0" indent="0">
              <a:lnSpc>
                <a:spcPct val="110000"/>
              </a:lnSpc>
              <a:buNone/>
            </a:pPr>
            <a:r>
              <a:rPr lang="nl" dirty="0"/>
              <a:t>Het organiseren van studenten in </a:t>
            </a:r>
            <a:r>
              <a:rPr lang="nl" b="1" dirty="0"/>
              <a:t>literatuurkringen </a:t>
            </a:r>
            <a:r>
              <a:rPr lang="nl" dirty="0"/>
              <a:t>moedigt studenten niet alleen aan om elkaars begrip van lezingen vorm te geven en te informeren, maar </a:t>
            </a:r>
            <a:r>
              <a:rPr lang="nl" b="1" dirty="0"/>
              <a:t>helpt auditieve en participatieve studenten om meer informatie vast te houden</a:t>
            </a:r>
            <a:r>
              <a:rPr lang="nl" dirty="0"/>
              <a:t>.</a:t>
            </a:r>
            <a:endParaRPr lang="en-US" dirty="0"/>
          </a:p>
          <a:p>
            <a:pPr marL="0" indent="0">
              <a:lnSpc>
                <a:spcPct val="110000"/>
              </a:lnSpc>
              <a:buNone/>
            </a:pPr>
            <a:r>
              <a:rPr lang="nl" dirty="0"/>
              <a:t>Dit geeft je ook de gelegenheid om naar de discussie van elke cirkel te luisteren, vragen te stellen en hiaten in het begrip op te vullen.</a:t>
            </a:r>
            <a:endParaRPr lang="en-US" dirty="0"/>
          </a:p>
          <a:p>
            <a:pPr marL="0" indent="0">
              <a:lnSpc>
                <a:spcPct val="110000"/>
              </a:lnSpc>
              <a:buNone/>
            </a:pPr>
            <a:r>
              <a:rPr lang="nl" dirty="0"/>
              <a:t>Als een bonus kunnen sommige studenten zich </a:t>
            </a:r>
            <a:r>
              <a:rPr lang="nl" b="1" dirty="0"/>
              <a:t>ontwikkelen</a:t>
            </a:r>
            <a:r>
              <a:rPr lang="nl" dirty="0"/>
              <a:t> </a:t>
            </a:r>
            <a:r>
              <a:rPr lang="nl" b="1" dirty="0"/>
              <a:t>leiderschapsvaardigheden </a:t>
            </a:r>
            <a:r>
              <a:rPr lang="nl" dirty="0"/>
              <a:t>door de discussie te leiden.</a:t>
            </a:r>
            <a:endParaRPr lang="en-US" dirty="0"/>
          </a:p>
          <a:p>
            <a:pPr marL="0" indent="0">
              <a:lnSpc>
                <a:spcPct val="110000"/>
              </a:lnSpc>
              <a:buNone/>
            </a:pPr>
            <a:r>
              <a:rPr lang="nl" dirty="0"/>
              <a:t>Deze activiteit maakt </a:t>
            </a:r>
            <a:r>
              <a:rPr lang="nl" b="1" dirty="0"/>
              <a:t>geschreven inhoud </a:t>
            </a:r>
            <a:r>
              <a:rPr lang="nl" dirty="0"/>
              <a:t>- die soms alleen toegankelijk is voor individuele leerlingen met een sterke leesretentie - gemakkelijker te verwerken voor meer studenten.</a:t>
            </a:r>
          </a:p>
        </p:txBody>
      </p:sp>
    </p:spTree>
    <p:extLst>
      <p:ext uri="{BB962C8B-B14F-4D97-AF65-F5344CB8AC3E}">
        <p14:creationId xmlns:p14="http://schemas.microsoft.com/office/powerpoint/2010/main" val="13192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 dirty="0"/>
              <a:t>Bied verschillende soorten gratis studietijd aan</a:t>
            </a:r>
            <a:endParaRPr lang="en-US" dirty="0"/>
          </a:p>
        </p:txBody>
      </p:sp>
      <p:sp>
        <p:nvSpPr>
          <p:cNvPr id="3" name="Content Placeholder 2"/>
          <p:cNvSpPr>
            <a:spLocks noGrp="1"/>
          </p:cNvSpPr>
          <p:nvPr>
            <p:ph idx="1"/>
          </p:nvPr>
        </p:nvSpPr>
        <p:spPr>
          <a:xfrm>
            <a:off x="838200" y="1690688"/>
            <a:ext cx="10515600" cy="4735991"/>
          </a:xfrm>
        </p:spPr>
        <p:txBody>
          <a:bodyPr>
            <a:normAutofit fontScale="55000" lnSpcReduction="20000"/>
          </a:bodyPr>
          <a:lstStyle/>
          <a:p>
            <a:pPr marL="0" indent="0">
              <a:lnSpc>
                <a:spcPct val="120000"/>
              </a:lnSpc>
              <a:buNone/>
            </a:pPr>
            <a:r>
              <a:rPr lang="nl" b="1" dirty="0"/>
              <a:t>Vrije studietijd </a:t>
            </a:r>
            <a:r>
              <a:rPr lang="nl" dirty="0"/>
              <a:t>komt over het algemeen ten goede aan studenten </a:t>
            </a:r>
            <a:r>
              <a:rPr lang="nl" b="1" dirty="0"/>
              <a:t>die liever individueel leren </a:t>
            </a:r>
            <a:r>
              <a:rPr lang="nl" dirty="0"/>
              <a:t>, maar kan enigszins worden aangepast om ook hun klasgenoten te helpen bij het verwerken van je lessen.</a:t>
            </a:r>
          </a:p>
          <a:p>
            <a:pPr marL="0" indent="0">
              <a:lnSpc>
                <a:spcPct val="120000"/>
              </a:lnSpc>
              <a:buNone/>
            </a:pPr>
            <a:r>
              <a:rPr lang="nl" dirty="0"/>
              <a:t>Dit kan door je klas op te delen in </a:t>
            </a:r>
            <a:r>
              <a:rPr lang="nl" b="1" dirty="0"/>
              <a:t>duidelijk opgedeelde solo- </a:t>
            </a:r>
            <a:r>
              <a:rPr lang="nl" dirty="0"/>
              <a:t>en </a:t>
            </a:r>
            <a:r>
              <a:rPr lang="nl" b="1" dirty="0"/>
              <a:t>teamactiviteiten </a:t>
            </a:r>
            <a:r>
              <a:rPr lang="nl" dirty="0"/>
              <a:t>.</a:t>
            </a:r>
          </a:p>
          <a:p>
            <a:pPr marL="0" indent="0">
              <a:lnSpc>
                <a:spcPct val="120000"/>
              </a:lnSpc>
              <a:buNone/>
            </a:pPr>
            <a:r>
              <a:rPr lang="nl" dirty="0"/>
              <a:t>Overweeg de volgende </a:t>
            </a:r>
            <a:r>
              <a:rPr lang="nl" b="1" dirty="0"/>
              <a:t>gratis studieoefeningen </a:t>
            </a:r>
            <a:r>
              <a:rPr lang="nl" dirty="0"/>
              <a:t>om ook tegemoet te komen aan de voorkeuren van visuele, auditieve en kinesthetische leerlingen :</a:t>
            </a:r>
            <a:endParaRPr lang="en-US" dirty="0"/>
          </a:p>
          <a:p>
            <a:pPr>
              <a:lnSpc>
                <a:spcPct val="120000"/>
              </a:lnSpc>
            </a:pPr>
            <a:r>
              <a:rPr lang="nl" dirty="0"/>
              <a:t>Bied audioboeken met materiaal dat relevant is voor je lessen</a:t>
            </a:r>
          </a:p>
          <a:p>
            <a:pPr>
              <a:lnSpc>
                <a:spcPct val="120000"/>
              </a:lnSpc>
            </a:pPr>
            <a:r>
              <a:rPr lang="nl" dirty="0"/>
              <a:t>Creëer een station voor uitdagende groepsspellen die vaardigheden leren die betrokken zijn bij het curriculum</a:t>
            </a:r>
          </a:p>
          <a:p>
            <a:pPr>
              <a:lnSpc>
                <a:spcPct val="120000"/>
              </a:lnSpc>
            </a:pPr>
            <a:r>
              <a:rPr lang="nl" dirty="0"/>
              <a:t>Zorg voor een aangewezen stille ruimte waar studenten aantekeningen kunnen maken en het werk kunnen voltooien</a:t>
            </a:r>
          </a:p>
          <a:p>
            <a:pPr>
              <a:lnSpc>
                <a:spcPct val="120000"/>
              </a:lnSpc>
            </a:pPr>
            <a:r>
              <a:rPr lang="nl" dirty="0"/>
              <a:t>Laat leerlingen in groepen werken terwijl ze aantekeningen maken en werk afmaken, weg van de stille ruimte</a:t>
            </a:r>
          </a:p>
          <a:p>
            <a:pPr marL="0" indent="0">
              <a:lnSpc>
                <a:spcPct val="120000"/>
              </a:lnSpc>
              <a:buNone/>
            </a:pPr>
            <a:r>
              <a:rPr lang="nl" dirty="0"/>
              <a:t>Door dit soort activiteiten uit te voeren, zal vrije studietijd ten goede komen aan diverse leerlingen - niet alleen studenten die gemakkelijk informatie verwerken door rustig, individueel werk.</a:t>
            </a:r>
          </a:p>
        </p:txBody>
      </p:sp>
    </p:spTree>
    <p:extLst>
      <p:ext uri="{BB962C8B-B14F-4D97-AF65-F5344CB8AC3E}">
        <p14:creationId xmlns:p14="http://schemas.microsoft.com/office/powerpoint/2010/main" val="3259614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Groepsleerlingen met vergelijkbare leerstijlen</a:t>
            </a:r>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nl" dirty="0" err="1"/>
              <a:t>Heterogeen </a:t>
            </a:r>
            <a:r>
              <a:rPr lang="nl" dirty="0"/>
              <a:t>groeperen is een gangbare praktijk, maar het </a:t>
            </a:r>
            <a:r>
              <a:rPr lang="nl" b="1" dirty="0"/>
              <a:t>groeperen van leerlingen op basis van een vergelijkbare leerstijl kan samenwerking aanmoedigen door middel van gemeenschappelijke werk- en denkpraktijken </a:t>
            </a:r>
            <a:r>
              <a:rPr lang="nl" dirty="0"/>
              <a:t>.</a:t>
            </a:r>
          </a:p>
          <a:p>
            <a:pPr marL="0" indent="0">
              <a:lnSpc>
                <a:spcPct val="120000"/>
              </a:lnSpc>
              <a:buNone/>
            </a:pPr>
            <a:r>
              <a:rPr lang="nl" dirty="0"/>
              <a:t>Dit moet niet worden verward met het groeperen van studenten op basis van een vergelijkbaar niveau van bekwaamheid of begrip.</a:t>
            </a:r>
          </a:p>
          <a:p>
            <a:pPr marL="0" indent="0">
              <a:lnSpc>
                <a:spcPct val="120000"/>
              </a:lnSpc>
              <a:buNone/>
            </a:pPr>
            <a:r>
              <a:rPr lang="nl" dirty="0"/>
              <a:t>In sommige gevallen is dit in strijd met het 'Teach Up'-principe, dat hieronder wordt besproken.</a:t>
            </a:r>
          </a:p>
          <a:p>
            <a:pPr marL="0" indent="0">
              <a:lnSpc>
                <a:spcPct val="120000"/>
              </a:lnSpc>
              <a:buNone/>
            </a:pPr>
            <a:r>
              <a:rPr lang="nl" dirty="0"/>
              <a:t>Integendeel , deze tactiek stelt gelijkgestemde studenten in staat om elkaars leerproces te ondersteunen, terwijl je tijd hebt om met elke groep door te brengen. Je kunt dan het optimale soort instructie aanbieden dat past bij de gemeenschappelijke behoeften en voorkeuren van elke groep.</a:t>
            </a:r>
          </a:p>
        </p:txBody>
      </p:sp>
    </p:spTree>
    <p:extLst>
      <p:ext uri="{BB962C8B-B14F-4D97-AF65-F5344CB8AC3E}">
        <p14:creationId xmlns:p14="http://schemas.microsoft.com/office/powerpoint/2010/main" val="277917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 dirty="0"/>
              <a:t>Geef verschillende sets van activiteiten voor begrijpend lezen</a:t>
            </a:r>
            <a:endParaRPr lang="en-US" dirty="0"/>
          </a:p>
        </p:txBody>
      </p:sp>
      <p:sp>
        <p:nvSpPr>
          <p:cNvPr id="3" name="Content Placeholder 2"/>
          <p:cNvSpPr>
            <a:spLocks noGrp="1"/>
          </p:cNvSpPr>
          <p:nvPr>
            <p:ph idx="1"/>
          </p:nvPr>
        </p:nvSpPr>
        <p:spPr>
          <a:xfrm>
            <a:off x="838200" y="1825624"/>
            <a:ext cx="10515600" cy="4523417"/>
          </a:xfrm>
        </p:spPr>
        <p:txBody>
          <a:bodyPr>
            <a:normAutofit fontScale="62500" lnSpcReduction="20000"/>
          </a:bodyPr>
          <a:lstStyle/>
          <a:p>
            <a:pPr marL="0" indent="0">
              <a:lnSpc>
                <a:spcPct val="120000"/>
              </a:lnSpc>
              <a:buNone/>
            </a:pPr>
            <a:r>
              <a:rPr lang="nl" dirty="0"/>
              <a:t>In plaats van je te concentreren op geschreven producten, </a:t>
            </a:r>
            <a:r>
              <a:rPr lang="nl" b="1" dirty="0"/>
              <a:t>kun je overwegen om begrijpend lezen te evalueren door middel van vragen en activiteiten die verschillende vaardigheden testen.</a:t>
            </a:r>
          </a:p>
          <a:p>
            <a:pPr marL="0" indent="0">
              <a:lnSpc>
                <a:spcPct val="120000"/>
              </a:lnSpc>
              <a:buNone/>
            </a:pPr>
            <a:r>
              <a:rPr lang="nl" dirty="0"/>
              <a:t>Hoewel schriftelijke antwoorden nog steeds aantrekkelijk zijn voor veel studenten, kunnen anderen gedijen en zichzelf het beste uitdagen tijdens artistieke of kinesthetische taken.</a:t>
            </a:r>
          </a:p>
          <a:p>
            <a:pPr marL="0" indent="0">
              <a:lnSpc>
                <a:spcPct val="120000"/>
              </a:lnSpc>
              <a:buNone/>
            </a:pPr>
            <a:r>
              <a:rPr lang="nl" dirty="0"/>
              <a:t>bijvoorbeeld voor, tijdens en na een belangrijke lezing kiezen tussen enkele van de volgende activiteiten :</a:t>
            </a:r>
            <a:endParaRPr lang="en-US" dirty="0"/>
          </a:p>
          <a:p>
            <a:pPr lvl="1">
              <a:lnSpc>
                <a:spcPct val="120000"/>
              </a:lnSpc>
              <a:buFont typeface="Wingdings" panose="05000000000000000000" pitchFamily="2" charset="2"/>
              <a:buChar char="Ø"/>
            </a:pPr>
            <a:r>
              <a:rPr lang="nl" dirty="0"/>
              <a:t>Deelnemen aan meer literatuurkringen</a:t>
            </a:r>
          </a:p>
          <a:p>
            <a:pPr lvl="1">
              <a:lnSpc>
                <a:spcPct val="120000"/>
              </a:lnSpc>
              <a:buFont typeface="Wingdings" panose="05000000000000000000" pitchFamily="2" charset="2"/>
              <a:buChar char="Ø"/>
            </a:pPr>
            <a:r>
              <a:rPr lang="nl" dirty="0"/>
              <a:t>Een presentatie geven</a:t>
            </a:r>
          </a:p>
          <a:p>
            <a:pPr lvl="1">
              <a:lnSpc>
                <a:spcPct val="120000"/>
              </a:lnSpc>
              <a:buFont typeface="Wingdings" panose="05000000000000000000" pitchFamily="2" charset="2"/>
              <a:buChar char="Ø"/>
            </a:pPr>
            <a:r>
              <a:rPr lang="nl" dirty="0"/>
              <a:t>Een traditioneel rapport schrijven</a:t>
            </a:r>
          </a:p>
          <a:p>
            <a:pPr lvl="1">
              <a:lnSpc>
                <a:spcPct val="120000"/>
              </a:lnSpc>
              <a:buFont typeface="Wingdings" panose="05000000000000000000" pitchFamily="2" charset="2"/>
              <a:buChar char="Ø"/>
            </a:pPr>
            <a:r>
              <a:rPr lang="nl" dirty="0"/>
              <a:t>Beeldende kunst maken om belangrijke gebeurtenissen te illustreren</a:t>
            </a:r>
          </a:p>
          <a:p>
            <a:pPr lvl="1">
              <a:lnSpc>
                <a:spcPct val="120000"/>
              </a:lnSpc>
              <a:buFont typeface="Wingdings" panose="05000000000000000000" pitchFamily="2" charset="2"/>
              <a:buChar char="Ø"/>
            </a:pPr>
            <a:r>
              <a:rPr lang="nl" dirty="0"/>
              <a:t>Een monoloog maken en uitvoeren als hoofdpersoon of figuur</a:t>
            </a:r>
          </a:p>
          <a:p>
            <a:pPr marL="0" indent="0">
              <a:lnSpc>
                <a:spcPct val="120000"/>
              </a:lnSpc>
              <a:buNone/>
            </a:pPr>
            <a:r>
              <a:rPr lang="nl" dirty="0"/>
              <a:t>Door gestructureerde opties aan te bieden, kunnen studenten </a:t>
            </a:r>
            <a:r>
              <a:rPr lang="nl" b="1" dirty="0"/>
              <a:t>hun kennis van inhoud </a:t>
            </a:r>
            <a:r>
              <a:rPr lang="nl" dirty="0"/>
              <a:t>zo </a:t>
            </a:r>
            <a:r>
              <a:rPr lang="nl" b="1" dirty="0"/>
              <a:t>effectief </a:t>
            </a:r>
            <a:r>
              <a:rPr lang="nl" dirty="0"/>
              <a:t>mogelijk demonstreren, waardoor u meer </a:t>
            </a:r>
            <a:r>
              <a:rPr lang="nl" b="1" dirty="0"/>
              <a:t>inzicht krijgt </a:t>
            </a:r>
            <a:r>
              <a:rPr lang="nl" dirty="0"/>
              <a:t>in hun </a:t>
            </a:r>
            <a:r>
              <a:rPr lang="nl" b="1" dirty="0"/>
              <a:t>capaciteiten </a:t>
            </a:r>
            <a:r>
              <a:rPr lang="nl" dirty="0"/>
              <a:t>.</a:t>
            </a:r>
          </a:p>
        </p:txBody>
      </p:sp>
    </p:spTree>
    <p:extLst>
      <p:ext uri="{BB962C8B-B14F-4D97-AF65-F5344CB8AC3E}">
        <p14:creationId xmlns:p14="http://schemas.microsoft.com/office/powerpoint/2010/main" val="68394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Open projecten toewijzen</a:t>
            </a:r>
          </a:p>
        </p:txBody>
      </p:sp>
      <p:sp>
        <p:nvSpPr>
          <p:cNvPr id="3" name="Content Placeholder 2"/>
          <p:cNvSpPr>
            <a:spLocks noGrp="1"/>
          </p:cNvSpPr>
          <p:nvPr>
            <p:ph idx="1"/>
          </p:nvPr>
        </p:nvSpPr>
        <p:spPr>
          <a:xfrm>
            <a:off x="838200" y="1523700"/>
            <a:ext cx="10515600" cy="4790836"/>
          </a:xfrm>
        </p:spPr>
        <p:txBody>
          <a:bodyPr>
            <a:normAutofit fontScale="62500" lnSpcReduction="20000"/>
          </a:bodyPr>
          <a:lstStyle/>
          <a:p>
            <a:pPr marL="0" indent="0">
              <a:lnSpc>
                <a:spcPct val="120000"/>
              </a:lnSpc>
              <a:buNone/>
            </a:pPr>
            <a:r>
              <a:rPr lang="nl" dirty="0"/>
              <a:t>Net als bij het evalueren van begrijpend lezen, </a:t>
            </a:r>
            <a:r>
              <a:rPr lang="nl" b="1" dirty="0"/>
              <a:t>geef je leerlingen een lijst met projecten om er een te vinden waarmee ze hun kennis effectief kunnen demonstreren </a:t>
            </a:r>
            <a:r>
              <a:rPr lang="nl" dirty="0"/>
              <a:t>.</a:t>
            </a:r>
          </a:p>
          <a:p>
            <a:pPr marL="0" indent="0">
              <a:lnSpc>
                <a:spcPct val="120000"/>
              </a:lnSpc>
              <a:buNone/>
            </a:pPr>
            <a:r>
              <a:rPr lang="nl" dirty="0"/>
              <a:t>Neem voor elk type project een duidelijke rubriek op, die de verwachtingen duidelijk definieert. Sommige docenten laten hun studenten zelfs de rubriek samen met hen maken, zodat ze autonomie hebben in het werk dat ze zullen voltooien en waarop ze worden beoordeeld. Dit houdt het uitdagend en helpt studenten om aan specifieke criteria te voldoen.</a:t>
            </a:r>
          </a:p>
          <a:p>
            <a:pPr marL="0" indent="0">
              <a:lnSpc>
                <a:spcPct val="120000"/>
              </a:lnSpc>
              <a:buNone/>
            </a:pPr>
            <a:r>
              <a:rPr lang="nl" dirty="0"/>
              <a:t>Door studenten zowel te verleiden als uit te dagen, moedigt deze aanpak hen aan om :</a:t>
            </a:r>
            <a:endParaRPr lang="en-US" dirty="0"/>
          </a:p>
          <a:p>
            <a:pPr lvl="1">
              <a:lnSpc>
                <a:spcPct val="120000"/>
              </a:lnSpc>
              <a:buFont typeface="Wingdings" panose="05000000000000000000" pitchFamily="2" charset="2"/>
              <a:buChar char="Ø"/>
            </a:pPr>
            <a:r>
              <a:rPr lang="nl" dirty="0"/>
              <a:t>Werken en leren in hun eigen tempo</a:t>
            </a:r>
          </a:p>
          <a:p>
            <a:pPr lvl="1">
              <a:lnSpc>
                <a:spcPct val="120000"/>
              </a:lnSpc>
              <a:buFont typeface="Wingdings" panose="05000000000000000000" pitchFamily="2" charset="2"/>
              <a:buChar char="Ø"/>
            </a:pPr>
            <a:r>
              <a:rPr lang="nl" dirty="0"/>
              <a:t>Actief omgaan met inhoud die ze moeten begrijpen</a:t>
            </a:r>
          </a:p>
          <a:p>
            <a:pPr lvl="1">
              <a:lnSpc>
                <a:spcPct val="120000"/>
              </a:lnSpc>
              <a:buFont typeface="Wingdings" panose="05000000000000000000" pitchFamily="2" charset="2"/>
              <a:buChar char="Ø"/>
            </a:pPr>
            <a:r>
              <a:rPr lang="nl" dirty="0"/>
              <a:t>Demonstreer hun kennis zo effectief mogelijk</a:t>
            </a:r>
            <a:endParaRPr lang="el-GR" dirty="0"/>
          </a:p>
          <a:p>
            <a:pPr marL="0" indent="0">
              <a:lnSpc>
                <a:spcPct val="120000"/>
              </a:lnSpc>
              <a:buNone/>
            </a:pPr>
            <a:r>
              <a:rPr lang="nl" dirty="0"/>
              <a:t>gedifferentieerde instructiestrategie is niet alleen gunstig voor studenten, maar laat ook duidelijk verschillende werk- en leerstijlen zien.</a:t>
            </a:r>
          </a:p>
        </p:txBody>
      </p:sp>
    </p:spTree>
    <p:extLst>
      <p:ext uri="{BB962C8B-B14F-4D97-AF65-F5344CB8AC3E}">
        <p14:creationId xmlns:p14="http://schemas.microsoft.com/office/powerpoint/2010/main" val="362351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Moedig leerlingen aan om ideeën voor hun projecten voor te stellen</a:t>
            </a:r>
          </a:p>
        </p:txBody>
      </p:sp>
      <p:sp>
        <p:nvSpPr>
          <p:cNvPr id="3" name="Content Placeholder 2"/>
          <p:cNvSpPr>
            <a:spLocks noGrp="1"/>
          </p:cNvSpPr>
          <p:nvPr>
            <p:ph idx="1"/>
          </p:nvPr>
        </p:nvSpPr>
        <p:spPr/>
        <p:txBody>
          <a:bodyPr>
            <a:normAutofit fontScale="77500" lnSpcReduction="20000"/>
          </a:bodyPr>
          <a:lstStyle/>
          <a:p>
            <a:pPr marL="0" indent="0">
              <a:lnSpc>
                <a:spcPct val="120000"/>
              </a:lnSpc>
              <a:buNone/>
            </a:pPr>
            <a:r>
              <a:rPr lang="nl" dirty="0"/>
              <a:t>Naast het aanbieden van vaste opties, </a:t>
            </a:r>
            <a:r>
              <a:rPr lang="nl" b="1" dirty="0"/>
              <a:t>moedig je studenten aan om hun projecten van concept tot voltooiing te brengen door je ideeën te pitchen.</a:t>
            </a:r>
          </a:p>
          <a:p>
            <a:pPr marL="0" indent="0">
              <a:lnSpc>
                <a:spcPct val="120000"/>
              </a:lnSpc>
              <a:buNone/>
            </a:pPr>
            <a:r>
              <a:rPr lang="nl" dirty="0"/>
              <a:t>Een student moet laten zien hoe het product voldoet aan academische normen en openstaan voor uw herzieningen. Als de pitch niet aan je eisen voldoet, vertel de student dan dat hij het idee moet verfijnen totdat het wel zo is. Als dit niet op een vooraf bepaalde datum gebeurt, wijs dan een van uw ingestelde opties toe.</a:t>
            </a:r>
          </a:p>
          <a:p>
            <a:pPr marL="0" indent="0">
              <a:lnSpc>
                <a:spcPct val="120000"/>
              </a:lnSpc>
              <a:buNone/>
            </a:pPr>
            <a:r>
              <a:rPr lang="nl" dirty="0"/>
              <a:t>U kunt aangenaam verrast worden door enkele kampeerplaatsen.</a:t>
            </a:r>
          </a:p>
          <a:p>
            <a:pPr marL="0" indent="0">
              <a:lnSpc>
                <a:spcPct val="120000"/>
              </a:lnSpc>
              <a:buNone/>
            </a:pPr>
            <a:r>
              <a:rPr lang="nl" dirty="0"/>
              <a:t>Bij </a:t>
            </a:r>
            <a:r>
              <a:rPr lang="nl" b="1" dirty="0"/>
              <a:t>gedifferentieerd onderwijs </a:t>
            </a:r>
            <a:r>
              <a:rPr lang="nl" dirty="0"/>
              <a:t>staan de leerlingen immers zelf centraal</a:t>
            </a:r>
            <a:r>
              <a:rPr lang="nl" b="1" dirty="0"/>
              <a:t> </a:t>
            </a:r>
            <a:r>
              <a:rPr lang="nl" dirty="0"/>
              <a:t>- ze hebben waarschijnlijk een beetje grip op hun leerstijlen en vaardigheden.</a:t>
            </a:r>
          </a:p>
        </p:txBody>
      </p:sp>
    </p:spTree>
    <p:extLst>
      <p:ext uri="{BB962C8B-B14F-4D97-AF65-F5344CB8AC3E}">
        <p14:creationId xmlns:p14="http://schemas.microsoft.com/office/powerpoint/2010/main" val="4044429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 dirty="0"/>
              <a:t>Analyseer regelmatig uw gedifferentieerde instructiestrategie</a:t>
            </a:r>
            <a:endParaRPr lang="en-US" dirty="0"/>
          </a:p>
        </p:txBody>
      </p:sp>
      <p:sp>
        <p:nvSpPr>
          <p:cNvPr id="3" name="Content Placeholder 2"/>
          <p:cNvSpPr>
            <a:spLocks noGrp="1"/>
          </p:cNvSpPr>
          <p:nvPr>
            <p:ph idx="1"/>
          </p:nvPr>
        </p:nvSpPr>
        <p:spPr/>
        <p:txBody>
          <a:bodyPr>
            <a:normAutofit fontScale="55000" lnSpcReduction="20000"/>
          </a:bodyPr>
          <a:lstStyle/>
          <a:p>
            <a:pPr marL="0" indent="0">
              <a:lnSpc>
                <a:spcPct val="120000"/>
              </a:lnSpc>
              <a:buNone/>
            </a:pPr>
            <a:r>
              <a:rPr lang="nl" dirty="0"/>
              <a:t>Zelfs als u zeker bent van uw algehele aanpak, raadt Carol Ann Tomlinson - een van de meest gerenommeerde opinieleiders op het gebied van thema's - aan om je gedifferentieerde instructiestrategieën te analyseren:</a:t>
            </a:r>
          </a:p>
          <a:p>
            <a:pPr marL="0" indent="0">
              <a:lnSpc>
                <a:spcPct val="120000"/>
              </a:lnSpc>
              <a:buNone/>
            </a:pPr>
            <a:r>
              <a:rPr lang="nl" i="1" dirty="0"/>
              <a:t>“Reflecteer regelmatig op de match tussen je klaslokaal en de filosofie van lesgeven en leren die je in de praktijk wilt brengen. Zoek naar overeenkomsten en mismatches en gebruik beide om u te begeleiden.</a:t>
            </a:r>
            <a:endParaRPr lang="en-US" i="1" dirty="0"/>
          </a:p>
          <a:p>
            <a:pPr marL="0" indent="0">
              <a:lnSpc>
                <a:spcPct val="120000"/>
              </a:lnSpc>
              <a:buNone/>
            </a:pPr>
            <a:r>
              <a:rPr lang="nl" b="1" dirty="0"/>
              <a:t>Analyseer je strategie door na te denken over </a:t>
            </a:r>
            <a:r>
              <a:rPr lang="nl" dirty="0"/>
              <a:t>:</a:t>
            </a:r>
            <a:endParaRPr lang="en-US" dirty="0"/>
          </a:p>
          <a:p>
            <a:pPr lvl="1">
              <a:lnSpc>
                <a:spcPct val="120000"/>
              </a:lnSpc>
              <a:buFont typeface="Wingdings" panose="05000000000000000000" pitchFamily="2" charset="2"/>
              <a:buChar char="Ø"/>
            </a:pPr>
            <a:r>
              <a:rPr lang="nl" dirty="0"/>
              <a:t>Inhoud: Gebruik je verschillende materialen en lesmethoden in de klas?</a:t>
            </a:r>
          </a:p>
          <a:p>
            <a:pPr lvl="1">
              <a:lnSpc>
                <a:spcPct val="120000"/>
              </a:lnSpc>
              <a:buFont typeface="Wingdings" panose="05000000000000000000" pitchFamily="2" charset="2"/>
              <a:buChar char="Ø"/>
            </a:pPr>
            <a:r>
              <a:rPr lang="nl" dirty="0"/>
              <a:t>Processen: Bied je solo-, kleine-groeps- en grote-groepsactiviteiten die verschillende leerlingen het beste in staat stellen om je inhoud op te nemen?</a:t>
            </a:r>
          </a:p>
          <a:p>
            <a:pPr lvl="1">
              <a:lnSpc>
                <a:spcPct val="120000"/>
              </a:lnSpc>
              <a:buFont typeface="Wingdings" panose="05000000000000000000" pitchFamily="2" charset="2"/>
              <a:buChar char="Ø"/>
            </a:pPr>
            <a:r>
              <a:rPr lang="nl" dirty="0"/>
              <a:t>Producten: laat en help je studenten op verschillende manieren hun kennis van inhoud te demonstreren in toetsen, projecten en opdrachten?</a:t>
            </a:r>
          </a:p>
          <a:p>
            <a:pPr marL="0" indent="0">
              <a:lnSpc>
                <a:spcPct val="120000"/>
              </a:lnSpc>
              <a:buNone/>
            </a:pPr>
            <a:r>
              <a:rPr lang="nl" dirty="0"/>
              <a:t>Door dit te doen, verfijn je je aanpak om op de juiste manier tegemoet te komen aan de meervoudige intelligenties van studenten. Het is echter belangrijk op te merken dat recente studies de theorie van meervoudige intelligenties op zijn kop hebben gezet. Ongeacht waar je staat op het spectrum van meervoudige intelligenties, de gedifferentieerde instructiestrategie hierboven blijft waardevol!</a:t>
            </a:r>
          </a:p>
        </p:txBody>
      </p:sp>
    </p:spTree>
    <p:extLst>
      <p:ext uri="{BB962C8B-B14F-4D97-AF65-F5344CB8AC3E}">
        <p14:creationId xmlns:p14="http://schemas.microsoft.com/office/powerpoint/2010/main" val="3915878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062"/>
            <a:ext cx="10515600" cy="1325563"/>
          </a:xfrm>
        </p:spPr>
        <p:txBody>
          <a:bodyPr/>
          <a:lstStyle/>
          <a:p>
            <a:r>
              <a:rPr lang="nl" dirty="0"/>
              <a:t>"Leer op "</a:t>
            </a:r>
            <a:endParaRPr lang="en-US" dirty="0"/>
          </a:p>
        </p:txBody>
      </p:sp>
      <p:sp>
        <p:nvSpPr>
          <p:cNvPr id="3" name="Content Placeholder 2"/>
          <p:cNvSpPr>
            <a:spLocks noGrp="1"/>
          </p:cNvSpPr>
          <p:nvPr>
            <p:ph idx="1"/>
          </p:nvPr>
        </p:nvSpPr>
        <p:spPr>
          <a:xfrm>
            <a:off x="838200" y="1615625"/>
            <a:ext cx="10515600" cy="4351338"/>
          </a:xfrm>
        </p:spPr>
        <p:txBody>
          <a:bodyPr>
            <a:normAutofit/>
          </a:bodyPr>
          <a:lstStyle/>
          <a:p>
            <a:pPr marL="0" indent="0">
              <a:buNone/>
            </a:pPr>
            <a:r>
              <a:rPr lang="nl" sz="2000" dirty="0"/>
              <a:t>Lesgeven op een niveau dat te gemakkelijk toegankelijk is voor elke student, kan volgens Tomlinson schadelijk zijn voor je gedifferentieerde instructie-inspanningen. In plaats daarvan raadt ze aan om </a:t>
            </a:r>
            <a:r>
              <a:rPr lang="nl" sz="2000" b="1" dirty="0"/>
              <a:t>'opvoeden' te doen.</a:t>
            </a:r>
            <a:endParaRPr lang="en-US" sz="2000" b="1" dirty="0"/>
          </a:p>
          <a:p>
            <a:pPr marL="0" indent="0">
              <a:buNone/>
            </a:pPr>
            <a:r>
              <a:rPr lang="nl" sz="2000" dirty="0"/>
              <a:t>Dit elimineert de valkuil om vast te zitten aan ideeën op een laag niveau en zelden geavanceerde concepten te bereiken.</a:t>
            </a:r>
          </a:p>
          <a:p>
            <a:pPr marL="0" indent="0">
              <a:buNone/>
            </a:pPr>
            <a:endParaRPr lang="en-US" sz="2000" dirty="0"/>
          </a:p>
        </p:txBody>
      </p:sp>
      <p:sp>
        <p:nvSpPr>
          <p:cNvPr id="5" name="Cloud Callout 4"/>
          <p:cNvSpPr/>
          <p:nvPr/>
        </p:nvSpPr>
        <p:spPr>
          <a:xfrm>
            <a:off x="3811425" y="3059395"/>
            <a:ext cx="7665578" cy="3252506"/>
          </a:xfrm>
          <a:prstGeom prst="cloudCallout">
            <a:avLst>
              <a:gd name="adj1" fmla="val -54449"/>
              <a:gd name="adj2" fmla="val 58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bg1"/>
              </a:solidFill>
            </a:endParaRPr>
          </a:p>
          <a:p>
            <a:pPr algn="ctr"/>
            <a:r>
              <a:rPr lang="nl" sz="1100" b="1" dirty="0">
                <a:solidFill>
                  <a:schemeClr val="bg1"/>
                </a:solidFill>
              </a:rPr>
              <a:t>“ We doen het veel beter als we beginnen met wat wij beschouwen als hoogwaardige leerplannen en verwachtingen - en dan differentiëren om steigers te bieden, om de kinderen op te tillen. De gebruikelijke neiging is om te beginnen met wat we beschouwen als materiaal op het niveau en het dan voor sommigen te verdoezelen en het voor anderen te verhogen. Maar we verhogen het meestal niet veel vanaf dat uitgangspunt, en dom worden schept alleen maar lagere verwachtingen voor sommige kinderen .”</a:t>
            </a:r>
            <a:endParaRPr lang="en-GB" sz="1100" b="1" dirty="0">
              <a:solidFill>
                <a:schemeClr val="bg1"/>
              </a:solidFill>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1127575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792" y="1523250"/>
            <a:ext cx="10515600" cy="2643308"/>
          </a:xfrm>
        </p:spPr>
        <p:txBody>
          <a:bodyPr>
            <a:normAutofit/>
          </a:bodyPr>
          <a:lstStyle/>
          <a:p>
            <a:pPr marL="0" indent="0">
              <a:buNone/>
            </a:pPr>
            <a:r>
              <a:rPr lang="nl" sz="2000" dirty="0"/>
              <a:t>Als u dit concept in gedachten houdt, moet uw gedifferentieerde onderwijsstrategie worden gefocust, </a:t>
            </a:r>
            <a:r>
              <a:rPr lang="nl" sz="2000" b="1" dirty="0"/>
              <a:t>zodat u elke student kunt bereiken met "high-end curriculum en verwachtingen".</a:t>
            </a:r>
            <a:endParaRPr lang="en-US" sz="2000" b="1" dirty="0"/>
          </a:p>
          <a:p>
            <a:pPr marL="0" indent="0">
              <a:buNone/>
            </a:pPr>
            <a:r>
              <a:rPr lang="nl" sz="2000" dirty="0"/>
              <a:t>Het is ook bijzonder populair geworden in de jaren 2020, omdat opvoeders zich meer hebben gericht op versneld leren door 'onderwijzen', in plaats van het opvullen van leerlacunes .</a:t>
            </a:r>
            <a:endParaRPr lang="en-US" sz="2000" dirty="0"/>
          </a:p>
        </p:txBody>
      </p:sp>
      <p:sp>
        <p:nvSpPr>
          <p:cNvPr id="4" name="Rectangle 3"/>
          <p:cNvSpPr/>
          <p:nvPr/>
        </p:nvSpPr>
        <p:spPr>
          <a:xfrm>
            <a:off x="639792" y="456355"/>
            <a:ext cx="2945037" cy="769441"/>
          </a:xfrm>
          <a:prstGeom prst="rect">
            <a:avLst/>
          </a:prstGeom>
        </p:spPr>
        <p:txBody>
          <a:bodyPr wrap="none">
            <a:spAutoFit/>
          </a:bodyPr>
          <a:lstStyle/>
          <a:p>
            <a:r>
              <a:rPr lang="nl" sz="4400" dirty="0">
                <a:solidFill>
                  <a:srgbClr val="E61A52"/>
                </a:solidFill>
                <a:latin typeface="Raleway bold"/>
                <a:ea typeface="+mj-ea"/>
                <a:cs typeface="+mj-cs"/>
              </a:rPr>
              <a:t>"Onderwijzen"</a:t>
            </a:r>
            <a:endParaRPr lang="en-US" dirty="0"/>
          </a:p>
        </p:txBody>
      </p:sp>
      <p:sp>
        <p:nvSpPr>
          <p:cNvPr id="5" name="Cloud Callout 4"/>
          <p:cNvSpPr/>
          <p:nvPr/>
        </p:nvSpPr>
        <p:spPr>
          <a:xfrm>
            <a:off x="2862841" y="3315768"/>
            <a:ext cx="8545795" cy="3041900"/>
          </a:xfrm>
          <a:prstGeom prst="cloudCallout">
            <a:avLst>
              <a:gd name="adj1" fmla="val -54449"/>
              <a:gd name="adj2" fmla="val 58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1400" b="1" dirty="0"/>
              <a:t>"Versnelde leerbenaderingen geven een lagere prioriteit aan herhaling of 'skill-and-drill'-gebruik van educatieve technologie. Met andere woorden, het gaat niet om het onthouden van alles wat je had moeten leren, het gaat erom je vooruit te helpen, zodat je dingen gaandeweg oppikt “, schrijft voor </a:t>
            </a:r>
            <a:r>
              <a:rPr lang="nl" sz="1400" b="1" dirty="0" err="1"/>
              <a:t>EdSurge </a:t>
            </a:r>
            <a:r>
              <a:rPr lang="nl" sz="1400" b="1" dirty="0"/>
              <a:t>, Elizabeth S. LeBlanc, medeoprichter van het Institute for Teaching and Learning</a:t>
            </a:r>
          </a:p>
        </p:txBody>
      </p:sp>
    </p:spTree>
    <p:extLst>
      <p:ext uri="{BB962C8B-B14F-4D97-AF65-F5344CB8AC3E}">
        <p14:creationId xmlns:p14="http://schemas.microsoft.com/office/powerpoint/2010/main" val="392934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p:txBody>
          <a:bodyPr/>
          <a:lstStyle/>
          <a:p>
            <a:r>
              <a:rPr lang="nl" dirty="0"/>
              <a:t>HOOFDSTUK 3</a:t>
            </a:r>
            <a:endParaRPr lang="en-GB" dirty="0"/>
          </a:p>
        </p:txBody>
      </p:sp>
      <p:sp>
        <p:nvSpPr>
          <p:cNvPr id="8" name="Tijdelijke aanduiding voor inhoud 7">
            <a:extLst>
              <a:ext uri="{FF2B5EF4-FFF2-40B4-BE49-F238E27FC236}">
                <a16:creationId xmlns:a16="http://schemas.microsoft.com/office/drawing/2014/main" id="{F03F6327-ABFA-44A9-BFF5-E2A926F03E2E}"/>
              </a:ext>
            </a:extLst>
          </p:cNvPr>
          <p:cNvSpPr>
            <a:spLocks noGrp="1"/>
          </p:cNvSpPr>
          <p:nvPr>
            <p:ph sz="half" idx="1"/>
          </p:nvPr>
        </p:nvSpPr>
        <p:spPr/>
        <p:txBody>
          <a:bodyPr>
            <a:normAutofit fontScale="70000" lnSpcReduction="20000"/>
          </a:bodyPr>
          <a:lstStyle/>
          <a:p>
            <a:r>
              <a:rPr lang="nl" dirty="0"/>
              <a:t>Wat zijn de beoordelingstechnieken in gedifferentieerd leren?</a:t>
            </a:r>
            <a:endParaRPr lang="en-GB" dirty="0"/>
          </a:p>
        </p:txBody>
      </p:sp>
    </p:spTree>
    <p:extLst>
      <p:ext uri="{BB962C8B-B14F-4D97-AF65-F5344CB8AC3E}">
        <p14:creationId xmlns:p14="http://schemas.microsoft.com/office/powerpoint/2010/main" val="151888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 dirty="0"/>
              <a:t>Leerresultaten </a:t>
            </a:r>
            <a:r>
              <a:rPr lang="nl" dirty="0" err="1"/>
              <a:t>_</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p:txBody>
          <a:bodyPr>
            <a:normAutofit fontScale="85000" lnSpcReduction="20000"/>
          </a:bodyPr>
          <a:lstStyle/>
          <a:p>
            <a:pPr marL="0" indent="0">
              <a:lnSpc>
                <a:spcPct val="100000"/>
              </a:lnSpc>
              <a:buNone/>
            </a:pPr>
            <a:r>
              <a:rPr lang="nl" dirty="0" err="1"/>
              <a:t>Aan </a:t>
            </a:r>
            <a:r>
              <a:rPr lang="nl" dirty="0"/>
              <a:t>het einde van </a:t>
            </a:r>
            <a:r>
              <a:rPr lang="nl" dirty="0" err="1"/>
              <a:t>deze </a:t>
            </a:r>
            <a:r>
              <a:rPr lang="nl" dirty="0"/>
              <a:t>module hebben de </a:t>
            </a:r>
            <a:r>
              <a:rPr lang="nl" dirty="0" err="1"/>
              <a:t>leerlingen</a:t>
            </a:r>
            <a:r>
              <a:rPr lang="nl" dirty="0"/>
              <a:t> </a:t>
            </a:r>
            <a:r>
              <a:rPr lang="nl" dirty="0" err="1"/>
              <a:t>zullen</a:t>
            </a:r>
            <a:r>
              <a:rPr lang="nl" dirty="0"/>
              <a:t> </a:t>
            </a:r>
            <a:r>
              <a:rPr lang="nl" dirty="0" err="1"/>
              <a:t>zijn</a:t>
            </a:r>
            <a:r>
              <a:rPr lang="nl" dirty="0"/>
              <a:t> </a:t>
            </a:r>
            <a:r>
              <a:rPr lang="nl" dirty="0" err="1"/>
              <a:t>bekwaam</a:t>
            </a:r>
            <a:r>
              <a:rPr lang="nl" dirty="0"/>
              <a:t> </a:t>
            </a:r>
            <a:r>
              <a:rPr lang="nl" dirty="0" err="1"/>
              <a:t>naar </a:t>
            </a:r>
            <a:r>
              <a:rPr lang="nl" dirty="0"/>
              <a:t>:</a:t>
            </a:r>
          </a:p>
          <a:p>
            <a:pPr marL="0" indent="0">
              <a:lnSpc>
                <a:spcPct val="100000"/>
              </a:lnSpc>
              <a:buNone/>
            </a:pPr>
            <a:endParaRPr lang="nl-NL" dirty="0"/>
          </a:p>
          <a:p>
            <a:pPr>
              <a:lnSpc>
                <a:spcPct val="100000"/>
              </a:lnSpc>
            </a:pPr>
            <a:r>
              <a:rPr lang="nl" b="1" i="1" u="sng" dirty="0"/>
              <a:t>Creëren</a:t>
            </a:r>
            <a:r>
              <a:rPr lang="nl" dirty="0"/>
              <a:t> lessen die aansluiten bij en resoneren met een divers klaslokaal</a:t>
            </a:r>
          </a:p>
          <a:p>
            <a:pPr>
              <a:lnSpc>
                <a:spcPct val="100000"/>
              </a:lnSpc>
            </a:pPr>
            <a:endParaRPr lang="en-GB" dirty="0"/>
          </a:p>
          <a:p>
            <a:pPr>
              <a:lnSpc>
                <a:spcPct val="100000"/>
              </a:lnSpc>
            </a:pPr>
            <a:r>
              <a:rPr lang="nl" b="1" i="1" u="sng" dirty="0"/>
              <a:t>Identificeren</a:t>
            </a:r>
            <a:r>
              <a:rPr lang="nl" dirty="0"/>
              <a:t> de beoordelingstechnieken om proactief in te spelen op de diversiteit van studenten via deze gestructureerde aanpak</a:t>
            </a:r>
            <a:endParaRPr lang="en-US" dirty="0"/>
          </a:p>
          <a:p>
            <a:pPr>
              <a:lnSpc>
                <a:spcPct val="100000"/>
              </a:lnSpc>
            </a:pPr>
            <a:endParaRPr lang="en-GB" dirty="0"/>
          </a:p>
          <a:p>
            <a:pPr>
              <a:lnSpc>
                <a:spcPct val="100000"/>
              </a:lnSpc>
            </a:pPr>
            <a:r>
              <a:rPr lang="nl" b="1" i="1" u="sng" dirty="0"/>
              <a:t>Van toepassing zijn</a:t>
            </a:r>
            <a:r>
              <a:rPr lang="nl" dirty="0"/>
              <a:t> deze overdraagbare vaardigheden en technieken in hun werk</a:t>
            </a:r>
          </a:p>
          <a:p>
            <a:pPr marL="0" indent="0">
              <a:lnSpc>
                <a:spcPct val="100000"/>
              </a:lnSpc>
              <a:buNone/>
            </a:pPr>
            <a:endParaRPr lang="en-GB"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Wat is gedifferentieerd beoordelen?</a:t>
            </a:r>
          </a:p>
        </p:txBody>
      </p:sp>
      <p:sp>
        <p:nvSpPr>
          <p:cNvPr id="3" name="Content Placeholder 2"/>
          <p:cNvSpPr>
            <a:spLocks noGrp="1"/>
          </p:cNvSpPr>
          <p:nvPr>
            <p:ph idx="1"/>
          </p:nvPr>
        </p:nvSpPr>
        <p:spPr/>
        <p:txBody>
          <a:bodyPr>
            <a:normAutofit fontScale="85000" lnSpcReduction="20000"/>
          </a:bodyPr>
          <a:lstStyle/>
          <a:p>
            <a:pPr marL="0" indent="0">
              <a:lnSpc>
                <a:spcPct val="110000"/>
              </a:lnSpc>
              <a:buNone/>
            </a:pPr>
            <a:r>
              <a:rPr lang="nl" b="1" i="1" dirty="0">
                <a:solidFill>
                  <a:schemeClr val="accent1">
                    <a:lumMod val="50000"/>
                  </a:schemeClr>
                </a:solidFill>
              </a:rPr>
              <a:t>Gedifferentieerde beoordeling </a:t>
            </a:r>
            <a:r>
              <a:rPr lang="nl" dirty="0"/>
              <a:t>is de manier waarop </a:t>
            </a:r>
            <a:r>
              <a:rPr lang="nl" b="1" dirty="0"/>
              <a:t>docenten de beoordeling aanpassen en afstemmen op de verschillende kenmerken/profielen van studenten </a:t>
            </a:r>
            <a:r>
              <a:rPr lang="nl" dirty="0"/>
              <a:t>om aan de </a:t>
            </a:r>
            <a:r>
              <a:rPr lang="nl" b="1" dirty="0"/>
              <a:t>individuele behoeften van de studenten te voldoen, </a:t>
            </a:r>
            <a:r>
              <a:rPr lang="nl" dirty="0"/>
              <a:t>waardoor hun leren wordt verbeterd en hun vermogen wordt vergroot om te laten zien wat ze hebben geleerd.</a:t>
            </a:r>
            <a:endParaRPr lang="en-US" dirty="0"/>
          </a:p>
          <a:p>
            <a:pPr marL="0" indent="0">
              <a:lnSpc>
                <a:spcPct val="110000"/>
              </a:lnSpc>
              <a:buNone/>
            </a:pPr>
            <a:r>
              <a:rPr lang="nl" dirty="0"/>
              <a:t>Studenten verschillen in hun eerdere leerervaringen, bereidheid, leerstijlen, voorkeuren, academische status, vaardigheden, sterke en zwakke punten, cultuur, ras en achtergronden .</a:t>
            </a:r>
            <a:endParaRPr lang="el-GR" dirty="0"/>
          </a:p>
          <a:p>
            <a:pPr marL="0" indent="0" fontAlgn="base">
              <a:lnSpc>
                <a:spcPct val="110000"/>
              </a:lnSpc>
              <a:buNone/>
            </a:pPr>
            <a:r>
              <a:rPr lang="nl" dirty="0"/>
              <a:t>Leraren gebruiken gedifferentieerde beoordeling </a:t>
            </a:r>
            <a:r>
              <a:rPr lang="nl" b="1" dirty="0"/>
              <a:t>om te passen bij en te reageren op de verschillende leerbehoeften van verschillende leerlingen in een klaslokaal </a:t>
            </a:r>
            <a:r>
              <a:rPr lang="nl" dirty="0"/>
              <a:t>.</a:t>
            </a:r>
            <a:endParaRPr lang="en-US" dirty="0"/>
          </a:p>
        </p:txBody>
      </p:sp>
    </p:spTree>
    <p:extLst>
      <p:ext uri="{BB962C8B-B14F-4D97-AF65-F5344CB8AC3E}">
        <p14:creationId xmlns:p14="http://schemas.microsoft.com/office/powerpoint/2010/main" val="552161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nl" dirty="0"/>
              <a:t>Wat is gedifferentieerd beoordelen ?</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825624"/>
            <a:ext cx="10515600" cy="4661439"/>
          </a:xfrm>
        </p:spPr>
        <p:txBody>
          <a:bodyPr>
            <a:normAutofit fontScale="62500" lnSpcReduction="20000"/>
          </a:bodyPr>
          <a:lstStyle/>
          <a:p>
            <a:pPr marL="0" indent="0">
              <a:lnSpc>
                <a:spcPct val="120000"/>
              </a:lnSpc>
              <a:buNone/>
            </a:pPr>
            <a:r>
              <a:rPr lang="nl" dirty="0"/>
              <a:t>Studenten zijn individuen die in verschillende snelheden en op verschillende manieren leren. Bij het </a:t>
            </a:r>
            <a:r>
              <a:rPr lang="nl" b="1" dirty="0"/>
              <a:t>plannen van gedifferentieerde beoordelingservaringen moet rekening worden gehouden met de aard van elke student .</a:t>
            </a:r>
          </a:p>
          <a:p>
            <a:pPr marL="0" indent="0">
              <a:lnSpc>
                <a:spcPct val="120000"/>
              </a:lnSpc>
              <a:buNone/>
            </a:pPr>
            <a:endParaRPr lang="en-US" sz="1000" dirty="0"/>
          </a:p>
          <a:p>
            <a:pPr marL="0" indent="0">
              <a:lnSpc>
                <a:spcPct val="120000"/>
              </a:lnSpc>
              <a:buNone/>
            </a:pPr>
            <a:r>
              <a:rPr lang="nl" dirty="0"/>
              <a:t>Gedifferentieerde beoordeling houdt in dat leraren verschillende soorten </a:t>
            </a:r>
            <a:r>
              <a:rPr lang="nl" b="1" dirty="0"/>
              <a:t>beoordelingsstrategieën overwegen </a:t>
            </a:r>
            <a:r>
              <a:rPr lang="nl" dirty="0"/>
              <a:t>en manieren waarop studenten hun begrip kunnen tonen om tegemoet te komen aan verschillende leerbehoeften, interesses en vaardigheden.</a:t>
            </a:r>
            <a:br>
              <a:rPr lang="en-US" dirty="0"/>
            </a:br>
            <a:endParaRPr lang="en-US" sz="1000" dirty="0"/>
          </a:p>
          <a:p>
            <a:pPr marL="0" indent="0">
              <a:lnSpc>
                <a:spcPct val="120000"/>
              </a:lnSpc>
              <a:buNone/>
            </a:pPr>
            <a:r>
              <a:rPr lang="nl" dirty="0"/>
              <a:t>Gedifferentieerde beoordeling kan rekening houden met de verschillen tussen individuele studenten, zoals hun:</a:t>
            </a:r>
          </a:p>
          <a:p>
            <a:pPr lvl="1">
              <a:lnSpc>
                <a:spcPct val="120000"/>
              </a:lnSpc>
              <a:buFont typeface="Wingdings" panose="05000000000000000000" pitchFamily="2" charset="2"/>
              <a:buChar char="Ø"/>
            </a:pPr>
            <a:r>
              <a:rPr lang="nl" dirty="0"/>
              <a:t>huidig niveau van </a:t>
            </a:r>
            <a:r>
              <a:rPr lang="nl" b="1" dirty="0"/>
              <a:t>begrip </a:t>
            </a:r>
            <a:r>
              <a:rPr lang="nl" dirty="0"/>
              <a:t>en bekwaamheid met betrekking tot een </a:t>
            </a:r>
            <a:r>
              <a:rPr lang="nl" b="1" dirty="0"/>
              <a:t>bepaald onderwerp </a:t>
            </a:r>
            <a:r>
              <a:rPr lang="nl" dirty="0"/>
              <a:t>of bepaalde </a:t>
            </a:r>
            <a:r>
              <a:rPr lang="nl" b="1" dirty="0"/>
              <a:t>vaardigheid</a:t>
            </a:r>
          </a:p>
          <a:p>
            <a:pPr lvl="1">
              <a:lnSpc>
                <a:spcPct val="120000"/>
              </a:lnSpc>
              <a:buFont typeface="Wingdings" panose="05000000000000000000" pitchFamily="2" charset="2"/>
              <a:buChar char="Ø"/>
            </a:pPr>
            <a:r>
              <a:rPr lang="nl" b="1" dirty="0"/>
              <a:t>eerdere leerervaringen</a:t>
            </a:r>
          </a:p>
          <a:p>
            <a:pPr lvl="1">
              <a:lnSpc>
                <a:spcPct val="120000"/>
              </a:lnSpc>
              <a:buFont typeface="Wingdings" panose="05000000000000000000" pitchFamily="2" charset="2"/>
              <a:buChar char="Ø"/>
            </a:pPr>
            <a:r>
              <a:rPr lang="nl" dirty="0"/>
              <a:t>leervoorkeuren</a:t>
            </a:r>
            <a:endParaRPr lang="nl" b="1" dirty="0"/>
          </a:p>
          <a:p>
            <a:pPr lvl="1">
              <a:lnSpc>
                <a:spcPct val="120000"/>
              </a:lnSpc>
              <a:buFont typeface="Wingdings" panose="05000000000000000000" pitchFamily="2" charset="2"/>
              <a:buChar char="Ø"/>
            </a:pPr>
            <a:r>
              <a:rPr lang="nl" b="1" dirty="0"/>
              <a:t>motivatie </a:t>
            </a:r>
            <a:r>
              <a:rPr lang="nl" dirty="0"/>
              <a:t>en betrokkenheid bij leren</a:t>
            </a:r>
          </a:p>
          <a:p>
            <a:pPr lvl="1">
              <a:lnSpc>
                <a:spcPct val="120000"/>
              </a:lnSpc>
              <a:buFont typeface="Wingdings" panose="05000000000000000000" pitchFamily="2" charset="2"/>
              <a:buChar char="Ø"/>
            </a:pPr>
            <a:r>
              <a:rPr lang="nl" b="1" dirty="0"/>
              <a:t>interesses </a:t>
            </a:r>
            <a:r>
              <a:rPr lang="nl" dirty="0"/>
              <a:t>en </a:t>
            </a:r>
            <a:r>
              <a:rPr lang="nl" b="1" dirty="0"/>
              <a:t>talenten </a:t>
            </a:r>
            <a:r>
              <a:rPr lang="nl" dirty="0"/>
              <a:t>.</a:t>
            </a:r>
            <a:endParaRPr lang="en-US" dirty="0"/>
          </a:p>
        </p:txBody>
      </p:sp>
    </p:spTree>
    <p:extLst>
      <p:ext uri="{BB962C8B-B14F-4D97-AF65-F5344CB8AC3E}">
        <p14:creationId xmlns:p14="http://schemas.microsoft.com/office/powerpoint/2010/main" val="2067901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 dirty="0"/>
              <a:t>Principes van gedifferentieerde beoordeling</a:t>
            </a:r>
            <a:endParaRPr lang="en-US" dirty="0"/>
          </a:p>
        </p:txBody>
      </p:sp>
      <p:sp>
        <p:nvSpPr>
          <p:cNvPr id="3" name="Content Placeholder 2"/>
          <p:cNvSpPr>
            <a:spLocks noGrp="1"/>
          </p:cNvSpPr>
          <p:nvPr>
            <p:ph idx="1"/>
          </p:nvPr>
        </p:nvSpPr>
        <p:spPr/>
        <p:txBody>
          <a:bodyPr/>
          <a:lstStyle/>
          <a:p>
            <a:pPr marL="0" indent="0">
              <a:lnSpc>
                <a:spcPct val="100000"/>
              </a:lnSpc>
              <a:buNone/>
            </a:pPr>
            <a:r>
              <a:rPr lang="nl" dirty="0"/>
              <a:t>Gedifferentieerde beoordeling kan leiden tot </a:t>
            </a:r>
            <a:r>
              <a:rPr lang="nl" b="1" dirty="0"/>
              <a:t>een beter leerproces van studenten, </a:t>
            </a:r>
            <a:r>
              <a:rPr lang="nl" dirty="0"/>
              <a:t>omdat ze hun huidige kennis gebruiken om nieuwe kennis, inzichten en vaardigheden te ontdekken, te construeren en in te voeren.</a:t>
            </a:r>
            <a:endParaRPr lang="en-US" dirty="0"/>
          </a:p>
          <a:p>
            <a:pPr marL="0" indent="0">
              <a:lnSpc>
                <a:spcPct val="100000"/>
              </a:lnSpc>
              <a:buNone/>
            </a:pPr>
            <a:r>
              <a:rPr lang="nl" dirty="0"/>
              <a:t>Het houdt in dat leraren een reeks </a:t>
            </a:r>
            <a:r>
              <a:rPr lang="nl" b="1" dirty="0"/>
              <a:t>beoordelingsmogelijkheden overwegen </a:t>
            </a:r>
            <a:r>
              <a:rPr lang="nl" dirty="0"/>
              <a:t>die passen bij de behoeften, interesses, capaciteiten en eerdere leerervaringen van individuele studenten.</a:t>
            </a:r>
          </a:p>
        </p:txBody>
      </p:sp>
    </p:spTree>
    <p:extLst>
      <p:ext uri="{BB962C8B-B14F-4D97-AF65-F5344CB8AC3E}">
        <p14:creationId xmlns:p14="http://schemas.microsoft.com/office/powerpoint/2010/main" val="2927046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a:xfrm>
            <a:off x="838200" y="365125"/>
            <a:ext cx="10707168" cy="1325563"/>
          </a:xfrm>
        </p:spPr>
        <p:txBody>
          <a:bodyPr/>
          <a:lstStyle/>
          <a:p>
            <a:r>
              <a:rPr lang="nl" dirty="0"/>
              <a:t>Gedifferentieerde beoordeling omvat :</a:t>
            </a:r>
            <a:endParaRPr lang="en-GB" dirty="0"/>
          </a:p>
        </p:txBody>
      </p:sp>
      <p:sp>
        <p:nvSpPr>
          <p:cNvPr id="2" name="Content Placeholder 1">
            <a:extLst>
              <a:ext uri="{FF2B5EF4-FFF2-40B4-BE49-F238E27FC236}">
                <a16:creationId xmlns:a16="http://schemas.microsoft.com/office/drawing/2014/main" id="{C20ABA51-1AAB-4D78-9893-485C7244B1A1}"/>
              </a:ext>
            </a:extLst>
          </p:cNvPr>
          <p:cNvSpPr>
            <a:spLocks noGrp="1"/>
          </p:cNvSpPr>
          <p:nvPr>
            <p:ph idx="1"/>
          </p:nvPr>
        </p:nvSpPr>
        <p:spPr/>
        <p:txBody>
          <a:bodyPr>
            <a:normAutofit fontScale="62500" lnSpcReduction="20000"/>
          </a:bodyPr>
          <a:lstStyle/>
          <a:p>
            <a:pPr>
              <a:lnSpc>
                <a:spcPct val="120000"/>
              </a:lnSpc>
            </a:pPr>
            <a:r>
              <a:rPr lang="nl" b="1" dirty="0"/>
              <a:t>gegevens verzamelen voor, tijdens en na </a:t>
            </a:r>
            <a:r>
              <a:rPr lang="nl" dirty="0"/>
              <a:t>onderwijs- en leerervaringen</a:t>
            </a:r>
          </a:p>
          <a:p>
            <a:pPr>
              <a:lnSpc>
                <a:spcPct val="120000"/>
              </a:lnSpc>
            </a:pPr>
            <a:r>
              <a:rPr lang="nl" dirty="0"/>
              <a:t>het bewijs gebruiken </a:t>
            </a:r>
            <a:r>
              <a:rPr lang="nl" b="1" dirty="0"/>
              <a:t>om de behoeften en sterke punten van een student te identificeren</a:t>
            </a:r>
          </a:p>
          <a:p>
            <a:pPr>
              <a:lnSpc>
                <a:spcPct val="120000"/>
              </a:lnSpc>
            </a:pPr>
            <a:r>
              <a:rPr lang="nl" dirty="0"/>
              <a:t>beoordelingsinformatie gebruiken om </a:t>
            </a:r>
            <a:r>
              <a:rPr lang="nl" b="1" dirty="0"/>
              <a:t>gedifferentieerd lesgeven en leren te begeleiden</a:t>
            </a:r>
          </a:p>
          <a:p>
            <a:pPr>
              <a:lnSpc>
                <a:spcPct val="120000"/>
              </a:lnSpc>
            </a:pPr>
            <a:r>
              <a:rPr lang="nl" dirty="0"/>
              <a:t>alternatieve methoden en keuzes bieden voor studenten </a:t>
            </a:r>
            <a:r>
              <a:rPr lang="nl" b="1" dirty="0"/>
              <a:t>om hun kennis, begrip en vaardigheden te demonstreren</a:t>
            </a:r>
          </a:p>
          <a:p>
            <a:pPr>
              <a:lnSpc>
                <a:spcPct val="120000"/>
              </a:lnSpc>
            </a:pPr>
            <a:r>
              <a:rPr lang="nl" dirty="0"/>
              <a:t>overwegen welke </a:t>
            </a:r>
            <a:r>
              <a:rPr lang="nl" b="1" dirty="0"/>
              <a:t>middelen en stimuleringsmaterialen studenten zullen helpen</a:t>
            </a:r>
          </a:p>
          <a:p>
            <a:pPr>
              <a:lnSpc>
                <a:spcPct val="120000"/>
              </a:lnSpc>
            </a:pPr>
            <a:r>
              <a:rPr lang="nl" dirty="0"/>
              <a:t>kansen bieden </a:t>
            </a:r>
            <a:r>
              <a:rPr lang="nl" b="1" dirty="0"/>
              <a:t>om studenten uit te dagen </a:t>
            </a:r>
            <a:r>
              <a:rPr lang="nl" dirty="0"/>
              <a:t>binnen hun niveau van begrip en daarbuiten</a:t>
            </a:r>
          </a:p>
          <a:p>
            <a:pPr>
              <a:lnSpc>
                <a:spcPct val="120000"/>
              </a:lnSpc>
            </a:pPr>
            <a:r>
              <a:rPr lang="nl" dirty="0"/>
              <a:t>het geven van </a:t>
            </a:r>
            <a:r>
              <a:rPr lang="nl" b="1" dirty="0" err="1"/>
              <a:t>geïndividualiseerde </a:t>
            </a:r>
            <a:r>
              <a:rPr lang="nl" b="1" dirty="0"/>
              <a:t>feedback aan studenten om sterke punten en verbeterpunten te identificeren</a:t>
            </a:r>
          </a:p>
          <a:p>
            <a:pPr>
              <a:lnSpc>
                <a:spcPct val="120000"/>
              </a:lnSpc>
            </a:pPr>
            <a:r>
              <a:rPr lang="nl" dirty="0"/>
              <a:t>tegemoet te komen aan een reeks behoeften van studenten door </a:t>
            </a:r>
            <a:r>
              <a:rPr lang="nl" b="1" dirty="0"/>
              <a:t>flexibele beoordelingsplanning en aanpassingen .</a:t>
            </a:r>
            <a:endParaRPr lang="en-US" b="1" dirty="0"/>
          </a:p>
        </p:txBody>
      </p:sp>
    </p:spTree>
    <p:extLst>
      <p:ext uri="{BB962C8B-B14F-4D97-AF65-F5344CB8AC3E}">
        <p14:creationId xmlns:p14="http://schemas.microsoft.com/office/powerpoint/2010/main" val="642750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90445"/>
            <a:ext cx="11195649" cy="500243"/>
          </a:xfrm>
        </p:spPr>
        <p:txBody>
          <a:bodyPr>
            <a:noAutofit/>
          </a:bodyPr>
          <a:lstStyle/>
          <a:p>
            <a:r>
              <a:rPr lang="nl" sz="2800" dirty="0"/>
              <a:t>Bij het plannen van gedifferentieerde beoordelingsmogelijkheden voor studenten, moeten docenten in het beroepsonderwijs rekening houden met :</a:t>
            </a:r>
            <a:br>
              <a:rPr lang="en-US" sz="2800" dirty="0"/>
            </a:br>
            <a:endParaRPr lang="en-US" sz="2800" dirty="0"/>
          </a:p>
        </p:txBody>
      </p:sp>
      <p:sp>
        <p:nvSpPr>
          <p:cNvPr id="3" name="Content Placeholder 2"/>
          <p:cNvSpPr>
            <a:spLocks noGrp="1"/>
          </p:cNvSpPr>
          <p:nvPr>
            <p:ph idx="1"/>
          </p:nvPr>
        </p:nvSpPr>
        <p:spPr>
          <a:xfrm>
            <a:off x="772406" y="2032659"/>
            <a:ext cx="10515600" cy="4351338"/>
          </a:xfrm>
        </p:spPr>
        <p:txBody>
          <a:bodyPr>
            <a:normAutofit/>
          </a:bodyPr>
          <a:lstStyle/>
          <a:p>
            <a:pPr marL="0" indent="0">
              <a:lnSpc>
                <a:spcPct val="100000"/>
              </a:lnSpc>
              <a:buNone/>
            </a:pPr>
            <a:r>
              <a:rPr lang="nl" b="1" i="1" dirty="0">
                <a:solidFill>
                  <a:schemeClr val="accent1">
                    <a:lumMod val="50000"/>
                  </a:schemeClr>
                </a:solidFill>
              </a:rPr>
              <a:t>Aard van het testinstrument ,</a:t>
            </a:r>
            <a:r>
              <a:rPr lang="nl" dirty="0"/>
              <a:t> inclusief:</a:t>
            </a:r>
          </a:p>
          <a:p>
            <a:pPr>
              <a:lnSpc>
                <a:spcPct val="100000"/>
              </a:lnSpc>
              <a:buFont typeface="Wingdings" panose="05000000000000000000" pitchFamily="2" charset="2"/>
              <a:buChar char="ü"/>
            </a:pPr>
            <a:r>
              <a:rPr lang="nl" i="1" dirty="0"/>
              <a:t>door de leraar gemaakte tests,</a:t>
            </a:r>
          </a:p>
          <a:p>
            <a:pPr>
              <a:lnSpc>
                <a:spcPct val="100000"/>
              </a:lnSpc>
              <a:buFont typeface="Wingdings" panose="05000000000000000000" pitchFamily="2" charset="2"/>
              <a:buChar char="ü"/>
            </a:pPr>
            <a:r>
              <a:rPr lang="nl" i="1" dirty="0"/>
              <a:t>interesse enquêtes,</a:t>
            </a:r>
            <a:endParaRPr lang="en-US" i="1" dirty="0"/>
          </a:p>
          <a:p>
            <a:pPr>
              <a:lnSpc>
                <a:spcPct val="100000"/>
              </a:lnSpc>
              <a:buFont typeface="Wingdings" panose="05000000000000000000" pitchFamily="2" charset="2"/>
              <a:buChar char="ü"/>
            </a:pPr>
            <a:r>
              <a:rPr lang="nl" i="1" dirty="0"/>
              <a:t>anekdotisch bewijs,</a:t>
            </a:r>
            <a:endParaRPr lang="en-US" i="1" dirty="0"/>
          </a:p>
          <a:p>
            <a:pPr>
              <a:lnSpc>
                <a:spcPct val="100000"/>
              </a:lnSpc>
              <a:buFont typeface="Wingdings" panose="05000000000000000000" pitchFamily="2" charset="2"/>
              <a:buChar char="ü"/>
            </a:pPr>
            <a:r>
              <a:rPr lang="nl" i="1" dirty="0"/>
              <a:t>prestatiegerichte activiteiten,</a:t>
            </a:r>
            <a:endParaRPr lang="en-US" i="1" dirty="0"/>
          </a:p>
          <a:p>
            <a:pPr>
              <a:lnSpc>
                <a:spcPct val="100000"/>
              </a:lnSpc>
              <a:buFont typeface="Wingdings" panose="05000000000000000000" pitchFamily="2" charset="2"/>
              <a:buChar char="ü"/>
            </a:pPr>
            <a:r>
              <a:rPr lang="nl" i="1" dirty="0"/>
              <a:t>checklists van eigenschappen en kenmerken,</a:t>
            </a:r>
            <a:endParaRPr lang="en-US" i="1" dirty="0"/>
          </a:p>
          <a:p>
            <a:pPr>
              <a:lnSpc>
                <a:spcPct val="100000"/>
              </a:lnSpc>
              <a:buFont typeface="Wingdings" panose="05000000000000000000" pitchFamily="2" charset="2"/>
              <a:buChar char="ü"/>
            </a:pPr>
            <a:r>
              <a:rPr lang="nl" i="1" dirty="0"/>
              <a:t>cognitieve/intellectuele en </a:t>
            </a:r>
            <a:r>
              <a:rPr lang="nl" i="1" dirty="0" err="1"/>
              <a:t>gestandaardiseerde </a:t>
            </a:r>
            <a:r>
              <a:rPr lang="nl" i="1" dirty="0"/>
              <a:t>prestatietests .</a:t>
            </a:r>
            <a:endParaRPr lang="en-US" i="1" dirty="0"/>
          </a:p>
        </p:txBody>
      </p:sp>
      <p:pic>
        <p:nvPicPr>
          <p:cNvPr id="5" name="Picture 2" descr="Hands holding checklist clipboard with paper list hand tick pen checkmarks checkboxes notes in test document questionnaire survey form assessment sheet Premium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7781" y="2032659"/>
            <a:ext cx="2574219" cy="25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13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90445"/>
            <a:ext cx="11195649" cy="500243"/>
          </a:xfrm>
        </p:spPr>
        <p:txBody>
          <a:bodyPr>
            <a:noAutofit/>
          </a:bodyPr>
          <a:lstStyle/>
          <a:p>
            <a:r>
              <a:rPr lang="nl" sz="2800" dirty="0"/>
              <a:t>Bij het plannen van gedifferentieerde beoordelingsmogelijkheden voor studenten, moeten docenten in het beroepsonderwijs rekening houden met :</a:t>
            </a:r>
            <a:br>
              <a:rPr lang="en-US" sz="2800" dirty="0"/>
            </a:br>
            <a:endParaRPr lang="en-US" sz="2800" dirty="0"/>
          </a:p>
        </p:txBody>
      </p:sp>
      <p:sp>
        <p:nvSpPr>
          <p:cNvPr id="3" name="Content Placeholder 2"/>
          <p:cNvSpPr>
            <a:spLocks noGrp="1"/>
          </p:cNvSpPr>
          <p:nvPr>
            <p:ph idx="1"/>
          </p:nvPr>
        </p:nvSpPr>
        <p:spPr>
          <a:xfrm>
            <a:off x="745111" y="2189608"/>
            <a:ext cx="10515600" cy="4351338"/>
          </a:xfrm>
        </p:spPr>
        <p:txBody>
          <a:bodyPr>
            <a:normAutofit/>
          </a:bodyPr>
          <a:lstStyle/>
          <a:p>
            <a:pPr marL="0" indent="0">
              <a:lnSpc>
                <a:spcPct val="100000"/>
              </a:lnSpc>
              <a:buNone/>
            </a:pPr>
            <a:r>
              <a:rPr lang="nl" b="1" i="1" dirty="0">
                <a:solidFill>
                  <a:schemeClr val="accent1">
                    <a:lumMod val="50000"/>
                  </a:schemeClr>
                </a:solidFill>
              </a:rPr>
              <a:t>Aard van de feedback ,</a:t>
            </a:r>
            <a:r>
              <a:rPr lang="nl" dirty="0"/>
              <a:t> inclusief:</a:t>
            </a:r>
          </a:p>
          <a:p>
            <a:pPr>
              <a:lnSpc>
                <a:spcPct val="100000"/>
              </a:lnSpc>
              <a:buFont typeface="Wingdings" panose="05000000000000000000" pitchFamily="2" charset="2"/>
              <a:buChar char="ü"/>
            </a:pPr>
            <a:r>
              <a:rPr lang="nl" i="1" dirty="0"/>
              <a:t>leraar observatie van prestaties,</a:t>
            </a:r>
            <a:endParaRPr lang="en-US" i="1" dirty="0"/>
          </a:p>
          <a:p>
            <a:pPr>
              <a:lnSpc>
                <a:spcPct val="100000"/>
              </a:lnSpc>
              <a:buFont typeface="Wingdings" panose="05000000000000000000" pitchFamily="2" charset="2"/>
              <a:buChar char="ü"/>
            </a:pPr>
            <a:r>
              <a:rPr lang="nl" i="1" dirty="0"/>
              <a:t>observatie en feedback van </a:t>
            </a:r>
            <a:endParaRPr lang="en-US" i="1" dirty="0"/>
          </a:p>
          <a:p>
            <a:pPr>
              <a:lnSpc>
                <a:spcPct val="100000"/>
              </a:lnSpc>
              <a:buFont typeface="Wingdings" panose="05000000000000000000" pitchFamily="2" charset="2"/>
              <a:buChar char="ü"/>
            </a:pPr>
            <a:r>
              <a:rPr lang="nl" i="1" dirty="0"/>
              <a:t>gesprekken en conferenties,</a:t>
            </a:r>
          </a:p>
          <a:p>
            <a:pPr>
              <a:lnSpc>
                <a:spcPct val="100000"/>
              </a:lnSpc>
              <a:buFont typeface="Wingdings" panose="05000000000000000000" pitchFamily="2" charset="2"/>
              <a:buChar char="ü"/>
            </a:pPr>
            <a:r>
              <a:rPr lang="nl" i="1" dirty="0"/>
              <a:t>cumulatieve schoolgeschiedenis .</a:t>
            </a:r>
            <a:endParaRPr lang="en-US" i="1" dirty="0"/>
          </a:p>
        </p:txBody>
      </p:sp>
      <p:pic>
        <p:nvPicPr>
          <p:cNvPr id="4" name="Picture 2" descr="Hands holding checklist clipboard with paper list hand tick pen checkmarks checkboxes notes in test document questionnaire survey form assessment sheet Premium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7781" y="2189608"/>
            <a:ext cx="2574219" cy="25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26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90445"/>
            <a:ext cx="11195649" cy="500243"/>
          </a:xfrm>
        </p:spPr>
        <p:txBody>
          <a:bodyPr>
            <a:noAutofit/>
          </a:bodyPr>
          <a:lstStyle/>
          <a:p>
            <a:r>
              <a:rPr lang="nl" sz="2800" dirty="0"/>
              <a:t>Bij het plannen van gedifferentieerde beoordelingsmogelijkheden voor studenten, moeten docenten in het beroepsonderwijs rekening houden met :</a:t>
            </a:r>
            <a:br>
              <a:rPr lang="en-US" sz="2800" dirty="0"/>
            </a:br>
            <a:endParaRPr lang="en-US" sz="2800" dirty="0"/>
          </a:p>
        </p:txBody>
      </p:sp>
      <p:sp>
        <p:nvSpPr>
          <p:cNvPr id="3" name="Content Placeholder 2"/>
          <p:cNvSpPr>
            <a:spLocks noGrp="1"/>
          </p:cNvSpPr>
          <p:nvPr>
            <p:ph idx="1"/>
          </p:nvPr>
        </p:nvSpPr>
        <p:spPr>
          <a:xfrm>
            <a:off x="838199" y="2223728"/>
            <a:ext cx="10515600" cy="4351338"/>
          </a:xfrm>
        </p:spPr>
        <p:txBody>
          <a:bodyPr>
            <a:normAutofit/>
          </a:bodyPr>
          <a:lstStyle/>
          <a:p>
            <a:pPr marL="0" indent="0">
              <a:lnSpc>
                <a:spcPct val="100000"/>
              </a:lnSpc>
              <a:buNone/>
            </a:pPr>
            <a:r>
              <a:rPr lang="nl" b="1" i="1" dirty="0">
                <a:solidFill>
                  <a:schemeClr val="accent1">
                    <a:lumMod val="50000"/>
                  </a:schemeClr>
                </a:solidFill>
              </a:rPr>
              <a:t>Betrokkenheid van studenten </a:t>
            </a:r>
            <a:r>
              <a:rPr lang="nl" dirty="0"/>
              <a:t>bij het onderwijs-, leer- en beoordelingsproces, </a:t>
            </a:r>
            <a:r>
              <a:rPr lang="nl" b="1" i="1" dirty="0">
                <a:solidFill>
                  <a:schemeClr val="accent1">
                    <a:lumMod val="50000"/>
                  </a:schemeClr>
                </a:solidFill>
              </a:rPr>
              <a:t>zoals </a:t>
            </a:r>
            <a:r>
              <a:rPr lang="nl" dirty="0"/>
              <a:t>:</a:t>
            </a:r>
          </a:p>
          <a:p>
            <a:pPr>
              <a:lnSpc>
                <a:spcPct val="100000"/>
              </a:lnSpc>
              <a:buFont typeface="Wingdings" panose="05000000000000000000" pitchFamily="2" charset="2"/>
              <a:buChar char="ü"/>
            </a:pPr>
            <a:r>
              <a:rPr lang="nl" i="1" dirty="0"/>
              <a:t>bieden voor zelfevaluatie en zelfreflectie,</a:t>
            </a:r>
          </a:p>
          <a:p>
            <a:pPr>
              <a:lnSpc>
                <a:spcPct val="100000"/>
              </a:lnSpc>
              <a:buFont typeface="Wingdings" panose="05000000000000000000" pitchFamily="2" charset="2"/>
              <a:buChar char="ü"/>
            </a:pPr>
            <a:r>
              <a:rPr lang="nl" i="1" dirty="0"/>
              <a:t>Gebruik van portfolio's, leertijdschriften en andere digitale hulpmiddelen .</a:t>
            </a:r>
            <a:endParaRPr lang="en-US" i="1" dirty="0"/>
          </a:p>
        </p:txBody>
      </p:sp>
      <p:pic>
        <p:nvPicPr>
          <p:cNvPr id="4" name="Picture 2" descr="Hands holding checklist clipboard with paper list hand tick pen checkmarks checkboxes notes in test document questionnaire survey form assessment sheet Premium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1507" y="4208328"/>
            <a:ext cx="2574219" cy="25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501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211" y="512748"/>
            <a:ext cx="10515600" cy="5249697"/>
          </a:xfrm>
        </p:spPr>
        <p:txBody>
          <a:bodyPr>
            <a:normAutofit/>
          </a:bodyPr>
          <a:lstStyle/>
          <a:p>
            <a:pPr>
              <a:lnSpc>
                <a:spcPct val="100000"/>
              </a:lnSpc>
              <a:buFont typeface="Wingdings" panose="05000000000000000000" pitchFamily="2" charset="2"/>
              <a:buChar char="ü"/>
            </a:pPr>
            <a:r>
              <a:rPr lang="nl" dirty="0"/>
              <a:t>ontwerpen die geschikt zijn voor specifieke groepen leerlingen, krijgen studenten meer mogelijkheden om </a:t>
            </a:r>
            <a:r>
              <a:rPr lang="nl" b="1" dirty="0"/>
              <a:t>effectief te demonstreren wat ze hebben geleerd </a:t>
            </a:r>
            <a:r>
              <a:rPr lang="nl" dirty="0"/>
              <a:t>.</a:t>
            </a:r>
          </a:p>
          <a:p>
            <a:pPr>
              <a:lnSpc>
                <a:spcPct val="100000"/>
              </a:lnSpc>
              <a:buFont typeface="Wingdings" panose="05000000000000000000" pitchFamily="2" charset="2"/>
              <a:buChar char="ü"/>
            </a:pPr>
            <a:r>
              <a:rPr lang="nl" dirty="0"/>
              <a:t>Gedifferentieerde beoordelingen zijn ook een leidraad voor docenten over hoe ze de </a:t>
            </a:r>
            <a:r>
              <a:rPr lang="nl" b="1" dirty="0"/>
              <a:t>instructie kunnen differentiëren, aanpassen en verbeteren </a:t>
            </a:r>
            <a:r>
              <a:rPr lang="nl" dirty="0"/>
              <a:t>.</a:t>
            </a:r>
            <a:endParaRPr lang="en-US" dirty="0"/>
          </a:p>
          <a:p>
            <a:pPr>
              <a:lnSpc>
                <a:spcPct val="100000"/>
              </a:lnSpc>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79129"/>
            <a:ext cx="4763069" cy="3178872"/>
          </a:xfrm>
          <a:prstGeom prst="rect">
            <a:avLst/>
          </a:prstGeom>
        </p:spPr>
      </p:pic>
    </p:spTree>
    <p:extLst>
      <p:ext uri="{BB962C8B-B14F-4D97-AF65-F5344CB8AC3E}">
        <p14:creationId xmlns:p14="http://schemas.microsoft.com/office/powerpoint/2010/main" val="1565658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Manieren om beoordelingen te differentiëren :</a:t>
            </a:r>
            <a:endParaRPr lang="en-US" dirty="0"/>
          </a:p>
        </p:txBody>
      </p:sp>
      <p:sp>
        <p:nvSpPr>
          <p:cNvPr id="3" name="Content Placeholder 2"/>
          <p:cNvSpPr>
            <a:spLocks noGrp="1"/>
          </p:cNvSpPr>
          <p:nvPr>
            <p:ph idx="1"/>
          </p:nvPr>
        </p:nvSpPr>
        <p:spPr/>
        <p:txBody>
          <a:bodyPr>
            <a:normAutofit lnSpcReduction="10000"/>
          </a:bodyPr>
          <a:lstStyle/>
          <a:p>
            <a:pPr fontAlgn="base">
              <a:lnSpc>
                <a:spcPct val="100000"/>
              </a:lnSpc>
            </a:pPr>
            <a:r>
              <a:rPr lang="nl" b="1" dirty="0"/>
              <a:t>Gelaagde activiteiten </a:t>
            </a:r>
            <a:r>
              <a:rPr lang="nl" dirty="0"/>
              <a:t>ontwerpen</a:t>
            </a:r>
          </a:p>
          <a:p>
            <a:pPr fontAlgn="base">
              <a:lnSpc>
                <a:spcPct val="100000"/>
              </a:lnSpc>
            </a:pPr>
            <a:r>
              <a:rPr lang="nl" dirty="0"/>
              <a:t>Gevorderde leerlingen uitdagen met meer </a:t>
            </a:r>
            <a:r>
              <a:rPr lang="nl" b="1" dirty="0"/>
              <a:t>middelstimulerende activiteiten</a:t>
            </a:r>
          </a:p>
          <a:p>
            <a:pPr fontAlgn="base">
              <a:lnSpc>
                <a:spcPct val="100000"/>
              </a:lnSpc>
            </a:pPr>
            <a:r>
              <a:rPr lang="nl" b="1" dirty="0"/>
              <a:t>Vragen </a:t>
            </a:r>
            <a:r>
              <a:rPr lang="nl" dirty="0"/>
              <a:t>aanpassen</a:t>
            </a:r>
          </a:p>
          <a:p>
            <a:pPr fontAlgn="base">
              <a:lnSpc>
                <a:spcPct val="100000"/>
              </a:lnSpc>
            </a:pPr>
            <a:r>
              <a:rPr lang="nl" b="1" dirty="0"/>
              <a:t>Verdichten</a:t>
            </a:r>
          </a:p>
          <a:p>
            <a:pPr fontAlgn="base">
              <a:lnSpc>
                <a:spcPct val="100000"/>
              </a:lnSpc>
            </a:pPr>
            <a:r>
              <a:rPr lang="nl" b="1" dirty="0"/>
              <a:t>Flexibele groepering</a:t>
            </a:r>
          </a:p>
          <a:p>
            <a:pPr fontAlgn="base">
              <a:lnSpc>
                <a:spcPct val="100000"/>
              </a:lnSpc>
            </a:pPr>
            <a:r>
              <a:rPr lang="nl" dirty="0"/>
              <a:t>Flexibele opdrachten en taken op basis van </a:t>
            </a:r>
            <a:r>
              <a:rPr lang="nl" b="1" dirty="0"/>
              <a:t>de leerstijlen van studenten</a:t>
            </a:r>
          </a:p>
          <a:p>
            <a:pPr fontAlgn="base">
              <a:lnSpc>
                <a:spcPct val="100000"/>
              </a:lnSpc>
            </a:pPr>
            <a:r>
              <a:rPr lang="nl" b="1" dirty="0"/>
              <a:t>Aan het leren</a:t>
            </a:r>
            <a:r>
              <a:rPr lang="nl" dirty="0"/>
              <a:t> </a:t>
            </a:r>
            <a:r>
              <a:rPr lang="nl" b="1" dirty="0"/>
              <a:t>contracten</a:t>
            </a:r>
            <a:endParaRPr lang="en-US" b="1" dirty="0"/>
          </a:p>
        </p:txBody>
      </p:sp>
    </p:spTree>
    <p:extLst>
      <p:ext uri="{BB962C8B-B14F-4D97-AF65-F5344CB8AC3E}">
        <p14:creationId xmlns:p14="http://schemas.microsoft.com/office/powerpoint/2010/main" val="4178552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Studenten vragen om te doen :</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nl" b="1" dirty="0"/>
              <a:t>Rollenspel</a:t>
            </a:r>
            <a:endParaRPr lang="nl" dirty="0"/>
          </a:p>
          <a:p>
            <a:pPr fontAlgn="base"/>
            <a:r>
              <a:rPr lang="nl" dirty="0"/>
              <a:t>Eenheid </a:t>
            </a:r>
            <a:r>
              <a:rPr lang="nl" b="1" dirty="0"/>
              <a:t>collage</a:t>
            </a:r>
          </a:p>
          <a:p>
            <a:pPr fontAlgn="base"/>
            <a:r>
              <a:rPr lang="nl" dirty="0"/>
              <a:t>Individuele </a:t>
            </a:r>
            <a:r>
              <a:rPr lang="nl" b="1" dirty="0"/>
              <a:t>projecten</a:t>
            </a:r>
          </a:p>
          <a:p>
            <a:pPr fontAlgn="base"/>
            <a:r>
              <a:rPr lang="nl" dirty="0"/>
              <a:t>Visuele </a:t>
            </a:r>
            <a:r>
              <a:rPr lang="nl" b="1" dirty="0"/>
              <a:t>presentaties</a:t>
            </a:r>
          </a:p>
          <a:p>
            <a:pPr fontAlgn="base"/>
            <a:r>
              <a:rPr lang="nl" b="1" dirty="0"/>
              <a:t>Mondelinge </a:t>
            </a:r>
            <a:r>
              <a:rPr lang="nl" dirty="0"/>
              <a:t>presentaties</a:t>
            </a:r>
          </a:p>
          <a:p>
            <a:pPr fontAlgn="base"/>
            <a:r>
              <a:rPr lang="nl" b="1" dirty="0"/>
              <a:t>Schriftelijke </a:t>
            </a:r>
            <a:r>
              <a:rPr lang="nl" dirty="0"/>
              <a:t>presentaties</a:t>
            </a:r>
          </a:p>
          <a:p>
            <a:pPr fontAlgn="base"/>
            <a:r>
              <a:rPr lang="nl" b="1" dirty="0"/>
              <a:t>Samenvattingen </a:t>
            </a:r>
            <a:r>
              <a:rPr lang="nl" dirty="0"/>
              <a:t>en reflecties</a:t>
            </a:r>
          </a:p>
          <a:p>
            <a:pPr fontAlgn="base"/>
            <a:r>
              <a:rPr lang="nl" dirty="0"/>
              <a:t>Lijsten, </a:t>
            </a:r>
            <a:r>
              <a:rPr lang="nl" b="1" dirty="0"/>
              <a:t>grafieken </a:t>
            </a:r>
            <a:r>
              <a:rPr lang="nl" dirty="0"/>
              <a:t>en grafische organisatoren</a:t>
            </a:r>
          </a:p>
          <a:p>
            <a:pPr fontAlgn="base"/>
            <a:r>
              <a:rPr lang="nl" dirty="0"/>
              <a:t>Groeps- </a:t>
            </a:r>
            <a:r>
              <a:rPr lang="nl" b="1" dirty="0"/>
              <a:t>/samenwerkingsactiviteiten</a:t>
            </a:r>
          </a:p>
          <a:p>
            <a:pPr fontAlgn="base"/>
            <a:r>
              <a:rPr lang="nl" b="1" dirty="0"/>
              <a:t>stripboeken</a:t>
            </a:r>
            <a:endParaRPr lang="nl" dirty="0"/>
          </a:p>
          <a:p>
            <a:pPr fontAlgn="base"/>
            <a:r>
              <a:rPr lang="nl" dirty="0"/>
              <a:t>Liedjes /dansen/andere optredens</a:t>
            </a:r>
            <a:endParaRPr lang="en-US" dirty="0"/>
          </a:p>
        </p:txBody>
      </p:sp>
    </p:spTree>
    <p:extLst>
      <p:ext uri="{BB962C8B-B14F-4D97-AF65-F5344CB8AC3E}">
        <p14:creationId xmlns:p14="http://schemas.microsoft.com/office/powerpoint/2010/main" val="111148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 dirty="0" err="1"/>
              <a:t>Trefwoorden</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1825625"/>
            <a:ext cx="6106064" cy="1840601"/>
          </a:xfrm>
        </p:spPr>
        <p:txBody>
          <a:bodyPr>
            <a:normAutofit fontScale="92500" lnSpcReduction="20000"/>
          </a:bodyPr>
          <a:lstStyle/>
          <a:p>
            <a:r>
              <a:rPr lang="nl" dirty="0"/>
              <a:t>Gedifferentieerde instructiestrategieën</a:t>
            </a:r>
            <a:endParaRPr lang="nl-NL" dirty="0"/>
          </a:p>
          <a:p>
            <a:r>
              <a:rPr lang="nl" dirty="0"/>
              <a:t>Gedifferentieerde beoordeling</a:t>
            </a:r>
          </a:p>
          <a:p>
            <a:r>
              <a:rPr lang="nl" dirty="0"/>
              <a:t>Manieren naar gedifferentieerde instructie</a:t>
            </a:r>
            <a:endParaRPr lang="nl-NL" dirty="0"/>
          </a:p>
          <a:p>
            <a:pPr marL="0" indent="0">
              <a:buNone/>
            </a:pPr>
            <a:endParaRPr lang="en-GB" dirty="0"/>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 sz="4000" dirty="0"/>
              <a:t>Beoordelingstools gebruiken/aanbieden vóór instructie, zoals:</a:t>
            </a:r>
          </a:p>
        </p:txBody>
      </p:sp>
      <p:sp>
        <p:nvSpPr>
          <p:cNvPr id="3" name="Content Placeholder 2"/>
          <p:cNvSpPr>
            <a:spLocks noGrp="1"/>
          </p:cNvSpPr>
          <p:nvPr>
            <p:ph idx="1"/>
          </p:nvPr>
        </p:nvSpPr>
        <p:spPr>
          <a:xfrm>
            <a:off x="838200" y="1694619"/>
            <a:ext cx="10515600" cy="4891267"/>
          </a:xfrm>
        </p:spPr>
        <p:txBody>
          <a:bodyPr>
            <a:normAutofit/>
          </a:bodyPr>
          <a:lstStyle/>
          <a:p>
            <a:pPr fontAlgn="base"/>
            <a:r>
              <a:rPr lang="nl" b="1" dirty="0"/>
              <a:t>Denk na </a:t>
            </a:r>
            <a:r>
              <a:rPr lang="nl" dirty="0"/>
              <a:t>en geef door</a:t>
            </a:r>
          </a:p>
          <a:p>
            <a:pPr fontAlgn="base"/>
            <a:r>
              <a:rPr lang="nl" dirty="0"/>
              <a:t>Signaal- en actiereactie</a:t>
            </a:r>
          </a:p>
          <a:p>
            <a:pPr fontAlgn="base"/>
            <a:r>
              <a:rPr lang="nl" dirty="0"/>
              <a:t>Neem een </a:t>
            </a:r>
            <a:r>
              <a:rPr lang="nl" b="1" dirty="0"/>
              <a:t>standpunt in</a:t>
            </a:r>
          </a:p>
          <a:p>
            <a:pPr fontAlgn="base"/>
            <a:r>
              <a:rPr lang="nl" dirty="0"/>
              <a:t>Inhoudsvakken</a:t>
            </a:r>
          </a:p>
          <a:p>
            <a:pPr fontAlgn="base"/>
            <a:r>
              <a:rPr lang="nl" dirty="0"/>
              <a:t>Inhoudsenquêtes</a:t>
            </a:r>
            <a:endParaRPr lang="nl" b="1" dirty="0"/>
          </a:p>
          <a:p>
            <a:pPr fontAlgn="base"/>
            <a:r>
              <a:rPr lang="nl" dirty="0"/>
              <a:t>Persoonlijke enquêtes</a:t>
            </a:r>
          </a:p>
          <a:p>
            <a:pPr fontAlgn="base"/>
            <a:r>
              <a:rPr lang="nl" b="1" dirty="0"/>
              <a:t>Brainstormen</a:t>
            </a:r>
          </a:p>
          <a:p>
            <a:pPr fontAlgn="base"/>
            <a:r>
              <a:rPr lang="nl" b="1" dirty="0"/>
              <a:t>Kleurclusters</a:t>
            </a:r>
            <a:endParaRPr lang="nl" dirty="0"/>
          </a:p>
        </p:txBody>
      </p:sp>
    </p:spTree>
    <p:extLst>
      <p:ext uri="{BB962C8B-B14F-4D97-AF65-F5344CB8AC3E}">
        <p14:creationId xmlns:p14="http://schemas.microsoft.com/office/powerpoint/2010/main" val="2630956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 sz="4000" dirty="0"/>
              <a:t>Beoordelingstools gebruiken/aanbieden vóór instructie, zoals:</a:t>
            </a:r>
          </a:p>
        </p:txBody>
      </p:sp>
      <p:sp>
        <p:nvSpPr>
          <p:cNvPr id="3" name="Content Placeholder 2"/>
          <p:cNvSpPr>
            <a:spLocks noGrp="1"/>
          </p:cNvSpPr>
          <p:nvPr>
            <p:ph idx="1"/>
          </p:nvPr>
        </p:nvSpPr>
        <p:spPr>
          <a:xfrm>
            <a:off x="838200" y="1948142"/>
            <a:ext cx="10515600" cy="4186330"/>
          </a:xfrm>
        </p:spPr>
        <p:txBody>
          <a:bodyPr>
            <a:normAutofit/>
          </a:bodyPr>
          <a:lstStyle/>
          <a:p>
            <a:pPr fontAlgn="base"/>
            <a:r>
              <a:rPr lang="nl" b="1" dirty="0"/>
              <a:t>ELO </a:t>
            </a:r>
            <a:r>
              <a:rPr lang="nl" dirty="0"/>
              <a:t>(uitgebreide leermogelijkheden)</a:t>
            </a:r>
          </a:p>
          <a:p>
            <a:pPr fontAlgn="base"/>
            <a:r>
              <a:rPr lang="nl" b="1" dirty="0"/>
              <a:t>voorproeven</a:t>
            </a:r>
          </a:p>
          <a:p>
            <a:pPr fontAlgn="base"/>
            <a:r>
              <a:rPr lang="nl" dirty="0"/>
              <a:t>Gestandaardiseerde </a:t>
            </a:r>
            <a:r>
              <a:rPr lang="nl" b="1" dirty="0"/>
              <a:t>testgegevens</a:t>
            </a:r>
          </a:p>
          <a:p>
            <a:pPr fontAlgn="base"/>
            <a:r>
              <a:rPr lang="nl" dirty="0"/>
              <a:t>Boksen</a:t>
            </a:r>
          </a:p>
          <a:p>
            <a:pPr fontAlgn="base"/>
            <a:r>
              <a:rPr lang="nl" dirty="0"/>
              <a:t>Ja / Nee </a:t>
            </a:r>
            <a:r>
              <a:rPr lang="nl" b="1" dirty="0"/>
              <a:t>Kaarten</a:t>
            </a:r>
          </a:p>
          <a:p>
            <a:pPr fontAlgn="base"/>
            <a:r>
              <a:rPr lang="nl" dirty="0"/>
              <a:t>Graffiti-feiten</a:t>
            </a:r>
          </a:p>
          <a:p>
            <a:pPr fontAlgn="base"/>
            <a:r>
              <a:rPr lang="nl" dirty="0"/>
              <a:t>Vierhoekige pre-assessment</a:t>
            </a:r>
            <a:endParaRPr lang="en-US" dirty="0"/>
          </a:p>
        </p:txBody>
      </p:sp>
    </p:spTree>
    <p:extLst>
      <p:ext uri="{BB962C8B-B14F-4D97-AF65-F5344CB8AC3E}">
        <p14:creationId xmlns:p14="http://schemas.microsoft.com/office/powerpoint/2010/main" val="2534166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 sz="4000" dirty="0"/>
              <a:t>Beoordelingstools gebruiken/aanbieden tijdens instructie, zoals :</a:t>
            </a:r>
            <a:endParaRPr lang="en-US" sz="4000" dirty="0"/>
          </a:p>
        </p:txBody>
      </p:sp>
      <p:sp>
        <p:nvSpPr>
          <p:cNvPr id="3" name="Content Placeholder 2"/>
          <p:cNvSpPr>
            <a:spLocks noGrp="1"/>
          </p:cNvSpPr>
          <p:nvPr>
            <p:ph idx="1"/>
          </p:nvPr>
        </p:nvSpPr>
        <p:spPr>
          <a:xfrm>
            <a:off x="838200" y="1975750"/>
            <a:ext cx="10515600" cy="3340053"/>
          </a:xfrm>
        </p:spPr>
        <p:txBody>
          <a:bodyPr>
            <a:normAutofit/>
          </a:bodyPr>
          <a:lstStyle/>
          <a:p>
            <a:pPr fontAlgn="base"/>
            <a:r>
              <a:rPr lang="nl" b="1" dirty="0"/>
              <a:t>Observatie</a:t>
            </a:r>
          </a:p>
          <a:p>
            <a:pPr fontAlgn="base"/>
            <a:r>
              <a:rPr lang="nl" dirty="0"/>
              <a:t>Anekdotische beoordeling</a:t>
            </a:r>
          </a:p>
          <a:p>
            <a:pPr fontAlgn="base"/>
            <a:r>
              <a:rPr lang="nl" dirty="0"/>
              <a:t>Klembordstickers </a:t>
            </a:r>
            <a:r>
              <a:rPr lang="nl" dirty="0" err="1"/>
              <a:t>_</a:t>
            </a:r>
            <a:endParaRPr lang="en-US" dirty="0"/>
          </a:p>
          <a:p>
            <a:pPr fontAlgn="base"/>
            <a:r>
              <a:rPr lang="nl" dirty="0"/>
              <a:t>Weet het! Laat het zien!</a:t>
            </a:r>
          </a:p>
          <a:p>
            <a:pPr fontAlgn="base"/>
            <a:r>
              <a:rPr lang="nl" dirty="0"/>
              <a:t>Reactiekaarten _</a:t>
            </a:r>
            <a:endParaRPr lang="en-US" dirty="0"/>
          </a:p>
          <a:p>
            <a:pPr fontAlgn="base"/>
            <a:r>
              <a:rPr lang="nl" dirty="0"/>
              <a:t>Kleur codering</a:t>
            </a:r>
            <a:endParaRPr lang="en-US" dirty="0"/>
          </a:p>
        </p:txBody>
      </p:sp>
    </p:spTree>
    <p:extLst>
      <p:ext uri="{BB962C8B-B14F-4D97-AF65-F5344CB8AC3E}">
        <p14:creationId xmlns:p14="http://schemas.microsoft.com/office/powerpoint/2010/main" val="2330342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 sz="4000" dirty="0"/>
              <a:t>Beoordelingstools gebruiken/aanbieden tijdens instructie, zoals :</a:t>
            </a:r>
            <a:endParaRPr lang="en-US" sz="4000" dirty="0"/>
          </a:p>
        </p:txBody>
      </p:sp>
      <p:sp>
        <p:nvSpPr>
          <p:cNvPr id="3" name="Content Placeholder 2"/>
          <p:cNvSpPr>
            <a:spLocks noGrp="1"/>
          </p:cNvSpPr>
          <p:nvPr>
            <p:ph idx="1"/>
          </p:nvPr>
        </p:nvSpPr>
        <p:spPr>
          <a:xfrm>
            <a:off x="838200" y="1896646"/>
            <a:ext cx="10515600" cy="4157925"/>
          </a:xfrm>
        </p:spPr>
        <p:txBody>
          <a:bodyPr>
            <a:normAutofit/>
          </a:bodyPr>
          <a:lstStyle/>
          <a:p>
            <a:pPr fontAlgn="base"/>
            <a:r>
              <a:rPr lang="nl" dirty="0"/>
              <a:t>Schetsen uit de geest</a:t>
            </a:r>
          </a:p>
          <a:p>
            <a:pPr fontAlgn="base"/>
            <a:r>
              <a:rPr lang="nl" b="1" dirty="0"/>
              <a:t>Aantekeningen van studenten </a:t>
            </a:r>
            <a:r>
              <a:rPr lang="nl" dirty="0"/>
              <a:t>analyseren</a:t>
            </a:r>
          </a:p>
          <a:p>
            <a:pPr fontAlgn="base"/>
            <a:r>
              <a:rPr lang="nl" b="1" dirty="0"/>
              <a:t>Checkpoint- </a:t>
            </a:r>
            <a:r>
              <a:rPr lang="nl" dirty="0"/>
              <a:t>tests</a:t>
            </a:r>
          </a:p>
          <a:p>
            <a:pPr fontAlgn="base"/>
            <a:r>
              <a:rPr lang="nl" dirty="0"/>
              <a:t>Dagelijkse cijfers</a:t>
            </a:r>
          </a:p>
          <a:p>
            <a:pPr fontAlgn="base"/>
            <a:r>
              <a:rPr lang="nl" dirty="0"/>
              <a:t>Zie het feit onder ogen</a:t>
            </a:r>
          </a:p>
          <a:p>
            <a:pPr fontAlgn="base"/>
            <a:r>
              <a:rPr lang="nl" b="1" dirty="0"/>
              <a:t>Snelheidsmeter lezen</a:t>
            </a:r>
            <a:endParaRPr lang="en-US" b="1" dirty="0"/>
          </a:p>
        </p:txBody>
      </p:sp>
    </p:spTree>
    <p:extLst>
      <p:ext uri="{BB962C8B-B14F-4D97-AF65-F5344CB8AC3E}">
        <p14:creationId xmlns:p14="http://schemas.microsoft.com/office/powerpoint/2010/main" val="1589809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nl" sz="4000" dirty="0"/>
              <a:t>Beoordelingstools gebruiken/aanbieden na instructie, zoals :</a:t>
            </a:r>
            <a:endParaRPr lang="en-US" sz="4000" dirty="0"/>
          </a:p>
        </p:txBody>
      </p:sp>
      <p:sp>
        <p:nvSpPr>
          <p:cNvPr id="3" name="Content Placeholder 2"/>
          <p:cNvSpPr>
            <a:spLocks noGrp="1"/>
          </p:cNvSpPr>
          <p:nvPr>
            <p:ph idx="1"/>
          </p:nvPr>
        </p:nvSpPr>
        <p:spPr>
          <a:xfrm>
            <a:off x="838200" y="1825624"/>
            <a:ext cx="10515600" cy="4971991"/>
          </a:xfrm>
        </p:spPr>
        <p:txBody>
          <a:bodyPr>
            <a:normAutofit/>
          </a:bodyPr>
          <a:lstStyle/>
          <a:p>
            <a:pPr fontAlgn="base"/>
            <a:r>
              <a:rPr lang="nl" b="1" i="1" dirty="0"/>
              <a:t>Effectieve vragen stellen </a:t>
            </a:r>
            <a:r>
              <a:rPr lang="nl" dirty="0"/>
              <a:t>: open vragen en reflectievragen</a:t>
            </a:r>
          </a:p>
          <a:p>
            <a:pPr fontAlgn="base"/>
            <a:r>
              <a:rPr lang="nl" b="1" i="1" dirty="0"/>
              <a:t>Post-Sharing Celebrations </a:t>
            </a:r>
            <a:r>
              <a:rPr lang="nl" dirty="0"/>
              <a:t>: wrap-around, carrouselgala en ritmische fanfare</a:t>
            </a:r>
          </a:p>
          <a:p>
            <a:pPr fontAlgn="base"/>
            <a:r>
              <a:rPr lang="nl" dirty="0"/>
              <a:t>Likert-schalen om leren, houding en vooruitgang te beoordelen</a:t>
            </a:r>
            <a:endParaRPr lang="en-US" dirty="0"/>
          </a:p>
          <a:p>
            <a:pPr fontAlgn="base"/>
            <a:r>
              <a:rPr lang="nl" b="1" dirty="0"/>
              <a:t>Controle lijsten</a:t>
            </a:r>
          </a:p>
          <a:p>
            <a:pPr fontAlgn="base"/>
            <a:r>
              <a:rPr lang="nl" dirty="0"/>
              <a:t>Evalueren met journals _ _</a:t>
            </a:r>
            <a:endParaRPr lang="en-US" dirty="0"/>
          </a:p>
          <a:p>
            <a:pPr fontAlgn="base"/>
            <a:r>
              <a:rPr lang="nl" dirty="0"/>
              <a:t>Grafische organisatoren</a:t>
            </a:r>
            <a:endParaRPr lang="en-US" dirty="0"/>
          </a:p>
        </p:txBody>
      </p:sp>
    </p:spTree>
    <p:extLst>
      <p:ext uri="{BB962C8B-B14F-4D97-AF65-F5344CB8AC3E}">
        <p14:creationId xmlns:p14="http://schemas.microsoft.com/office/powerpoint/2010/main" val="4013312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nl" sz="4000" dirty="0"/>
              <a:t>Beoordelingstools gebruiken/aanbieden na instructie, zoals :</a:t>
            </a:r>
            <a:endParaRPr lang="en-US" sz="4000" dirty="0"/>
          </a:p>
        </p:txBody>
      </p:sp>
      <p:sp>
        <p:nvSpPr>
          <p:cNvPr id="3" name="Content Placeholder 2"/>
          <p:cNvSpPr>
            <a:spLocks noGrp="1"/>
          </p:cNvSpPr>
          <p:nvPr>
            <p:ph idx="1"/>
          </p:nvPr>
        </p:nvSpPr>
        <p:spPr>
          <a:xfrm>
            <a:off x="838200" y="1905524"/>
            <a:ext cx="10515600" cy="4415378"/>
          </a:xfrm>
        </p:spPr>
        <p:txBody>
          <a:bodyPr>
            <a:normAutofit/>
          </a:bodyPr>
          <a:lstStyle/>
          <a:p>
            <a:pPr fontAlgn="base"/>
            <a:r>
              <a:rPr lang="nl" dirty="0"/>
              <a:t>Aanwijzingen voor beoordeling</a:t>
            </a:r>
          </a:p>
          <a:p>
            <a:pPr fontAlgn="base"/>
            <a:r>
              <a:rPr lang="nl" dirty="0"/>
              <a:t>Evalueren met een blanco pagina</a:t>
            </a:r>
          </a:p>
          <a:p>
            <a:pPr fontAlgn="base"/>
            <a:r>
              <a:rPr lang="nl" dirty="0"/>
              <a:t>Prestatiebeoordeling</a:t>
            </a:r>
          </a:p>
          <a:p>
            <a:pPr fontAlgn="base"/>
            <a:r>
              <a:rPr lang="nl" dirty="0"/>
              <a:t>Door docenten gemaakte tests (waar-onwaar, meerkeuze, vul de lege, open vragen, prestatietests, vaardigheidstests, probleemgebaseerd)</a:t>
            </a:r>
          </a:p>
          <a:p>
            <a:pPr fontAlgn="base"/>
            <a:r>
              <a:rPr lang="nl" dirty="0"/>
              <a:t>Portfolio's</a:t>
            </a:r>
          </a:p>
          <a:p>
            <a:pPr fontAlgn="base"/>
            <a:r>
              <a:rPr lang="nl" dirty="0"/>
              <a:t>Gesprekskringen _</a:t>
            </a:r>
            <a:endParaRPr lang="en-US" dirty="0"/>
          </a:p>
        </p:txBody>
      </p:sp>
    </p:spTree>
    <p:extLst>
      <p:ext uri="{BB962C8B-B14F-4D97-AF65-F5344CB8AC3E}">
        <p14:creationId xmlns:p14="http://schemas.microsoft.com/office/powerpoint/2010/main" val="1312099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lstStyle/>
          <a:p>
            <a:r>
              <a:rPr lang="nl" dirty="0"/>
              <a:t>EENHEID 4</a:t>
            </a:r>
            <a:endParaRPr lang="en-GB" dirty="0"/>
          </a:p>
        </p:txBody>
      </p:sp>
      <p:sp>
        <p:nvSpPr>
          <p:cNvPr id="7" name="Tijdelijke aanduiding voor inhoud 6">
            <a:extLst>
              <a:ext uri="{FF2B5EF4-FFF2-40B4-BE49-F238E27FC236}">
                <a16:creationId xmlns:a16="http://schemas.microsoft.com/office/drawing/2014/main" id="{CA910832-9AD8-4405-A0EC-78364F4F57EA}"/>
              </a:ext>
            </a:extLst>
          </p:cNvPr>
          <p:cNvSpPr>
            <a:spLocks noGrp="1"/>
          </p:cNvSpPr>
          <p:nvPr>
            <p:ph sz="half" idx="1"/>
          </p:nvPr>
        </p:nvSpPr>
        <p:spPr/>
        <p:txBody>
          <a:bodyPr>
            <a:normAutofit fontScale="70000" lnSpcReduction="20000"/>
          </a:bodyPr>
          <a:lstStyle/>
          <a:p>
            <a:r>
              <a:rPr lang="nl" dirty="0"/>
              <a:t>Goede praktijken van gedifferentieerde instructie</a:t>
            </a:r>
            <a:endParaRPr lang="en-GB" dirty="0"/>
          </a:p>
        </p:txBody>
      </p:sp>
    </p:spTree>
    <p:extLst>
      <p:ext uri="{BB962C8B-B14F-4D97-AF65-F5344CB8AC3E}">
        <p14:creationId xmlns:p14="http://schemas.microsoft.com/office/powerpoint/2010/main" val="2375989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nl" dirty="0" err="1"/>
              <a:t>Invoering</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5"/>
            <a:ext cx="10515600" cy="4066217"/>
          </a:xfrm>
        </p:spPr>
        <p:txBody>
          <a:bodyPr>
            <a:normAutofit lnSpcReduction="10000"/>
          </a:bodyPr>
          <a:lstStyle/>
          <a:p>
            <a:pPr marL="0" indent="0">
              <a:lnSpc>
                <a:spcPct val="100000"/>
              </a:lnSpc>
              <a:buNone/>
            </a:pPr>
            <a:r>
              <a:rPr lang="nl" dirty="0"/>
              <a:t>Er zijn veel verschillende manieren waarop een leraar de instructie voor leerlingen kan differentiëren . Differentiatie vertrekt vanuit de beoordeling van de voorkennis en vaardigheden van studenten en het stellen van individuele leerdoelen. De doelen en de respectievelijke succescriteria moeten zoveel mogelijk met de studenten worden bepaald. Dit bevordert metacognitie en zelfregulering, waardoor studenten hun eigen voortgang kunnen volgen .</a:t>
            </a:r>
          </a:p>
          <a:p>
            <a:pPr marL="0" indent="0">
              <a:lnSpc>
                <a:spcPct val="100000"/>
              </a:lnSpc>
              <a:buNone/>
            </a:pPr>
            <a:r>
              <a:rPr lang="nl" dirty="0"/>
              <a:t>Een lijst met manieren om instructie in de klas te differentiëren wordt geïllustreerd op de volgende dia's.</a:t>
            </a:r>
          </a:p>
        </p:txBody>
      </p:sp>
    </p:spTree>
    <p:extLst>
      <p:ext uri="{BB962C8B-B14F-4D97-AF65-F5344CB8AC3E}">
        <p14:creationId xmlns:p14="http://schemas.microsoft.com/office/powerpoint/2010/main" val="2231290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595223" y="132211"/>
            <a:ext cx="10515600" cy="1325563"/>
          </a:xfrm>
        </p:spPr>
        <p:txBody>
          <a:bodyPr anchor="t">
            <a:normAutofit/>
          </a:bodyPr>
          <a:lstStyle/>
          <a:p>
            <a:pPr fontAlgn="base"/>
            <a:r>
              <a:rPr lang="nl" sz="3600" dirty="0"/>
              <a:t>50 manieren om instructie te onderscheiden</a:t>
            </a:r>
            <a:endParaRPr lang="en-GB" sz="3600"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595222" y="900769"/>
            <a:ext cx="11112515" cy="4662544"/>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numCol="2">
            <a:normAutofit fontScale="92500" lnSpcReduction="20000"/>
          </a:bodyPr>
          <a:lstStyle/>
          <a:p>
            <a:pPr marL="0" indent="0" fontAlgn="base">
              <a:lnSpc>
                <a:spcPct val="100000"/>
              </a:lnSpc>
              <a:buNone/>
            </a:pPr>
            <a:r>
              <a:rPr lang="nl" sz="1800" dirty="0"/>
              <a:t>1. Curriculumtoewijzing</a:t>
            </a:r>
          </a:p>
          <a:p>
            <a:pPr marL="0" indent="0" fontAlgn="base">
              <a:lnSpc>
                <a:spcPct val="100000"/>
              </a:lnSpc>
              <a:buNone/>
            </a:pPr>
            <a:r>
              <a:rPr lang="nl" sz="1800" dirty="0"/>
              <a:t>2. Onderzoeksgebaseerd leren</a:t>
            </a:r>
          </a:p>
          <a:p>
            <a:pPr marL="0" indent="0" fontAlgn="base">
              <a:lnSpc>
                <a:spcPct val="100000"/>
              </a:lnSpc>
              <a:buNone/>
            </a:pPr>
            <a:r>
              <a:rPr lang="nl" sz="1800" dirty="0"/>
              <a:t>3. Machtsnormen en blijvende inzichten</a:t>
            </a:r>
          </a:p>
          <a:p>
            <a:pPr marL="0" indent="0" fontAlgn="base">
              <a:lnSpc>
                <a:spcPct val="100000"/>
              </a:lnSpc>
              <a:buNone/>
            </a:pPr>
            <a:r>
              <a:rPr lang="nl" sz="1800" dirty="0"/>
              <a:t>4. Projectgebaseerd leren</a:t>
            </a:r>
          </a:p>
          <a:p>
            <a:pPr marL="0" indent="0" fontAlgn="base">
              <a:lnSpc>
                <a:spcPct val="100000"/>
              </a:lnSpc>
              <a:buNone/>
            </a:pPr>
            <a:r>
              <a:rPr lang="nl" sz="1800" dirty="0"/>
              <a:t>5. Indeling en ontwerp van de klas</a:t>
            </a:r>
          </a:p>
          <a:p>
            <a:pPr marL="0" indent="0" fontAlgn="base">
              <a:lnSpc>
                <a:spcPct val="100000"/>
              </a:lnSpc>
              <a:buNone/>
            </a:pPr>
            <a:r>
              <a:rPr lang="nl" sz="1800" dirty="0"/>
              <a:t>6. Integratie van leermodellen</a:t>
            </a:r>
          </a:p>
          <a:p>
            <a:pPr marL="0" indent="0" fontAlgn="base">
              <a:lnSpc>
                <a:spcPct val="100000"/>
              </a:lnSpc>
              <a:buNone/>
            </a:pPr>
            <a:r>
              <a:rPr lang="nl" sz="1800" dirty="0"/>
              <a:t>7. Zin &amp; Discussie Stemmen</a:t>
            </a:r>
          </a:p>
          <a:p>
            <a:pPr marL="0" indent="0" fontAlgn="base">
              <a:lnSpc>
                <a:spcPct val="100000"/>
              </a:lnSpc>
              <a:buNone/>
            </a:pPr>
            <a:r>
              <a:rPr lang="nl" sz="1800" dirty="0"/>
              <a:t>8. Gedifferentieerde leerdoelen</a:t>
            </a:r>
          </a:p>
          <a:p>
            <a:pPr marL="0" indent="0" fontAlgn="base">
              <a:lnSpc>
                <a:spcPct val="100000"/>
              </a:lnSpc>
              <a:buNone/>
            </a:pPr>
            <a:r>
              <a:rPr lang="nl" sz="1800" dirty="0"/>
              <a:t>9. Spelenderwijs leren</a:t>
            </a:r>
          </a:p>
          <a:p>
            <a:pPr marL="0" indent="0" fontAlgn="base">
              <a:lnSpc>
                <a:spcPct val="100000"/>
              </a:lnSpc>
              <a:buNone/>
            </a:pPr>
            <a:r>
              <a:rPr lang="nl" sz="1800" dirty="0"/>
              <a:t>10. Betekenisvolle studentenstem </a:t>
            </a:r>
            <a:br>
              <a:rPr lang="nl" sz="1800" dirty="0"/>
            </a:br>
            <a:r>
              <a:rPr lang="nl" sz="1800" dirty="0"/>
              <a:t>en keuze</a:t>
            </a:r>
          </a:p>
          <a:p>
            <a:pPr marL="0" indent="0" fontAlgn="base">
              <a:lnSpc>
                <a:spcPct val="100000"/>
              </a:lnSpc>
              <a:buNone/>
            </a:pPr>
            <a:r>
              <a:rPr lang="nl" sz="1800" dirty="0"/>
              <a:t>11. Badges leren</a:t>
            </a:r>
          </a:p>
          <a:p>
            <a:pPr marL="0" indent="0" fontAlgn="base">
              <a:lnSpc>
                <a:spcPct val="100000"/>
              </a:lnSpc>
              <a:buNone/>
            </a:pPr>
            <a:r>
              <a:rPr lang="nl" sz="1800" dirty="0"/>
              <a:t>12. Relatie-opbouw en teamopbouw</a:t>
            </a:r>
          </a:p>
          <a:p>
            <a:pPr marL="0" indent="0" fontAlgn="base">
              <a:lnSpc>
                <a:spcPct val="100000"/>
              </a:lnSpc>
              <a:buNone/>
            </a:pPr>
            <a:r>
              <a:rPr lang="nl" sz="1800" dirty="0"/>
              <a:t>13. Zelfgestuurd leren</a:t>
            </a:r>
          </a:p>
          <a:p>
            <a:pPr marL="0" indent="0" fontAlgn="base">
              <a:lnSpc>
                <a:spcPct val="100000"/>
              </a:lnSpc>
              <a:buNone/>
            </a:pPr>
            <a:r>
              <a:rPr lang="nl" sz="1800" dirty="0"/>
              <a:t>14. Keuzeborden</a:t>
            </a:r>
          </a:p>
          <a:p>
            <a:pPr marL="0" indent="0" fontAlgn="base">
              <a:lnSpc>
                <a:spcPct val="100000"/>
              </a:lnSpc>
              <a:buNone/>
            </a:pPr>
            <a:r>
              <a:rPr lang="nl" sz="1800" dirty="0"/>
              <a:t>15. De draai van Bloom</a:t>
            </a:r>
          </a:p>
          <a:p>
            <a:pPr marL="0" indent="0" fontAlgn="base">
              <a:lnSpc>
                <a:spcPct val="100000"/>
              </a:lnSpc>
              <a:buNone/>
            </a:pPr>
            <a:r>
              <a:rPr lang="nl" sz="1800" dirty="0"/>
              <a:t>16. Debat (Ook 4-hoeken en mee eens/niet mee eens kunnen hier ook nuttig zijn.)</a:t>
            </a:r>
          </a:p>
          <a:p>
            <a:pPr marL="0" indent="0" fontAlgn="base">
              <a:lnSpc>
                <a:spcPct val="100000"/>
              </a:lnSpc>
              <a:buNone/>
            </a:pPr>
            <a:r>
              <a:rPr lang="nl" sz="1800" dirty="0"/>
              <a:t>17. Synchroniseer onderwijs</a:t>
            </a:r>
          </a:p>
          <a:p>
            <a:pPr marL="0" indent="0" fontAlgn="base">
              <a:lnSpc>
                <a:spcPct val="100000"/>
              </a:lnSpc>
              <a:buNone/>
            </a:pPr>
            <a:r>
              <a:rPr lang="nl" sz="1800" dirty="0"/>
              <a:t>18. Journal/essay schrijven met dubbele invoer</a:t>
            </a:r>
          </a:p>
          <a:p>
            <a:pPr marL="0" indent="0" fontAlgn="base">
              <a:lnSpc>
                <a:spcPct val="100000"/>
              </a:lnSpc>
              <a:buNone/>
            </a:pPr>
            <a:r>
              <a:rPr lang="nl" sz="1800" dirty="0"/>
              <a:t>19. Analogieën, metaforen en visuele representaties</a:t>
            </a:r>
          </a:p>
          <a:p>
            <a:pPr marL="0" indent="0" fontAlgn="base">
              <a:lnSpc>
                <a:spcPct val="100000"/>
              </a:lnSpc>
              <a:buNone/>
            </a:pPr>
            <a:r>
              <a:rPr lang="nl" sz="1800" dirty="0"/>
              <a:t>20. Wederzijds onderwijs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 sz="1800" b="0" i="0" u="none" strike="noStrike" kern="1200" cap="none" spc="0" normalizeH="0" baseline="0" noProof="0" dirty="0">
                <a:ln>
                  <a:noFill/>
                </a:ln>
                <a:solidFill>
                  <a:srgbClr val="262626"/>
                </a:solidFill>
                <a:effectLst/>
                <a:uLnTx/>
                <a:uFillTx/>
                <a:latin typeface="Raleway"/>
                <a:ea typeface="+mn-ea"/>
                <a:cs typeface="+mn-cs"/>
              </a:rPr>
              <a:t>21. Schijnproef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 sz="1800" b="0" i="0" u="none" strike="noStrike" kern="1200" cap="none" spc="0" normalizeH="0" baseline="0" noProof="0" dirty="0">
                <a:ln>
                  <a:noFill/>
                </a:ln>
                <a:solidFill>
                  <a:srgbClr val="262626"/>
                </a:solidFill>
                <a:effectLst/>
                <a:uLnTx/>
                <a:uFillTx/>
                <a:latin typeface="Raleway"/>
                <a:ea typeface="+mn-ea"/>
                <a:cs typeface="+mn-cs"/>
              </a:rPr>
              <a:t>22. De hot seat/rollenspel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 sz="1800" b="0" i="0" u="none" strike="noStrike" kern="1200" cap="none" spc="0" normalizeH="0" baseline="0" noProof="0" dirty="0">
                <a:ln>
                  <a:noFill/>
                </a:ln>
                <a:solidFill>
                  <a:srgbClr val="262626"/>
                </a:solidFill>
                <a:effectLst/>
                <a:uLnTx/>
                <a:uFillTx/>
                <a:latin typeface="Raleway"/>
                <a:ea typeface="+mn-ea"/>
                <a:cs typeface="+mn-cs"/>
              </a:rPr>
              <a:t>23. Inventarisatie studentengegevens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 sz="1800" b="0" i="0" u="none" strike="noStrike" kern="1200" cap="none" spc="0" normalizeH="0" baseline="0" noProof="0" dirty="0">
                <a:ln>
                  <a:noFill/>
                </a:ln>
                <a:solidFill>
                  <a:srgbClr val="262626"/>
                </a:solidFill>
                <a:effectLst/>
                <a:uLnTx/>
                <a:uFillTx/>
                <a:latin typeface="Raleway"/>
                <a:ea typeface="+mn-ea"/>
                <a:cs typeface="+mn-cs"/>
              </a:rPr>
              <a:t>24. Meesterschap leren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 sz="1800" b="0" i="0" u="none" strike="noStrike" kern="1200" cap="none" spc="0" normalizeH="0" baseline="0" noProof="0" dirty="0">
                <a:ln>
                  <a:noFill/>
                </a:ln>
                <a:solidFill>
                  <a:srgbClr val="262626"/>
                </a:solidFill>
                <a:effectLst/>
                <a:uLnTx/>
                <a:uFillTx/>
                <a:latin typeface="Raleway"/>
                <a:ea typeface="+mn-ea"/>
                <a:cs typeface="+mn-cs"/>
              </a:rPr>
              <a:t>25. Doelen stellen en leercontracten</a:t>
            </a:r>
            <a:br>
              <a:rPr lang="en-US" sz="900" dirty="0"/>
            </a:br>
            <a:endParaRPr lang="nl-NL" sz="900" dirty="0"/>
          </a:p>
        </p:txBody>
      </p:sp>
    </p:spTree>
    <p:extLst>
      <p:ext uri="{BB962C8B-B14F-4D97-AF65-F5344CB8AC3E}">
        <p14:creationId xmlns:p14="http://schemas.microsoft.com/office/powerpoint/2010/main" val="1074086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595223" y="132211"/>
            <a:ext cx="10515600" cy="1325563"/>
          </a:xfrm>
        </p:spPr>
        <p:txBody>
          <a:bodyPr anchor="t">
            <a:normAutofit/>
          </a:bodyPr>
          <a:lstStyle/>
          <a:p>
            <a:pPr fontAlgn="base"/>
            <a:r>
              <a:rPr lang="nl" sz="3600" dirty="0"/>
              <a:t>50 manieren om instructie te onderscheiden</a:t>
            </a:r>
            <a:endParaRPr lang="en-GB" sz="3600"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595222" y="900769"/>
            <a:ext cx="11112515" cy="4662544"/>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numCol="2">
            <a:normAutofit fontScale="92500" lnSpcReduction="10000"/>
          </a:bodyPr>
          <a:lstStyle/>
          <a:p>
            <a:pPr marL="0" indent="0">
              <a:buNone/>
            </a:pPr>
            <a:r>
              <a:rPr lang="nl" sz="1800" dirty="0"/>
              <a:t>26. Spelgebaseerd leren</a:t>
            </a:r>
          </a:p>
          <a:p>
            <a:pPr marL="0" indent="0">
              <a:buNone/>
            </a:pPr>
            <a:r>
              <a:rPr lang="nl" sz="1800" dirty="0"/>
              <a:t>27. RAFT-opdrachten</a:t>
            </a:r>
          </a:p>
          <a:p>
            <a:pPr marL="0" indent="0">
              <a:buNone/>
            </a:pPr>
            <a:r>
              <a:rPr lang="nl" sz="1800" dirty="0"/>
              <a:t>28. Groepering</a:t>
            </a:r>
          </a:p>
          <a:p>
            <a:pPr marL="0" indent="0">
              <a:buNone/>
            </a:pPr>
            <a:r>
              <a:rPr lang="nl" sz="1800" dirty="0"/>
              <a:t>29. Socratisch seminar</a:t>
            </a:r>
          </a:p>
          <a:p>
            <a:pPr marL="0" indent="0">
              <a:buNone/>
            </a:pPr>
            <a:r>
              <a:rPr lang="nl" sz="1800" dirty="0"/>
              <a:t>30. Probleemgestuurd onderwijs/plaatsgebonden onderwijs</a:t>
            </a:r>
          </a:p>
          <a:p>
            <a:pPr marL="0" indent="0">
              <a:buNone/>
            </a:pPr>
            <a:r>
              <a:rPr lang="nl" sz="1800" dirty="0"/>
              <a:t>31. Leermelanges</a:t>
            </a:r>
          </a:p>
          <a:p>
            <a:pPr marL="0" indent="0">
              <a:buNone/>
            </a:pPr>
            <a:r>
              <a:rPr lang="nl" sz="1800" dirty="0"/>
              <a:t>32. Rondschrijven</a:t>
            </a:r>
          </a:p>
          <a:p>
            <a:pPr marL="0" indent="0">
              <a:buNone/>
            </a:pPr>
            <a:r>
              <a:rPr lang="nl" sz="1800" dirty="0"/>
              <a:t>33. Geniaal uur</a:t>
            </a:r>
          </a:p>
          <a:p>
            <a:pPr marL="0" indent="0">
              <a:buNone/>
            </a:pPr>
            <a:r>
              <a:rPr lang="nl" sz="1800" dirty="0"/>
              <a:t>34. Rubrieken</a:t>
            </a:r>
          </a:p>
          <a:p>
            <a:pPr marL="0" indent="0">
              <a:buNone/>
            </a:pPr>
            <a:r>
              <a:rPr lang="nl" sz="1800" dirty="0"/>
              <a:t>35. QFT-seminar</a:t>
            </a:r>
          </a:p>
          <a:p>
            <a:pPr marL="0" indent="0">
              <a:buNone/>
            </a:pPr>
            <a:r>
              <a:rPr lang="nl" sz="1800" dirty="0"/>
              <a:t>36. Leermenu's</a:t>
            </a:r>
          </a:p>
          <a:p>
            <a:pPr marL="0" indent="0">
              <a:buNone/>
            </a:pPr>
            <a:r>
              <a:rPr lang="nl" sz="1800" dirty="0"/>
              <a:t>37. Kubben</a:t>
            </a:r>
          </a:p>
          <a:p>
            <a:pPr marL="0" indent="0">
              <a:buNone/>
            </a:pPr>
            <a:r>
              <a:rPr lang="nl" sz="1800" dirty="0"/>
              <a:t>38. Gelaagdheid</a:t>
            </a:r>
          </a:p>
          <a:p>
            <a:pPr marL="0" indent="0">
              <a:buNone/>
            </a:pPr>
            <a:r>
              <a:rPr lang="nl" sz="1800" dirty="0"/>
              <a:t>39. Puzzels</a:t>
            </a:r>
          </a:p>
          <a:p>
            <a:pPr marL="0" indent="0">
              <a:buNone/>
            </a:pPr>
            <a:r>
              <a:rPr lang="nl" sz="1800" dirty="0"/>
              <a:t>40. Grafische organisatoren</a:t>
            </a:r>
          </a:p>
          <a:p>
            <a:pPr marL="0" indent="0">
              <a:buNone/>
            </a:pPr>
            <a:r>
              <a:rPr lang="nl" sz="1800" dirty="0"/>
              <a:t>41. Leren via werkstations</a:t>
            </a:r>
          </a:p>
          <a:p>
            <a:pPr marL="0" indent="0">
              <a:buNone/>
            </a:pPr>
            <a:r>
              <a:rPr lang="nl" sz="1800" dirty="0"/>
              <a:t>42. Conceptverwezenlijking</a:t>
            </a:r>
          </a:p>
          <a:p>
            <a:pPr marL="0" indent="0">
              <a:buNone/>
            </a:pPr>
            <a:r>
              <a:rPr lang="nl" sz="1800" dirty="0"/>
              <a:t>43. Gespiegeld klaslokaal</a:t>
            </a:r>
          </a:p>
          <a:p>
            <a:pPr marL="0" indent="0">
              <a:buNone/>
            </a:pPr>
            <a:r>
              <a:rPr lang="nl" sz="1800" dirty="0"/>
              <a:t>44. Begeleiding</a:t>
            </a:r>
          </a:p>
          <a:p>
            <a:pPr marL="0" indent="0">
              <a:buNone/>
            </a:pPr>
            <a:r>
              <a:rPr lang="nl" sz="1800" dirty="0"/>
              <a:t>45. Planning door het leren van taxonomieën</a:t>
            </a:r>
          </a:p>
          <a:p>
            <a:pPr marL="0" indent="0">
              <a:buNone/>
            </a:pPr>
            <a:r>
              <a:rPr lang="nl" sz="1800" dirty="0"/>
              <a:t>46. Beoordelingsontwerp en achterwaartse planning</a:t>
            </a:r>
          </a:p>
          <a:p>
            <a:pPr marL="0" indent="0">
              <a:buNone/>
            </a:pPr>
            <a:r>
              <a:rPr lang="nl" sz="1800" dirty="0"/>
              <a:t>47. Interesse- en inventarisgegevens van studenten</a:t>
            </a:r>
          </a:p>
          <a:p>
            <a:pPr marL="0" indent="0">
              <a:buNone/>
            </a:pPr>
            <a:r>
              <a:rPr lang="nl" sz="1800" dirty="0"/>
              <a:t>48. Feedback leren</a:t>
            </a:r>
          </a:p>
          <a:p>
            <a:pPr marL="0" indent="0">
              <a:buNone/>
            </a:pPr>
            <a:r>
              <a:rPr lang="nl" sz="1800" dirty="0"/>
              <a:t>49. Minilessen</a:t>
            </a:r>
          </a:p>
          <a:p>
            <a:pPr marL="0" indent="0">
              <a:buNone/>
            </a:pPr>
            <a:r>
              <a:rPr lang="nl" sz="1800" dirty="0"/>
              <a:t>50. Klassenregels</a:t>
            </a:r>
          </a:p>
          <a:p>
            <a:pPr marL="0" indent="0" fontAlgn="base">
              <a:buNone/>
            </a:pPr>
            <a:endParaRPr lang="nl-NL" sz="1800" dirty="0"/>
          </a:p>
        </p:txBody>
      </p:sp>
    </p:spTree>
    <p:extLst>
      <p:ext uri="{BB962C8B-B14F-4D97-AF65-F5344CB8AC3E}">
        <p14:creationId xmlns:p14="http://schemas.microsoft.com/office/powerpoint/2010/main" val="227859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p:txBody>
          <a:bodyPr/>
          <a:lstStyle/>
          <a:p>
            <a:r>
              <a:rPr lang="nl" dirty="0" err="1"/>
              <a:t>Inhoudsopgave </a:t>
            </a:r>
            <a:r>
              <a:rPr lang="nl" dirty="0"/>
              <a:t>_</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838200" y="1825625"/>
            <a:ext cx="10515600" cy="4644186"/>
          </a:xfrm>
        </p:spPr>
        <p:txBody>
          <a:bodyPr>
            <a:normAutofit fontScale="92500" lnSpcReduction="10000"/>
          </a:bodyPr>
          <a:lstStyle/>
          <a:p>
            <a:pPr marL="0" indent="0">
              <a:buNone/>
            </a:pPr>
            <a:r>
              <a:rPr lang="nl" b="1" dirty="0"/>
              <a:t>UNIT1 : Wat zijn differentiatiestrategieën (1/2 )?</a:t>
            </a:r>
            <a:endParaRPr lang="el-GR" b="1" dirty="0"/>
          </a:p>
          <a:p>
            <a:pPr marL="457200" lvl="1" indent="0">
              <a:buNone/>
            </a:pPr>
            <a:r>
              <a:rPr lang="nl" dirty="0"/>
              <a:t>1.1. Inleiding </a:t>
            </a:r>
            <a:endParaRPr lang="en-GB" dirty="0"/>
          </a:p>
          <a:p>
            <a:pPr marL="0" indent="0">
              <a:buNone/>
            </a:pPr>
            <a:r>
              <a:rPr lang="nl" b="1" dirty="0"/>
              <a:t>UNIT2: Wat zijn differentiatiestrategieën (2/2)?</a:t>
            </a:r>
            <a:endParaRPr lang="nl-NL" b="1" dirty="0"/>
          </a:p>
          <a:p>
            <a:pPr marL="457200" lvl="1" indent="0">
              <a:buNone/>
            </a:pPr>
            <a:r>
              <a:rPr lang="nl" dirty="0"/>
              <a:t>2 .1 . Inleiding tot differentiatiestrategieën 2 /2</a:t>
            </a:r>
            <a:endParaRPr lang="en-GB" dirty="0"/>
          </a:p>
          <a:p>
            <a:pPr marL="0" indent="0">
              <a:buNone/>
            </a:pPr>
            <a:r>
              <a:rPr lang="nl" b="1" dirty="0"/>
              <a:t>UNIT3: Wat zijn de beoordelingstechnieken in gedifferentieerd leren ?</a:t>
            </a:r>
            <a:endParaRPr lang="nl-NL" b="1" dirty="0"/>
          </a:p>
          <a:p>
            <a:pPr marL="457200" lvl="1" indent="0">
              <a:buNone/>
            </a:pPr>
            <a:r>
              <a:rPr lang="nl" dirty="0"/>
              <a:t>3.1. </a:t>
            </a:r>
            <a:r>
              <a:rPr lang="nl" dirty="0" err="1"/>
              <a:t>Wat</a:t>
            </a:r>
            <a:r>
              <a:rPr lang="nl" dirty="0"/>
              <a:t> is </a:t>
            </a:r>
            <a:r>
              <a:rPr lang="nl" dirty="0" err="1"/>
              <a:t>gedifferentieerd </a:t>
            </a:r>
            <a:r>
              <a:rPr lang="nl" dirty="0"/>
              <a:t>beoordelen ?</a:t>
            </a:r>
            <a:endParaRPr lang="el-GR" dirty="0"/>
          </a:p>
          <a:p>
            <a:pPr marL="457200" lvl="1" indent="0">
              <a:buNone/>
            </a:pPr>
            <a:r>
              <a:rPr lang="nl" dirty="0"/>
              <a:t>3.2. Principes van gedifferentieerde beoordeling</a:t>
            </a:r>
          </a:p>
          <a:p>
            <a:pPr marL="457200" lvl="1" indent="0">
              <a:buNone/>
            </a:pPr>
            <a:r>
              <a:rPr lang="nl" dirty="0"/>
              <a:t>3.3. Manieren van gedifferentieerde beoordeling</a:t>
            </a:r>
            <a:endParaRPr lang="nl-NL" dirty="0"/>
          </a:p>
          <a:p>
            <a:pPr marL="0" indent="0">
              <a:buNone/>
            </a:pPr>
            <a:r>
              <a:rPr lang="nl" b="1" dirty="0"/>
              <a:t>UNIT4: Goede praktijken van gedifferentieerde instructie</a:t>
            </a:r>
          </a:p>
          <a:p>
            <a:pPr marL="457200" lvl="1" indent="0">
              <a:buNone/>
            </a:pPr>
            <a:r>
              <a:rPr lang="nl" sz="2000" dirty="0"/>
              <a:t>4.1. Invoering</a:t>
            </a:r>
          </a:p>
          <a:p>
            <a:pPr marL="457200" lvl="1" indent="0">
              <a:buNone/>
            </a:pPr>
            <a:r>
              <a:rPr lang="nl" sz="2000" dirty="0"/>
              <a:t>4.2. 50 manieren om instructie te onderscheiden</a:t>
            </a:r>
            <a:endParaRPr lang="nl-NL" sz="2000"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244793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 dirty="0"/>
              <a:t>Korte inhoud</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lstStyle/>
          <a:p>
            <a:pPr marL="0" indent="0">
              <a:lnSpc>
                <a:spcPct val="100000"/>
              </a:lnSpc>
              <a:buNone/>
            </a:pPr>
            <a:r>
              <a:rPr lang="nl" b="1" dirty="0">
                <a:solidFill>
                  <a:schemeClr val="bg2">
                    <a:lumMod val="50000"/>
                  </a:schemeClr>
                </a:solidFill>
              </a:rPr>
              <a:t>Nu je deze unit hebt voltooid, zou je in staat moeten zijn om:</a:t>
            </a:r>
          </a:p>
          <a:p>
            <a:pPr marL="1028700" lvl="1" indent="-342900">
              <a:lnSpc>
                <a:spcPct val="100000"/>
              </a:lnSpc>
              <a:buFont typeface="Wingdings" panose="05000000000000000000" pitchFamily="2" charset="2"/>
              <a:buChar char="ü"/>
            </a:pPr>
            <a:r>
              <a:rPr lang="nl" dirty="0">
                <a:solidFill>
                  <a:schemeClr val="bg2">
                    <a:lumMod val="50000"/>
                  </a:schemeClr>
                </a:solidFill>
              </a:rPr>
              <a:t>Begrijp de gedifferentieerde instructiestrategieën</a:t>
            </a:r>
            <a:endParaRPr lang="el-GR" dirty="0">
              <a:solidFill>
                <a:schemeClr val="bg2">
                  <a:lumMod val="50000"/>
                </a:schemeClr>
              </a:solidFill>
            </a:endParaRPr>
          </a:p>
          <a:p>
            <a:pPr marL="1028700" lvl="1" indent="-342900">
              <a:lnSpc>
                <a:spcPct val="100000"/>
              </a:lnSpc>
              <a:buFont typeface="Wingdings" panose="05000000000000000000" pitchFamily="2" charset="2"/>
              <a:buChar char="ü"/>
            </a:pPr>
            <a:r>
              <a:rPr lang="nl" dirty="0">
                <a:solidFill>
                  <a:schemeClr val="bg2">
                    <a:lumMod val="50000"/>
                  </a:schemeClr>
                </a:solidFill>
              </a:rPr>
              <a:t>Pas deze technieken toe op uw werk</a:t>
            </a:r>
          </a:p>
          <a:p>
            <a:pPr marL="1028700" lvl="1" indent="-342900">
              <a:lnSpc>
                <a:spcPct val="100000"/>
              </a:lnSpc>
              <a:buFont typeface="Wingdings" panose="05000000000000000000" pitchFamily="2" charset="2"/>
              <a:buChar char="ü"/>
            </a:pPr>
            <a:r>
              <a:rPr lang="nl" dirty="0">
                <a:solidFill>
                  <a:schemeClr val="bg2">
                    <a:lumMod val="50000"/>
                  </a:schemeClr>
                </a:solidFill>
              </a:rPr>
              <a:t>Effectiever omgaan met de dagelijkse problemen van uw onderwijs en de unieke behoeften van uw studenten</a:t>
            </a:r>
            <a:endParaRPr lang="en-US" dirty="0"/>
          </a:p>
          <a:p>
            <a:pPr>
              <a:lnSpc>
                <a:spcPct val="100000"/>
              </a:lnSpc>
            </a:pPr>
            <a:endParaRPr lang="en-GB" dirty="0"/>
          </a:p>
        </p:txBody>
      </p:sp>
    </p:spTree>
    <p:extLst>
      <p:ext uri="{BB962C8B-B14F-4D97-AF65-F5344CB8AC3E}">
        <p14:creationId xmlns:p14="http://schemas.microsoft.com/office/powerpoint/2010/main" val="1742545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b="1" i="1" dirty="0">
                <a:solidFill>
                  <a:schemeClr val="accent4">
                    <a:lumMod val="75000"/>
                  </a:schemeClr>
                </a:solidFill>
                <a:latin typeface="Ink Free" panose="03080402000500000000" pitchFamily="66" charset="0"/>
              </a:rPr>
              <a:t>Tijd voor zelfreflectie</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2205" y="150804"/>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121908" y="2490656"/>
            <a:ext cx="1432584" cy="1287718"/>
          </a:xfrm>
          <a:prstGeom prst="rect">
            <a:avLst/>
          </a:prstGeom>
        </p:spPr>
      </p:pic>
      <p:sp>
        <p:nvSpPr>
          <p:cNvPr id="4" name="TextBox 3"/>
          <p:cNvSpPr txBox="1"/>
          <p:nvPr/>
        </p:nvSpPr>
        <p:spPr>
          <a:xfrm>
            <a:off x="5864470" y="4855340"/>
            <a:ext cx="4958861" cy="1200329"/>
          </a:xfrm>
          <a:prstGeom prst="rect">
            <a:avLst/>
          </a:prstGeom>
          <a:noFill/>
        </p:spPr>
        <p:txBody>
          <a:bodyPr wrap="square" rtlCol="0">
            <a:spAutoFit/>
          </a:bodyPr>
          <a:lstStyle/>
          <a:p>
            <a:r>
              <a:rPr lang="nl" b="1" i="1" dirty="0"/>
              <a:t>Kun je je voorstellen dat je deze manieren in je klas gebruikt?</a:t>
            </a:r>
          </a:p>
          <a:p>
            <a:endParaRPr lang="en-US" b="1" i="1" dirty="0"/>
          </a:p>
          <a:p>
            <a:r>
              <a:rPr lang="nl" b="1" i="1" dirty="0"/>
              <a:t>Deel je mening met ons!</a:t>
            </a:r>
            <a:endParaRPr lang="en-US" b="1" i="1" dirty="0"/>
          </a:p>
        </p:txBody>
      </p:sp>
      <p:sp>
        <p:nvSpPr>
          <p:cNvPr id="11" name="TextBox 10"/>
          <p:cNvSpPr txBox="1"/>
          <p:nvPr/>
        </p:nvSpPr>
        <p:spPr>
          <a:xfrm>
            <a:off x="1833928" y="1841853"/>
            <a:ext cx="8834805" cy="1538883"/>
          </a:xfrm>
          <a:prstGeom prst="rect">
            <a:avLst/>
          </a:prstGeom>
          <a:solidFill>
            <a:schemeClr val="accent4">
              <a:lumMod val="40000"/>
              <a:lumOff val="60000"/>
            </a:schemeClr>
          </a:solidFill>
        </p:spPr>
        <p:txBody>
          <a:bodyPr wrap="square" rtlCol="0">
            <a:spAutoFit/>
          </a:bodyPr>
          <a:lstStyle/>
          <a:p>
            <a:pPr algn="ctr"/>
            <a:r>
              <a:rPr lang="nl" sz="1600" dirty="0"/>
              <a:t>Klik hieronder om een video te bekijken over het plannen van een les over </a:t>
            </a:r>
            <a:r>
              <a:rPr lang="nl" sz="1600" dirty="0">
                <a:latin typeface="Roboto"/>
              </a:rPr>
              <a:t>gedifferentieerde instructie:</a:t>
            </a:r>
          </a:p>
          <a:p>
            <a:pPr algn="just"/>
            <a:endParaRPr lang="en-US" sz="1600" dirty="0">
              <a:latin typeface="Roboto"/>
            </a:endParaRPr>
          </a:p>
          <a:p>
            <a:pPr algn="ctr"/>
            <a:r>
              <a:rPr lang="nl" sz="1600" dirty="0"/>
              <a:t>Link: https://www.youtube.com/watch?v=rumHfC1XQtc</a:t>
            </a:r>
            <a:endParaRPr lang="en-US" sz="1600" dirty="0"/>
          </a:p>
          <a:p>
            <a:pPr algn="ctr"/>
            <a:r>
              <a:rPr lang="nl" sz="1600" dirty="0"/>
              <a:t> </a:t>
            </a:r>
          </a:p>
          <a:p>
            <a:pPr algn="ctr"/>
            <a:r>
              <a:rPr lang="nl" sz="1200" i="1" dirty="0"/>
              <a:t>Bron: </a:t>
            </a:r>
            <a:r>
              <a:rPr lang="nl" sz="1200" dirty="0">
                <a:hlinkClick r:id="rId5"/>
              </a:rPr>
              <a:t>Differentiërende instructie: hoe u uw lessen kunt plannen - YouTube</a:t>
            </a:r>
            <a:r>
              <a:rPr lang="nl" sz="1200" i="1" dirty="0"/>
              <a:t> </a:t>
            </a:r>
            <a:endParaRPr lang="en-US" sz="1200" i="1" dirty="0"/>
          </a:p>
        </p:txBody>
      </p:sp>
    </p:spTree>
    <p:extLst>
      <p:ext uri="{BB962C8B-B14F-4D97-AF65-F5344CB8AC3E}">
        <p14:creationId xmlns:p14="http://schemas.microsoft.com/office/powerpoint/2010/main" val="2158352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nl" dirty="0"/>
              <a:t>Lijst met referenties en verder lezen</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p:txBody>
          <a:bodyPr>
            <a:normAutofit fontScale="55000" lnSpcReduction="20000"/>
          </a:bodyPr>
          <a:lstStyle/>
          <a:p>
            <a:pPr>
              <a:lnSpc>
                <a:spcPct val="120000"/>
              </a:lnSpc>
            </a:pPr>
            <a:r>
              <a:rPr lang="nl" dirty="0"/>
              <a:t>Marcus Guido. (2021 ). </a:t>
            </a:r>
            <a:r>
              <a:rPr lang="nl" i="1" dirty="0"/>
              <a:t>20 gedifferentieerde instructiestrategieën en voorbeelden [+ downloadbare lijst. </a:t>
            </a:r>
            <a:r>
              <a:rPr lang="nl" dirty="0"/>
              <a:t>Opgehaald door: </a:t>
            </a:r>
            <a:r>
              <a:rPr lang="nl" dirty="0">
                <a:hlinkClick r:id="rId2"/>
              </a:rPr>
              <a:t>https://www.prodigygame.com/main-en/blog/differentiated-instruction-strategies-examples-download /</a:t>
            </a:r>
            <a:r>
              <a:rPr lang="nl" dirty="0"/>
              <a:t> </a:t>
            </a:r>
          </a:p>
          <a:p>
            <a:pPr>
              <a:lnSpc>
                <a:spcPct val="120000"/>
              </a:lnSpc>
            </a:pPr>
            <a:r>
              <a:rPr lang="nl" dirty="0"/>
              <a:t>NSW Education Standards Authority ( </a:t>
            </a:r>
            <a:r>
              <a:rPr lang="nl" dirty="0" err="1"/>
              <a:t>nd </a:t>
            </a:r>
            <a:r>
              <a:rPr lang="nl" dirty="0"/>
              <a:t>). </a:t>
            </a:r>
            <a:r>
              <a:rPr lang="nl" i="1" dirty="0"/>
              <a:t>Gedifferentieerde beoordeling. </a:t>
            </a:r>
            <a:r>
              <a:rPr lang="nl" dirty="0"/>
              <a:t>Opgehaald door:</a:t>
            </a:r>
            <a:r>
              <a:rPr lang="nl" i="1" dirty="0"/>
              <a:t> </a:t>
            </a:r>
            <a:r>
              <a:rPr lang="nl" dirty="0">
                <a:hlinkClick r:id="rId3"/>
              </a:rPr>
              <a:t>https:// educationstandards.nsw.edu.au/wps/portal/nesa/k-10/understanding-the-curriculum/assessment/differentiated-assessment</a:t>
            </a:r>
            <a:endParaRPr lang="el-GR" dirty="0"/>
          </a:p>
          <a:p>
            <a:pPr>
              <a:lnSpc>
                <a:spcPct val="120000"/>
              </a:lnSpc>
            </a:pPr>
            <a:r>
              <a:rPr lang="nl" dirty="0"/>
              <a:t>Hannover Onderzoek . (2019). </a:t>
            </a:r>
            <a:r>
              <a:rPr lang="nl" i="1" dirty="0"/>
              <a:t>Gedifferentieerde instructie - een rapport met best practices.</a:t>
            </a:r>
            <a:r>
              <a:rPr lang="nl" dirty="0"/>
              <a:t> Opgehaald door </a:t>
            </a:r>
            <a:r>
              <a:rPr lang="nl" dirty="0">
                <a:hlinkClick r:id="rId4"/>
              </a:rPr>
              <a:t>: https://www.schools.utah.gov/file/1e842789-7836-4ed2-af1a-3232ee028d75</a:t>
            </a:r>
            <a:r>
              <a:rPr lang="nl" dirty="0"/>
              <a:t> </a:t>
            </a:r>
          </a:p>
          <a:p>
            <a:pPr>
              <a:lnSpc>
                <a:spcPct val="120000"/>
              </a:lnSpc>
            </a:pPr>
            <a:r>
              <a:rPr lang="nl" dirty="0"/>
              <a:t>Terry </a:t>
            </a:r>
            <a:r>
              <a:rPr lang="nl" dirty="0" err="1"/>
              <a:t>Heick </a:t>
            </a:r>
            <a:r>
              <a:rPr lang="nl" dirty="0"/>
              <a:t>( </a:t>
            </a:r>
            <a:r>
              <a:rPr lang="nl" dirty="0" err="1"/>
              <a:t>nd </a:t>
            </a:r>
            <a:r>
              <a:rPr lang="nl" dirty="0"/>
              <a:t>). </a:t>
            </a:r>
            <a:r>
              <a:rPr lang="nl" i="1" dirty="0"/>
              <a:t>Manieren om strategieën te gebruiken voor gedifferentieerde instructie in uw klaslokaal </a:t>
            </a:r>
            <a:r>
              <a:rPr lang="nl" dirty="0"/>
              <a:t>. Opgehaald door: </a:t>
            </a:r>
            <a:r>
              <a:rPr lang="nl" dirty="0">
                <a:hlinkClick r:id="rId5"/>
              </a:rPr>
              <a:t>https://www.teachthought.com/pedagogy/strategies-differentiated /</a:t>
            </a:r>
            <a:r>
              <a:rPr lang="nl" dirty="0"/>
              <a:t> </a:t>
            </a:r>
            <a:endParaRPr lang="en-US" dirty="0"/>
          </a:p>
          <a:p>
            <a:pPr>
              <a:lnSpc>
                <a:spcPct val="120000"/>
              </a:lnSpc>
            </a:pPr>
            <a:r>
              <a:rPr lang="nl" dirty="0"/>
              <a:t>Hannover Onderzoek. (2018). </a:t>
            </a:r>
            <a:r>
              <a:rPr lang="nl" i="1" dirty="0"/>
              <a:t>Best practices voor gedifferentieerde instructie </a:t>
            </a:r>
            <a:r>
              <a:rPr lang="nl" dirty="0"/>
              <a:t>. Opgehaald </a:t>
            </a:r>
            <a:r>
              <a:rPr lang="nl" dirty="0" err="1"/>
              <a:t>door:https </a:t>
            </a:r>
            <a:r>
              <a:rPr lang="nl" dirty="0"/>
              <a:t>: //www.wasa-oly.org/WASA/images/WASA/1.0%20Who%20We%20Are/1.4.1.6%20SIRS/Download_Files/LI%202018/Mar-Best%20Practics%20for%20Differentiated %20Instructie.pdf</a:t>
            </a:r>
            <a:br>
              <a:rPr lang="en-US" dirty="0"/>
            </a:br>
            <a:endParaRPr lang="nl-NL" dirty="0"/>
          </a:p>
        </p:txBody>
      </p:sp>
    </p:spTree>
    <p:extLst>
      <p:ext uri="{BB962C8B-B14F-4D97-AF65-F5344CB8AC3E}">
        <p14:creationId xmlns:p14="http://schemas.microsoft.com/office/powerpoint/2010/main" val="2866558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nl"/>
              <a:t>Bedankt voor je </a:t>
            </a:r>
            <a:r>
              <a:rPr lang="nl" dirty="0"/>
              <a:t>aandacht</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p:txBody>
          <a:bodyPr/>
          <a:lstStyle/>
          <a:p>
            <a:r>
              <a:rPr lang="nl" dirty="0"/>
              <a:t>HOOFDSTUK 1</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29" y="2465502"/>
            <a:ext cx="5639147" cy="535705"/>
          </a:xfrm>
        </p:spPr>
        <p:txBody>
          <a:bodyPr>
            <a:normAutofit fontScale="85000" lnSpcReduction="10000"/>
          </a:bodyPr>
          <a:lstStyle/>
          <a:p>
            <a:r>
              <a:rPr lang="nl" dirty="0"/>
              <a:t>Wat zijn differentiatiestrategieën (1/2)?</a:t>
            </a:r>
            <a:endParaRPr lang="en-GB" dirty="0"/>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p:txBody>
          <a:bodyPr>
            <a:normAutofit/>
          </a:bodyPr>
          <a:lstStyle/>
          <a:p>
            <a:r>
              <a:rPr lang="nl" dirty="0"/>
              <a:t>Inleiding tot differentiatiestrategieën</a:t>
            </a:r>
            <a:endParaRPr lang="en-GB" dirty="0"/>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p:txBody>
          <a:bodyPr>
            <a:normAutofit/>
          </a:bodyPr>
          <a:lstStyle/>
          <a:p>
            <a:pPr marL="0" indent="0">
              <a:lnSpc>
                <a:spcPct val="120000"/>
              </a:lnSpc>
              <a:buNone/>
            </a:pPr>
            <a:r>
              <a:rPr lang="nl" sz="1600" dirty="0"/>
              <a:t>Aangezien studenten met </a:t>
            </a:r>
            <a:r>
              <a:rPr lang="nl" sz="1600" b="1" dirty="0"/>
              <a:t>verschillende leerstijlen </a:t>
            </a:r>
            <a:r>
              <a:rPr lang="nl" sz="1600" dirty="0"/>
              <a:t>het klaslokaal vullen, hebben veel docenten in het beroepsonderwijs en -opleiding niet altijd de tijd of besteden ze niet altijd extra uren aan het plannen van lessen die gedifferentieerde instructie (DI) gebruiken om aan de unieke vaardigheden van de studenten te voldoen.</a:t>
            </a:r>
          </a:p>
          <a:p>
            <a:pPr marL="0" indent="0">
              <a:lnSpc>
                <a:spcPct val="120000"/>
              </a:lnSpc>
              <a:buNone/>
            </a:pPr>
            <a:r>
              <a:rPr lang="nl" sz="1600" dirty="0"/>
              <a:t>Zoals eerder vermeld, kan dit gepaard gaan met het aanpassen van :</a:t>
            </a:r>
            <a:endParaRPr lang="en-US" sz="1600" dirty="0"/>
          </a:p>
          <a:p>
            <a:pPr>
              <a:lnSpc>
                <a:spcPct val="120000"/>
              </a:lnSpc>
            </a:pPr>
            <a:r>
              <a:rPr lang="nl" sz="1600" b="1" dirty="0"/>
              <a:t>Inhoud: </a:t>
            </a:r>
            <a:r>
              <a:rPr lang="nl" sz="1600" dirty="0"/>
              <a:t>De </a:t>
            </a:r>
            <a:r>
              <a:rPr lang="nl" sz="1600" b="1" dirty="0"/>
              <a:t>media en methoden docenten</a:t>
            </a:r>
            <a:r>
              <a:rPr lang="nl" sz="1600" dirty="0"/>
              <a:t> </a:t>
            </a:r>
            <a:r>
              <a:rPr lang="nl" sz="1600" b="1" dirty="0"/>
              <a:t>gebruiken </a:t>
            </a:r>
            <a:r>
              <a:rPr lang="nl" sz="1600" dirty="0"/>
              <a:t>om vaardigheden, ideeën en informatie door te geven en te instrueren</a:t>
            </a:r>
          </a:p>
          <a:p>
            <a:pPr>
              <a:lnSpc>
                <a:spcPct val="120000"/>
              </a:lnSpc>
            </a:pPr>
            <a:r>
              <a:rPr lang="nl" sz="1600" b="1" dirty="0"/>
              <a:t>Processen: </a:t>
            </a:r>
            <a:r>
              <a:rPr lang="nl" sz="1600" dirty="0"/>
              <a:t>de </a:t>
            </a:r>
            <a:r>
              <a:rPr lang="nl" sz="1600" b="1" dirty="0"/>
              <a:t>oefeningen en oefeningen die studenten uitvoeren </a:t>
            </a:r>
            <a:r>
              <a:rPr lang="nl" sz="1600" dirty="0"/>
              <a:t>om de inhoud beter te begrijpen</a:t>
            </a:r>
          </a:p>
          <a:p>
            <a:pPr>
              <a:lnSpc>
                <a:spcPct val="120000"/>
              </a:lnSpc>
            </a:pPr>
            <a:r>
              <a:rPr lang="nl" sz="1600" b="1" dirty="0"/>
              <a:t>Producten: </a:t>
            </a:r>
            <a:r>
              <a:rPr lang="nl" sz="1600" dirty="0"/>
              <a:t>de </a:t>
            </a:r>
            <a:r>
              <a:rPr lang="nl" sz="1600" b="1" dirty="0"/>
              <a:t>materialen </a:t>
            </a:r>
            <a:r>
              <a:rPr lang="nl" sz="1600" dirty="0"/>
              <a:t>, zoals tests en projecten, </a:t>
            </a:r>
            <a:r>
              <a:rPr lang="nl" sz="1600" b="1" dirty="0"/>
              <a:t>studenten</a:t>
            </a:r>
            <a:r>
              <a:rPr lang="nl" sz="1600" dirty="0"/>
              <a:t> </a:t>
            </a:r>
            <a:r>
              <a:rPr lang="nl" sz="1600" b="1" dirty="0"/>
              <a:t>compleet </a:t>
            </a:r>
            <a:r>
              <a:rPr lang="nl" sz="1600" dirty="0"/>
              <a:t>om begrip aan te tonen</a:t>
            </a:r>
          </a:p>
          <a:p>
            <a:pPr marL="0" indent="0">
              <a:lnSpc>
                <a:spcPct val="120000"/>
              </a:lnSpc>
              <a:buNone/>
            </a:pPr>
            <a:r>
              <a:rPr lang="nl" sz="1600" dirty="0"/>
              <a:t>Om te helpen bij het maken van lessen die aansluiten bij en resoneren met een divers klaslokaal, worden </a:t>
            </a:r>
            <a:r>
              <a:rPr lang="nl" sz="1600" b="1" dirty="0"/>
              <a:t>gedifferentieerde instructiestrategieën en voorbeelden gepresenteerd in de volgende dia's.</a:t>
            </a:r>
            <a:endParaRPr lang="nl-NL" sz="1600" dirty="0"/>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lstStyle/>
          <a:p>
            <a:r>
              <a:rPr lang="nl" dirty="0"/>
              <a:t>Leerstations maken </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fontScale="55000" lnSpcReduction="20000"/>
          </a:bodyPr>
          <a:lstStyle/>
          <a:p>
            <a:pPr marL="0" indent="0">
              <a:lnSpc>
                <a:spcPct val="120000"/>
              </a:lnSpc>
              <a:buNone/>
            </a:pPr>
            <a:r>
              <a:rPr lang="nl" dirty="0"/>
              <a:t>Bied verschillende soorten inhoud door het opzetten van leerstations -verdeelde secties van uw klas waar groepen studenten rouleren. Een </a:t>
            </a:r>
            <a:r>
              <a:rPr lang="nl-NL" dirty="0"/>
              <a:t>mbo</a:t>
            </a:r>
            <a:r>
              <a:rPr lang="nl" dirty="0"/>
              <a:t>-leraar kan dit faciliteren met een </a:t>
            </a:r>
            <a:r>
              <a:rPr lang="nl" b="1" dirty="0"/>
              <a:t>flexibel zitplan </a:t>
            </a:r>
            <a:r>
              <a:rPr lang="nl" dirty="0"/>
              <a:t>.</a:t>
            </a:r>
          </a:p>
          <a:p>
            <a:pPr marL="0" indent="0">
              <a:lnSpc>
                <a:spcPct val="120000"/>
              </a:lnSpc>
              <a:buNone/>
            </a:pPr>
            <a:r>
              <a:rPr lang="nl" dirty="0"/>
              <a:t>Elk station moet een unieke methode gebruiken om een vaardigheid of concept met betrekking tot de les aan te leren.</a:t>
            </a:r>
          </a:p>
          <a:p>
            <a:pPr marL="0" indent="0">
              <a:lnSpc>
                <a:spcPct val="120000"/>
              </a:lnSpc>
              <a:buNone/>
            </a:pPr>
            <a:r>
              <a:rPr lang="nl" dirty="0"/>
              <a:t>Studenten kunnen rouleren tussen stations die betrekking hebben op:</a:t>
            </a:r>
          </a:p>
          <a:p>
            <a:pPr>
              <a:lnSpc>
                <a:spcPct val="120000"/>
              </a:lnSpc>
            </a:pPr>
            <a:r>
              <a:rPr lang="nl" b="1" dirty="0"/>
              <a:t>Een video kijken</a:t>
            </a:r>
          </a:p>
          <a:p>
            <a:pPr>
              <a:lnSpc>
                <a:spcPct val="120000"/>
              </a:lnSpc>
            </a:pPr>
            <a:r>
              <a:rPr lang="nl" b="1" dirty="0"/>
              <a:t>Kunst maken</a:t>
            </a:r>
          </a:p>
          <a:p>
            <a:pPr>
              <a:lnSpc>
                <a:spcPct val="120000"/>
              </a:lnSpc>
            </a:pPr>
            <a:r>
              <a:rPr lang="nl" b="1" dirty="0"/>
              <a:t>Een artikel lezen</a:t>
            </a:r>
          </a:p>
          <a:p>
            <a:pPr>
              <a:lnSpc>
                <a:spcPct val="120000"/>
              </a:lnSpc>
            </a:pPr>
            <a:r>
              <a:rPr lang="nl" b="1" dirty="0"/>
              <a:t>Puzzels voltooien</a:t>
            </a:r>
          </a:p>
          <a:p>
            <a:pPr>
              <a:lnSpc>
                <a:spcPct val="120000"/>
              </a:lnSpc>
            </a:pPr>
            <a:r>
              <a:rPr lang="nl" b="1" dirty="0"/>
              <a:t>Luisteren naar je les</a:t>
            </a:r>
          </a:p>
          <a:p>
            <a:pPr marL="0" indent="0">
              <a:lnSpc>
                <a:spcPct val="120000"/>
              </a:lnSpc>
              <a:buNone/>
            </a:pPr>
            <a:r>
              <a:rPr lang="nl" dirty="0"/>
              <a:t>Om studenten te helpen de inhoud te verwerken nadat ze de stations hebben bezocht, kun je een klassikale discussie houden of vragen toewijzen om te beantwoorden .</a:t>
            </a:r>
            <a:endParaRPr lang="en-US" dirty="0"/>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b="1" i="1" dirty="0">
                <a:solidFill>
                  <a:schemeClr val="accent4">
                    <a:lumMod val="75000"/>
                  </a:schemeClr>
                </a:solidFill>
                <a:latin typeface="Ink Free" panose="03080402000500000000" pitchFamily="66" charset="0"/>
              </a:rPr>
              <a:t>Tijd voor zelfreflectie</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833012" y="2705266"/>
            <a:ext cx="8834805" cy="1200329"/>
          </a:xfrm>
          <a:prstGeom prst="rect">
            <a:avLst/>
          </a:prstGeom>
          <a:solidFill>
            <a:schemeClr val="accent4">
              <a:lumMod val="40000"/>
              <a:lumOff val="60000"/>
            </a:schemeClr>
          </a:solidFill>
        </p:spPr>
        <p:txBody>
          <a:bodyPr wrap="square" rtlCol="0">
            <a:spAutoFit/>
          </a:bodyPr>
          <a:lstStyle/>
          <a:p>
            <a:pPr algn="ctr"/>
            <a:r>
              <a:rPr lang="nl" b="1" dirty="0"/>
              <a:t>Klik hieronder en ontdek geweldige ideeën voor flexibel zitten:</a:t>
            </a:r>
            <a:endParaRPr lang="en-US" b="1" dirty="0"/>
          </a:p>
          <a:p>
            <a:pPr algn="just"/>
            <a:endParaRPr lang="en-US" dirty="0">
              <a:solidFill>
                <a:srgbClr val="000000"/>
              </a:solidFill>
              <a:latin typeface="Roboto"/>
            </a:endParaRPr>
          </a:p>
          <a:p>
            <a:pPr algn="ctr"/>
            <a:r>
              <a:rPr lang="nl" dirty="0"/>
              <a:t>Link : https://www.prodigygame.com/main-en/blog/flexible-seating-classroom-ideas /</a:t>
            </a:r>
          </a:p>
          <a:p>
            <a:pPr algn="ctr"/>
            <a:endParaRPr lang="en-US"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231531" y="2820971"/>
            <a:ext cx="1358289" cy="1220936"/>
          </a:xfrm>
          <a:prstGeom prst="rect">
            <a:avLst/>
          </a:prstGeom>
        </p:spPr>
      </p:pic>
      <p:sp>
        <p:nvSpPr>
          <p:cNvPr id="14" name="TextBox 13"/>
          <p:cNvSpPr txBox="1"/>
          <p:nvPr/>
        </p:nvSpPr>
        <p:spPr>
          <a:xfrm>
            <a:off x="5926016" y="4990464"/>
            <a:ext cx="4317023" cy="923330"/>
          </a:xfrm>
          <a:prstGeom prst="rect">
            <a:avLst/>
          </a:prstGeom>
          <a:noFill/>
        </p:spPr>
        <p:txBody>
          <a:bodyPr wrap="square" rtlCol="0">
            <a:spAutoFit/>
          </a:bodyPr>
          <a:lstStyle/>
          <a:p>
            <a:r>
              <a:rPr lang="nl" b="1" i="1" dirty="0"/>
              <a:t>Kun je deze ideeën toepassen in je klas? Zo ja, welke zijn het meest van toepassing op je </a:t>
            </a:r>
            <a:r>
              <a:rPr lang="nl-NL" b="1" i="1" dirty="0"/>
              <a:t>mbo</a:t>
            </a:r>
            <a:r>
              <a:rPr lang="nl" b="1" i="1" dirty="0"/>
              <a:t>-studenten?</a:t>
            </a:r>
          </a:p>
        </p:txBody>
      </p:sp>
    </p:spTree>
    <p:extLst>
      <p:ext uri="{BB962C8B-B14F-4D97-AF65-F5344CB8AC3E}">
        <p14:creationId xmlns:p14="http://schemas.microsoft.com/office/powerpoint/2010/main" val="1322659597"/>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8538</TotalTime>
  <Words>4275</Words>
  <Application>Microsoft Office PowerPoint</Application>
  <PresentationFormat>Widescreen</PresentationFormat>
  <Paragraphs>364</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Ink Free</vt:lpstr>
      <vt:lpstr>Raleway</vt:lpstr>
      <vt:lpstr>Raleway bold</vt:lpstr>
      <vt:lpstr>Roboto</vt:lpstr>
      <vt:lpstr>Wingdings</vt:lpstr>
      <vt:lpstr>Kantoorthema</vt:lpstr>
      <vt:lpstr>Module 3 . Wat zijn de strategieën voor gedifferentieerde instructie?</vt:lpstr>
      <vt:lpstr>Doelstellingen &amp; doelstellingen</vt:lpstr>
      <vt:lpstr>Leerresultaten _</vt:lpstr>
      <vt:lpstr>Trefwoorden</vt:lpstr>
      <vt:lpstr>Inhoudsopgave _</vt:lpstr>
      <vt:lpstr>HOOFDSTUK 1</vt:lpstr>
      <vt:lpstr>Inleiding tot differentiatiestrategieën</vt:lpstr>
      <vt:lpstr>Leerstations maken </vt:lpstr>
      <vt:lpstr>Tijd voor zelfreflectie</vt:lpstr>
      <vt:lpstr>Taakkaarten gebruiken</vt:lpstr>
      <vt:lpstr>Interview studenten</vt:lpstr>
      <vt:lpstr>Tijd voor zelfreflectie</vt:lpstr>
      <vt:lpstr>Richt je op verschillende zintuigen binnen lessen</vt:lpstr>
      <vt:lpstr>Deel je eigen sterke en zwakke punten</vt:lpstr>
      <vt:lpstr>Gebruik de Think-Pair-Share- strategie</vt:lpstr>
      <vt:lpstr>Tijd voor extra materiaal</vt:lpstr>
      <vt:lpstr>HOOFDSTUK 2</vt:lpstr>
      <vt:lpstr>Maak tijd voor journaling</vt:lpstr>
      <vt:lpstr>Reflectie en het stellen van doelen uitvoeren</vt:lpstr>
      <vt:lpstr>Literatuurkringen runnen</vt:lpstr>
      <vt:lpstr>Bied verschillende soorten gratis studietijd aan</vt:lpstr>
      <vt:lpstr>Groepsleerlingen met vergelijkbare leerstijlen</vt:lpstr>
      <vt:lpstr>Geef verschillende sets van activiteiten voor begrijpend lezen</vt:lpstr>
      <vt:lpstr>Open projecten toewijzen</vt:lpstr>
      <vt:lpstr>Moedig leerlingen aan om ideeën voor hun projecten voor te stellen</vt:lpstr>
      <vt:lpstr>Analyseer regelmatig uw gedifferentieerde instructiestrategie</vt:lpstr>
      <vt:lpstr>"Leer op "</vt:lpstr>
      <vt:lpstr>PowerPoint Presentation</vt:lpstr>
      <vt:lpstr>HOOFDSTUK 3</vt:lpstr>
      <vt:lpstr>Wat is gedifferentieerd beoordelen?</vt:lpstr>
      <vt:lpstr>Wat is gedifferentieerd beoordelen ?</vt:lpstr>
      <vt:lpstr>Principes van gedifferentieerde beoordeling</vt:lpstr>
      <vt:lpstr>Gedifferentieerde beoordeling omvat :</vt:lpstr>
      <vt:lpstr>Bij het plannen van gedifferentieerde beoordelingsmogelijkheden voor studenten, moeten docenten in het beroepsonderwijs rekening houden met : </vt:lpstr>
      <vt:lpstr>Bij het plannen van gedifferentieerde beoordelingsmogelijkheden voor studenten, moeten docenten in het beroepsonderwijs rekening houden met : </vt:lpstr>
      <vt:lpstr>Bij het plannen van gedifferentieerde beoordelingsmogelijkheden voor studenten, moeten docenten in het beroepsonderwijs rekening houden met : </vt:lpstr>
      <vt:lpstr>PowerPoint Presentation</vt:lpstr>
      <vt:lpstr>Manieren om beoordelingen te differentiëren :</vt:lpstr>
      <vt:lpstr>Studenten vragen om te doen :</vt:lpstr>
      <vt:lpstr>Beoordelingstools gebruiken/aanbieden vóór instructie, zoals:</vt:lpstr>
      <vt:lpstr>Beoordelingstools gebruiken/aanbieden vóór instructie, zoals:</vt:lpstr>
      <vt:lpstr>Beoordelingstools gebruiken/aanbieden tijdens instructie, zoals :</vt:lpstr>
      <vt:lpstr>Beoordelingstools gebruiken/aanbieden tijdens instructie, zoals :</vt:lpstr>
      <vt:lpstr>Beoordelingstools gebruiken/aanbieden na instructie, zoals :</vt:lpstr>
      <vt:lpstr>Beoordelingstools gebruiken/aanbieden na instructie, zoals :</vt:lpstr>
      <vt:lpstr>EENHEID 4</vt:lpstr>
      <vt:lpstr>Invoering</vt:lpstr>
      <vt:lpstr>50 manieren om instructie te onderscheiden</vt:lpstr>
      <vt:lpstr>50 manieren om instructie te onderscheiden</vt:lpstr>
      <vt:lpstr>Korte inhoud</vt:lpstr>
      <vt:lpstr>Tijd voor zelfreflectie</vt:lpstr>
      <vt:lpstr>Lijst met referenties en verder lezen</vt:lpstr>
      <vt:lpstr>Bedankt voor je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Simon Tubb</cp:lastModifiedBy>
  <cp:revision>251</cp:revision>
  <dcterms:created xsi:type="dcterms:W3CDTF">2021-03-16T15:14:53Z</dcterms:created>
  <dcterms:modified xsi:type="dcterms:W3CDTF">2022-10-31T11:22:41Z</dcterms:modified>
</cp:coreProperties>
</file>