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89" r:id="rId11"/>
    <p:sldId id="293" r:id="rId12"/>
    <p:sldId id="279" r:id="rId13"/>
    <p:sldId id="292" r:id="rId14"/>
    <p:sldId id="273" r:id="rId15"/>
    <p:sldId id="274" r:id="rId16"/>
    <p:sldId id="282" r:id="rId17"/>
    <p:sldId id="284" r:id="rId18"/>
    <p:sldId id="277" r:id="rId19"/>
    <p:sldId id="269" r:id="rId20"/>
    <p:sldId id="266" r:id="rId21"/>
    <p:sldId id="291" r:id="rId22"/>
    <p:sldId id="283" r:id="rId23"/>
    <p:sldId id="268" r:id="rId24"/>
    <p:sldId id="271" r:id="rId25"/>
    <p:sldId id="285" r:id="rId26"/>
    <p:sldId id="280" r:id="rId27"/>
    <p:sldId id="286" r:id="rId28"/>
    <p:sldId id="287" r:id="rId29"/>
    <p:sldId id="281" r:id="rId30"/>
    <p:sldId id="272" r:id="rId31"/>
    <p:sldId id="288" r:id="rId32"/>
    <p:sldId id="275" r:id="rId33"/>
    <p:sldId id="278"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5" clrIdx="0">
    <p:extLst>
      <p:ext uri="{19B8F6BF-5375-455C-9EA6-DF929625EA0E}">
        <p15:presenceInfo xmlns:p15="http://schemas.microsoft.com/office/powerpoint/2012/main" userId="Marievi Gretsi" providerId="None"/>
      </p:ext>
    </p:extLst>
  </p:cmAuthor>
  <p:cmAuthor id="2" name="Simon Tubb" initials="ST" lastIdx="2" clrIdx="1">
    <p:extLst>
      <p:ext uri="{19B8F6BF-5375-455C-9EA6-DF929625EA0E}">
        <p15:presenceInfo xmlns:p15="http://schemas.microsoft.com/office/powerpoint/2012/main" userId="S::simon@learninghubfriesland.nl::246d0054-854d-48b5-a3f6-bd896fcd7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7:01:03.811" idx="1">
    <p:pos x="2298" y="1176"/>
    <p:text>Here it is not visible.</p:text>
    <p:extLst>
      <p:ext uri="{C676402C-5697-4E1C-873F-D02D1690AC5C}">
        <p15:threadingInfo xmlns:p15="http://schemas.microsoft.com/office/powerpoint/2012/main" timeZoneBias="-180"/>
      </p:ext>
    </p:extLst>
  </p:cm>
  <p:cm authorId="2" dt="2021-10-20T08:54:43.322" idx="1">
    <p:pos x="2298" y="1312"/>
    <p:text>Hi Marievi, it's visible and working for me. I've checked with a colleague and it also works for them.</p:text>
    <p:extLst>
      <p:ext uri="{C676402C-5697-4E1C-873F-D02D1690AC5C}">
        <p15:threadingInfo xmlns:p15="http://schemas.microsoft.com/office/powerpoint/2012/main" timeZoneBias="-120">
          <p15:parentCm authorId="1" idx="1"/>
        </p15:threadingInfo>
      </p:ext>
    </p:extLst>
  </p:cm>
  <p:cm authorId="1" dt="2021-10-27T11:05:07.698" idx="5">
    <p:pos x="2298" y="1448"/>
    <p:text>Hmm, it is not visible again...i did it separately to not miss any info.</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1T17:02:32.786" idx="3">
    <p:pos x="6690" y="264"/>
    <p:text>It does not appear the text.</p:text>
    <p:extLst>
      <p:ext uri="{C676402C-5697-4E1C-873F-D02D1690AC5C}">
        <p15:threadingInfo xmlns:p15="http://schemas.microsoft.com/office/powerpoint/2012/main" timeZoneBias="-180"/>
      </p:ext>
    </p:extLst>
  </p:cm>
  <p:cm authorId="2" dt="2021-10-20T08:55:41.573" idx="2">
    <p:pos x="6690" y="400"/>
    <p:text>Hi Marievi, do you have the fonts installed? It's Raleway for headings and body. They're both Google Fonts, so free to download. I imagine that our finalised versions will be available as PDFs or in an online viewer to prevent formatting issues.</p:text>
    <p:extLst>
      <p:ext uri="{C676402C-5697-4E1C-873F-D02D1690AC5C}">
        <p15:threadingInfo xmlns:p15="http://schemas.microsoft.com/office/powerpoint/2012/main" timeZoneBias="-120">
          <p15:parentCm authorId="1" idx="3"/>
        </p15:threadingInfo>
      </p:ext>
    </p:extLst>
  </p:cm>
  <p:cm authorId="1" dt="2021-10-27T10:55:30.467" idx="4">
    <p:pos x="6690" y="536"/>
    <p:text>Yes, i have the font but it is still invisible. I did this text boxes with color in order to be visible for all of us and not miss any info. :)</p:text>
    <p:extLst>
      <p:ext uri="{C676402C-5697-4E1C-873F-D02D1690AC5C}">
        <p15:threadingInfo xmlns:p15="http://schemas.microsoft.com/office/powerpoint/2012/main" timeZoneBias="-18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9390-3FD8-48C3-A4EF-10B5A5AA518C}" type="datetimeFigureOut">
              <a:rPr lang="en-US" smtClean="0"/>
              <a:t>8/21/2022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9F87-E633-4390-86AD-253EED7F84DE}" type="slidenum">
              <a:rPr lang="en-US" smtClean="0"/>
              <a:t>‹#›</a:t>
            </a:fld>
            <a:endParaRPr lang="en-US"/>
          </a:p>
        </p:txBody>
      </p:sp>
    </p:spTree>
    <p:extLst>
      <p:ext uri="{BB962C8B-B14F-4D97-AF65-F5344CB8AC3E}">
        <p14:creationId xmlns:p14="http://schemas.microsoft.com/office/powerpoint/2010/main" val="29350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9F87-E633-4390-86AD-253EED7F84DE}" type="slidenum">
              <a:rPr lang="en-US" smtClean="0"/>
              <a:t>26</a:t>
            </a:fld>
            <a:endParaRPr lang="en-US"/>
          </a:p>
        </p:txBody>
      </p:sp>
    </p:spTree>
    <p:extLst>
      <p:ext uri="{BB962C8B-B14F-4D97-AF65-F5344CB8AC3E}">
        <p14:creationId xmlns:p14="http://schemas.microsoft.com/office/powerpoint/2010/main" val="3382512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21/08/2022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21/08/2022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21/08/2022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21/08/2022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21/08/2022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info/courses/diversity-inclusion-awareness/0/steps/399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Rcw09YMDHuU&amp;t=1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unsplash.com/photos/vdXMSiX-n6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dg4education2030.org/the-goa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ishrapawan.wordpres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www.ugr.es/~javera/pdf/DB2.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penpalschools.com/index.html" TargetMode="External"/><Relationship Id="rId3" Type="http://schemas.openxmlformats.org/officeDocument/2006/relationships/hyperlink" Target="https://www.nationalgeographic.org/education/" TargetMode="External"/><Relationship Id="rId7" Type="http://schemas.openxmlformats.org/officeDocument/2006/relationships/hyperlink" Target="https://artsandculture.google.com/" TargetMode="External"/><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hyperlink" Target="https://thewonderment.com/communities/" TargetMode="External"/><Relationship Id="rId5" Type="http://schemas.openxmlformats.org/officeDocument/2006/relationships/hyperlink" Target="https://www.learningforjustice.org/classroom-resources/lessons" TargetMode="External"/><Relationship Id="rId10" Type="http://schemas.openxmlformats.org/officeDocument/2006/relationships/comments" Target="../comments/comment2.xml"/><Relationship Id="rId4" Type="http://schemas.openxmlformats.org/officeDocument/2006/relationships/hyperlink" Target="https://www.census.gov/schools/" TargetMode="External"/><Relationship Id="rId9" Type="http://schemas.openxmlformats.org/officeDocument/2006/relationships/hyperlink" Target="https://unsplash.com/photos/cw-cj_nFa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wgu.edu/blog/improving-diversity-classroom2005.html" TargetMode="External"/><Relationship Id="rId3" Type="http://schemas.openxmlformats.org/officeDocument/2006/relationships/hyperlink" Target="https://www.futurelearn.com/info/courses/diversity-inclusion-awareness/0/steps/39907" TargetMode="External"/><Relationship Id="rId7" Type="http://schemas.openxmlformats.org/officeDocument/2006/relationships/hyperlink" Target="http://www.ugr.es/~javera/pdf/DB2.pdf" TargetMode="External"/><Relationship Id="rId2" Type="http://schemas.openxmlformats.org/officeDocument/2006/relationships/hyperlink" Target="https://drexel.edu/soe/resources/student-teaching/advice/importance-of-cultural-diversity-in-classroom/" TargetMode="External"/><Relationship Id="rId1" Type="http://schemas.openxmlformats.org/officeDocument/2006/relationships/slideLayout" Target="../slideLayouts/slideLayout4.xml"/><Relationship Id="rId6" Type="http://schemas.openxmlformats.org/officeDocument/2006/relationships/hyperlink" Target="https://springinstitute.org/whats-difference-multicultural-intercultural-cross-cultural-communication/" TargetMode="External"/><Relationship Id="rId5" Type="http://schemas.openxmlformats.org/officeDocument/2006/relationships/hyperlink" Target="https://researchguides.austincc.edu/c.php?g=522627&amp;p=7624718" TargetMode="External"/><Relationship Id="rId4" Type="http://schemas.openxmlformats.org/officeDocument/2006/relationships/hyperlink" Target="https://www.euruni.edu/blog/diversity-in-edu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LjqARJaJotc"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255125" y="3694507"/>
            <a:ext cx="11681750" cy="1537150"/>
          </a:xfrm>
        </p:spPr>
        <p:txBody>
          <a:bodyPr>
            <a:noAutofit/>
          </a:bodyPr>
          <a:lstStyle/>
          <a:p>
            <a:pPr algn="r"/>
            <a:r>
              <a:rPr lang="en-US" sz="3600" b="1" spc="100" dirty="0"/>
              <a:t>Modul 4 </a:t>
            </a:r>
            <a:br>
              <a:rPr lang="en-US" sz="3600" b="1" spc="100" dirty="0"/>
            </a:br>
            <a:r>
              <a:rPr lang="en-US" sz="3600" b="1" spc="100" dirty="0" err="1"/>
              <a:t>Hur</a:t>
            </a:r>
            <a:r>
              <a:rPr lang="en-US" sz="3600" b="1" spc="100" dirty="0"/>
              <a:t> </a:t>
            </a:r>
            <a:r>
              <a:rPr lang="en-US" sz="3600" b="1" spc="100" dirty="0" err="1"/>
              <a:t>påverkar</a:t>
            </a:r>
            <a:r>
              <a:rPr lang="en-US" sz="3600" b="1" spc="100" dirty="0"/>
              <a:t> </a:t>
            </a:r>
            <a:r>
              <a:rPr lang="en-US" sz="3600" b="1" spc="100" dirty="0" err="1"/>
              <a:t>mångfald</a:t>
            </a:r>
            <a:r>
              <a:rPr lang="en-US" sz="3600" b="1" spc="100" dirty="0"/>
              <a:t> </a:t>
            </a:r>
            <a:r>
              <a:rPr lang="en-US" sz="3600" b="1" spc="100" dirty="0" err="1"/>
              <a:t>undervisningen</a:t>
            </a:r>
            <a:r>
              <a:rPr lang="en-US" sz="3600" b="1" spc="100" dirty="0"/>
              <a:t> </a:t>
            </a:r>
            <a:r>
              <a:rPr lang="en-US" sz="3600" b="1" spc="100" dirty="0" err="1"/>
              <a:t>och</a:t>
            </a:r>
            <a:r>
              <a:rPr lang="en-US" sz="3600" b="1" spc="100" dirty="0"/>
              <a:t> </a:t>
            </a:r>
            <a:r>
              <a:rPr lang="en-US" sz="3600" b="1" spc="100" dirty="0" err="1"/>
              <a:t>inlärningen</a:t>
            </a:r>
            <a:r>
              <a:rPr lang="en-US" sz="3600" b="1" spc="100" dirty="0"/>
              <a:t> </a:t>
            </a:r>
            <a:r>
              <a:rPr lang="en-US" sz="3600" b="1" spc="100" dirty="0" err="1"/>
              <a:t>i</a:t>
            </a:r>
            <a:r>
              <a:rPr lang="en-US" sz="3600" b="1" spc="100" dirty="0"/>
              <a:t> </a:t>
            </a:r>
            <a:r>
              <a:rPr lang="en-US" sz="3600" b="1" spc="100" dirty="0" err="1"/>
              <a:t>differentierad</a:t>
            </a:r>
            <a:r>
              <a:rPr lang="en-US" sz="3600" b="1" spc="100" dirty="0"/>
              <a:t> </a:t>
            </a:r>
            <a:r>
              <a:rPr lang="en-US" sz="3600" b="1" spc="100" dirty="0" err="1"/>
              <a:t>utbildning</a:t>
            </a:r>
            <a:r>
              <a:rPr lang="en-US" sz="3600" b="1" spc="100" dirty="0"/>
              <a:t>?</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5874664" y="255076"/>
            <a:ext cx="6364732" cy="1325563"/>
          </a:xfrm>
        </p:spPr>
        <p:txBody>
          <a:bodyPr/>
          <a:lstStyle/>
          <a:p>
            <a:r>
              <a:rPr lang="nl-NL" dirty="0"/>
              <a:t>Mångfaldshjulet (1)</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6930993" y="1384910"/>
            <a:ext cx="4957757" cy="4984369"/>
          </a:xfrm>
        </p:spPr>
        <p:txBody>
          <a:bodyPr>
            <a:normAutofit lnSpcReduction="10000"/>
          </a:bodyPr>
          <a:lstStyle/>
          <a:p>
            <a:pPr>
              <a:lnSpc>
                <a:spcPct val="120000"/>
              </a:lnSpc>
            </a:pPr>
            <a:r>
              <a:rPr lang="sv-SE" sz="1800" dirty="0">
                <a:cs typeface="Calibri" panose="020F0502020204030204" pitchFamily="34" charset="0"/>
              </a:rPr>
              <a:t>Mångfaldshjulet utformades ursprungligen vid John Hopkins-universitetet för att hjälpa till att visa de olika sätt individer skapar mångfald i en grupp. </a:t>
            </a:r>
          </a:p>
          <a:p>
            <a:pPr>
              <a:lnSpc>
                <a:spcPct val="120000"/>
              </a:lnSpc>
            </a:pPr>
            <a:r>
              <a:rPr lang="sv-SE" sz="1800" dirty="0">
                <a:cs typeface="Calibri" panose="020F0502020204030204" pitchFamily="34" charset="0"/>
              </a:rPr>
              <a:t>Mitten av hjulet representerar de inre egenskaper som (oftast) är mest stabila och synliga hos en person.</a:t>
            </a:r>
          </a:p>
          <a:p>
            <a:pPr>
              <a:lnSpc>
                <a:spcPct val="120000"/>
              </a:lnSpc>
            </a:pPr>
            <a:r>
              <a:rPr lang="sv-SE" sz="1800" dirty="0">
                <a:cs typeface="Calibri" panose="020F0502020204030204" pitchFamily="34" charset="0"/>
              </a:rPr>
              <a:t>Den yttre ringen representerar de egenskaper som tillägnas och förändras med tiden.</a:t>
            </a:r>
          </a:p>
          <a:p>
            <a:pPr>
              <a:lnSpc>
                <a:spcPct val="120000"/>
              </a:lnSpc>
            </a:pPr>
            <a:r>
              <a:rPr lang="sv-SE" sz="1800" dirty="0">
                <a:cs typeface="Calibri" panose="020F0502020204030204" pitchFamily="34" charset="0"/>
              </a:rPr>
              <a:t>Kombinationen av alla dessa egenskaper påverkar våra värderingar, trosuppfattningar, uppträdanden och förväntningar. Det gör oss alla till unika individer.</a:t>
            </a:r>
          </a:p>
        </p:txBody>
      </p:sp>
      <p:grpSp>
        <p:nvGrpSpPr>
          <p:cNvPr id="5" name="Group 4">
            <a:extLst>
              <a:ext uri="{FF2B5EF4-FFF2-40B4-BE49-F238E27FC236}">
                <a16:creationId xmlns:a16="http://schemas.microsoft.com/office/drawing/2014/main" id="{91742E4A-FEC0-46C8-A9BF-13C97CA70A4A}"/>
              </a:ext>
            </a:extLst>
          </p:cNvPr>
          <p:cNvGrpSpPr/>
          <p:nvPr/>
        </p:nvGrpSpPr>
        <p:grpSpPr>
          <a:xfrm>
            <a:off x="169170"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60" cy="5858711"/>
                <a:chOff x="2886251" y="500470"/>
                <a:chExt cx="5792960"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dirty="0"/>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96899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216189" y="332845"/>
            <a:ext cx="7663803" cy="1325563"/>
          </a:xfrm>
        </p:spPr>
        <p:txBody>
          <a:bodyPr>
            <a:normAutofit/>
          </a:bodyPr>
          <a:lstStyle/>
          <a:p>
            <a:r>
              <a:rPr lang="nl-NL" sz="4000" dirty="0"/>
              <a:t>Mångfaldshjulet (2)</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467857" y="1554947"/>
            <a:ext cx="4407081" cy="4744990"/>
          </a:xfrm>
        </p:spPr>
        <p:txBody>
          <a:bodyPr>
            <a:normAutofit fontScale="70000" lnSpcReduction="20000"/>
          </a:bodyPr>
          <a:lstStyle/>
          <a:p>
            <a:pPr>
              <a:lnSpc>
                <a:spcPct val="120000"/>
              </a:lnSpc>
            </a:pPr>
            <a:r>
              <a:rPr lang="nl-NL" sz="2800" dirty="0">
                <a:cs typeface="Calibri" panose="020F0502020204030204" pitchFamily="34" charset="0"/>
              </a:rPr>
              <a:t>Hjulet kan användas som hjälp för att tänka på de olika grupper som finns i ditt klassrum och hur din inställning kan ta hänsyn till dem.</a:t>
            </a:r>
          </a:p>
          <a:p>
            <a:pPr>
              <a:lnSpc>
                <a:spcPct val="120000"/>
              </a:lnSpc>
            </a:pPr>
            <a:r>
              <a:rPr lang="nl-NL" sz="2800" dirty="0">
                <a:cs typeface="Calibri" panose="020F0502020204030204" pitchFamily="34" charset="0"/>
              </a:rPr>
              <a:t>Hjulet kan också hjälpa dig att överbrygga ”vi och dom”-mentaliteten. När så många komponenter skapar en individ finns det nästan alltid något som en grupp har gemensamt.</a:t>
            </a:r>
          </a:p>
          <a:p>
            <a:pPr>
              <a:lnSpc>
                <a:spcPct val="120000"/>
              </a:lnSpc>
            </a:pPr>
            <a:r>
              <a:rPr lang="nl-NL" dirty="0">
                <a:cs typeface="Calibri" panose="020F0502020204030204" pitchFamily="34" charset="0"/>
              </a:rPr>
              <a:t>Ta reda på mer om mångfaldshjulet i praktiken </a:t>
            </a:r>
            <a:r>
              <a:rPr lang="nl-NL"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här</a:t>
            </a:r>
            <a:r>
              <a:rPr lang="nl-NL" dirty="0">
                <a:cs typeface="Calibri" panose="020F0502020204030204" pitchFamily="34" charset="0"/>
              </a:rPr>
              <a:t>. </a:t>
            </a:r>
            <a:endParaRPr lang="nl-NL" sz="2800" dirty="0">
              <a:cs typeface="Calibri" panose="020F0502020204030204" pitchFamily="34" charset="0"/>
            </a:endParaRPr>
          </a:p>
        </p:txBody>
      </p:sp>
      <p:grpSp>
        <p:nvGrpSpPr>
          <p:cNvPr id="5" name="Group 4">
            <a:extLst>
              <a:ext uri="{FF2B5EF4-FFF2-40B4-BE49-F238E27FC236}">
                <a16:creationId xmlns:a16="http://schemas.microsoft.com/office/drawing/2014/main" id="{91742E4A-FEC0-46C8-A9BF-13C97CA70A4A}"/>
              </a:ext>
            </a:extLst>
          </p:cNvPr>
          <p:cNvGrpSpPr/>
          <p:nvPr/>
        </p:nvGrpSpPr>
        <p:grpSpPr>
          <a:xfrm>
            <a:off x="5126606"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dirty="0"/>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82041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NL" dirty="0"/>
              <a:t>Inställningar till kulturell mångfald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92500" lnSpcReduction="20000"/>
          </a:bodyPr>
          <a:lstStyle/>
          <a:p>
            <a:pPr>
              <a:lnSpc>
                <a:spcPct val="110000"/>
              </a:lnSpc>
            </a:pPr>
            <a:r>
              <a:rPr lang="sv-SE" dirty="0">
                <a:cs typeface="Calibri" panose="020F0502020204030204" pitchFamily="34" charset="0"/>
              </a:rPr>
              <a:t>Som vi såg tidigare innebär globaliseringen att utbildare i större utsträckning har studerande från olika kulturella bakgrunder i sitt klassrum. Vi kan beskriva mötet med denna form av mångfald som multikulturell, tvärkulturell eller interkulturell beroende på graden av engagemang. Ta reda på mer om de tre termerna </a:t>
            </a:r>
            <a:r>
              <a:rPr lang="sv-SE"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här</a:t>
            </a:r>
            <a:r>
              <a:rPr lang="sv-SE" dirty="0">
                <a:cs typeface="Calibri" panose="020F0502020204030204" pitchFamily="34" charset="0"/>
              </a:rPr>
              <a:t>. </a:t>
            </a:r>
          </a:p>
          <a:p>
            <a:pPr>
              <a:lnSpc>
                <a:spcPct val="110000"/>
              </a:lnSpc>
            </a:pPr>
            <a:r>
              <a:rPr lang="sv-SE" dirty="0">
                <a:cs typeface="Calibri" panose="020F0502020204030204" pitchFamily="34" charset="0"/>
              </a:rPr>
              <a:t>Interkulturella gemenskaper är ”gemenskaper där det finns djup förståelse och respekt för alla kulturer” (</a:t>
            </a:r>
            <a:r>
              <a:rPr lang="sv-SE" dirty="0" err="1">
                <a:cs typeface="Calibri" panose="020F0502020204030204" pitchFamily="34" charset="0"/>
              </a:rPr>
              <a:t>Schriefer</a:t>
            </a:r>
            <a:r>
              <a:rPr lang="sv-SE" dirty="0">
                <a:cs typeface="Calibri" panose="020F0502020204030204" pitchFamily="34" charset="0"/>
              </a:rPr>
              <a:t>, 2016). Därför kan interkulturellt engagemang med kulturell mångfald har en högre nivå av inkludering. Medan mångfald betyder ”att acceptera människors skillnader”, betyder att skapa en inkluderande miljö vad gäller mångfald att ”förstå och respektera de skillnaderna”.</a:t>
            </a:r>
          </a:p>
        </p:txBody>
      </p:sp>
    </p:spTree>
    <p:extLst>
      <p:ext uri="{BB962C8B-B14F-4D97-AF65-F5344CB8AC3E}">
        <p14:creationId xmlns:p14="http://schemas.microsoft.com/office/powerpoint/2010/main" val="239356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0CF5F-5689-43B4-BAFD-642AC5AB53F0}"/>
              </a:ext>
            </a:extLst>
          </p:cNvPr>
          <p:cNvSpPr>
            <a:spLocks noGrp="1"/>
          </p:cNvSpPr>
          <p:nvPr>
            <p:ph type="title"/>
          </p:nvPr>
        </p:nvSpPr>
        <p:spPr/>
        <p:txBody>
          <a:bodyPr>
            <a:normAutofit/>
          </a:bodyPr>
          <a:lstStyle/>
          <a:p>
            <a:r>
              <a:rPr lang="en-GB" dirty="0" err="1"/>
              <a:t>Kulturell</a:t>
            </a:r>
            <a:r>
              <a:rPr lang="en-GB" dirty="0"/>
              <a:t> </a:t>
            </a:r>
            <a:r>
              <a:rPr lang="en-GB" dirty="0" err="1"/>
              <a:t>mångfald</a:t>
            </a:r>
            <a:r>
              <a:rPr lang="en-GB" dirty="0"/>
              <a:t> </a:t>
            </a:r>
            <a:r>
              <a:rPr lang="en-GB" dirty="0" err="1"/>
              <a:t>och</a:t>
            </a:r>
            <a:r>
              <a:rPr lang="en-GB" dirty="0"/>
              <a:t> </a:t>
            </a:r>
            <a:r>
              <a:rPr lang="en-GB" dirty="0" err="1"/>
              <a:t>studerande</a:t>
            </a:r>
            <a:endParaRPr lang="nl-NL" dirty="0"/>
          </a:p>
        </p:txBody>
      </p:sp>
      <p:sp>
        <p:nvSpPr>
          <p:cNvPr id="5" name="Content Placeholder 4">
            <a:extLst>
              <a:ext uri="{FF2B5EF4-FFF2-40B4-BE49-F238E27FC236}">
                <a16:creationId xmlns:a16="http://schemas.microsoft.com/office/drawing/2014/main" id="{0CC31F89-10BA-45D3-A8CD-235E0E0B76FC}"/>
              </a:ext>
            </a:extLst>
          </p:cNvPr>
          <p:cNvSpPr>
            <a:spLocks noGrp="1"/>
          </p:cNvSpPr>
          <p:nvPr>
            <p:ph idx="13"/>
          </p:nvPr>
        </p:nvSpPr>
        <p:spPr/>
        <p:txBody>
          <a:bodyPr/>
          <a:lstStyle/>
          <a:p>
            <a:r>
              <a:rPr lang="sv-SE" dirty="0">
                <a:cs typeface="Calibri" panose="020F0502020204030204" pitchFamily="34" charset="0"/>
              </a:rPr>
              <a:t>Den här Youtube-videon visar olika uppfattningar hos studerande med olika bakgrunder vad gäller att bo i en mångfaldsmiljö: </a:t>
            </a:r>
            <a:r>
              <a:rPr lang="sv-SE" dirty="0">
                <a:solidFill>
                  <a:schemeClr val="tx1"/>
                </a:solidFill>
                <a:highlight>
                  <a:srgbClr val="FFFFFF"/>
                </a:highlight>
                <a:cs typeface="Calibri" panose="020F0502020204030204" pitchFamily="34" charset="0"/>
                <a:hlinkClick r:id="rId2">
                  <a:extLst>
                    <a:ext uri="{A12FA001-AC4F-418D-AE19-62706E023703}">
                      <ahyp:hlinkClr xmlns:ahyp="http://schemas.microsoft.com/office/drawing/2018/hyperlinkcolor" val="tx"/>
                    </a:ext>
                  </a:extLst>
                </a:hlinkClick>
              </a:rPr>
              <a:t>https://www.youtube.com/watch?v=Rcw09YMDHuU&amp;t=1s</a:t>
            </a:r>
            <a:endParaRPr lang="sv-SE" dirty="0">
              <a:solidFill>
                <a:schemeClr val="tx1"/>
              </a:solidFill>
              <a:highlight>
                <a:srgbClr val="FFFFFF"/>
              </a:highlight>
            </a:endParaRPr>
          </a:p>
        </p:txBody>
      </p:sp>
      <p:sp>
        <p:nvSpPr>
          <p:cNvPr id="6" name="Content Placeholder 5">
            <a:extLst>
              <a:ext uri="{FF2B5EF4-FFF2-40B4-BE49-F238E27FC236}">
                <a16:creationId xmlns:a16="http://schemas.microsoft.com/office/drawing/2014/main" id="{669DB27F-18C8-4538-920F-6CD664B4A418}"/>
              </a:ext>
            </a:extLst>
          </p:cNvPr>
          <p:cNvSpPr>
            <a:spLocks noGrp="1"/>
          </p:cNvSpPr>
          <p:nvPr>
            <p:ph idx="14"/>
          </p:nvPr>
        </p:nvSpPr>
        <p:spPr/>
        <p:txBody>
          <a:bodyPr/>
          <a:lstStyle/>
          <a:p>
            <a:r>
              <a:rPr lang="en-GB" dirty="0"/>
              <a:t>Add a screenshot from the video </a:t>
            </a:r>
            <a:r>
              <a:rPr lang="en-GB" b="1" dirty="0"/>
              <a:t>here</a:t>
            </a:r>
            <a:endParaRPr lang="nl-NL" b="1" dirty="0"/>
          </a:p>
        </p:txBody>
      </p:sp>
      <p:pic>
        <p:nvPicPr>
          <p:cNvPr id="3" name="Picture 2">
            <a:hlinkClick r:id="rId2"/>
            <a:extLst>
              <a:ext uri="{FF2B5EF4-FFF2-40B4-BE49-F238E27FC236}">
                <a16:creationId xmlns:a16="http://schemas.microsoft.com/office/drawing/2014/main" id="{45AE58BD-340B-48DC-987C-1D9E9300A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776671" cy="3754540"/>
          </a:xfrm>
          <a:prstGeom prst="rect">
            <a:avLst/>
          </a:prstGeom>
        </p:spPr>
      </p:pic>
    </p:spTree>
    <p:extLst>
      <p:ext uri="{BB962C8B-B14F-4D97-AF65-F5344CB8AC3E}">
        <p14:creationId xmlns:p14="http://schemas.microsoft.com/office/powerpoint/2010/main" val="35984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a:t>Enhet 1.3</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p:txBody>
          <a:bodyPr>
            <a:normAutofit fontScale="77500" lnSpcReduction="20000"/>
          </a:bodyPr>
          <a:lstStyle/>
          <a:p>
            <a:r>
              <a:rPr lang="en-GB" b="1" dirty="0" err="1"/>
              <a:t>Fördelar</a:t>
            </a:r>
            <a:r>
              <a:rPr lang="en-GB" b="1" dirty="0"/>
              <a:t> med </a:t>
            </a:r>
            <a:r>
              <a:rPr lang="en-GB" b="1" dirty="0" err="1"/>
              <a:t>mångfald</a:t>
            </a:r>
            <a:r>
              <a:rPr lang="en-GB" b="1" dirty="0"/>
              <a:t> </a:t>
            </a:r>
            <a:r>
              <a:rPr lang="en-GB" b="1" dirty="0" err="1"/>
              <a:t>i</a:t>
            </a:r>
            <a:r>
              <a:rPr lang="en-GB" b="1" dirty="0"/>
              <a:t> </a:t>
            </a:r>
            <a:r>
              <a:rPr lang="en-GB" b="1" dirty="0" err="1"/>
              <a:t>klassrummet</a:t>
            </a:r>
            <a:endParaRPr lang="en-GB" b="1" dirty="0"/>
          </a:p>
        </p:txBody>
      </p:sp>
    </p:spTree>
    <p:extLst>
      <p:ext uri="{BB962C8B-B14F-4D97-AF65-F5344CB8AC3E}">
        <p14:creationId xmlns:p14="http://schemas.microsoft.com/office/powerpoint/2010/main" val="237598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53695"/>
            <a:ext cx="10591800" cy="1325563"/>
          </a:xfrm>
        </p:spPr>
        <p:txBody>
          <a:bodyPr/>
          <a:lstStyle/>
          <a:p>
            <a:r>
              <a:rPr lang="nl-NL" dirty="0"/>
              <a:t>Fördelar med mångfald i klassrummet (1)</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a:bodyPr>
          <a:lstStyle/>
          <a:p>
            <a:pPr marL="0" indent="0">
              <a:buNone/>
            </a:pPr>
            <a:r>
              <a:rPr lang="sv-SE" dirty="0">
                <a:cs typeface="Calibri" panose="020F0502020204030204" pitchFamily="34" charset="0"/>
              </a:rPr>
              <a:t>Mångfald i en studiemiljö kan bidra till följande faktorer:</a:t>
            </a:r>
          </a:p>
          <a:p>
            <a:pPr marL="514350" indent="-514350">
              <a:buAutoNum type="arabicPeriod"/>
            </a:pPr>
            <a:r>
              <a:rPr lang="sv-SE" dirty="0">
                <a:cs typeface="Calibri" panose="020F0502020204030204" pitchFamily="34" charset="0"/>
              </a:rPr>
              <a:t>Inlärarnas prestation</a:t>
            </a:r>
          </a:p>
          <a:p>
            <a:pPr marL="514350" indent="-514350">
              <a:buAutoNum type="arabicPeriod"/>
            </a:pPr>
            <a:r>
              <a:rPr lang="sv-SE" dirty="0">
                <a:cs typeface="Calibri" panose="020F0502020204030204" pitchFamily="34" charset="0"/>
              </a:rPr>
              <a:t>Inlärarnas kreativitet</a:t>
            </a:r>
          </a:p>
          <a:p>
            <a:pPr marL="514350" indent="-514350">
              <a:buAutoNum type="arabicPeriod"/>
            </a:pPr>
            <a:r>
              <a:rPr lang="sv-SE" dirty="0">
                <a:cs typeface="Calibri" panose="020F0502020204030204" pitchFamily="34" charset="0"/>
              </a:rPr>
              <a:t>Bekämpa fördomar</a:t>
            </a:r>
          </a:p>
          <a:p>
            <a:pPr marL="514350" indent="-514350">
              <a:buAutoNum type="arabicPeriod"/>
            </a:pPr>
            <a:r>
              <a:rPr lang="sv-SE" dirty="0">
                <a:cs typeface="Calibri" panose="020F0502020204030204" pitchFamily="34" charset="0"/>
              </a:rPr>
              <a:t>Lärarkåren</a:t>
            </a:r>
          </a:p>
          <a:p>
            <a:pPr marL="514350" indent="-514350">
              <a:buAutoNum type="arabicPeriod"/>
            </a:pPr>
            <a:r>
              <a:rPr lang="sv-SE" dirty="0">
                <a:cs typeface="Calibri" panose="020F0502020204030204" pitchFamily="34" charset="0"/>
              </a:rPr>
              <a:t>Framtida karriär</a:t>
            </a:r>
          </a:p>
        </p:txBody>
      </p:sp>
    </p:spTree>
    <p:extLst>
      <p:ext uri="{BB962C8B-B14F-4D97-AF65-F5344CB8AC3E}">
        <p14:creationId xmlns:p14="http://schemas.microsoft.com/office/powerpoint/2010/main" val="223129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65125"/>
            <a:ext cx="10626090" cy="1325563"/>
          </a:xfrm>
        </p:spPr>
        <p:txBody>
          <a:bodyPr/>
          <a:lstStyle/>
          <a:p>
            <a:r>
              <a:rPr lang="nl-NL" dirty="0"/>
              <a:t>Fördelar med mångfald i klassrummet (2)</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Autofit/>
          </a:bodyPr>
          <a:lstStyle/>
          <a:p>
            <a:pPr marL="514350" indent="-514350">
              <a:buAutoNum type="arabicPeriod"/>
            </a:pPr>
            <a:r>
              <a:rPr lang="sv-SE" sz="2400" b="1" dirty="0">
                <a:cs typeface="Calibri" panose="020F0502020204030204" pitchFamily="34" charset="0"/>
              </a:rPr>
              <a:t>Inlärarnas prestation</a:t>
            </a:r>
          </a:p>
          <a:p>
            <a:r>
              <a:rPr lang="sv-SE" sz="2400" dirty="0">
                <a:cs typeface="Calibri" panose="020F0502020204030204" pitchFamily="34" charset="0"/>
              </a:rPr>
              <a:t>Studier har visat att det har en tydlig inverkan på inlärarnas prestation att bejaka mångfalden i klassrummet. Det hjälper dem att arbeta hårdare och uppnå mer (EU Business </a:t>
            </a:r>
            <a:r>
              <a:rPr lang="sv-SE" sz="2400" dirty="0" err="1">
                <a:cs typeface="Calibri" panose="020F0502020204030204" pitchFamily="34" charset="0"/>
              </a:rPr>
              <a:t>School</a:t>
            </a:r>
            <a:r>
              <a:rPr lang="sv-SE" sz="2400" dirty="0">
                <a:cs typeface="Calibri" panose="020F0502020204030204" pitchFamily="34" charset="0"/>
              </a:rPr>
              <a:t>, 2019).</a:t>
            </a:r>
          </a:p>
          <a:p>
            <a:r>
              <a:rPr lang="sv-SE" sz="2400" dirty="0">
                <a:cs typeface="Calibri" panose="020F0502020204030204" pitchFamily="34" charset="0"/>
              </a:rPr>
              <a:t>När lektionerna kan spegla inlärarna och deras bakgrund kommer de att utveckla djupare kunskap, eftersom de kan utforska innehållet från olika perspektiv.</a:t>
            </a:r>
          </a:p>
          <a:p>
            <a:pPr marL="514350" indent="-514350">
              <a:buAutoNum type="arabicPeriod" startAt="2"/>
            </a:pPr>
            <a:r>
              <a:rPr lang="sv-SE" sz="2400" b="1" dirty="0">
                <a:cs typeface="Calibri" panose="020F0502020204030204" pitchFamily="34" charset="0"/>
              </a:rPr>
              <a:t>Inlärarnas kreativitet</a:t>
            </a:r>
          </a:p>
          <a:p>
            <a:r>
              <a:rPr lang="sv-SE" sz="2400" dirty="0">
                <a:cs typeface="Calibri" panose="020F0502020204030204" pitchFamily="34" charset="0"/>
              </a:rPr>
              <a:t>Mångfald i studiemiljön kan förstärka inlärarnas kreativitet när de använder kunskap, sakuppgifter och fakta. </a:t>
            </a:r>
          </a:p>
          <a:p>
            <a:r>
              <a:rPr lang="sv-SE" sz="2400" dirty="0">
                <a:cs typeface="Calibri" panose="020F0502020204030204" pitchFamily="34" charset="0"/>
              </a:rPr>
              <a:t>Gruppaktiviteter med blandade grupper hjälper till att skapa en positiv atmosfär för ett kreativt och samarbetsinriktad lärande.</a:t>
            </a:r>
          </a:p>
        </p:txBody>
      </p:sp>
    </p:spTree>
    <p:extLst>
      <p:ext uri="{BB962C8B-B14F-4D97-AF65-F5344CB8AC3E}">
        <p14:creationId xmlns:p14="http://schemas.microsoft.com/office/powerpoint/2010/main" val="1074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65125"/>
            <a:ext cx="10568940" cy="1325563"/>
          </a:xfrm>
        </p:spPr>
        <p:txBody>
          <a:bodyPr/>
          <a:lstStyle/>
          <a:p>
            <a:r>
              <a:rPr lang="nl-NL" dirty="0"/>
              <a:t>Fördelar med mångfald i klassrummet (3)</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92500" lnSpcReduction="10000"/>
          </a:bodyPr>
          <a:lstStyle/>
          <a:p>
            <a:pPr marL="0" indent="0">
              <a:buNone/>
            </a:pPr>
            <a:r>
              <a:rPr lang="sv-SE" b="1" dirty="0">
                <a:cs typeface="Calibri" panose="020F0502020204030204" pitchFamily="34" charset="0"/>
              </a:rPr>
              <a:t>3.    Bekämpa fördomar</a:t>
            </a:r>
          </a:p>
          <a:p>
            <a:r>
              <a:rPr lang="sv-SE" dirty="0">
                <a:cs typeface="Calibri" panose="020F0502020204030204" pitchFamily="34" charset="0"/>
              </a:rPr>
              <a:t>Mångfald i klassrummet hjälper inlärarna att utveckla förståelse, empati och tolerans mot andra kulturer och bakgrunder. Därför uppmuntras de att bli interkulturellt mottagliga. </a:t>
            </a:r>
          </a:p>
          <a:p>
            <a:pPr marL="0" indent="0">
              <a:buNone/>
            </a:pPr>
            <a:r>
              <a:rPr lang="sv-SE" b="1" dirty="0">
                <a:cs typeface="Calibri" panose="020F0502020204030204" pitchFamily="34" charset="0"/>
              </a:rPr>
              <a:t>4.     Lärarkåren </a:t>
            </a:r>
          </a:p>
          <a:p>
            <a:r>
              <a:rPr lang="sv-SE" dirty="0">
                <a:cs typeface="Calibri" panose="020F0502020204030204" pitchFamily="34" charset="0"/>
              </a:rPr>
              <a:t>På grund av den ökande mångfalden vad gäller lärarnas bakgrund anställer skolor och utbildningsanstalter allt fler lärare med olika bakgrunder för att bättre spegla studerandegruppen. Detta skapar mer representation och leder till bättre resultat för de studerande, men ger också den övriga lärarkåren nya och blandade perspektiv. </a:t>
            </a:r>
          </a:p>
        </p:txBody>
      </p:sp>
    </p:spTree>
    <p:extLst>
      <p:ext uri="{BB962C8B-B14F-4D97-AF65-F5344CB8AC3E}">
        <p14:creationId xmlns:p14="http://schemas.microsoft.com/office/powerpoint/2010/main" val="113201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838200" y="365125"/>
            <a:ext cx="10614660" cy="1325563"/>
          </a:xfrm>
        </p:spPr>
        <p:txBody>
          <a:bodyPr/>
          <a:lstStyle/>
          <a:p>
            <a:r>
              <a:rPr lang="nl-NL" dirty="0"/>
              <a:t>Fördelar med mångfald i klassrummet (4)</a:t>
            </a: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lstStyle/>
          <a:p>
            <a:pPr marL="0" indent="0">
              <a:buNone/>
            </a:pPr>
            <a:r>
              <a:rPr lang="sv-SE" b="1" dirty="0">
                <a:cs typeface="Calibri" panose="020F0502020204030204" pitchFamily="34" charset="0"/>
              </a:rPr>
              <a:t>5. Framtida karriär</a:t>
            </a:r>
          </a:p>
          <a:p>
            <a:r>
              <a:rPr lang="sv-SE" dirty="0">
                <a:cs typeface="Calibri" panose="020F0502020204030204" pitchFamily="34" charset="0"/>
              </a:rPr>
              <a:t>Som ett resultat av den ökande globaliseringen (se 1.1) blir fler företag internationella och söker anställda med global attityd och stark interkulturell kompetens.</a:t>
            </a:r>
          </a:p>
          <a:p>
            <a:r>
              <a:rPr lang="sv-SE" dirty="0">
                <a:cs typeface="Calibri" panose="020F0502020204030204" pitchFamily="34" charset="0"/>
              </a:rPr>
              <a:t>Därför bör vi under inlärarnas utbildningsförlopp förbereda dem för anställning på en multikulturell arbetsplats. </a:t>
            </a:r>
          </a:p>
        </p:txBody>
      </p:sp>
    </p:spTree>
    <p:extLst>
      <p:ext uri="{BB962C8B-B14F-4D97-AF65-F5344CB8AC3E}">
        <p14:creationId xmlns:p14="http://schemas.microsoft.com/office/powerpoint/2010/main" val="34818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a:t>ENHET 1.4</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normAutofit/>
          </a:bodyPr>
          <a:lstStyle/>
          <a:p>
            <a:r>
              <a:rPr lang="en-GB" b="1" dirty="0" err="1"/>
              <a:t>Mål</a:t>
            </a:r>
            <a:r>
              <a:rPr lang="en-GB" b="1" dirty="0"/>
              <a:t> nr 4 för </a:t>
            </a:r>
            <a:r>
              <a:rPr lang="en-GB" b="1" dirty="0" err="1"/>
              <a:t>hållbar</a:t>
            </a:r>
            <a:r>
              <a:rPr lang="en-GB" b="1" dirty="0"/>
              <a:t> </a:t>
            </a:r>
            <a:r>
              <a:rPr lang="en-GB" b="1" dirty="0" err="1"/>
              <a:t>utveckling</a:t>
            </a:r>
            <a:endParaRPr lang="en-GB" b="1" dirty="0"/>
          </a:p>
        </p:txBody>
      </p:sp>
    </p:spTree>
    <p:extLst>
      <p:ext uri="{BB962C8B-B14F-4D97-AF65-F5344CB8AC3E}">
        <p14:creationId xmlns:p14="http://schemas.microsoft.com/office/powerpoint/2010/main" val="15188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sv-SE" sz="3200" b="1" spc="100" dirty="0"/>
              <a:t>Mål och syfte</a:t>
            </a:r>
            <a:endParaRPr lang="en-GB" dirty="0"/>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5685240" cy="3811588"/>
          </a:xfrm>
        </p:spPr>
        <p:txBody>
          <a:bodyPr>
            <a:noAutofit/>
          </a:bodyPr>
          <a:lstStyle/>
          <a:p>
            <a:pPr marL="285750" indent="-285750">
              <a:lnSpc>
                <a:spcPct val="150000"/>
              </a:lnSpc>
              <a:buFont typeface="Arial" panose="020B0604020202020204" pitchFamily="34" charset="0"/>
              <a:buChar char="•"/>
            </a:pPr>
            <a:r>
              <a:rPr lang="sv-SE" b="1" dirty="0">
                <a:solidFill>
                  <a:schemeClr val="tx1"/>
                </a:solidFill>
              </a:rPr>
              <a:t>att ge inlärarna information om vikten av (kulturell) mångfald i klassrummet, med andra ord klassrummet med differentierad undervisning. </a:t>
            </a:r>
          </a:p>
          <a:p>
            <a:pPr marL="285750" indent="-285750">
              <a:lnSpc>
                <a:spcPct val="150000"/>
              </a:lnSpc>
              <a:buFont typeface="Arial" panose="020B0604020202020204" pitchFamily="34" charset="0"/>
              <a:buChar char="•"/>
            </a:pPr>
            <a:r>
              <a:rPr lang="sv-SE" b="1" dirty="0">
                <a:solidFill>
                  <a:schemeClr val="tx1"/>
                </a:solidFill>
              </a:rPr>
              <a:t>att hjälpa lärare i yrkesutbildning att bli medvetna om målsättningar och krav när de integrerar mångfalden i klassrummet.</a:t>
            </a:r>
          </a:p>
          <a:p>
            <a:pPr marL="285750" indent="-285750">
              <a:lnSpc>
                <a:spcPct val="150000"/>
              </a:lnSpc>
              <a:buFont typeface="Arial" panose="020B0604020202020204" pitchFamily="34" charset="0"/>
              <a:buChar char="•"/>
            </a:pPr>
            <a:r>
              <a:rPr lang="sv-SE" b="1" dirty="0">
                <a:solidFill>
                  <a:schemeClr val="tx1"/>
                </a:solidFill>
              </a:rPr>
              <a:t>att utrusta lärare i yrkesutbildning med källor, exempel och instruktioner om hur den kulturella lärandemiljön i differentierad utbildning kan förstärkas.</a:t>
            </a:r>
          </a:p>
        </p:txBody>
      </p:sp>
      <p:sp>
        <p:nvSpPr>
          <p:cNvPr id="9" name="Tekstvak 8">
            <a:extLst>
              <a:ext uri="{FF2B5EF4-FFF2-40B4-BE49-F238E27FC236}">
                <a16:creationId xmlns:a16="http://schemas.microsoft.com/office/drawing/2014/main" id="{79F09B6A-8E86-4C02-8FAA-0DED80B3A5C9}"/>
              </a:ext>
            </a:extLst>
          </p:cNvPr>
          <p:cNvSpPr txBox="1"/>
          <p:nvPr/>
        </p:nvSpPr>
        <p:spPr>
          <a:xfrm>
            <a:off x="7927204" y="5868988"/>
            <a:ext cx="3425008" cy="246221"/>
          </a:xfrm>
          <a:prstGeom prst="rect">
            <a:avLst/>
          </a:prstGeom>
          <a:noFill/>
        </p:spPr>
        <p:txBody>
          <a:bodyPr wrap="square" rtlCol="0">
            <a:spAutoFit/>
          </a:bodyPr>
          <a:lstStyle/>
          <a:p>
            <a:r>
              <a:rPr lang="nl-NL" sz="1000" dirty="0">
                <a:solidFill>
                  <a:schemeClr val="tx2"/>
                </a:solidFill>
                <a:latin typeface="Calibri" panose="020F0502020204030204" pitchFamily="34" charset="0"/>
                <a:cs typeface="Calibri" panose="020F0502020204030204" pitchFamily="34" charset="0"/>
              </a:rPr>
              <a:t>Källa: </a:t>
            </a:r>
            <a:r>
              <a:rPr lang="nl-NL" sz="10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https://unsplash.com/photos/vdXMSiX-n6M</a:t>
            </a:r>
            <a:r>
              <a:rPr lang="nl-NL" sz="1000" dirty="0">
                <a:solidFill>
                  <a:schemeClr val="tx2"/>
                </a:solidFill>
                <a:latin typeface="Calibri" panose="020F0502020204030204" pitchFamily="34" charset="0"/>
                <a:cs typeface="Calibri" panose="020F0502020204030204" pitchFamily="34" charset="0"/>
              </a:rPr>
              <a:t> </a:t>
            </a:r>
            <a:endParaRPr lang="en-GB" sz="1000" dirty="0">
              <a:solidFill>
                <a:schemeClr val="tx2"/>
              </a:solidFill>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id="{44C1D94E-DD27-4889-BF5F-80E7F550A22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53" r="8953"/>
          <a:stretch/>
        </p:blipFill>
        <p:spPr>
          <a:xfrm>
            <a:off x="6815880" y="1458930"/>
            <a:ext cx="4827184" cy="4410058"/>
          </a:xfrm>
        </p:spPr>
      </p:pic>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vert="horz" lIns="91440" tIns="45720" rIns="91440" bIns="45720" rtlCol="0" anchor="ctr">
            <a:noAutofit/>
          </a:bodyPr>
          <a:lstStyle/>
          <a:p>
            <a:r>
              <a:rPr lang="en-US" kern="1200" dirty="0" err="1">
                <a:latin typeface="+mj-lt"/>
                <a:ea typeface="+mj-ea"/>
                <a:cs typeface="+mj-cs"/>
              </a:rPr>
              <a:t>Mål</a:t>
            </a:r>
            <a:r>
              <a:rPr lang="en-US" kern="1200" dirty="0">
                <a:latin typeface="+mj-lt"/>
                <a:ea typeface="+mj-ea"/>
                <a:cs typeface="+mj-cs"/>
              </a:rPr>
              <a:t> </a:t>
            </a:r>
            <a:r>
              <a:rPr lang="en-US" kern="1200" dirty="0" err="1">
                <a:latin typeface="+mj-lt"/>
                <a:ea typeface="+mj-ea"/>
                <a:cs typeface="+mj-cs"/>
              </a:rPr>
              <a:t>nummer</a:t>
            </a:r>
            <a:r>
              <a:rPr lang="en-US" kern="1200" dirty="0">
                <a:latin typeface="+mj-lt"/>
                <a:ea typeface="+mj-ea"/>
                <a:cs typeface="+mj-cs"/>
              </a:rPr>
              <a:t> 4 för </a:t>
            </a:r>
            <a:r>
              <a:rPr lang="en-US" kern="1200" dirty="0" err="1">
                <a:latin typeface="+mj-lt"/>
                <a:ea typeface="+mj-ea"/>
                <a:cs typeface="+mj-cs"/>
              </a:rPr>
              <a:t>hållbar</a:t>
            </a:r>
            <a:r>
              <a:rPr lang="en-US" kern="1200" dirty="0">
                <a:latin typeface="+mj-lt"/>
                <a:ea typeface="+mj-ea"/>
                <a:cs typeface="+mj-cs"/>
              </a:rPr>
              <a:t> </a:t>
            </a:r>
            <a:r>
              <a:rPr lang="en-US" kern="1200" dirty="0" err="1">
                <a:latin typeface="+mj-lt"/>
                <a:ea typeface="+mj-ea"/>
                <a:cs typeface="+mj-cs"/>
              </a:rPr>
              <a:t>utveckling</a:t>
            </a:r>
            <a:r>
              <a:rPr lang="en-US" kern="1200" dirty="0">
                <a:latin typeface="+mj-lt"/>
                <a:ea typeface="+mj-ea"/>
                <a:cs typeface="+mj-cs"/>
              </a:rPr>
              <a:t> (SDG 4)</a:t>
            </a: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vert="horz" lIns="91440" tIns="45720" rIns="91440" bIns="45720" rtlCol="0">
            <a:noAutofit/>
          </a:bodyPr>
          <a:lstStyle/>
          <a:p>
            <a:r>
              <a:rPr lang="sv-SE" sz="2600" dirty="0">
                <a:cs typeface="Calibri" panose="020F0502020204030204" pitchFamily="34" charset="0"/>
              </a:rPr>
              <a:t>SDG 4 målet för utbildning.</a:t>
            </a:r>
          </a:p>
          <a:p>
            <a:r>
              <a:rPr lang="sv-SE" sz="2600" dirty="0">
                <a:cs typeface="Calibri" panose="020F0502020204030204" pitchFamily="34" charset="0"/>
              </a:rPr>
              <a:t>Det syftar till att ”säkerställa en inkluderande och likvärdig utbildning av god kvalitet och främja livslångt lärande för alla”.</a:t>
            </a:r>
          </a:p>
          <a:p>
            <a:r>
              <a:rPr lang="sv-SE" sz="2600" dirty="0">
                <a:cs typeface="Calibri" panose="020F0502020204030204" pitchFamily="34" charset="0"/>
              </a:rPr>
              <a:t>Mål består av tio delmål, som finns på nästa bild.</a:t>
            </a:r>
          </a:p>
          <a:p>
            <a:r>
              <a:rPr lang="sv-SE" sz="2600" dirty="0">
                <a:cs typeface="Calibri" panose="020F0502020204030204" pitchFamily="34" charset="0"/>
              </a:rPr>
              <a:t>För ytterligare förklaringar om varje mål, se </a:t>
            </a:r>
            <a:r>
              <a:rPr lang="sv-SE" sz="2600" dirty="0">
                <a:cs typeface="Calibri" panose="020F0502020204030204" pitchFamily="34" charset="0"/>
                <a:hlinkClick r:id="rId2">
                  <a:extLst>
                    <a:ext uri="{A12FA001-AC4F-418D-AE19-62706E023703}">
                      <ahyp:hlinkClr xmlns:ahyp="http://schemas.microsoft.com/office/drawing/2018/hyperlinkcolor" val="tx"/>
                    </a:ext>
                  </a:extLst>
                </a:hlinkClick>
              </a:rPr>
              <a:t>här</a:t>
            </a:r>
            <a:r>
              <a:rPr lang="sv-SE" sz="2600" dirty="0">
                <a:cs typeface="Calibri" panose="020F0502020204030204" pitchFamily="34" charset="0"/>
              </a:rPr>
              <a:t>.</a:t>
            </a:r>
          </a:p>
        </p:txBody>
      </p:sp>
      <p:pic>
        <p:nvPicPr>
          <p:cNvPr id="1026" name="Picture 2" descr="The SDG series: evaluating Sustainable Development Goals 1-6 - PRé  Sustainability">
            <a:extLst>
              <a:ext uri="{FF2B5EF4-FFF2-40B4-BE49-F238E27FC236}">
                <a16:creationId xmlns:a16="http://schemas.microsoft.com/office/drawing/2014/main" id="{96E19C69-9E70-4800-881F-6A265123CB03}"/>
              </a:ext>
            </a:extLst>
          </p:cNvPr>
          <p:cNvPicPr>
            <a:picLocks noGrp="1" noChangeAspect="1" noChangeArrowheads="1"/>
          </p:cNvPicPr>
          <p:nvPr>
            <p:ph idx="14"/>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681" y="1825625"/>
            <a:ext cx="389572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5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vert="horz" lIns="91440" tIns="45720" rIns="91440" bIns="45720" rtlCol="0" anchor="ctr">
            <a:noAutofit/>
          </a:bodyPr>
          <a:lstStyle/>
          <a:p>
            <a:r>
              <a:rPr lang="en-US" kern="1200" dirty="0" err="1">
                <a:latin typeface="+mj-lt"/>
                <a:ea typeface="+mj-ea"/>
                <a:cs typeface="+mj-cs"/>
              </a:rPr>
              <a:t>Mål</a:t>
            </a:r>
            <a:r>
              <a:rPr lang="en-US" kern="1200" dirty="0">
                <a:latin typeface="+mj-lt"/>
                <a:ea typeface="+mj-ea"/>
                <a:cs typeface="+mj-cs"/>
              </a:rPr>
              <a:t> </a:t>
            </a:r>
            <a:r>
              <a:rPr lang="en-US" kern="1200" dirty="0" err="1">
                <a:latin typeface="+mj-lt"/>
                <a:ea typeface="+mj-ea"/>
                <a:cs typeface="+mj-cs"/>
              </a:rPr>
              <a:t>nummer</a:t>
            </a:r>
            <a:r>
              <a:rPr lang="en-US" kern="1200" dirty="0">
                <a:latin typeface="+mj-lt"/>
                <a:ea typeface="+mj-ea"/>
                <a:cs typeface="+mj-cs"/>
              </a:rPr>
              <a:t> 4 för </a:t>
            </a:r>
            <a:r>
              <a:rPr lang="en-US" kern="1200" dirty="0" err="1">
                <a:latin typeface="+mj-lt"/>
                <a:ea typeface="+mj-ea"/>
                <a:cs typeface="+mj-cs"/>
              </a:rPr>
              <a:t>hållbar</a:t>
            </a:r>
            <a:r>
              <a:rPr lang="en-US" kern="1200" dirty="0">
                <a:latin typeface="+mj-lt"/>
                <a:ea typeface="+mj-ea"/>
                <a:cs typeface="+mj-cs"/>
              </a:rPr>
              <a:t> </a:t>
            </a:r>
            <a:r>
              <a:rPr lang="en-US" kern="1200" dirty="0" err="1">
                <a:latin typeface="+mj-lt"/>
                <a:ea typeface="+mj-ea"/>
                <a:cs typeface="+mj-cs"/>
              </a:rPr>
              <a:t>utveckling</a:t>
            </a:r>
            <a:r>
              <a:rPr lang="en-US" kern="1200" dirty="0">
                <a:latin typeface="+mj-lt"/>
                <a:ea typeface="+mj-ea"/>
                <a:cs typeface="+mj-cs"/>
              </a:rPr>
              <a:t> (SDG 4)</a:t>
            </a:r>
          </a:p>
        </p:txBody>
      </p:sp>
      <p:sp>
        <p:nvSpPr>
          <p:cNvPr id="5" name="TextBox 4">
            <a:extLst>
              <a:ext uri="{FF2B5EF4-FFF2-40B4-BE49-F238E27FC236}">
                <a16:creationId xmlns:a16="http://schemas.microsoft.com/office/drawing/2014/main" id="{24D71DD5-7C35-41A4-9035-90D23E20BC09}"/>
              </a:ext>
            </a:extLst>
          </p:cNvPr>
          <p:cNvSpPr txBox="1"/>
          <p:nvPr/>
        </p:nvSpPr>
        <p:spPr>
          <a:xfrm>
            <a:off x="4460306" y="6341639"/>
            <a:ext cx="5314950" cy="246221"/>
          </a:xfrm>
          <a:prstGeom prst="rect">
            <a:avLst/>
          </a:prstGeom>
          <a:noFill/>
        </p:spPr>
        <p:txBody>
          <a:bodyPr wrap="square" rtlCol="0">
            <a:spAutoFit/>
          </a:bodyPr>
          <a:lstStyle/>
          <a:p>
            <a:r>
              <a:rPr lang="en-GB" sz="1000" dirty="0" err="1">
                <a:solidFill>
                  <a:schemeClr val="accent6"/>
                </a:solidFill>
              </a:rPr>
              <a:t>Källa</a:t>
            </a:r>
            <a:r>
              <a:rPr lang="en-GB" sz="1000" dirty="0">
                <a:solidFill>
                  <a:schemeClr val="accent6"/>
                </a:solidFill>
              </a:rPr>
              <a:t>: </a:t>
            </a:r>
            <a:r>
              <a:rPr lang="en-US" sz="1000" dirty="0">
                <a:solidFill>
                  <a:schemeClr val="accent6"/>
                </a:solidFill>
                <a:hlinkClick r:id="rId2">
                  <a:extLst>
                    <a:ext uri="{A12FA001-AC4F-418D-AE19-62706E023703}">
                      <ahyp:hlinkClr xmlns:ahyp="http://schemas.microsoft.com/office/drawing/2018/hyperlinkcolor" val="tx"/>
                    </a:ext>
                  </a:extLst>
                </a:hlinkClick>
              </a:rPr>
              <a:t>https://mishrapawan.wordpress.com/</a:t>
            </a:r>
            <a:r>
              <a:rPr lang="en-US" sz="1000" dirty="0">
                <a:solidFill>
                  <a:schemeClr val="accent6"/>
                </a:solidFill>
              </a:rPr>
              <a:t> </a:t>
            </a:r>
          </a:p>
        </p:txBody>
      </p:sp>
      <p:pic>
        <p:nvPicPr>
          <p:cNvPr id="13" name="Picture 4" descr="3">
            <a:extLst>
              <a:ext uri="{FF2B5EF4-FFF2-40B4-BE49-F238E27FC236}">
                <a16:creationId xmlns:a16="http://schemas.microsoft.com/office/drawing/2014/main" id="{8D2797CB-D495-4E10-8EE0-C528991E1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5126" y="1746348"/>
            <a:ext cx="7660129" cy="433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NL" dirty="0"/>
              <a:t>ENHET 1.5</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1" y="1770177"/>
            <a:ext cx="5639147" cy="2230323"/>
          </a:xfrm>
        </p:spPr>
        <p:txBody>
          <a:bodyPr>
            <a:noAutofit/>
          </a:bodyPr>
          <a:lstStyle/>
          <a:p>
            <a:r>
              <a:rPr lang="en-GB" sz="3000" b="1" dirty="0"/>
              <a:t>UNESCO:s </a:t>
            </a:r>
            <a:r>
              <a:rPr lang="en-GB" sz="3000" b="1" dirty="0" err="1"/>
              <a:t>riktlinjer</a:t>
            </a:r>
            <a:endParaRPr lang="en-GB" sz="3000" b="1" dirty="0"/>
          </a:p>
        </p:txBody>
      </p:sp>
    </p:spTree>
    <p:extLst>
      <p:ext uri="{BB962C8B-B14F-4D97-AF65-F5344CB8AC3E}">
        <p14:creationId xmlns:p14="http://schemas.microsoft.com/office/powerpoint/2010/main" val="14212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358525" y="496644"/>
            <a:ext cx="10726570" cy="984735"/>
          </a:xfrm>
        </p:spPr>
        <p:txBody>
          <a:bodyPr>
            <a:noAutofit/>
          </a:bodyPr>
          <a:lstStyle/>
          <a:p>
            <a:r>
              <a:rPr lang="nl-NL" sz="4000" dirty="0"/>
              <a:t>UNESCO:s riktlinjer för interkulturell utbildning</a:t>
            </a:r>
            <a:endParaRPr lang="en-GB" sz="4000" dirty="0"/>
          </a:p>
        </p:txBody>
      </p:sp>
      <p:pic>
        <p:nvPicPr>
          <p:cNvPr id="6" name="Tijdelijke aanduiding voor inhoud 5" descr="Afbeelding met persoon, onscherp, vervagen&#10;&#10;Automatisch gegenereerde beschrijving">
            <a:extLst>
              <a:ext uri="{FF2B5EF4-FFF2-40B4-BE49-F238E27FC236}">
                <a16:creationId xmlns:a16="http://schemas.microsoft.com/office/drawing/2014/main" id="{F2003906-03B5-4C25-8145-5E7199CF8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17" r="16517"/>
          <a:stretch/>
        </p:blipFill>
        <p:spPr>
          <a:xfrm>
            <a:off x="7218946" y="1749667"/>
            <a:ext cx="4133265" cy="4119321"/>
          </a:xfrm>
        </p:spPr>
      </p:pic>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358525" y="1749667"/>
            <a:ext cx="6732086" cy="4119320"/>
          </a:xfrm>
        </p:spPr>
        <p:txBody>
          <a:bodyPr>
            <a:noAutofit/>
          </a:bodyPr>
          <a:lstStyle/>
          <a:p>
            <a:r>
              <a:rPr lang="sv-SE" sz="2000" dirty="0">
                <a:cs typeface="Calibri" panose="020F0502020204030204" pitchFamily="34" charset="0"/>
              </a:rPr>
              <a:t>Enligt UNESCO:s riktlinjer för interkulturell utbildning från 2006 ska utbildning bygga på följande fyra pelare:</a:t>
            </a:r>
          </a:p>
          <a:p>
            <a:pPr marL="342900" indent="-342900">
              <a:buAutoNum type="arabicPeriod"/>
            </a:pPr>
            <a:r>
              <a:rPr lang="sv-SE" sz="2000" b="1" dirty="0">
                <a:cs typeface="Calibri" panose="020F0502020204030204" pitchFamily="34" charset="0"/>
              </a:rPr>
              <a:t>Lärande för att veta </a:t>
            </a:r>
            <a:r>
              <a:rPr lang="sv-SE" sz="2000" dirty="0">
                <a:cs typeface="Calibri" panose="020F0502020204030204" pitchFamily="34" charset="0"/>
              </a:rPr>
              <a:t>– genom att ”kombinera tillräckligt bred allmän kunskap med möjligheten att arbeta fördjupat i ett litet antal projekt”.</a:t>
            </a:r>
          </a:p>
          <a:p>
            <a:pPr marL="342900" indent="-342900">
              <a:buAutoNum type="arabicPeriod"/>
            </a:pPr>
            <a:r>
              <a:rPr lang="sv-SE" sz="2000" b="1" dirty="0">
                <a:cs typeface="Calibri" panose="020F0502020204030204" pitchFamily="34" charset="0"/>
              </a:rPr>
              <a:t>Lärande för att göra </a:t>
            </a:r>
            <a:r>
              <a:rPr lang="sv-SE" sz="2000" dirty="0">
                <a:cs typeface="Calibri" panose="020F0502020204030204" pitchFamily="34" charset="0"/>
              </a:rPr>
              <a:t>– att lära sig inte bara yrkesfärdigheter utan också förmågan att arbeta tillsammans och hantera olika situationer.</a:t>
            </a:r>
          </a:p>
          <a:p>
            <a:pPr marL="342900" indent="-342900">
              <a:buAutoNum type="arabicPeriod"/>
            </a:pPr>
            <a:r>
              <a:rPr lang="sv-SE" sz="2000" b="1" dirty="0">
                <a:cs typeface="Calibri" panose="020F0502020204030204" pitchFamily="34" charset="0"/>
              </a:rPr>
              <a:t>Lärande för att leva tillsammans </a:t>
            </a:r>
            <a:r>
              <a:rPr lang="sv-SE" sz="2000" dirty="0">
                <a:cs typeface="Calibri" panose="020F0502020204030204" pitchFamily="34" charset="0"/>
              </a:rPr>
              <a:t>– genom att utveckla förståelse för andra.</a:t>
            </a:r>
          </a:p>
          <a:p>
            <a:pPr marL="342900" indent="-342900">
              <a:buAutoNum type="arabicPeriod"/>
            </a:pPr>
            <a:r>
              <a:rPr lang="sv-SE" sz="2000" b="1" dirty="0">
                <a:cs typeface="Calibri" panose="020F0502020204030204" pitchFamily="34" charset="0"/>
              </a:rPr>
              <a:t>Lärande för att vara </a:t>
            </a:r>
            <a:r>
              <a:rPr lang="sv-SE" sz="2000" dirty="0">
                <a:cs typeface="Calibri" panose="020F0502020204030204" pitchFamily="34" charset="0"/>
              </a:rPr>
              <a:t>– den här pelaren stärker identiteten och den personliga betydelsen för inlärarna.</a:t>
            </a:r>
          </a:p>
        </p:txBody>
      </p:sp>
    </p:spTree>
    <p:extLst>
      <p:ext uri="{BB962C8B-B14F-4D97-AF65-F5344CB8AC3E}">
        <p14:creationId xmlns:p14="http://schemas.microsoft.com/office/powerpoint/2010/main" val="42653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NL" dirty="0"/>
              <a:t>UNESCO:s principer för interkulturell utbildning</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199" y="1825625"/>
            <a:ext cx="10968789" cy="4351338"/>
          </a:xfrm>
        </p:spPr>
        <p:txBody>
          <a:bodyPr>
            <a:noAutofit/>
          </a:bodyPr>
          <a:lstStyle/>
          <a:p>
            <a:pPr marL="514350" indent="-514350">
              <a:buAutoNum type="arabicPeriod"/>
            </a:pPr>
            <a:r>
              <a:rPr lang="sv-SE" sz="2000" b="1" dirty="0">
                <a:cs typeface="Calibri" panose="020F0502020204030204" pitchFamily="34" charset="0"/>
              </a:rPr>
              <a:t>Princip I</a:t>
            </a:r>
          </a:p>
          <a:p>
            <a:pPr marL="0" indent="0">
              <a:buNone/>
            </a:pPr>
            <a:r>
              <a:rPr lang="sv-SE" sz="2000" dirty="0">
                <a:cs typeface="Calibri" panose="020F0502020204030204" pitchFamily="34" charset="0"/>
              </a:rPr>
              <a:t>Interkulturell utbildning respekterar inlärarens kulturella identitet genom att tillhandahålla kulturellt anpassad och mottaglig utbildning av hög kvalitet för alla.</a:t>
            </a:r>
          </a:p>
          <a:p>
            <a:pPr marL="514350" indent="-514350">
              <a:buAutoNum type="arabicPeriod" startAt="2"/>
            </a:pPr>
            <a:r>
              <a:rPr lang="sv-SE" sz="2000" b="1" dirty="0">
                <a:cs typeface="Calibri" panose="020F0502020204030204" pitchFamily="34" charset="0"/>
              </a:rPr>
              <a:t>Princip II</a:t>
            </a:r>
          </a:p>
          <a:p>
            <a:pPr marL="0" indent="0">
              <a:buNone/>
            </a:pPr>
            <a:r>
              <a:rPr lang="sv-SE" sz="2000" dirty="0">
                <a:cs typeface="Calibri" panose="020F0502020204030204" pitchFamily="34" charset="0"/>
              </a:rPr>
              <a:t>Interkulturell utbildning förser varje inlärare med den kulturella kunskap, attityder och färdigheter som behövs för att uppnå aktiv och fullständig delaktighet i samhället.</a:t>
            </a:r>
          </a:p>
          <a:p>
            <a:pPr marL="514350" indent="-514350">
              <a:buAutoNum type="arabicPeriod" startAt="3"/>
            </a:pPr>
            <a:r>
              <a:rPr lang="sv-SE" sz="2000" b="1" dirty="0">
                <a:cs typeface="Calibri" panose="020F0502020204030204" pitchFamily="34" charset="0"/>
              </a:rPr>
              <a:t>Princip III</a:t>
            </a:r>
          </a:p>
          <a:p>
            <a:pPr marL="0" indent="0">
              <a:buNone/>
            </a:pPr>
            <a:r>
              <a:rPr lang="sv-SE" sz="2000" dirty="0">
                <a:cs typeface="Calibri" panose="020F0502020204030204" pitchFamily="34" charset="0"/>
              </a:rPr>
              <a:t>Interkulturell utbildning förser alla inlärare med kulturell kunskap, attityder och färdigheter som gör det möjligt för dem att bidra till respekt, förståelse och solidaritet mellan individer, etniska, sociala kulturella och religiösa grupper och nationer.</a:t>
            </a:r>
          </a:p>
          <a:p>
            <a:pPr marL="0" indent="0">
              <a:buNone/>
            </a:pPr>
            <a:endParaRPr lang="sv-SE" sz="2000" dirty="0">
              <a:cs typeface="Calibri" panose="020F0502020204030204" pitchFamily="34" charset="0"/>
            </a:endParaRPr>
          </a:p>
          <a:p>
            <a:pPr marL="0" indent="0">
              <a:buNone/>
            </a:pPr>
            <a:r>
              <a:rPr lang="sv-SE" sz="2000" i="1" dirty="0">
                <a:cs typeface="Calibri" panose="020F0502020204030204" pitchFamily="34" charset="0"/>
              </a:rPr>
              <a:t>För mer information om dessa principer, läs </a:t>
            </a:r>
            <a:r>
              <a:rPr lang="sv-SE" sz="2000" i="1" dirty="0">
                <a:solidFill>
                  <a:srgbClr val="000000"/>
                </a:solidFill>
                <a:cs typeface="Calibri" panose="020F0502020204030204" pitchFamily="34" charset="0"/>
                <a:hlinkClick r:id="rId2">
                  <a:extLst>
                    <a:ext uri="{A12FA001-AC4F-418D-AE19-62706E023703}">
                      <ahyp:hlinkClr xmlns:ahyp="http://schemas.microsoft.com/office/drawing/2018/hyperlinkcolor" val="tx"/>
                    </a:ext>
                  </a:extLst>
                </a:hlinkClick>
              </a:rPr>
              <a:t>den här</a:t>
            </a:r>
            <a:r>
              <a:rPr lang="sv-SE" sz="2000" i="1" dirty="0">
                <a:cs typeface="Calibri" panose="020F0502020204030204" pitchFamily="34" charset="0"/>
              </a:rPr>
              <a:t> artikeln.</a:t>
            </a:r>
          </a:p>
        </p:txBody>
      </p:sp>
    </p:spTree>
    <p:extLst>
      <p:ext uri="{BB962C8B-B14F-4D97-AF65-F5344CB8AC3E}">
        <p14:creationId xmlns:p14="http://schemas.microsoft.com/office/powerpoint/2010/main" val="18095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ENHET 1.6</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70000" lnSpcReduction="20000"/>
          </a:bodyPr>
          <a:lstStyle/>
          <a:p>
            <a:r>
              <a:rPr lang="en-GB" b="1" dirty="0" err="1"/>
              <a:t>Mångfald</a:t>
            </a:r>
            <a:r>
              <a:rPr lang="en-GB" b="1" dirty="0"/>
              <a:t> </a:t>
            </a:r>
            <a:r>
              <a:rPr lang="en-GB" b="1" dirty="0" err="1"/>
              <a:t>i</a:t>
            </a:r>
            <a:r>
              <a:rPr lang="en-GB" b="1" dirty="0"/>
              <a:t> </a:t>
            </a:r>
            <a:r>
              <a:rPr lang="en-GB" b="1" dirty="0" err="1"/>
              <a:t>differentierad</a:t>
            </a:r>
            <a:r>
              <a:rPr lang="en-GB" b="1" dirty="0"/>
              <a:t> </a:t>
            </a:r>
            <a:r>
              <a:rPr lang="en-GB" b="1" dirty="0" err="1"/>
              <a:t>undervisning</a:t>
            </a:r>
            <a:r>
              <a:rPr lang="en-GB" b="1" dirty="0"/>
              <a:t> </a:t>
            </a:r>
            <a:r>
              <a:rPr lang="en-GB" b="1" dirty="0" err="1"/>
              <a:t>i</a:t>
            </a:r>
            <a:r>
              <a:rPr lang="en-GB" b="1" dirty="0"/>
              <a:t> </a:t>
            </a:r>
            <a:r>
              <a:rPr lang="en-GB" b="1" dirty="0" err="1"/>
              <a:t>praktiken</a:t>
            </a:r>
            <a:r>
              <a:rPr lang="en-GB" b="1" dirty="0"/>
              <a:t>!</a:t>
            </a:r>
          </a:p>
        </p:txBody>
      </p:sp>
    </p:spTree>
    <p:extLst>
      <p:ext uri="{BB962C8B-B14F-4D97-AF65-F5344CB8AC3E}">
        <p14:creationId xmlns:p14="http://schemas.microsoft.com/office/powerpoint/2010/main" val="2267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NL" dirty="0"/>
              <a:t>Mångfald i klassrummet (1)</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7000"/>
              </a:lnSpc>
              <a:spcAft>
                <a:spcPts val="800"/>
              </a:spcAft>
            </a:pPr>
            <a:r>
              <a:rPr lang="sv-SE" sz="2400" b="1" dirty="0">
                <a:effectLst/>
                <a:ea typeface="Calibri" panose="020F0502020204030204" pitchFamily="34" charset="0"/>
                <a:cs typeface="Calibri" panose="020F0502020204030204" pitchFamily="34" charset="0"/>
              </a:rPr>
              <a:t>Lär känna dina inlärare</a:t>
            </a:r>
          </a:p>
          <a:p>
            <a:pPr marL="0" indent="0" algn="just">
              <a:lnSpc>
                <a:spcPct val="107000"/>
              </a:lnSpc>
              <a:spcAft>
                <a:spcPts val="800"/>
              </a:spcAft>
              <a:buNone/>
            </a:pPr>
            <a:r>
              <a:rPr lang="sv-SE" sz="2400" dirty="0">
                <a:effectLst/>
                <a:ea typeface="Calibri" panose="020F0502020204030204" pitchFamily="34" charset="0"/>
                <a:cs typeface="Calibri" panose="020F0502020204030204" pitchFamily="34" charset="0"/>
              </a:rPr>
              <a:t>Ta dig tid att lära dig om varje inlärares kulturella bakgrund, hobbyer, inlärningsstilar och vad som gör dem unika. Visa uppriktigt intresse för att lära dig om dem och deras kulturer.</a:t>
            </a:r>
            <a:endParaRPr lang="sv-SE" sz="2400" b="1" dirty="0">
              <a:effectLst/>
              <a:ea typeface="Calibri" panose="020F0502020204030204" pitchFamily="34" charset="0"/>
              <a:cs typeface="Calibri" panose="020F0502020204030204" pitchFamily="34" charset="0"/>
            </a:endParaRPr>
          </a:p>
          <a:p>
            <a:pPr algn="just">
              <a:lnSpc>
                <a:spcPct val="107000"/>
              </a:lnSpc>
              <a:spcAft>
                <a:spcPts val="800"/>
              </a:spcAft>
            </a:pPr>
            <a:r>
              <a:rPr lang="sv-SE" sz="2400" b="1" dirty="0">
                <a:effectLst/>
                <a:ea typeface="Calibri" panose="020F0502020204030204" pitchFamily="34" charset="0"/>
                <a:cs typeface="Calibri" panose="020F0502020204030204" pitchFamily="34" charset="0"/>
              </a:rPr>
              <a:t>Upprätthåll fortlöpande kommunikation</a:t>
            </a:r>
          </a:p>
          <a:p>
            <a:pPr marL="0" indent="0" algn="just">
              <a:lnSpc>
                <a:spcPct val="107000"/>
              </a:lnSpc>
              <a:spcAft>
                <a:spcPts val="800"/>
              </a:spcAft>
              <a:buNone/>
            </a:pPr>
            <a:r>
              <a:rPr lang="sv-SE" sz="2400" dirty="0">
                <a:effectLst/>
                <a:ea typeface="Calibri" panose="020F0502020204030204" pitchFamily="34" charset="0"/>
                <a:cs typeface="Calibri" panose="020F0502020204030204" pitchFamily="34" charset="0"/>
              </a:rPr>
              <a:t>Fortsätt att upprätthålla fortlöpande kommunikation under hela terminen eller läsåret. </a:t>
            </a:r>
            <a:r>
              <a:rPr lang="sv-SE" sz="2400" u="sng" dirty="0">
                <a:effectLst/>
                <a:ea typeface="Calibri" panose="020F0502020204030204" pitchFamily="34" charset="0"/>
                <a:cs typeface="Calibri" panose="020F0502020204030204" pitchFamily="34" charset="0"/>
              </a:rPr>
              <a:t>Till exempel:</a:t>
            </a:r>
            <a:r>
              <a:rPr lang="sv-SE" sz="2400" dirty="0">
                <a:effectLst/>
                <a:ea typeface="Calibri" panose="020F0502020204030204" pitchFamily="34" charset="0"/>
                <a:cs typeface="Calibri" panose="020F0502020204030204" pitchFamily="34" charset="0"/>
              </a:rPr>
              <a:t> schemalägg individuella möten med inlärarna för att stämma av ofta, uppmuntra dem att </a:t>
            </a:r>
            <a:r>
              <a:rPr lang="sv-SE" sz="2400" dirty="0">
                <a:ea typeface="Calibri" panose="020F0502020204030204" pitchFamily="34" charset="0"/>
                <a:cs typeface="Calibri" panose="020F0502020204030204" pitchFamily="34" charset="0"/>
              </a:rPr>
              <a:t>berätta om de känner sig inkluderade i kulturen i klassrummet </a:t>
            </a:r>
            <a:r>
              <a:rPr lang="sv-SE" sz="2400" dirty="0">
                <a:effectLst/>
                <a:ea typeface="Calibri" panose="020F0502020204030204" pitchFamily="34" charset="0"/>
                <a:cs typeface="Calibri" panose="020F0502020204030204" pitchFamily="34" charset="0"/>
              </a:rPr>
              <a:t>etc.</a:t>
            </a:r>
          </a:p>
        </p:txBody>
      </p:sp>
    </p:spTree>
    <p:extLst>
      <p:ext uri="{BB962C8B-B14F-4D97-AF65-F5344CB8AC3E}">
        <p14:creationId xmlns:p14="http://schemas.microsoft.com/office/powerpoint/2010/main" val="1651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NL" dirty="0"/>
              <a:t>Mångfald i klassrummet (2)</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7000"/>
              </a:lnSpc>
              <a:spcAft>
                <a:spcPts val="800"/>
              </a:spcAft>
            </a:pPr>
            <a:r>
              <a:rPr lang="sv-SE" sz="2400" b="1" dirty="0">
                <a:effectLst/>
                <a:ea typeface="Calibri" panose="020F0502020204030204" pitchFamily="34" charset="0"/>
                <a:cs typeface="Calibri" panose="020F0502020204030204" pitchFamily="34" charset="0"/>
              </a:rPr>
              <a:t>Öva på kulturell känslighet</a:t>
            </a:r>
          </a:p>
          <a:p>
            <a:pPr marL="0" indent="0" algn="just">
              <a:lnSpc>
                <a:spcPct val="107000"/>
              </a:lnSpc>
              <a:spcAft>
                <a:spcPts val="800"/>
              </a:spcAft>
              <a:buNone/>
            </a:pPr>
            <a:r>
              <a:rPr lang="sv-SE" sz="2400" dirty="0">
                <a:ea typeface="Calibri" panose="020F0502020204030204" pitchFamily="34" charset="0"/>
                <a:cs typeface="Calibri" panose="020F0502020204030204" pitchFamily="34" charset="0"/>
              </a:rPr>
              <a:t>Ta dig tid att förstå varje students kulturella nyanser, från inlärningsstilar till det språk de använder, och använd de inblickarna för att utforma din lektionsplanering</a:t>
            </a:r>
            <a:r>
              <a:rPr lang="sv-SE" sz="2400" dirty="0">
                <a:effectLst/>
                <a:ea typeface="Calibri" panose="020F0502020204030204" pitchFamily="34" charset="0"/>
                <a:cs typeface="Calibri" panose="020F0502020204030204" pitchFamily="34" charset="0"/>
              </a:rPr>
              <a:t>.</a:t>
            </a:r>
          </a:p>
          <a:p>
            <a:pPr algn="just">
              <a:lnSpc>
                <a:spcPct val="107000"/>
              </a:lnSpc>
              <a:spcAft>
                <a:spcPts val="800"/>
              </a:spcAft>
            </a:pPr>
            <a:r>
              <a:rPr lang="sv-SE" sz="2400" b="1" dirty="0">
                <a:effectLst/>
                <a:ea typeface="Calibri" panose="020F0502020204030204" pitchFamily="34" charset="0"/>
                <a:cs typeface="Calibri" panose="020F0502020204030204" pitchFamily="34" charset="0"/>
              </a:rPr>
              <a:t>Ta med mångfald i lektionsplaneringen</a:t>
            </a:r>
          </a:p>
          <a:p>
            <a:pPr marL="0" indent="0" algn="just">
              <a:lnSpc>
                <a:spcPct val="107000"/>
              </a:lnSpc>
              <a:spcAft>
                <a:spcPts val="800"/>
              </a:spcAft>
              <a:buNone/>
            </a:pPr>
            <a:r>
              <a:rPr lang="sv-SE" sz="2400" dirty="0">
                <a:effectLst/>
                <a:ea typeface="Calibri" panose="020F0502020204030204" pitchFamily="34" charset="0"/>
                <a:cs typeface="Calibri" panose="020F0502020204030204" pitchFamily="34" charset="0"/>
              </a:rPr>
              <a:t>Säkerställa att mångfald verkligen finns med i din lektionsplanering. </a:t>
            </a:r>
          </a:p>
          <a:p>
            <a:pPr marL="0" indent="0" algn="just">
              <a:lnSpc>
                <a:spcPct val="107000"/>
              </a:lnSpc>
              <a:spcAft>
                <a:spcPts val="800"/>
              </a:spcAft>
              <a:buNone/>
            </a:pPr>
            <a:endParaRPr lang="sv-SE"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NL" dirty="0"/>
              <a:t>Mångfald i klassrummet (3)</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7000"/>
              </a:lnSpc>
              <a:spcAft>
                <a:spcPts val="800"/>
              </a:spcAft>
            </a:pPr>
            <a:r>
              <a:rPr lang="sv-SE" sz="2400" b="1" dirty="0">
                <a:effectLst/>
                <a:ea typeface="Calibri" panose="020F0502020204030204" pitchFamily="34" charset="0"/>
                <a:cs typeface="Calibri" panose="020F0502020204030204" pitchFamily="34" charset="0"/>
              </a:rPr>
              <a:t>Ge inlärarna frihet och flexibilitet</a:t>
            </a:r>
          </a:p>
          <a:p>
            <a:pPr marL="0" indent="0" algn="just">
              <a:lnSpc>
                <a:spcPct val="107000"/>
              </a:lnSpc>
              <a:spcAft>
                <a:spcPts val="800"/>
              </a:spcAft>
              <a:buNone/>
            </a:pPr>
            <a:r>
              <a:rPr lang="sv-SE" sz="2400" dirty="0">
                <a:effectLst/>
                <a:ea typeface="Calibri" panose="020F0502020204030204" pitchFamily="34" charset="0"/>
                <a:cs typeface="Calibri" panose="020F0502020204030204" pitchFamily="34" charset="0"/>
              </a:rPr>
              <a:t>Det kanske låter konstigt men de mest värdefulla lektionerna bygger ofta på inlärarnas egna erfarenheter, så att ge dem frihet på kursen uppmuntrar dem till större delaktighet i kursinnehållet.</a:t>
            </a:r>
          </a:p>
          <a:p>
            <a:pPr marL="0" indent="0" algn="just">
              <a:lnSpc>
                <a:spcPct val="107000"/>
              </a:lnSpc>
              <a:spcAft>
                <a:spcPts val="800"/>
              </a:spcAft>
              <a:buNone/>
            </a:pPr>
            <a:r>
              <a:rPr lang="sv-SE" sz="2400" dirty="0">
                <a:ea typeface="Calibri" panose="020F0502020204030204" pitchFamily="34" charset="0"/>
                <a:cs typeface="Calibri" panose="020F0502020204030204" pitchFamily="34" charset="0"/>
              </a:rPr>
              <a:t>Uppmuntra dem att läsa och presentera sitt eget material som har med det grundläggande kursinnehållet att göra, så de kan närma sig ämnet från sitt eget perspektiv</a:t>
            </a:r>
            <a:r>
              <a:rPr lang="sv-SE" sz="2400" dirty="0">
                <a:effectLst/>
                <a:ea typeface="Calibri" panose="020F0502020204030204" pitchFamily="34" charset="0"/>
                <a:cs typeface="Calibri" panose="020F0502020204030204" pitchFamily="34" charset="0"/>
              </a:rPr>
              <a:t>. </a:t>
            </a:r>
          </a:p>
          <a:p>
            <a:pPr marL="0" indent="0" algn="just">
              <a:lnSpc>
                <a:spcPct val="107000"/>
              </a:lnSpc>
              <a:spcAft>
                <a:spcPts val="800"/>
              </a:spcAft>
              <a:buNone/>
            </a:pPr>
            <a:r>
              <a:rPr lang="sv-SE" sz="2400" dirty="0">
                <a:effectLst/>
                <a:ea typeface="Calibri" panose="020F0502020204030204" pitchFamily="34" charset="0"/>
                <a:cs typeface="Calibri" panose="020F0502020204030204" pitchFamily="34" charset="0"/>
              </a:rPr>
              <a:t>Du kan också agera som </a:t>
            </a:r>
            <a:r>
              <a:rPr lang="sv-SE" sz="2400" dirty="0" err="1">
                <a:effectLst/>
                <a:ea typeface="Calibri" panose="020F0502020204030204" pitchFamily="34" charset="0"/>
                <a:cs typeface="Calibri" panose="020F0502020204030204" pitchFamily="34" charset="0"/>
              </a:rPr>
              <a:t>underlättare</a:t>
            </a:r>
            <a:r>
              <a:rPr lang="sv-SE" sz="2400" dirty="0">
                <a:effectLst/>
                <a:ea typeface="Calibri" panose="020F0502020204030204" pitchFamily="34" charset="0"/>
                <a:cs typeface="Calibri" panose="020F0502020204030204" pitchFamily="34" charset="0"/>
              </a:rPr>
              <a:t> och uppmuntra till samtal och hälsosamt åsiktsutbyte. </a:t>
            </a:r>
          </a:p>
        </p:txBody>
      </p:sp>
    </p:spTree>
    <p:extLst>
      <p:ext uri="{BB962C8B-B14F-4D97-AF65-F5344CB8AC3E}">
        <p14:creationId xmlns:p14="http://schemas.microsoft.com/office/powerpoint/2010/main" val="13536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lstStyle/>
          <a:p>
            <a:r>
              <a:rPr lang="nl-NL" dirty="0"/>
              <a:t>Att införa mångfald i klassrummet </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70000" lnSpcReduction="20000"/>
          </a:bodyPr>
          <a:lstStyle/>
          <a:p>
            <a:pPr marL="0" indent="0">
              <a:lnSpc>
                <a:spcPct val="115000"/>
              </a:lnSpc>
              <a:spcBef>
                <a:spcPts val="500"/>
              </a:spcBef>
              <a:spcAft>
                <a:spcPts val="1000"/>
              </a:spcAft>
              <a:buNone/>
            </a:pPr>
            <a:r>
              <a:rPr lang="sv-SE" sz="2800" dirty="0">
                <a:effectLst/>
                <a:ea typeface="Corbel" panose="020B0503020204020204" pitchFamily="34" charset="0"/>
                <a:cs typeface="Calibri" panose="020F0502020204030204" pitchFamily="34" charset="0"/>
              </a:rPr>
              <a:t>Lärare som använder mångfald  eller interkulturell mångfald i klassrummet kan: </a:t>
            </a:r>
          </a:p>
          <a:p>
            <a:pPr marL="342900" lvl="0" indent="-342900">
              <a:lnSpc>
                <a:spcPct val="115000"/>
              </a:lnSpc>
              <a:spcBef>
                <a:spcPts val="500"/>
              </a:spcBef>
              <a:buFont typeface="Symbol" panose="05050102010706020507" pitchFamily="18" charset="2"/>
              <a:buChar char=""/>
            </a:pPr>
            <a:r>
              <a:rPr lang="sv-SE" sz="2800" dirty="0">
                <a:effectLst/>
                <a:ea typeface="Corbel" panose="020B0503020204020204" pitchFamily="34" charset="0"/>
                <a:cs typeface="Calibri" panose="020F0502020204030204" pitchFamily="34" charset="0"/>
              </a:rPr>
              <a:t>utforma lektioner och aktiviteter som bygger på inlärarnas kulturer och beaktar deras språkkunskaper</a:t>
            </a:r>
          </a:p>
          <a:p>
            <a:pPr marL="342900" lvl="0" indent="-342900">
              <a:lnSpc>
                <a:spcPct val="115000"/>
              </a:lnSpc>
              <a:buFont typeface="Symbol" panose="05050102010706020507" pitchFamily="18" charset="2"/>
              <a:buChar char=""/>
            </a:pPr>
            <a:r>
              <a:rPr lang="sv-SE" sz="2800" dirty="0">
                <a:effectLst/>
                <a:ea typeface="Corbel" panose="020B0503020204020204" pitchFamily="34" charset="0"/>
                <a:cs typeface="Calibri" panose="020F0502020204030204" pitchFamily="34" charset="0"/>
              </a:rPr>
              <a:t>dela in inlärarna i grupper med olika bakgrund, </a:t>
            </a:r>
            <a:r>
              <a:rPr lang="sv-SE" sz="2800" b="1" dirty="0">
                <a:effectLst/>
                <a:ea typeface="Corbel" panose="020B0503020204020204" pitchFamily="34" charset="0"/>
                <a:cs typeface="Calibri" panose="020F0502020204030204" pitchFamily="34" charset="0"/>
              </a:rPr>
              <a:t>MEN </a:t>
            </a:r>
            <a:r>
              <a:rPr lang="sv-SE" sz="2800" dirty="0">
                <a:effectLst/>
                <a:ea typeface="Corbel" panose="020B0503020204020204" pitchFamily="34" charset="0"/>
                <a:cs typeface="Calibri" panose="020F0502020204030204" pitchFamily="34" charset="0"/>
              </a:rPr>
              <a:t>också med </a:t>
            </a:r>
            <a:r>
              <a:rPr lang="sv-SE" dirty="0">
                <a:ea typeface="Corbel" panose="020B0503020204020204" pitchFamily="34" charset="0"/>
                <a:cs typeface="Calibri" panose="020F0502020204030204" pitchFamily="34" charset="0"/>
              </a:rPr>
              <a:t>gemensamma intressen och </a:t>
            </a:r>
            <a:r>
              <a:rPr lang="sv-SE" sz="2800" dirty="0">
                <a:effectLst/>
                <a:ea typeface="Corbel" panose="020B0503020204020204" pitchFamily="34" charset="0"/>
                <a:cs typeface="Calibri" panose="020F0502020204030204" pitchFamily="34" charset="0"/>
              </a:rPr>
              <a:t>förmåga </a:t>
            </a:r>
            <a:r>
              <a:rPr lang="sv-SE" dirty="0">
                <a:ea typeface="Corbel" panose="020B0503020204020204" pitchFamily="34" charset="0"/>
                <a:cs typeface="Calibri" panose="020F0502020204030204" pitchFamily="34" charset="0"/>
              </a:rPr>
              <a:t>för aktiviteten eller uppgiften (</a:t>
            </a:r>
            <a:r>
              <a:rPr lang="sv-SE" sz="2800" dirty="0">
                <a:effectLst/>
                <a:ea typeface="Corbel" panose="020B0503020204020204" pitchFamily="34" charset="0"/>
                <a:cs typeface="Calibri" panose="020F0502020204030204" pitchFamily="34" charset="0"/>
              </a:rPr>
              <a:t>se modul 2 för detaljer, mångfaldshjulet i enhet 1.1 kan också hjälpa till att illustrera detta). </a:t>
            </a:r>
          </a:p>
          <a:p>
            <a:pPr marL="342900" lvl="0" indent="-342900">
              <a:lnSpc>
                <a:spcPct val="115000"/>
              </a:lnSpc>
              <a:buFont typeface="Symbol" panose="05050102010706020507" pitchFamily="18" charset="2"/>
              <a:buChar char=""/>
            </a:pPr>
            <a:r>
              <a:rPr lang="sv-SE" sz="2800" dirty="0">
                <a:effectLst/>
                <a:ea typeface="Corbel" panose="020B0503020204020204" pitchFamily="34" charset="0"/>
                <a:cs typeface="Calibri" panose="020F0502020204030204" pitchFamily="34" charset="0"/>
              </a:rPr>
              <a:t>utvärdera inlärarnas framsteg genom formativ bedömning.</a:t>
            </a:r>
          </a:p>
          <a:p>
            <a:pPr marL="342900" lvl="0" indent="-342900">
              <a:lnSpc>
                <a:spcPct val="115000"/>
              </a:lnSpc>
              <a:buFont typeface="Symbol" panose="05050102010706020507" pitchFamily="18" charset="2"/>
              <a:buChar char=""/>
            </a:pPr>
            <a:r>
              <a:rPr lang="sv-SE" dirty="0">
                <a:ea typeface="Corbel" panose="020B0503020204020204" pitchFamily="34" charset="0"/>
                <a:cs typeface="Calibri" panose="020F0502020204030204" pitchFamily="34" charset="0"/>
              </a:rPr>
              <a:t>skapa rapporter tillsammans med dina studerande.</a:t>
            </a:r>
            <a:endParaRPr lang="sv-SE" sz="2800" dirty="0">
              <a:effectLst/>
              <a:ea typeface="Corbel" panose="020B050302020402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sv-SE" sz="2800" dirty="0">
                <a:effectLst/>
                <a:ea typeface="Corbel" panose="020B0503020204020204" pitchFamily="34" charset="0"/>
                <a:cs typeface="Calibri" panose="020F0502020204030204" pitchFamily="34" charset="0"/>
              </a:rPr>
              <a:t>utvärdera löpande och anpassa innehållet </a:t>
            </a:r>
            <a:r>
              <a:rPr lang="sv-SE" dirty="0">
                <a:ea typeface="Corbel" panose="020B0503020204020204" pitchFamily="34" charset="0"/>
                <a:cs typeface="Calibri" panose="020F0502020204030204" pitchFamily="34" charset="0"/>
              </a:rPr>
              <a:t>för att passa inlärarnas behov, liksom deras kulturella medvetenhet</a:t>
            </a:r>
            <a:r>
              <a:rPr lang="sv-SE" sz="2800" dirty="0">
                <a:effectLst/>
                <a:ea typeface="Corbel" panose="020B0503020204020204" pitchFamily="34" charset="0"/>
                <a:cs typeface="Calibri" panose="020F0502020204030204" pitchFamily="34" charset="0"/>
              </a:rPr>
              <a:t>.</a:t>
            </a:r>
            <a:r>
              <a:rPr lang="sv-SE" sz="2800" dirty="0">
                <a:cs typeface="Calibri" panose="020F0502020204030204" pitchFamily="34" charset="0"/>
              </a:rPr>
              <a:t> </a:t>
            </a:r>
          </a:p>
          <a:p>
            <a:endParaRPr lang="sv-SE" dirty="0">
              <a:cs typeface="Calibri" panose="020F0502020204030204" pitchFamily="34" charset="0"/>
            </a:endParaRP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a:t>Lärandemål</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fontScale="85000" lnSpcReduction="20000"/>
          </a:bodyPr>
          <a:lstStyle/>
          <a:p>
            <a:pPr marL="0" indent="0">
              <a:buNone/>
            </a:pPr>
            <a:r>
              <a:rPr lang="sv-SE" dirty="0"/>
              <a:t>Vid slutet av den här modulen kommer inlärarna att kunna:</a:t>
            </a:r>
          </a:p>
          <a:p>
            <a:pPr marL="0" indent="0">
              <a:buNone/>
            </a:pPr>
            <a:endParaRPr lang="sv-SE" dirty="0"/>
          </a:p>
          <a:p>
            <a:r>
              <a:rPr lang="sv-SE" b="1" i="1" u="sng" dirty="0"/>
              <a:t>förstå </a:t>
            </a:r>
            <a:r>
              <a:rPr lang="sv-SE" dirty="0"/>
              <a:t>vad mångfald och interkulturell mångfald betyder</a:t>
            </a:r>
          </a:p>
          <a:p>
            <a:pPr marL="0" indent="0">
              <a:buNone/>
            </a:pPr>
            <a:endParaRPr lang="sv-SE" dirty="0"/>
          </a:p>
          <a:p>
            <a:r>
              <a:rPr lang="sv-SE" b="1" i="1" u="sng" dirty="0"/>
              <a:t>tolka</a:t>
            </a:r>
            <a:r>
              <a:rPr lang="sv-SE" dirty="0"/>
              <a:t> fördelarna med (interkulturell) mångfald för klassrum med differentierad utbildning</a:t>
            </a:r>
          </a:p>
          <a:p>
            <a:pPr marL="0" indent="0">
              <a:buNone/>
            </a:pPr>
            <a:endParaRPr lang="sv-SE" dirty="0"/>
          </a:p>
          <a:p>
            <a:r>
              <a:rPr lang="sv-SE" b="1" i="1" u="sng" dirty="0"/>
              <a:t>diskutera</a:t>
            </a:r>
            <a:r>
              <a:rPr lang="sv-SE" dirty="0"/>
              <a:t> mål och krav när man investerar i interkulturell utbildning enligt FN:s kommitté för hållbar utveckling och UNESCO</a:t>
            </a:r>
          </a:p>
          <a:p>
            <a:pPr marL="0" indent="0">
              <a:buNone/>
            </a:pPr>
            <a:endParaRPr lang="sv-SE" dirty="0"/>
          </a:p>
          <a:p>
            <a:r>
              <a:rPr lang="sv-SE" b="1" i="1" u="sng" dirty="0"/>
              <a:t>skapa</a:t>
            </a:r>
            <a:r>
              <a:rPr lang="sv-SE" dirty="0"/>
              <a:t> lektionsplaner och aktiviteter för att integrera mångfald i klassrummet</a:t>
            </a:r>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838200" y="211013"/>
            <a:ext cx="10515600" cy="1325563"/>
          </a:xfrm>
        </p:spPr>
        <p:txBody>
          <a:bodyPr/>
          <a:lstStyle/>
          <a:p>
            <a:r>
              <a:rPr lang="nl-NL" dirty="0"/>
              <a:t>Exempel på klassaktiviteter</a:t>
            </a:r>
            <a:endParaRPr lang="en-GB"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1253447"/>
            <a:ext cx="10515600" cy="4522823"/>
          </a:xfrm>
        </p:spPr>
        <p:txBody>
          <a:bodyPr>
            <a:noAutofit/>
          </a:bodyPr>
          <a:lstStyle/>
          <a:p>
            <a:pPr algn="just">
              <a:lnSpc>
                <a:spcPct val="107000"/>
              </a:lnSpc>
              <a:spcAft>
                <a:spcPts val="800"/>
              </a:spcAft>
            </a:pPr>
            <a:r>
              <a:rPr lang="sv-SE" sz="2100" dirty="0">
                <a:effectLst/>
                <a:ea typeface="Calibri" panose="020F0502020204030204" pitchFamily="34" charset="0"/>
                <a:cs typeface="Calibri" panose="020F0502020204030204" pitchFamily="34" charset="0"/>
              </a:rPr>
              <a:t>Ge särskilda lektioner i språk (till exempel engelska) och interaktiva aktiviteter, grupparbete och relevanta resurser som hjälper de inlärare som behöver förbättra sin språkförståelse.</a:t>
            </a:r>
          </a:p>
          <a:p>
            <a:pPr algn="just">
              <a:lnSpc>
                <a:spcPct val="107000"/>
              </a:lnSpc>
              <a:spcAft>
                <a:spcPts val="800"/>
              </a:spcAft>
            </a:pPr>
            <a:r>
              <a:rPr lang="sv-SE" sz="2100" dirty="0">
                <a:effectLst/>
                <a:ea typeface="Calibri" panose="020F0502020204030204" pitchFamily="34" charset="0"/>
                <a:cs typeface="Calibri" panose="020F0502020204030204" pitchFamily="34" charset="0"/>
              </a:rPr>
              <a:t>Breddade historielektioner som också omfattar världen bortom Europas historia och kultur.</a:t>
            </a:r>
          </a:p>
          <a:p>
            <a:pPr algn="just">
              <a:lnSpc>
                <a:spcPct val="107000"/>
              </a:lnSpc>
              <a:spcAft>
                <a:spcPts val="800"/>
              </a:spcAft>
            </a:pPr>
            <a:r>
              <a:rPr lang="sv-SE" sz="2100" dirty="0">
                <a:effectLst/>
                <a:ea typeface="Calibri" panose="020F0502020204030204" pitchFamily="34" charset="0"/>
                <a:cs typeface="Calibri" panose="020F0502020204030204" pitchFamily="34" charset="0"/>
              </a:rPr>
              <a:t>Använd referenser och analogier till andra kulturer i dina lektioner och uppgifter för att hjälpa inlärare med olika bakgrund att få personlig anknytning.</a:t>
            </a:r>
          </a:p>
          <a:p>
            <a:pPr algn="just">
              <a:lnSpc>
                <a:spcPct val="107000"/>
              </a:lnSpc>
              <a:spcAft>
                <a:spcPts val="800"/>
              </a:spcAft>
            </a:pPr>
            <a:r>
              <a:rPr lang="sv-SE" sz="2100" dirty="0">
                <a:effectLst/>
                <a:ea typeface="Calibri" panose="020F0502020204030204" pitchFamily="34" charset="0"/>
                <a:cs typeface="Calibri" panose="020F0502020204030204" pitchFamily="34" charset="0"/>
              </a:rPr>
              <a:t>Bjud in olika talare för att komplettera med varierande </a:t>
            </a:r>
            <a:r>
              <a:rPr lang="sv-SE" sz="2100" dirty="0">
                <a:ea typeface="Calibri" panose="020F0502020204030204" pitchFamily="34" charset="0"/>
                <a:cs typeface="Calibri" panose="020F0502020204030204" pitchFamily="34" charset="0"/>
              </a:rPr>
              <a:t>synpunkter och autentiska</a:t>
            </a:r>
            <a:r>
              <a:rPr lang="sv-SE" sz="2100" dirty="0">
                <a:effectLst/>
                <a:ea typeface="Calibri" panose="020F0502020204030204" pitchFamily="34" charset="0"/>
                <a:cs typeface="Calibri" panose="020F0502020204030204" pitchFamily="34" charset="0"/>
              </a:rPr>
              <a:t> sammanhang i olika ämnen.</a:t>
            </a:r>
          </a:p>
          <a:p>
            <a:pPr algn="just">
              <a:lnSpc>
                <a:spcPct val="107000"/>
              </a:lnSpc>
              <a:spcAft>
                <a:spcPts val="800"/>
              </a:spcAft>
            </a:pPr>
            <a:r>
              <a:rPr lang="sv-SE" sz="2100" dirty="0">
                <a:effectLst/>
                <a:ea typeface="Calibri" panose="020F0502020204030204" pitchFamily="34" charset="0"/>
                <a:cs typeface="Calibri" panose="020F0502020204030204" pitchFamily="34" charset="0"/>
              </a:rPr>
              <a:t>Och </a:t>
            </a:r>
            <a:r>
              <a:rPr lang="sv-SE" sz="2100" b="1" dirty="0">
                <a:effectLst/>
                <a:ea typeface="Calibri" panose="020F0502020204030204" pitchFamily="34" charset="0"/>
                <a:cs typeface="Calibri" panose="020F0502020204030204" pitchFamily="34" charset="0"/>
              </a:rPr>
              <a:t>KOM IHÅG:</a:t>
            </a:r>
            <a:r>
              <a:rPr lang="sv-SE" sz="2100" dirty="0">
                <a:effectLst/>
                <a:ea typeface="Calibri" panose="020F0502020204030204" pitchFamily="34" charset="0"/>
                <a:cs typeface="Calibri" panose="020F0502020204030204" pitchFamily="34" charset="0"/>
              </a:rPr>
              <a:t> oavsett ämne, försök alltid att presentera och knyta lektionerna till autentiska frågor. Det är lättare att främja kulturellt medvetande på dina lektioner, när det finns ett riktigt exempel för inlärarna att knyta an till.</a:t>
            </a:r>
          </a:p>
          <a:p>
            <a:endParaRPr lang="sv-SE" sz="2100" dirty="0">
              <a:cs typeface="Calibri" panose="020F0502020204030204" pitchFamily="34" charset="0"/>
            </a:endParaRPr>
          </a:p>
        </p:txBody>
      </p:sp>
    </p:spTree>
    <p:extLst>
      <p:ext uri="{BB962C8B-B14F-4D97-AF65-F5344CB8AC3E}">
        <p14:creationId xmlns:p14="http://schemas.microsoft.com/office/powerpoint/2010/main" val="642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normAutofit/>
          </a:bodyPr>
          <a:lstStyle/>
          <a:p>
            <a:r>
              <a:rPr lang="nl-NL" dirty="0"/>
              <a:t>Verktyg för att förstärka kulturellt lärande i olika skolämnen</a:t>
            </a:r>
            <a:endParaRPr lang="en-GB" dirty="0"/>
          </a:p>
        </p:txBody>
      </p:sp>
      <p:pic>
        <p:nvPicPr>
          <p:cNvPr id="7" name="Content Placeholder 6" descr="adults learning">
            <a:extLst>
              <a:ext uri="{FF2B5EF4-FFF2-40B4-BE49-F238E27FC236}">
                <a16:creationId xmlns:a16="http://schemas.microsoft.com/office/drawing/2014/main" id="{A23B33C4-AD64-455C-8D61-243C32E4B4E2}"/>
              </a:ext>
            </a:extLst>
          </p:cNvPr>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6237288" y="2063221"/>
            <a:ext cx="5116512" cy="3411008"/>
          </a:xfrm>
          <a:prstGeom prst="rect">
            <a:avLst/>
          </a:prstGeom>
        </p:spPr>
      </p:pic>
      <p:sp>
        <p:nvSpPr>
          <p:cNvPr id="3" name="TextBox 2"/>
          <p:cNvSpPr txBox="1"/>
          <p:nvPr/>
        </p:nvSpPr>
        <p:spPr>
          <a:xfrm>
            <a:off x="274639" y="2501371"/>
            <a:ext cx="5802312" cy="2679836"/>
          </a:xfrm>
          <a:prstGeom prst="rect">
            <a:avLst/>
          </a:prstGeom>
          <a:noFill/>
        </p:spPr>
        <p:txBody>
          <a:bodyPr wrap="square" rtlCol="0">
            <a:spAutoFit/>
          </a:bodyPr>
          <a:lstStyle/>
          <a:p>
            <a:pPr algn="just">
              <a:lnSpc>
                <a:spcPct val="107000"/>
              </a:lnSpc>
              <a:spcAft>
                <a:spcPts val="800"/>
              </a:spcAft>
            </a:pPr>
            <a:r>
              <a:rPr lang="en-US" dirty="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https://www.nationalgeographic.org/education/</a:t>
            </a:r>
            <a:r>
              <a:rPr lang="en-US" dirty="0">
                <a:ea typeface="Calibri" panose="020F0502020204030204" pitchFamily="34" charset="0"/>
                <a:cs typeface="Calibri" panose="020F0502020204030204" pitchFamily="34" charset="0"/>
              </a:rPr>
              <a:t> </a:t>
            </a:r>
          </a:p>
          <a:p>
            <a:pPr algn="just">
              <a:lnSpc>
                <a:spcPct val="107000"/>
              </a:lnSpc>
              <a:spcAft>
                <a:spcPts val="800"/>
              </a:spcAft>
            </a:pPr>
            <a:r>
              <a:rPr lang="nl-NL" dirty="0">
                <a:cs typeface="Calibri" panose="020F0502020204030204" pitchFamily="34" charset="0"/>
                <a:hlinkClick r:id="rId4">
                  <a:extLst>
                    <a:ext uri="{A12FA001-AC4F-418D-AE19-62706E023703}">
                      <ahyp:hlinkClr xmlns:ahyp="http://schemas.microsoft.com/office/drawing/2018/hyperlinkcolor" val="tx"/>
                    </a:ext>
                  </a:extLst>
                </a:hlinkClick>
              </a:rPr>
              <a:t>https://www.census.gov/schools/</a:t>
            </a:r>
            <a:r>
              <a:rPr lang="en-US" dirty="0">
                <a:cs typeface="Calibri" panose="020F0502020204030204" pitchFamily="34" charset="0"/>
              </a:rPr>
              <a:t> </a:t>
            </a:r>
          </a:p>
          <a:p>
            <a:pPr algn="just">
              <a:lnSpc>
                <a:spcPct val="107000"/>
              </a:lnSpc>
              <a:spcAft>
                <a:spcPts val="800"/>
              </a:spcAft>
            </a:pPr>
            <a:r>
              <a:rPr lang="nl-NL" dirty="0">
                <a:cs typeface="Calibri" panose="020F0502020204030204" pitchFamily="34" charset="0"/>
                <a:hlinkClick r:id="rId5">
                  <a:extLst>
                    <a:ext uri="{A12FA001-AC4F-418D-AE19-62706E023703}">
                      <ahyp:hlinkClr xmlns:ahyp="http://schemas.microsoft.com/office/drawing/2018/hyperlinkcolor" val="tx"/>
                    </a:ext>
                  </a:extLst>
                </a:hlinkClick>
              </a:rPr>
              <a:t>https://www.learningforjustice.org/classroom-resources/lessons</a:t>
            </a:r>
            <a:r>
              <a:rPr lang="en-US" dirty="0">
                <a:cs typeface="Calibri" panose="020F0502020204030204" pitchFamily="34" charset="0"/>
              </a:rPr>
              <a:t> </a:t>
            </a:r>
          </a:p>
          <a:p>
            <a:pPr algn="just">
              <a:lnSpc>
                <a:spcPct val="107000"/>
              </a:lnSpc>
              <a:spcAft>
                <a:spcPts val="800"/>
              </a:spcAft>
            </a:pPr>
            <a:r>
              <a:rPr lang="nl-NL" dirty="0">
                <a:cs typeface="Calibri" panose="020F0502020204030204" pitchFamily="34" charset="0"/>
                <a:hlinkClick r:id="rId6">
                  <a:extLst>
                    <a:ext uri="{A12FA001-AC4F-418D-AE19-62706E023703}">
                      <ahyp:hlinkClr xmlns:ahyp="http://schemas.microsoft.com/office/drawing/2018/hyperlinkcolor" val="tx"/>
                    </a:ext>
                  </a:extLst>
                </a:hlinkClick>
              </a:rPr>
              <a:t>https://thewonderment.com/communities/</a:t>
            </a:r>
            <a:r>
              <a:rPr lang="en-US" dirty="0">
                <a:cs typeface="Calibri" panose="020F0502020204030204" pitchFamily="34" charset="0"/>
              </a:rPr>
              <a:t> </a:t>
            </a:r>
          </a:p>
          <a:p>
            <a:pPr algn="just">
              <a:lnSpc>
                <a:spcPct val="107000"/>
              </a:lnSpc>
              <a:spcAft>
                <a:spcPts val="800"/>
              </a:spcAft>
            </a:pPr>
            <a:r>
              <a:rPr lang="nl-NL" dirty="0">
                <a:cs typeface="Calibri" panose="020F0502020204030204" pitchFamily="34" charset="0"/>
                <a:hlinkClick r:id="rId7">
                  <a:extLst>
                    <a:ext uri="{A12FA001-AC4F-418D-AE19-62706E023703}">
                      <ahyp:hlinkClr xmlns:ahyp="http://schemas.microsoft.com/office/drawing/2018/hyperlinkcolor" val="tx"/>
                    </a:ext>
                  </a:extLst>
                </a:hlinkClick>
              </a:rPr>
              <a:t>https://artsandculture.google.com/</a:t>
            </a:r>
            <a:r>
              <a:rPr lang="en-US" dirty="0">
                <a:cs typeface="Calibri" panose="020F0502020204030204" pitchFamily="34" charset="0"/>
              </a:rPr>
              <a:t> </a:t>
            </a:r>
            <a:endParaRPr lang="nl-NL" dirty="0">
              <a:cs typeface="Calibri" panose="020F0502020204030204" pitchFamily="34" charset="0"/>
            </a:endParaRPr>
          </a:p>
          <a:p>
            <a:pPr algn="just">
              <a:lnSpc>
                <a:spcPct val="107000"/>
              </a:lnSpc>
              <a:spcAft>
                <a:spcPts val="800"/>
              </a:spcAft>
            </a:pPr>
            <a:r>
              <a:rPr lang="en-US" dirty="0">
                <a:cs typeface="Calibri" panose="020F0502020204030204" pitchFamily="34" charset="0"/>
                <a:hlinkClick r:id="rId8">
                  <a:extLst>
                    <a:ext uri="{A12FA001-AC4F-418D-AE19-62706E023703}">
                      <ahyp:hlinkClr xmlns:ahyp="http://schemas.microsoft.com/office/drawing/2018/hyperlinkcolor" val="tx"/>
                    </a:ext>
                  </a:extLst>
                </a:hlinkClick>
              </a:rPr>
              <a:t>https://www.penpalschools.com/index.html</a:t>
            </a:r>
            <a:r>
              <a:rPr lang="nl-NL" dirty="0">
                <a:cs typeface="Calibri" panose="020F0502020204030204" pitchFamily="34" charset="0"/>
              </a:rPr>
              <a:t> </a:t>
            </a:r>
            <a:endParaRPr lang="en-US" dirty="0">
              <a:cs typeface="Calibri" panose="020F0502020204030204" pitchFamily="34" charset="0"/>
            </a:endParaRPr>
          </a:p>
        </p:txBody>
      </p:sp>
      <p:sp>
        <p:nvSpPr>
          <p:cNvPr id="8" name="TextBox 7"/>
          <p:cNvSpPr txBox="1"/>
          <p:nvPr/>
        </p:nvSpPr>
        <p:spPr>
          <a:xfrm>
            <a:off x="7184233" y="5520395"/>
            <a:ext cx="3388517" cy="276999"/>
          </a:xfrm>
          <a:prstGeom prst="rect">
            <a:avLst/>
          </a:prstGeom>
          <a:solidFill>
            <a:schemeClr val="accent1">
              <a:lumMod val="50000"/>
            </a:schemeClr>
          </a:solidFill>
        </p:spPr>
        <p:txBody>
          <a:bodyPr wrap="square" rtlCol="0">
            <a:spAutoFit/>
          </a:bodyPr>
          <a:lstStyle/>
          <a:p>
            <a:r>
              <a:rPr lang="en-GB" sz="1200" i="1" dirty="0" err="1">
                <a:solidFill>
                  <a:schemeClr val="bg1"/>
                </a:solidFill>
                <a:latin typeface="Calibri" panose="020F0502020204030204" pitchFamily="34" charset="0"/>
                <a:cs typeface="Calibri" panose="020F0502020204030204" pitchFamily="34" charset="0"/>
              </a:rPr>
              <a:t>Källa</a:t>
            </a:r>
            <a:r>
              <a:rPr lang="en-GB" sz="1200" i="1" dirty="0">
                <a:solidFill>
                  <a:schemeClr val="bg1"/>
                </a:solidFill>
                <a:latin typeface="Calibri" panose="020F0502020204030204" pitchFamily="34" charset="0"/>
                <a:cs typeface="Calibri" panose="020F0502020204030204" pitchFamily="34" charset="0"/>
              </a:rPr>
              <a:t>: </a:t>
            </a:r>
            <a:r>
              <a:rPr lang="en-GB" sz="1200" i="1" dirty="0">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https://unsplash.com/photos/cw-cj_nFa14</a:t>
            </a:r>
            <a:r>
              <a:rPr lang="en-GB" sz="1200" i="1" dirty="0">
                <a:solidFill>
                  <a:schemeClr val="bg1"/>
                </a:solidFill>
                <a:latin typeface="Calibri" panose="020F0502020204030204" pitchFamily="34" charset="0"/>
                <a:cs typeface="Calibri" panose="020F0502020204030204" pitchFamily="34" charset="0"/>
              </a:rPr>
              <a:t> </a:t>
            </a:r>
            <a:r>
              <a:rPr lang="en-GB" sz="1200" i="1" dirty="0">
                <a:solidFill>
                  <a:schemeClr val="bg1"/>
                </a:solidFill>
              </a:rPr>
              <a:t> </a:t>
            </a:r>
            <a:endParaRPr lang="en-US" sz="1200" i="1" dirty="0">
              <a:solidFill>
                <a:schemeClr val="bg1"/>
              </a:solidFill>
            </a:endParaRPr>
          </a:p>
        </p:txBody>
      </p:sp>
    </p:spTree>
    <p:extLst>
      <p:ext uri="{BB962C8B-B14F-4D97-AF65-F5344CB8AC3E}">
        <p14:creationId xmlns:p14="http://schemas.microsoft.com/office/powerpoint/2010/main" val="27764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Sammanfattning</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lnSpcReduction="10000"/>
          </a:bodyPr>
          <a:lstStyle/>
          <a:p>
            <a:r>
              <a:rPr lang="sv-SE" dirty="0">
                <a:cs typeface="Calibri" panose="020F0502020204030204" pitchFamily="34" charset="0"/>
              </a:rPr>
              <a:t>Sammanfattningsvis har du lärt dig om betydelsen av mångfald, skillnaderna mellan mångfald och interkulturell mångfald, liksom några viktiga fördelarmed mångfald i klassrummet.</a:t>
            </a:r>
          </a:p>
          <a:p>
            <a:r>
              <a:rPr lang="sv-SE" dirty="0">
                <a:cs typeface="Calibri" panose="020F0502020204030204" pitchFamily="34" charset="0"/>
              </a:rPr>
              <a:t>Du har också lärt dig om UNESCO:s nyttiga riktlinjer för att integrera interkulturell mångfald i utbildning, och dessutom de FN-kommittén för hållbar utvecklings globala mål för varje grupp av inlärare. </a:t>
            </a:r>
          </a:p>
          <a:p>
            <a:r>
              <a:rPr lang="sv-SE" dirty="0">
                <a:cs typeface="Calibri" panose="020F0502020204030204" pitchFamily="34" charset="0"/>
              </a:rPr>
              <a:t>Till sist har du fått information om hur man hanterar och inför mångfald i ditt klassrum. Dessutom gavs några exempel och digitala resurser som inspiration.</a:t>
            </a:r>
          </a:p>
        </p:txBody>
      </p:sp>
    </p:spTree>
    <p:extLst>
      <p:ext uri="{BB962C8B-B14F-4D97-AF65-F5344CB8AC3E}">
        <p14:creationId xmlns:p14="http://schemas.microsoft.com/office/powerpoint/2010/main" val="174254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err="1"/>
              <a:t>Referenser</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70000" lnSpcReduction="20000"/>
          </a:bodyPr>
          <a:lstStyle/>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Drexel University – School of Education (</a:t>
            </a:r>
            <a:r>
              <a:rPr lang="en-US" sz="1800" dirty="0" err="1">
                <a:effectLst/>
                <a:ea typeface="Calibri" panose="020F0502020204030204" pitchFamily="34" charset="0"/>
                <a:cs typeface="Times New Roman" panose="02020603050405020304" pitchFamily="18" charset="0"/>
              </a:rPr>
              <a:t>odaterad</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The importance of diversity &amp; cultural awareness in the classroom.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2"/>
              </a:rPr>
              <a:t>https://drexel.edu/soe/resources/student-teaching/advice/importance-of-cultural-diversity-in-classroom/</a:t>
            </a:r>
            <a:r>
              <a:rPr lang="en-US" sz="1800" dirty="0">
                <a:effectLst/>
                <a:ea typeface="Calibri" panose="020F0502020204030204" pitchFamily="34" charset="0"/>
                <a:cs typeface="Times New Roman" panose="02020603050405020304" pitchFamily="18" charset="0"/>
              </a:rPr>
              <a:t> </a:t>
            </a:r>
          </a:p>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Purdue University (</a:t>
            </a:r>
            <a:r>
              <a:rPr lang="en-US" sz="1800" dirty="0" err="1">
                <a:effectLst/>
                <a:ea typeface="Calibri" panose="020F0502020204030204" pitchFamily="34" charset="0"/>
                <a:cs typeface="Times New Roman" panose="02020603050405020304" pitchFamily="18" charset="0"/>
              </a:rPr>
              <a:t>odaterad</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Defining comfortable diversity.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hlinkClick r:id="rId3"/>
              </a:rPr>
              <a:t>https://www.futurelearn.com/info/courses/diversity-inclusion-awareness/0/steps/39907</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EU Business School (2019).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4"/>
              </a:rPr>
              <a:t>https://www.euruni.edu/blog/diversity-in-education/</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Research Guides (2021). </a:t>
            </a:r>
            <a:r>
              <a:rPr lang="en-US" sz="1800" i="1" dirty="0">
                <a:effectLst/>
                <a:ea typeface="Calibri" panose="020F0502020204030204" pitchFamily="34" charset="0"/>
                <a:cs typeface="Times New Roman" panose="02020603050405020304" pitchFamily="18" charset="0"/>
              </a:rPr>
              <a:t>Equity, Diversity, and Inclusion: What is Diversity?</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5"/>
              </a:rPr>
              <a:t>https://researchguides.austincc.edu/c.php?g=522627&amp;p=7624718</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err="1">
                <a:effectLst/>
                <a:ea typeface="Calibri" panose="020F0502020204030204" pitchFamily="34" charset="0"/>
                <a:cs typeface="Times New Roman" panose="02020603050405020304" pitchFamily="18" charset="0"/>
              </a:rPr>
              <a:t>Schriefer</a:t>
            </a:r>
            <a:r>
              <a:rPr lang="en-US" sz="1800" dirty="0">
                <a:effectLst/>
                <a:ea typeface="Calibri" panose="020F0502020204030204" pitchFamily="34" charset="0"/>
                <a:cs typeface="Times New Roman" panose="02020603050405020304" pitchFamily="18" charset="0"/>
              </a:rPr>
              <a:t>, P. (2016).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6"/>
              </a:rPr>
              <a:t>https://springinstitute.org/whats-difference-multicultural-intercultural-cross-cultural-communication/</a:t>
            </a:r>
            <a:endParaRPr lang="en-US" sz="18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SDG-Education 2030 Steering Committee (</a:t>
            </a:r>
            <a:r>
              <a:rPr lang="en-US" sz="1800" dirty="0" err="1">
                <a:effectLst/>
                <a:ea typeface="Calibri" panose="020F0502020204030204" pitchFamily="34" charset="0"/>
                <a:cs typeface="Times New Roman" panose="02020603050405020304" pitchFamily="18" charset="0"/>
              </a:rPr>
              <a:t>odaterad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https://sdg4education2030.org/the-goal.Get to Know Your Students</a:t>
            </a:r>
          </a:p>
          <a:p>
            <a:pPr marL="342900" indent="-342900">
              <a:lnSpc>
                <a:spcPct val="107000"/>
              </a:lnSpc>
              <a:spcAft>
                <a:spcPts val="800"/>
              </a:spcAft>
              <a:tabLst>
                <a:tab pos="457200" algn="l"/>
              </a:tabLst>
            </a:pPr>
            <a:r>
              <a:rPr lang="en-GB" sz="1800" dirty="0">
                <a:effectLst/>
                <a:ea typeface="Calibri" panose="020F0502020204030204" pitchFamily="34" charset="0"/>
                <a:cs typeface="Times New Roman" panose="02020603050405020304" pitchFamily="18" charset="0"/>
              </a:rPr>
              <a:t>UNESCO guidelines on Intercultural Education (2006).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GB" sz="1800" u="sng" dirty="0">
                <a:solidFill>
                  <a:srgbClr val="0563C1"/>
                </a:solidFill>
                <a:effectLst/>
                <a:ea typeface="Calibri" panose="020F0502020204030204" pitchFamily="34" charset="0"/>
                <a:cs typeface="Times New Roman" panose="02020603050405020304" pitchFamily="18" charset="0"/>
                <a:hlinkClick r:id="rId7"/>
              </a:rPr>
              <a:t>http://www.ugr.es/~javera/pdf/DB2.pdf</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Western </a:t>
            </a:r>
            <a:r>
              <a:rPr lang="en-US" sz="1800" dirty="0" err="1">
                <a:effectLst/>
                <a:ea typeface="Calibri" panose="020F0502020204030204" pitchFamily="34" charset="0"/>
                <a:cs typeface="Times New Roman" panose="02020603050405020304" pitchFamily="18" charset="0"/>
              </a:rPr>
              <a:t>Governos</a:t>
            </a:r>
            <a:r>
              <a:rPr lang="en-US" sz="1800" dirty="0">
                <a:effectLst/>
                <a:ea typeface="Calibri" panose="020F0502020204030204" pitchFamily="34" charset="0"/>
                <a:cs typeface="Times New Roman" panose="02020603050405020304" pitchFamily="18" charset="0"/>
              </a:rPr>
              <a:t> University (2020). </a:t>
            </a:r>
            <a:r>
              <a:rPr lang="en-US" sz="1800" i="1" dirty="0">
                <a:effectLst/>
                <a:ea typeface="Calibri" panose="020F0502020204030204" pitchFamily="34" charset="0"/>
                <a:cs typeface="Times New Roman" panose="02020603050405020304" pitchFamily="18" charset="0"/>
              </a:rPr>
              <a:t>Improving diversity in the classroom.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Hämtad</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från</a:t>
            </a:r>
            <a:r>
              <a:rPr lang="en-US" sz="18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8"/>
              </a:rPr>
              <a:t>https://www.wgu.edu/blog/improving-diversity-classroom2005.html#close</a:t>
            </a:r>
            <a:r>
              <a:rPr lang="en-US" sz="18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6655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normAutofit/>
          </a:bodyPr>
          <a:lstStyle/>
          <a:p>
            <a:r>
              <a:rPr lang="nl-NL" dirty="0"/>
              <a:t>Tack för uppmärksamheten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Nyckelord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p:txBody>
          <a:bodyPr/>
          <a:lstStyle/>
          <a:p>
            <a:r>
              <a:rPr lang="sv-SE" dirty="0"/>
              <a:t>(Interkulturell) mångfald</a:t>
            </a:r>
          </a:p>
          <a:p>
            <a:r>
              <a:rPr lang="sv-SE" dirty="0"/>
              <a:t>Kulturer</a:t>
            </a:r>
          </a:p>
          <a:p>
            <a:r>
              <a:rPr lang="sv-SE" dirty="0"/>
              <a:t>Differentierad undervisning</a:t>
            </a:r>
          </a:p>
          <a:p>
            <a:r>
              <a:rPr lang="sv-SE" dirty="0"/>
              <a:t>Lärare i yrkesutbildning</a:t>
            </a:r>
          </a:p>
          <a:p>
            <a:r>
              <a:rPr lang="sv-SE" dirty="0"/>
              <a:t>Inlärare</a:t>
            </a:r>
          </a:p>
          <a:p>
            <a:pPr marL="0" indent="0">
              <a:buNone/>
            </a:pPr>
            <a:endParaRPr lang="sv-SE"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Innehållsförteckning</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825625"/>
            <a:ext cx="10515600" cy="3194050"/>
          </a:xfrm>
        </p:spPr>
        <p:txBody>
          <a:bodyPr>
            <a:normAutofit/>
          </a:bodyPr>
          <a:lstStyle/>
          <a:p>
            <a:pPr marL="0" indent="0">
              <a:buNone/>
            </a:pPr>
            <a:r>
              <a:rPr lang="sv-SE" dirty="0">
                <a:cs typeface="Calibri" panose="020F0502020204030204" pitchFamily="34" charset="0"/>
              </a:rPr>
              <a:t>ENHET 1: </a:t>
            </a:r>
            <a:r>
              <a:rPr lang="sv-SE" sz="2800" dirty="0">
                <a:cs typeface="Calibri" panose="020F0502020204030204" pitchFamily="34" charset="0"/>
              </a:rPr>
              <a:t>Vad är mångfald? </a:t>
            </a:r>
          </a:p>
          <a:p>
            <a:pPr marL="0" indent="0">
              <a:buNone/>
            </a:pPr>
            <a:r>
              <a:rPr lang="sv-SE" dirty="0">
                <a:cs typeface="Calibri" panose="020F0502020204030204" pitchFamily="34" charset="0"/>
              </a:rPr>
              <a:t>ENHET 2: </a:t>
            </a:r>
            <a:r>
              <a:rPr lang="sv-SE" sz="2800" dirty="0">
                <a:cs typeface="Calibri" panose="020F0502020204030204" pitchFamily="34" charset="0"/>
              </a:rPr>
              <a:t>Synvinklar på mångfald</a:t>
            </a:r>
            <a:endParaRPr lang="sv-SE" dirty="0">
              <a:cs typeface="Calibri" panose="020F0502020204030204" pitchFamily="34" charset="0"/>
            </a:endParaRPr>
          </a:p>
          <a:p>
            <a:pPr marL="0" indent="0">
              <a:buNone/>
            </a:pPr>
            <a:r>
              <a:rPr lang="sv-SE" dirty="0">
                <a:cs typeface="Calibri" panose="020F0502020204030204" pitchFamily="34" charset="0"/>
              </a:rPr>
              <a:t>ENHET </a:t>
            </a:r>
            <a:r>
              <a:rPr lang="sv-SE" sz="2800" dirty="0">
                <a:cs typeface="Calibri" panose="020F0502020204030204" pitchFamily="34" charset="0"/>
              </a:rPr>
              <a:t>3: Fördelar med mångfald i klassrummet</a:t>
            </a:r>
          </a:p>
          <a:p>
            <a:pPr marL="0" indent="0">
              <a:buNone/>
            </a:pPr>
            <a:r>
              <a:rPr lang="sv-SE" dirty="0">
                <a:cs typeface="Calibri" panose="020F0502020204030204" pitchFamily="34" charset="0"/>
              </a:rPr>
              <a:t>ENHET 4: Mål nr 4 för hållbar utveckling</a:t>
            </a:r>
            <a:r>
              <a:rPr lang="sv-SE" sz="2800" dirty="0">
                <a:cs typeface="Calibri" panose="020F0502020204030204" pitchFamily="34" charset="0"/>
              </a:rPr>
              <a:t> </a:t>
            </a:r>
          </a:p>
          <a:p>
            <a:pPr marL="0" indent="0">
              <a:buNone/>
            </a:pPr>
            <a:r>
              <a:rPr lang="sv-SE" dirty="0">
                <a:cs typeface="Calibri" panose="020F0502020204030204" pitchFamily="34" charset="0"/>
              </a:rPr>
              <a:t>ENHET </a:t>
            </a:r>
            <a:r>
              <a:rPr lang="sv-SE" sz="2800" dirty="0">
                <a:cs typeface="Calibri" panose="020F0502020204030204" pitchFamily="34" charset="0"/>
              </a:rPr>
              <a:t>5: UNESCO:s riktlinjer</a:t>
            </a:r>
          </a:p>
          <a:p>
            <a:pPr marL="0" indent="0">
              <a:buNone/>
            </a:pPr>
            <a:r>
              <a:rPr lang="sv-SE" dirty="0">
                <a:cs typeface="Calibri" panose="020F0502020204030204" pitchFamily="34" charset="0"/>
              </a:rPr>
              <a:t>ENHET </a:t>
            </a:r>
            <a:r>
              <a:rPr lang="sv-SE" sz="2800" dirty="0">
                <a:cs typeface="Calibri" panose="020F0502020204030204" pitchFamily="34" charset="0"/>
              </a:rPr>
              <a:t>6: I praktiken</a:t>
            </a:r>
          </a:p>
          <a:p>
            <a:pPr marL="457200" lvl="1" indent="0">
              <a:buNone/>
            </a:pPr>
            <a:endParaRPr lang="sv-SE" sz="2800" dirty="0">
              <a:cs typeface="Calibri" panose="020F050202020403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NL" dirty="0"/>
              <a:t>ENHET 1.1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1" y="1770177"/>
            <a:ext cx="5639147" cy="2230323"/>
          </a:xfrm>
        </p:spPr>
        <p:txBody>
          <a:bodyPr>
            <a:noAutofit/>
          </a:bodyPr>
          <a:lstStyle/>
          <a:p>
            <a:r>
              <a:rPr lang="en-GB" sz="3000" b="1" dirty="0" err="1"/>
              <a:t>Vad</a:t>
            </a:r>
            <a:r>
              <a:rPr lang="en-GB" sz="3000" b="1" dirty="0"/>
              <a:t> </a:t>
            </a:r>
            <a:r>
              <a:rPr lang="en-GB" sz="3000" b="1" dirty="0" err="1"/>
              <a:t>är</a:t>
            </a:r>
            <a:r>
              <a:rPr lang="en-GB" sz="3000" b="1" dirty="0"/>
              <a:t> </a:t>
            </a:r>
            <a:r>
              <a:rPr lang="en-GB" sz="3000" b="1" dirty="0" err="1"/>
              <a:t>mångfald</a:t>
            </a:r>
            <a:r>
              <a:rPr lang="en-GB" sz="3000" b="1" dirty="0"/>
              <a:t>?</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p:txBody>
          <a:bodyPr>
            <a:normAutofit/>
          </a:bodyPr>
          <a:lstStyle/>
          <a:p>
            <a:r>
              <a:rPr lang="nl-NL" dirty="0"/>
              <a:t>Bakgrund</a:t>
            </a:r>
            <a:endParaRPr lang="en-GB"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838200" y="1426288"/>
            <a:ext cx="5402802" cy="4351338"/>
          </a:xfrm>
        </p:spPr>
        <p:txBody>
          <a:bodyPr>
            <a:noAutofit/>
          </a:bodyPr>
          <a:lstStyle/>
          <a:p>
            <a:pPr>
              <a:lnSpc>
                <a:spcPct val="100000"/>
              </a:lnSpc>
            </a:pPr>
            <a:r>
              <a:rPr lang="sv-SE" sz="1600" dirty="0">
                <a:cs typeface="Calibri" panose="020F0502020204030204" pitchFamily="34" charset="0"/>
              </a:rPr>
              <a:t>Som framgår av den här länken: https://www.theglobaleconomy.com/rankings/kof_overall_glob/ är globalisering en allt större del av vardagslivet.</a:t>
            </a:r>
          </a:p>
          <a:p>
            <a:pPr>
              <a:lnSpc>
                <a:spcPct val="100000"/>
              </a:lnSpc>
            </a:pPr>
            <a:r>
              <a:rPr lang="sv-SE" sz="1600" dirty="0">
                <a:cs typeface="Calibri" panose="020F0502020204030204" pitchFamily="34" charset="0"/>
              </a:rPr>
              <a:t>Det gäller överallt, inte bara i utvecklade länder utan också i utvecklingsländer. Även om tillväxttakten varierar mellan länderna är den tillräcklig för att visa oss hur viktig mångfald är. </a:t>
            </a:r>
          </a:p>
          <a:p>
            <a:pPr>
              <a:lnSpc>
                <a:spcPct val="100000"/>
              </a:lnSpc>
            </a:pPr>
            <a:r>
              <a:rPr lang="sv-SE" sz="1600" dirty="0">
                <a:cs typeface="Calibri" panose="020F0502020204030204" pitchFamily="34" charset="0"/>
              </a:rPr>
              <a:t>Men mångfald handlar inte bara om interkulturell mångfald – studerandegruppen har alltid varit blandad med olika kunskapsnivåer, socioekonomisk bakgrund, studerande med funktionshinder etc. Dina studerande är alla individer, vilket betyder att ditt klassrum alltid kommer att vara lika blandat som de studenter du har. </a:t>
            </a:r>
          </a:p>
          <a:p>
            <a:pPr>
              <a:lnSpc>
                <a:spcPct val="100000"/>
              </a:lnSpc>
            </a:pPr>
            <a:r>
              <a:rPr lang="sv-SE" sz="1600" dirty="0">
                <a:cs typeface="Calibri" panose="020F0502020204030204" pitchFamily="34" charset="0"/>
              </a:rPr>
              <a:t>Ett resultat av det är att en positiv inställning till mångfald har blivit en av de viktigaste framstegen inom utbildning. </a:t>
            </a:r>
          </a:p>
          <a:p>
            <a:pPr>
              <a:lnSpc>
                <a:spcPct val="120000"/>
              </a:lnSpc>
            </a:pPr>
            <a:endParaRPr lang="sv-SE" sz="1050" dirty="0">
              <a:cs typeface="Calibri" panose="020F0502020204030204" pitchFamily="34" charset="0"/>
            </a:endParaRPr>
          </a:p>
        </p:txBody>
      </p:sp>
      <p:pic>
        <p:nvPicPr>
          <p:cNvPr id="5" name="Picture 4" descr="Diversity&#10;">
            <a:extLst>
              <a:ext uri="{FF2B5EF4-FFF2-40B4-BE49-F238E27FC236}">
                <a16:creationId xmlns:a16="http://schemas.microsoft.com/office/drawing/2014/main" id="{1ECDF037-3BDC-4909-9943-33D62BD95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95513"/>
            <a:ext cx="4572000" cy="3429000"/>
          </a:xfrm>
          <a:prstGeom prst="rect">
            <a:avLst/>
          </a:prstGeom>
        </p:spPr>
      </p:pic>
      <p:sp>
        <p:nvSpPr>
          <p:cNvPr id="6" name="TextBox 5">
            <a:extLst>
              <a:ext uri="{FF2B5EF4-FFF2-40B4-BE49-F238E27FC236}">
                <a16:creationId xmlns:a16="http://schemas.microsoft.com/office/drawing/2014/main" id="{DBDE7742-40C1-4E68-A642-E8103972EA76}"/>
              </a:ext>
            </a:extLst>
          </p:cNvPr>
          <p:cNvSpPr txBox="1"/>
          <p:nvPr/>
        </p:nvSpPr>
        <p:spPr>
          <a:xfrm>
            <a:off x="7839075" y="5654516"/>
            <a:ext cx="4505325" cy="246221"/>
          </a:xfrm>
          <a:prstGeom prst="rect">
            <a:avLst/>
          </a:prstGeom>
          <a:noFill/>
        </p:spPr>
        <p:txBody>
          <a:bodyPr wrap="square" rtlCol="0">
            <a:spAutoFit/>
          </a:bodyPr>
          <a:lstStyle/>
          <a:p>
            <a:r>
              <a:rPr lang="en-GB" sz="1000" dirty="0" err="1">
                <a:latin typeface="Calibri" panose="020F0502020204030204" pitchFamily="34" charset="0"/>
                <a:cs typeface="Calibri" panose="020F0502020204030204" pitchFamily="34" charset="0"/>
              </a:rPr>
              <a:t>Källa</a:t>
            </a:r>
            <a:r>
              <a:rPr lang="en-GB" sz="1000" dirty="0">
                <a:latin typeface="Calibri" panose="020F0502020204030204" pitchFamily="34" charset="0"/>
                <a:cs typeface="Calibri" panose="020F0502020204030204" pitchFamily="34" charset="0"/>
              </a:rPr>
              <a:t>: </a:t>
            </a:r>
            <a:r>
              <a:rPr lang="en-GB" sz="10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https://unsplash.com/photos/LjqARJaJotc</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356129"/>
            <a:ext cx="10515600" cy="1325563"/>
          </a:xfrm>
        </p:spPr>
        <p:txBody>
          <a:bodyPr>
            <a:normAutofit/>
          </a:bodyPr>
          <a:lstStyle/>
          <a:p>
            <a:r>
              <a:rPr lang="sv-SE" sz="4000" dirty="0"/>
              <a:t>Vad betyder då mångfald egentligen?</a:t>
            </a:r>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922866" y="1681692"/>
            <a:ext cx="10515600" cy="4351338"/>
          </a:xfrm>
        </p:spPr>
        <p:txBody>
          <a:bodyPr>
            <a:noAutofit/>
          </a:bodyPr>
          <a:lstStyle/>
          <a:p>
            <a:pPr marL="0" indent="0">
              <a:buNone/>
            </a:pPr>
            <a:r>
              <a:rPr lang="sv-SE" sz="1800" dirty="0">
                <a:cs typeface="Calibri" panose="020F0502020204030204" pitchFamily="34" charset="0"/>
              </a:rPr>
              <a:t>Enligt Research Guides (”Equity, </a:t>
            </a:r>
            <a:r>
              <a:rPr lang="sv-SE" sz="1800" dirty="0" err="1">
                <a:cs typeface="Calibri" panose="020F0502020204030204" pitchFamily="34" charset="0"/>
              </a:rPr>
              <a:t>Diversity</a:t>
            </a:r>
            <a:r>
              <a:rPr lang="sv-SE" sz="1800" dirty="0">
                <a:cs typeface="Calibri" panose="020F0502020204030204" pitchFamily="34" charset="0"/>
              </a:rPr>
              <a:t>, and </a:t>
            </a:r>
            <a:r>
              <a:rPr lang="sv-SE" sz="1800" dirty="0" err="1">
                <a:cs typeface="Calibri" panose="020F0502020204030204" pitchFamily="34" charset="0"/>
              </a:rPr>
              <a:t>Inclusion</a:t>
            </a:r>
            <a:r>
              <a:rPr lang="sv-SE" sz="1800" dirty="0">
                <a:cs typeface="Calibri" panose="020F0502020204030204" pitchFamily="34" charset="0"/>
              </a:rPr>
              <a:t>”, 2021), betyder </a:t>
            </a:r>
            <a:r>
              <a:rPr lang="sv-SE" sz="1800" b="1" dirty="0">
                <a:cs typeface="Calibri" panose="020F0502020204030204" pitchFamily="34" charset="0"/>
              </a:rPr>
              <a:t>mångfald </a:t>
            </a:r>
            <a:r>
              <a:rPr lang="sv-SE" sz="1800" dirty="0">
                <a:cs typeface="Calibri" panose="020F0502020204030204" pitchFamily="34" charset="0"/>
              </a:rPr>
              <a:t>att bejaka skillnader mellan människor oavsett deras ålder, klass, etnicitet, kön, hälsa, fysiska och mentala förmågor, hudfärg, sexuell läggning, kroppsbyggnad, utbildningsnivå, arbetsmarknadsnivå, personlighetsdrag och andra mänskliga skillnader.</a:t>
            </a:r>
          </a:p>
          <a:p>
            <a:pPr marL="0" indent="0">
              <a:buNone/>
            </a:pPr>
            <a:r>
              <a:rPr lang="sv-SE" sz="1800" dirty="0">
                <a:cs typeface="Calibri" panose="020F0502020204030204" pitchFamily="34" charset="0"/>
              </a:rPr>
              <a:t>Samhällsvetare talar oftast om mångfald på åtminstone fyra olika sätt:</a:t>
            </a:r>
          </a:p>
          <a:p>
            <a:pPr marL="342900" indent="-342900">
              <a:buFont typeface="+mj-lt"/>
              <a:buAutoNum type="arabicPeriod"/>
            </a:pPr>
            <a:r>
              <a:rPr lang="sv-SE" sz="1800" b="1" dirty="0">
                <a:cs typeface="Calibri" panose="020F0502020204030204" pitchFamily="34" charset="0"/>
              </a:rPr>
              <a:t>Matematisk mångfald</a:t>
            </a:r>
            <a:r>
              <a:rPr lang="sv-SE" sz="1800" dirty="0">
                <a:cs typeface="Calibri" panose="020F0502020204030204" pitchFamily="34" charset="0"/>
              </a:rPr>
              <a:t> syftar på de observerade skillnaderna inom en viss population. </a:t>
            </a:r>
            <a:r>
              <a:rPr lang="sv-SE" sz="1800" u="sng" dirty="0">
                <a:cs typeface="Calibri" panose="020F0502020204030204" pitchFamily="34" charset="0"/>
              </a:rPr>
              <a:t>Exempelvis</a:t>
            </a:r>
            <a:r>
              <a:rPr lang="sv-SE" sz="1800" dirty="0">
                <a:cs typeface="Calibri" panose="020F0502020204030204" pitchFamily="34" charset="0"/>
              </a:rPr>
              <a:t> tar forskarna en avgränsad population och helt enkelt räknar individerna vad gäller vissa kriterier, som hudfärg, kön, etnicitet, arbetsplats etc. </a:t>
            </a:r>
          </a:p>
          <a:p>
            <a:pPr marL="342900" indent="-342900">
              <a:buFont typeface="+mj-lt"/>
              <a:buAutoNum type="arabicPeriod"/>
            </a:pPr>
            <a:r>
              <a:rPr lang="sv-SE" sz="1800" b="1" dirty="0">
                <a:cs typeface="Calibri" panose="020F0502020204030204" pitchFamily="34" charset="0"/>
              </a:rPr>
              <a:t>Kulturell mångfald</a:t>
            </a:r>
            <a:r>
              <a:rPr lang="sv-SE" sz="1800" dirty="0">
                <a:cs typeface="Calibri" panose="020F0502020204030204" pitchFamily="34" charset="0"/>
              </a:rPr>
              <a:t> syftar på vikten av att förstå och respektera de kulturella skillnaderna mellan grupper av individer. Med större förståelse och sympati kan olika kulturella grupper samexistera med varandra i samma samhälle.</a:t>
            </a:r>
          </a:p>
          <a:p>
            <a:pPr marL="342900" indent="-342900">
              <a:buFont typeface="+mj-lt"/>
              <a:buAutoNum type="arabicPeriod"/>
            </a:pPr>
            <a:r>
              <a:rPr lang="sv-SE" sz="1800" b="1" dirty="0">
                <a:cs typeface="Calibri" panose="020F0502020204030204" pitchFamily="34" charset="0"/>
              </a:rPr>
              <a:t>Affärsmässig mångfald</a:t>
            </a:r>
            <a:r>
              <a:rPr lang="sv-SE" sz="1800" dirty="0">
                <a:cs typeface="Calibri" panose="020F0502020204030204" pitchFamily="34" charset="0"/>
              </a:rPr>
              <a:t> syftar på uppfattningen att företag blir mer lönsamma och myndigheter och organisationer blir mer effektiva med mångfald bland de anställda.</a:t>
            </a:r>
          </a:p>
          <a:p>
            <a:pPr marL="342900" indent="-342900">
              <a:buFont typeface="+mj-lt"/>
              <a:buAutoNum type="arabicPeriod"/>
            </a:pPr>
            <a:r>
              <a:rPr lang="sv-SE" sz="1800" b="1" dirty="0">
                <a:cs typeface="Calibri" panose="020F0502020204030204" pitchFamily="34" charset="0"/>
              </a:rPr>
              <a:t>Mångfaldskonflikten</a:t>
            </a:r>
            <a:r>
              <a:rPr lang="sv-SE" sz="1800" dirty="0">
                <a:cs typeface="Calibri" panose="020F0502020204030204" pitchFamily="34" charset="0"/>
              </a:rPr>
              <a:t> syftar på att förstå hur olika grupper finns i en hierarki av ojämställdhet vad gäller makt, privilegier och pengar.</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ENHET 1.2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a:bodyPr>
          <a:lstStyle/>
          <a:p>
            <a:r>
              <a:rPr lang="en-GB" b="1" dirty="0" err="1"/>
              <a:t>Synvinklar</a:t>
            </a:r>
            <a:r>
              <a:rPr lang="en-GB" b="1" dirty="0"/>
              <a:t> </a:t>
            </a:r>
            <a:r>
              <a:rPr lang="en-GB" b="1" dirty="0" err="1"/>
              <a:t>på</a:t>
            </a:r>
            <a:r>
              <a:rPr lang="en-GB" b="1" dirty="0"/>
              <a:t> </a:t>
            </a:r>
            <a:r>
              <a:rPr lang="en-GB" b="1" dirty="0" err="1"/>
              <a:t>mångfald</a:t>
            </a:r>
            <a:endParaRPr lang="en-GB" b="1"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9534</TotalTime>
  <Words>2304</Words>
  <Application>Microsoft Office PowerPoint</Application>
  <PresentationFormat>Bredbild</PresentationFormat>
  <Paragraphs>165</Paragraphs>
  <Slides>34</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34</vt:i4>
      </vt:variant>
    </vt:vector>
  </HeadingPairs>
  <TitlesOfParts>
    <vt:vector size="40" baseType="lpstr">
      <vt:lpstr>Arial</vt:lpstr>
      <vt:lpstr>Calibri</vt:lpstr>
      <vt:lpstr>Raleway</vt:lpstr>
      <vt:lpstr>Raleway bold</vt:lpstr>
      <vt:lpstr>Symbol</vt:lpstr>
      <vt:lpstr>Kantoorthema</vt:lpstr>
      <vt:lpstr>Modul 4  Hur påverkar mångfald undervisningen och inlärningen i differentierad utbildning?</vt:lpstr>
      <vt:lpstr>Mål och syfte</vt:lpstr>
      <vt:lpstr>Lärandemål</vt:lpstr>
      <vt:lpstr>Nyckelord</vt:lpstr>
      <vt:lpstr>Innehållsförteckning</vt:lpstr>
      <vt:lpstr>ENHET 1.1</vt:lpstr>
      <vt:lpstr>Bakgrund</vt:lpstr>
      <vt:lpstr>Vad betyder då mångfald egentligen?</vt:lpstr>
      <vt:lpstr>ENHET 1.2</vt:lpstr>
      <vt:lpstr>Mångfaldshjulet (1)</vt:lpstr>
      <vt:lpstr>Mångfaldshjulet (2)</vt:lpstr>
      <vt:lpstr>Inställningar till kulturell mångfald</vt:lpstr>
      <vt:lpstr>Kulturell mångfald och studerande</vt:lpstr>
      <vt:lpstr>Enhet 1.3</vt:lpstr>
      <vt:lpstr>Fördelar med mångfald i klassrummet (1)</vt:lpstr>
      <vt:lpstr>Fördelar med mångfald i klassrummet (2)</vt:lpstr>
      <vt:lpstr>Fördelar med mångfald i klassrummet (3)</vt:lpstr>
      <vt:lpstr>Fördelar med mångfald i klassrummet (4)</vt:lpstr>
      <vt:lpstr>ENHET 1.4</vt:lpstr>
      <vt:lpstr>Mål nummer 4 för hållbar utveckling (SDG 4)</vt:lpstr>
      <vt:lpstr>Mål nummer 4 för hållbar utveckling (SDG 4)</vt:lpstr>
      <vt:lpstr>ENHET 1.5</vt:lpstr>
      <vt:lpstr>UNESCO:s riktlinjer för interkulturell utbildning</vt:lpstr>
      <vt:lpstr>UNESCO:s principer för interkulturell utbildning</vt:lpstr>
      <vt:lpstr>ENHET 1.6</vt:lpstr>
      <vt:lpstr>Mångfald i klassrummet (1)</vt:lpstr>
      <vt:lpstr>Mångfald i klassrummet (2)</vt:lpstr>
      <vt:lpstr>Mångfald i klassrummet (3)</vt:lpstr>
      <vt:lpstr>Att införa mångfald i klassrummet </vt:lpstr>
      <vt:lpstr>Exempel på klassaktiviteter</vt:lpstr>
      <vt:lpstr>Verktyg för att förstärka kulturellt lärande i olika skolämnen</vt:lpstr>
      <vt:lpstr>Sammanfattning</vt:lpstr>
      <vt:lpstr>Referenser</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Jesper Olsson</cp:lastModifiedBy>
  <cp:revision>92</cp:revision>
  <dcterms:created xsi:type="dcterms:W3CDTF">2021-03-16T15:14:53Z</dcterms:created>
  <dcterms:modified xsi:type="dcterms:W3CDTF">2022-08-21T15:59:00Z</dcterms:modified>
</cp:coreProperties>
</file>