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79" r:id="rId10"/>
    <p:sldId id="285" r:id="rId11"/>
    <p:sldId id="300" r:id="rId12"/>
    <p:sldId id="284" r:id="rId13"/>
    <p:sldId id="301" r:id="rId14"/>
    <p:sldId id="265" r:id="rId15"/>
    <p:sldId id="266" r:id="rId16"/>
    <p:sldId id="280" r:id="rId17"/>
    <p:sldId id="286" r:id="rId18"/>
    <p:sldId id="287" r:id="rId19"/>
    <p:sldId id="288" r:id="rId20"/>
    <p:sldId id="289" r:id="rId21"/>
    <p:sldId id="290" r:id="rId22"/>
    <p:sldId id="291" r:id="rId23"/>
    <p:sldId id="271" r:id="rId24"/>
    <p:sldId id="303" r:id="rId25"/>
    <p:sldId id="315" r:id="rId26"/>
    <p:sldId id="294" r:id="rId27"/>
    <p:sldId id="293" r:id="rId28"/>
    <p:sldId id="269" r:id="rId29"/>
    <p:sldId id="281" r:id="rId30"/>
    <p:sldId id="307" r:id="rId31"/>
    <p:sldId id="306" r:id="rId32"/>
    <p:sldId id="308" r:id="rId33"/>
    <p:sldId id="309" r:id="rId34"/>
    <p:sldId id="312" r:id="rId35"/>
    <p:sldId id="297" r:id="rId36"/>
    <p:sldId id="310" r:id="rId37"/>
    <p:sldId id="313" r:id="rId38"/>
    <p:sldId id="311" r:id="rId39"/>
    <p:sldId id="298" r:id="rId40"/>
    <p:sldId id="273" r:id="rId41"/>
    <p:sldId id="274" r:id="rId42"/>
    <p:sldId id="282" r:id="rId43"/>
    <p:sldId id="277" r:id="rId44"/>
    <p:sldId id="314" r:id="rId45"/>
    <p:sldId id="299" r:id="rId46"/>
    <p:sldId id="275" r:id="rId47"/>
    <p:sldId id="278" r:id="rId48"/>
    <p:sldId id="2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973A"/>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örn Mikmar" userId="940d5059-9192-4474-ac5a-d0b6fe14e701" providerId="ADAL" clId="{DB981546-1E21-4BB4-9ADB-84A6446AF5B6}"/>
    <pc:docChg chg="custSel modSld">
      <pc:chgData name="Björn Mikmar" userId="940d5059-9192-4474-ac5a-d0b6fe14e701" providerId="ADAL" clId="{DB981546-1E21-4BB4-9ADB-84A6446AF5B6}" dt="2022-08-29T14:22:12.173" v="24" actId="13926"/>
      <pc:docMkLst>
        <pc:docMk/>
      </pc:docMkLst>
      <pc:sldChg chg="delSp modSp mod">
        <pc:chgData name="Björn Mikmar" userId="940d5059-9192-4474-ac5a-d0b6fe14e701" providerId="ADAL" clId="{DB981546-1E21-4BB4-9ADB-84A6446AF5B6}" dt="2022-08-29T14:20:01.595" v="1" actId="478"/>
        <pc:sldMkLst>
          <pc:docMk/>
          <pc:sldMk cId="2908978531" sldId="258"/>
        </pc:sldMkLst>
        <pc:spChg chg="del mod">
          <ac:chgData name="Björn Mikmar" userId="940d5059-9192-4474-ac5a-d0b6fe14e701" providerId="ADAL" clId="{DB981546-1E21-4BB4-9ADB-84A6446AF5B6}" dt="2022-08-29T14:20:01.595" v="1" actId="478"/>
          <ac:spMkLst>
            <pc:docMk/>
            <pc:sldMk cId="2908978531" sldId="258"/>
            <ac:spMk id="9" creationId="{79F09B6A-8E86-4C02-8FAA-0DED80B3A5C9}"/>
          </ac:spMkLst>
        </pc:spChg>
      </pc:sldChg>
      <pc:sldChg chg="modSp mod">
        <pc:chgData name="Björn Mikmar" userId="940d5059-9192-4474-ac5a-d0b6fe14e701" providerId="ADAL" clId="{DB981546-1E21-4BB4-9ADB-84A6446AF5B6}" dt="2022-08-29T14:22:12.173" v="24" actId="13926"/>
        <pc:sldMkLst>
          <pc:docMk/>
          <pc:sldMk cId="1028502106" sldId="300"/>
        </pc:sldMkLst>
        <pc:spChg chg="mod">
          <ac:chgData name="Björn Mikmar" userId="940d5059-9192-4474-ac5a-d0b6fe14e701" providerId="ADAL" clId="{DB981546-1E21-4BB4-9ADB-84A6446AF5B6}" dt="2022-08-29T14:22:12.173" v="24" actId="13926"/>
          <ac:spMkLst>
            <pc:docMk/>
            <pc:sldMk cId="1028502106" sldId="300"/>
            <ac:spMk id="2" creationId="{ACF4B134-D2C0-41E4-9ED6-B3D83A90F84B}"/>
          </ac:spMkLst>
        </pc:spChg>
      </pc:sld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29/08/2022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29/08/2022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29/08/2022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29/08/2022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youtube.com/watch?v=rycjUldMl3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planbee.com/blogs/news/how-to-create-an-inclusive-classroom-12-tips-for-teachers" TargetMode="External"/><Relationship Id="rId4" Type="http://schemas.openxmlformats.org/officeDocument/2006/relationships/hyperlink" Target="https://www.youtube.com/watch?time_continue=62&amp;v=CV5MmTIRHr8&amp;feature=emb_log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teach.ufl.edu/wp-content/uploads/2019/07/Classroom-Icebreakers.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s://online.mills.edu/blog/inclusive-curriculum/" TargetMode="External"/><Relationship Id="rId2" Type="http://schemas.openxmlformats.org/officeDocument/2006/relationships/hyperlink" Target="https://nbacl.nb.ca/module-pages/inclusive-education-and-its-benefits/" TargetMode="External"/><Relationship Id="rId1" Type="http://schemas.openxmlformats.org/officeDocument/2006/relationships/slideLayout" Target="../slideLayouts/slideLayout4.xml"/><Relationship Id="rId6" Type="http://schemas.openxmlformats.org/officeDocument/2006/relationships/hyperlink" Target="https://www.outlife.in/experiential-learning.html" TargetMode="External"/><Relationship Id="rId5" Type="http://schemas.openxmlformats.org/officeDocument/2006/relationships/hyperlink" Target="https://planbee.com/blogs/news/how-to-create-an-inclusive-classroom-12-tips-for-teachers" TargetMode="External"/><Relationship Id="rId4" Type="http://schemas.openxmlformats.org/officeDocument/2006/relationships/hyperlink" Target="https://teach.ufl.edu/resource-library/inclusivity-in-the-classro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p:txBody>
          <a:bodyPr>
            <a:normAutofit fontScale="90000"/>
          </a:bodyPr>
          <a:lstStyle/>
          <a:p>
            <a:pPr algn="r"/>
            <a:r>
              <a:rPr lang="en-US" b="1" spc="100" dirty="0">
                <a:ea typeface="+mj-ea"/>
                <a:cs typeface="+mj-cs"/>
              </a:rPr>
              <a:t>Modul 5</a:t>
            </a:r>
            <a:r>
              <a:rPr lang="en-US" b="1" spc="100" dirty="0"/>
              <a:t>. </a:t>
            </a:r>
            <a:r>
              <a:rPr lang="en-US" b="1" spc="100" dirty="0" err="1"/>
              <a:t>Vad</a:t>
            </a:r>
            <a:r>
              <a:rPr lang="en-US" b="1" spc="100" dirty="0"/>
              <a:t> </a:t>
            </a:r>
            <a:r>
              <a:rPr lang="en-US" b="1" spc="100" dirty="0" err="1"/>
              <a:t>är</a:t>
            </a:r>
            <a:r>
              <a:rPr lang="en-US" b="1" spc="100" dirty="0"/>
              <a:t> </a:t>
            </a:r>
            <a:r>
              <a:rPr lang="en-US" b="1" spc="100" dirty="0" err="1"/>
              <a:t>inkludering</a:t>
            </a:r>
            <a:r>
              <a:rPr lang="en-US" b="1" spc="100" dirty="0"/>
              <a:t> </a:t>
            </a:r>
            <a:r>
              <a:rPr lang="en-US" b="1" spc="100" dirty="0" err="1"/>
              <a:t>som</a:t>
            </a:r>
            <a:r>
              <a:rPr lang="en-US" b="1" spc="100" dirty="0"/>
              <a:t> </a:t>
            </a:r>
            <a:r>
              <a:rPr lang="en-US" b="1" spc="100" dirty="0" err="1"/>
              <a:t>undervisningsmetod</a:t>
            </a:r>
            <a:r>
              <a:rPr lang="en-US" b="1" spc="100" dirty="0"/>
              <a:t>?</a:t>
            </a:r>
            <a:endParaRPr lang="en-GB" sz="48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305539" y="187572"/>
            <a:ext cx="10515600" cy="803551"/>
          </a:xfrm>
        </p:spPr>
        <p:txBody>
          <a:bodyPr>
            <a:normAutofit fontScale="90000"/>
          </a:bodyPr>
          <a:lstStyle/>
          <a:p>
            <a:pPr fontAlgn="base"/>
            <a:r>
              <a:rPr lang="en-US" b="1" dirty="0" err="1"/>
              <a:t>Nyckelbegrepp</a:t>
            </a:r>
            <a:r>
              <a:rPr lang="en-US" b="1" dirty="0"/>
              <a:t> </a:t>
            </a:r>
            <a:r>
              <a:rPr lang="en-US" b="1" dirty="0" err="1"/>
              <a:t>i</a:t>
            </a:r>
            <a:r>
              <a:rPr lang="en-US" b="1" dirty="0"/>
              <a:t> </a:t>
            </a:r>
            <a:r>
              <a:rPr lang="en-US" b="1" dirty="0" err="1"/>
              <a:t>inkluderande</a:t>
            </a:r>
            <a:r>
              <a:rPr lang="en-US" b="1" dirty="0"/>
              <a:t> </a:t>
            </a:r>
            <a:r>
              <a:rPr lang="en-US" b="1" dirty="0" err="1"/>
              <a:t>utbildning</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305539" y="991123"/>
            <a:ext cx="10870707" cy="5662690"/>
          </a:xfrm>
        </p:spPr>
        <p:txBody>
          <a:bodyPr>
            <a:noAutofit/>
          </a:bodyPr>
          <a:lstStyle/>
          <a:p>
            <a:pPr marL="0" indent="0" algn="ctr">
              <a:buNone/>
            </a:pPr>
            <a:r>
              <a:rPr lang="sv-SE" sz="2600" dirty="0"/>
              <a:t>Inkluderande utbildning kommer generellt att ha framgång om dessa viktiga punkter och rutiner följs:</a:t>
            </a:r>
          </a:p>
          <a:p>
            <a:pPr fontAlgn="base"/>
            <a:r>
              <a:rPr lang="sv-SE" sz="2600" b="1" dirty="0"/>
              <a:t>Ta emot alla barn utan villkor </a:t>
            </a:r>
            <a:r>
              <a:rPr lang="sv-SE" sz="2600" dirty="0"/>
              <a:t>i vanliga klasser och skolans tillvaro.</a:t>
            </a:r>
          </a:p>
          <a:p>
            <a:pPr fontAlgn="base"/>
            <a:r>
              <a:rPr lang="sv-SE" sz="2600" b="1" dirty="0"/>
              <a:t>Ge </a:t>
            </a:r>
            <a:r>
              <a:rPr lang="sv-SE" sz="2600" dirty="0"/>
              <a:t>så mycket </a:t>
            </a:r>
            <a:r>
              <a:rPr lang="sv-SE" sz="2600" b="1" dirty="0"/>
              <a:t>stöd </a:t>
            </a:r>
            <a:r>
              <a:rPr lang="sv-SE" sz="2600" dirty="0"/>
              <a:t>till barn, lärare och klasser som behövs för att vara säker på att alla barn kan delta i sina skolor och klasser.</a:t>
            </a:r>
          </a:p>
          <a:p>
            <a:pPr fontAlgn="base"/>
            <a:r>
              <a:rPr lang="sv-SE" sz="2600" b="1" dirty="0"/>
              <a:t>Se </a:t>
            </a:r>
            <a:r>
              <a:rPr lang="sv-SE" sz="2600" dirty="0"/>
              <a:t>alla </a:t>
            </a:r>
            <a:r>
              <a:rPr lang="sv-SE" sz="2600" b="1" dirty="0"/>
              <a:t>barn </a:t>
            </a:r>
            <a:r>
              <a:rPr lang="sv-SE" sz="2600" dirty="0"/>
              <a:t>för </a:t>
            </a:r>
            <a:r>
              <a:rPr lang="sv-SE" sz="2600" b="1" dirty="0"/>
              <a:t>vad de kan göra </a:t>
            </a:r>
            <a:r>
              <a:rPr lang="sv-SE" sz="2600" dirty="0"/>
              <a:t>i stället för vad de inte kan göra.</a:t>
            </a:r>
          </a:p>
          <a:p>
            <a:pPr fontAlgn="base"/>
            <a:r>
              <a:rPr lang="sv-SE" sz="2600" dirty="0"/>
              <a:t>Lärare och föräldrar har </a:t>
            </a:r>
            <a:r>
              <a:rPr lang="sv-SE" sz="2600" b="1" dirty="0"/>
              <a:t>höga förväntningar </a:t>
            </a:r>
            <a:r>
              <a:rPr lang="sv-SE" sz="2600" dirty="0"/>
              <a:t>på alla barn.</a:t>
            </a:r>
          </a:p>
          <a:p>
            <a:pPr fontAlgn="base"/>
            <a:r>
              <a:rPr lang="sv-SE" sz="2600" b="1" dirty="0"/>
              <a:t>Ta fram utbildningsmål </a:t>
            </a:r>
            <a:r>
              <a:rPr lang="sv-SE" sz="2600" dirty="0"/>
              <a:t>i relation till varje </a:t>
            </a:r>
            <a:r>
              <a:rPr lang="sv-SE" sz="2600" b="1" dirty="0"/>
              <a:t>barns förmåga</a:t>
            </a:r>
            <a:r>
              <a:rPr lang="sv-SE" sz="2600" dirty="0"/>
              <a:t>. Detta betyder att barn inte behöver ha samma utbildningsmål för att lära sig tillsammans i vanliga klasser.</a:t>
            </a:r>
          </a:p>
        </p:txBody>
      </p:sp>
    </p:spTree>
    <p:extLst>
      <p:ext uri="{BB962C8B-B14F-4D97-AF65-F5344CB8AC3E}">
        <p14:creationId xmlns:p14="http://schemas.microsoft.com/office/powerpoint/2010/main" val="425776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838200" y="127199"/>
            <a:ext cx="10515600" cy="1325563"/>
          </a:xfrm>
        </p:spPr>
        <p:txBody>
          <a:bodyPr>
            <a:normAutofit/>
          </a:bodyPr>
          <a:lstStyle/>
          <a:p>
            <a:pPr fontAlgn="base"/>
            <a:r>
              <a:rPr lang="en-US" b="1" dirty="0" err="1"/>
              <a:t>Nyckelbegrepp</a:t>
            </a:r>
            <a:r>
              <a:rPr lang="en-US" b="1" dirty="0"/>
              <a:t> </a:t>
            </a:r>
            <a:r>
              <a:rPr lang="en-US" b="1" dirty="0" err="1"/>
              <a:t>i</a:t>
            </a:r>
            <a:r>
              <a:rPr lang="en-US" b="1" dirty="0"/>
              <a:t> </a:t>
            </a:r>
            <a:r>
              <a:rPr lang="en-US" b="1" dirty="0" err="1"/>
              <a:t>inkluderande</a:t>
            </a:r>
            <a:r>
              <a:rPr lang="en-US" b="1" dirty="0"/>
              <a:t> </a:t>
            </a:r>
            <a:r>
              <a:rPr lang="en-US" b="1" dirty="0" err="1"/>
              <a:t>utbildning</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838200" y="1452762"/>
            <a:ext cx="10515600" cy="5205489"/>
          </a:xfrm>
        </p:spPr>
        <p:txBody>
          <a:bodyPr>
            <a:noAutofit/>
          </a:bodyPr>
          <a:lstStyle/>
          <a:p>
            <a:pPr fontAlgn="base"/>
            <a:r>
              <a:rPr lang="sv-SE" dirty="0"/>
              <a:t>Utforma skolor och klasser så att de hjälper barn att lära sig och nå sin </a:t>
            </a:r>
            <a:r>
              <a:rPr lang="sv-SE" b="1" dirty="0"/>
              <a:t>fulla potential </a:t>
            </a:r>
            <a:r>
              <a:rPr lang="sv-SE" i="1" dirty="0"/>
              <a:t>(till exempel genom att ta fram klasscheman som ger mer individuell uppmärksamhet till alla studerande i yrkesutbildning).</a:t>
            </a:r>
          </a:p>
          <a:p>
            <a:pPr fontAlgn="base"/>
            <a:r>
              <a:rPr lang="sv-SE" b="1" dirty="0"/>
              <a:t>Ha ett starkt ledarskap för inkludering </a:t>
            </a:r>
            <a:r>
              <a:rPr lang="sv-SE" dirty="0"/>
              <a:t>från rektorer och andra administratörer.</a:t>
            </a:r>
          </a:p>
          <a:p>
            <a:pPr fontAlgn="base"/>
            <a:r>
              <a:rPr lang="sv-SE" dirty="0"/>
              <a:t>Ha </a:t>
            </a:r>
            <a:r>
              <a:rPr lang="sv-SE" b="1" dirty="0"/>
              <a:t>lärare i yrkesutbildning med kunskap om olika sätt att undervisa </a:t>
            </a:r>
            <a:r>
              <a:rPr lang="sv-SE" dirty="0"/>
              <a:t>så att barn med olika förmågor och styrkor kan lära sig tillsammans.</a:t>
            </a:r>
          </a:p>
          <a:p>
            <a:pPr fontAlgn="base"/>
            <a:r>
              <a:rPr lang="sv-SE" dirty="0"/>
              <a:t>Låt rektorer, lärare, föräldrar och andra </a:t>
            </a:r>
            <a:r>
              <a:rPr lang="sv-SE" b="1" dirty="0"/>
              <a:t>arbeta tillsammans </a:t>
            </a:r>
            <a:r>
              <a:rPr lang="sv-SE" dirty="0"/>
              <a:t>för att bestämma de mest effektiva sätten att ge en utbildning med kvalitet i en inkluderande miljö. </a:t>
            </a:r>
          </a:p>
        </p:txBody>
      </p:sp>
    </p:spTree>
    <p:extLst>
      <p:ext uri="{BB962C8B-B14F-4D97-AF65-F5344CB8AC3E}">
        <p14:creationId xmlns:p14="http://schemas.microsoft.com/office/powerpoint/2010/main" val="102850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838200" y="0"/>
            <a:ext cx="10515600" cy="1100831"/>
          </a:xfrm>
        </p:spPr>
        <p:txBody>
          <a:bodyPr/>
          <a:lstStyle/>
          <a:p>
            <a:r>
              <a:rPr lang="en-US" b="1" dirty="0" err="1"/>
              <a:t>Fördelar</a:t>
            </a:r>
            <a:r>
              <a:rPr lang="en-US" b="1" dirty="0"/>
              <a:t> med </a:t>
            </a:r>
            <a:r>
              <a:rPr lang="en-US" b="1" dirty="0" err="1"/>
              <a:t>inkluderande</a:t>
            </a:r>
            <a:r>
              <a:rPr lang="en-US" b="1" dirty="0"/>
              <a:t> </a:t>
            </a:r>
            <a:r>
              <a:rPr lang="en-US" b="1" dirty="0" err="1"/>
              <a:t>utbildning</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838200" y="887766"/>
            <a:ext cx="10515600" cy="5495277"/>
          </a:xfrm>
        </p:spPr>
        <p:txBody>
          <a:bodyPr>
            <a:noAutofit/>
          </a:bodyPr>
          <a:lstStyle/>
          <a:p>
            <a:pPr marL="0" indent="0">
              <a:buNone/>
            </a:pPr>
            <a:r>
              <a:rPr lang="sv-SE" dirty="0"/>
              <a:t>Genom åren har fördelarna med att erbjuda alla barn en inkluderande utbildning visat sig. </a:t>
            </a:r>
          </a:p>
          <a:p>
            <a:pPr marL="0" indent="0">
              <a:buNone/>
            </a:pPr>
            <a:r>
              <a:rPr lang="sv-SE" dirty="0"/>
              <a:t>Inkluderande utbildning (när den genomförs väl) är mycket viktig eftersom:</a:t>
            </a:r>
          </a:p>
          <a:p>
            <a:pPr fontAlgn="base"/>
            <a:r>
              <a:rPr lang="sv-SE" dirty="0"/>
              <a:t>Alla barn kan vara </a:t>
            </a:r>
            <a:r>
              <a:rPr lang="sv-SE" b="1" dirty="0"/>
              <a:t>del av sin gemenskap </a:t>
            </a:r>
            <a:r>
              <a:rPr lang="sv-SE" dirty="0"/>
              <a:t>och utveckla en känsla av tillhörighet och förbereda sig bättre för samhällslivet som barn och vuxna.</a:t>
            </a:r>
          </a:p>
          <a:p>
            <a:pPr fontAlgn="base"/>
            <a:r>
              <a:rPr lang="sv-SE" dirty="0"/>
              <a:t>Det ger </a:t>
            </a:r>
            <a:r>
              <a:rPr lang="sv-SE" b="1" dirty="0"/>
              <a:t>bättre inlärningsmöjligheter</a:t>
            </a:r>
            <a:r>
              <a:rPr lang="sv-SE" dirty="0"/>
              <a:t>. Barn med olika förmågor är ofta bättre motiverade när de går i klasser tillsammans med andra barn.</a:t>
            </a:r>
          </a:p>
          <a:p>
            <a:pPr fontAlgn="base"/>
            <a:r>
              <a:rPr lang="sv-SE" b="1" dirty="0"/>
              <a:t>Förväntningarna </a:t>
            </a:r>
            <a:r>
              <a:rPr lang="sv-SE" dirty="0"/>
              <a:t>på alla barn är </a:t>
            </a:r>
            <a:r>
              <a:rPr lang="sv-SE" b="1" dirty="0"/>
              <a:t>högre</a:t>
            </a:r>
            <a:r>
              <a:rPr lang="sv-SE" dirty="0"/>
              <a:t>. Framgångsrik inkludering försöker utveckla individens styrkor och goda sidor.</a:t>
            </a:r>
          </a:p>
        </p:txBody>
      </p:sp>
    </p:spTree>
    <p:extLst>
      <p:ext uri="{BB962C8B-B14F-4D97-AF65-F5344CB8AC3E}">
        <p14:creationId xmlns:p14="http://schemas.microsoft.com/office/powerpoint/2010/main" val="3790867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838200" y="337352"/>
            <a:ext cx="10515600" cy="1100831"/>
          </a:xfrm>
        </p:spPr>
        <p:txBody>
          <a:bodyPr/>
          <a:lstStyle/>
          <a:p>
            <a:r>
              <a:rPr lang="en-US" b="1" dirty="0" err="1"/>
              <a:t>Fördelar</a:t>
            </a:r>
            <a:r>
              <a:rPr lang="en-US" b="1" dirty="0"/>
              <a:t> med </a:t>
            </a:r>
            <a:r>
              <a:rPr lang="en-US" b="1" dirty="0" err="1"/>
              <a:t>inkluderande</a:t>
            </a:r>
            <a:r>
              <a:rPr lang="en-US" b="1" dirty="0"/>
              <a:t> </a:t>
            </a:r>
            <a:r>
              <a:rPr lang="en-US" b="1" dirty="0" err="1"/>
              <a:t>utbildning</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838200" y="1589103"/>
            <a:ext cx="10515600" cy="4539664"/>
          </a:xfrm>
        </p:spPr>
        <p:txBody>
          <a:bodyPr>
            <a:normAutofit/>
          </a:bodyPr>
          <a:lstStyle/>
          <a:p>
            <a:pPr fontAlgn="base"/>
            <a:r>
              <a:rPr lang="sv-SE" dirty="0"/>
              <a:t>Den låter barn arbeta med </a:t>
            </a:r>
            <a:r>
              <a:rPr lang="sv-SE" b="1" dirty="0"/>
              <a:t>individuella mål </a:t>
            </a:r>
            <a:r>
              <a:rPr lang="sv-SE" dirty="0"/>
              <a:t>samtidigt som de är med andra studerande i sin egen ålder.</a:t>
            </a:r>
          </a:p>
          <a:p>
            <a:pPr fontAlgn="base"/>
            <a:r>
              <a:rPr lang="sv-SE" dirty="0"/>
              <a:t>Den uppmuntrar </a:t>
            </a:r>
            <a:r>
              <a:rPr lang="sv-SE" b="1" dirty="0"/>
              <a:t>föräldraengagemang </a:t>
            </a:r>
            <a:r>
              <a:rPr lang="sv-SE" dirty="0"/>
              <a:t>i barnens utbildning och i aktiviteterna på de lokala skolorna.</a:t>
            </a:r>
          </a:p>
          <a:p>
            <a:pPr fontAlgn="base"/>
            <a:r>
              <a:rPr lang="sv-SE" dirty="0"/>
              <a:t>Den skapar en </a:t>
            </a:r>
            <a:r>
              <a:rPr lang="sv-SE" b="1" dirty="0"/>
              <a:t>kultur av respekt och tillhörighet</a:t>
            </a:r>
            <a:r>
              <a:rPr lang="sv-SE" dirty="0"/>
              <a:t>. Den ger också möjlighet att lära sig om och </a:t>
            </a:r>
            <a:r>
              <a:rPr lang="sv-SE" b="1" dirty="0"/>
              <a:t>acceptera individuella skillnader</a:t>
            </a:r>
            <a:r>
              <a:rPr lang="sv-SE" dirty="0"/>
              <a:t>.</a:t>
            </a:r>
          </a:p>
          <a:p>
            <a:pPr fontAlgn="base"/>
            <a:r>
              <a:rPr lang="sv-SE" dirty="0"/>
              <a:t>Den låter alla barn få möjlighet att </a:t>
            </a:r>
            <a:r>
              <a:rPr lang="sv-SE" b="1" dirty="0"/>
              <a:t>utveckla vänskap </a:t>
            </a:r>
            <a:r>
              <a:rPr lang="sv-SE" dirty="0"/>
              <a:t>med varandra. Vänskap ger förebilder och möjligheter att växa.</a:t>
            </a:r>
          </a:p>
        </p:txBody>
      </p:sp>
    </p:spTree>
    <p:extLst>
      <p:ext uri="{BB962C8B-B14F-4D97-AF65-F5344CB8AC3E}">
        <p14:creationId xmlns:p14="http://schemas.microsoft.com/office/powerpoint/2010/main" val="45372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NL" dirty="0"/>
              <a:t>ENHET 2</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a:xfrm>
            <a:off x="0" y="2480767"/>
            <a:ext cx="5780727" cy="535705"/>
          </a:xfrm>
        </p:spPr>
        <p:txBody>
          <a:bodyPr>
            <a:noAutofit/>
          </a:bodyPr>
          <a:lstStyle/>
          <a:p>
            <a:r>
              <a:rPr lang="en-US" b="1" dirty="0" err="1"/>
              <a:t>Tekniker</a:t>
            </a:r>
            <a:r>
              <a:rPr lang="en-US" b="1" dirty="0"/>
              <a:t> för </a:t>
            </a:r>
            <a:r>
              <a:rPr lang="en-US" b="1" dirty="0" err="1"/>
              <a:t>upplevelsebaserat</a:t>
            </a:r>
            <a:r>
              <a:rPr lang="en-US" b="1" dirty="0"/>
              <a:t> </a:t>
            </a:r>
            <a:r>
              <a:rPr lang="en-US" b="1" dirty="0" err="1"/>
              <a:t>lärande</a:t>
            </a:r>
            <a:endParaRPr lang="en-US" dirty="0"/>
          </a:p>
        </p:txBody>
      </p:sp>
    </p:spTree>
    <p:extLst>
      <p:ext uri="{BB962C8B-B14F-4D97-AF65-F5344CB8AC3E}">
        <p14:creationId xmlns:p14="http://schemas.microsoft.com/office/powerpoint/2010/main" val="219139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286998"/>
            <a:ext cx="10515600" cy="1325563"/>
          </a:xfrm>
        </p:spPr>
        <p:txBody>
          <a:bodyPr>
            <a:normAutofit/>
          </a:bodyPr>
          <a:lstStyle/>
          <a:p>
            <a:r>
              <a:rPr lang="en-US" b="1" dirty="0" err="1"/>
              <a:t>Vad</a:t>
            </a:r>
            <a:r>
              <a:rPr lang="en-US" b="1" dirty="0"/>
              <a:t> </a:t>
            </a:r>
            <a:r>
              <a:rPr lang="en-US" b="1" dirty="0" err="1"/>
              <a:t>är</a:t>
            </a:r>
            <a:r>
              <a:rPr lang="en-US" b="1" dirty="0"/>
              <a:t> </a:t>
            </a:r>
            <a:r>
              <a:rPr lang="en-US" b="1" dirty="0" err="1"/>
              <a:t>upplevelsebaserat</a:t>
            </a:r>
            <a:r>
              <a:rPr lang="en-US" b="1" dirty="0"/>
              <a:t> </a:t>
            </a:r>
            <a:r>
              <a:rPr lang="en-US" b="1" dirty="0" err="1"/>
              <a:t>lärande</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1612561"/>
            <a:ext cx="10515600" cy="4557420"/>
          </a:xfrm>
        </p:spPr>
        <p:txBody>
          <a:bodyPr>
            <a:normAutofit fontScale="92500" lnSpcReduction="20000"/>
          </a:bodyPr>
          <a:lstStyle/>
          <a:p>
            <a:r>
              <a:rPr lang="sv-SE" dirty="0"/>
              <a:t>​Upplevelsebaserat lärande är </a:t>
            </a:r>
            <a:r>
              <a:rPr lang="sv-SE" sz="3000" dirty="0"/>
              <a:t>en </a:t>
            </a:r>
            <a:r>
              <a:rPr lang="sv-SE" sz="3000" b="1" dirty="0"/>
              <a:t>engagerad lärandeprocess </a:t>
            </a:r>
            <a:r>
              <a:rPr lang="sv-SE" sz="3000" dirty="0"/>
              <a:t>där de studerande ”lär sig medan de utför” och genom att reflektera över upplevelsen. Upplevelsebaserat lärande kan innefatta, men är inte begränsat till, </a:t>
            </a:r>
            <a:r>
              <a:rPr lang="sv-SE" sz="3000" b="1" dirty="0"/>
              <a:t>laborativa experiment, praktikperioder, fältstudier och studioproduktioner</a:t>
            </a:r>
            <a:r>
              <a:rPr lang="sv-SE" sz="3000" dirty="0"/>
              <a:t>.</a:t>
            </a:r>
          </a:p>
          <a:p>
            <a:r>
              <a:rPr lang="sv-SE" sz="3000" dirty="0"/>
              <a:t>Upplevelsebaserad lärandemetodik är en välkänd modell i utbildning, handledning, coachning och organisationsutveckling.</a:t>
            </a:r>
          </a:p>
          <a:p>
            <a:r>
              <a:rPr lang="sv-SE" sz="3000" dirty="0"/>
              <a:t>Upplevelsebaserat lärande är ett uppslukande, </a:t>
            </a:r>
            <a:r>
              <a:rPr lang="sv-SE" sz="3000" dirty="0" err="1"/>
              <a:t>deltagarfokuserat</a:t>
            </a:r>
            <a:r>
              <a:rPr lang="sv-SE" sz="3000" dirty="0"/>
              <a:t>, aktivt förhållningssätt till inlärning som </a:t>
            </a:r>
            <a:r>
              <a:rPr lang="sv-SE" sz="3000" b="1" dirty="0"/>
              <a:t>involverar inlärare i alla åldrar, från alla bakgrunder och erfarenhetsnivåer i en känslomässigt engagerande inlärningsupplevelse.</a:t>
            </a:r>
          </a:p>
          <a:p>
            <a:endParaRPr lang="sv-SE" dirty="0"/>
          </a:p>
        </p:txBody>
      </p:sp>
    </p:spTree>
    <p:extLst>
      <p:ext uri="{BB962C8B-B14F-4D97-AF65-F5344CB8AC3E}">
        <p14:creationId xmlns:p14="http://schemas.microsoft.com/office/powerpoint/2010/main" val="300215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365125"/>
            <a:ext cx="10515600" cy="1428164"/>
          </a:xfrm>
        </p:spPr>
        <p:txBody>
          <a:bodyPr>
            <a:normAutofit/>
          </a:bodyPr>
          <a:lstStyle/>
          <a:p>
            <a:r>
              <a:rPr lang="en-US" b="1" dirty="0" err="1"/>
              <a:t>Upplevelsebaserat</a:t>
            </a:r>
            <a:r>
              <a:rPr lang="en-US" b="1" dirty="0"/>
              <a:t> </a:t>
            </a:r>
            <a:r>
              <a:rPr lang="en-US" b="1" dirty="0" err="1"/>
              <a:t>lärande</a:t>
            </a:r>
            <a:r>
              <a:rPr lang="en-US" b="1" dirty="0"/>
              <a:t> </a:t>
            </a:r>
            <a:r>
              <a:rPr lang="en-US" b="1" dirty="0" err="1"/>
              <a:t>kan</a:t>
            </a:r>
            <a:r>
              <a:rPr lang="en-US" b="1" dirty="0"/>
              <a:t> </a:t>
            </a:r>
            <a:r>
              <a:rPr lang="en-US" b="1" dirty="0" err="1"/>
              <a:t>definieras</a:t>
            </a:r>
            <a:r>
              <a:rPr lang="en-US" b="1" dirty="0"/>
              <a:t> </a:t>
            </a:r>
            <a:r>
              <a:rPr lang="en-US" b="1" dirty="0" err="1"/>
              <a:t>som</a:t>
            </a:r>
            <a:r>
              <a:rPr lang="en-US" b="1" dirty="0"/>
              <a:t> </a:t>
            </a:r>
            <a:r>
              <a:rPr lang="en-US" b="1" dirty="0" err="1"/>
              <a:t>lärande</a:t>
            </a:r>
            <a:r>
              <a:rPr lang="en-US" b="1" dirty="0"/>
              <a:t> </a:t>
            </a:r>
            <a:r>
              <a:rPr lang="en-US" b="1" dirty="0" err="1"/>
              <a:t>som</a:t>
            </a:r>
            <a:r>
              <a:rPr lang="en-US" b="1" dirty="0"/>
              <a:t>:</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1997475"/>
            <a:ext cx="10515600" cy="3456589"/>
          </a:xfrm>
        </p:spPr>
        <p:txBody>
          <a:bodyPr>
            <a:normAutofit/>
          </a:bodyPr>
          <a:lstStyle/>
          <a:p>
            <a:r>
              <a:rPr lang="sv-SE" dirty="0"/>
              <a:t>kombinerar </a:t>
            </a:r>
            <a:r>
              <a:rPr lang="sv-SE" b="1" dirty="0"/>
              <a:t>konkret erfarenhet med fokuserad reflektion</a:t>
            </a:r>
            <a:r>
              <a:rPr lang="sv-SE" dirty="0"/>
              <a:t>.</a:t>
            </a:r>
          </a:p>
          <a:p>
            <a:r>
              <a:rPr lang="sv-SE" dirty="0"/>
              <a:t>bygger på </a:t>
            </a:r>
            <a:r>
              <a:rPr lang="sv-SE" b="1" dirty="0"/>
              <a:t>tidigare kunskap och erfarenheter</a:t>
            </a:r>
            <a:r>
              <a:rPr lang="sv-SE" dirty="0"/>
              <a:t>.</a:t>
            </a:r>
          </a:p>
          <a:p>
            <a:r>
              <a:rPr lang="sv-SE" dirty="0"/>
              <a:t>kräver </a:t>
            </a:r>
            <a:r>
              <a:rPr lang="sv-SE" b="1" dirty="0"/>
              <a:t>aktivt engagemang </a:t>
            </a:r>
            <a:r>
              <a:rPr lang="sv-SE" dirty="0"/>
              <a:t>i att skapa mening.</a:t>
            </a:r>
          </a:p>
          <a:p>
            <a:r>
              <a:rPr lang="sv-SE" dirty="0"/>
              <a:t>uppmuntrar </a:t>
            </a:r>
            <a:r>
              <a:rPr lang="sv-SE" b="1" dirty="0"/>
              <a:t>samarbete </a:t>
            </a:r>
            <a:r>
              <a:rPr lang="sv-SE" dirty="0"/>
              <a:t>och utbyte av tankar och perspektiv.</a:t>
            </a:r>
          </a:p>
          <a:p>
            <a:r>
              <a:rPr lang="sv-SE" dirty="0"/>
              <a:t>kan vara </a:t>
            </a:r>
            <a:r>
              <a:rPr lang="sv-SE" b="1" dirty="0" err="1"/>
              <a:t>kursfokuserat</a:t>
            </a:r>
            <a:r>
              <a:rPr lang="sv-SE" b="1" dirty="0"/>
              <a:t> </a:t>
            </a:r>
            <a:r>
              <a:rPr lang="sv-SE" dirty="0"/>
              <a:t>eller </a:t>
            </a:r>
            <a:r>
              <a:rPr lang="sv-SE" b="1" dirty="0"/>
              <a:t>klassbaserat</a:t>
            </a:r>
            <a:r>
              <a:rPr lang="sv-SE" dirty="0"/>
              <a:t>, gemenskapsinriktad eller arbetslivsinriktat.</a:t>
            </a:r>
          </a:p>
        </p:txBody>
      </p:sp>
    </p:spTree>
    <p:extLst>
      <p:ext uri="{BB962C8B-B14F-4D97-AF65-F5344CB8AC3E}">
        <p14:creationId xmlns:p14="http://schemas.microsoft.com/office/powerpoint/2010/main" val="165103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en-US" b="1" dirty="0" err="1"/>
              <a:t>Hur</a:t>
            </a:r>
            <a:r>
              <a:rPr lang="en-US" b="1" dirty="0"/>
              <a:t> </a:t>
            </a:r>
            <a:r>
              <a:rPr lang="en-US" b="1" dirty="0" err="1"/>
              <a:t>upplevelsebaserat</a:t>
            </a:r>
            <a:r>
              <a:rPr lang="en-US" b="1" dirty="0"/>
              <a:t> </a:t>
            </a:r>
            <a:r>
              <a:rPr lang="en-US" b="1" dirty="0" err="1"/>
              <a:t>lärande</a:t>
            </a:r>
            <a:r>
              <a:rPr lang="en-US" b="1" dirty="0"/>
              <a:t> </a:t>
            </a:r>
            <a:r>
              <a:rPr lang="en-US" b="1" dirty="0" err="1"/>
              <a:t>fungerar</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1825624"/>
            <a:ext cx="10515600" cy="5032375"/>
          </a:xfrm>
        </p:spPr>
        <p:txBody>
          <a:bodyPr/>
          <a:lstStyle/>
          <a:p>
            <a:pPr algn="just"/>
            <a:r>
              <a:rPr lang="sv-SE" dirty="0"/>
              <a:t>Den grundläggande modellen för det upplevelsebaserade lärandets kretslopp är </a:t>
            </a:r>
            <a:r>
              <a:rPr lang="sv-SE" b="1" dirty="0"/>
              <a:t>”utför – reflektera – besluta”</a:t>
            </a:r>
            <a:r>
              <a:rPr lang="sv-SE" dirty="0"/>
              <a:t>.</a:t>
            </a:r>
          </a:p>
          <a:p>
            <a:pPr algn="just"/>
            <a:r>
              <a:rPr lang="sv-SE" dirty="0"/>
              <a:t>​</a:t>
            </a:r>
            <a:r>
              <a:rPr lang="sv-SE" dirty="0" err="1"/>
              <a:t>Kolbs</a:t>
            </a:r>
            <a:r>
              <a:rPr lang="sv-SE" dirty="0"/>
              <a:t> teori för upplevelsebaserat lärande (David </a:t>
            </a:r>
            <a:r>
              <a:rPr lang="sv-SE" dirty="0" err="1"/>
              <a:t>Kolb</a:t>
            </a:r>
            <a:r>
              <a:rPr lang="sv-SE" dirty="0"/>
              <a:t>, 1984) definierar upplevelsebaserat lärande som ”den process genom vilken kunskap skapas genom överföring av erfarenhet. Kunskap är resultatet av en kombination av att förstå och att överföra erfarenhet.”</a:t>
            </a:r>
          </a:p>
          <a:p>
            <a:endParaRPr lang="sv-SE" dirty="0"/>
          </a:p>
        </p:txBody>
      </p:sp>
      <p:pic>
        <p:nvPicPr>
          <p:cNvPr id="3" name="Picture 2"/>
          <p:cNvPicPr>
            <a:picLocks noChangeAspect="1"/>
          </p:cNvPicPr>
          <p:nvPr/>
        </p:nvPicPr>
        <p:blipFill rotWithShape="1">
          <a:blip r:embed="rId2"/>
          <a:srcRect l="16916" t="4417" r="18474" b="3237"/>
          <a:stretch/>
        </p:blipFill>
        <p:spPr>
          <a:xfrm>
            <a:off x="4234648" y="4314990"/>
            <a:ext cx="2779569" cy="2543010"/>
          </a:xfrm>
          <a:prstGeom prst="rect">
            <a:avLst/>
          </a:prstGeom>
        </p:spPr>
      </p:pic>
      <p:sp>
        <p:nvSpPr>
          <p:cNvPr id="5" name="Rectangle 4"/>
          <p:cNvSpPr/>
          <p:nvPr/>
        </p:nvSpPr>
        <p:spPr>
          <a:xfrm>
            <a:off x="1852071" y="6378982"/>
            <a:ext cx="3374642" cy="276999"/>
          </a:xfrm>
          <a:prstGeom prst="rect">
            <a:avLst/>
          </a:prstGeom>
        </p:spPr>
        <p:txBody>
          <a:bodyPr wrap="none">
            <a:spAutoFit/>
          </a:bodyPr>
          <a:lstStyle/>
          <a:p>
            <a:r>
              <a:rPr lang="en-US" sz="1200" i="1" dirty="0" err="1"/>
              <a:t>Kolbs</a:t>
            </a:r>
            <a:r>
              <a:rPr lang="en-US" sz="1200" i="1" dirty="0"/>
              <a:t> </a:t>
            </a:r>
            <a:r>
              <a:rPr lang="en-US" sz="1200" i="1" dirty="0" err="1"/>
              <a:t>kretslopp</a:t>
            </a:r>
            <a:r>
              <a:rPr lang="en-US" sz="1200" i="1" dirty="0"/>
              <a:t> för </a:t>
            </a:r>
            <a:r>
              <a:rPr lang="en-US" sz="1200" i="1" dirty="0" err="1"/>
              <a:t>upplevelsebaserat</a:t>
            </a:r>
            <a:r>
              <a:rPr lang="en-US" sz="1200" i="1" dirty="0"/>
              <a:t> </a:t>
            </a:r>
            <a:r>
              <a:rPr lang="en-US" sz="1200" i="1" dirty="0" err="1"/>
              <a:t>lärande</a:t>
            </a:r>
            <a:endParaRPr lang="en-US" sz="1200" i="1" dirty="0"/>
          </a:p>
        </p:txBody>
      </p:sp>
    </p:spTree>
    <p:extLst>
      <p:ext uri="{BB962C8B-B14F-4D97-AF65-F5344CB8AC3E}">
        <p14:creationId xmlns:p14="http://schemas.microsoft.com/office/powerpoint/2010/main" val="314293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en-US" b="1" dirty="0" err="1"/>
              <a:t>Kolbs</a:t>
            </a:r>
            <a:r>
              <a:rPr lang="en-US" b="1" dirty="0"/>
              <a:t> </a:t>
            </a:r>
            <a:r>
              <a:rPr lang="en-US" b="1" dirty="0" err="1"/>
              <a:t>kretslopp</a:t>
            </a:r>
            <a:r>
              <a:rPr lang="en-US" b="1" dirty="0"/>
              <a:t> för </a:t>
            </a:r>
            <a:r>
              <a:rPr lang="en-US" b="1" dirty="0" err="1"/>
              <a:t>upplevelsebaserat</a:t>
            </a:r>
            <a:r>
              <a:rPr lang="en-US" b="1" dirty="0"/>
              <a:t> </a:t>
            </a:r>
            <a:r>
              <a:rPr lang="en-US" b="1" dirty="0" err="1"/>
              <a:t>lärande</a:t>
            </a:r>
            <a:endParaRPr lang="en-GB" b="1"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669524" y="1594805"/>
            <a:ext cx="10515600" cy="5152224"/>
          </a:xfrm>
        </p:spPr>
        <p:txBody>
          <a:bodyPr>
            <a:normAutofit fontScale="77500" lnSpcReduction="20000"/>
          </a:bodyPr>
          <a:lstStyle/>
          <a:p>
            <a:pPr marL="0" indent="0" algn="just">
              <a:buNone/>
            </a:pPr>
            <a:r>
              <a:rPr lang="sv-SE" dirty="0"/>
              <a:t>​</a:t>
            </a:r>
            <a:r>
              <a:rPr lang="sv-SE" dirty="0" err="1"/>
              <a:t>Kolbs</a:t>
            </a:r>
            <a:r>
              <a:rPr lang="sv-SE" dirty="0"/>
              <a:t> teori för upplevelsebaserat lärande innehåller </a:t>
            </a:r>
            <a:r>
              <a:rPr lang="sv-SE" b="1" dirty="0"/>
              <a:t>ett kretslopp med fyra delar</a:t>
            </a:r>
            <a:r>
              <a:rPr lang="sv-SE" dirty="0"/>
              <a:t>:</a:t>
            </a:r>
          </a:p>
          <a:p>
            <a:pPr algn="just"/>
            <a:r>
              <a:rPr lang="sv-SE" dirty="0"/>
              <a:t>Konkret erfarenhet</a:t>
            </a:r>
          </a:p>
          <a:p>
            <a:pPr algn="just"/>
            <a:r>
              <a:rPr lang="sv-SE" dirty="0"/>
              <a:t>Reflekterande observation</a:t>
            </a:r>
          </a:p>
          <a:p>
            <a:pPr algn="just"/>
            <a:r>
              <a:rPr lang="sv-SE" dirty="0"/>
              <a:t>Abstrakt begreppsbildning</a:t>
            </a:r>
          </a:p>
          <a:p>
            <a:pPr algn="just"/>
            <a:r>
              <a:rPr lang="sv-SE" dirty="0"/>
              <a:t>Aktivt experimenterande</a:t>
            </a:r>
          </a:p>
          <a:p>
            <a:pPr marL="0" indent="0" algn="just">
              <a:buNone/>
            </a:pPr>
            <a:endParaRPr lang="sv-SE" dirty="0"/>
          </a:p>
          <a:p>
            <a:pPr marL="0" indent="0" algn="just">
              <a:buNone/>
            </a:pPr>
            <a:r>
              <a:rPr lang="sv-SE" dirty="0" err="1"/>
              <a:t>Kolb</a:t>
            </a:r>
            <a:r>
              <a:rPr lang="sv-SE" dirty="0"/>
              <a:t> har beskrivit </a:t>
            </a:r>
            <a:r>
              <a:rPr lang="sv-SE" b="1" dirty="0"/>
              <a:t>två olika sätt att förstå sin erfarenhet</a:t>
            </a:r>
            <a:r>
              <a:rPr lang="sv-SE" dirty="0"/>
              <a:t>:</a:t>
            </a:r>
          </a:p>
          <a:p>
            <a:pPr algn="just"/>
            <a:r>
              <a:rPr lang="sv-SE" dirty="0"/>
              <a:t>Konkret erfarenhet</a:t>
            </a:r>
          </a:p>
          <a:p>
            <a:pPr algn="just"/>
            <a:r>
              <a:rPr lang="sv-SE" dirty="0"/>
              <a:t>Abstrakt begreppsbildning</a:t>
            </a:r>
          </a:p>
          <a:p>
            <a:pPr marL="0" indent="0" algn="just">
              <a:buNone/>
            </a:pPr>
            <a:endParaRPr lang="sv-SE" dirty="0"/>
          </a:p>
          <a:p>
            <a:pPr marL="0" indent="0" algn="just">
              <a:buNone/>
            </a:pPr>
            <a:r>
              <a:rPr lang="sv-SE" dirty="0"/>
              <a:t>Han har också identifierat </a:t>
            </a:r>
            <a:r>
              <a:rPr lang="sv-SE" b="1" dirty="0"/>
              <a:t>två sätt att förvandla erfarenhet</a:t>
            </a:r>
            <a:r>
              <a:rPr lang="sv-SE" dirty="0"/>
              <a:t>:</a:t>
            </a:r>
          </a:p>
          <a:p>
            <a:pPr algn="just"/>
            <a:r>
              <a:rPr lang="sv-SE" dirty="0"/>
              <a:t>Reflekterande observation</a:t>
            </a:r>
          </a:p>
          <a:p>
            <a:pPr algn="just"/>
            <a:r>
              <a:rPr lang="sv-SE" dirty="0"/>
              <a:t>Aktivt experimenterande</a:t>
            </a:r>
          </a:p>
          <a:p>
            <a:pPr marL="0" indent="0">
              <a:buNone/>
            </a:pPr>
            <a:endParaRPr lang="sv-SE" dirty="0"/>
          </a:p>
          <a:p>
            <a:pPr marL="0" indent="0">
              <a:buNone/>
            </a:pPr>
            <a:endParaRPr lang="sv-SE" dirty="0"/>
          </a:p>
          <a:p>
            <a:endParaRPr lang="sv-SE" dirty="0"/>
          </a:p>
        </p:txBody>
      </p:sp>
      <p:pic>
        <p:nvPicPr>
          <p:cNvPr id="5" name="Picture 4"/>
          <p:cNvPicPr>
            <a:picLocks noChangeAspect="1"/>
          </p:cNvPicPr>
          <p:nvPr/>
        </p:nvPicPr>
        <p:blipFill rotWithShape="1">
          <a:blip r:embed="rId2"/>
          <a:srcRect l="16916" t="4417" r="18474" b="3237"/>
          <a:stretch/>
        </p:blipFill>
        <p:spPr>
          <a:xfrm>
            <a:off x="9163802" y="2341736"/>
            <a:ext cx="2699724" cy="2469961"/>
          </a:xfrm>
          <a:prstGeom prst="rect">
            <a:avLst/>
          </a:prstGeom>
        </p:spPr>
      </p:pic>
      <p:sp>
        <p:nvSpPr>
          <p:cNvPr id="6" name="Rectangle 5"/>
          <p:cNvSpPr/>
          <p:nvPr/>
        </p:nvSpPr>
        <p:spPr>
          <a:xfrm>
            <a:off x="9275985" y="4811697"/>
            <a:ext cx="3374642" cy="276999"/>
          </a:xfrm>
          <a:prstGeom prst="rect">
            <a:avLst/>
          </a:prstGeom>
        </p:spPr>
        <p:txBody>
          <a:bodyPr wrap="none">
            <a:spAutoFit/>
          </a:bodyPr>
          <a:lstStyle/>
          <a:p>
            <a:r>
              <a:rPr lang="en-US" sz="1200" i="1" dirty="0" err="1"/>
              <a:t>Kolbs</a:t>
            </a:r>
            <a:r>
              <a:rPr lang="en-US" sz="1200" i="1" dirty="0"/>
              <a:t> </a:t>
            </a:r>
            <a:r>
              <a:rPr lang="en-US" sz="1200" i="1" dirty="0" err="1"/>
              <a:t>kretslopp</a:t>
            </a:r>
            <a:r>
              <a:rPr lang="en-US" sz="1200" i="1" dirty="0"/>
              <a:t> för </a:t>
            </a:r>
            <a:r>
              <a:rPr lang="en-US" sz="1200" i="1" dirty="0" err="1"/>
              <a:t>upplevelsebaserat</a:t>
            </a:r>
            <a:r>
              <a:rPr lang="en-US" sz="1200" i="1" dirty="0"/>
              <a:t> </a:t>
            </a:r>
            <a:r>
              <a:rPr lang="en-US" sz="1200" i="1" dirty="0" err="1"/>
              <a:t>lärande</a:t>
            </a:r>
            <a:endParaRPr lang="en-US" sz="1200" i="1" dirty="0"/>
          </a:p>
        </p:txBody>
      </p:sp>
    </p:spTree>
    <p:extLst>
      <p:ext uri="{BB962C8B-B14F-4D97-AF65-F5344CB8AC3E}">
        <p14:creationId xmlns:p14="http://schemas.microsoft.com/office/powerpoint/2010/main" val="3457735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en-US" b="1" dirty="0" err="1"/>
              <a:t>Att</a:t>
            </a:r>
            <a:r>
              <a:rPr lang="en-US" b="1" dirty="0"/>
              <a:t> </a:t>
            </a:r>
            <a:r>
              <a:rPr lang="en-US" b="1" dirty="0" err="1"/>
              <a:t>förstå</a:t>
            </a:r>
            <a:r>
              <a:rPr lang="en-US" b="1" dirty="0"/>
              <a:t> de </a:t>
            </a:r>
            <a:r>
              <a:rPr lang="en-US" b="1" dirty="0" err="1"/>
              <a:t>fyra</a:t>
            </a:r>
            <a:r>
              <a:rPr lang="en-US" b="1" dirty="0"/>
              <a:t> </a:t>
            </a:r>
            <a:r>
              <a:rPr lang="en-US" b="1" dirty="0" err="1"/>
              <a:t>stadierna</a:t>
            </a:r>
            <a:r>
              <a:rPr lang="en-US" b="1" dirty="0"/>
              <a:t> </a:t>
            </a:r>
            <a:r>
              <a:rPr lang="en-US" b="1" dirty="0" err="1"/>
              <a:t>i</a:t>
            </a:r>
            <a:r>
              <a:rPr lang="en-US" b="1" dirty="0"/>
              <a:t> </a:t>
            </a:r>
            <a:r>
              <a:rPr lang="en-US" b="1" dirty="0" err="1"/>
              <a:t>cykeln</a:t>
            </a:r>
            <a:r>
              <a:rPr lang="en-US" b="1" dirty="0"/>
              <a:t> för </a:t>
            </a:r>
            <a:r>
              <a:rPr lang="en-US" b="1" dirty="0" err="1"/>
              <a:t>upplevelsebaserat</a:t>
            </a:r>
            <a:r>
              <a:rPr lang="en-US" b="1" dirty="0"/>
              <a:t> </a:t>
            </a:r>
            <a:r>
              <a:rPr lang="en-US" b="1" dirty="0" err="1"/>
              <a:t>lärande</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1825625"/>
            <a:ext cx="5846685" cy="4351338"/>
          </a:xfrm>
        </p:spPr>
        <p:txBody>
          <a:bodyPr>
            <a:normAutofit lnSpcReduction="10000"/>
          </a:bodyPr>
          <a:lstStyle/>
          <a:p>
            <a:pPr marL="0" indent="0">
              <a:buNone/>
            </a:pPr>
            <a:r>
              <a:rPr lang="sv-SE" b="1" dirty="0"/>
              <a:t>1. KONKRET ERFARENHET:  </a:t>
            </a:r>
            <a:br>
              <a:rPr lang="sv-SE" dirty="0"/>
            </a:br>
            <a:endParaRPr lang="sv-SE" dirty="0"/>
          </a:p>
          <a:p>
            <a:pPr marL="0" indent="0" algn="just">
              <a:buNone/>
            </a:pPr>
            <a:r>
              <a:rPr lang="sv-SE" dirty="0"/>
              <a:t>Konkret erfarenhet handlar om de </a:t>
            </a:r>
            <a:r>
              <a:rPr lang="sv-SE" b="1" dirty="0"/>
              <a:t>praktiska erfarenheter vi lär oss av</a:t>
            </a:r>
            <a:r>
              <a:rPr lang="sv-SE" dirty="0"/>
              <a:t>. Det är här vi provar nya saker, möter problem och går utanför vår bekvämlighetszon. Dessa erfarenheter kan innefatta vad som helst i privatlivet eller yrkeslivet och vi lär oss av våra framgångar eller misslyckanden.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750"/>
          <a:stretch/>
        </p:blipFill>
        <p:spPr>
          <a:xfrm>
            <a:off x="7244179" y="2905399"/>
            <a:ext cx="4109621" cy="2191790"/>
          </a:xfrm>
          <a:prstGeom prst="rect">
            <a:avLst/>
          </a:prstGeom>
        </p:spPr>
      </p:pic>
    </p:spTree>
    <p:extLst>
      <p:ext uri="{BB962C8B-B14F-4D97-AF65-F5344CB8AC3E}">
        <p14:creationId xmlns:p14="http://schemas.microsoft.com/office/powerpoint/2010/main" val="199525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a:xfrm>
            <a:off x="839788" y="656948"/>
            <a:ext cx="3932237" cy="1400452"/>
          </a:xfrm>
        </p:spPr>
        <p:txBody>
          <a:bodyPr>
            <a:normAutofit/>
          </a:bodyPr>
          <a:lstStyle/>
          <a:p>
            <a:r>
              <a:rPr lang="it-IT" sz="4400" b="1" spc="100" dirty="0"/>
              <a:t>Mål och syfte</a:t>
            </a:r>
            <a:endParaRPr lang="en-GB" sz="4400"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839788" y="2057400"/>
            <a:ext cx="3932237" cy="4387788"/>
          </a:xfrm>
        </p:spPr>
        <p:txBody>
          <a:bodyPr>
            <a:noAutofit/>
          </a:bodyPr>
          <a:lstStyle/>
          <a:p>
            <a:pPr lvl="0">
              <a:lnSpc>
                <a:spcPct val="150000"/>
              </a:lnSpc>
              <a:spcAft>
                <a:spcPts val="600"/>
              </a:spcAft>
            </a:pPr>
            <a:r>
              <a:rPr lang="sv-SE" sz="2600" b="1" dirty="0">
                <a:solidFill>
                  <a:srgbClr val="262626"/>
                </a:solidFill>
              </a:rPr>
              <a:t>Vid slutet av den här modulen kommer inläraren att kunna tillämpa undervisningsmetoder och strategier som stärker inkluderingen i klassrummet.</a:t>
            </a:r>
          </a:p>
        </p:txBody>
      </p:sp>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en-US" b="1" dirty="0" err="1"/>
              <a:t>Att</a:t>
            </a:r>
            <a:r>
              <a:rPr lang="en-US" b="1" dirty="0"/>
              <a:t> </a:t>
            </a:r>
            <a:r>
              <a:rPr lang="en-US" b="1" dirty="0" err="1"/>
              <a:t>förstå</a:t>
            </a:r>
            <a:r>
              <a:rPr lang="en-US" b="1" dirty="0"/>
              <a:t> de </a:t>
            </a:r>
            <a:r>
              <a:rPr lang="en-US" b="1" dirty="0" err="1"/>
              <a:t>fyra</a:t>
            </a:r>
            <a:r>
              <a:rPr lang="en-US" b="1" dirty="0"/>
              <a:t> </a:t>
            </a:r>
            <a:r>
              <a:rPr lang="en-US" b="1" dirty="0" err="1"/>
              <a:t>stadierna</a:t>
            </a:r>
            <a:r>
              <a:rPr lang="en-US" b="1" dirty="0"/>
              <a:t> </a:t>
            </a:r>
            <a:r>
              <a:rPr lang="en-US" b="1" dirty="0" err="1"/>
              <a:t>i</a:t>
            </a:r>
            <a:r>
              <a:rPr lang="en-US" b="1" dirty="0"/>
              <a:t> </a:t>
            </a:r>
            <a:r>
              <a:rPr lang="en-US" b="1" dirty="0" err="1"/>
              <a:t>cykeln</a:t>
            </a:r>
            <a:r>
              <a:rPr lang="en-US" b="1" dirty="0"/>
              <a:t> för </a:t>
            </a:r>
            <a:r>
              <a:rPr lang="en-US" b="1" dirty="0" err="1"/>
              <a:t>upplevelsebaserat</a:t>
            </a:r>
            <a:r>
              <a:rPr lang="en-US" b="1" dirty="0"/>
              <a:t> </a:t>
            </a:r>
            <a:r>
              <a:rPr lang="en-US" b="1" dirty="0" err="1"/>
              <a:t>lärande</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1690688"/>
            <a:ext cx="6388223" cy="4701234"/>
          </a:xfrm>
        </p:spPr>
        <p:txBody>
          <a:bodyPr>
            <a:normAutofit fontScale="85000" lnSpcReduction="20000"/>
          </a:bodyPr>
          <a:lstStyle/>
          <a:p>
            <a:pPr marL="0" indent="0">
              <a:buNone/>
            </a:pPr>
            <a:r>
              <a:rPr lang="sv-SE" b="1" dirty="0"/>
              <a:t>2. REFLEKTERANDE OBSERVATION</a:t>
            </a:r>
            <a:br>
              <a:rPr lang="sv-SE" dirty="0"/>
            </a:br>
            <a:endParaRPr lang="sv-SE" dirty="0"/>
          </a:p>
          <a:p>
            <a:pPr marL="0" indent="0" algn="just">
              <a:buNone/>
            </a:pPr>
            <a:r>
              <a:rPr lang="sv-SE" sz="3000" dirty="0"/>
              <a:t>Därefter behöver vi reflektera för att lära oss av vår upplevelse. Fasen ”reflekterande observation” i det upplevelsebaserade lärandets kretslopp handlar om </a:t>
            </a:r>
            <a:r>
              <a:rPr lang="sv-SE" sz="3000" b="1" dirty="0"/>
              <a:t>reflektion över upplevelserna både vad gäller utförande och känslor. </a:t>
            </a:r>
            <a:r>
              <a:rPr lang="sv-SE" sz="3000" dirty="0"/>
              <a:t>Det är under denna fas som vi funderar över upplevelserna. Vi får reflektera över vad som fungerade och vad som kan förbättras. Det är också en chans att iaktta hur det kunde göras annorlunda och att lära sig av varandra.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371" y="2804774"/>
            <a:ext cx="3592429" cy="2393040"/>
          </a:xfrm>
          <a:prstGeom prst="rect">
            <a:avLst/>
          </a:prstGeom>
        </p:spPr>
      </p:pic>
    </p:spTree>
    <p:extLst>
      <p:ext uri="{BB962C8B-B14F-4D97-AF65-F5344CB8AC3E}">
        <p14:creationId xmlns:p14="http://schemas.microsoft.com/office/powerpoint/2010/main" val="2565165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en-US" b="1" dirty="0" err="1"/>
              <a:t>Att</a:t>
            </a:r>
            <a:r>
              <a:rPr lang="en-US" b="1" dirty="0"/>
              <a:t> </a:t>
            </a:r>
            <a:r>
              <a:rPr lang="en-US" b="1" dirty="0" err="1"/>
              <a:t>förstå</a:t>
            </a:r>
            <a:r>
              <a:rPr lang="en-US" b="1" dirty="0"/>
              <a:t> de </a:t>
            </a:r>
            <a:r>
              <a:rPr lang="en-US" b="1" dirty="0" err="1"/>
              <a:t>fyra</a:t>
            </a:r>
            <a:r>
              <a:rPr lang="en-US" b="1" dirty="0"/>
              <a:t> </a:t>
            </a:r>
            <a:r>
              <a:rPr lang="en-US" b="1" dirty="0" err="1"/>
              <a:t>stadierna</a:t>
            </a:r>
            <a:r>
              <a:rPr lang="en-US" b="1" dirty="0"/>
              <a:t> </a:t>
            </a:r>
            <a:r>
              <a:rPr lang="en-US" b="1" dirty="0" err="1"/>
              <a:t>i</a:t>
            </a:r>
            <a:r>
              <a:rPr lang="en-US" b="1" dirty="0"/>
              <a:t> </a:t>
            </a:r>
            <a:r>
              <a:rPr lang="en-US" b="1" dirty="0" err="1"/>
              <a:t>cykeln</a:t>
            </a:r>
            <a:r>
              <a:rPr lang="en-US" b="1" dirty="0"/>
              <a:t> för </a:t>
            </a:r>
            <a:r>
              <a:rPr lang="en-US" b="1" dirty="0" err="1"/>
              <a:t>upplevelsebaserat</a:t>
            </a:r>
            <a:r>
              <a:rPr lang="en-US" b="1" dirty="0"/>
              <a:t> </a:t>
            </a:r>
            <a:r>
              <a:rPr lang="en-US" b="1" dirty="0" err="1"/>
              <a:t>lärande</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199" y="1825625"/>
            <a:ext cx="6734453" cy="3314546"/>
          </a:xfrm>
        </p:spPr>
        <p:txBody>
          <a:bodyPr>
            <a:normAutofit/>
          </a:bodyPr>
          <a:lstStyle/>
          <a:p>
            <a:pPr marL="0" indent="0">
              <a:buNone/>
            </a:pPr>
            <a:br>
              <a:rPr lang="sv-SE" dirty="0"/>
            </a:br>
            <a:r>
              <a:rPr lang="sv-SE" b="1" dirty="0"/>
              <a:t>3. ABSTRAKT BEGREPPSBILDNING</a:t>
            </a:r>
            <a:br>
              <a:rPr lang="sv-SE" dirty="0"/>
            </a:br>
            <a:endParaRPr lang="sv-SE" dirty="0"/>
          </a:p>
          <a:p>
            <a:pPr marL="0" indent="0" algn="just">
              <a:buNone/>
            </a:pPr>
            <a:r>
              <a:rPr lang="sv-SE" dirty="0"/>
              <a:t>Så snart vi har identifierat och förstått vad som definierar en erfarenhet kan vi bestämma </a:t>
            </a:r>
            <a:r>
              <a:rPr lang="sv-SE" b="1" dirty="0"/>
              <a:t>vad vi kan göra annorlunda nästa gång.</a:t>
            </a:r>
            <a:r>
              <a:rPr lang="sv-SE" dirty="0"/>
              <a:t> Här ska man planera och </a:t>
            </a:r>
            <a:r>
              <a:rPr lang="sv-SE" dirty="0" err="1"/>
              <a:t>brainstorma</a:t>
            </a:r>
            <a:r>
              <a:rPr lang="sv-SE" dirty="0"/>
              <a:t> för att lyckas.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289" t="17475" r="6073" b="25048"/>
          <a:stretch/>
        </p:blipFill>
        <p:spPr>
          <a:xfrm>
            <a:off x="8025413" y="2275534"/>
            <a:ext cx="3681914" cy="2414727"/>
          </a:xfrm>
          <a:prstGeom prst="rect">
            <a:avLst/>
          </a:prstGeom>
        </p:spPr>
      </p:pic>
    </p:spTree>
    <p:extLst>
      <p:ext uri="{BB962C8B-B14F-4D97-AF65-F5344CB8AC3E}">
        <p14:creationId xmlns:p14="http://schemas.microsoft.com/office/powerpoint/2010/main" val="1115117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en-US" b="1" dirty="0" err="1"/>
              <a:t>Att</a:t>
            </a:r>
            <a:r>
              <a:rPr lang="en-US" b="1" dirty="0"/>
              <a:t> </a:t>
            </a:r>
            <a:r>
              <a:rPr lang="en-US" b="1" dirty="0" err="1"/>
              <a:t>förstå</a:t>
            </a:r>
            <a:r>
              <a:rPr lang="en-US" b="1" dirty="0"/>
              <a:t> de </a:t>
            </a:r>
            <a:r>
              <a:rPr lang="en-US" b="1" dirty="0" err="1"/>
              <a:t>fyra</a:t>
            </a:r>
            <a:r>
              <a:rPr lang="en-US" b="1" dirty="0"/>
              <a:t> </a:t>
            </a:r>
            <a:r>
              <a:rPr lang="en-US" b="1" dirty="0" err="1"/>
              <a:t>stadierna</a:t>
            </a:r>
            <a:r>
              <a:rPr lang="en-US" b="1" dirty="0"/>
              <a:t> </a:t>
            </a:r>
            <a:r>
              <a:rPr lang="en-US" b="1" dirty="0" err="1"/>
              <a:t>i</a:t>
            </a:r>
            <a:r>
              <a:rPr lang="en-US" b="1" dirty="0"/>
              <a:t> </a:t>
            </a:r>
            <a:r>
              <a:rPr lang="en-US" b="1" dirty="0" err="1"/>
              <a:t>cykeln</a:t>
            </a:r>
            <a:r>
              <a:rPr lang="en-US" b="1" dirty="0"/>
              <a:t> för </a:t>
            </a:r>
            <a:r>
              <a:rPr lang="en-US" b="1" dirty="0" err="1"/>
              <a:t>upplevelsebaserat</a:t>
            </a:r>
            <a:r>
              <a:rPr lang="en-US" b="1" dirty="0"/>
              <a:t> </a:t>
            </a:r>
            <a:r>
              <a:rPr lang="en-US" b="1" dirty="0" err="1"/>
              <a:t>lärande</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199" y="1825625"/>
            <a:ext cx="6734453" cy="3314546"/>
          </a:xfrm>
        </p:spPr>
        <p:txBody>
          <a:bodyPr>
            <a:normAutofit/>
          </a:bodyPr>
          <a:lstStyle/>
          <a:p>
            <a:pPr marL="0" indent="0">
              <a:buNone/>
            </a:pPr>
            <a:br>
              <a:rPr lang="sv-SE" dirty="0"/>
            </a:br>
            <a:r>
              <a:rPr lang="sv-SE" b="1" dirty="0"/>
              <a:t>4. AKTIVT EXPERIMENTERANDE​</a:t>
            </a:r>
          </a:p>
          <a:p>
            <a:pPr marL="0" indent="0" algn="just">
              <a:buNone/>
            </a:pPr>
            <a:r>
              <a:rPr lang="sv-SE" dirty="0"/>
              <a:t>Fasen av aktivt experimenterande i det upplevelsebaserade lärandet kretslopp är </a:t>
            </a:r>
            <a:r>
              <a:rPr lang="sv-SE" b="1" dirty="0"/>
              <a:t>där vi får experimentera med våra idéer. </a:t>
            </a:r>
            <a:r>
              <a:rPr lang="sv-SE" dirty="0"/>
              <a:t>Det är dags att pröva vår plan i verkligheten!</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0852" r="11086" b="3516"/>
          <a:stretch/>
        </p:blipFill>
        <p:spPr>
          <a:xfrm>
            <a:off x="8182101" y="2583402"/>
            <a:ext cx="3171699" cy="2352581"/>
          </a:xfrm>
          <a:prstGeom prst="rect">
            <a:avLst/>
          </a:prstGeom>
        </p:spPr>
      </p:pic>
    </p:spTree>
    <p:extLst>
      <p:ext uri="{BB962C8B-B14F-4D97-AF65-F5344CB8AC3E}">
        <p14:creationId xmlns:p14="http://schemas.microsoft.com/office/powerpoint/2010/main" val="2858851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a:t>Modell för </a:t>
            </a:r>
            <a:r>
              <a:rPr lang="en-US" b="1" dirty="0" err="1"/>
              <a:t>upplevelsebaserad</a:t>
            </a:r>
            <a:r>
              <a:rPr lang="en-US" b="1" dirty="0"/>
              <a:t> </a:t>
            </a:r>
            <a:r>
              <a:rPr lang="en-US" b="1" dirty="0" err="1"/>
              <a:t>inlärningsstil</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690688"/>
            <a:ext cx="7515687" cy="4062042"/>
          </a:xfrm>
        </p:spPr>
        <p:txBody>
          <a:bodyPr>
            <a:normAutofit fontScale="92500" lnSpcReduction="20000"/>
          </a:bodyPr>
          <a:lstStyle/>
          <a:p>
            <a:pPr marL="0" indent="0">
              <a:buNone/>
            </a:pPr>
            <a:r>
              <a:rPr lang="sv-SE" sz="3000" dirty="0"/>
              <a:t>Även om situationen är viktig spelar också våra egna preferenser stor roll. </a:t>
            </a:r>
          </a:p>
          <a:p>
            <a:pPr marL="0" indent="0">
              <a:buNone/>
            </a:pPr>
            <a:r>
              <a:rPr lang="sv-SE" sz="3000" dirty="0" err="1"/>
              <a:t>Kolb</a:t>
            </a:r>
            <a:r>
              <a:rPr lang="sv-SE" sz="3000" dirty="0"/>
              <a:t> noterar att personer </a:t>
            </a:r>
            <a:r>
              <a:rPr lang="sv-SE" sz="3000" b="1" dirty="0"/>
              <a:t>som anses vara ”iakttagare” föredrar reflekterande observation</a:t>
            </a:r>
            <a:r>
              <a:rPr lang="sv-SE" sz="3000" dirty="0"/>
              <a:t>, medan de som är </a:t>
            </a:r>
            <a:r>
              <a:rPr lang="sv-SE" sz="3000" b="1" dirty="0"/>
              <a:t>”utförare” i högre grad tar del i aktivt experimenterande</a:t>
            </a:r>
            <a:r>
              <a:rPr lang="sv-SE" sz="3000" dirty="0"/>
              <a:t>.</a:t>
            </a:r>
          </a:p>
          <a:p>
            <a:pPr marL="0" indent="0">
              <a:buNone/>
            </a:pPr>
            <a:r>
              <a:rPr lang="sv-SE" sz="3000" dirty="0"/>
              <a:t>Dessa preferenser är också utgångspunkter för </a:t>
            </a:r>
            <a:r>
              <a:rPr lang="sv-SE" sz="3000" dirty="0" err="1"/>
              <a:t>Kolbs</a:t>
            </a:r>
            <a:r>
              <a:rPr lang="sv-SE" sz="3000" dirty="0"/>
              <a:t> inlärningsstilar. </a:t>
            </a:r>
          </a:p>
          <a:p>
            <a:pPr marL="0" indent="0">
              <a:buNone/>
            </a:pPr>
            <a:r>
              <a:rPr lang="sv-SE" sz="3000" dirty="0"/>
              <a:t>I den här modellen för inlärningsstilar har var och en av de fyra typerna sina dominerande inlärningsförmågor på två områden.</a:t>
            </a:r>
          </a:p>
          <a:p>
            <a:endParaRPr lang="sv-SE" dirty="0"/>
          </a:p>
        </p:txBody>
      </p:sp>
      <p:sp>
        <p:nvSpPr>
          <p:cNvPr id="5" name="Cloud Callout 4"/>
          <p:cNvSpPr/>
          <p:nvPr/>
        </p:nvSpPr>
        <p:spPr>
          <a:xfrm rot="338597">
            <a:off x="8877671" y="2369830"/>
            <a:ext cx="2956264" cy="1847064"/>
          </a:xfrm>
          <a:prstGeom prst="cloudCallout">
            <a:avLst>
              <a:gd name="adj1" fmla="val -22484"/>
              <a:gd name="adj2" fmla="val 62501"/>
            </a:avLst>
          </a:prstGeom>
          <a:solidFill>
            <a:srgbClr val="C69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Hur</a:t>
            </a:r>
            <a:r>
              <a:rPr lang="en-US" sz="1400" dirty="0"/>
              <a:t> </a:t>
            </a:r>
            <a:r>
              <a:rPr lang="en-US" sz="1400" dirty="0" err="1"/>
              <a:t>bestämmer</a:t>
            </a:r>
            <a:r>
              <a:rPr lang="en-US" sz="1400" dirty="0"/>
              <a:t> vi </a:t>
            </a:r>
            <a:r>
              <a:rPr lang="en-US" sz="1400" dirty="0" err="1"/>
              <a:t>vilket</a:t>
            </a:r>
            <a:r>
              <a:rPr lang="en-US" sz="1400" dirty="0"/>
              <a:t> slags </a:t>
            </a:r>
            <a:r>
              <a:rPr lang="en-US" sz="1400" dirty="0" err="1"/>
              <a:t>upplevelsebaserat</a:t>
            </a:r>
            <a:r>
              <a:rPr lang="en-US" sz="1400" dirty="0"/>
              <a:t> </a:t>
            </a:r>
            <a:r>
              <a:rPr lang="en-US" sz="1400" dirty="0" err="1"/>
              <a:t>lärande</a:t>
            </a:r>
            <a:r>
              <a:rPr lang="en-US" sz="1400" dirty="0"/>
              <a:t> </a:t>
            </a:r>
            <a:r>
              <a:rPr lang="en-US" sz="1400" dirty="0" err="1"/>
              <a:t>som</a:t>
            </a:r>
            <a:r>
              <a:rPr lang="en-US" sz="1400" dirty="0"/>
              <a:t> </a:t>
            </a:r>
            <a:r>
              <a:rPr lang="en-US" sz="1400" dirty="0" err="1"/>
              <a:t>kommer</a:t>
            </a:r>
            <a:r>
              <a:rPr lang="en-US" sz="1400" dirty="0"/>
              <a:t> </a:t>
            </a:r>
            <a:r>
              <a:rPr lang="en-US" sz="1400" dirty="0" err="1"/>
              <a:t>att</a:t>
            </a:r>
            <a:r>
              <a:rPr lang="en-US" sz="1400" dirty="0"/>
              <a:t> </a:t>
            </a:r>
            <a:r>
              <a:rPr lang="en-US" sz="1400" dirty="0" err="1"/>
              <a:t>fungera</a:t>
            </a:r>
            <a:r>
              <a:rPr lang="en-US" sz="1400" dirty="0"/>
              <a:t> </a:t>
            </a:r>
            <a:r>
              <a:rPr lang="en-US" sz="1400" dirty="0" err="1"/>
              <a:t>bäst</a:t>
            </a:r>
            <a:r>
              <a:rPr lang="en-US" sz="1400" dirty="0"/>
              <a:t>? </a:t>
            </a:r>
          </a:p>
        </p:txBody>
      </p:sp>
    </p:spTree>
    <p:extLst>
      <p:ext uri="{BB962C8B-B14F-4D97-AF65-F5344CB8AC3E}">
        <p14:creationId xmlns:p14="http://schemas.microsoft.com/office/powerpoint/2010/main" val="1809539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838200" y="143184"/>
            <a:ext cx="10515600" cy="963350"/>
          </a:xfrm>
        </p:spPr>
        <p:txBody>
          <a:bodyPr/>
          <a:lstStyle/>
          <a:p>
            <a:r>
              <a:rPr lang="en-US" b="1" dirty="0" err="1"/>
              <a:t>Kolbs</a:t>
            </a:r>
            <a:r>
              <a:rPr lang="en-US" b="1" dirty="0"/>
              <a:t> </a:t>
            </a:r>
            <a:r>
              <a:rPr lang="en-US" b="1" dirty="0" err="1"/>
              <a:t>inlärningsstilar</a:t>
            </a:r>
            <a:endParaRPr lang="en-GB" b="1"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656950"/>
            <a:ext cx="10515600" cy="4326600"/>
          </a:xfrm>
        </p:spPr>
        <p:txBody>
          <a:bodyPr>
            <a:noAutofit/>
          </a:bodyPr>
          <a:lstStyle/>
          <a:p>
            <a:r>
              <a:rPr lang="sv-SE" b="1" dirty="0"/>
              <a:t>Särskiljande </a:t>
            </a:r>
            <a:r>
              <a:rPr lang="sv-SE" dirty="0"/>
              <a:t>(konkret, reflekterande) - understryker det </a:t>
            </a:r>
            <a:r>
              <a:rPr lang="sv-SE" b="1" dirty="0"/>
              <a:t>innovativa och uppfinningsrika sättet att ta sig an saker</a:t>
            </a:r>
            <a:r>
              <a:rPr lang="sv-SE" dirty="0"/>
              <a:t>. Ser konkreta situationer ur många perspektiv och anpassar sig utifrån observation snarare än handling. Intresserad av människor och tenderar att vara känsloorienterad. Tycker om aktiviteter som grupparbeten och </a:t>
            </a:r>
            <a:r>
              <a:rPr lang="sv-SE" dirty="0" err="1"/>
              <a:t>brainstormning</a:t>
            </a:r>
            <a:r>
              <a:rPr lang="sv-SE" dirty="0"/>
              <a:t>.</a:t>
            </a:r>
          </a:p>
          <a:p>
            <a:r>
              <a:rPr lang="sv-SE" b="1" dirty="0"/>
              <a:t>Sammansmältande </a:t>
            </a:r>
            <a:r>
              <a:rPr lang="sv-SE" dirty="0"/>
              <a:t>(abstrakt, reflekterande) – </a:t>
            </a:r>
            <a:r>
              <a:rPr lang="sv-SE" b="1" dirty="0"/>
              <a:t>drar samman ett antal olika observationer och tankar till en samlad helhet</a:t>
            </a:r>
            <a:r>
              <a:rPr lang="sv-SE" dirty="0"/>
              <a:t>. Tycker om att dra slutsatser och skapa modeller och teorier. Tycker om att utforma projekt och experiment.</a:t>
            </a:r>
          </a:p>
        </p:txBody>
      </p:sp>
    </p:spTree>
    <p:extLst>
      <p:ext uri="{BB962C8B-B14F-4D97-AF65-F5344CB8AC3E}">
        <p14:creationId xmlns:p14="http://schemas.microsoft.com/office/powerpoint/2010/main" val="2229005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838200" y="143184"/>
            <a:ext cx="10515600" cy="963350"/>
          </a:xfrm>
        </p:spPr>
        <p:txBody>
          <a:bodyPr/>
          <a:lstStyle/>
          <a:p>
            <a:r>
              <a:rPr lang="en-US" b="1" dirty="0" err="1"/>
              <a:t>Kolbs</a:t>
            </a:r>
            <a:r>
              <a:rPr lang="en-US" b="1" dirty="0"/>
              <a:t> </a:t>
            </a:r>
            <a:r>
              <a:rPr lang="en-US" b="1" dirty="0" err="1"/>
              <a:t>inlärningsstilar</a:t>
            </a:r>
            <a:endParaRPr lang="en-GB" b="1"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674705"/>
            <a:ext cx="10515600" cy="3935983"/>
          </a:xfrm>
        </p:spPr>
        <p:txBody>
          <a:bodyPr>
            <a:noAutofit/>
          </a:bodyPr>
          <a:lstStyle/>
          <a:p>
            <a:r>
              <a:rPr lang="sv-SE" b="1" dirty="0"/>
              <a:t>Sammanförande </a:t>
            </a:r>
            <a:r>
              <a:rPr lang="sv-SE" dirty="0"/>
              <a:t>(abstrakt, aktiv) – </a:t>
            </a:r>
            <a:r>
              <a:rPr lang="sv-SE" b="1" dirty="0"/>
              <a:t>understryker den praktiska tillämpningen av idéer och problemlösning</a:t>
            </a:r>
            <a:r>
              <a:rPr lang="sv-SE" dirty="0"/>
              <a:t>. Tycker om att fatta beslut, att lösa problem och den praktiska tillämpningen av idéer. Föredrar tekniska problem framför mellanmänskliga frågor.</a:t>
            </a:r>
          </a:p>
          <a:p>
            <a:r>
              <a:rPr lang="sv-SE" b="1" dirty="0"/>
              <a:t>Anpassningsbar </a:t>
            </a:r>
            <a:r>
              <a:rPr lang="sv-SE" dirty="0"/>
              <a:t>(konkret, aktiv) – </a:t>
            </a:r>
            <a:r>
              <a:rPr lang="sv-SE" b="1" dirty="0"/>
              <a:t>arbetar med försök och misstag snarare än tankar och reflektion</a:t>
            </a:r>
            <a:r>
              <a:rPr lang="sv-SE" dirty="0"/>
              <a:t>. Bra på att anpassa sig till ändrade omständigheter, löser problem intuitivt genom att pröva olika metoder, som att lära sig genom att upptäcka. Tenderar också att vara bra med människor.</a:t>
            </a:r>
          </a:p>
        </p:txBody>
      </p:sp>
    </p:spTree>
    <p:extLst>
      <p:ext uri="{BB962C8B-B14F-4D97-AF65-F5344CB8AC3E}">
        <p14:creationId xmlns:p14="http://schemas.microsoft.com/office/powerpoint/2010/main" val="2998073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solidFill>
                  <a:schemeClr val="accent4">
                    <a:lumMod val="75000"/>
                  </a:schemeClr>
                </a:solidFill>
                <a:latin typeface="Ink Free" panose="03080402000500000000" pitchFamily="66" charset="0"/>
              </a:rPr>
              <a:t>Tid</a:t>
            </a:r>
            <a:r>
              <a:rPr lang="en-US" b="1" i="1" dirty="0">
                <a:solidFill>
                  <a:schemeClr val="accent4">
                    <a:lumMod val="75000"/>
                  </a:schemeClr>
                </a:solidFill>
                <a:latin typeface="Ink Free" panose="03080402000500000000" pitchFamily="66" charset="0"/>
              </a:rPr>
              <a:t> för </a:t>
            </a:r>
            <a:r>
              <a:rPr lang="en-US" b="1" i="1" dirty="0" err="1">
                <a:solidFill>
                  <a:schemeClr val="accent4">
                    <a:lumMod val="75000"/>
                  </a:schemeClr>
                </a:solidFill>
                <a:latin typeface="Ink Free" panose="03080402000500000000" pitchFamily="66" charset="0"/>
              </a:rPr>
              <a:t>självreflektion</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0848"/>
            <a:ext cx="2955315" cy="2307152"/>
          </a:xfrm>
          <a:prstGeom prst="rect">
            <a:avLst/>
          </a:prstGeom>
        </p:spPr>
      </p:pic>
      <p:sp>
        <p:nvSpPr>
          <p:cNvPr id="12" name="TextBox 11"/>
          <p:cNvSpPr txBox="1"/>
          <p:nvPr/>
        </p:nvSpPr>
        <p:spPr>
          <a:xfrm>
            <a:off x="1578702" y="2217753"/>
            <a:ext cx="8834805" cy="1415772"/>
          </a:xfrm>
          <a:prstGeom prst="rect">
            <a:avLst/>
          </a:prstGeom>
          <a:solidFill>
            <a:schemeClr val="accent4">
              <a:lumMod val="40000"/>
              <a:lumOff val="60000"/>
            </a:schemeClr>
          </a:solidFill>
        </p:spPr>
        <p:txBody>
          <a:bodyPr wrap="square" rtlCol="0">
            <a:spAutoFit/>
          </a:bodyPr>
          <a:lstStyle/>
          <a:p>
            <a:pPr algn="ctr"/>
            <a:r>
              <a:rPr lang="sv-SE" dirty="0"/>
              <a:t>Klicka här för att ta reda på hur man använder inlärningsstilarna effektivt: </a:t>
            </a:r>
          </a:p>
          <a:p>
            <a:pPr algn="just"/>
            <a:endParaRPr lang="sv-SE" dirty="0">
              <a:solidFill>
                <a:srgbClr val="000000"/>
              </a:solidFill>
              <a:latin typeface="Roboto"/>
            </a:endParaRPr>
          </a:p>
          <a:p>
            <a:pPr algn="ctr"/>
            <a:r>
              <a:rPr lang="sv-SE" dirty="0"/>
              <a:t>Länk: </a:t>
            </a:r>
            <a:r>
              <a:rPr lang="sv-SE" dirty="0">
                <a:hlinkClick r:id="rId4"/>
              </a:rPr>
              <a:t>https://www.youtube.com/watch?v=rycjUldMl3k</a:t>
            </a:r>
            <a:r>
              <a:rPr lang="sv-SE" dirty="0"/>
              <a:t> </a:t>
            </a:r>
          </a:p>
          <a:p>
            <a:pPr algn="ctr"/>
            <a:endParaRPr lang="sv-SE" dirty="0"/>
          </a:p>
          <a:p>
            <a:pPr algn="ctr"/>
            <a:r>
              <a:rPr lang="sv-SE" sz="1400" i="1" dirty="0"/>
              <a:t>Källa: </a:t>
            </a:r>
            <a:r>
              <a:rPr lang="sv-SE" sz="1400" i="1" dirty="0" err="1">
                <a:hlinkClick r:id="rId4"/>
              </a:rPr>
              <a:t>Kolb's</a:t>
            </a:r>
            <a:r>
              <a:rPr lang="sv-SE" sz="1400" i="1" dirty="0">
                <a:hlinkClick r:id="rId4"/>
              </a:rPr>
              <a:t> Learning </a:t>
            </a:r>
            <a:r>
              <a:rPr lang="sv-SE" sz="1400" i="1" dirty="0" err="1">
                <a:hlinkClick r:id="rId4"/>
              </a:rPr>
              <a:t>Cycle</a:t>
            </a:r>
            <a:r>
              <a:rPr lang="sv-SE" sz="1400" i="1" dirty="0">
                <a:hlinkClick r:id="rId4"/>
              </a:rPr>
              <a:t> </a:t>
            </a:r>
            <a:r>
              <a:rPr lang="sv-SE" sz="1400" i="1" dirty="0" err="1">
                <a:hlinkClick r:id="rId4"/>
              </a:rPr>
              <a:t>Explained</a:t>
            </a:r>
            <a:r>
              <a:rPr lang="sv-SE" sz="1400" i="1" dirty="0">
                <a:hlinkClick r:id="rId4"/>
              </a:rPr>
              <a:t> </a:t>
            </a:r>
            <a:r>
              <a:rPr lang="sv-SE" sz="1400" i="1" dirty="0" err="1">
                <a:hlinkClick r:id="rId4"/>
              </a:rPr>
              <a:t>with</a:t>
            </a:r>
            <a:r>
              <a:rPr lang="sv-SE" sz="1400" i="1" dirty="0">
                <a:hlinkClick r:id="rId4"/>
              </a:rPr>
              <a:t> </a:t>
            </a:r>
            <a:r>
              <a:rPr lang="sv-SE" sz="1400" i="1" dirty="0" err="1">
                <a:hlinkClick r:id="rId4"/>
              </a:rPr>
              <a:t>Example</a:t>
            </a:r>
            <a:r>
              <a:rPr lang="sv-SE" sz="1400" i="1" dirty="0">
                <a:hlinkClick r:id="rId4"/>
              </a:rPr>
              <a:t> – Youtube </a:t>
            </a:r>
            <a:endParaRPr lang="sv-SE"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3177257" y="5008438"/>
            <a:ext cx="2602106" cy="923330"/>
          </a:xfrm>
          <a:prstGeom prst="rect">
            <a:avLst/>
          </a:prstGeom>
          <a:noFill/>
        </p:spPr>
        <p:txBody>
          <a:bodyPr wrap="square" rtlCol="0">
            <a:spAutoFit/>
          </a:bodyPr>
          <a:lstStyle/>
          <a:p>
            <a:r>
              <a:rPr lang="en-US" b="1" i="1" dirty="0"/>
              <a:t>Kan du </a:t>
            </a:r>
            <a:r>
              <a:rPr lang="en-US" b="1" i="1" dirty="0" err="1"/>
              <a:t>identifiera</a:t>
            </a:r>
            <a:r>
              <a:rPr lang="en-US" b="1" i="1" dirty="0"/>
              <a:t> </a:t>
            </a:r>
            <a:r>
              <a:rPr lang="en-US" b="1" i="1" dirty="0" err="1"/>
              <a:t>inlärningsstilarna</a:t>
            </a:r>
            <a:r>
              <a:rPr lang="en-US" b="1" i="1" dirty="0"/>
              <a:t> </a:t>
            </a:r>
            <a:r>
              <a:rPr lang="en-US" b="1" i="1" dirty="0" err="1"/>
              <a:t>i</a:t>
            </a:r>
            <a:r>
              <a:rPr lang="en-US" b="1" i="1" dirty="0"/>
              <a:t> </a:t>
            </a:r>
            <a:r>
              <a:rPr lang="en-US" b="1" i="1" dirty="0" err="1"/>
              <a:t>ditt</a:t>
            </a:r>
            <a:r>
              <a:rPr lang="en-US" b="1" i="1" dirty="0"/>
              <a:t> </a:t>
            </a:r>
            <a:r>
              <a:rPr lang="en-US" b="1" i="1" dirty="0" err="1"/>
              <a:t>klassrum</a:t>
            </a:r>
            <a:r>
              <a:rPr lang="en-US" b="1" i="1" dirty="0"/>
              <a:t>?</a:t>
            </a:r>
          </a:p>
        </p:txBody>
      </p:sp>
      <p:sp>
        <p:nvSpPr>
          <p:cNvPr id="3" name="Cloud Callout 2"/>
          <p:cNvSpPr/>
          <p:nvPr/>
        </p:nvSpPr>
        <p:spPr>
          <a:xfrm>
            <a:off x="5601810" y="3986074"/>
            <a:ext cx="4811697" cy="2414726"/>
          </a:xfrm>
          <a:prstGeom prst="cloudCallout">
            <a:avLst>
              <a:gd name="adj1" fmla="val -22484"/>
              <a:gd name="adj2" fmla="val 62501"/>
            </a:avLst>
          </a:prstGeom>
          <a:solidFill>
            <a:srgbClr val="C69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bg1"/>
                </a:solidFill>
              </a:rPr>
              <a:t>Att känna till sina deltagares inlärningsstilar gör att utbildarna kan utforma inlärningsupplevelser som riktar sig mot den metod som föredras.</a:t>
            </a:r>
            <a:br>
              <a:rPr lang="sv-SE" sz="1100" dirty="0">
                <a:solidFill>
                  <a:schemeClr val="bg1"/>
                </a:solidFill>
              </a:rPr>
            </a:br>
            <a:br>
              <a:rPr lang="sv-SE" sz="1100" dirty="0">
                <a:solidFill>
                  <a:schemeClr val="bg1"/>
                </a:solidFill>
              </a:rPr>
            </a:br>
            <a:r>
              <a:rPr lang="sv-SE" sz="1100" dirty="0">
                <a:solidFill>
                  <a:schemeClr val="bg1"/>
                </a:solidFill>
              </a:rPr>
              <a:t>I ett verkligt scenario svarar alla på och kräver alla inlärningsstilar i en eller annan utsträckning. Det handlar om att fokusera på de metoder som ger bäst inlärning i ett visst sammanhang, situation och den inlärningsstil en person föredrar.</a:t>
            </a:r>
          </a:p>
        </p:txBody>
      </p:sp>
    </p:spTree>
    <p:extLst>
      <p:ext uri="{BB962C8B-B14F-4D97-AF65-F5344CB8AC3E}">
        <p14:creationId xmlns:p14="http://schemas.microsoft.com/office/powerpoint/2010/main" val="110005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838200" y="134307"/>
            <a:ext cx="10515600" cy="877747"/>
          </a:xfrm>
        </p:spPr>
        <p:txBody>
          <a:bodyPr>
            <a:normAutofit/>
          </a:bodyPr>
          <a:lstStyle/>
          <a:p>
            <a:r>
              <a:rPr lang="en-US" b="1" dirty="0" err="1"/>
              <a:t>Vikten</a:t>
            </a:r>
            <a:r>
              <a:rPr lang="en-US" b="1" dirty="0"/>
              <a:t> av </a:t>
            </a:r>
            <a:r>
              <a:rPr lang="en-US" b="1" dirty="0" err="1"/>
              <a:t>upplevelsebaserat</a:t>
            </a:r>
            <a:r>
              <a:rPr lang="en-US" b="1" dirty="0"/>
              <a:t> </a:t>
            </a:r>
            <a:r>
              <a:rPr lang="en-US" b="1" dirty="0" err="1"/>
              <a:t>lärande</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012054"/>
            <a:ext cx="10515600" cy="5797119"/>
          </a:xfrm>
        </p:spPr>
        <p:txBody>
          <a:bodyPr>
            <a:noAutofit/>
          </a:bodyPr>
          <a:lstStyle/>
          <a:p>
            <a:r>
              <a:rPr lang="sv-SE" sz="2200" b="1" dirty="0"/>
              <a:t>Gör inlärningen relaterabar:</a:t>
            </a:r>
            <a:r>
              <a:rPr lang="sv-SE" sz="2200" dirty="0"/>
              <a:t> yrkesutbildningsstuderande bygger på vad de redan vet och ges möjlighet att skapa anknytning mellan nya begrepp och befintliga.</a:t>
            </a:r>
          </a:p>
          <a:p>
            <a:r>
              <a:rPr lang="sv-SE" sz="2200" b="1" dirty="0"/>
              <a:t>Ökar inlärningens effektivitet</a:t>
            </a:r>
            <a:r>
              <a:rPr lang="sv-SE" sz="2200" dirty="0"/>
              <a:t>: yrkesutbildningsstuderande deltar i kritiskt tänkande, lär sig problemlösningsförmåga och att delta i beslutsfattande.</a:t>
            </a:r>
          </a:p>
          <a:p>
            <a:r>
              <a:rPr lang="sv-SE" sz="2200" b="1" dirty="0"/>
              <a:t>Länkar teori till praktik</a:t>
            </a:r>
            <a:r>
              <a:rPr lang="sv-SE" sz="2200" dirty="0"/>
              <a:t>: yrkesutbildningsstuderande får chansen att delta i upplevelser och praktisera vad de har lärt sig, se tillämpningen av de teoretiska begreppen i praktiken, bearbeta den tillämpningen och göra generaliseringar.</a:t>
            </a:r>
          </a:p>
          <a:p>
            <a:r>
              <a:rPr lang="sv-SE" sz="2200" b="1" dirty="0"/>
              <a:t>Ökar yrkesutbildningsstuderandes engagemang</a:t>
            </a:r>
            <a:r>
              <a:rPr lang="sv-SE" sz="2200" dirty="0"/>
              <a:t>, genom att uppmuntra till samarbete och stöd mellan inlärarna.</a:t>
            </a:r>
          </a:p>
          <a:p>
            <a:r>
              <a:rPr lang="sv-SE" sz="2200" b="1" dirty="0"/>
              <a:t>Hjälper till att bevara minnet</a:t>
            </a:r>
            <a:r>
              <a:rPr lang="sv-SE" sz="2200" dirty="0"/>
              <a:t>, genom att skapa starka relationer mellan känslor och tankeprocesser. Yrkesutbildningsstuderande har kapaciteten att lära sig framgångsrikt när informationen är förknippad med värderingar och känslor.</a:t>
            </a:r>
          </a:p>
          <a:p>
            <a:r>
              <a:rPr lang="sv-SE" sz="2200" dirty="0"/>
              <a:t>​</a:t>
            </a:r>
            <a:r>
              <a:rPr lang="sv-SE" sz="2200" b="1" dirty="0"/>
              <a:t>leder till utveckling av färdigheter för livslångt lärande</a:t>
            </a:r>
            <a:r>
              <a:rPr lang="sv-SE" sz="2200" dirty="0"/>
              <a:t>, genom att hjälpa till vid förvärvandet av viktiga färdigheter och uppmuntrar yrkesutbildningsstuderande att reflektera, skapa begrepp och planera för nästa steg.</a:t>
            </a:r>
          </a:p>
        </p:txBody>
      </p:sp>
    </p:spTree>
    <p:extLst>
      <p:ext uri="{BB962C8B-B14F-4D97-AF65-F5344CB8AC3E}">
        <p14:creationId xmlns:p14="http://schemas.microsoft.com/office/powerpoint/2010/main" val="37461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p:txBody>
          <a:bodyPr/>
          <a:lstStyle/>
          <a:p>
            <a:r>
              <a:rPr lang="nl-NL" dirty="0"/>
              <a:t>ENHET 3</a:t>
            </a:r>
            <a:endParaRPr lang="en-GB" dirty="0"/>
          </a:p>
        </p:txBody>
      </p:sp>
      <p:sp>
        <p:nvSpPr>
          <p:cNvPr id="8" name="Tijdelijke aanduiding voor inhoud 7">
            <a:extLst>
              <a:ext uri="{FF2B5EF4-FFF2-40B4-BE49-F238E27FC236}">
                <a16:creationId xmlns:a16="http://schemas.microsoft.com/office/drawing/2014/main" id="{F03F6327-ABFA-44A9-BFF5-E2A926F03E2E}"/>
              </a:ext>
            </a:extLst>
          </p:cNvPr>
          <p:cNvSpPr>
            <a:spLocks noGrp="1"/>
          </p:cNvSpPr>
          <p:nvPr>
            <p:ph sz="half" idx="1"/>
          </p:nvPr>
        </p:nvSpPr>
        <p:spPr>
          <a:xfrm>
            <a:off x="0" y="2376724"/>
            <a:ext cx="6406371" cy="863625"/>
          </a:xfrm>
        </p:spPr>
        <p:txBody>
          <a:bodyPr>
            <a:noAutofit/>
          </a:bodyPr>
          <a:lstStyle/>
          <a:p>
            <a:r>
              <a:rPr lang="en-US" b="1" dirty="0" err="1"/>
              <a:t>Effekten</a:t>
            </a:r>
            <a:r>
              <a:rPr lang="en-US" b="1" dirty="0"/>
              <a:t> av </a:t>
            </a:r>
            <a:r>
              <a:rPr lang="en-US" b="1" dirty="0" err="1"/>
              <a:t>inkluderande</a:t>
            </a:r>
            <a:r>
              <a:rPr lang="en-US" b="1" dirty="0"/>
              <a:t> </a:t>
            </a:r>
            <a:r>
              <a:rPr lang="en-US" b="1" dirty="0" err="1"/>
              <a:t>kursinnehåll</a:t>
            </a:r>
            <a:endParaRPr lang="en-US" dirty="0"/>
          </a:p>
        </p:txBody>
      </p:sp>
    </p:spTree>
    <p:extLst>
      <p:ext uri="{BB962C8B-B14F-4D97-AF65-F5344CB8AC3E}">
        <p14:creationId xmlns:p14="http://schemas.microsoft.com/office/powerpoint/2010/main" val="1518887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838200" y="134305"/>
            <a:ext cx="10515600" cy="1325563"/>
          </a:xfrm>
        </p:spPr>
        <p:txBody>
          <a:bodyPr>
            <a:normAutofit/>
          </a:bodyPr>
          <a:lstStyle/>
          <a:p>
            <a:r>
              <a:rPr lang="en-US" b="1" dirty="0" err="1"/>
              <a:t>Vikten</a:t>
            </a:r>
            <a:r>
              <a:rPr lang="en-US" b="1" dirty="0"/>
              <a:t> av </a:t>
            </a:r>
            <a:r>
              <a:rPr lang="en-US" b="1" dirty="0" err="1"/>
              <a:t>inkluderande</a:t>
            </a:r>
            <a:r>
              <a:rPr lang="en-US" b="1" dirty="0"/>
              <a:t> </a:t>
            </a:r>
            <a:r>
              <a:rPr lang="en-US" b="1" dirty="0" err="1"/>
              <a:t>kursinnehåll</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459867"/>
            <a:ext cx="10515600" cy="4532560"/>
          </a:xfrm>
        </p:spPr>
        <p:txBody>
          <a:bodyPr>
            <a:normAutofit fontScale="92500" lnSpcReduction="10000"/>
          </a:bodyPr>
          <a:lstStyle/>
          <a:p>
            <a:pPr marL="0" indent="0">
              <a:buNone/>
            </a:pPr>
            <a:r>
              <a:rPr lang="sv-SE" sz="3000" dirty="0"/>
              <a:t>Målet med inkluderande kursinnehåll är att få </a:t>
            </a:r>
            <a:r>
              <a:rPr lang="sv-SE" sz="3000" b="1" dirty="0"/>
              <a:t>varje barn att känna värde, trygghet och engagemang</a:t>
            </a:r>
            <a:r>
              <a:rPr lang="sv-SE" sz="3000" dirty="0"/>
              <a:t>. En sådan miljö främjar </a:t>
            </a:r>
            <a:r>
              <a:rPr lang="sv-SE" sz="3000" b="1" dirty="0"/>
              <a:t>umgänge och bättre akademiska resultat </a:t>
            </a:r>
            <a:r>
              <a:rPr lang="sv-SE" sz="3000" dirty="0"/>
              <a:t>för alla studerande, inte bara de som hör till marginaliserade grupper.</a:t>
            </a:r>
          </a:p>
          <a:p>
            <a:pPr marL="0" indent="0">
              <a:buNone/>
            </a:pPr>
            <a:r>
              <a:rPr lang="sv-SE" sz="3000" dirty="0"/>
              <a:t>Klassrummet är en av de främsta platserna där barn lär sig förmågan att umgås. Studerande som känner stöd och respekt lär sig att stödja och respektera andra. Studerande som studerar i en inkluderande miljö </a:t>
            </a:r>
            <a:r>
              <a:rPr lang="sv-SE" sz="3000" b="1" dirty="0"/>
              <a:t>lär sig mer, uppvisar färre fördomar </a:t>
            </a:r>
            <a:r>
              <a:rPr lang="sv-SE" sz="3000" dirty="0"/>
              <a:t>och har mer </a:t>
            </a:r>
            <a:r>
              <a:rPr lang="sv-SE" sz="3000" b="1" dirty="0"/>
              <a:t>självförtroende</a:t>
            </a:r>
            <a:r>
              <a:rPr lang="sv-SE" sz="3000" dirty="0"/>
              <a:t>.</a:t>
            </a:r>
          </a:p>
          <a:p>
            <a:pPr marL="0" indent="0">
              <a:buNone/>
            </a:pPr>
            <a:r>
              <a:rPr lang="sv-SE" sz="3000" dirty="0"/>
              <a:t>Kursinnehåll syftar på lektioner och kurser som ges i klassrum, men mycket av arbetet med att </a:t>
            </a:r>
            <a:r>
              <a:rPr lang="sv-SE" sz="3000" b="1" dirty="0"/>
              <a:t>utveckla ett inkluderande kursinnehåll sker innan skolan börjar</a:t>
            </a:r>
            <a:r>
              <a:rPr lang="sv-SE" sz="3000" dirty="0"/>
              <a:t>.</a:t>
            </a:r>
          </a:p>
        </p:txBody>
      </p:sp>
    </p:spTree>
    <p:extLst>
      <p:ext uri="{BB962C8B-B14F-4D97-AF65-F5344CB8AC3E}">
        <p14:creationId xmlns:p14="http://schemas.microsoft.com/office/powerpoint/2010/main" val="206790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nl-NL" dirty="0"/>
              <a:t>Lärandemål</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a:xfrm>
            <a:off x="838200" y="1417252"/>
            <a:ext cx="10515600" cy="4351338"/>
          </a:xfrm>
        </p:spPr>
        <p:txBody>
          <a:bodyPr>
            <a:noAutofit/>
          </a:bodyPr>
          <a:lstStyle/>
          <a:p>
            <a:pPr marL="0" indent="0">
              <a:buNone/>
            </a:pPr>
            <a:r>
              <a:rPr lang="sv-SE" sz="2400" dirty="0"/>
              <a:t>Vid slutet av den här modulen kommer inlärarna att kunna:</a:t>
            </a:r>
          </a:p>
          <a:p>
            <a:pPr>
              <a:lnSpc>
                <a:spcPct val="150000"/>
              </a:lnSpc>
              <a:spcAft>
                <a:spcPts val="600"/>
              </a:spcAft>
            </a:pPr>
            <a:r>
              <a:rPr lang="sv-SE" sz="2400" b="1" i="1" u="sng" dirty="0"/>
              <a:t>utveckla</a:t>
            </a:r>
            <a:r>
              <a:rPr lang="sv-SE" sz="2400" dirty="0"/>
              <a:t> grundläggande förmågor och färdigheter för att förstå fördelarna med inkludering i utbildningen i sina klassrum eller inlärningsgrupper.</a:t>
            </a:r>
          </a:p>
          <a:p>
            <a:pPr>
              <a:lnSpc>
                <a:spcPct val="150000"/>
              </a:lnSpc>
              <a:spcAft>
                <a:spcPts val="600"/>
              </a:spcAft>
            </a:pPr>
            <a:r>
              <a:rPr lang="sv-SE" sz="2400" b="1" i="1" u="sng" dirty="0"/>
              <a:t>identifiera</a:t>
            </a:r>
            <a:r>
              <a:rPr lang="sv-SE" sz="2400" dirty="0"/>
              <a:t> upplevelsebaserat lärande och inlärningsstilar</a:t>
            </a:r>
          </a:p>
          <a:p>
            <a:pPr>
              <a:lnSpc>
                <a:spcPct val="150000"/>
              </a:lnSpc>
              <a:spcAft>
                <a:spcPts val="600"/>
              </a:spcAft>
            </a:pPr>
            <a:r>
              <a:rPr lang="sv-SE" sz="2400" b="1" i="1" u="sng" dirty="0"/>
              <a:t>tillämpa</a:t>
            </a:r>
            <a:r>
              <a:rPr lang="sv-SE" sz="2400" dirty="0"/>
              <a:t> dessa generella kompetenser och tekniker i sitt arbete</a:t>
            </a:r>
          </a:p>
          <a:p>
            <a:pPr>
              <a:lnSpc>
                <a:spcPct val="150000"/>
              </a:lnSpc>
              <a:spcAft>
                <a:spcPts val="600"/>
              </a:spcAft>
            </a:pPr>
            <a:r>
              <a:rPr lang="sv-SE" sz="2400" b="1" i="1" u="sng" dirty="0"/>
              <a:t>utvärdera</a:t>
            </a:r>
            <a:r>
              <a:rPr lang="sv-SE" sz="2400" dirty="0"/>
              <a:t> nivån av inkludering i klassrummet</a:t>
            </a:r>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err="1"/>
              <a:t>Strategier</a:t>
            </a:r>
            <a:r>
              <a:rPr lang="en-US" b="1" dirty="0"/>
              <a:t> för </a:t>
            </a:r>
            <a:r>
              <a:rPr lang="en-US" b="1" dirty="0" err="1"/>
              <a:t>att</a:t>
            </a:r>
            <a:r>
              <a:rPr lang="en-US" b="1" dirty="0"/>
              <a:t> ta </a:t>
            </a:r>
            <a:r>
              <a:rPr lang="en-US" b="1" dirty="0" err="1"/>
              <a:t>fram</a:t>
            </a:r>
            <a:r>
              <a:rPr lang="en-US" b="1" dirty="0"/>
              <a:t> </a:t>
            </a:r>
            <a:r>
              <a:rPr lang="en-US" b="1" dirty="0" err="1"/>
              <a:t>inkluderande</a:t>
            </a:r>
            <a:r>
              <a:rPr lang="en-US" b="1" dirty="0"/>
              <a:t> </a:t>
            </a:r>
            <a:r>
              <a:rPr lang="en-US" b="1" dirty="0" err="1"/>
              <a:t>kursinnehåll</a:t>
            </a:r>
            <a:r>
              <a:rPr lang="en-US" b="1" dirty="0"/>
              <a:t> – </a:t>
            </a:r>
            <a:r>
              <a:rPr lang="en-US" b="1" dirty="0" err="1"/>
              <a:t>utanför</a:t>
            </a:r>
            <a:r>
              <a:rPr lang="en-US" b="1" dirty="0"/>
              <a:t> </a:t>
            </a:r>
            <a:r>
              <a:rPr lang="en-US" b="1" dirty="0" err="1"/>
              <a:t>klassrummet</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2392024"/>
            <a:ext cx="10515600" cy="3005599"/>
          </a:xfrm>
        </p:spPr>
        <p:txBody>
          <a:bodyPr>
            <a:normAutofit fontScale="92500" lnSpcReduction="10000"/>
          </a:bodyPr>
          <a:lstStyle/>
          <a:p>
            <a:pPr marL="0" indent="0">
              <a:buNone/>
            </a:pPr>
            <a:r>
              <a:rPr lang="sv-SE" dirty="0"/>
              <a:t>Arbetet utanför klassrummet innefattar bidrag från:</a:t>
            </a:r>
          </a:p>
          <a:p>
            <a:pPr marL="0" indent="0">
              <a:buNone/>
            </a:pPr>
            <a:endParaRPr lang="sv-SE" dirty="0"/>
          </a:p>
          <a:p>
            <a:pPr>
              <a:lnSpc>
                <a:spcPct val="150000"/>
              </a:lnSpc>
              <a:spcAft>
                <a:spcPts val="600"/>
              </a:spcAft>
              <a:buFont typeface="Wingdings" panose="05000000000000000000" pitchFamily="2" charset="2"/>
              <a:buChar char="ü"/>
            </a:pPr>
            <a:r>
              <a:rPr lang="sv-SE" dirty="0"/>
              <a:t>Utbildare </a:t>
            </a:r>
          </a:p>
          <a:p>
            <a:pPr>
              <a:lnSpc>
                <a:spcPct val="150000"/>
              </a:lnSpc>
              <a:spcAft>
                <a:spcPts val="600"/>
              </a:spcAft>
              <a:buFont typeface="Wingdings" panose="05000000000000000000" pitchFamily="2" charset="2"/>
              <a:buChar char="ü"/>
            </a:pPr>
            <a:r>
              <a:rPr lang="sv-SE" dirty="0"/>
              <a:t>Föräldrar </a:t>
            </a:r>
          </a:p>
          <a:p>
            <a:pPr>
              <a:lnSpc>
                <a:spcPct val="150000"/>
              </a:lnSpc>
              <a:spcAft>
                <a:spcPts val="600"/>
              </a:spcAft>
              <a:buFont typeface="Wingdings" panose="05000000000000000000" pitchFamily="2" charset="2"/>
              <a:buChar char="ü"/>
            </a:pPr>
            <a:r>
              <a:rPr lang="sv-SE" dirty="0"/>
              <a:t>Administratörer </a:t>
            </a:r>
          </a:p>
        </p:txBody>
      </p:sp>
    </p:spTree>
    <p:extLst>
      <p:ext uri="{BB962C8B-B14F-4D97-AF65-F5344CB8AC3E}">
        <p14:creationId xmlns:p14="http://schemas.microsoft.com/office/powerpoint/2010/main" val="224300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err="1"/>
              <a:t>Strategier</a:t>
            </a:r>
            <a:r>
              <a:rPr lang="en-US" b="1" dirty="0"/>
              <a:t> för </a:t>
            </a:r>
            <a:r>
              <a:rPr lang="en-US" b="1" dirty="0" err="1"/>
              <a:t>att</a:t>
            </a:r>
            <a:r>
              <a:rPr lang="en-US" b="1" dirty="0"/>
              <a:t> ta </a:t>
            </a:r>
            <a:r>
              <a:rPr lang="en-US" b="1" dirty="0" err="1"/>
              <a:t>fram</a:t>
            </a:r>
            <a:r>
              <a:rPr lang="en-US" b="1" dirty="0"/>
              <a:t> </a:t>
            </a:r>
            <a:r>
              <a:rPr lang="en-US" b="1" dirty="0" err="1"/>
              <a:t>inkluderande</a:t>
            </a:r>
            <a:r>
              <a:rPr lang="en-US" b="1" dirty="0"/>
              <a:t> </a:t>
            </a:r>
            <a:r>
              <a:rPr lang="en-US" b="1" dirty="0" err="1"/>
              <a:t>kursinnehåll</a:t>
            </a:r>
            <a:r>
              <a:rPr lang="en-US" b="1" dirty="0"/>
              <a:t> – </a:t>
            </a:r>
            <a:r>
              <a:rPr lang="en-US" b="1" dirty="0" err="1"/>
              <a:t>utanför</a:t>
            </a:r>
            <a:r>
              <a:rPr lang="en-US" b="1" dirty="0"/>
              <a:t> </a:t>
            </a:r>
            <a:r>
              <a:rPr lang="en-US" b="1" dirty="0" err="1"/>
              <a:t>klassrummet</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825625"/>
            <a:ext cx="10072456" cy="4351338"/>
          </a:xfrm>
        </p:spPr>
        <p:txBody>
          <a:bodyPr>
            <a:normAutofit/>
          </a:bodyPr>
          <a:lstStyle/>
          <a:p>
            <a:pPr marL="0" indent="0">
              <a:buNone/>
            </a:pPr>
            <a:r>
              <a:rPr lang="sv-SE" b="1" u="sng" dirty="0"/>
              <a:t>Utbilda yrkesutbildningslärare:</a:t>
            </a:r>
            <a:r>
              <a:rPr lang="sv-SE" dirty="0"/>
              <a:t> Ett inkluderande kursinnehåll kräver ett </a:t>
            </a:r>
            <a:r>
              <a:rPr lang="sv-SE" b="1" dirty="0"/>
              <a:t>inkluderande förhållningssätt.</a:t>
            </a:r>
            <a:r>
              <a:rPr lang="sv-SE" dirty="0"/>
              <a:t> Utbildning i kulturell kompetens och jämställdhet, likabehandling och mångfald kan hjälpa yrkesutbildningslärare att se skillnader som tillgångar inte som utmaningar som ska övervinnas. </a:t>
            </a:r>
          </a:p>
          <a:p>
            <a:pPr marL="0" indent="0">
              <a:buNone/>
            </a:pPr>
            <a:r>
              <a:rPr lang="sv-SE" b="1" dirty="0"/>
              <a:t>Öppenhet för nya undervisningssätt </a:t>
            </a:r>
            <a:r>
              <a:rPr lang="sv-SE" dirty="0"/>
              <a:t>och olika studerandeperspektiv kan hjälpa utbildare att identifiera indirekta fördomar i befintligt kursinnehåll.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450812" y="4813600"/>
            <a:ext cx="3118663" cy="1949164"/>
          </a:xfrm>
          <a:prstGeom prst="rect">
            <a:avLst/>
          </a:prstGeom>
        </p:spPr>
      </p:pic>
    </p:spTree>
    <p:extLst>
      <p:ext uri="{BB962C8B-B14F-4D97-AF65-F5344CB8AC3E}">
        <p14:creationId xmlns:p14="http://schemas.microsoft.com/office/powerpoint/2010/main" val="210282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err="1"/>
              <a:t>Strategier</a:t>
            </a:r>
            <a:r>
              <a:rPr lang="en-US" b="1" dirty="0"/>
              <a:t> för </a:t>
            </a:r>
            <a:r>
              <a:rPr lang="en-US" b="1" dirty="0" err="1"/>
              <a:t>att</a:t>
            </a:r>
            <a:r>
              <a:rPr lang="en-US" b="1" dirty="0"/>
              <a:t> ta </a:t>
            </a:r>
            <a:r>
              <a:rPr lang="en-US" b="1" dirty="0" err="1"/>
              <a:t>fram</a:t>
            </a:r>
            <a:r>
              <a:rPr lang="en-US" b="1" dirty="0"/>
              <a:t> </a:t>
            </a:r>
            <a:r>
              <a:rPr lang="en-US" b="1" dirty="0" err="1"/>
              <a:t>inkluderande</a:t>
            </a:r>
            <a:r>
              <a:rPr lang="en-US" b="1" dirty="0"/>
              <a:t> </a:t>
            </a:r>
            <a:r>
              <a:rPr lang="en-US" b="1" dirty="0" err="1"/>
              <a:t>kursinnehåll</a:t>
            </a:r>
            <a:r>
              <a:rPr lang="en-US" b="1" dirty="0"/>
              <a:t> – </a:t>
            </a:r>
            <a:r>
              <a:rPr lang="en-US" b="1" dirty="0" err="1"/>
              <a:t>utanför</a:t>
            </a:r>
            <a:r>
              <a:rPr lang="en-US" b="1" dirty="0"/>
              <a:t> </a:t>
            </a:r>
            <a:r>
              <a:rPr lang="en-US" b="1" dirty="0" err="1"/>
              <a:t>klassrummet</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a:bodyPr>
          <a:lstStyle/>
          <a:p>
            <a:pPr marL="0" indent="0">
              <a:buNone/>
            </a:pPr>
            <a:r>
              <a:rPr lang="sv-SE" b="1" u="sng" dirty="0"/>
              <a:t>Engagera föräldrarna:</a:t>
            </a:r>
            <a:r>
              <a:rPr lang="sv-SE" dirty="0"/>
              <a:t> Engagemang från föräldrarna i det inkluderande kursinnehållet </a:t>
            </a:r>
            <a:r>
              <a:rPr lang="sv-SE" b="1" dirty="0"/>
              <a:t>främjar förståelsen för inkluderande utbildning och för en respektfull inlärningsmiljö</a:t>
            </a:r>
            <a:r>
              <a:rPr lang="sv-SE" dirty="0"/>
              <a:t>. </a:t>
            </a:r>
          </a:p>
          <a:p>
            <a:pPr marL="0" indent="0">
              <a:buNone/>
            </a:pPr>
            <a:r>
              <a:rPr lang="sv-SE" dirty="0"/>
              <a:t>Utbildare måste också erkänna </a:t>
            </a:r>
            <a:r>
              <a:rPr lang="sv-SE" b="1" dirty="0"/>
              <a:t>de olika behoven hos föräldrar och familjer</a:t>
            </a:r>
            <a:r>
              <a:rPr lang="sv-SE" dirty="0"/>
              <a:t>. Till exempel kan flerspråkiga familjer bli engagerade om resurser och information finns tillgängligt på ett antal språk.</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2401" y="4483775"/>
            <a:ext cx="2627792" cy="2374225"/>
          </a:xfrm>
          <a:prstGeom prst="rect">
            <a:avLst/>
          </a:prstGeom>
        </p:spPr>
      </p:pic>
    </p:spTree>
    <p:extLst>
      <p:ext uri="{BB962C8B-B14F-4D97-AF65-F5344CB8AC3E}">
        <p14:creationId xmlns:p14="http://schemas.microsoft.com/office/powerpoint/2010/main" val="2898865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err="1"/>
              <a:t>Strategier</a:t>
            </a:r>
            <a:r>
              <a:rPr lang="en-US" b="1" dirty="0"/>
              <a:t> för </a:t>
            </a:r>
            <a:r>
              <a:rPr lang="en-US" b="1" dirty="0" err="1"/>
              <a:t>att</a:t>
            </a:r>
            <a:r>
              <a:rPr lang="en-US" b="1" dirty="0"/>
              <a:t> ta </a:t>
            </a:r>
            <a:r>
              <a:rPr lang="en-US" b="1" dirty="0" err="1"/>
              <a:t>fram</a:t>
            </a:r>
            <a:r>
              <a:rPr lang="en-US" b="1" dirty="0"/>
              <a:t> </a:t>
            </a:r>
            <a:r>
              <a:rPr lang="en-US" b="1" dirty="0" err="1"/>
              <a:t>inkluderande</a:t>
            </a:r>
            <a:r>
              <a:rPr lang="en-US" b="1" dirty="0"/>
              <a:t> </a:t>
            </a:r>
            <a:r>
              <a:rPr lang="en-US" b="1" dirty="0" err="1"/>
              <a:t>kursinnehåll</a:t>
            </a:r>
            <a:r>
              <a:rPr lang="en-US" b="1" dirty="0"/>
              <a:t> – </a:t>
            </a:r>
            <a:r>
              <a:rPr lang="en-US" b="1" dirty="0" err="1"/>
              <a:t>utanför</a:t>
            </a:r>
            <a:r>
              <a:rPr lang="en-US" b="1" dirty="0"/>
              <a:t> </a:t>
            </a:r>
            <a:r>
              <a:rPr lang="en-US" b="1" dirty="0" err="1"/>
              <a:t>klassrummet</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a:bodyPr>
          <a:lstStyle/>
          <a:p>
            <a:pPr marL="0" indent="0">
              <a:buNone/>
            </a:pPr>
            <a:r>
              <a:rPr lang="sv-SE" b="1" u="sng" dirty="0"/>
              <a:t>Ge institutionellt stöd:</a:t>
            </a:r>
            <a:r>
              <a:rPr lang="sv-SE" dirty="0"/>
              <a:t> Yrkesutbildningslärare behöver resurser för att utveckla inkluderande kursinnehåll och skapa inkluderande klassrumsmiljöer. </a:t>
            </a:r>
          </a:p>
          <a:p>
            <a:pPr marL="0" indent="0">
              <a:buNone/>
            </a:pPr>
            <a:r>
              <a:rPr lang="sv-SE" dirty="0"/>
              <a:t>Administratörer måste hantera </a:t>
            </a:r>
            <a:r>
              <a:rPr lang="sv-SE" b="1" dirty="0"/>
              <a:t>finansieringen </a:t>
            </a:r>
            <a:r>
              <a:rPr lang="sv-SE" dirty="0"/>
              <a:t>och </a:t>
            </a:r>
            <a:r>
              <a:rPr lang="sv-SE" b="1" dirty="0"/>
              <a:t>administrationen av mångfaldsinitiativ, lärarutbildning </a:t>
            </a:r>
            <a:r>
              <a:rPr lang="sv-SE" dirty="0"/>
              <a:t>och </a:t>
            </a:r>
            <a:r>
              <a:rPr lang="sv-SE" b="1" dirty="0"/>
              <a:t>engagemang </a:t>
            </a:r>
            <a:r>
              <a:rPr lang="sv-SE" dirty="0"/>
              <a:t>i förhållande till föräldrar och samhälle för att säkerställa att utbildarna har de resurser som krävs för att stödja en blandad studerandegrupp.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317647" y="4822478"/>
            <a:ext cx="3118663" cy="1949164"/>
          </a:xfrm>
          <a:prstGeom prst="rect">
            <a:avLst/>
          </a:prstGeom>
        </p:spPr>
      </p:pic>
    </p:spTree>
    <p:extLst>
      <p:ext uri="{BB962C8B-B14F-4D97-AF65-F5344CB8AC3E}">
        <p14:creationId xmlns:p14="http://schemas.microsoft.com/office/powerpoint/2010/main" val="2978085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err="1"/>
              <a:t>Strategier</a:t>
            </a:r>
            <a:r>
              <a:rPr lang="en-US" b="1" dirty="0"/>
              <a:t> för </a:t>
            </a:r>
            <a:r>
              <a:rPr lang="en-US" b="1" dirty="0" err="1"/>
              <a:t>att</a:t>
            </a:r>
            <a:r>
              <a:rPr lang="en-US" b="1" dirty="0"/>
              <a:t> ta </a:t>
            </a:r>
            <a:r>
              <a:rPr lang="en-US" b="1" dirty="0" err="1"/>
              <a:t>fram</a:t>
            </a:r>
            <a:r>
              <a:rPr lang="en-US" b="1" dirty="0"/>
              <a:t> </a:t>
            </a:r>
            <a:r>
              <a:rPr lang="en-US" b="1" dirty="0" err="1"/>
              <a:t>inkluderande</a:t>
            </a:r>
            <a:r>
              <a:rPr lang="en-US" b="1" dirty="0"/>
              <a:t> </a:t>
            </a:r>
            <a:r>
              <a:rPr lang="en-US" b="1" dirty="0" err="1"/>
              <a:t>kursinnehåll</a:t>
            </a:r>
            <a:r>
              <a:rPr lang="en-US" b="1" dirty="0"/>
              <a:t> – </a:t>
            </a:r>
            <a:r>
              <a:rPr lang="en-US" b="1" dirty="0" err="1"/>
              <a:t>i</a:t>
            </a:r>
            <a:r>
              <a:rPr lang="en-US" b="1" dirty="0"/>
              <a:t> </a:t>
            </a:r>
            <a:r>
              <a:rPr lang="en-US" b="1" dirty="0" err="1"/>
              <a:t>klassrummet</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690688"/>
            <a:ext cx="10515600" cy="4568069"/>
          </a:xfrm>
        </p:spPr>
        <p:txBody>
          <a:bodyPr>
            <a:normAutofit lnSpcReduction="10000"/>
          </a:bodyPr>
          <a:lstStyle/>
          <a:p>
            <a:pPr marL="0" indent="0">
              <a:buNone/>
            </a:pPr>
            <a:r>
              <a:rPr lang="sv-SE" dirty="0"/>
              <a:t>Så snart </a:t>
            </a:r>
            <a:r>
              <a:rPr lang="sv-SE" dirty="0" err="1"/>
              <a:t>yrkesutbildare</a:t>
            </a:r>
            <a:r>
              <a:rPr lang="sv-SE" dirty="0"/>
              <a:t>, föräldrar och administratörer är överens om den inkluderande utbildningens metoder och mål </a:t>
            </a:r>
            <a:r>
              <a:rPr lang="sv-SE" b="1" dirty="0"/>
              <a:t>kan yrkesutbildningslärarna fokusera på klassrumsstrategier som främjar mångfald och inkludering</a:t>
            </a:r>
            <a:r>
              <a:rPr lang="sv-SE" dirty="0"/>
              <a:t> genom att: </a:t>
            </a:r>
          </a:p>
          <a:p>
            <a:pPr>
              <a:spcAft>
                <a:spcPts val="600"/>
              </a:spcAft>
              <a:buFont typeface="Wingdings" panose="05000000000000000000" pitchFamily="2" charset="2"/>
              <a:buChar char="ü"/>
            </a:pPr>
            <a:r>
              <a:rPr lang="sv-SE" dirty="0"/>
              <a:t>Ta fram undervisningssätt för mångfald</a:t>
            </a:r>
          </a:p>
          <a:p>
            <a:pPr>
              <a:spcAft>
                <a:spcPts val="600"/>
              </a:spcAft>
              <a:buFont typeface="Wingdings" panose="05000000000000000000" pitchFamily="2" charset="2"/>
              <a:buChar char="ü"/>
            </a:pPr>
            <a:r>
              <a:rPr lang="sv-SE" dirty="0"/>
              <a:t>Skapa trygga lärandemiljöer</a:t>
            </a:r>
          </a:p>
          <a:p>
            <a:pPr>
              <a:spcAft>
                <a:spcPts val="600"/>
              </a:spcAft>
              <a:buFont typeface="Wingdings" panose="05000000000000000000" pitchFamily="2" charset="2"/>
              <a:buChar char="ü"/>
            </a:pPr>
            <a:r>
              <a:rPr lang="sv-SE" dirty="0"/>
              <a:t>Hitta möjligheter till synlighet och inkludering</a:t>
            </a:r>
          </a:p>
          <a:p>
            <a:pPr>
              <a:spcAft>
                <a:spcPts val="600"/>
              </a:spcAft>
              <a:buFont typeface="Wingdings" panose="05000000000000000000" pitchFamily="2" charset="2"/>
              <a:buChar char="ü"/>
            </a:pPr>
            <a:r>
              <a:rPr lang="sv-SE" dirty="0"/>
              <a:t>Uppmärksamma intersektionalitet</a:t>
            </a:r>
          </a:p>
          <a:p>
            <a:pPr>
              <a:spcAft>
                <a:spcPts val="600"/>
              </a:spcAft>
              <a:buFont typeface="Wingdings" panose="05000000000000000000" pitchFamily="2" charset="2"/>
              <a:buChar char="ü"/>
            </a:pPr>
            <a:r>
              <a:rPr lang="sv-SE" dirty="0"/>
              <a:t>Överväga traditionella undervisningsverktyg igen</a:t>
            </a:r>
          </a:p>
        </p:txBody>
      </p:sp>
    </p:spTree>
    <p:extLst>
      <p:ext uri="{BB962C8B-B14F-4D97-AF65-F5344CB8AC3E}">
        <p14:creationId xmlns:p14="http://schemas.microsoft.com/office/powerpoint/2010/main" val="294010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err="1"/>
              <a:t>Strategier</a:t>
            </a:r>
            <a:r>
              <a:rPr lang="en-US" b="1" dirty="0"/>
              <a:t> för </a:t>
            </a:r>
            <a:r>
              <a:rPr lang="en-US" b="1" dirty="0" err="1"/>
              <a:t>att</a:t>
            </a:r>
            <a:r>
              <a:rPr lang="en-US" b="1" dirty="0"/>
              <a:t> ta </a:t>
            </a:r>
            <a:r>
              <a:rPr lang="en-US" b="1" dirty="0" err="1"/>
              <a:t>fram</a:t>
            </a:r>
            <a:r>
              <a:rPr lang="en-US" b="1" dirty="0"/>
              <a:t> </a:t>
            </a:r>
            <a:r>
              <a:rPr lang="en-US" b="1" dirty="0" err="1"/>
              <a:t>inkluderande</a:t>
            </a:r>
            <a:r>
              <a:rPr lang="en-US" b="1" dirty="0"/>
              <a:t> </a:t>
            </a:r>
            <a:r>
              <a:rPr lang="en-US" b="1" dirty="0" err="1"/>
              <a:t>kursinnehåll</a:t>
            </a:r>
            <a:r>
              <a:rPr lang="en-US" b="1" dirty="0"/>
              <a:t> – </a:t>
            </a:r>
            <a:r>
              <a:rPr lang="en-US" b="1" dirty="0" err="1"/>
              <a:t>i</a:t>
            </a:r>
            <a:r>
              <a:rPr lang="en-US" b="1" dirty="0"/>
              <a:t> </a:t>
            </a:r>
            <a:r>
              <a:rPr lang="en-US" b="1" dirty="0" err="1"/>
              <a:t>klassrummet</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690688"/>
            <a:ext cx="10515600" cy="4923176"/>
          </a:xfrm>
        </p:spPr>
        <p:txBody>
          <a:bodyPr>
            <a:normAutofit lnSpcReduction="10000"/>
          </a:bodyPr>
          <a:lstStyle/>
          <a:p>
            <a:pPr marL="0" indent="0">
              <a:buNone/>
            </a:pPr>
            <a:r>
              <a:rPr lang="sv-SE" b="1" dirty="0"/>
              <a:t>Införa olika </a:t>
            </a:r>
            <a:r>
              <a:rPr lang="sv-SE" b="1" dirty="0" err="1"/>
              <a:t>undervisningsgrepp</a:t>
            </a:r>
            <a:r>
              <a:rPr lang="sv-SE" b="1" dirty="0"/>
              <a:t>: </a:t>
            </a:r>
          </a:p>
          <a:p>
            <a:pPr marL="0" indent="0">
              <a:buNone/>
            </a:pPr>
            <a:r>
              <a:rPr lang="sv-SE" dirty="0"/>
              <a:t>Studerande i yrkesutbildning har olika sätt att kommunicera och olika fallenhet och inlärningssätt.</a:t>
            </a:r>
          </a:p>
          <a:p>
            <a:pPr marL="0" indent="0">
              <a:buNone/>
            </a:pPr>
            <a:r>
              <a:rPr lang="sv-SE" dirty="0"/>
              <a:t>Lärare i yrkesutbildning hanterar dessa skillnader genom att omväxlande </a:t>
            </a:r>
            <a:r>
              <a:rPr lang="sv-SE" dirty="0" err="1"/>
              <a:t>undervisningsgrepp</a:t>
            </a:r>
            <a:r>
              <a:rPr lang="sv-SE" dirty="0"/>
              <a:t>. </a:t>
            </a:r>
          </a:p>
          <a:p>
            <a:pPr marL="0" indent="0">
              <a:buNone/>
            </a:pPr>
            <a:r>
              <a:rPr lang="sv-SE" dirty="0"/>
              <a:t>Till exempel är inte traditionella undervisningsmetoder som föreläsning och att be studerande att svara på frågor inte lika effektiva för alla studerande. </a:t>
            </a:r>
          </a:p>
          <a:p>
            <a:pPr marL="0" indent="0">
              <a:buNone/>
            </a:pPr>
            <a:r>
              <a:rPr lang="sv-SE" b="1" i="1" u="sng" dirty="0"/>
              <a:t>Att införa mer grupparbete kan engagera de yrkesutbildningsstuderande som inte kan koncentrera sig under föreläsningar och minska stressen för de som har problem med ångest.</a:t>
            </a:r>
          </a:p>
          <a:p>
            <a:pPr marL="0" indent="0">
              <a:buNone/>
            </a:pPr>
            <a:endParaRPr lang="sv-SE" dirty="0"/>
          </a:p>
        </p:txBody>
      </p:sp>
    </p:spTree>
    <p:extLst>
      <p:ext uri="{BB962C8B-B14F-4D97-AF65-F5344CB8AC3E}">
        <p14:creationId xmlns:p14="http://schemas.microsoft.com/office/powerpoint/2010/main" val="142051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err="1"/>
              <a:t>Strategier</a:t>
            </a:r>
            <a:r>
              <a:rPr lang="en-US" b="1" dirty="0"/>
              <a:t> för </a:t>
            </a:r>
            <a:r>
              <a:rPr lang="en-US" b="1" dirty="0" err="1"/>
              <a:t>att</a:t>
            </a:r>
            <a:r>
              <a:rPr lang="en-US" b="1" dirty="0"/>
              <a:t> ta </a:t>
            </a:r>
            <a:r>
              <a:rPr lang="en-US" b="1" dirty="0" err="1"/>
              <a:t>fram</a:t>
            </a:r>
            <a:r>
              <a:rPr lang="en-US" b="1" dirty="0"/>
              <a:t> </a:t>
            </a:r>
            <a:r>
              <a:rPr lang="en-US" b="1" dirty="0" err="1"/>
              <a:t>inkluderande</a:t>
            </a:r>
            <a:r>
              <a:rPr lang="en-US" b="1" dirty="0"/>
              <a:t> </a:t>
            </a:r>
            <a:r>
              <a:rPr lang="en-US" b="1" dirty="0" err="1"/>
              <a:t>kursinnehåll</a:t>
            </a:r>
            <a:r>
              <a:rPr lang="en-US" b="1" dirty="0"/>
              <a:t> – </a:t>
            </a:r>
            <a:r>
              <a:rPr lang="en-US" b="1" dirty="0" err="1"/>
              <a:t>i</a:t>
            </a:r>
            <a:r>
              <a:rPr lang="en-US" b="1" dirty="0"/>
              <a:t> </a:t>
            </a:r>
            <a:r>
              <a:rPr lang="en-US" b="1" dirty="0" err="1"/>
              <a:t>klassrummet</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965894"/>
            <a:ext cx="10515600" cy="3387339"/>
          </a:xfrm>
        </p:spPr>
        <p:txBody>
          <a:bodyPr>
            <a:noAutofit/>
          </a:bodyPr>
          <a:lstStyle/>
          <a:p>
            <a:pPr marL="0" indent="0">
              <a:buNone/>
            </a:pPr>
            <a:r>
              <a:rPr lang="sv-SE" sz="2600" b="1" dirty="0"/>
              <a:t>Hitta möjligheter till synlighet och inkludering: </a:t>
            </a:r>
          </a:p>
          <a:p>
            <a:pPr marL="0" indent="0">
              <a:buNone/>
            </a:pPr>
            <a:r>
              <a:rPr lang="sv-SE" sz="2600" b="1" dirty="0"/>
              <a:t>Att integrera exempel på bidrag med kulturell och social mångfald i alla ämnen </a:t>
            </a:r>
            <a:r>
              <a:rPr lang="sv-SE" sz="2600" dirty="0"/>
              <a:t>främjar uppskattning av mångfald, ger direkta förebilder för fler studerande och bryter ner stereotyper som bygger på hudfärg och kultur. </a:t>
            </a:r>
          </a:p>
          <a:p>
            <a:pPr marL="0" indent="0">
              <a:buNone/>
            </a:pPr>
            <a:r>
              <a:rPr lang="sv-SE" sz="2600" dirty="0"/>
              <a:t>Att uppmärksamma bidrag från personer med annan hudfärg i vetenskap, teknik och matematik korrigerar till exempel de kvarvarande missuppfattningarna om talang och hudfärg.</a:t>
            </a:r>
          </a:p>
          <a:p>
            <a:endParaRPr lang="sv-SE" sz="2600" dirty="0"/>
          </a:p>
        </p:txBody>
      </p:sp>
    </p:spTree>
    <p:extLst>
      <p:ext uri="{BB962C8B-B14F-4D97-AF65-F5344CB8AC3E}">
        <p14:creationId xmlns:p14="http://schemas.microsoft.com/office/powerpoint/2010/main" val="2158638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err="1"/>
              <a:t>Strategier</a:t>
            </a:r>
            <a:r>
              <a:rPr lang="en-US" b="1" dirty="0"/>
              <a:t> för </a:t>
            </a:r>
            <a:r>
              <a:rPr lang="en-US" b="1" dirty="0" err="1"/>
              <a:t>att</a:t>
            </a:r>
            <a:r>
              <a:rPr lang="en-US" b="1" dirty="0"/>
              <a:t> ta </a:t>
            </a:r>
            <a:r>
              <a:rPr lang="en-US" b="1" dirty="0" err="1"/>
              <a:t>fram</a:t>
            </a:r>
            <a:r>
              <a:rPr lang="en-US" b="1" dirty="0"/>
              <a:t> </a:t>
            </a:r>
            <a:r>
              <a:rPr lang="en-US" b="1" dirty="0" err="1"/>
              <a:t>inkluderande</a:t>
            </a:r>
            <a:r>
              <a:rPr lang="en-US" b="1" dirty="0"/>
              <a:t> </a:t>
            </a:r>
            <a:r>
              <a:rPr lang="en-US" b="1" dirty="0" err="1"/>
              <a:t>kursinnehåll</a:t>
            </a:r>
            <a:r>
              <a:rPr lang="en-US" b="1" dirty="0"/>
              <a:t> – </a:t>
            </a:r>
            <a:r>
              <a:rPr lang="en-US" b="1" dirty="0" err="1"/>
              <a:t>i</a:t>
            </a:r>
            <a:r>
              <a:rPr lang="en-US" b="1" dirty="0"/>
              <a:t> </a:t>
            </a:r>
            <a:r>
              <a:rPr lang="en-US" b="1" dirty="0" err="1"/>
              <a:t>klassrummet</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2099060"/>
            <a:ext cx="10515600" cy="3032232"/>
          </a:xfrm>
        </p:spPr>
        <p:txBody>
          <a:bodyPr>
            <a:noAutofit/>
          </a:bodyPr>
          <a:lstStyle/>
          <a:p>
            <a:pPr marL="0" indent="0">
              <a:buNone/>
            </a:pPr>
            <a:r>
              <a:rPr lang="sv-SE" sz="2400" b="1" dirty="0"/>
              <a:t>Skapa trygga lärandemiljöer:</a:t>
            </a:r>
          </a:p>
          <a:p>
            <a:pPr marL="0" indent="0">
              <a:buNone/>
            </a:pPr>
            <a:r>
              <a:rPr lang="sv-SE" sz="2400" dirty="0"/>
              <a:t>Det är viktigt för utbildare att hantera trakasserier eller mobbning som riktar sig mot studerande i marginaliserade grupper. </a:t>
            </a:r>
          </a:p>
          <a:p>
            <a:pPr marL="0" indent="0">
              <a:buNone/>
            </a:pPr>
            <a:r>
              <a:rPr lang="sv-SE" sz="2400" dirty="0"/>
              <a:t>Sådana tillfällen kan vara möjligheter att lära sig, men att inte agera blir tyst medgivande.. </a:t>
            </a:r>
          </a:p>
          <a:p>
            <a:pPr marL="0" indent="0">
              <a:buNone/>
            </a:pPr>
            <a:r>
              <a:rPr lang="sv-SE" sz="2400" b="1" i="1" u="sng" dirty="0"/>
              <a:t>Genom att visa alla studerande acceptans och stöd blir lärarna förebilder för det uppträdande de förväntar sig att deras studerande ska visa.</a:t>
            </a:r>
          </a:p>
          <a:p>
            <a:endParaRPr lang="sv-SE" sz="2600" dirty="0"/>
          </a:p>
        </p:txBody>
      </p:sp>
    </p:spTree>
    <p:extLst>
      <p:ext uri="{BB962C8B-B14F-4D97-AF65-F5344CB8AC3E}">
        <p14:creationId xmlns:p14="http://schemas.microsoft.com/office/powerpoint/2010/main" val="1657868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err="1"/>
              <a:t>Strategier</a:t>
            </a:r>
            <a:r>
              <a:rPr lang="en-US" b="1" dirty="0"/>
              <a:t> för </a:t>
            </a:r>
            <a:r>
              <a:rPr lang="en-US" b="1" dirty="0" err="1"/>
              <a:t>att</a:t>
            </a:r>
            <a:r>
              <a:rPr lang="en-US" b="1" dirty="0"/>
              <a:t> ta </a:t>
            </a:r>
            <a:r>
              <a:rPr lang="en-US" b="1" dirty="0" err="1"/>
              <a:t>fram</a:t>
            </a:r>
            <a:r>
              <a:rPr lang="en-US" b="1" dirty="0"/>
              <a:t> </a:t>
            </a:r>
            <a:r>
              <a:rPr lang="en-US" b="1" dirty="0" err="1"/>
              <a:t>inkluderande</a:t>
            </a:r>
            <a:r>
              <a:rPr lang="en-US" b="1" dirty="0"/>
              <a:t> </a:t>
            </a:r>
            <a:r>
              <a:rPr lang="en-US" b="1" dirty="0" err="1"/>
              <a:t>kursinnehåll</a:t>
            </a:r>
            <a:r>
              <a:rPr lang="en-US" b="1" dirty="0"/>
              <a:t> – </a:t>
            </a:r>
            <a:r>
              <a:rPr lang="en-US" b="1" dirty="0" err="1"/>
              <a:t>i</a:t>
            </a:r>
            <a:r>
              <a:rPr lang="en-US" b="1" dirty="0"/>
              <a:t> </a:t>
            </a:r>
            <a:r>
              <a:rPr lang="en-US" b="1" dirty="0" err="1"/>
              <a:t>klassrummet</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868242"/>
            <a:ext cx="10515600" cy="4053164"/>
          </a:xfrm>
        </p:spPr>
        <p:txBody>
          <a:bodyPr>
            <a:normAutofit fontScale="92500" lnSpcReduction="10000"/>
          </a:bodyPr>
          <a:lstStyle/>
          <a:p>
            <a:pPr marL="0" indent="0">
              <a:buNone/>
            </a:pPr>
            <a:r>
              <a:rPr lang="sv-SE" sz="3000" b="1" dirty="0"/>
              <a:t>Uppmärksamma intersektionalitet: </a:t>
            </a:r>
          </a:p>
          <a:p>
            <a:pPr marL="0" indent="0">
              <a:buNone/>
            </a:pPr>
            <a:r>
              <a:rPr lang="sv-SE" sz="3000" dirty="0"/>
              <a:t>Att undersöka hur sociala kategorier som hudfärg, klass och kön överlappar med och förstärker diskriminering och förtryck kan hjälpa lärare och studerande i yrkesutbildning att förstå de svårigheter som historiskt missgynnade grupper möter.</a:t>
            </a:r>
          </a:p>
          <a:p>
            <a:pPr marL="0" indent="0">
              <a:buNone/>
            </a:pPr>
            <a:endParaRPr lang="sv-SE" sz="3000" dirty="0"/>
          </a:p>
          <a:p>
            <a:pPr marL="0" indent="0">
              <a:buNone/>
            </a:pPr>
            <a:r>
              <a:rPr lang="sv-SE" sz="3000" b="1" dirty="0"/>
              <a:t>Överväga traditionella undervisningsverktyg igen:</a:t>
            </a:r>
          </a:p>
          <a:p>
            <a:pPr marL="0" indent="0">
              <a:buNone/>
            </a:pPr>
            <a:r>
              <a:rPr lang="sv-SE" sz="3000" dirty="0"/>
              <a:t>Att skapa ett inkluderande kursinnehåll kräver att utbildarna tänker kritiskt om de fördomar som finns i traditionellt kursinnehåll och överväger dessa fördomars inverkan. </a:t>
            </a:r>
          </a:p>
          <a:p>
            <a:pPr marL="0" indent="0">
              <a:buNone/>
            </a:pPr>
            <a:endParaRPr lang="sv-SE" sz="3200" dirty="0"/>
          </a:p>
          <a:p>
            <a:pPr marL="0" indent="0">
              <a:buNone/>
            </a:pPr>
            <a:endParaRPr lang="sv-SE" b="1" dirty="0"/>
          </a:p>
        </p:txBody>
      </p:sp>
    </p:spTree>
    <p:extLst>
      <p:ext uri="{BB962C8B-B14F-4D97-AF65-F5344CB8AC3E}">
        <p14:creationId xmlns:p14="http://schemas.microsoft.com/office/powerpoint/2010/main" val="2665169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solidFill>
                  <a:schemeClr val="accent4">
                    <a:lumMod val="75000"/>
                  </a:schemeClr>
                </a:solidFill>
                <a:latin typeface="Ink Free" panose="03080402000500000000" pitchFamily="66" charset="0"/>
              </a:rPr>
              <a:t>Tid</a:t>
            </a:r>
            <a:r>
              <a:rPr lang="en-US" b="1" i="1" dirty="0">
                <a:solidFill>
                  <a:schemeClr val="accent4">
                    <a:lumMod val="75000"/>
                  </a:schemeClr>
                </a:solidFill>
                <a:latin typeface="Ink Free" panose="03080402000500000000" pitchFamily="66" charset="0"/>
              </a:rPr>
              <a:t> för </a:t>
            </a:r>
            <a:r>
              <a:rPr lang="en-US" b="1" i="1" dirty="0" err="1">
                <a:solidFill>
                  <a:schemeClr val="accent4">
                    <a:lumMod val="75000"/>
                  </a:schemeClr>
                </a:solidFill>
                <a:latin typeface="Ink Free" panose="03080402000500000000" pitchFamily="66" charset="0"/>
              </a:rPr>
              <a:t>självreflektion</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97" y="4550848"/>
            <a:ext cx="2955315" cy="2307152"/>
          </a:xfrm>
          <a:prstGeom prst="rect">
            <a:avLst/>
          </a:prstGeom>
        </p:spPr>
      </p:pic>
      <p:sp>
        <p:nvSpPr>
          <p:cNvPr id="12" name="TextBox 11"/>
          <p:cNvSpPr txBox="1"/>
          <p:nvPr/>
        </p:nvSpPr>
        <p:spPr>
          <a:xfrm>
            <a:off x="1578702" y="2217753"/>
            <a:ext cx="8834805" cy="1969770"/>
          </a:xfrm>
          <a:prstGeom prst="rect">
            <a:avLst/>
          </a:prstGeom>
          <a:solidFill>
            <a:schemeClr val="accent4">
              <a:lumMod val="40000"/>
              <a:lumOff val="60000"/>
            </a:schemeClr>
          </a:solidFill>
        </p:spPr>
        <p:txBody>
          <a:bodyPr wrap="square" rtlCol="0">
            <a:spAutoFit/>
          </a:bodyPr>
          <a:lstStyle/>
          <a:p>
            <a:pPr algn="ctr"/>
            <a:r>
              <a:rPr lang="sv-SE" dirty="0"/>
              <a:t>Klicka här och ta reda på hur man skapar ett inkluderande klassrum: </a:t>
            </a:r>
          </a:p>
          <a:p>
            <a:pPr algn="just"/>
            <a:endParaRPr lang="sv-SE" dirty="0">
              <a:solidFill>
                <a:srgbClr val="000000"/>
              </a:solidFill>
              <a:latin typeface="Roboto"/>
            </a:endParaRPr>
          </a:p>
          <a:p>
            <a:pPr algn="ctr"/>
            <a:r>
              <a:rPr lang="sv-SE" dirty="0"/>
              <a:t>Länk: </a:t>
            </a:r>
            <a:r>
              <a:rPr lang="sv-SE" dirty="0">
                <a:hlinkClick r:id="rId4"/>
              </a:rPr>
              <a:t>https://www.youtube.com/watch?time_continue=62&amp;v=CV5MmTIRHr8&amp;feature=emb_logo</a:t>
            </a:r>
            <a:r>
              <a:rPr lang="sv-SE" dirty="0"/>
              <a:t> </a:t>
            </a:r>
          </a:p>
          <a:p>
            <a:pPr algn="ctr"/>
            <a:endParaRPr lang="sv-SE" dirty="0"/>
          </a:p>
          <a:p>
            <a:pPr algn="ctr"/>
            <a:r>
              <a:rPr lang="sv-SE" sz="1400" i="1" dirty="0"/>
              <a:t>Källa: </a:t>
            </a:r>
            <a:r>
              <a:rPr lang="sv-SE" sz="1400" i="1" dirty="0">
                <a:hlinkClick r:id="rId5"/>
              </a:rPr>
              <a:t>https://planbee.com/blogs/news/how-to-create-an-inclusive-classroom-12-tips-for-teachers</a:t>
            </a:r>
            <a:r>
              <a:rPr lang="sv-SE" sz="1400" i="1" dirty="0"/>
              <a:t> </a:t>
            </a:r>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4000415" y="5058093"/>
            <a:ext cx="4368762" cy="646331"/>
          </a:xfrm>
          <a:prstGeom prst="rect">
            <a:avLst/>
          </a:prstGeom>
          <a:noFill/>
        </p:spPr>
        <p:txBody>
          <a:bodyPr wrap="square" rtlCol="0">
            <a:spAutoFit/>
          </a:bodyPr>
          <a:lstStyle/>
          <a:p>
            <a:r>
              <a:rPr lang="sv-SE" b="1" i="1" dirty="0"/>
              <a:t>Kan du tillämpa de här tipsen i ditt klassrum? </a:t>
            </a:r>
          </a:p>
        </p:txBody>
      </p:sp>
    </p:spTree>
    <p:extLst>
      <p:ext uri="{BB962C8B-B14F-4D97-AF65-F5344CB8AC3E}">
        <p14:creationId xmlns:p14="http://schemas.microsoft.com/office/powerpoint/2010/main" val="75359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NL" dirty="0"/>
              <a:t>Nyckelord</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xfrm>
            <a:off x="838200" y="1825625"/>
            <a:ext cx="10515600" cy="2133816"/>
          </a:xfrm>
        </p:spPr>
        <p:txBody>
          <a:bodyPr/>
          <a:lstStyle/>
          <a:p>
            <a:r>
              <a:rPr lang="sv-SE" dirty="0"/>
              <a:t>Inkluderande utbildning</a:t>
            </a:r>
          </a:p>
          <a:p>
            <a:r>
              <a:rPr lang="sv-SE" dirty="0"/>
              <a:t>Upplevelsebaserat lärande</a:t>
            </a:r>
          </a:p>
          <a:p>
            <a:r>
              <a:rPr lang="sv-SE" dirty="0"/>
              <a:t>Inkluderande kursinnehåll</a:t>
            </a:r>
          </a:p>
          <a:p>
            <a:r>
              <a:rPr lang="sv-SE" dirty="0" err="1"/>
              <a:t>Inklusivitet</a:t>
            </a:r>
            <a:r>
              <a:rPr lang="sv-SE" dirty="0"/>
              <a:t> </a:t>
            </a:r>
          </a:p>
        </p:txBody>
      </p:sp>
    </p:spTree>
    <p:extLst>
      <p:ext uri="{BB962C8B-B14F-4D97-AF65-F5344CB8AC3E}">
        <p14:creationId xmlns:p14="http://schemas.microsoft.com/office/powerpoint/2010/main" val="1133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lstStyle/>
          <a:p>
            <a:r>
              <a:rPr lang="nl-NL" dirty="0"/>
              <a:t>ENHET 4</a:t>
            </a:r>
            <a:endParaRPr lang="en-GB" dirty="0"/>
          </a:p>
        </p:txBody>
      </p:sp>
      <p:sp>
        <p:nvSpPr>
          <p:cNvPr id="7" name="Tijdelijke aanduiding voor inhoud 6">
            <a:extLst>
              <a:ext uri="{FF2B5EF4-FFF2-40B4-BE49-F238E27FC236}">
                <a16:creationId xmlns:a16="http://schemas.microsoft.com/office/drawing/2014/main" id="{CA910832-9AD8-4405-A0EC-78364F4F57EA}"/>
              </a:ext>
            </a:extLst>
          </p:cNvPr>
          <p:cNvSpPr>
            <a:spLocks noGrp="1"/>
          </p:cNvSpPr>
          <p:nvPr>
            <p:ph sz="half" idx="1"/>
          </p:nvPr>
        </p:nvSpPr>
        <p:spPr>
          <a:xfrm>
            <a:off x="0" y="2385603"/>
            <a:ext cx="6136298" cy="792602"/>
          </a:xfrm>
        </p:spPr>
        <p:txBody>
          <a:bodyPr>
            <a:noAutofit/>
          </a:bodyPr>
          <a:lstStyle/>
          <a:p>
            <a:r>
              <a:rPr lang="en-US" b="1" dirty="0" err="1"/>
              <a:t>Strategier</a:t>
            </a:r>
            <a:r>
              <a:rPr lang="en-US" b="1" dirty="0"/>
              <a:t> för </a:t>
            </a:r>
            <a:r>
              <a:rPr lang="en-US" b="1" dirty="0" err="1"/>
              <a:t>att</a:t>
            </a:r>
            <a:r>
              <a:rPr lang="en-US" b="1" dirty="0"/>
              <a:t> </a:t>
            </a:r>
            <a:r>
              <a:rPr lang="en-US" b="1" dirty="0" err="1"/>
              <a:t>främja</a:t>
            </a:r>
            <a:r>
              <a:rPr lang="en-US" b="1" dirty="0"/>
              <a:t> </a:t>
            </a:r>
            <a:r>
              <a:rPr lang="en-US" b="1" dirty="0" err="1"/>
              <a:t>ett</a:t>
            </a:r>
            <a:r>
              <a:rPr lang="en-US" b="1" dirty="0"/>
              <a:t> </a:t>
            </a:r>
            <a:r>
              <a:rPr lang="en-US" b="1" dirty="0" err="1"/>
              <a:t>inkluderande</a:t>
            </a:r>
            <a:r>
              <a:rPr lang="en-US" b="1" dirty="0"/>
              <a:t> </a:t>
            </a:r>
            <a:r>
              <a:rPr lang="en-US" b="1" dirty="0" err="1"/>
              <a:t>klassrum</a:t>
            </a:r>
            <a:endParaRPr lang="en-GB" dirty="0"/>
          </a:p>
        </p:txBody>
      </p:sp>
    </p:spTree>
    <p:extLst>
      <p:ext uri="{BB962C8B-B14F-4D97-AF65-F5344CB8AC3E}">
        <p14:creationId xmlns:p14="http://schemas.microsoft.com/office/powerpoint/2010/main" val="2375989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err="1"/>
              <a:t>Inklusivitet</a:t>
            </a:r>
            <a:r>
              <a:rPr lang="en-US" b="1" dirty="0"/>
              <a:t> </a:t>
            </a:r>
            <a:r>
              <a:rPr lang="en-US" b="1" dirty="0" err="1"/>
              <a:t>i</a:t>
            </a:r>
            <a:r>
              <a:rPr lang="en-US" b="1" dirty="0"/>
              <a:t> </a:t>
            </a:r>
            <a:r>
              <a:rPr lang="en-US" b="1" dirty="0" err="1"/>
              <a:t>klassrummet</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rmAutofit lnSpcReduction="10000"/>
          </a:bodyPr>
          <a:lstStyle/>
          <a:p>
            <a:pPr marL="0" indent="0">
              <a:buNone/>
            </a:pPr>
            <a:r>
              <a:rPr lang="sv-SE" b="1" dirty="0"/>
              <a:t>Inkluderande undervisning </a:t>
            </a:r>
            <a:r>
              <a:rPr lang="sv-SE" dirty="0"/>
              <a:t>syftar på ett antal angreppssätt i undervisning som vill motsvara behoven hos alla studerande. </a:t>
            </a:r>
          </a:p>
          <a:p>
            <a:pPr marL="0" indent="0">
              <a:buNone/>
            </a:pPr>
            <a:r>
              <a:rPr lang="sv-SE" dirty="0"/>
              <a:t>Inkluderande undervisning ger en </a:t>
            </a:r>
            <a:r>
              <a:rPr lang="sv-SE" b="1" dirty="0"/>
              <a:t>inlärningsupplevelse som låter studerande med alla bakgrunder, inlärningsstilar  och förmågor ha framgång. </a:t>
            </a:r>
          </a:p>
          <a:p>
            <a:pPr marL="0" indent="0">
              <a:buNone/>
            </a:pPr>
            <a:r>
              <a:rPr lang="sv-SE" dirty="0"/>
              <a:t>Inkluderande undervisningsstrategier bidrar till en inkluderande lärandemiljö där alla studerande </a:t>
            </a:r>
            <a:r>
              <a:rPr lang="sv-SE" b="1" dirty="0"/>
              <a:t>känner sig likvärdiga</a:t>
            </a:r>
            <a:r>
              <a:rPr lang="sv-SE" dirty="0"/>
              <a:t>. </a:t>
            </a:r>
          </a:p>
          <a:p>
            <a:pPr marL="0" indent="0">
              <a:buNone/>
            </a:pPr>
            <a:r>
              <a:rPr lang="sv-SE" dirty="0" err="1"/>
              <a:t>Inklusivitet</a:t>
            </a:r>
            <a:r>
              <a:rPr lang="sv-SE" dirty="0"/>
              <a:t> i klassrummet medför att klassrumsmiljön är sådan att alla studerande känner att deras bidrag och perspektiv värderas och respekteras i lika mån.</a:t>
            </a:r>
          </a:p>
        </p:txBody>
      </p:sp>
    </p:spTree>
    <p:extLst>
      <p:ext uri="{BB962C8B-B14F-4D97-AF65-F5344CB8AC3E}">
        <p14:creationId xmlns:p14="http://schemas.microsoft.com/office/powerpoint/2010/main" val="2231290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err="1"/>
              <a:t>Strategier</a:t>
            </a:r>
            <a:r>
              <a:rPr lang="en-US" b="1" dirty="0"/>
              <a:t> för </a:t>
            </a:r>
            <a:r>
              <a:rPr lang="en-US" b="1" dirty="0" err="1"/>
              <a:t>inklusivitet</a:t>
            </a:r>
            <a:r>
              <a:rPr lang="en-US" b="1" dirty="0"/>
              <a:t> </a:t>
            </a:r>
            <a:r>
              <a:rPr lang="en-US" b="1" dirty="0" err="1"/>
              <a:t>i</a:t>
            </a:r>
            <a:r>
              <a:rPr lang="en-US" b="1" dirty="0"/>
              <a:t> </a:t>
            </a:r>
            <a:r>
              <a:rPr lang="en-US" b="1" dirty="0" err="1"/>
              <a:t>klassrummet</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690688"/>
            <a:ext cx="10515600" cy="5167312"/>
          </a:xfrm>
        </p:spPr>
        <p:txBody>
          <a:bodyPr>
            <a:noAutofit/>
          </a:bodyPr>
          <a:lstStyle/>
          <a:p>
            <a:r>
              <a:rPr lang="sv-SE" sz="2600" b="1" dirty="0"/>
              <a:t>Gör det personligt: </a:t>
            </a:r>
          </a:p>
          <a:p>
            <a:pPr marL="0" indent="0">
              <a:buNone/>
            </a:pPr>
            <a:r>
              <a:rPr lang="sv-SE" sz="2600" dirty="0"/>
              <a:t>Ge de studerande möjlighet att </a:t>
            </a:r>
            <a:r>
              <a:rPr lang="sv-SE" sz="2600" b="1" dirty="0"/>
              <a:t>dela med sig av sina egna erfarenheter och perspektiv</a:t>
            </a:r>
            <a:r>
              <a:rPr lang="sv-SE" sz="2600" dirty="0"/>
              <a:t>. Studerande lär sig av varandra och de olika perspektiv och befintlig kunskap som deras medstuderande har med sig. Aktiviteter som ”fiskskål” eller omvänd cirkeldiskussion kan uppmuntra och styrka dessa utmanande samtal.</a:t>
            </a:r>
          </a:p>
          <a:p>
            <a:r>
              <a:rPr lang="sv-SE" sz="2600" b="1" dirty="0"/>
              <a:t>Ta med olika perspektiv: </a:t>
            </a:r>
          </a:p>
          <a:p>
            <a:pPr marL="0" indent="0">
              <a:buNone/>
            </a:pPr>
            <a:r>
              <a:rPr lang="sv-SE" sz="2600" dirty="0"/>
              <a:t>Ge </a:t>
            </a:r>
            <a:r>
              <a:rPr lang="sv-SE" sz="2600" b="1" dirty="0"/>
              <a:t>ett urval av perspektiv på ämnet du undervisar i</a:t>
            </a:r>
            <a:r>
              <a:rPr lang="sv-SE" sz="2600" dirty="0"/>
              <a:t>. litteratur som bara ger ett perspektiv saknar till exempel djup. Varierade perspektiv kan </a:t>
            </a:r>
            <a:r>
              <a:rPr lang="sv-SE" sz="2600" b="1" dirty="0"/>
              <a:t>erbjuda nya idéer och unika synsätt</a:t>
            </a:r>
            <a:r>
              <a:rPr lang="sv-SE" sz="2600" dirty="0"/>
              <a:t>. Erbjud innehåll ur olika perspektiv eller skapat av personer med olika bakgrund i så hög grad som möjligt.</a:t>
            </a:r>
            <a:endParaRPr lang="sv-SE" sz="2600" b="1" dirty="0"/>
          </a:p>
        </p:txBody>
      </p:sp>
    </p:spTree>
    <p:extLst>
      <p:ext uri="{BB962C8B-B14F-4D97-AF65-F5344CB8AC3E}">
        <p14:creationId xmlns:p14="http://schemas.microsoft.com/office/powerpoint/2010/main" val="1074086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p:txBody>
          <a:bodyPr/>
          <a:lstStyle/>
          <a:p>
            <a:r>
              <a:rPr lang="en-US" b="1" dirty="0" err="1"/>
              <a:t>Strategier</a:t>
            </a:r>
            <a:r>
              <a:rPr lang="en-US" b="1" dirty="0"/>
              <a:t> för </a:t>
            </a:r>
            <a:r>
              <a:rPr lang="en-US" b="1" dirty="0" err="1"/>
              <a:t>inklusivitet</a:t>
            </a:r>
            <a:r>
              <a:rPr lang="en-US" b="1" dirty="0"/>
              <a:t> </a:t>
            </a:r>
            <a:r>
              <a:rPr lang="en-US" b="1" dirty="0" err="1"/>
              <a:t>i</a:t>
            </a:r>
            <a:r>
              <a:rPr lang="en-US" b="1" dirty="0"/>
              <a:t> </a:t>
            </a:r>
            <a:r>
              <a:rPr lang="en-US" b="1" dirty="0" err="1"/>
              <a:t>klassrummet</a:t>
            </a:r>
            <a:endParaRPr lang="nl-NL" dirty="0"/>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a:xfrm>
            <a:off x="838200" y="1825624"/>
            <a:ext cx="10515600" cy="4690585"/>
          </a:xfrm>
        </p:spPr>
        <p:txBody>
          <a:bodyPr>
            <a:noAutofit/>
          </a:bodyPr>
          <a:lstStyle/>
          <a:p>
            <a:r>
              <a:rPr lang="sv-SE" b="1" dirty="0"/>
              <a:t>Känn dina studerande: </a:t>
            </a:r>
          </a:p>
          <a:p>
            <a:pPr marL="0" indent="0">
              <a:buNone/>
            </a:pPr>
            <a:r>
              <a:rPr lang="sv-SE" dirty="0"/>
              <a:t>Lär känna dina studerande. </a:t>
            </a:r>
            <a:r>
              <a:rPr lang="sv-SE" b="1" dirty="0"/>
              <a:t>Lägg tid på att lära känna dina studerande.</a:t>
            </a:r>
            <a:r>
              <a:rPr lang="sv-SE" dirty="0"/>
              <a:t> Du blir kanske överraskad över effekten. Den enkla gesten att tilltala en studerande med namn visar </a:t>
            </a:r>
            <a:r>
              <a:rPr lang="sv-SE" b="1" dirty="0"/>
              <a:t>omsorg och omtanke</a:t>
            </a:r>
            <a:r>
              <a:rPr lang="sv-SE" dirty="0"/>
              <a:t>. </a:t>
            </a:r>
          </a:p>
          <a:p>
            <a:r>
              <a:rPr lang="sv-SE" b="1" dirty="0"/>
              <a:t>Se upp med problematiska antaganden:</a:t>
            </a:r>
            <a:r>
              <a:rPr lang="sv-SE" dirty="0"/>
              <a:t> </a:t>
            </a:r>
          </a:p>
          <a:p>
            <a:pPr marL="0" indent="0">
              <a:buNone/>
            </a:pPr>
            <a:r>
              <a:rPr lang="sv-SE" dirty="0"/>
              <a:t>Problematiska antaganden och underliggande fördomar kan visa sig i klassrummet. </a:t>
            </a:r>
          </a:p>
          <a:p>
            <a:pPr marL="0" indent="0">
              <a:buNone/>
            </a:pPr>
            <a:r>
              <a:rPr lang="sv-SE" b="1" i="1" u="sng" dirty="0"/>
              <a:t>Att utveckla medvetenhet om antaganden och fördomar kan hjälpa till att utveckla ett positivt klassrum. </a:t>
            </a:r>
          </a:p>
        </p:txBody>
      </p:sp>
    </p:spTree>
    <p:extLst>
      <p:ext uri="{BB962C8B-B14F-4D97-AF65-F5344CB8AC3E}">
        <p14:creationId xmlns:p14="http://schemas.microsoft.com/office/powerpoint/2010/main" val="3481863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p:txBody>
          <a:bodyPr/>
          <a:lstStyle/>
          <a:p>
            <a:r>
              <a:rPr lang="en-US" b="1" dirty="0" err="1"/>
              <a:t>Strategier</a:t>
            </a:r>
            <a:r>
              <a:rPr lang="en-US" b="1" dirty="0"/>
              <a:t> för </a:t>
            </a:r>
            <a:r>
              <a:rPr lang="en-US" b="1" dirty="0" err="1"/>
              <a:t>inklusivitet</a:t>
            </a:r>
            <a:r>
              <a:rPr lang="en-US" b="1" dirty="0"/>
              <a:t> </a:t>
            </a:r>
            <a:r>
              <a:rPr lang="en-US" b="1" dirty="0" err="1"/>
              <a:t>i</a:t>
            </a:r>
            <a:r>
              <a:rPr lang="en-US" b="1" dirty="0"/>
              <a:t> </a:t>
            </a:r>
            <a:r>
              <a:rPr lang="en-US" b="1" dirty="0" err="1"/>
              <a:t>klassrummet</a:t>
            </a:r>
            <a:endParaRPr lang="nl-NL" dirty="0"/>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p:txBody>
          <a:bodyPr>
            <a:noAutofit/>
          </a:bodyPr>
          <a:lstStyle/>
          <a:p>
            <a:r>
              <a:rPr lang="sv-SE" b="1" dirty="0"/>
              <a:t>Respektera personers olikheter: </a:t>
            </a:r>
            <a:r>
              <a:rPr lang="sv-SE" dirty="0"/>
              <a:t>Skapa respekt för olika personers värde genom att använda specifika exempel. Exempel som visar respekt och uppskattning för olika personer och kulturer. </a:t>
            </a:r>
            <a:r>
              <a:rPr lang="sv-SE" b="1" u="sng" dirty="0"/>
              <a:t>Använd ett könsneutralt språk eller ett språk som tar hänsyn till de studerandes könsidentitet.</a:t>
            </a:r>
          </a:p>
          <a:p>
            <a:r>
              <a:rPr lang="sv-SE" b="1" dirty="0"/>
              <a:t>Respektera olika förmågor: </a:t>
            </a:r>
            <a:r>
              <a:rPr lang="sv-SE" dirty="0"/>
              <a:t>Studerande har inte bara olika bakgrund, etnicitet, hudfärg och kön, utan också olika förmågor och inlärningsstilar. Alla studerande ska ha möjlighet att lära sig på ett sätt som fungerar för dem och de ska kunna få visa </a:t>
            </a:r>
            <a:r>
              <a:rPr lang="sv-SE"/>
              <a:t>sina förmågor.</a:t>
            </a:r>
            <a:endParaRPr lang="sv-SE" dirty="0"/>
          </a:p>
        </p:txBody>
      </p:sp>
    </p:spTree>
    <p:extLst>
      <p:ext uri="{BB962C8B-B14F-4D97-AF65-F5344CB8AC3E}">
        <p14:creationId xmlns:p14="http://schemas.microsoft.com/office/powerpoint/2010/main" val="2695380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solidFill>
                  <a:schemeClr val="accent4">
                    <a:lumMod val="75000"/>
                  </a:schemeClr>
                </a:solidFill>
                <a:latin typeface="Ink Free" panose="03080402000500000000" pitchFamily="66" charset="0"/>
              </a:rPr>
              <a:t>Tid</a:t>
            </a:r>
            <a:r>
              <a:rPr lang="en-US" b="1" i="1" dirty="0">
                <a:solidFill>
                  <a:schemeClr val="accent4">
                    <a:lumMod val="75000"/>
                  </a:schemeClr>
                </a:solidFill>
                <a:latin typeface="Ink Free" panose="03080402000500000000" pitchFamily="66" charset="0"/>
              </a:rPr>
              <a:t> för </a:t>
            </a:r>
            <a:r>
              <a:rPr lang="en-US" b="1" i="1" dirty="0" err="1">
                <a:solidFill>
                  <a:schemeClr val="accent4">
                    <a:lumMod val="75000"/>
                  </a:schemeClr>
                </a:solidFill>
                <a:latin typeface="Ink Free" panose="03080402000500000000" pitchFamily="66" charset="0"/>
              </a:rPr>
              <a:t>självreflektion</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97" y="4550848"/>
            <a:ext cx="2955315" cy="2307152"/>
          </a:xfrm>
          <a:prstGeom prst="rect">
            <a:avLst/>
          </a:prstGeom>
        </p:spPr>
      </p:pic>
      <p:sp>
        <p:nvSpPr>
          <p:cNvPr id="12" name="TextBox 11"/>
          <p:cNvSpPr txBox="1"/>
          <p:nvPr/>
        </p:nvSpPr>
        <p:spPr>
          <a:xfrm>
            <a:off x="1578702" y="2217753"/>
            <a:ext cx="8834805" cy="1631216"/>
          </a:xfrm>
          <a:prstGeom prst="rect">
            <a:avLst/>
          </a:prstGeom>
          <a:solidFill>
            <a:schemeClr val="accent4">
              <a:lumMod val="40000"/>
              <a:lumOff val="60000"/>
            </a:schemeClr>
          </a:solidFill>
        </p:spPr>
        <p:txBody>
          <a:bodyPr wrap="square" rtlCol="0">
            <a:spAutoFit/>
          </a:bodyPr>
          <a:lstStyle/>
          <a:p>
            <a:pPr algn="ctr"/>
            <a:r>
              <a:rPr lang="sv-SE" dirty="0"/>
              <a:t>Klicka här för att se en lista med isbrytaraktiviteter för att lära känna dina studerande: </a:t>
            </a:r>
          </a:p>
          <a:p>
            <a:pPr algn="just"/>
            <a:endParaRPr lang="sv-SE" dirty="0">
              <a:solidFill>
                <a:srgbClr val="000000"/>
              </a:solidFill>
              <a:latin typeface="Roboto"/>
            </a:endParaRPr>
          </a:p>
          <a:p>
            <a:pPr algn="ctr"/>
            <a:r>
              <a:rPr lang="sv-SE" dirty="0"/>
              <a:t>Länk: </a:t>
            </a:r>
            <a:r>
              <a:rPr lang="sv-SE" dirty="0">
                <a:hlinkClick r:id="rId4"/>
              </a:rPr>
              <a:t>Classroom-Icebreakers.pdf (ufl.edu)</a:t>
            </a:r>
            <a:r>
              <a:rPr lang="sv-SE" dirty="0"/>
              <a:t> </a:t>
            </a:r>
          </a:p>
          <a:p>
            <a:pPr algn="ctr"/>
            <a:endParaRPr lang="sv-SE" sz="1400" i="1" dirty="0"/>
          </a:p>
          <a:p>
            <a:pPr algn="ctr"/>
            <a:r>
              <a:rPr lang="sv-SE" sz="1400" i="1" dirty="0"/>
              <a:t>Källa: </a:t>
            </a:r>
            <a:r>
              <a:rPr lang="sv-SE" sz="1400" i="1" dirty="0">
                <a:hlinkClick r:id="rId4"/>
              </a:rPr>
              <a:t>Classroom-Icebreakers.pdf (ufl.edu)</a:t>
            </a:r>
            <a:endParaRPr lang="sv-SE"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4000415" y="5058093"/>
            <a:ext cx="4368762" cy="923330"/>
          </a:xfrm>
          <a:prstGeom prst="rect">
            <a:avLst/>
          </a:prstGeom>
          <a:noFill/>
        </p:spPr>
        <p:txBody>
          <a:bodyPr wrap="square" rtlCol="0">
            <a:spAutoFit/>
          </a:bodyPr>
          <a:lstStyle/>
          <a:p>
            <a:r>
              <a:rPr lang="sv-SE" b="1" i="1" dirty="0"/>
              <a:t>Lista fem av de nämnda isbrytaraktiviteterna som kan tillämpas i ditt klassrum. </a:t>
            </a:r>
          </a:p>
        </p:txBody>
      </p:sp>
    </p:spTree>
    <p:extLst>
      <p:ext uri="{BB962C8B-B14F-4D97-AF65-F5344CB8AC3E}">
        <p14:creationId xmlns:p14="http://schemas.microsoft.com/office/powerpoint/2010/main" val="347977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NL" dirty="0"/>
              <a:t>Sammanfattning</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lstStyle/>
          <a:p>
            <a:pPr marL="0" indent="0">
              <a:buNone/>
            </a:pPr>
            <a:r>
              <a:rPr lang="sv-SE" b="1" dirty="0">
                <a:solidFill>
                  <a:schemeClr val="bg2">
                    <a:lumMod val="50000"/>
                  </a:schemeClr>
                </a:solidFill>
              </a:rPr>
              <a:t>Nu när du har gått igenom den här enheten bör du kunna:</a:t>
            </a:r>
          </a:p>
          <a:p>
            <a:pPr marL="1028700" lvl="1" indent="-342900">
              <a:lnSpc>
                <a:spcPct val="150000"/>
              </a:lnSpc>
              <a:buFont typeface="Wingdings" panose="05000000000000000000" pitchFamily="2" charset="2"/>
              <a:buChar char="ü"/>
            </a:pPr>
            <a:r>
              <a:rPr lang="sv-SE" dirty="0">
                <a:solidFill>
                  <a:schemeClr val="bg2">
                    <a:lumMod val="50000"/>
                  </a:schemeClr>
                </a:solidFill>
              </a:rPr>
              <a:t>förstå </a:t>
            </a:r>
            <a:r>
              <a:rPr lang="sv-SE" dirty="0" err="1">
                <a:solidFill>
                  <a:schemeClr val="bg2">
                    <a:lumMod val="50000"/>
                  </a:schemeClr>
                </a:solidFill>
              </a:rPr>
              <a:t>inklusivitet</a:t>
            </a:r>
            <a:r>
              <a:rPr lang="sv-SE" dirty="0">
                <a:solidFill>
                  <a:schemeClr val="bg2">
                    <a:lumMod val="50000"/>
                  </a:schemeClr>
                </a:solidFill>
              </a:rPr>
              <a:t> i klassrummet</a:t>
            </a:r>
          </a:p>
          <a:p>
            <a:pPr marL="1028700" lvl="1" indent="-342900">
              <a:lnSpc>
                <a:spcPct val="150000"/>
              </a:lnSpc>
              <a:buFont typeface="Wingdings" panose="05000000000000000000" pitchFamily="2" charset="2"/>
              <a:buChar char="ü"/>
            </a:pPr>
            <a:r>
              <a:rPr lang="sv-SE" dirty="0">
                <a:solidFill>
                  <a:schemeClr val="bg2">
                    <a:lumMod val="50000"/>
                  </a:schemeClr>
                </a:solidFill>
              </a:rPr>
              <a:t>tillämpa dessa tekniker i ditt arbete</a:t>
            </a:r>
          </a:p>
          <a:p>
            <a:pPr marL="1028700" lvl="1" indent="-342900">
              <a:lnSpc>
                <a:spcPct val="150000"/>
              </a:lnSpc>
              <a:buFont typeface="Wingdings" panose="05000000000000000000" pitchFamily="2" charset="2"/>
              <a:buChar char="ü"/>
            </a:pPr>
            <a:r>
              <a:rPr lang="sv-SE" dirty="0">
                <a:solidFill>
                  <a:schemeClr val="bg2">
                    <a:lumMod val="50000"/>
                  </a:schemeClr>
                </a:solidFill>
              </a:rPr>
              <a:t>hantera de dagliga frågorna i din undervisning och de unika behoven hos dina studerande mer effektivt</a:t>
            </a:r>
            <a:endParaRPr lang="sv-SE" dirty="0"/>
          </a:p>
          <a:p>
            <a:pPr marL="0" indent="0">
              <a:buNone/>
            </a:pPr>
            <a:endParaRPr lang="sv-SE" dirty="0"/>
          </a:p>
        </p:txBody>
      </p:sp>
    </p:spTree>
    <p:extLst>
      <p:ext uri="{BB962C8B-B14F-4D97-AF65-F5344CB8AC3E}">
        <p14:creationId xmlns:p14="http://schemas.microsoft.com/office/powerpoint/2010/main" val="1742545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en-GB" dirty="0" err="1"/>
              <a:t>Referenser</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p:txBody>
          <a:bodyPr/>
          <a:lstStyle/>
          <a:p>
            <a:r>
              <a:rPr lang="en-US" dirty="0">
                <a:solidFill>
                  <a:schemeClr val="bg1"/>
                </a:solidFill>
                <a:hlinkClick r:id="rId2"/>
              </a:rPr>
              <a:t>Inclusive Education and its Benefits</a:t>
            </a:r>
            <a:endParaRPr lang="en-US" dirty="0">
              <a:solidFill>
                <a:schemeClr val="bg1"/>
              </a:solidFill>
              <a:hlinkClick r:id="rId3"/>
            </a:endParaRPr>
          </a:p>
          <a:p>
            <a:r>
              <a:rPr lang="en-US" dirty="0">
                <a:solidFill>
                  <a:schemeClr val="bg1"/>
                </a:solidFill>
                <a:hlinkClick r:id="rId4"/>
              </a:rPr>
              <a:t>Inclusivity in the Classroom | Center for Teaching Excellence (ufl.edu)</a:t>
            </a:r>
            <a:endParaRPr lang="en-US" dirty="0">
              <a:solidFill>
                <a:schemeClr val="bg1"/>
              </a:solidFill>
            </a:endParaRPr>
          </a:p>
          <a:p>
            <a:r>
              <a:rPr lang="nl-NL" dirty="0">
                <a:solidFill>
                  <a:schemeClr val="bg1"/>
                </a:solidFill>
                <a:hlinkClick r:id="rId5"/>
              </a:rPr>
              <a:t>https://planbee.com/blogs/news/how-to-create-an-inclusive-classroom-12-tips-for-teachers</a:t>
            </a:r>
            <a:r>
              <a:rPr lang="nl-NL" dirty="0">
                <a:solidFill>
                  <a:schemeClr val="bg1"/>
                </a:solidFill>
              </a:rPr>
              <a:t> </a:t>
            </a:r>
          </a:p>
          <a:p>
            <a:r>
              <a:rPr lang="nl-NL" dirty="0">
                <a:solidFill>
                  <a:schemeClr val="bg1"/>
                </a:solidFill>
                <a:hlinkClick r:id="rId6"/>
              </a:rPr>
              <a:t>https://www.outlife.in/experiential-learning.html</a:t>
            </a:r>
            <a:endParaRPr lang="nl-NL" dirty="0">
              <a:solidFill>
                <a:schemeClr val="bg1"/>
              </a:solidFill>
            </a:endParaRPr>
          </a:p>
          <a:p>
            <a:r>
              <a:rPr lang="nl-NL" dirty="0">
                <a:solidFill>
                  <a:schemeClr val="bg1"/>
                </a:solidFill>
                <a:hlinkClick r:id="rId3"/>
              </a:rPr>
              <a:t>https://online.mills.edu/blog/inclusive-curriculum/</a:t>
            </a:r>
            <a:r>
              <a:rPr lang="nl-NL" dirty="0">
                <a:solidFill>
                  <a:schemeClr val="bg1"/>
                </a:solidFill>
              </a:rPr>
              <a:t> </a:t>
            </a:r>
          </a:p>
        </p:txBody>
      </p:sp>
    </p:spTree>
    <p:extLst>
      <p:ext uri="{BB962C8B-B14F-4D97-AF65-F5344CB8AC3E}">
        <p14:creationId xmlns:p14="http://schemas.microsoft.com/office/powerpoint/2010/main" val="2866558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p:txBody>
          <a:bodyPr/>
          <a:lstStyle/>
          <a:p>
            <a:r>
              <a:rPr lang="nl-NL" dirty="0"/>
              <a:t>Tack för uppmärksamheten</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a:xfrm>
            <a:off x="616259" y="311858"/>
            <a:ext cx="10515600" cy="868871"/>
          </a:xfrm>
        </p:spPr>
        <p:txBody>
          <a:bodyPr/>
          <a:lstStyle/>
          <a:p>
            <a:r>
              <a:rPr lang="nl-NL" dirty="0"/>
              <a:t>Innehållsförteckning </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616259" y="1180729"/>
            <a:ext cx="10515600" cy="5477523"/>
          </a:xfrm>
        </p:spPr>
        <p:txBody>
          <a:bodyPr>
            <a:normAutofit fontScale="85000" lnSpcReduction="20000"/>
          </a:bodyPr>
          <a:lstStyle/>
          <a:p>
            <a:pPr marL="0" indent="0">
              <a:buNone/>
            </a:pPr>
            <a:r>
              <a:rPr lang="sv-SE" sz="2200" b="1" dirty="0"/>
              <a:t>ENHET 1: Konceptet inkludering i utbildning</a:t>
            </a:r>
          </a:p>
          <a:p>
            <a:pPr marL="457200" lvl="1" indent="0">
              <a:buNone/>
            </a:pPr>
            <a:r>
              <a:rPr lang="sv-SE" sz="2200" dirty="0"/>
              <a:t>1.1 Inkluderande utbildning och dess fördelar</a:t>
            </a:r>
          </a:p>
          <a:p>
            <a:pPr marL="457200" lvl="1" indent="0">
              <a:buNone/>
            </a:pPr>
            <a:r>
              <a:rPr lang="sv-SE" sz="2200" dirty="0"/>
              <a:t>1.2 Principer för inkluderande utbildning</a:t>
            </a:r>
          </a:p>
          <a:p>
            <a:pPr marL="457200" lvl="1" indent="0">
              <a:buNone/>
            </a:pPr>
            <a:r>
              <a:rPr lang="sv-SE" sz="2200" dirty="0"/>
              <a:t>1.3 Nyckelbegrepp i inkluderande utbildning</a:t>
            </a:r>
          </a:p>
          <a:p>
            <a:pPr marL="457200" lvl="1" indent="0">
              <a:buNone/>
            </a:pPr>
            <a:r>
              <a:rPr lang="sv-SE" sz="2200" dirty="0"/>
              <a:t>1.4 Fördelar med inkluderande utbildning</a:t>
            </a:r>
          </a:p>
          <a:p>
            <a:pPr marL="457200" lvl="1" indent="0">
              <a:buNone/>
            </a:pPr>
            <a:endParaRPr lang="sv-SE" sz="2200" dirty="0"/>
          </a:p>
          <a:p>
            <a:pPr marL="0" indent="0">
              <a:buNone/>
            </a:pPr>
            <a:r>
              <a:rPr lang="sv-SE" sz="2200" b="1" dirty="0"/>
              <a:t>ENHET 2: Tekniker för upplevelsebaserat lärande</a:t>
            </a:r>
          </a:p>
          <a:p>
            <a:pPr marL="457200" lvl="1" indent="0">
              <a:buNone/>
            </a:pPr>
            <a:r>
              <a:rPr lang="sv-SE" sz="2200" dirty="0"/>
              <a:t>2.1 Vad är upplevelsebaserat lärande</a:t>
            </a:r>
          </a:p>
          <a:p>
            <a:pPr marL="457200" lvl="1" indent="0">
              <a:buNone/>
            </a:pPr>
            <a:r>
              <a:rPr lang="sv-SE" sz="2200" dirty="0"/>
              <a:t>2.2 Hur upplevelsebaserat lärande fungerar</a:t>
            </a:r>
          </a:p>
          <a:p>
            <a:pPr marL="457200" lvl="1" indent="0">
              <a:buNone/>
            </a:pPr>
            <a:r>
              <a:rPr lang="sv-SE" sz="2200" dirty="0"/>
              <a:t>2.3 Vikten av upplevelsebaserat lärande</a:t>
            </a:r>
          </a:p>
          <a:p>
            <a:pPr marL="457200" lvl="1" indent="0">
              <a:buNone/>
            </a:pPr>
            <a:endParaRPr lang="sv-SE" sz="2200" dirty="0"/>
          </a:p>
          <a:p>
            <a:pPr marL="0" indent="0">
              <a:buNone/>
            </a:pPr>
            <a:r>
              <a:rPr lang="sv-SE" sz="2200" b="1" dirty="0"/>
              <a:t>ENHET 3: Effekten av inkluderande kursinnehåll</a:t>
            </a:r>
          </a:p>
          <a:p>
            <a:pPr marL="457200" lvl="1" indent="0">
              <a:buNone/>
            </a:pPr>
            <a:r>
              <a:rPr lang="sv-SE" sz="2200" dirty="0"/>
              <a:t>3.1 Vikten av inkluderande kursinnehåll</a:t>
            </a:r>
          </a:p>
          <a:p>
            <a:pPr marL="457200" lvl="1" indent="0">
              <a:buNone/>
            </a:pPr>
            <a:r>
              <a:rPr lang="sv-SE" sz="2200" dirty="0"/>
              <a:t>3.2 Strategier för att ta fram inkluderande kursinnehåll – i och utanför klassrummet</a:t>
            </a:r>
          </a:p>
          <a:p>
            <a:pPr marL="457200" lvl="1" indent="0">
              <a:buNone/>
            </a:pPr>
            <a:endParaRPr lang="sv-SE" sz="2200" dirty="0"/>
          </a:p>
          <a:p>
            <a:pPr marL="0" indent="0">
              <a:buNone/>
            </a:pPr>
            <a:r>
              <a:rPr lang="sv-SE" sz="2200" b="1" dirty="0"/>
              <a:t>ENHET 4: Strategier för att främja ett inkluderande klassrum</a:t>
            </a:r>
          </a:p>
          <a:p>
            <a:pPr marL="0" indent="0">
              <a:buNone/>
            </a:pPr>
            <a:r>
              <a:rPr lang="sv-SE" sz="2200" dirty="0"/>
              <a:t>       4.1 </a:t>
            </a:r>
            <a:r>
              <a:rPr lang="sv-SE" sz="2200" dirty="0" err="1"/>
              <a:t>Inklusivitet</a:t>
            </a:r>
            <a:r>
              <a:rPr lang="sv-SE" sz="2200" dirty="0"/>
              <a:t> i klassrummet</a:t>
            </a:r>
          </a:p>
          <a:p>
            <a:pPr marL="0" indent="0">
              <a:buNone/>
            </a:pPr>
            <a:r>
              <a:rPr lang="sv-SE" sz="2200" dirty="0"/>
              <a:t>       4.2 Strategier för </a:t>
            </a:r>
            <a:r>
              <a:rPr lang="sv-SE" sz="2200" dirty="0" err="1"/>
              <a:t>inklusivitet</a:t>
            </a:r>
            <a:r>
              <a:rPr lang="sv-SE" sz="2200" dirty="0"/>
              <a:t> i klassrummet</a:t>
            </a:r>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p:txBody>
          <a:bodyPr/>
          <a:lstStyle/>
          <a:p>
            <a:r>
              <a:rPr lang="nl-NL" dirty="0"/>
              <a:t>ENHET 1</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30172" y="2332337"/>
            <a:ext cx="6246804" cy="872503"/>
          </a:xfrm>
        </p:spPr>
        <p:txBody>
          <a:bodyPr>
            <a:noAutofit/>
          </a:bodyPr>
          <a:lstStyle/>
          <a:p>
            <a:r>
              <a:rPr lang="en-US" b="1" dirty="0" err="1"/>
              <a:t>Konceptet</a:t>
            </a:r>
            <a:r>
              <a:rPr lang="en-US" b="1" dirty="0"/>
              <a:t> </a:t>
            </a:r>
            <a:r>
              <a:rPr lang="en-US" b="1" dirty="0" err="1"/>
              <a:t>inkludering</a:t>
            </a:r>
            <a:r>
              <a:rPr lang="en-US" b="1" dirty="0"/>
              <a:t> </a:t>
            </a:r>
            <a:r>
              <a:rPr lang="en-US" b="1" dirty="0" err="1"/>
              <a:t>i</a:t>
            </a:r>
            <a:r>
              <a:rPr lang="en-US" b="1" dirty="0"/>
              <a:t> </a:t>
            </a:r>
            <a:r>
              <a:rPr lang="en-US" b="1" dirty="0" err="1"/>
              <a:t>utbildning</a:t>
            </a:r>
            <a:endParaRPr lang="en-GB" dirty="0"/>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a:xfrm>
            <a:off x="838200" y="331385"/>
            <a:ext cx="10515600" cy="1325563"/>
          </a:xfrm>
        </p:spPr>
        <p:txBody>
          <a:bodyPr/>
          <a:lstStyle/>
          <a:p>
            <a:r>
              <a:rPr lang="en-US" b="1" dirty="0" err="1"/>
              <a:t>Inkluderande</a:t>
            </a:r>
            <a:r>
              <a:rPr lang="en-US" b="1" dirty="0"/>
              <a:t> </a:t>
            </a:r>
            <a:r>
              <a:rPr lang="en-US" b="1" dirty="0" err="1"/>
              <a:t>utbildning</a:t>
            </a:r>
            <a:r>
              <a:rPr lang="en-US" b="1" dirty="0"/>
              <a:t> </a:t>
            </a:r>
            <a:r>
              <a:rPr lang="en-US" b="1" dirty="0" err="1"/>
              <a:t>och</a:t>
            </a:r>
            <a:r>
              <a:rPr lang="en-US" b="1" dirty="0"/>
              <a:t> </a:t>
            </a:r>
            <a:r>
              <a:rPr lang="en-US" b="1" dirty="0" err="1"/>
              <a:t>dess</a:t>
            </a:r>
            <a:r>
              <a:rPr lang="en-US" b="1" dirty="0"/>
              <a:t> </a:t>
            </a:r>
            <a:r>
              <a:rPr lang="en-US" b="1" dirty="0" err="1"/>
              <a:t>fördelar</a:t>
            </a:r>
            <a:endParaRPr lang="en-GB" b="1" dirty="0"/>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a:xfrm>
            <a:off x="838200" y="1653772"/>
            <a:ext cx="10515600" cy="4628441"/>
          </a:xfrm>
        </p:spPr>
        <p:txBody>
          <a:bodyPr>
            <a:normAutofit fontScale="92500" lnSpcReduction="20000"/>
          </a:bodyPr>
          <a:lstStyle/>
          <a:p>
            <a:pPr marL="0" indent="0">
              <a:buNone/>
            </a:pPr>
            <a:r>
              <a:rPr lang="sv-SE" sz="3000" dirty="0"/>
              <a:t>Inkluderande utbildning handlar om att: </a:t>
            </a:r>
          </a:p>
          <a:p>
            <a:r>
              <a:rPr lang="sv-SE" sz="3000" dirty="0"/>
              <a:t>se på hur våra skolor, klassrum, utbildningar och lektioner är utformade så att alla barn kan </a:t>
            </a:r>
            <a:r>
              <a:rPr lang="sv-SE" sz="3000" b="1" dirty="0"/>
              <a:t>delta och lära sig. </a:t>
            </a:r>
          </a:p>
          <a:p>
            <a:r>
              <a:rPr lang="sv-SE" sz="3000" dirty="0"/>
              <a:t>hitta olika sätt att undervisa så att alla barn i klassrummen blir </a:t>
            </a:r>
            <a:r>
              <a:rPr lang="sv-SE" sz="3000" b="1" dirty="0"/>
              <a:t>aktivt engagerade</a:t>
            </a:r>
            <a:r>
              <a:rPr lang="sv-SE" sz="3000" dirty="0"/>
              <a:t>. </a:t>
            </a:r>
          </a:p>
          <a:p>
            <a:r>
              <a:rPr lang="sv-SE" sz="3000" dirty="0"/>
              <a:t>hitta sätt att </a:t>
            </a:r>
            <a:r>
              <a:rPr lang="sv-SE" sz="3000" b="1" dirty="0"/>
              <a:t>utveckla vänskap, relationer och ömsesidig respekt </a:t>
            </a:r>
            <a:r>
              <a:rPr lang="sv-SE" sz="3000" dirty="0"/>
              <a:t>mellan alla barn och mellan barn och lärare i skolan.</a:t>
            </a:r>
          </a:p>
          <a:p>
            <a:r>
              <a:rPr lang="sv-SE" sz="3000" dirty="0"/>
              <a:t>Inkluderande utbildning är inte bara till för vissa barn. Att bli inkluderad är inte något som ett barn måste vara redo för. Alla barn är ibland redo för att gå i vanliga skolor och klassrum. Deras deltagande är inte något som måste förtjänas.</a:t>
            </a:r>
            <a:endParaRPr lang="sv-SE" dirty="0"/>
          </a:p>
          <a:p>
            <a:endParaRPr lang="sv-SE" dirty="0"/>
          </a:p>
        </p:txBody>
      </p:sp>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838200" y="500062"/>
            <a:ext cx="10515600" cy="1325563"/>
          </a:xfrm>
        </p:spPr>
        <p:txBody>
          <a:bodyPr/>
          <a:lstStyle/>
          <a:p>
            <a:r>
              <a:rPr lang="en-US" b="1" dirty="0" err="1"/>
              <a:t>Inkluderande</a:t>
            </a:r>
            <a:r>
              <a:rPr lang="en-US" b="1" dirty="0"/>
              <a:t> </a:t>
            </a:r>
            <a:r>
              <a:rPr lang="en-US" b="1" dirty="0" err="1"/>
              <a:t>utbildning</a:t>
            </a:r>
            <a:r>
              <a:rPr lang="en-US" b="1" dirty="0"/>
              <a:t> </a:t>
            </a:r>
            <a:r>
              <a:rPr lang="en-US" b="1" dirty="0" err="1"/>
              <a:t>och</a:t>
            </a:r>
            <a:r>
              <a:rPr lang="en-US" b="1" dirty="0"/>
              <a:t> </a:t>
            </a:r>
            <a:r>
              <a:rPr lang="en-US" b="1" dirty="0" err="1"/>
              <a:t>dess</a:t>
            </a:r>
            <a:r>
              <a:rPr lang="en-US" b="1" dirty="0"/>
              <a:t> </a:t>
            </a:r>
            <a:r>
              <a:rPr lang="en-US" b="1" dirty="0" err="1"/>
              <a:t>fördelar</a:t>
            </a:r>
            <a:endParaRPr lang="en-GB" b="1"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rmAutofit/>
          </a:bodyPr>
          <a:lstStyle/>
          <a:p>
            <a:pPr marL="0" indent="0">
              <a:buNone/>
            </a:pPr>
            <a:r>
              <a:rPr lang="sv-SE" dirty="0"/>
              <a:t>Inkluderande utbildning är ett sätt att tänka på </a:t>
            </a:r>
            <a:r>
              <a:rPr lang="sv-SE" b="1" dirty="0"/>
              <a:t>hur man är kreativ</a:t>
            </a:r>
            <a:r>
              <a:rPr lang="sv-SE" dirty="0"/>
              <a:t>, att göra våra skolor till ett ställe där </a:t>
            </a:r>
            <a:r>
              <a:rPr lang="sv-SE" b="1" dirty="0"/>
              <a:t>alla barn kan delta</a:t>
            </a:r>
            <a:r>
              <a:rPr lang="sv-SE" dirty="0"/>
              <a:t>. Kreativitet kan betyda att lärarna i yrkesutbildning lär sig att undervisa annorlunda eller att utforma sina lektioner så att alla barn kan involveras.</a:t>
            </a:r>
          </a:p>
          <a:p>
            <a:endParaRPr lang="sv-SE" dirty="0"/>
          </a:p>
          <a:p>
            <a:pPr marL="0" indent="0">
              <a:buNone/>
            </a:pPr>
            <a:r>
              <a:rPr lang="sv-SE" dirty="0"/>
              <a:t>Inkluderande utbildning motsvarar förväntningen att vi vill att alla våra barn kan uppskattas och accepteras livet igenom.</a:t>
            </a:r>
          </a:p>
          <a:p>
            <a:pPr marL="0" indent="0">
              <a:buNone/>
            </a:pPr>
            <a:endParaRPr lang="sv-SE" dirty="0"/>
          </a:p>
        </p:txBody>
      </p:sp>
    </p:spTree>
    <p:extLst>
      <p:ext uri="{BB962C8B-B14F-4D97-AF65-F5344CB8AC3E}">
        <p14:creationId xmlns:p14="http://schemas.microsoft.com/office/powerpoint/2010/main" val="224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838200" y="512872"/>
            <a:ext cx="10515600" cy="1312753"/>
          </a:xfrm>
        </p:spPr>
        <p:txBody>
          <a:bodyPr>
            <a:normAutofit/>
          </a:bodyPr>
          <a:lstStyle/>
          <a:p>
            <a:pPr fontAlgn="base"/>
            <a:r>
              <a:rPr lang="en-US" b="1" dirty="0" err="1"/>
              <a:t>Principer</a:t>
            </a:r>
            <a:r>
              <a:rPr lang="en-US" b="1" dirty="0"/>
              <a:t> för </a:t>
            </a:r>
            <a:r>
              <a:rPr lang="en-US" b="1" dirty="0" err="1"/>
              <a:t>inkluderande</a:t>
            </a:r>
            <a:r>
              <a:rPr lang="en-US" b="1" dirty="0"/>
              <a:t> </a:t>
            </a:r>
            <a:r>
              <a:rPr lang="en-US" b="1" dirty="0" err="1"/>
              <a:t>utbildning</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rmAutofit/>
          </a:bodyPr>
          <a:lstStyle/>
          <a:p>
            <a:pPr fontAlgn="base"/>
            <a:r>
              <a:rPr lang="sv-SE" dirty="0"/>
              <a:t>Alla barn kan </a:t>
            </a:r>
            <a:r>
              <a:rPr lang="sv-SE" b="1" dirty="0"/>
              <a:t>lära sig</a:t>
            </a:r>
          </a:p>
          <a:p>
            <a:pPr fontAlgn="base"/>
            <a:r>
              <a:rPr lang="sv-SE" dirty="0"/>
              <a:t>Alla barn går i </a:t>
            </a:r>
            <a:r>
              <a:rPr lang="sv-SE" b="1" dirty="0"/>
              <a:t>vanliga klassrum för sin egen ålder </a:t>
            </a:r>
            <a:r>
              <a:rPr lang="sv-SE" dirty="0"/>
              <a:t>i sina lokala skolor</a:t>
            </a:r>
          </a:p>
          <a:p>
            <a:pPr fontAlgn="base"/>
            <a:r>
              <a:rPr lang="sv-SE" dirty="0"/>
              <a:t>Alla barn tar del av </a:t>
            </a:r>
            <a:r>
              <a:rPr lang="sv-SE" b="1" dirty="0"/>
              <a:t>rätt slags utbildningar</a:t>
            </a:r>
          </a:p>
          <a:p>
            <a:pPr fontAlgn="base"/>
            <a:r>
              <a:rPr lang="sv-SE" dirty="0"/>
              <a:t>Alla barn tar del av ett </a:t>
            </a:r>
            <a:r>
              <a:rPr lang="sv-SE" b="1" dirty="0"/>
              <a:t>kursinnehåll som motsvarar deras behov</a:t>
            </a:r>
          </a:p>
          <a:p>
            <a:pPr fontAlgn="base"/>
            <a:r>
              <a:rPr lang="sv-SE" dirty="0"/>
              <a:t>Alla barn delar i </a:t>
            </a:r>
            <a:r>
              <a:rPr lang="sv-SE" b="1" dirty="0"/>
              <a:t>vanliga </a:t>
            </a:r>
            <a:r>
              <a:rPr lang="sv-SE" b="1" dirty="0" err="1"/>
              <a:t>skolaktiviteter</a:t>
            </a:r>
            <a:r>
              <a:rPr lang="sv-SE" b="1" dirty="0"/>
              <a:t> och fritidsaktiviteter</a:t>
            </a:r>
          </a:p>
          <a:p>
            <a:pPr fontAlgn="base"/>
            <a:r>
              <a:rPr lang="sv-SE" dirty="0"/>
              <a:t>Alla barn </a:t>
            </a:r>
            <a:r>
              <a:rPr lang="sv-SE" b="1" dirty="0"/>
              <a:t>tjänar på samarbete</a:t>
            </a:r>
            <a:r>
              <a:rPr lang="sv-SE" dirty="0"/>
              <a:t> mellan hemmet, skolan och samhället</a:t>
            </a:r>
          </a:p>
        </p:txBody>
      </p:sp>
    </p:spTree>
    <p:extLst>
      <p:ext uri="{BB962C8B-B14F-4D97-AF65-F5344CB8AC3E}">
        <p14:creationId xmlns:p14="http://schemas.microsoft.com/office/powerpoint/2010/main" val="2393563449"/>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15116</TotalTime>
  <Words>3208</Words>
  <Application>Microsoft Office PowerPoint</Application>
  <PresentationFormat>Bredbild</PresentationFormat>
  <Paragraphs>242</Paragraphs>
  <Slides>48</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48</vt:i4>
      </vt:variant>
    </vt:vector>
  </HeadingPairs>
  <TitlesOfParts>
    <vt:vector size="55" baseType="lpstr">
      <vt:lpstr>Arial</vt:lpstr>
      <vt:lpstr>Ink Free</vt:lpstr>
      <vt:lpstr>Raleway</vt:lpstr>
      <vt:lpstr>Raleway bold</vt:lpstr>
      <vt:lpstr>Roboto</vt:lpstr>
      <vt:lpstr>Wingdings</vt:lpstr>
      <vt:lpstr>Kantoorthema</vt:lpstr>
      <vt:lpstr>Modul 5. Vad är inkludering som undervisningsmetod?</vt:lpstr>
      <vt:lpstr>Mål och syfte</vt:lpstr>
      <vt:lpstr>Lärandemål</vt:lpstr>
      <vt:lpstr>Nyckelord</vt:lpstr>
      <vt:lpstr>Innehållsförteckning </vt:lpstr>
      <vt:lpstr>ENHET 1</vt:lpstr>
      <vt:lpstr>Inkluderande utbildning och dess fördelar</vt:lpstr>
      <vt:lpstr>Inkluderande utbildning och dess fördelar</vt:lpstr>
      <vt:lpstr>Principer för inkluderande utbildning</vt:lpstr>
      <vt:lpstr>Nyckelbegrepp i inkluderande utbildning</vt:lpstr>
      <vt:lpstr>Nyckelbegrepp i inkluderande utbildning</vt:lpstr>
      <vt:lpstr>Fördelar med inkluderande utbildning</vt:lpstr>
      <vt:lpstr>Fördelar med inkluderande utbildning</vt:lpstr>
      <vt:lpstr>ENHET 2</vt:lpstr>
      <vt:lpstr>Vad är upplevelsebaserat lärande</vt:lpstr>
      <vt:lpstr>Upplevelsebaserat lärande kan definieras som lärande som:</vt:lpstr>
      <vt:lpstr>Hur upplevelsebaserat lärande fungerar</vt:lpstr>
      <vt:lpstr>Kolbs kretslopp för upplevelsebaserat lärande</vt:lpstr>
      <vt:lpstr>Att förstå de fyra stadierna i cykeln för upplevelsebaserat lärande</vt:lpstr>
      <vt:lpstr>Att förstå de fyra stadierna i cykeln för upplevelsebaserat lärande</vt:lpstr>
      <vt:lpstr>Att förstå de fyra stadierna i cykeln för upplevelsebaserat lärande</vt:lpstr>
      <vt:lpstr>Att förstå de fyra stadierna i cykeln för upplevelsebaserat lärande</vt:lpstr>
      <vt:lpstr>Modell för upplevelsebaserad inlärningsstil</vt:lpstr>
      <vt:lpstr>Kolbs inlärningsstilar</vt:lpstr>
      <vt:lpstr>Kolbs inlärningsstilar</vt:lpstr>
      <vt:lpstr>Tid för självreflektion</vt:lpstr>
      <vt:lpstr>Vikten av upplevelsebaserat lärande</vt:lpstr>
      <vt:lpstr>ENHET 3</vt:lpstr>
      <vt:lpstr>Vikten av inkluderande kursinnehåll</vt:lpstr>
      <vt:lpstr>Strategier för att ta fram inkluderande kursinnehåll – utanför klassrummet</vt:lpstr>
      <vt:lpstr>Strategier för att ta fram inkluderande kursinnehåll – utanför klassrummet</vt:lpstr>
      <vt:lpstr>Strategier för att ta fram inkluderande kursinnehåll – utanför klassrummet</vt:lpstr>
      <vt:lpstr>Strategier för att ta fram inkluderande kursinnehåll – utanför klassrummet</vt:lpstr>
      <vt:lpstr>Strategier för att ta fram inkluderande kursinnehåll – i klassrummet</vt:lpstr>
      <vt:lpstr>Strategier för att ta fram inkluderande kursinnehåll – i klassrummet</vt:lpstr>
      <vt:lpstr>Strategier för att ta fram inkluderande kursinnehåll – i klassrummet</vt:lpstr>
      <vt:lpstr>Strategier för att ta fram inkluderande kursinnehåll – i klassrummet</vt:lpstr>
      <vt:lpstr>Strategier för att ta fram inkluderande kursinnehåll – i klassrummet</vt:lpstr>
      <vt:lpstr>Tid för självreflektion</vt:lpstr>
      <vt:lpstr>ENHET 4</vt:lpstr>
      <vt:lpstr>Inklusivitet i klassrummet</vt:lpstr>
      <vt:lpstr>Strategier för inklusivitet i klassrummet</vt:lpstr>
      <vt:lpstr>Strategier för inklusivitet i klassrummet</vt:lpstr>
      <vt:lpstr>Strategier för inklusivitet i klassrummet</vt:lpstr>
      <vt:lpstr>Tid för självreflektion</vt:lpstr>
      <vt:lpstr>Sammanfattning</vt:lpstr>
      <vt:lpstr>Referenser</vt:lpstr>
      <vt:lpstr>Tack för uppmärksamheten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Björn Mikmar</cp:lastModifiedBy>
  <cp:revision>262</cp:revision>
  <dcterms:created xsi:type="dcterms:W3CDTF">2021-03-16T15:14:53Z</dcterms:created>
  <dcterms:modified xsi:type="dcterms:W3CDTF">2022-08-29T14:22:20Z</dcterms:modified>
</cp:coreProperties>
</file>