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79" r:id="rId10"/>
    <p:sldId id="285" r:id="rId11"/>
    <p:sldId id="300" r:id="rId12"/>
    <p:sldId id="284" r:id="rId13"/>
    <p:sldId id="301" r:id="rId14"/>
    <p:sldId id="265" r:id="rId15"/>
    <p:sldId id="266" r:id="rId16"/>
    <p:sldId id="280" r:id="rId17"/>
    <p:sldId id="286" r:id="rId18"/>
    <p:sldId id="287" r:id="rId19"/>
    <p:sldId id="288" r:id="rId20"/>
    <p:sldId id="289" r:id="rId21"/>
    <p:sldId id="290" r:id="rId22"/>
    <p:sldId id="291" r:id="rId23"/>
    <p:sldId id="271" r:id="rId24"/>
    <p:sldId id="303" r:id="rId25"/>
    <p:sldId id="315" r:id="rId26"/>
    <p:sldId id="294" r:id="rId27"/>
    <p:sldId id="293" r:id="rId28"/>
    <p:sldId id="269" r:id="rId29"/>
    <p:sldId id="281" r:id="rId30"/>
    <p:sldId id="307" r:id="rId31"/>
    <p:sldId id="306" r:id="rId32"/>
    <p:sldId id="308" r:id="rId33"/>
    <p:sldId id="309" r:id="rId34"/>
    <p:sldId id="312" r:id="rId35"/>
    <p:sldId id="297" r:id="rId36"/>
    <p:sldId id="310" r:id="rId37"/>
    <p:sldId id="313" r:id="rId38"/>
    <p:sldId id="311" r:id="rId39"/>
    <p:sldId id="298" r:id="rId40"/>
    <p:sldId id="273" r:id="rId41"/>
    <p:sldId id="274" r:id="rId42"/>
    <p:sldId id="282" r:id="rId43"/>
    <p:sldId id="277" r:id="rId44"/>
    <p:sldId id="314" r:id="rId45"/>
    <p:sldId id="299" r:id="rId46"/>
    <p:sldId id="275" r:id="rId47"/>
    <p:sldId id="278" r:id="rId48"/>
    <p:sldId id="27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973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5" d="100"/>
          <a:sy n="75" d="100"/>
        </p:scale>
        <p:origin x="43"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77.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55.svg"/><Relationship Id="rId7" Type="http://schemas.openxmlformats.org/officeDocument/2006/relationships/image" Target="../media/image1122.sv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2066.sv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88.sv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22.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444.svg"/><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44.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3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22.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33.sv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xmlns=""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xmlns=""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xmlns=""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xmlns=""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xmlns=""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xmlns=""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xmlns=""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xmlns=""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xmlns=""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14/12/2022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xmlns=""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xmlns=""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14/12/2022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xmlns=""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xmlns=""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xmlns=""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xmlns=""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xmlns=""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xmlns=""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xmlns=""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xmlns="" id="{E8370EAB-C76F-4AA5-94D6-D78599222DE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xmlns=""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i</a:t>
            </a: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xmlns=""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xmlns=""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xmlns="" id="{F5385C6C-3059-45D6-82F6-FC9CD7041BC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xmlns=""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xmlns=""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xmlns=""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xmlns=""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xmlns=""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xmlns=""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xmlns=""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xmlns=""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xmlns="" id="{F2DCB080-EBE5-4FE4-8A8C-1517C542CB7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xmlns="" id="{0916403C-BBCD-426C-8DED-8BAF4EAD5C66}"/>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xmlns=""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xmlns=""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xmlns=""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xmlns=""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xmlns=""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xmlns=""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xmlns=""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xmlns=""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xmlns="" id="{7D13D90E-2AA7-47EA-86DE-1E960EBB13E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xmlns=""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xmlns=""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xmlns="" id="{E3D1C544-CEB0-4095-9B5F-B125310717A0}"/>
              </a:ext>
            </a:extLst>
          </p:cNvPr>
          <p:cNvPicPr>
            <a:picLocks noChangeAspect="1"/>
          </p:cNvPicPr>
          <p:nvPr userDrawn="1"/>
        </p:nvPicPr>
        <p:blipFill>
          <a:blip r:embed="rId4">
            <a:extLst>
              <a:ext uri="{96DAC541-7B7A-43D3-8B79-37D633B846F1}">
                <asvg:svgBlip xmlns:asvg="http://schemas.microsoft.com/office/drawing/2016/SVG/main" xmlns=""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xmlns=""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xmlns=""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6011F3EB-1901-465F-A19E-10150793645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xmlns=""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xmlns=""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xmlns="" id="{5F01DFC6-EE44-424B-B0CD-43D139788B07}"/>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xmlns=""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xmlns=""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xmlns=""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xmlns=""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xmlns=""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xmlns=""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xmlns=""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xmlns=""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xmlns=""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xmlns=""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xmlns=""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xmlns=""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xmlns=""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xmlns=""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xmlns=""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14/12/2022</a:t>
            </a:fld>
            <a:endParaRPr lang="en-GB"/>
          </a:p>
        </p:txBody>
      </p:sp>
      <p:sp>
        <p:nvSpPr>
          <p:cNvPr id="4" name="Tijdelijke aanduiding voor voettekst 3">
            <a:extLst>
              <a:ext uri="{FF2B5EF4-FFF2-40B4-BE49-F238E27FC236}">
                <a16:creationId xmlns:a16="http://schemas.microsoft.com/office/drawing/2014/main" xmlns=""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xmlns=""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xmlns=""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xmlns=""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xmlns=""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xmlns=""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xmlns="" id="{79A074A3-A961-4803-A4CB-D785069C90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xmlns=""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7" name="Tijdelijke aanduiding voor voettekst 7">
            <a:extLst>
              <a:ext uri="{FF2B5EF4-FFF2-40B4-BE49-F238E27FC236}">
                <a16:creationId xmlns:a16="http://schemas.microsoft.com/office/drawing/2014/main" xmlns=""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xmlns=""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xmlns=""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xmlns=""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xmlns=""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14/12/2022</a:t>
            </a:fld>
            <a:endParaRPr lang="en-GB"/>
          </a:p>
        </p:txBody>
      </p:sp>
      <p:sp>
        <p:nvSpPr>
          <p:cNvPr id="13" name="Tijdelijke aanduiding voor voettekst 7">
            <a:extLst>
              <a:ext uri="{FF2B5EF4-FFF2-40B4-BE49-F238E27FC236}">
                <a16:creationId xmlns:a16="http://schemas.microsoft.com/office/drawing/2014/main" xmlns=""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xmlns=""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xmlns=""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xmlns=""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xmlns=""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xmlns=""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xmlns="" id="{29AF28F7-5CED-4480-BDF4-6E7A27E78523}"/>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xmlns=""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7" name="Tijdelijke aanduiding voor voettekst 3">
            <a:extLst>
              <a:ext uri="{FF2B5EF4-FFF2-40B4-BE49-F238E27FC236}">
                <a16:creationId xmlns:a16="http://schemas.microsoft.com/office/drawing/2014/main" xmlns=""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xmlns=""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xmlns=""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xmlns=""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xmlns=""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xmlns=""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xmlns="" id="{16DDCA43-2F4F-4704-BDD4-B0504BE16D21}"/>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xmlns=""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14/12/2022</a:t>
            </a:fld>
            <a:endParaRPr lang="en-GB"/>
          </a:p>
        </p:txBody>
      </p:sp>
      <p:sp>
        <p:nvSpPr>
          <p:cNvPr id="14" name="Tijdelijke aanduiding voor voettekst 2">
            <a:extLst>
              <a:ext uri="{FF2B5EF4-FFF2-40B4-BE49-F238E27FC236}">
                <a16:creationId xmlns:a16="http://schemas.microsoft.com/office/drawing/2014/main" xmlns=""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xmlns=""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xmlns=""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xmlns=""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xmlns=""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xmlns=""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xmlns="" id="{6619D745-01FD-42AF-9C8E-DD873EDE16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xmlns="" id="{3D58D4BB-0AF1-4CA7-9C9A-C6D8A4D5A81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xmlns=""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xmlns=""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xmlns=""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xmlns=""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xmlns=""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xmlns=""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xmlns="" id="{440C3F14-E0D9-4624-823B-40395F66AF7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xmlns=""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xmlns=""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xmlns=""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xmlns:p14="http://schemas.microsoft.com/office/powerpoint/2010/main" xmlns=""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Κάντε κλικ για να δημιουργήσετε κάτι</a:t>
            </a:r>
            <a:endParaRPr lang="en-GB" dirty="0"/>
          </a:p>
        </p:txBody>
      </p:sp>
      <p:sp>
        <p:nvSpPr>
          <p:cNvPr id="3" name="Tijdelijke aanduiding voor tekst 2">
            <a:extLst>
              <a:ext uri="{FF2B5EF4-FFF2-40B4-BE49-F238E27FC236}">
                <a16:creationId xmlns:a16="http://schemas.microsoft.com/office/drawing/2014/main" xmlns:p14="http://schemas.microsoft.com/office/powerpoint/2010/main" xmlns=""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Κάντε κλικ για να δείτε την τεχνική του μοντέλου</a:t>
            </a:r>
          </a:p>
          <a:p>
            <a:pPr lvl="1"/>
            <a:r>
              <a:rPr lang="nl-NL" dirty="0"/>
              <a:t>Tweede niveau</a:t>
            </a:r>
          </a:p>
          <a:p>
            <a:pPr lvl="2"/>
            <a:r>
              <a:rPr lang="nl-NL" dirty="0"/>
              <a:t>Το χαμηλότερο επίπεδο</a:t>
            </a:r>
          </a:p>
          <a:p>
            <a:pPr lvl="3"/>
            <a:r>
              <a:rPr lang="nl-NL" dirty="0"/>
              <a:t>Τέταρτο επίπεδο</a:t>
            </a:r>
          </a:p>
          <a:p>
            <a:pPr lvl="4"/>
            <a:r>
              <a:rPr lang="nl-NL" dirty="0"/>
              <a:t>Υψηλό επίπεδο</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youtube.com/watch?v=rycjUldMl3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hyperlink" Target="https://planbee.com/blogs/news/how-to-create-an-inclusive-classroom-12-tips-for-teachers" TargetMode="External"/><Relationship Id="rId4" Type="http://schemas.openxmlformats.org/officeDocument/2006/relationships/hyperlink" Target="https://www.youtube.com/watch?time_continue=62&amp;v=CV5MmTIRHr8&amp;feature=emb_logo"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teach.ufl.edu/wp-content/uploads/2019/07/Classroom-Icebreakers.pdf"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hyperlink" Target="https://doi.org/10.1080/09362830903462441" TargetMode="External"/><Relationship Id="rId3" Type="http://schemas.openxmlformats.org/officeDocument/2006/relationships/hyperlink" Target="https://teach.ufl.edu/resource-library/inclusivity-in-the-classroom/" TargetMode="External"/><Relationship Id="rId7" Type="http://schemas.openxmlformats.org/officeDocument/2006/relationships/hyperlink" Target="http://www.ijhssnet.com/journals/Vol_2_No_12_Special_Issue_June_2012/28.pdf" TargetMode="External"/><Relationship Id="rId2" Type="http://schemas.openxmlformats.org/officeDocument/2006/relationships/hyperlink" Target="https://nbacl.nb.ca/module-pages/inclusive-education-and-its-benefits/" TargetMode="External"/><Relationship Id="rId1" Type="http://schemas.openxmlformats.org/officeDocument/2006/relationships/slideLayout" Target="../slideLayouts/slideLayout4.xml"/><Relationship Id="rId6" Type="http://schemas.openxmlformats.org/officeDocument/2006/relationships/hyperlink" Target="https://www.dr-hatfield.com/educ342/Differentiated_Instruction.pdf" TargetMode="External"/><Relationship Id="rId5" Type="http://schemas.openxmlformats.org/officeDocument/2006/relationships/hyperlink" Target="https://www.outlife.in/experiential-learning.html" TargetMode="External"/><Relationship Id="rId4" Type="http://schemas.openxmlformats.org/officeDocument/2006/relationships/hyperlink" Target="https://planbee.com/blogs/news/how-to-create-an-inclusive-classroom-12-tips-for-teachers"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7642F37-6A6B-41B1-9E9E-CBD267A44BBE}"/>
              </a:ext>
            </a:extLst>
          </p:cNvPr>
          <p:cNvSpPr>
            <a:spLocks noGrp="1"/>
          </p:cNvSpPr>
          <p:nvPr>
            <p:ph type="ctrTitle"/>
          </p:nvPr>
        </p:nvSpPr>
        <p:spPr/>
        <p:txBody>
          <a:bodyPr>
            <a:normAutofit fontScale="90000"/>
          </a:bodyPr>
          <a:lstStyle/>
          <a:p>
            <a:pPr algn="r"/>
            <a:r>
              <a:rPr lang="en-US" b="1" spc="100" dirty="0">
                <a:ea typeface="+mj-ea"/>
                <a:cs typeface="+mj-cs"/>
              </a:rPr>
              <a:t>Ενότητα </a:t>
            </a:r>
            <a:r>
              <a:rPr lang="en-US" b="1" spc="100" dirty="0" smtClean="0">
                <a:ea typeface="+mj-ea"/>
                <a:cs typeface="+mj-cs"/>
              </a:rPr>
              <a:t>5</a:t>
            </a:r>
            <a:r>
              <a:rPr lang="en-US" b="1" spc="100" dirty="0"/>
              <a:t>. Τι είναι η ένταξη ως μέθοδος διδασκαλίας;</a:t>
            </a:r>
            <a:endParaRPr lang="en-GB" sz="4800" dirty="0"/>
          </a:p>
        </p:txBody>
      </p:sp>
    </p:spTree>
    <p:extLst>
      <p:ext uri="{BB962C8B-B14F-4D97-AF65-F5344CB8AC3E}">
        <p14:creationId xmlns:p14="http://schemas.microsoft.com/office/powerpoint/2010/main" val="2480967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305539" y="187572"/>
            <a:ext cx="10515600" cy="803551"/>
          </a:xfrm>
        </p:spPr>
        <p:txBody>
          <a:bodyPr>
            <a:normAutofit fontScale="90000"/>
          </a:bodyPr>
          <a:lstStyle/>
          <a:p>
            <a:pPr fontAlgn="base"/>
            <a:r>
              <a:rPr lang="en-US" b="1" dirty="0"/>
              <a:t>Βασικά χαρακτηριστικά της ενταξιακής </a:t>
            </a:r>
            <a:r>
              <a:rPr lang="en-US" b="1" dirty="0" smtClean="0"/>
              <a:t>εκπαίδευσης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305539" y="1371599"/>
            <a:ext cx="10870707" cy="5282213"/>
          </a:xfrm>
        </p:spPr>
        <p:txBody>
          <a:bodyPr>
            <a:noAutofit/>
          </a:bodyPr>
          <a:lstStyle/>
          <a:p>
            <a:pPr marL="0" indent="0">
              <a:buNone/>
            </a:pPr>
            <a:r>
              <a:rPr lang="en-US" sz="2000" dirty="0"/>
              <a:t>Σε γενικές γραμμές, η εκπαίδευση χωρίς αποκλεισμούς θα είναι επιτυχής εάν ακολουθούνται αυτά τα σημαντικά χαρακτηριστικά και πρακτικές</a:t>
            </a:r>
            <a:r>
              <a:rPr lang="en-US" sz="2000" dirty="0" smtClean="0"/>
              <a:t>:</a:t>
            </a:r>
            <a:endParaRPr lang="el-GR" sz="2000" dirty="0" smtClean="0"/>
          </a:p>
          <a:p>
            <a:pPr fontAlgn="base"/>
            <a:r>
              <a:rPr lang="en-US" sz="2000" b="1" dirty="0"/>
              <a:t>Αποδοχή άνευ όρων όλων των παιδιών </a:t>
            </a:r>
            <a:r>
              <a:rPr lang="en-US" sz="2000" dirty="0"/>
              <a:t>στις</a:t>
            </a:r>
            <a:r>
              <a:rPr lang="en-US" sz="2000" b="1" dirty="0"/>
              <a:t> </a:t>
            </a:r>
            <a:r>
              <a:rPr lang="en-US" sz="2000" dirty="0"/>
              <a:t>κανονικές τάξεις και στη ζωή του σχολείου.</a:t>
            </a:r>
          </a:p>
          <a:p>
            <a:pPr fontAlgn="base"/>
            <a:r>
              <a:rPr lang="en-US" sz="2000" b="1" dirty="0"/>
              <a:t>Παροχή </a:t>
            </a:r>
            <a:r>
              <a:rPr lang="en-US" sz="2000" dirty="0"/>
              <a:t>της αναγκαίας </a:t>
            </a:r>
            <a:r>
              <a:rPr lang="en-US" sz="2000" b="1" dirty="0"/>
              <a:t>υποστήριξης </a:t>
            </a:r>
            <a:r>
              <a:rPr lang="en-US" sz="2000" dirty="0"/>
              <a:t>στα</a:t>
            </a:r>
            <a:r>
              <a:rPr lang="en-US" sz="2000" b="1" dirty="0"/>
              <a:t> </a:t>
            </a:r>
            <a:r>
              <a:rPr lang="en-US" sz="2000" dirty="0"/>
              <a:t>παιδιά, τους εκπαιδευτικούς και τις τάξεις, ώστε να διασφαλιστεί ότι όλα τα παιδιά μπορούν να συμμετέχουν στα σχολεία και τις τάξεις τους.</a:t>
            </a:r>
          </a:p>
          <a:p>
            <a:pPr fontAlgn="base"/>
            <a:r>
              <a:rPr lang="el-GR" sz="2000" b="1" dirty="0" smtClean="0"/>
              <a:t>Να  εστιάζεται η προσοχή </a:t>
            </a:r>
            <a:r>
              <a:rPr lang="en-US" sz="2000" dirty="0" err="1" smtClean="0"/>
              <a:t>σε</a:t>
            </a:r>
            <a:r>
              <a:rPr lang="en-US" sz="2000" dirty="0" smtClean="0"/>
              <a:t> </a:t>
            </a:r>
            <a:r>
              <a:rPr lang="en-US" sz="2000" b="1" dirty="0"/>
              <a:t>αυτό που μπορούν να κάνουν </a:t>
            </a:r>
            <a:r>
              <a:rPr lang="en-US" sz="2000" b="1" dirty="0"/>
              <a:t>τα</a:t>
            </a:r>
            <a:r>
              <a:rPr lang="en-US" sz="2000" dirty="0"/>
              <a:t> </a:t>
            </a:r>
            <a:r>
              <a:rPr lang="en-US" sz="2000" b="1" dirty="0"/>
              <a:t>παιδιά </a:t>
            </a:r>
            <a:r>
              <a:rPr lang="en-US" sz="2000" dirty="0"/>
              <a:t>και </a:t>
            </a:r>
            <a:r>
              <a:rPr lang="en-US" sz="2000" dirty="0"/>
              <a:t>όχι σε αυτό που δεν μπορούν να κάνουν.</a:t>
            </a:r>
          </a:p>
          <a:p>
            <a:pPr fontAlgn="base"/>
            <a:r>
              <a:rPr lang="en-US" sz="2000" dirty="0" smtClean="0"/>
              <a:t>Οι εκπαιδευτικοί της ΕΕΚ </a:t>
            </a:r>
            <a:r>
              <a:rPr lang="en-US" sz="2000" dirty="0"/>
              <a:t>και οι </a:t>
            </a:r>
            <a:r>
              <a:rPr lang="en-US" sz="2000" dirty="0" smtClean="0"/>
              <a:t>γονείς</a:t>
            </a:r>
            <a:r>
              <a:rPr lang="el-GR" sz="2000" dirty="0" smtClean="0"/>
              <a:t> να</a:t>
            </a:r>
            <a:r>
              <a:rPr lang="en-US" sz="2000" dirty="0" smtClean="0"/>
              <a:t> </a:t>
            </a:r>
            <a:r>
              <a:rPr lang="en-US" sz="2000" dirty="0"/>
              <a:t>έχουν </a:t>
            </a:r>
            <a:r>
              <a:rPr lang="en-US" sz="2000" b="1" dirty="0"/>
              <a:t>υψηλές προσδοκίες </a:t>
            </a:r>
            <a:r>
              <a:rPr lang="en-US" sz="2000" dirty="0"/>
              <a:t>από όλα τα παιδιά.</a:t>
            </a:r>
          </a:p>
          <a:p>
            <a:pPr fontAlgn="base"/>
            <a:r>
              <a:rPr lang="en-US" sz="2000" b="1" dirty="0"/>
              <a:t>Ανάπτυξη εκπαιδευτικών στόχων ανάλογα με τις </a:t>
            </a:r>
            <a:r>
              <a:rPr lang="en-US" sz="2000" b="1" dirty="0" smtClean="0"/>
              <a:t>ικανότητες </a:t>
            </a:r>
            <a:r>
              <a:rPr lang="en-US" sz="2000" dirty="0"/>
              <a:t>κάθε </a:t>
            </a:r>
            <a:r>
              <a:rPr lang="en-US" sz="2000" b="1" dirty="0"/>
              <a:t>παιδιού</a:t>
            </a:r>
            <a:r>
              <a:rPr lang="en-US" sz="2000" dirty="0" smtClean="0"/>
              <a:t>. Αυτό </a:t>
            </a:r>
            <a:r>
              <a:rPr lang="en-US" sz="2000" dirty="0"/>
              <a:t>σημαίνει ότι τα παιδιά δεν χρειάζεται να έχουν τους ίδιους εκπαιδευτικούς στόχους προκειμένου να μαθαίνουν μαζί σε κανονικές τάξεις</a:t>
            </a:r>
            <a:r>
              <a:rPr lang="en-US" sz="2000" dirty="0" smtClean="0"/>
              <a:t>.</a:t>
            </a:r>
            <a:endParaRPr lang="en-US" sz="2000" dirty="0"/>
          </a:p>
        </p:txBody>
      </p:sp>
    </p:spTree>
    <p:extLst>
      <p:ext uri="{BB962C8B-B14F-4D97-AF65-F5344CB8AC3E}">
        <p14:creationId xmlns:p14="http://schemas.microsoft.com/office/powerpoint/2010/main" val="4257765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838200" y="127199"/>
            <a:ext cx="10515600" cy="1325563"/>
          </a:xfrm>
        </p:spPr>
        <p:txBody>
          <a:bodyPr>
            <a:normAutofit/>
          </a:bodyPr>
          <a:lstStyle/>
          <a:p>
            <a:pPr fontAlgn="base"/>
            <a:r>
              <a:rPr lang="en-US" b="1" dirty="0" smtClean="0"/>
              <a:t>Βασικά χαρακτηριστικά της ενταξιακής εκπαίδευσης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838200" y="1584960"/>
            <a:ext cx="10515600" cy="5073291"/>
          </a:xfrm>
        </p:spPr>
        <p:txBody>
          <a:bodyPr>
            <a:noAutofit/>
          </a:bodyPr>
          <a:lstStyle/>
          <a:p>
            <a:pPr fontAlgn="base"/>
            <a:r>
              <a:rPr lang="en-US" sz="2200" dirty="0" smtClean="0"/>
              <a:t>Σχεδιασμός των σχολείων και των τάξεων με τρόπους που βοηθούν τα παιδιά να μαθαίνουν και να επιτυγχάνουν </a:t>
            </a:r>
            <a:r>
              <a:rPr lang="en-US" sz="2200" b="1" dirty="0" smtClean="0"/>
              <a:t>στο μέγιστο των δυνατοτήτων τους </a:t>
            </a:r>
            <a:r>
              <a:rPr lang="en-US" sz="2200" i="1" dirty="0" smtClean="0"/>
              <a:t>(για παράδειγμα, αναπτύσσοντας ωράρια τάξης που επιτρέπουν μεγαλύτερη ατομική προσοχή σε όλους τους μαθητές </a:t>
            </a:r>
            <a:r>
              <a:rPr lang="el-GR" sz="2200" i="1" dirty="0" smtClean="0"/>
              <a:t>της ΕΕΚ</a:t>
            </a:r>
            <a:r>
              <a:rPr lang="en-US" sz="2200" i="1" dirty="0" smtClean="0"/>
              <a:t>).</a:t>
            </a:r>
            <a:endParaRPr lang="en-US" sz="2200" i="1" dirty="0" smtClean="0"/>
          </a:p>
          <a:p>
            <a:pPr fontAlgn="base"/>
            <a:r>
              <a:rPr lang="el-GR" sz="2200" b="1" dirty="0" smtClean="0"/>
              <a:t>Να υπάρχει </a:t>
            </a:r>
            <a:r>
              <a:rPr lang="en-US" sz="2200" b="1" dirty="0" err="1" smtClean="0"/>
              <a:t>ισχυρή</a:t>
            </a:r>
            <a:r>
              <a:rPr lang="en-US" sz="2200" b="1" dirty="0" smtClean="0"/>
              <a:t> </a:t>
            </a:r>
            <a:r>
              <a:rPr lang="en-US" sz="2200" b="1" dirty="0" smtClean="0"/>
              <a:t>ηγεσία για την ένταξη </a:t>
            </a:r>
            <a:r>
              <a:rPr lang="en-US" sz="2200" dirty="0" smtClean="0"/>
              <a:t>από τους διευθυντές των σχολείων και άλλους διοικητικούς υπαλλήλους.</a:t>
            </a:r>
          </a:p>
          <a:p>
            <a:pPr fontAlgn="base"/>
            <a:r>
              <a:rPr lang="el-GR" sz="2200" dirty="0" smtClean="0"/>
              <a:t>Να υπάρχουν </a:t>
            </a:r>
            <a:r>
              <a:rPr lang="el-GR" sz="2200" dirty="0" err="1" smtClean="0"/>
              <a:t>εκπαιδευρικοί</a:t>
            </a:r>
            <a:r>
              <a:rPr lang="el-GR" sz="2200" dirty="0" smtClean="0"/>
              <a:t> </a:t>
            </a:r>
            <a:r>
              <a:rPr lang="en-US" sz="2200" dirty="0" smtClean="0"/>
              <a:t>ΕΕΚ </a:t>
            </a:r>
            <a:r>
              <a:rPr lang="en-US" sz="2200" b="1" dirty="0" smtClean="0"/>
              <a:t>που έχουν γνώσεις σχετικά με διαφορετικούς τρόπους διδασκαλίας</a:t>
            </a:r>
            <a:r>
              <a:rPr lang="en-US" sz="2200" dirty="0" smtClean="0"/>
              <a:t>, ώστε τα παιδιά με διαφορετικές ικανότητες και δυνάμεις να μπορούν να μαθαίνουν μαζί.</a:t>
            </a:r>
          </a:p>
          <a:p>
            <a:pPr fontAlgn="base"/>
            <a:r>
              <a:rPr lang="en-US" sz="2200" dirty="0" smtClean="0"/>
              <a:t>Να </a:t>
            </a:r>
            <a:r>
              <a:rPr lang="el-GR" sz="2200" b="1" dirty="0" smtClean="0"/>
              <a:t>συνε</a:t>
            </a:r>
            <a:r>
              <a:rPr lang="el-GR" sz="2200" b="1" dirty="0" smtClean="0"/>
              <a:t>ργάζονται </a:t>
            </a:r>
            <a:r>
              <a:rPr lang="en-US" sz="2200" dirty="0" err="1" smtClean="0"/>
              <a:t>διευθυντές</a:t>
            </a:r>
            <a:r>
              <a:rPr lang="en-US" sz="2200" dirty="0" smtClean="0"/>
              <a:t>, εκπαιδευτικοί, γονείς και άλλοι για να καθορίσουν τους πιο αποτελεσματικούς τρόπους παροχής ποιοτικής εκπαίδευσης σε ένα περιβάλλον χωρίς αποκλεισμούς</a:t>
            </a:r>
            <a:r>
              <a:rPr lang="el-GR" sz="2200" dirty="0" smtClean="0"/>
              <a:t>. </a:t>
            </a:r>
            <a:endParaRPr lang="en-US" sz="2200" dirty="0"/>
          </a:p>
        </p:txBody>
      </p:sp>
    </p:spTree>
    <p:extLst>
      <p:ext uri="{BB962C8B-B14F-4D97-AF65-F5344CB8AC3E}">
        <p14:creationId xmlns:p14="http://schemas.microsoft.com/office/powerpoint/2010/main" val="102850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838200" y="0"/>
            <a:ext cx="10515600" cy="1100831"/>
          </a:xfrm>
        </p:spPr>
        <p:txBody>
          <a:bodyPr/>
          <a:lstStyle/>
          <a:p>
            <a:r>
              <a:rPr lang="en-US" b="1" dirty="0"/>
              <a:t>Οφέλη της ενταξιακής εκπαίδευσης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838200" y="1310640"/>
            <a:ext cx="10515600" cy="5072403"/>
          </a:xfrm>
        </p:spPr>
        <p:txBody>
          <a:bodyPr>
            <a:noAutofit/>
          </a:bodyPr>
          <a:lstStyle/>
          <a:p>
            <a:pPr marL="0" indent="0">
              <a:buNone/>
            </a:pPr>
            <a:r>
              <a:rPr lang="en-US" sz="2000" dirty="0"/>
              <a:t>Με την πάροδο των ετών, έχουν αποδειχθεί τα οφέλη της παροχής εκπαίδευσης χωρίς αποκλεισμούς σε όλα τα παιδιά. </a:t>
            </a:r>
            <a:endParaRPr lang="en-US" sz="2000" dirty="0" smtClean="0"/>
          </a:p>
          <a:p>
            <a:pPr marL="0" indent="0">
              <a:buNone/>
            </a:pPr>
            <a:r>
              <a:rPr lang="en-US" sz="2000" dirty="0" smtClean="0"/>
              <a:t>Η ενταξιακή </a:t>
            </a:r>
            <a:r>
              <a:rPr lang="en-US" sz="2000" dirty="0"/>
              <a:t>εκπαίδευση (όταν εφαρμόζεται σωστά) είναι πολύ σημαντική διότι</a:t>
            </a:r>
            <a:r>
              <a:rPr lang="en-US" sz="2000" dirty="0" smtClean="0"/>
              <a:t>:</a:t>
            </a:r>
          </a:p>
          <a:p>
            <a:pPr fontAlgn="base"/>
            <a:r>
              <a:rPr lang="en-US" sz="2000" dirty="0"/>
              <a:t>Όλα τα παιδιά έχουν τη δυνατότητα να είναι </a:t>
            </a:r>
            <a:r>
              <a:rPr lang="en-US" sz="2000" b="1" dirty="0"/>
              <a:t>μέρος της κοινότητάς τους </a:t>
            </a:r>
            <a:r>
              <a:rPr lang="en-US" sz="2000" dirty="0"/>
              <a:t>και να αναπτύσσουν την αίσθηση του ανήκειν και να προετοιμάζονται καλύτερα για τη ζωή στην κοινότητα ως παιδιά και ενήλικες.</a:t>
            </a:r>
          </a:p>
          <a:p>
            <a:pPr fontAlgn="base"/>
            <a:r>
              <a:rPr lang="en-US" sz="2000" dirty="0" smtClean="0"/>
              <a:t>Πα</a:t>
            </a:r>
            <a:r>
              <a:rPr lang="en-US" sz="2000" dirty="0" err="1" smtClean="0"/>
              <a:t>ρέχ</a:t>
            </a:r>
            <a:r>
              <a:rPr lang="el-GR" sz="2000" dirty="0" err="1" smtClean="0"/>
              <a:t>ονται</a:t>
            </a:r>
            <a:r>
              <a:rPr lang="en-US" sz="2000" dirty="0" smtClean="0"/>
              <a:t> </a:t>
            </a:r>
            <a:r>
              <a:rPr lang="en-US" sz="2000" b="1" dirty="0"/>
              <a:t>καλύτερες ευκαιρίες για μάθηση</a:t>
            </a:r>
            <a:r>
              <a:rPr lang="en-US" sz="2000" dirty="0"/>
              <a:t>. Τα παιδιά με διαφορετικές ικανότητες έχουν συχνά </a:t>
            </a:r>
            <a:r>
              <a:rPr lang="el-GR" sz="2000" dirty="0" smtClean="0"/>
              <a:t>ισχυρότερα </a:t>
            </a:r>
            <a:r>
              <a:rPr lang="en-US" sz="2000" dirty="0" err="1" smtClean="0"/>
              <a:t>κίνητρ</a:t>
            </a:r>
            <a:r>
              <a:rPr lang="en-US" sz="2000" dirty="0" smtClean="0"/>
              <a:t>α </a:t>
            </a:r>
            <a:r>
              <a:rPr lang="en-US" sz="2000" dirty="0"/>
              <a:t>όταν μαθαίνουν σε τάξεις που περιβάλλονται από άλλα παιδιά.</a:t>
            </a:r>
          </a:p>
          <a:p>
            <a:pPr fontAlgn="base"/>
            <a:r>
              <a:rPr lang="en-US" sz="2000" dirty="0"/>
              <a:t>Οι </a:t>
            </a:r>
            <a:r>
              <a:rPr lang="en-US" sz="2000" b="1" dirty="0"/>
              <a:t>προσδοκίες </a:t>
            </a:r>
            <a:r>
              <a:rPr lang="en-US" sz="2000" dirty="0"/>
              <a:t>όλων των παιδιών είναι </a:t>
            </a:r>
            <a:r>
              <a:rPr lang="en-US" sz="2000" b="1" dirty="0" smtClean="0"/>
              <a:t>υψηλότερες</a:t>
            </a:r>
            <a:r>
              <a:rPr lang="en-US" sz="2000" dirty="0" smtClean="0"/>
              <a:t>. Η επιτυχής </a:t>
            </a:r>
            <a:r>
              <a:rPr lang="en-US" sz="2000" dirty="0"/>
              <a:t>ένταξη προσπαθεί να αναπτύξει τις δυνάμεις και τα χαρίσματα του ατόμου</a:t>
            </a:r>
            <a:r>
              <a:rPr lang="en-US" sz="2000" dirty="0" smtClean="0"/>
              <a:t>.</a:t>
            </a:r>
            <a:endParaRPr lang="en-US" sz="2000" dirty="0"/>
          </a:p>
        </p:txBody>
      </p:sp>
    </p:spTree>
    <p:extLst>
      <p:ext uri="{BB962C8B-B14F-4D97-AF65-F5344CB8AC3E}">
        <p14:creationId xmlns:p14="http://schemas.microsoft.com/office/powerpoint/2010/main" val="37908675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838200" y="337352"/>
            <a:ext cx="10515600" cy="1100831"/>
          </a:xfrm>
        </p:spPr>
        <p:txBody>
          <a:bodyPr/>
          <a:lstStyle/>
          <a:p>
            <a:r>
              <a:rPr lang="en-US" b="1" dirty="0"/>
              <a:t>Οφέλη της ενταξιακής εκπαίδευσης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838200" y="1589103"/>
            <a:ext cx="10515600" cy="4539664"/>
          </a:xfrm>
        </p:spPr>
        <p:txBody>
          <a:bodyPr>
            <a:normAutofit/>
          </a:bodyPr>
          <a:lstStyle/>
          <a:p>
            <a:pPr fontAlgn="base"/>
            <a:r>
              <a:rPr lang="en-US" sz="2000" dirty="0"/>
              <a:t>Επιτρέπει στα παιδιά να εργάζονται πάνω σε </a:t>
            </a:r>
            <a:r>
              <a:rPr lang="en-US" sz="2000" b="1" dirty="0"/>
              <a:t>ατομικούς στόχους, </a:t>
            </a:r>
            <a:r>
              <a:rPr lang="en-US" sz="2000" dirty="0"/>
              <a:t>ενώ βρίσκονται με άλλους μαθητές της ηλικίας τους.</a:t>
            </a:r>
          </a:p>
          <a:p>
            <a:pPr fontAlgn="base"/>
            <a:r>
              <a:rPr lang="en-US" sz="2000" dirty="0"/>
              <a:t>Ενθαρρύνει τη </a:t>
            </a:r>
            <a:r>
              <a:rPr lang="en-US" sz="2000" b="1" dirty="0"/>
              <a:t>συμμετοχή των γονέων </a:t>
            </a:r>
            <a:r>
              <a:rPr lang="en-US" sz="2000" dirty="0"/>
              <a:t>στην</a:t>
            </a:r>
            <a:r>
              <a:rPr lang="en-US" sz="2000" b="1" dirty="0"/>
              <a:t> </a:t>
            </a:r>
            <a:r>
              <a:rPr lang="en-US" sz="2000" dirty="0"/>
              <a:t>εκπαίδευση των παιδιών τους και στις δραστηριότητες των σχολείων της περιοχής τους.</a:t>
            </a:r>
          </a:p>
          <a:p>
            <a:pPr fontAlgn="base"/>
            <a:r>
              <a:rPr lang="en-US" sz="2000" dirty="0"/>
              <a:t>Ενισχύει </a:t>
            </a:r>
            <a:r>
              <a:rPr lang="en-US" sz="2000" b="1" dirty="0"/>
              <a:t>μια κουλτούρα σεβασμού και συμμετοχής</a:t>
            </a:r>
            <a:r>
              <a:rPr lang="en-US" sz="2000" dirty="0"/>
              <a:t>. Παρέχει επίσης την ευκαιρία να μάθουμε και να </a:t>
            </a:r>
            <a:r>
              <a:rPr lang="en-US" sz="2000" b="1" dirty="0"/>
              <a:t>αποδεχτούμε τις ατομικές διαφορές</a:t>
            </a:r>
            <a:r>
              <a:rPr lang="en-US" sz="2000" dirty="0"/>
              <a:t>.</a:t>
            </a:r>
          </a:p>
          <a:p>
            <a:pPr fontAlgn="base"/>
            <a:r>
              <a:rPr lang="en-US" sz="2000" dirty="0"/>
              <a:t>Παρέχει σε όλα τα παιδιά ευκαιρίες να </a:t>
            </a:r>
            <a:r>
              <a:rPr lang="en-US" sz="2000" b="1" dirty="0"/>
              <a:t>αναπτύξουν φιλίες </a:t>
            </a:r>
            <a:r>
              <a:rPr lang="en-US" sz="2000" dirty="0"/>
              <a:t>μεταξύ τους. Οι φιλίες παρέχουν πρότυπα και ευκαιρίες για ανάπτυξη</a:t>
            </a:r>
            <a:r>
              <a:rPr lang="en-US" sz="2000" dirty="0" smtClean="0"/>
              <a:t>.</a:t>
            </a:r>
            <a:endParaRPr lang="en-US" sz="2000" dirty="0"/>
          </a:p>
        </p:txBody>
      </p:sp>
    </p:spTree>
    <p:extLst>
      <p:ext uri="{BB962C8B-B14F-4D97-AF65-F5344CB8AC3E}">
        <p14:creationId xmlns:p14="http://schemas.microsoft.com/office/powerpoint/2010/main" val="453726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xmlns:p14="http://schemas.microsoft.com/office/powerpoint/2010/main" xmlns="" id="{B9E10321-43AB-4F48-96CB-F4394CD3638E}"/>
              </a:ext>
            </a:extLst>
          </p:cNvPr>
          <p:cNvSpPr>
            <a:spLocks noGrp="1"/>
          </p:cNvSpPr>
          <p:nvPr>
            <p:ph type="title"/>
          </p:nvPr>
        </p:nvSpPr>
        <p:spPr/>
        <p:txBody>
          <a:bodyPr/>
          <a:lstStyle/>
          <a:p>
            <a:r>
              <a:rPr lang="el-GR" dirty="0" smtClean="0"/>
              <a:t>Κεφάλαιο </a:t>
            </a:r>
            <a:r>
              <a:rPr lang="nl-NL" dirty="0" smtClean="0"/>
              <a:t>2</a:t>
            </a:r>
            <a:endParaRPr lang="en-GB" dirty="0"/>
          </a:p>
        </p:txBody>
      </p:sp>
      <p:sp>
        <p:nvSpPr>
          <p:cNvPr id="9" name="Tijdelijke aanduiding voor inhoud 8">
            <a:extLst>
              <a:ext uri="{FF2B5EF4-FFF2-40B4-BE49-F238E27FC236}">
                <a16:creationId xmlns:a16="http://schemas.microsoft.com/office/drawing/2014/main" xmlns:p14="http://schemas.microsoft.com/office/powerpoint/2010/main" xmlns="" id="{0C6DE5DB-0A94-4231-A32C-60AC9DFB24FB}"/>
              </a:ext>
            </a:extLst>
          </p:cNvPr>
          <p:cNvSpPr>
            <a:spLocks noGrp="1"/>
          </p:cNvSpPr>
          <p:nvPr>
            <p:ph sz="half" idx="1"/>
          </p:nvPr>
        </p:nvSpPr>
        <p:spPr>
          <a:xfrm>
            <a:off x="0" y="2480767"/>
            <a:ext cx="5780727" cy="535705"/>
          </a:xfrm>
        </p:spPr>
        <p:txBody>
          <a:bodyPr>
            <a:noAutofit/>
          </a:bodyPr>
          <a:lstStyle/>
          <a:p>
            <a:r>
              <a:rPr lang="en-US" b="1" dirty="0" smtClean="0"/>
              <a:t>Τεχνικές </a:t>
            </a:r>
            <a:r>
              <a:rPr lang="en-US" b="1" dirty="0"/>
              <a:t>βιωματικής μάθησης</a:t>
            </a:r>
            <a:endParaRPr lang="en-US" dirty="0"/>
          </a:p>
        </p:txBody>
      </p:sp>
    </p:spTree>
    <p:extLst>
      <p:ext uri="{BB962C8B-B14F-4D97-AF65-F5344CB8AC3E}">
        <p14:creationId xmlns:p14="http://schemas.microsoft.com/office/powerpoint/2010/main" val="21913986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a:xfrm>
            <a:off x="838200" y="286998"/>
            <a:ext cx="10515600" cy="1325563"/>
          </a:xfrm>
        </p:spPr>
        <p:txBody>
          <a:bodyPr>
            <a:normAutofit/>
          </a:bodyPr>
          <a:lstStyle/>
          <a:p>
            <a:r>
              <a:rPr lang="en-US" b="1" dirty="0"/>
              <a:t>Τι είναι η βιωματική </a:t>
            </a:r>
            <a:r>
              <a:rPr lang="en-US" b="1" dirty="0" smtClean="0"/>
              <a:t>μάθηση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a:xfrm>
            <a:off x="838200" y="1612561"/>
            <a:ext cx="10515600" cy="4557420"/>
          </a:xfrm>
        </p:spPr>
        <p:txBody>
          <a:bodyPr>
            <a:normAutofit/>
          </a:bodyPr>
          <a:lstStyle/>
          <a:p>
            <a:r>
              <a:rPr lang="en-US" sz="2400" dirty="0"/>
              <a:t>Η βιωματική μάθηση είναι μια </a:t>
            </a:r>
            <a:r>
              <a:rPr lang="en-US" sz="2400" b="1" dirty="0"/>
              <a:t>εμπλεκόμενη μαθησιακή διαδικασία </a:t>
            </a:r>
            <a:r>
              <a:rPr lang="en-US" sz="2400" dirty="0"/>
              <a:t>κατά την οποία οι </a:t>
            </a:r>
            <a:r>
              <a:rPr lang="en-US" sz="2400" dirty="0" smtClean="0"/>
              <a:t>μαθητές </a:t>
            </a:r>
            <a:r>
              <a:rPr lang="en-US" sz="2400" dirty="0"/>
              <a:t>"μαθαίνουν κάνοντας" και αναστοχαζόμενοι την εμπειρία. Οι δραστηριότητες βιωματικής μάθησης μπορεί να περιλαμβάνουν, μεταξύ άλλων, </a:t>
            </a:r>
            <a:r>
              <a:rPr lang="en-US" sz="2400" b="1" dirty="0"/>
              <a:t>πρακτικά εργαστηριακά πειράματα, πρακτικές ασκήσεις, ασκήσεις πεδίου και παραστάσεις στούντιο</a:t>
            </a:r>
            <a:r>
              <a:rPr lang="en-US" sz="2400" dirty="0"/>
              <a:t>.</a:t>
            </a:r>
            <a:endParaRPr lang="el-GR" sz="2400" dirty="0" smtClean="0"/>
          </a:p>
          <a:p>
            <a:r>
              <a:rPr lang="en-US" sz="2400" dirty="0"/>
              <a:t>Η μεθοδολογία της </a:t>
            </a:r>
            <a:r>
              <a:rPr lang="en-US" sz="2400" dirty="0" smtClean="0"/>
              <a:t>βιωματικής </a:t>
            </a:r>
            <a:r>
              <a:rPr lang="en-US" sz="2400" dirty="0"/>
              <a:t>μάθησης είναι ένα πολύ γνωστό μοντέλο στην εκπαίδευση, την </a:t>
            </a:r>
            <a:r>
              <a:rPr lang="en-US" sz="2400" dirty="0" smtClean="0"/>
              <a:t>κατάρτιση, </a:t>
            </a:r>
            <a:r>
              <a:rPr lang="en-US" sz="2400" dirty="0"/>
              <a:t>την καθοδήγηση και την οργανωτική </a:t>
            </a:r>
            <a:r>
              <a:rPr lang="en-US" sz="2400" dirty="0" smtClean="0"/>
              <a:t>ανάπτυξη</a:t>
            </a:r>
            <a:r>
              <a:rPr lang="el-GR" sz="2400" dirty="0" smtClean="0"/>
              <a:t>.</a:t>
            </a:r>
            <a:endParaRPr lang="en-US" sz="2400" dirty="0"/>
          </a:p>
          <a:p>
            <a:r>
              <a:rPr lang="en-US" sz="2400" dirty="0"/>
              <a:t>Η βιωματική μάθηση είναι μια καθηλωτική, συμμετοχική, ενεργητική προσέγγιση στη μάθηση που </a:t>
            </a:r>
            <a:r>
              <a:rPr lang="en-US" sz="2400" b="1" dirty="0"/>
              <a:t>εμπλέκει μαθητές όλων των ηλικιών, υποβάθρων και επιπέδων εμπειρίας σε μια συναισθηματικά ελκυστική μαθησιακή </a:t>
            </a:r>
            <a:r>
              <a:rPr lang="en-US" sz="2400" b="1" dirty="0" smtClean="0"/>
              <a:t>εμπειρία</a:t>
            </a:r>
            <a:r>
              <a:rPr lang="el-GR" sz="2400" b="1" dirty="0" smtClean="0"/>
              <a:t>.</a:t>
            </a:r>
            <a:endParaRPr lang="en-US" sz="2400" b="1" dirty="0"/>
          </a:p>
          <a:p>
            <a:endParaRPr lang="nl-NL" sz="2400" dirty="0"/>
          </a:p>
        </p:txBody>
      </p:sp>
    </p:spTree>
    <p:extLst>
      <p:ext uri="{BB962C8B-B14F-4D97-AF65-F5344CB8AC3E}">
        <p14:creationId xmlns:p14="http://schemas.microsoft.com/office/powerpoint/2010/main" val="3002154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a:xfrm>
            <a:off x="838200" y="365125"/>
            <a:ext cx="10515600" cy="1428164"/>
          </a:xfrm>
        </p:spPr>
        <p:txBody>
          <a:bodyPr>
            <a:normAutofit/>
          </a:bodyPr>
          <a:lstStyle/>
          <a:p>
            <a:r>
              <a:rPr lang="en-US" b="1" dirty="0"/>
              <a:t>Η βιωματική μάθηση μπορεί να οριστεί </a:t>
            </a:r>
            <a:r>
              <a:rPr lang="en-US" b="1" dirty="0" smtClean="0"/>
              <a:t>ως: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a:xfrm>
            <a:off x="838200" y="1997475"/>
            <a:ext cx="10515600" cy="3456589"/>
          </a:xfrm>
        </p:spPr>
        <p:txBody>
          <a:bodyPr>
            <a:normAutofit/>
          </a:bodyPr>
          <a:lstStyle/>
          <a:p>
            <a:r>
              <a:rPr lang="el-GR" sz="2400" dirty="0" smtClean="0"/>
              <a:t>Συνδυασμός της </a:t>
            </a:r>
            <a:r>
              <a:rPr lang="el-GR" sz="2400" b="1" dirty="0" smtClean="0"/>
              <a:t>άμεσης</a:t>
            </a:r>
            <a:r>
              <a:rPr lang="el-GR" sz="2400" dirty="0" smtClean="0"/>
              <a:t> </a:t>
            </a:r>
            <a:r>
              <a:rPr lang="en-US" sz="2400" b="1" dirty="0" err="1" smtClean="0"/>
              <a:t>εμ</a:t>
            </a:r>
            <a:r>
              <a:rPr lang="en-US" sz="2400" b="1" dirty="0" smtClean="0"/>
              <a:t>πειρία</a:t>
            </a:r>
            <a:r>
              <a:rPr lang="el-GR" sz="2400" b="1" dirty="0" smtClean="0"/>
              <a:t>ς</a:t>
            </a:r>
            <a:r>
              <a:rPr lang="en-US" sz="2400" b="1" dirty="0" smtClean="0"/>
              <a:t> </a:t>
            </a:r>
            <a:r>
              <a:rPr lang="en-US" sz="2400" b="1" dirty="0"/>
              <a:t>με τον εστιασμένο προβληματισμό</a:t>
            </a:r>
            <a:r>
              <a:rPr lang="en-US" sz="2400" dirty="0"/>
              <a:t>.</a:t>
            </a:r>
          </a:p>
          <a:p>
            <a:r>
              <a:rPr lang="el-GR" sz="2400" dirty="0" smtClean="0"/>
              <a:t>Βασισμένη </a:t>
            </a:r>
            <a:r>
              <a:rPr lang="en-US" sz="2400" dirty="0" err="1" smtClean="0"/>
              <a:t>σε</a:t>
            </a:r>
            <a:r>
              <a:rPr lang="en-US" sz="2400" dirty="0" smtClean="0"/>
              <a:t> </a:t>
            </a:r>
            <a:r>
              <a:rPr lang="en-US" sz="2400" b="1" dirty="0"/>
              <a:t>προηγούμενες γνώσεις και εμπειρίες</a:t>
            </a:r>
            <a:r>
              <a:rPr lang="en-US" sz="2400" dirty="0"/>
              <a:t>.</a:t>
            </a:r>
          </a:p>
          <a:p>
            <a:r>
              <a:rPr lang="el-GR" sz="2400" b="1" dirty="0" smtClean="0"/>
              <a:t>Ε</a:t>
            </a:r>
            <a:r>
              <a:rPr lang="en-US" sz="2400" b="1" dirty="0" err="1" smtClean="0"/>
              <a:t>νεργ</a:t>
            </a:r>
            <a:r>
              <a:rPr lang="el-GR" sz="2400" b="1" dirty="0" smtClean="0"/>
              <a:t>ή</a:t>
            </a:r>
            <a:r>
              <a:rPr lang="en-US" sz="2400" b="1" dirty="0" smtClean="0"/>
              <a:t> </a:t>
            </a:r>
            <a:r>
              <a:rPr lang="en-US" sz="2400" b="1" dirty="0"/>
              <a:t>συμμετοχή </a:t>
            </a:r>
            <a:r>
              <a:rPr lang="en-US" sz="2400" dirty="0"/>
              <a:t>στην κατασκευή νοήματος.</a:t>
            </a:r>
          </a:p>
          <a:p>
            <a:r>
              <a:rPr lang="el-GR" sz="2400" dirty="0" smtClean="0"/>
              <a:t>Ενθάρρυνση </a:t>
            </a:r>
            <a:r>
              <a:rPr lang="en-US" sz="2400" dirty="0" err="1" smtClean="0"/>
              <a:t>τη</a:t>
            </a:r>
            <a:r>
              <a:rPr lang="el-GR" sz="2400" dirty="0" smtClean="0"/>
              <a:t>ς</a:t>
            </a:r>
            <a:r>
              <a:rPr lang="en-US" sz="2400" dirty="0" smtClean="0"/>
              <a:t> </a:t>
            </a:r>
            <a:r>
              <a:rPr lang="en-US" sz="2400" b="1" dirty="0" err="1" smtClean="0"/>
              <a:t>συνεργ</a:t>
            </a:r>
            <a:r>
              <a:rPr lang="en-US" sz="2400" b="1" dirty="0" smtClean="0"/>
              <a:t>ασία</a:t>
            </a:r>
            <a:r>
              <a:rPr lang="el-GR" sz="2400" b="1" dirty="0" smtClean="0"/>
              <a:t>ς</a:t>
            </a:r>
            <a:r>
              <a:rPr lang="en-US" sz="2400" b="1" dirty="0" smtClean="0"/>
              <a:t> </a:t>
            </a:r>
            <a:r>
              <a:rPr lang="en-US" sz="2400" dirty="0"/>
              <a:t>και </a:t>
            </a:r>
            <a:r>
              <a:rPr lang="en-US" sz="2400" dirty="0" err="1" smtClean="0"/>
              <a:t>τη</a:t>
            </a:r>
            <a:r>
              <a:rPr lang="el-GR" sz="2400" dirty="0" smtClean="0"/>
              <a:t>ς</a:t>
            </a:r>
            <a:r>
              <a:rPr lang="en-US" sz="2400" dirty="0" smtClean="0"/>
              <a:t> α</a:t>
            </a:r>
            <a:r>
              <a:rPr lang="en-US" sz="2400" dirty="0" err="1" smtClean="0"/>
              <a:t>ντ</a:t>
            </a:r>
            <a:r>
              <a:rPr lang="en-US" sz="2400" dirty="0" smtClean="0"/>
              <a:t>αλλαγή</a:t>
            </a:r>
            <a:r>
              <a:rPr lang="el-GR" sz="2400" dirty="0" smtClean="0"/>
              <a:t>ς</a:t>
            </a:r>
            <a:r>
              <a:rPr lang="en-US" sz="2400" dirty="0" smtClean="0"/>
              <a:t> </a:t>
            </a:r>
            <a:r>
              <a:rPr lang="en-US" sz="2400" dirty="0"/>
              <a:t>ιδεών και προοπτικών.</a:t>
            </a:r>
          </a:p>
          <a:p>
            <a:r>
              <a:rPr lang="el-GR" sz="2400" b="1" dirty="0"/>
              <a:t>Ε</a:t>
            </a:r>
            <a:r>
              <a:rPr lang="en-US" sz="2400" b="1" dirty="0" err="1" smtClean="0"/>
              <a:t>στι</a:t>
            </a:r>
            <a:r>
              <a:rPr lang="en-US" sz="2400" b="1" dirty="0" smtClean="0"/>
              <a:t>ασμέν</a:t>
            </a:r>
            <a:r>
              <a:rPr lang="el-GR" sz="2400" b="1" dirty="0" smtClean="0"/>
              <a:t>η</a:t>
            </a:r>
            <a:r>
              <a:rPr lang="en-US" sz="2400" b="1" dirty="0" smtClean="0"/>
              <a:t> </a:t>
            </a:r>
            <a:r>
              <a:rPr lang="en-US" sz="2400" b="1" dirty="0"/>
              <a:t>στο μάθημα </a:t>
            </a:r>
            <a:r>
              <a:rPr lang="en-US" sz="2400" dirty="0"/>
              <a:t>ή </a:t>
            </a:r>
            <a:r>
              <a:rPr lang="en-US" sz="2400" b="1" dirty="0"/>
              <a:t>στην τάξη</a:t>
            </a:r>
            <a:r>
              <a:rPr lang="en-US" sz="2400" dirty="0"/>
              <a:t>, στην κοινότητα ή στην εργασία</a:t>
            </a:r>
            <a:r>
              <a:rPr lang="en-US" sz="2400" dirty="0" smtClean="0"/>
              <a:t>.</a:t>
            </a:r>
            <a:endParaRPr lang="en-US" sz="2400" dirty="0"/>
          </a:p>
        </p:txBody>
      </p:sp>
    </p:spTree>
    <p:extLst>
      <p:ext uri="{BB962C8B-B14F-4D97-AF65-F5344CB8AC3E}">
        <p14:creationId xmlns:p14="http://schemas.microsoft.com/office/powerpoint/2010/main" val="16510395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normAutofit/>
          </a:bodyPr>
          <a:lstStyle/>
          <a:p>
            <a:r>
              <a:rPr lang="en-US" b="1" dirty="0"/>
              <a:t>Πώς </a:t>
            </a:r>
            <a:r>
              <a:rPr lang="en-US" b="1" dirty="0" smtClean="0"/>
              <a:t>λειτουργεί η </a:t>
            </a:r>
            <a:r>
              <a:rPr lang="en-US" b="1" dirty="0"/>
              <a:t>βιωματική μάθηση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a:xfrm>
            <a:off x="838200" y="1825624"/>
            <a:ext cx="10515600" cy="5032375"/>
          </a:xfrm>
        </p:spPr>
        <p:txBody>
          <a:bodyPr/>
          <a:lstStyle/>
          <a:p>
            <a:pPr algn="just"/>
            <a:r>
              <a:rPr lang="en-US" dirty="0"/>
              <a:t>Το βασικό μοντέλο του κύκλου βιωματικής μάθησης είναι το </a:t>
            </a:r>
            <a:r>
              <a:rPr lang="en-US" b="1" dirty="0" smtClean="0"/>
              <a:t>«</a:t>
            </a:r>
            <a:r>
              <a:rPr lang="el-GR" b="1" dirty="0" smtClean="0"/>
              <a:t>Πράξε – Σκέψου – Αποφάσισε»</a:t>
            </a:r>
            <a:r>
              <a:rPr lang="en-US" dirty="0" smtClean="0"/>
              <a:t>.</a:t>
            </a:r>
            <a:endParaRPr lang="en-US" dirty="0"/>
          </a:p>
          <a:p>
            <a:pPr algn="just"/>
            <a:r>
              <a:rPr lang="en-US" dirty="0"/>
              <a:t>Η θεωρία της βιωματικής μάθησης του Kolb (David Kolb, 1984) ορίζει τη βιωματική μάθηση ως "τη διαδικασία κατά την οποία η γνώση δημιουργείται μέσω του μετασχηματισμού της εμπειρίας. Η γνώση προκύπτει από το συνδυασμό της σύλληψης και του μετασχηματισμού της εμπειρίας".</a:t>
            </a:r>
          </a:p>
          <a:p>
            <a:endParaRPr lang="nl-NL" dirty="0"/>
          </a:p>
        </p:txBody>
      </p:sp>
      <p:pic>
        <p:nvPicPr>
          <p:cNvPr id="3" name="Picture 2"/>
          <p:cNvPicPr>
            <a:picLocks noChangeAspect="1"/>
          </p:cNvPicPr>
          <p:nvPr/>
        </p:nvPicPr>
        <p:blipFill rotWithShape="1">
          <a:blip r:embed="rId2"/>
          <a:srcRect l="16916" t="4417" r="18474" b="3237"/>
          <a:stretch/>
        </p:blipFill>
        <p:spPr>
          <a:xfrm>
            <a:off x="4234648" y="4314990"/>
            <a:ext cx="2779569" cy="2543010"/>
          </a:xfrm>
          <a:prstGeom prst="rect">
            <a:avLst/>
          </a:prstGeom>
        </p:spPr>
      </p:pic>
      <p:sp>
        <p:nvSpPr>
          <p:cNvPr id="5" name="Rectangle 4"/>
          <p:cNvSpPr/>
          <p:nvPr/>
        </p:nvSpPr>
        <p:spPr>
          <a:xfrm>
            <a:off x="1852071" y="6378982"/>
            <a:ext cx="2475358" cy="276999"/>
          </a:xfrm>
          <a:prstGeom prst="rect">
            <a:avLst/>
          </a:prstGeom>
        </p:spPr>
        <p:txBody>
          <a:bodyPr wrap="none">
            <a:spAutoFit/>
          </a:bodyPr>
          <a:lstStyle/>
          <a:p>
            <a:r>
              <a:rPr lang="en-US" sz="1200" i="1" dirty="0"/>
              <a:t>Κύκλος βιωματικής μάθησης </a:t>
            </a:r>
            <a:r>
              <a:rPr lang="en-US" sz="1200" i="1" dirty="0" err="1"/>
              <a:t>Kolbs</a:t>
            </a:r>
          </a:p>
        </p:txBody>
      </p:sp>
    </p:spTree>
    <p:extLst>
      <p:ext uri="{BB962C8B-B14F-4D97-AF65-F5344CB8AC3E}">
        <p14:creationId xmlns:p14="http://schemas.microsoft.com/office/powerpoint/2010/main" val="3142931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82B8486-A00D-49D7-99C1-87EE71646A37}"/>
              </a:ext>
            </a:extLst>
          </p:cNvPr>
          <p:cNvSpPr>
            <a:spLocks noGrp="1"/>
          </p:cNvSpPr>
          <p:nvPr>
            <p:ph type="title"/>
          </p:nvPr>
        </p:nvSpPr>
        <p:spPr/>
        <p:txBody>
          <a:bodyPr>
            <a:normAutofit/>
          </a:bodyPr>
          <a:lstStyle/>
          <a:p>
            <a:r>
              <a:rPr lang="en-US" b="1" dirty="0" smtClean="0"/>
              <a:t>Κύκλος </a:t>
            </a:r>
            <a:r>
              <a:rPr lang="en-US" b="1" dirty="0"/>
              <a:t>βιωματικής μάθησης </a:t>
            </a:r>
            <a:r>
              <a:rPr lang="en-US" b="1" dirty="0" err="1"/>
              <a:t>Kolbs</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86A9C198-9B35-4020-BBEA-8236B396ACEA}"/>
              </a:ext>
            </a:extLst>
          </p:cNvPr>
          <p:cNvSpPr>
            <a:spLocks noGrp="1"/>
          </p:cNvSpPr>
          <p:nvPr>
            <p:ph idx="1"/>
          </p:nvPr>
        </p:nvSpPr>
        <p:spPr>
          <a:xfrm>
            <a:off x="669524" y="1594805"/>
            <a:ext cx="6777756" cy="5152224"/>
          </a:xfrm>
        </p:spPr>
        <p:txBody>
          <a:bodyPr>
            <a:normAutofit fontScale="70000" lnSpcReduction="20000"/>
          </a:bodyPr>
          <a:lstStyle/>
          <a:p>
            <a:pPr marL="0" indent="0" algn="just">
              <a:buNone/>
            </a:pPr>
            <a:r>
              <a:rPr lang="en-US" dirty="0"/>
              <a:t>Η θεωρία της βιωματικής μάθησης του Kolb παρουσιάζει </a:t>
            </a:r>
            <a:r>
              <a:rPr lang="en-US" b="1" dirty="0"/>
              <a:t>έναν κύκλο τεσσάρων </a:t>
            </a:r>
            <a:r>
              <a:rPr lang="en-US" b="1" dirty="0" smtClean="0"/>
              <a:t>στοιχείων</a:t>
            </a:r>
            <a:r>
              <a:rPr lang="en-US" dirty="0" smtClean="0"/>
              <a:t>:</a:t>
            </a:r>
          </a:p>
          <a:p>
            <a:pPr algn="just"/>
            <a:r>
              <a:rPr lang="el-GR" dirty="0" smtClean="0"/>
              <a:t>Συγκεκριμένη Εμπειρία</a:t>
            </a:r>
            <a:endParaRPr lang="en-US" dirty="0"/>
          </a:p>
          <a:p>
            <a:pPr algn="just"/>
            <a:r>
              <a:rPr lang="en-US" dirty="0"/>
              <a:t>Αναστοχαστική παρατήρηση</a:t>
            </a:r>
          </a:p>
          <a:p>
            <a:pPr algn="just"/>
            <a:r>
              <a:rPr lang="en-US" dirty="0"/>
              <a:t>Αφηρημένη εννοιολόγηση</a:t>
            </a:r>
          </a:p>
          <a:p>
            <a:pPr algn="just"/>
            <a:r>
              <a:rPr lang="en-US" dirty="0"/>
              <a:t>Ενεργός </a:t>
            </a:r>
            <a:r>
              <a:rPr lang="en-US" dirty="0" smtClean="0"/>
              <a:t>πειραματισμός</a:t>
            </a:r>
            <a:endParaRPr lang="en-US" dirty="0"/>
          </a:p>
          <a:p>
            <a:pPr marL="0" indent="0" algn="just">
              <a:buNone/>
            </a:pPr>
            <a:endParaRPr lang="en-US" dirty="0" smtClean="0"/>
          </a:p>
          <a:p>
            <a:pPr marL="0" indent="0" algn="just">
              <a:buNone/>
            </a:pPr>
            <a:r>
              <a:rPr lang="en-US" dirty="0" smtClean="0"/>
              <a:t>Ο Kolb </a:t>
            </a:r>
            <a:r>
              <a:rPr lang="en-US" dirty="0"/>
              <a:t>περιέγραψε </a:t>
            </a:r>
            <a:r>
              <a:rPr lang="en-US" b="1" dirty="0"/>
              <a:t>δύο διαφορετικούς τρόπους κατανόησης της εμπειρίας</a:t>
            </a:r>
            <a:r>
              <a:rPr lang="en-US" dirty="0" smtClean="0"/>
              <a:t>:</a:t>
            </a:r>
          </a:p>
          <a:p>
            <a:pPr algn="just"/>
            <a:r>
              <a:rPr lang="el-GR" dirty="0"/>
              <a:t>Συγκεκριμένη Εμπειρία</a:t>
            </a:r>
            <a:endParaRPr lang="en-US" dirty="0"/>
          </a:p>
          <a:p>
            <a:pPr algn="just"/>
            <a:r>
              <a:rPr lang="en-US" dirty="0" err="1" smtClean="0"/>
              <a:t>Αφηρημένη</a:t>
            </a:r>
            <a:r>
              <a:rPr lang="en-US" dirty="0" smtClean="0"/>
              <a:t> </a:t>
            </a:r>
            <a:r>
              <a:rPr lang="en-US" dirty="0" smtClean="0"/>
              <a:t>εννοιολόγηση</a:t>
            </a:r>
          </a:p>
          <a:p>
            <a:pPr marL="0" indent="0" algn="just">
              <a:buNone/>
            </a:pPr>
            <a:endParaRPr lang="en-US" dirty="0" smtClean="0"/>
          </a:p>
          <a:p>
            <a:pPr marL="0" indent="0" algn="just">
              <a:buNone/>
            </a:pPr>
            <a:r>
              <a:rPr lang="en-US" dirty="0"/>
              <a:t>Προσδιόρισε επίσης </a:t>
            </a:r>
            <a:r>
              <a:rPr lang="en-US" b="1" dirty="0"/>
              <a:t>δύο τρόπους μετασχηματισμού </a:t>
            </a:r>
            <a:r>
              <a:rPr lang="en-US" b="1" dirty="0" smtClean="0"/>
              <a:t>της εμπειρίας</a:t>
            </a:r>
            <a:r>
              <a:rPr lang="en-US" dirty="0" smtClean="0"/>
              <a:t>:</a:t>
            </a:r>
          </a:p>
          <a:p>
            <a:pPr algn="just"/>
            <a:r>
              <a:rPr lang="en-US" dirty="0" smtClean="0"/>
              <a:t>Αναστοχαστική </a:t>
            </a:r>
            <a:r>
              <a:rPr lang="en-US" dirty="0"/>
              <a:t>παρατήρηση</a:t>
            </a:r>
          </a:p>
          <a:p>
            <a:pPr algn="just"/>
            <a:r>
              <a:rPr lang="en-US" dirty="0"/>
              <a:t>Ενεργός πειραματισμός</a:t>
            </a:r>
          </a:p>
          <a:p>
            <a:pPr marL="0" indent="0">
              <a:buNone/>
            </a:pPr>
            <a:endParaRPr lang="en-US" dirty="0"/>
          </a:p>
          <a:p>
            <a:pPr marL="0" indent="0">
              <a:buNone/>
            </a:pPr>
            <a:endParaRPr lang="en-US" dirty="0"/>
          </a:p>
          <a:p>
            <a:endParaRPr lang="nl-NL" dirty="0"/>
          </a:p>
        </p:txBody>
      </p:sp>
      <p:pic>
        <p:nvPicPr>
          <p:cNvPr id="5" name="Picture 4"/>
          <p:cNvPicPr>
            <a:picLocks noChangeAspect="1"/>
          </p:cNvPicPr>
          <p:nvPr/>
        </p:nvPicPr>
        <p:blipFill rotWithShape="1">
          <a:blip r:embed="rId2"/>
          <a:srcRect l="16916" t="4417" r="18474" b="3237"/>
          <a:stretch/>
        </p:blipFill>
        <p:spPr>
          <a:xfrm>
            <a:off x="7843520" y="1690688"/>
            <a:ext cx="4135120" cy="3783196"/>
          </a:xfrm>
          <a:prstGeom prst="rect">
            <a:avLst/>
          </a:prstGeom>
        </p:spPr>
      </p:pic>
      <p:sp>
        <p:nvSpPr>
          <p:cNvPr id="6" name="Rectangle 5"/>
          <p:cNvSpPr/>
          <p:nvPr/>
        </p:nvSpPr>
        <p:spPr>
          <a:xfrm>
            <a:off x="8767985" y="5473884"/>
            <a:ext cx="2475358" cy="276999"/>
          </a:xfrm>
          <a:prstGeom prst="rect">
            <a:avLst/>
          </a:prstGeom>
        </p:spPr>
        <p:txBody>
          <a:bodyPr wrap="none">
            <a:spAutoFit/>
          </a:bodyPr>
          <a:lstStyle/>
          <a:p>
            <a:r>
              <a:rPr lang="en-US" sz="1200" i="1" dirty="0"/>
              <a:t>Κύκλος βιωματικής μάθησης </a:t>
            </a:r>
            <a:r>
              <a:rPr lang="en-US" sz="1200" i="1" dirty="0" err="1"/>
              <a:t>Kolbs</a:t>
            </a:r>
          </a:p>
        </p:txBody>
      </p:sp>
    </p:spTree>
    <p:extLst>
      <p:ext uri="{BB962C8B-B14F-4D97-AF65-F5344CB8AC3E}">
        <p14:creationId xmlns:p14="http://schemas.microsoft.com/office/powerpoint/2010/main" val="3457735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482B8486-A00D-49D7-99C1-87EE71646A37}"/>
              </a:ext>
            </a:extLst>
          </p:cNvPr>
          <p:cNvSpPr>
            <a:spLocks noGrp="1"/>
          </p:cNvSpPr>
          <p:nvPr>
            <p:ph type="title"/>
          </p:nvPr>
        </p:nvSpPr>
        <p:spPr/>
        <p:txBody>
          <a:bodyPr>
            <a:normAutofit/>
          </a:bodyPr>
          <a:lstStyle/>
          <a:p>
            <a:r>
              <a:rPr lang="en-US" b="1" dirty="0"/>
              <a:t>Κατανόηση των 4 σταδίων του </a:t>
            </a:r>
            <a:r>
              <a:rPr lang="en-US" b="1" dirty="0" smtClean="0"/>
              <a:t>κύκλου της </a:t>
            </a:r>
            <a:r>
              <a:rPr lang="en-US" b="1" dirty="0"/>
              <a:t>βιωματικής 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86A9C198-9B35-4020-BBEA-8236B396ACEA}"/>
              </a:ext>
            </a:extLst>
          </p:cNvPr>
          <p:cNvSpPr>
            <a:spLocks noGrp="1"/>
          </p:cNvSpPr>
          <p:nvPr>
            <p:ph idx="1"/>
          </p:nvPr>
        </p:nvSpPr>
        <p:spPr>
          <a:xfrm>
            <a:off x="838200" y="1825625"/>
            <a:ext cx="5846685" cy="4351338"/>
          </a:xfrm>
        </p:spPr>
        <p:txBody>
          <a:bodyPr>
            <a:normAutofit/>
          </a:bodyPr>
          <a:lstStyle/>
          <a:p>
            <a:pPr marL="0" indent="0">
              <a:buNone/>
            </a:pPr>
            <a:r>
              <a:rPr lang="en-US" sz="2400" b="1" dirty="0" smtClean="0"/>
              <a:t>1. </a:t>
            </a:r>
            <a:r>
              <a:rPr lang="en-US" sz="2400" b="1" dirty="0" smtClean="0"/>
              <a:t>ΣΥΓΚΕΚΡΙΜ</a:t>
            </a:r>
            <a:r>
              <a:rPr lang="el-GR" sz="2400" b="1" dirty="0" smtClean="0"/>
              <a:t>Ε</a:t>
            </a:r>
            <a:r>
              <a:rPr lang="en-US" sz="2400" b="1" dirty="0" smtClean="0"/>
              <a:t>ΝΗ ΕΜΠΕΙΡ</a:t>
            </a:r>
            <a:r>
              <a:rPr lang="el-GR" sz="2400" b="1" dirty="0" smtClean="0"/>
              <a:t>Ι</a:t>
            </a:r>
            <a:r>
              <a:rPr lang="en-US" sz="2400" b="1" dirty="0" smtClean="0"/>
              <a:t>Α</a:t>
            </a:r>
            <a:r>
              <a:rPr lang="en-US" sz="2400" b="1" dirty="0"/>
              <a:t>:  </a:t>
            </a:r>
            <a:r>
              <a:rPr lang="en-US" sz="2400" dirty="0"/>
              <a:t/>
            </a:r>
            <a:br>
              <a:rPr lang="en-US" sz="2400" dirty="0"/>
            </a:br>
            <a:endParaRPr lang="el-GR" sz="2400" dirty="0" smtClean="0"/>
          </a:p>
          <a:p>
            <a:pPr marL="0" indent="0">
              <a:buNone/>
            </a:pPr>
            <a:r>
              <a:rPr lang="en-US" sz="2400" dirty="0" smtClean="0"/>
              <a:t>Η συγκεκριμένη </a:t>
            </a:r>
            <a:r>
              <a:rPr lang="en-US" sz="2400" dirty="0"/>
              <a:t>εμπειρία περιγράφει τις </a:t>
            </a:r>
            <a:r>
              <a:rPr lang="en-US" sz="2400" b="1" dirty="0"/>
              <a:t>πρακτικές εμπειρίες από τις οποίες μαθαίνουμε</a:t>
            </a:r>
            <a:r>
              <a:rPr lang="en-US" sz="2400" dirty="0"/>
              <a:t>. </a:t>
            </a:r>
            <a:endParaRPr lang="el-GR" sz="2400" dirty="0" smtClean="0"/>
          </a:p>
          <a:p>
            <a:pPr marL="0" indent="0">
              <a:buNone/>
            </a:pPr>
            <a:r>
              <a:rPr lang="en-US" sz="2400" dirty="0" err="1" smtClean="0"/>
              <a:t>Εδώ</a:t>
            </a:r>
            <a:r>
              <a:rPr lang="en-US" sz="2400" dirty="0" smtClean="0"/>
              <a:t> </a:t>
            </a:r>
            <a:r>
              <a:rPr lang="en-US" sz="2400" dirty="0"/>
              <a:t>είναι που δοκιμάζουμε νέα πράγματα, αντιμετωπίζουμε προβλήματα και βγαίνουμε </a:t>
            </a:r>
            <a:r>
              <a:rPr lang="el-GR" sz="2400" dirty="0" smtClean="0"/>
              <a:t>«έξω από τα νερά μας»</a:t>
            </a:r>
            <a:r>
              <a:rPr lang="en-US" sz="2400" dirty="0" smtClean="0"/>
              <a:t>. </a:t>
            </a:r>
            <a:r>
              <a:rPr lang="en-US" sz="2400" dirty="0" smtClean="0"/>
              <a:t>Αυτές οι </a:t>
            </a:r>
            <a:r>
              <a:rPr lang="en-US" sz="2400" dirty="0"/>
              <a:t>εμπειρίες μπορεί να είναι οτιδήποτε στην προσωπική ή επαγγελματική μας </a:t>
            </a:r>
            <a:r>
              <a:rPr lang="en-US" sz="2400" dirty="0" smtClean="0"/>
              <a:t>ζωή και </a:t>
            </a:r>
            <a:r>
              <a:rPr lang="en-US" sz="2400" dirty="0"/>
              <a:t>μαθαίνουμε από τις επιτυχίες </a:t>
            </a:r>
            <a:r>
              <a:rPr lang="en-US" sz="2400" dirty="0" smtClean="0"/>
              <a:t>ή τις αποτυχίες μας.</a:t>
            </a:r>
            <a:r>
              <a:rPr lang="en-US" sz="2400" dirty="0"/>
              <a:t>  </a:t>
            </a:r>
            <a:endParaRPr lang="nl-NL" sz="24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750"/>
          <a:stretch/>
        </p:blipFill>
        <p:spPr>
          <a:xfrm>
            <a:off x="7244179" y="2905399"/>
            <a:ext cx="4109621" cy="2191790"/>
          </a:xfrm>
          <a:prstGeom prst="rect">
            <a:avLst/>
          </a:prstGeom>
        </p:spPr>
      </p:pic>
    </p:spTree>
    <p:extLst>
      <p:ext uri="{BB962C8B-B14F-4D97-AF65-F5344CB8AC3E}">
        <p14:creationId xmlns:p14="http://schemas.microsoft.com/office/powerpoint/2010/main" val="1995251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DB0440B0-8154-4FBA-BF5D-D7795764C27A}"/>
              </a:ext>
            </a:extLst>
          </p:cNvPr>
          <p:cNvSpPr>
            <a:spLocks noGrp="1"/>
          </p:cNvSpPr>
          <p:nvPr>
            <p:ph type="title"/>
          </p:nvPr>
        </p:nvSpPr>
        <p:spPr>
          <a:xfrm>
            <a:off x="839788" y="656948"/>
            <a:ext cx="3932237" cy="1400452"/>
          </a:xfrm>
        </p:spPr>
        <p:txBody>
          <a:bodyPr>
            <a:normAutofit/>
          </a:bodyPr>
          <a:lstStyle/>
          <a:p>
            <a:r>
              <a:rPr lang="it-IT" sz="4400" b="1" spc="100" dirty="0"/>
              <a:t>Στόχοι </a:t>
            </a:r>
            <a:r>
              <a:rPr lang="en-US" sz="4400" b="1" spc="100" dirty="0"/>
              <a:t>και σκοποί</a:t>
            </a:r>
            <a:endParaRPr lang="en-GB" sz="4400" dirty="0"/>
          </a:p>
        </p:txBody>
      </p:sp>
      <p:pic>
        <p:nvPicPr>
          <p:cNvPr id="8" name="Tijdelijke aanduiding voor afbeelding 7" descr="Afbeelding met persoon, person&#10;&#10;Automatisch gegenereerde beschrijving">
            <a:extLst>
              <a:ext uri="{FF2B5EF4-FFF2-40B4-BE49-F238E27FC236}">
                <a16:creationId xmlns:a16="http://schemas.microsoft.com/office/drawing/2014/main" xmlns:p14="http://schemas.microsoft.com/office/powerpoint/2010/main" xmlns:a14="http://schemas.microsoft.com/office/drawing/2010/main" xmlns="" id="{EEF428DA-2E71-4A70-B39B-645E48F2F969}"/>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1116" b="11116"/>
          <a:stretch>
            <a:fillRect/>
          </a:stretch>
        </p:blipFill>
        <p:spPr/>
      </p:pic>
      <p:sp>
        <p:nvSpPr>
          <p:cNvPr id="6" name="Tijdelijke aanduiding voor tekst 5">
            <a:extLst>
              <a:ext uri="{FF2B5EF4-FFF2-40B4-BE49-F238E27FC236}">
                <a16:creationId xmlns:a16="http://schemas.microsoft.com/office/drawing/2014/main" xmlns:p14="http://schemas.microsoft.com/office/powerpoint/2010/main" xmlns:a14="http://schemas.microsoft.com/office/drawing/2010/main" xmlns="" id="{D49DF9DC-C1D1-4CAD-A7EA-EE59ED159EFD}"/>
              </a:ext>
            </a:extLst>
          </p:cNvPr>
          <p:cNvSpPr>
            <a:spLocks noGrp="1"/>
          </p:cNvSpPr>
          <p:nvPr>
            <p:ph type="body" sz="half" idx="2"/>
          </p:nvPr>
        </p:nvSpPr>
        <p:spPr>
          <a:xfrm>
            <a:off x="839788" y="2057400"/>
            <a:ext cx="3932237" cy="4387788"/>
          </a:xfrm>
        </p:spPr>
        <p:txBody>
          <a:bodyPr>
            <a:noAutofit/>
          </a:bodyPr>
          <a:lstStyle/>
          <a:p>
            <a:pPr lvl="0">
              <a:lnSpc>
                <a:spcPct val="150000"/>
              </a:lnSpc>
              <a:spcAft>
                <a:spcPts val="600"/>
              </a:spcAft>
            </a:pPr>
            <a:r>
              <a:rPr lang="en-US" sz="2000" dirty="0"/>
              <a:t>Στο </a:t>
            </a:r>
            <a:r>
              <a:rPr lang="en-US" sz="2000" dirty="0"/>
              <a:t>τέλος αυτής της ενότητας, οι εκπαιδευόμενοι θα είναι σε θέση να </a:t>
            </a:r>
            <a:r>
              <a:rPr lang="en-US" sz="2000" dirty="0"/>
              <a:t>εφαρμόζουν </a:t>
            </a:r>
            <a:r>
              <a:rPr lang="en-US" sz="2000" dirty="0"/>
              <a:t>μεθόδους διδασκαλίας </a:t>
            </a:r>
            <a:r>
              <a:rPr lang="en-US" sz="2000" dirty="0"/>
              <a:t>και στρατηγικές ένταξης που </a:t>
            </a:r>
            <a:r>
              <a:rPr lang="en-US" sz="2000" dirty="0"/>
              <a:t>ενισχύουν την ένταξη στην </a:t>
            </a:r>
            <a:r>
              <a:rPr lang="en-US" sz="2000" dirty="0"/>
              <a:t>τάξη</a:t>
            </a:r>
            <a:r>
              <a:rPr lang="en-US" sz="2000" dirty="0"/>
              <a:t>.</a:t>
            </a:r>
            <a:endParaRPr lang="en-GB" sz="2000" dirty="0"/>
          </a:p>
        </p:txBody>
      </p:sp>
      <p:sp>
        <p:nvSpPr>
          <p:cNvPr id="9" name="Tekstvak 8">
            <a:extLst>
              <a:ext uri="{FF2B5EF4-FFF2-40B4-BE49-F238E27FC236}">
                <a16:creationId xmlns:a16="http://schemas.microsoft.com/office/drawing/2014/main" xmlns:p14="http://schemas.microsoft.com/office/powerpoint/2010/main" xmlns:a14="http://schemas.microsoft.com/office/drawing/2010/main" xmlns="" id="{79F09B6A-8E86-4C02-8FAA-0DED80B3A5C9}"/>
              </a:ext>
            </a:extLst>
          </p:cNvPr>
          <p:cNvSpPr txBox="1"/>
          <p:nvPr/>
        </p:nvSpPr>
        <p:spPr>
          <a:xfrm>
            <a:off x="8595756" y="5387459"/>
            <a:ext cx="2873828" cy="369332"/>
          </a:xfrm>
          <a:prstGeom prst="rect">
            <a:avLst/>
          </a:prstGeom>
          <a:noFill/>
        </p:spPr>
        <p:txBody>
          <a:bodyPr wrap="square" rtlCol="0">
            <a:spAutoFit/>
          </a:bodyPr>
          <a:lstStyle/>
          <a:p>
            <a:r>
              <a:rPr lang="nl-NL" dirty="0">
                <a:solidFill>
                  <a:schemeClr val="bg1"/>
                </a:solidFill>
              </a:rPr>
              <a:t>οι εικόνες </a:t>
            </a:r>
            <a:r>
              <a:rPr lang="nl-NL" dirty="0" err="1">
                <a:solidFill>
                  <a:schemeClr val="bg1"/>
                </a:solidFill>
              </a:rPr>
              <a:t>μπορούν να αλλάξουν</a:t>
            </a:r>
            <a:endParaRPr lang="en-GB" dirty="0">
              <a:solidFill>
                <a:schemeClr val="bg1"/>
              </a:solidFill>
            </a:endParaRPr>
          </a:p>
        </p:txBody>
      </p:sp>
    </p:spTree>
    <p:extLst>
      <p:ext uri="{BB962C8B-B14F-4D97-AF65-F5344CB8AC3E}">
        <p14:creationId xmlns:p14="http://schemas.microsoft.com/office/powerpoint/2010/main" val="29089785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482B8486-A00D-49D7-99C1-87EE71646A37}"/>
              </a:ext>
            </a:extLst>
          </p:cNvPr>
          <p:cNvSpPr>
            <a:spLocks noGrp="1"/>
          </p:cNvSpPr>
          <p:nvPr>
            <p:ph type="title"/>
          </p:nvPr>
        </p:nvSpPr>
        <p:spPr/>
        <p:txBody>
          <a:bodyPr/>
          <a:lstStyle/>
          <a:p>
            <a:r>
              <a:rPr lang="en-US" b="1" dirty="0"/>
              <a:t>Κατανόηση των 4 σταδίων του κύκλου της βιωματικής 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86A9C198-9B35-4020-BBEA-8236B396ACEA}"/>
              </a:ext>
            </a:extLst>
          </p:cNvPr>
          <p:cNvSpPr>
            <a:spLocks noGrp="1"/>
          </p:cNvSpPr>
          <p:nvPr>
            <p:ph idx="1"/>
          </p:nvPr>
        </p:nvSpPr>
        <p:spPr>
          <a:xfrm>
            <a:off x="838200" y="1965008"/>
            <a:ext cx="6388223" cy="4701234"/>
          </a:xfrm>
        </p:spPr>
        <p:txBody>
          <a:bodyPr>
            <a:normAutofit/>
          </a:bodyPr>
          <a:lstStyle/>
          <a:p>
            <a:pPr marL="0" indent="0">
              <a:buNone/>
            </a:pPr>
            <a:r>
              <a:rPr lang="en-US" sz="2000" b="1" dirty="0"/>
              <a:t>2. </a:t>
            </a:r>
            <a:r>
              <a:rPr lang="el-GR" sz="2000" b="1" dirty="0" smtClean="0"/>
              <a:t>ΑΝΑΣΤΟΧΑΣΤΙΚΗ</a:t>
            </a:r>
            <a:r>
              <a:rPr lang="en-US" sz="2000" b="1" dirty="0" smtClean="0"/>
              <a:t> </a:t>
            </a:r>
            <a:r>
              <a:rPr lang="en-US" sz="2000" b="1" dirty="0"/>
              <a:t>ΠΑΡΑΤΉΡΗΣΗ</a:t>
            </a:r>
            <a:r>
              <a:rPr lang="en-US" sz="2000" dirty="0"/>
              <a:t/>
            </a:r>
            <a:br>
              <a:rPr lang="en-US" sz="2000" dirty="0"/>
            </a:br>
            <a:endParaRPr lang="el-GR" sz="2000" dirty="0" smtClean="0"/>
          </a:p>
          <a:p>
            <a:pPr marL="0" indent="0" algn="just">
              <a:buNone/>
            </a:pPr>
            <a:r>
              <a:rPr lang="en-US" sz="2000" dirty="0" smtClean="0"/>
              <a:t>Στη συνέχεια </a:t>
            </a:r>
            <a:r>
              <a:rPr lang="en-US" sz="2000" dirty="0"/>
              <a:t>πρέπει να προβληματιστούμε για να μάθουμε από τις εμπειρίες μας. Η φάση της "αναστοχαστικής παρατήρησης" του κύκλου της βιωματικής μάθησης αφορά τον </a:t>
            </a:r>
            <a:r>
              <a:rPr lang="en-US" sz="2000" b="1" dirty="0"/>
              <a:t>αναστοχασμό πάνω στις εμπειρίες που περιλαμβάνουν τόσο τη δράση όσο και τα συναισθήματα. </a:t>
            </a:r>
            <a:r>
              <a:rPr lang="en-US" sz="2000" dirty="0" smtClean="0"/>
              <a:t>Κατά τη διάρκεια </a:t>
            </a:r>
            <a:r>
              <a:rPr lang="en-US" sz="2000" dirty="0"/>
              <a:t>αυτής της φάσης αναλογιζόμαστε τις εμπειρίες. Μπορούμε να προβληματιστούμε σχετικά με το τι πήγε σωστά και τι θα μπορούσε να </a:t>
            </a:r>
            <a:r>
              <a:rPr lang="en-US" sz="2000" dirty="0" smtClean="0"/>
              <a:t>βελτιωθεί. Είναι επίσης </a:t>
            </a:r>
            <a:r>
              <a:rPr lang="en-US" sz="2000" dirty="0"/>
              <a:t>μια ευκαιρία να παρατηρήσουμε πώς θα μπορούσε να είχε γίνει διαφορετικά και να μάθουμε ο ένας από τον άλλον. </a:t>
            </a:r>
            <a:endParaRPr lang="nl-NL"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1371" y="2804774"/>
            <a:ext cx="3592429" cy="2393040"/>
          </a:xfrm>
          <a:prstGeom prst="rect">
            <a:avLst/>
          </a:prstGeom>
        </p:spPr>
      </p:pic>
    </p:spTree>
    <p:extLst>
      <p:ext uri="{BB962C8B-B14F-4D97-AF65-F5344CB8AC3E}">
        <p14:creationId xmlns:p14="http://schemas.microsoft.com/office/powerpoint/2010/main" val="2565165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482B8486-A00D-49D7-99C1-87EE71646A37}"/>
              </a:ext>
            </a:extLst>
          </p:cNvPr>
          <p:cNvSpPr>
            <a:spLocks noGrp="1"/>
          </p:cNvSpPr>
          <p:nvPr>
            <p:ph type="title"/>
          </p:nvPr>
        </p:nvSpPr>
        <p:spPr/>
        <p:txBody>
          <a:bodyPr/>
          <a:lstStyle/>
          <a:p>
            <a:r>
              <a:rPr lang="en-US" b="1" dirty="0"/>
              <a:t>Κατανόηση των 4 σταδίων του κύκλου της βιωματικής 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86A9C198-9B35-4020-BBEA-8236B396ACEA}"/>
              </a:ext>
            </a:extLst>
          </p:cNvPr>
          <p:cNvSpPr>
            <a:spLocks noGrp="1"/>
          </p:cNvSpPr>
          <p:nvPr>
            <p:ph idx="1"/>
          </p:nvPr>
        </p:nvSpPr>
        <p:spPr>
          <a:xfrm>
            <a:off x="838199" y="1825625"/>
            <a:ext cx="6734453" cy="3314546"/>
          </a:xfrm>
        </p:spPr>
        <p:txBody>
          <a:bodyPr>
            <a:normAutofit/>
          </a:bodyPr>
          <a:lstStyle/>
          <a:p>
            <a:pPr marL="0" indent="0">
              <a:buNone/>
            </a:pPr>
            <a:r>
              <a:rPr lang="en-US" sz="2000" dirty="0"/>
              <a:t/>
            </a:r>
            <a:br>
              <a:rPr lang="en-US" sz="2000" dirty="0"/>
            </a:br>
            <a:r>
              <a:rPr lang="en-US" sz="2000" b="1" dirty="0" smtClean="0"/>
              <a:t>3. </a:t>
            </a:r>
            <a:r>
              <a:rPr lang="en-US" sz="2000" b="1" dirty="0" smtClean="0"/>
              <a:t>ΑΦΗΡΗΜ</a:t>
            </a:r>
            <a:r>
              <a:rPr lang="el-GR" sz="2000" b="1" dirty="0" smtClean="0"/>
              <a:t>Ε</a:t>
            </a:r>
            <a:r>
              <a:rPr lang="en-US" sz="2000" b="1" dirty="0" smtClean="0"/>
              <a:t>ΝΗ ΕΝΝΟΙΟΛ</a:t>
            </a:r>
            <a:r>
              <a:rPr lang="el-GR" sz="2000" b="1" dirty="0" smtClean="0"/>
              <a:t>Ο</a:t>
            </a:r>
            <a:r>
              <a:rPr lang="en-US" sz="2000" b="1" dirty="0" smtClean="0"/>
              <a:t>ΓΗΣΗ</a:t>
            </a:r>
            <a:r>
              <a:rPr lang="en-US" sz="2000" dirty="0"/>
              <a:t/>
            </a:r>
            <a:br>
              <a:rPr lang="en-US" sz="2000" dirty="0"/>
            </a:br>
            <a:endParaRPr lang="el-GR" sz="2000" dirty="0" smtClean="0"/>
          </a:p>
          <a:p>
            <a:pPr marL="0" indent="0" algn="just">
              <a:buNone/>
            </a:pPr>
            <a:r>
              <a:rPr lang="en-US" sz="2000" dirty="0" smtClean="0"/>
              <a:t>Μόλις </a:t>
            </a:r>
            <a:r>
              <a:rPr lang="en-US" sz="2000" dirty="0"/>
              <a:t>εντοπίσουμε και κατανοήσουμε τα καθοριστικά χαρακτηριστικά μιας εμπειρίας, μπορούμε να αποφασίσουμε </a:t>
            </a:r>
            <a:r>
              <a:rPr lang="en-US" sz="2000" b="1" dirty="0"/>
              <a:t>τι μπορούμε να κάνουμε διαφορετικά την επόμενη φορά.</a:t>
            </a:r>
            <a:r>
              <a:rPr lang="en-US" sz="2000" dirty="0"/>
              <a:t> Αυτή είναι η ώρα για σχεδιασμό και καταιγισμό ιδεών </a:t>
            </a:r>
            <a:r>
              <a:rPr lang="el-GR" sz="2000" dirty="0" smtClean="0"/>
              <a:t>για τον ορισμό των επόμενων βημάτων προς την επιτυχία.</a:t>
            </a:r>
            <a:endParaRPr lang="nl-NL" sz="2000" dirty="0"/>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6289" t="17475" r="6073" b="25048"/>
          <a:stretch/>
        </p:blipFill>
        <p:spPr>
          <a:xfrm>
            <a:off x="8025413" y="2275534"/>
            <a:ext cx="3681914" cy="2414727"/>
          </a:xfrm>
          <a:prstGeom prst="rect">
            <a:avLst/>
          </a:prstGeom>
        </p:spPr>
      </p:pic>
    </p:spTree>
    <p:extLst>
      <p:ext uri="{BB962C8B-B14F-4D97-AF65-F5344CB8AC3E}">
        <p14:creationId xmlns:p14="http://schemas.microsoft.com/office/powerpoint/2010/main" val="11151179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482B8486-A00D-49D7-99C1-87EE71646A37}"/>
              </a:ext>
            </a:extLst>
          </p:cNvPr>
          <p:cNvSpPr>
            <a:spLocks noGrp="1"/>
          </p:cNvSpPr>
          <p:nvPr>
            <p:ph type="title"/>
          </p:nvPr>
        </p:nvSpPr>
        <p:spPr/>
        <p:txBody>
          <a:bodyPr/>
          <a:lstStyle/>
          <a:p>
            <a:r>
              <a:rPr lang="en-US" b="1" dirty="0"/>
              <a:t>Κατανόηση των 4 σταδίων του κύκλου της βιωματικής 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86A9C198-9B35-4020-BBEA-8236B396ACEA}"/>
              </a:ext>
            </a:extLst>
          </p:cNvPr>
          <p:cNvSpPr>
            <a:spLocks noGrp="1"/>
          </p:cNvSpPr>
          <p:nvPr>
            <p:ph idx="1"/>
          </p:nvPr>
        </p:nvSpPr>
        <p:spPr>
          <a:xfrm>
            <a:off x="838199" y="1825625"/>
            <a:ext cx="6734453" cy="3314546"/>
          </a:xfrm>
        </p:spPr>
        <p:txBody>
          <a:bodyPr>
            <a:normAutofit/>
          </a:bodyPr>
          <a:lstStyle/>
          <a:p>
            <a:pPr marL="0" indent="0">
              <a:buNone/>
            </a:pPr>
            <a:r>
              <a:rPr lang="en-US" sz="2400" dirty="0"/>
              <a:t/>
            </a:r>
            <a:br>
              <a:rPr lang="en-US" sz="2400" dirty="0"/>
            </a:br>
            <a:r>
              <a:rPr lang="en-US" sz="2400" b="1" dirty="0"/>
              <a:t>4. </a:t>
            </a:r>
            <a:r>
              <a:rPr lang="en-US" sz="2400" b="1" dirty="0" smtClean="0"/>
              <a:t>ΕΝΕΡΓ</a:t>
            </a:r>
            <a:r>
              <a:rPr lang="el-GR" sz="2400" b="1" dirty="0" smtClean="0"/>
              <a:t>Ο</a:t>
            </a:r>
            <a:r>
              <a:rPr lang="en-US" sz="2400" b="1" dirty="0" smtClean="0"/>
              <a:t>Σ ΠΕΙΡΑΜΑΤΙΣΜ</a:t>
            </a:r>
            <a:r>
              <a:rPr lang="el-GR" sz="2400" b="1" dirty="0" smtClean="0"/>
              <a:t>Ο</a:t>
            </a:r>
            <a:r>
              <a:rPr lang="en-US" sz="2400" b="1" dirty="0" smtClean="0"/>
              <a:t>Σ</a:t>
            </a:r>
            <a:r>
              <a:rPr lang="en-US" sz="2400" b="1" dirty="0"/>
              <a:t/>
            </a:r>
            <a:br>
              <a:rPr lang="en-US" sz="2400" b="1" dirty="0"/>
            </a:br>
            <a:endParaRPr lang="en-US" sz="2400" b="1" dirty="0"/>
          </a:p>
          <a:p>
            <a:pPr marL="0" indent="0" algn="just">
              <a:buNone/>
            </a:pPr>
            <a:r>
              <a:rPr lang="en-US" sz="2400" dirty="0" smtClean="0"/>
              <a:t>Στη </a:t>
            </a:r>
            <a:r>
              <a:rPr lang="en-US" sz="2400" dirty="0"/>
              <a:t>φάση του ενεργού πειραματισμού του κύκλου μάθησης </a:t>
            </a:r>
            <a:r>
              <a:rPr lang="en-US" sz="2400" b="1" dirty="0"/>
              <a:t>πειραματιζόμαστε με τις ιδέες μας. </a:t>
            </a:r>
            <a:r>
              <a:rPr lang="en-US" sz="2400" dirty="0" smtClean="0"/>
              <a:t>Ήρθε </a:t>
            </a:r>
            <a:r>
              <a:rPr lang="en-US" sz="2400" dirty="0"/>
              <a:t>η ώρα να δοκιμάσουμε το σχέδιο δράσης μας στον πραγματικό κόσμο!</a:t>
            </a:r>
            <a:endParaRPr lang="nl-NL" sz="240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0852" r="11086" b="3516"/>
          <a:stretch/>
        </p:blipFill>
        <p:spPr>
          <a:xfrm>
            <a:off x="8182101" y="2583402"/>
            <a:ext cx="3171699" cy="2352581"/>
          </a:xfrm>
          <a:prstGeom prst="rect">
            <a:avLst/>
          </a:prstGeom>
        </p:spPr>
      </p:pic>
    </p:spTree>
    <p:extLst>
      <p:ext uri="{BB962C8B-B14F-4D97-AF65-F5344CB8AC3E}">
        <p14:creationId xmlns:p14="http://schemas.microsoft.com/office/powerpoint/2010/main" val="2858851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a:bodyPr>
          <a:lstStyle/>
          <a:p>
            <a:r>
              <a:rPr lang="en-US" b="1" dirty="0" err="1" smtClean="0"/>
              <a:t>Μοντέλο</a:t>
            </a:r>
            <a:r>
              <a:rPr lang="en-US" b="1" dirty="0" smtClean="0"/>
              <a:t> </a:t>
            </a:r>
            <a:r>
              <a:rPr lang="el-GR" b="1" dirty="0" smtClean="0"/>
              <a:t>των στυλ </a:t>
            </a:r>
            <a:r>
              <a:rPr lang="en-US" b="1" dirty="0" smtClean="0"/>
              <a:t>β</a:t>
            </a:r>
            <a:r>
              <a:rPr lang="en-US" b="1" dirty="0" err="1" smtClean="0"/>
              <a:t>ιωμ</a:t>
            </a:r>
            <a:r>
              <a:rPr lang="en-US" b="1" dirty="0" smtClean="0"/>
              <a:t>ατικής </a:t>
            </a:r>
            <a:r>
              <a:rPr lang="en-US" b="1" dirty="0"/>
              <a:t>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934528"/>
            <a:ext cx="7515687" cy="4062042"/>
          </a:xfrm>
        </p:spPr>
        <p:txBody>
          <a:bodyPr>
            <a:normAutofit/>
          </a:bodyPr>
          <a:lstStyle/>
          <a:p>
            <a:pPr marL="0" indent="0">
              <a:buNone/>
            </a:pPr>
            <a:r>
              <a:rPr lang="en-US" sz="2000" dirty="0" smtClean="0"/>
              <a:t>Ενώ οι </a:t>
            </a:r>
            <a:r>
              <a:rPr lang="en-US" sz="2000" dirty="0"/>
              <a:t>μεταβλητές της κατάστασης είναι σημαντικές, οι δικές μας προτιμήσεις παίζουν μεγάλο ρόλο. </a:t>
            </a:r>
            <a:endParaRPr lang="en-US" sz="2000" dirty="0" smtClean="0"/>
          </a:p>
          <a:p>
            <a:pPr marL="0" indent="0">
              <a:buNone/>
            </a:pPr>
            <a:r>
              <a:rPr lang="en-US" sz="2000" dirty="0" smtClean="0"/>
              <a:t>Ο Kolb </a:t>
            </a:r>
            <a:r>
              <a:rPr lang="en-US" sz="2000" dirty="0"/>
              <a:t>σημειώνει ότι οι άνθρωποι που θεωρούνται </a:t>
            </a:r>
            <a:r>
              <a:rPr lang="en-US" sz="2000" b="1" dirty="0"/>
              <a:t>"παρατηρητές" </a:t>
            </a:r>
            <a:r>
              <a:rPr lang="en-US" sz="2000" dirty="0"/>
              <a:t>προτιμούν την </a:t>
            </a:r>
            <a:r>
              <a:rPr lang="el-GR" sz="2000" b="1" dirty="0" err="1" smtClean="0"/>
              <a:t>αναστοχαστική</a:t>
            </a:r>
            <a:r>
              <a:rPr lang="el-GR" sz="2000" b="1" dirty="0" smtClean="0"/>
              <a:t> </a:t>
            </a:r>
            <a:r>
              <a:rPr lang="en-US" sz="2000" b="1" dirty="0" smtClean="0"/>
              <a:t>παρα</a:t>
            </a:r>
            <a:r>
              <a:rPr lang="en-US" sz="2000" b="1" dirty="0" err="1" smtClean="0"/>
              <a:t>τήρηση</a:t>
            </a:r>
            <a:r>
              <a:rPr lang="en-US" sz="2000" dirty="0"/>
              <a:t>, ενώ εκείνοι π</a:t>
            </a:r>
            <a:r>
              <a:rPr lang="en-US" sz="2000" dirty="0" err="1"/>
              <a:t>ου</a:t>
            </a:r>
            <a:r>
              <a:rPr lang="en-US" sz="2000" dirty="0"/>
              <a:t> </a:t>
            </a:r>
            <a:r>
              <a:rPr lang="en-US" sz="2000" dirty="0" err="1" smtClean="0"/>
              <a:t>είν</a:t>
            </a:r>
            <a:r>
              <a:rPr lang="en-US" sz="2000" dirty="0" smtClean="0"/>
              <a:t>αι</a:t>
            </a:r>
            <a:r>
              <a:rPr lang="el-GR" sz="2000" b="1" dirty="0" smtClean="0"/>
              <a:t> «πρακτικοί»</a:t>
            </a:r>
            <a:r>
              <a:rPr lang="en-US" sz="2000" b="1" dirty="0" smtClean="0"/>
              <a:t> </a:t>
            </a:r>
            <a:r>
              <a:rPr lang="en-US" sz="2000" dirty="0"/>
              <a:t>είναι πιο πιθανό να εμπλακούν σε</a:t>
            </a:r>
            <a:r>
              <a:rPr lang="en-US" sz="2000" b="1" dirty="0"/>
              <a:t> ενεργό πειραματισμό</a:t>
            </a:r>
            <a:r>
              <a:rPr lang="en-US" sz="2000" dirty="0" smtClean="0"/>
              <a:t>.</a:t>
            </a:r>
          </a:p>
          <a:p>
            <a:pPr marL="0" indent="0">
              <a:buNone/>
            </a:pPr>
            <a:r>
              <a:rPr lang="en-US" sz="2000" dirty="0"/>
              <a:t>Αυτές οι προτιμήσεις χρησιμεύουν επίσης ως βάση για τα μαθησιακά στυλ του Kolb. </a:t>
            </a:r>
            <a:endParaRPr lang="en-US" sz="2000" dirty="0" smtClean="0"/>
          </a:p>
          <a:p>
            <a:pPr marL="0" indent="0">
              <a:buNone/>
            </a:pPr>
            <a:r>
              <a:rPr lang="en-US" sz="2000" dirty="0" smtClean="0"/>
              <a:t>Σε </a:t>
            </a:r>
            <a:r>
              <a:rPr lang="en-US" sz="2000" dirty="0"/>
              <a:t>αυτό το μοντέλο μαθησιακού στυλ, κάθε ένας από τους τέσσερις τύπους έχει κυρίαρχες μαθησιακές ικανότητες σε δύο τομείς.</a:t>
            </a:r>
          </a:p>
          <a:p>
            <a:endParaRPr lang="nl-NL" sz="2000" dirty="0"/>
          </a:p>
        </p:txBody>
      </p:sp>
      <p:sp>
        <p:nvSpPr>
          <p:cNvPr id="5" name="Cloud Callout 4"/>
          <p:cNvSpPr/>
          <p:nvPr/>
        </p:nvSpPr>
        <p:spPr>
          <a:xfrm rot="338597">
            <a:off x="8877671" y="2369830"/>
            <a:ext cx="2956264" cy="1847064"/>
          </a:xfrm>
          <a:prstGeom prst="cloudCallout">
            <a:avLst>
              <a:gd name="adj1" fmla="val -22484"/>
              <a:gd name="adj2" fmla="val 62501"/>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Πώς αποφασίζουμε ποιος τρόπος βιωματικής μάθησης θα λειτουργήσει καλύτερα; </a:t>
            </a:r>
          </a:p>
        </p:txBody>
      </p:sp>
    </p:spTree>
    <p:extLst>
      <p:ext uri="{BB962C8B-B14F-4D97-AF65-F5344CB8AC3E}">
        <p14:creationId xmlns:p14="http://schemas.microsoft.com/office/powerpoint/2010/main" val="18095397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a:xfrm>
            <a:off x="838200" y="143184"/>
            <a:ext cx="10515600" cy="963350"/>
          </a:xfrm>
        </p:spPr>
        <p:txBody>
          <a:bodyPr/>
          <a:lstStyle/>
          <a:p>
            <a:r>
              <a:rPr lang="en-US" b="1" dirty="0"/>
              <a:t>Στυλ μάθησης </a:t>
            </a:r>
            <a:r>
              <a:rPr lang="en-US" b="1" dirty="0" smtClean="0"/>
              <a:t>του Kolb</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656950"/>
            <a:ext cx="10515600" cy="4326600"/>
          </a:xfrm>
        </p:spPr>
        <p:txBody>
          <a:bodyPr>
            <a:noAutofit/>
          </a:bodyPr>
          <a:lstStyle/>
          <a:p>
            <a:r>
              <a:rPr lang="en-US" sz="2400" b="1" dirty="0"/>
              <a:t>Αποκλίνουσα </a:t>
            </a:r>
            <a:r>
              <a:rPr lang="en-US" sz="2400" dirty="0"/>
              <a:t>(συγκεκριμένη, αναστοχαστική) - Δίνει έμφαση στην </a:t>
            </a:r>
            <a:r>
              <a:rPr lang="en-US" sz="2400" b="1" dirty="0"/>
              <a:t>καινοτόμο και ευφάνταστη προσέγγιση των πραγμάτων</a:t>
            </a:r>
            <a:r>
              <a:rPr lang="en-US" sz="2400" dirty="0"/>
              <a:t>. Βλέπει συγκεκριμένες καταστάσεις από πολλές οπτικές γωνίες και προσαρμόζεται με παρατήρηση παρά με δράση. Ενδιαφέρεται για τους ανθρώπους και τείνει να είναι προσανατολισμένος στο συναίσθημα. </a:t>
            </a:r>
            <a:r>
              <a:rPr lang="el-GR" sz="2400" dirty="0" smtClean="0"/>
              <a:t>Προτιμά </a:t>
            </a:r>
            <a:r>
              <a:rPr lang="en-US" sz="2400" dirty="0" err="1" smtClean="0"/>
              <a:t>δρ</a:t>
            </a:r>
            <a:r>
              <a:rPr lang="en-US" sz="2400" dirty="0" smtClean="0"/>
              <a:t>αστηριότητες </a:t>
            </a:r>
            <a:r>
              <a:rPr lang="en-US" sz="2400" dirty="0"/>
              <a:t>όπως οι συνεργατικές ομάδες και ο καταιγισμός ιδεών</a:t>
            </a:r>
            <a:r>
              <a:rPr lang="en-US" sz="2400" dirty="0" smtClean="0"/>
              <a:t>.</a:t>
            </a:r>
            <a:endParaRPr lang="el-GR" sz="2400" dirty="0" smtClean="0"/>
          </a:p>
          <a:p>
            <a:pPr marL="0" indent="0">
              <a:buNone/>
            </a:pPr>
            <a:endParaRPr lang="en-US" sz="2400" dirty="0"/>
          </a:p>
          <a:p>
            <a:r>
              <a:rPr lang="en-US" sz="2400" b="1" dirty="0" err="1" smtClean="0"/>
              <a:t>Αφομο</a:t>
            </a:r>
            <a:r>
              <a:rPr lang="el-GR" sz="2400" b="1" dirty="0" err="1" smtClean="0"/>
              <a:t>ιωτική</a:t>
            </a:r>
            <a:r>
              <a:rPr lang="en-US" sz="2400" b="1" dirty="0" smtClean="0"/>
              <a:t> </a:t>
            </a:r>
            <a:r>
              <a:rPr lang="en-US" sz="2400" dirty="0"/>
              <a:t>(αφηρημένη, στοχαστική) - </a:t>
            </a:r>
            <a:r>
              <a:rPr lang="en-US" sz="2400" b="1" dirty="0"/>
              <a:t>Συγκεντρώνει έναν αριθμό διαφορετικών παρατηρήσεων και σκέψεων σε ένα ολοκληρωμένο σύνολο</a:t>
            </a:r>
            <a:r>
              <a:rPr lang="en-US" sz="2400" dirty="0"/>
              <a:t>. </a:t>
            </a:r>
            <a:r>
              <a:rPr lang="el-GR" sz="2400" dirty="0" smtClean="0"/>
              <a:t>Προτιμά </a:t>
            </a:r>
            <a:r>
              <a:rPr lang="en-US" sz="2400" dirty="0" smtClean="0"/>
              <a:t>να </a:t>
            </a:r>
            <a:r>
              <a:rPr lang="en-US" sz="2400" dirty="0"/>
              <a:t>συλλογίζεται επαγωγικά και να δημιουργεί μοντέλα και θεωρίες. </a:t>
            </a:r>
            <a:r>
              <a:rPr lang="el-GR" sz="2400" dirty="0" smtClean="0"/>
              <a:t>Προτιμά </a:t>
            </a:r>
            <a:r>
              <a:rPr lang="en-US" sz="2400" dirty="0" smtClean="0"/>
              <a:t>να </a:t>
            </a:r>
            <a:r>
              <a:rPr lang="en-US" sz="2400" dirty="0" err="1" smtClean="0"/>
              <a:t>σχεδιάζ</a:t>
            </a:r>
            <a:r>
              <a:rPr lang="el-GR" sz="2400" dirty="0" err="1" smtClean="0"/>
              <a:t>ουν</a:t>
            </a:r>
            <a:r>
              <a:rPr lang="en-US" sz="2400" dirty="0" smtClean="0"/>
              <a:t> </a:t>
            </a:r>
            <a:r>
              <a:rPr lang="en-US" sz="2400" dirty="0"/>
              <a:t>έργα και πειράματα</a:t>
            </a:r>
            <a:r>
              <a:rPr lang="en-US" sz="2400" dirty="0" smtClean="0"/>
              <a:t>.</a:t>
            </a:r>
            <a:endParaRPr lang="en-US" sz="2400" dirty="0"/>
          </a:p>
        </p:txBody>
      </p:sp>
    </p:spTree>
    <p:extLst>
      <p:ext uri="{BB962C8B-B14F-4D97-AF65-F5344CB8AC3E}">
        <p14:creationId xmlns:p14="http://schemas.microsoft.com/office/powerpoint/2010/main" val="2229005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a:xfrm>
            <a:off x="838200" y="143184"/>
            <a:ext cx="10515600" cy="963350"/>
          </a:xfrm>
        </p:spPr>
        <p:txBody>
          <a:bodyPr/>
          <a:lstStyle/>
          <a:p>
            <a:r>
              <a:rPr lang="en-US" b="1" dirty="0"/>
              <a:t>Στυλ μάθησης </a:t>
            </a:r>
            <a:r>
              <a:rPr lang="en-US" b="1" dirty="0" smtClean="0"/>
              <a:t>του Kolb</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674705"/>
            <a:ext cx="10515600" cy="3935983"/>
          </a:xfrm>
        </p:spPr>
        <p:txBody>
          <a:bodyPr>
            <a:noAutofit/>
          </a:bodyPr>
          <a:lstStyle/>
          <a:p>
            <a:r>
              <a:rPr lang="en-US" sz="2400" b="1" dirty="0" smtClean="0"/>
              <a:t>Συγκλίνουσα </a:t>
            </a:r>
            <a:r>
              <a:rPr lang="en-US" sz="2400" dirty="0"/>
              <a:t>(αφηρημένη, ενεργητική) - </a:t>
            </a:r>
            <a:r>
              <a:rPr lang="en-US" sz="2400" b="1" dirty="0"/>
              <a:t>Δίνει έμφαση στην πρακτική εφαρμογή των ιδεών και στην επίλυση προβλημάτων</a:t>
            </a:r>
            <a:r>
              <a:rPr lang="en-US" sz="2400" dirty="0"/>
              <a:t>. </a:t>
            </a:r>
            <a:r>
              <a:rPr lang="el-GR" sz="2400" dirty="0" smtClean="0"/>
              <a:t>Προτιμά τ</a:t>
            </a:r>
            <a:r>
              <a:rPr lang="en-US" sz="2400" dirty="0" smtClean="0"/>
              <a:t>η </a:t>
            </a:r>
            <a:r>
              <a:rPr lang="en-US" sz="2400" dirty="0"/>
              <a:t>λήψη αποφάσεων, </a:t>
            </a:r>
            <a:r>
              <a:rPr lang="el-GR" sz="2400" dirty="0" smtClean="0"/>
              <a:t>τ</a:t>
            </a:r>
            <a:r>
              <a:rPr lang="en-US" sz="2400" dirty="0" smtClean="0"/>
              <a:t>η</a:t>
            </a:r>
            <a:r>
              <a:rPr lang="el-GR" sz="2400" dirty="0" smtClean="0"/>
              <a:t>ν</a:t>
            </a:r>
            <a:r>
              <a:rPr lang="en-US" sz="2400" dirty="0" smtClean="0"/>
              <a:t> </a:t>
            </a:r>
            <a:r>
              <a:rPr lang="en-US" sz="2400" dirty="0"/>
              <a:t>επίλυση προβλημάτων και </a:t>
            </a:r>
            <a:r>
              <a:rPr lang="el-GR" sz="2400" dirty="0" smtClean="0"/>
              <a:t>τ</a:t>
            </a:r>
            <a:r>
              <a:rPr lang="en-US" sz="2400" dirty="0" smtClean="0"/>
              <a:t>η</a:t>
            </a:r>
            <a:r>
              <a:rPr lang="el-GR" sz="2400" dirty="0" smtClean="0"/>
              <a:t>ν</a:t>
            </a:r>
            <a:r>
              <a:rPr lang="en-US" sz="2400" dirty="0" smtClean="0"/>
              <a:t> </a:t>
            </a:r>
            <a:r>
              <a:rPr lang="en-US" sz="2400" dirty="0"/>
              <a:t>πρακτική εφαρμογή ιδεών. Προτιμά τα τεχνικά προβλήματα έναντι των διαπροσωπικών ζητημάτων</a:t>
            </a:r>
            <a:r>
              <a:rPr lang="en-US" sz="2400" dirty="0" smtClean="0"/>
              <a:t>.</a:t>
            </a:r>
            <a:endParaRPr lang="el-GR" sz="2400" dirty="0" smtClean="0"/>
          </a:p>
          <a:p>
            <a:pPr marL="0" indent="0">
              <a:buNone/>
            </a:pPr>
            <a:endParaRPr lang="en-US" sz="2400" dirty="0"/>
          </a:p>
          <a:p>
            <a:r>
              <a:rPr lang="en-US" sz="2400" b="1" dirty="0" err="1" smtClean="0"/>
              <a:t>Προσ</a:t>
            </a:r>
            <a:r>
              <a:rPr lang="en-US" sz="2400" b="1" dirty="0" smtClean="0"/>
              <a:t>αρμοστικ</a:t>
            </a:r>
            <a:r>
              <a:rPr lang="el-GR" sz="2400" b="1" dirty="0"/>
              <a:t>ή</a:t>
            </a:r>
            <a:r>
              <a:rPr lang="en-US" sz="2400" b="1" dirty="0" smtClean="0"/>
              <a:t> </a:t>
            </a:r>
            <a:r>
              <a:rPr lang="en-US" sz="2400" dirty="0"/>
              <a:t>(συγκεκριμένο, ενεργό) - </a:t>
            </a:r>
            <a:r>
              <a:rPr lang="en-US" sz="2400" b="1" dirty="0"/>
              <a:t>Χρησιμοποιεί τη δοκιμή και το λάθος παρά τη σκέψη και τον προβληματισμό</a:t>
            </a:r>
            <a:r>
              <a:rPr lang="en-US" sz="2400" dirty="0"/>
              <a:t>. Προσαρμόζεται καλά στις μεταβαλλόμενες συνθήκες- επιλύει προβλήματα με διαισθητικό, δοκιμαστικό και λανθασμένο τρόπο, όπως η </a:t>
            </a:r>
            <a:r>
              <a:rPr lang="en-US" sz="2400" dirty="0" smtClean="0"/>
              <a:t>μάθηση</a:t>
            </a:r>
            <a:r>
              <a:rPr lang="el-GR" sz="2400" dirty="0" smtClean="0"/>
              <a:t> μέσω της ανακάλυψης</a:t>
            </a:r>
            <a:r>
              <a:rPr lang="en-US" sz="2400" dirty="0" smtClean="0"/>
              <a:t>. </a:t>
            </a:r>
            <a:r>
              <a:rPr lang="en-US" sz="2400" dirty="0"/>
              <a:t>Τείνει επίσης να </a:t>
            </a:r>
            <a:r>
              <a:rPr lang="el-GR" sz="2400" dirty="0" smtClean="0"/>
              <a:t>υπάρχει άνεση </a:t>
            </a:r>
            <a:r>
              <a:rPr lang="en-US" sz="2400" dirty="0" err="1" smtClean="0"/>
              <a:t>με</a:t>
            </a:r>
            <a:r>
              <a:rPr lang="en-US" sz="2400" dirty="0" smtClean="0"/>
              <a:t> </a:t>
            </a:r>
            <a:r>
              <a:rPr lang="en-US" sz="2400" dirty="0"/>
              <a:t>τους ανθρώπους</a:t>
            </a:r>
            <a:r>
              <a:rPr lang="en-US" sz="2400" dirty="0" smtClean="0"/>
              <a:t>.</a:t>
            </a:r>
            <a:endParaRPr lang="en-US" sz="2400" dirty="0"/>
          </a:p>
        </p:txBody>
      </p:sp>
    </p:spTree>
    <p:extLst>
      <p:ext uri="{BB962C8B-B14F-4D97-AF65-F5344CB8AC3E}">
        <p14:creationId xmlns:p14="http://schemas.microsoft.com/office/powerpoint/2010/main" val="29980731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Ώρα για αυτοκριτική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50848"/>
            <a:ext cx="2955315" cy="2307152"/>
          </a:xfrm>
          <a:prstGeom prst="rect">
            <a:avLst/>
          </a:prstGeom>
        </p:spPr>
      </p:pic>
      <p:sp>
        <p:nvSpPr>
          <p:cNvPr id="12" name="TextBox 11"/>
          <p:cNvSpPr txBox="1"/>
          <p:nvPr/>
        </p:nvSpPr>
        <p:spPr>
          <a:xfrm>
            <a:off x="1147769" y="1774190"/>
            <a:ext cx="8834805" cy="1908215"/>
          </a:xfrm>
          <a:prstGeom prst="rect">
            <a:avLst/>
          </a:prstGeom>
          <a:solidFill>
            <a:schemeClr val="accent4">
              <a:lumMod val="40000"/>
              <a:lumOff val="60000"/>
            </a:schemeClr>
          </a:solidFill>
        </p:spPr>
        <p:txBody>
          <a:bodyPr wrap="square" rtlCol="0">
            <a:spAutoFit/>
          </a:bodyPr>
          <a:lstStyle/>
          <a:p>
            <a:pPr algn="ctr"/>
            <a:r>
              <a:rPr lang="en-US" dirty="0" smtClean="0"/>
              <a:t>Κάντε κλικ παρακάτω και μάθετε πώς να χρησιμοποιείτε αποτελεσματικά τα μαθησιακά στυλ: </a:t>
            </a:r>
          </a:p>
          <a:p>
            <a:pPr algn="just"/>
            <a:endParaRPr lang="en-US" dirty="0" smtClean="0">
              <a:solidFill>
                <a:srgbClr val="000000"/>
              </a:solidFill>
              <a:latin typeface="Roboto"/>
            </a:endParaRPr>
          </a:p>
          <a:p>
            <a:pPr algn="ctr"/>
            <a:r>
              <a:rPr lang="en-US" dirty="0" smtClean="0"/>
              <a:t>Σύνδεσμος: </a:t>
            </a:r>
            <a:r>
              <a:rPr lang="en-US" dirty="0" smtClean="0">
                <a:hlinkClick r:id="rId4"/>
              </a:rPr>
              <a:t>https:</a:t>
            </a:r>
            <a:r>
              <a:rPr lang="en-US" dirty="0" smtClean="0"/>
              <a:t>//www.youtube.com/watch?v=rycjUldMl3k </a:t>
            </a:r>
          </a:p>
          <a:p>
            <a:pPr algn="ctr"/>
            <a:endParaRPr lang="en-US" dirty="0" smtClean="0"/>
          </a:p>
          <a:p>
            <a:pPr algn="ctr"/>
            <a:r>
              <a:rPr lang="en-US" sz="1400" i="1" dirty="0" err="1" smtClean="0"/>
              <a:t>Πηγή</a:t>
            </a:r>
            <a:r>
              <a:rPr lang="en-US" sz="1400" i="1" dirty="0" smtClean="0"/>
              <a:t>:</a:t>
            </a:r>
            <a:r>
              <a:rPr lang="el-GR" sz="1400" i="1" dirty="0" smtClean="0"/>
              <a:t> </a:t>
            </a:r>
            <a:r>
              <a:rPr lang="en-US" sz="1400" i="1" dirty="0">
                <a:hlinkClick r:id="rId4"/>
              </a:rPr>
              <a:t>Kolb </a:t>
            </a:r>
            <a:r>
              <a:rPr lang="en-US" sz="1400" i="1" dirty="0" err="1">
                <a:hlinkClick r:id="rId4"/>
              </a:rPr>
              <a:t>με</a:t>
            </a:r>
            <a:r>
              <a:rPr lang="en-US" sz="1400" i="1" dirty="0">
                <a:hlinkClick r:id="rId4"/>
              </a:rPr>
              <a:t> πα</a:t>
            </a:r>
            <a:r>
              <a:rPr lang="en-US" sz="1400" i="1" dirty="0" err="1">
                <a:hlinkClick r:id="rId4"/>
              </a:rPr>
              <a:t>ράδειγμ</a:t>
            </a:r>
            <a:r>
              <a:rPr lang="en-US" sz="1400" i="1" dirty="0">
                <a:hlinkClick r:id="rId4"/>
              </a:rPr>
              <a:t>α - Youtube </a:t>
            </a:r>
            <a:endParaRPr lang="en-US" sz="1400" i="1" dirty="0"/>
          </a:p>
          <a:p>
            <a:pPr algn="ct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838200" y="2177482"/>
            <a:ext cx="1358289" cy="1220936"/>
          </a:xfrm>
          <a:prstGeom prst="rect">
            <a:avLst/>
          </a:prstGeom>
        </p:spPr>
      </p:pic>
      <p:sp>
        <p:nvSpPr>
          <p:cNvPr id="14" name="TextBox 13"/>
          <p:cNvSpPr txBox="1"/>
          <p:nvPr/>
        </p:nvSpPr>
        <p:spPr>
          <a:xfrm>
            <a:off x="3177257" y="5008438"/>
            <a:ext cx="2602106" cy="1200329"/>
          </a:xfrm>
          <a:prstGeom prst="rect">
            <a:avLst/>
          </a:prstGeom>
          <a:noFill/>
        </p:spPr>
        <p:txBody>
          <a:bodyPr wrap="square" rtlCol="0">
            <a:spAutoFit/>
          </a:bodyPr>
          <a:lstStyle/>
          <a:p>
            <a:r>
              <a:rPr lang="en-US" b="1" i="1" dirty="0" smtClean="0"/>
              <a:t>Μπορείτε να εντοπίσετε αυτά τα μαθησιακά στυλ στην τάξη της ΕΕΚ σας; </a:t>
            </a:r>
          </a:p>
        </p:txBody>
      </p:sp>
      <p:sp>
        <p:nvSpPr>
          <p:cNvPr id="3" name="Cloud Callout 2"/>
          <p:cNvSpPr/>
          <p:nvPr/>
        </p:nvSpPr>
        <p:spPr>
          <a:xfrm>
            <a:off x="6759452" y="2704489"/>
            <a:ext cx="5364480" cy="3692718"/>
          </a:xfrm>
          <a:prstGeom prst="cloudCallout">
            <a:avLst>
              <a:gd name="adj1" fmla="val -54420"/>
              <a:gd name="adj2" fmla="val 37069"/>
            </a:avLst>
          </a:prstGeom>
          <a:solidFill>
            <a:srgbClr val="C6973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200" dirty="0" smtClean="0">
              <a:solidFill>
                <a:schemeClr val="bg1"/>
              </a:solidFill>
            </a:endParaRPr>
          </a:p>
          <a:p>
            <a:pPr algn="ctr"/>
            <a:r>
              <a:rPr lang="en-US" sz="1200" dirty="0" smtClean="0">
                <a:solidFill>
                  <a:schemeClr val="bg1"/>
                </a:solidFill>
              </a:rPr>
              <a:t>Η </a:t>
            </a:r>
            <a:r>
              <a:rPr lang="en-US" sz="1200" dirty="0">
                <a:solidFill>
                  <a:schemeClr val="bg1"/>
                </a:solidFill>
              </a:rPr>
              <a:t>γνώση των μαθησιακών στυλ </a:t>
            </a:r>
            <a:r>
              <a:rPr lang="en-US" sz="1200" dirty="0" smtClean="0">
                <a:solidFill>
                  <a:schemeClr val="bg1"/>
                </a:solidFill>
              </a:rPr>
              <a:t>των συμμετεχόντων </a:t>
            </a:r>
            <a:r>
              <a:rPr lang="en-US" sz="1200" dirty="0">
                <a:solidFill>
                  <a:schemeClr val="bg1"/>
                </a:solidFill>
              </a:rPr>
              <a:t>επιτρέπει στους εκπαιδευτικούς να σχεδιάζουν μαθησιακές </a:t>
            </a:r>
            <a:r>
              <a:rPr lang="en-US" sz="1200" dirty="0" smtClean="0">
                <a:solidFill>
                  <a:schemeClr val="bg1"/>
                </a:solidFill>
              </a:rPr>
              <a:t>εμπειρίες </a:t>
            </a:r>
            <a:r>
              <a:rPr lang="en-US" sz="1200" dirty="0">
                <a:solidFill>
                  <a:schemeClr val="bg1"/>
                </a:solidFill>
              </a:rPr>
              <a:t>προσανατολισμένες στην προτιμώμενη μέθοδο.</a:t>
            </a:r>
            <a:br>
              <a:rPr lang="en-US" sz="1200" dirty="0">
                <a:solidFill>
                  <a:schemeClr val="bg1"/>
                </a:solidFill>
              </a:rPr>
            </a:br>
            <a:r>
              <a:rPr lang="en-US" sz="1200" dirty="0">
                <a:solidFill>
                  <a:schemeClr val="bg1"/>
                </a:solidFill>
              </a:rPr>
              <a:t/>
            </a:r>
            <a:br>
              <a:rPr lang="en-US" sz="1200" dirty="0">
                <a:solidFill>
                  <a:schemeClr val="bg1"/>
                </a:solidFill>
              </a:rPr>
            </a:br>
            <a:r>
              <a:rPr lang="en-US" sz="1200" dirty="0">
                <a:solidFill>
                  <a:schemeClr val="bg1"/>
                </a:solidFill>
              </a:rPr>
              <a:t>Σε ένα </a:t>
            </a:r>
            <a:r>
              <a:rPr lang="en-US" sz="1200" dirty="0" smtClean="0">
                <a:solidFill>
                  <a:schemeClr val="bg1"/>
                </a:solidFill>
              </a:rPr>
              <a:t>σενάριο </a:t>
            </a:r>
            <a:r>
              <a:rPr lang="en-US" sz="1200" dirty="0">
                <a:solidFill>
                  <a:schemeClr val="bg1"/>
                </a:solidFill>
              </a:rPr>
              <a:t>του πραγματικού κόσμου όλοι ανταποκρίνονται και απαιτούν τα ερεθίσματα όλων των τύπων μαθησιακών στυλ στον ένα ή τον άλλο βαθμό. το θέμα είναι να επικεντρωθούμε στις μεθόδους που επιτρέπουν καλύτερα τη μάθηση στο συγκεκριμένο πλαίσιο, την κατάσταση και την προτίμηση του μαθησιακού στυλ ενός ατόμου</a:t>
            </a:r>
            <a:r>
              <a:rPr lang="en-US" sz="1200" dirty="0" smtClean="0">
                <a:solidFill>
                  <a:schemeClr val="bg1"/>
                </a:solidFill>
              </a:rPr>
              <a:t>.</a:t>
            </a:r>
            <a:endParaRPr lang="el-GR" sz="1200" dirty="0" smtClean="0">
              <a:solidFill>
                <a:schemeClr val="bg1"/>
              </a:solidFill>
            </a:endParaRPr>
          </a:p>
        </p:txBody>
      </p:sp>
    </p:spTree>
    <p:extLst>
      <p:ext uri="{BB962C8B-B14F-4D97-AF65-F5344CB8AC3E}">
        <p14:creationId xmlns:p14="http://schemas.microsoft.com/office/powerpoint/2010/main" val="110005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a:xfrm>
            <a:off x="838200" y="134307"/>
            <a:ext cx="10515600" cy="877747"/>
          </a:xfrm>
        </p:spPr>
        <p:txBody>
          <a:bodyPr>
            <a:normAutofit/>
          </a:bodyPr>
          <a:lstStyle/>
          <a:p>
            <a:r>
              <a:rPr lang="en-US" b="1" dirty="0"/>
              <a:t>Σημασία της βιωματικής </a:t>
            </a:r>
            <a:r>
              <a:rPr lang="en-US" b="1" dirty="0" smtClean="0"/>
              <a:t>μάθησης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148080"/>
            <a:ext cx="11435080" cy="5498533"/>
          </a:xfrm>
        </p:spPr>
        <p:txBody>
          <a:bodyPr>
            <a:noAutofit/>
          </a:bodyPr>
          <a:lstStyle/>
          <a:p>
            <a:r>
              <a:rPr lang="en-US" sz="2000" b="1" dirty="0"/>
              <a:t>Κάνει τη </a:t>
            </a:r>
            <a:r>
              <a:rPr lang="en-US" sz="2000" b="1" dirty="0" err="1"/>
              <a:t>μάθηση</a:t>
            </a:r>
            <a:r>
              <a:rPr lang="en-US" sz="2000" b="1" dirty="0"/>
              <a:t> </a:t>
            </a:r>
            <a:r>
              <a:rPr lang="el-GR" sz="2000" b="1" dirty="0" smtClean="0"/>
              <a:t>προσιτή</a:t>
            </a:r>
            <a:r>
              <a:rPr lang="en-US" sz="2000" b="1" dirty="0" smtClean="0"/>
              <a:t>: </a:t>
            </a:r>
            <a:r>
              <a:rPr lang="el-GR" sz="2000" dirty="0"/>
              <a:t>Π</a:t>
            </a:r>
            <a:r>
              <a:rPr lang="en-US" sz="2000" dirty="0" smtClean="0"/>
              <a:t>α</a:t>
            </a:r>
            <a:r>
              <a:rPr lang="en-US" sz="2000" dirty="0" err="1" smtClean="0"/>
              <a:t>ρέχ</a:t>
            </a:r>
            <a:r>
              <a:rPr lang="el-GR" sz="2000" dirty="0" smtClean="0"/>
              <a:t>ει</a:t>
            </a:r>
            <a:r>
              <a:rPr lang="en-US" sz="2000" dirty="0" smtClean="0"/>
              <a:t> </a:t>
            </a:r>
            <a:r>
              <a:rPr lang="en-US" sz="2000" dirty="0" err="1"/>
              <a:t>ευκ</a:t>
            </a:r>
            <a:r>
              <a:rPr lang="en-US" sz="2000" dirty="0"/>
              <a:t>αιρίες </a:t>
            </a:r>
            <a:r>
              <a:rPr lang="el-GR" sz="2000" dirty="0" smtClean="0"/>
              <a:t>στους μαθητές </a:t>
            </a:r>
            <a:r>
              <a:rPr lang="en-US" sz="2000" dirty="0" smtClean="0"/>
              <a:t>να </a:t>
            </a:r>
            <a:r>
              <a:rPr lang="en-US" sz="2000" dirty="0"/>
              <a:t>κάνουν συνδέσεις μεταξύ των νέων εννοιών και </a:t>
            </a:r>
            <a:r>
              <a:rPr lang="en-US" sz="2000" dirty="0" smtClean="0"/>
              <a:t>των</a:t>
            </a:r>
            <a:r>
              <a:rPr lang="en-US" sz="2000" dirty="0"/>
              <a:t> ήδη υπαρχουσών.</a:t>
            </a:r>
          </a:p>
          <a:p>
            <a:r>
              <a:rPr lang="en-US" sz="2000" b="1" dirty="0" smtClean="0"/>
              <a:t>Αυξάνει </a:t>
            </a:r>
            <a:r>
              <a:rPr lang="en-US" sz="2000" b="1" dirty="0"/>
              <a:t>την αποτελεσματικότητα της μάθησης</a:t>
            </a:r>
            <a:r>
              <a:rPr lang="en-US" sz="2000" dirty="0"/>
              <a:t>: </a:t>
            </a:r>
            <a:r>
              <a:rPr lang="el-GR" sz="2000" dirty="0"/>
              <a:t>Ο</a:t>
            </a:r>
            <a:r>
              <a:rPr lang="el-GR" sz="2000" dirty="0" smtClean="0"/>
              <a:t>ι μαθητές </a:t>
            </a:r>
            <a:r>
              <a:rPr lang="en-US" sz="2000" dirty="0" smtClean="0"/>
              <a:t>απ</a:t>
            </a:r>
            <a:r>
              <a:rPr lang="en-US" sz="2000" dirty="0" err="1" smtClean="0"/>
              <a:t>οκτούν</a:t>
            </a:r>
            <a:r>
              <a:rPr lang="en-US" sz="2000" dirty="0" smtClean="0"/>
              <a:t> </a:t>
            </a:r>
            <a:r>
              <a:rPr lang="en-US" sz="2000" dirty="0"/>
              <a:t>δεξιότητες επίλυσης προβλημάτων και συμμετέχουν στη </a:t>
            </a:r>
            <a:r>
              <a:rPr lang="en-US" sz="2000" dirty="0" smtClean="0"/>
              <a:t>λήψη αποφάσεων.</a:t>
            </a:r>
          </a:p>
          <a:p>
            <a:r>
              <a:rPr lang="en-US" sz="2000" b="1" dirty="0" smtClean="0"/>
              <a:t>Συνδέει τη </a:t>
            </a:r>
            <a:r>
              <a:rPr lang="en-US" sz="2000" b="1" dirty="0"/>
              <a:t>θεωρία με την πράξη</a:t>
            </a:r>
            <a:r>
              <a:rPr lang="en-US" sz="2000" dirty="0"/>
              <a:t>: Οι </a:t>
            </a:r>
            <a:r>
              <a:rPr lang="en-US" sz="2000" dirty="0" smtClean="0"/>
              <a:t>σπουδαστές </a:t>
            </a:r>
            <a:r>
              <a:rPr lang="el-GR" sz="2000" dirty="0" smtClean="0"/>
              <a:t>ΕΕΚ </a:t>
            </a:r>
            <a:r>
              <a:rPr lang="en-US" sz="2000" dirty="0" err="1" smtClean="0"/>
              <a:t>έχουν</a:t>
            </a:r>
            <a:r>
              <a:rPr lang="en-US" sz="2000" dirty="0" smtClean="0"/>
              <a:t> </a:t>
            </a:r>
            <a:r>
              <a:rPr lang="en-US" sz="2000" dirty="0"/>
              <a:t>την ευκαιρία να </a:t>
            </a:r>
            <a:r>
              <a:rPr lang="el-GR" sz="2000" dirty="0" smtClean="0"/>
              <a:t>αποκτήσουν</a:t>
            </a:r>
            <a:r>
              <a:rPr lang="en-US" sz="2000" dirty="0" smtClean="0"/>
              <a:t> </a:t>
            </a:r>
            <a:r>
              <a:rPr lang="en-US" sz="2000" dirty="0"/>
              <a:t>εμπειρία και να εφαρμόσουν στην πράξη αυτά που έχουν μάθει, να δουν την εφαρμογή των θεωρητικών εννοιών στην πράξη, να επεξεργαστούν την εφαρμογή αυτή και να κάνουν </a:t>
            </a:r>
            <a:r>
              <a:rPr lang="en-US" sz="2000" dirty="0" smtClean="0"/>
              <a:t>γενικεύσεις.</a:t>
            </a:r>
          </a:p>
          <a:p>
            <a:r>
              <a:rPr lang="en-US" sz="2000" b="1" dirty="0" smtClean="0"/>
              <a:t>Αυξάνει την </a:t>
            </a:r>
            <a:r>
              <a:rPr lang="en-US" sz="2000" b="1" dirty="0"/>
              <a:t>εμπλοκή </a:t>
            </a:r>
            <a:r>
              <a:rPr lang="en-US" sz="2000" b="1" dirty="0" smtClean="0"/>
              <a:t>των σπουδαστών </a:t>
            </a:r>
            <a:r>
              <a:rPr lang="en-US" sz="2000" b="1" dirty="0"/>
              <a:t>ΕΕΚ</a:t>
            </a:r>
            <a:r>
              <a:rPr lang="en-US" sz="2000" dirty="0"/>
              <a:t>, ενθαρρύνοντας τη συνεργασία και τη σκαλωσιά μεταξύ των </a:t>
            </a:r>
            <a:r>
              <a:rPr lang="en-US" sz="2000" dirty="0" smtClean="0"/>
              <a:t>μαθητών.</a:t>
            </a:r>
          </a:p>
          <a:p>
            <a:r>
              <a:rPr lang="en-US" sz="2000" b="1" dirty="0" smtClean="0"/>
              <a:t>Βοηθά </a:t>
            </a:r>
            <a:r>
              <a:rPr lang="en-US" sz="2000" b="1" dirty="0"/>
              <a:t>στη διατήρηση της μνήμης, </a:t>
            </a:r>
            <a:r>
              <a:rPr lang="en-US" sz="2000" dirty="0"/>
              <a:t>δημιουργώντας ισχυρές σχέσεις μεταξύ συναισθημάτων και διαδικασιών σκέψης. Οι </a:t>
            </a:r>
            <a:r>
              <a:rPr lang="en-US" sz="2000" dirty="0" smtClean="0"/>
              <a:t>σπουδαστές </a:t>
            </a:r>
            <a:r>
              <a:rPr lang="en-US" sz="2000" dirty="0"/>
              <a:t>ΕΕΚ έχουν την ικανότητα να μαθαίνουν με επιτυχία όταν οι πληροφορίες συνδέονται με αξίες και συναισθήματα.</a:t>
            </a:r>
          </a:p>
          <a:p>
            <a:r>
              <a:rPr lang="en-US" sz="2000" b="1" dirty="0"/>
              <a:t>Οδηγεί στην ανάπτυξη δεξιοτήτων για δια βίου μάθηση</a:t>
            </a:r>
            <a:r>
              <a:rPr lang="en-US" sz="2000" dirty="0"/>
              <a:t>, βοηθώντας στην απόκτηση βασικών δεξιοτήτων και ενθαρρύνοντας τους σπουδαστές ΕΕΚ να προβληματιστούν, να σκεφτούν και να σχεδιάσουν τα επόμενα βήματα</a:t>
            </a:r>
            <a:r>
              <a:rPr lang="en-US" sz="2000" dirty="0" smtClean="0"/>
              <a:t>.</a:t>
            </a:r>
            <a:endParaRPr lang="en-US" sz="2000" dirty="0"/>
          </a:p>
        </p:txBody>
      </p:sp>
    </p:spTree>
    <p:extLst>
      <p:ext uri="{BB962C8B-B14F-4D97-AF65-F5344CB8AC3E}">
        <p14:creationId xmlns:p14="http://schemas.microsoft.com/office/powerpoint/2010/main" val="374616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xmlns:p14="http://schemas.microsoft.com/office/powerpoint/2010/main" xmlns="" id="{D567F64A-BD42-4048-81EA-CD8035A97741}"/>
              </a:ext>
            </a:extLst>
          </p:cNvPr>
          <p:cNvSpPr>
            <a:spLocks noGrp="1"/>
          </p:cNvSpPr>
          <p:nvPr>
            <p:ph type="title"/>
          </p:nvPr>
        </p:nvSpPr>
        <p:spPr>
          <a:xfrm>
            <a:off x="637831" y="824979"/>
            <a:ext cx="5639146" cy="1325563"/>
          </a:xfrm>
        </p:spPr>
        <p:txBody>
          <a:bodyPr/>
          <a:lstStyle/>
          <a:p>
            <a:r>
              <a:rPr lang="el-GR" dirty="0" smtClean="0"/>
              <a:t>Κεφάλαιο </a:t>
            </a:r>
            <a:r>
              <a:rPr lang="nl-NL" dirty="0" smtClean="0"/>
              <a:t>3</a:t>
            </a:r>
            <a:endParaRPr lang="en-GB" dirty="0"/>
          </a:p>
        </p:txBody>
      </p:sp>
      <p:sp>
        <p:nvSpPr>
          <p:cNvPr id="8" name="Tijdelijke aanduiding voor inhoud 7">
            <a:extLst>
              <a:ext uri="{FF2B5EF4-FFF2-40B4-BE49-F238E27FC236}">
                <a16:creationId xmlns:a16="http://schemas.microsoft.com/office/drawing/2014/main" xmlns:p14="http://schemas.microsoft.com/office/powerpoint/2010/main" xmlns="" id="{F03F6327-ABFA-44A9-BFF5-E2A926F03E2E}"/>
              </a:ext>
            </a:extLst>
          </p:cNvPr>
          <p:cNvSpPr>
            <a:spLocks noGrp="1"/>
          </p:cNvSpPr>
          <p:nvPr>
            <p:ph sz="half" idx="1"/>
          </p:nvPr>
        </p:nvSpPr>
        <p:spPr>
          <a:xfrm>
            <a:off x="711201" y="2021124"/>
            <a:ext cx="5565776" cy="863625"/>
          </a:xfrm>
        </p:spPr>
        <p:txBody>
          <a:bodyPr>
            <a:noAutofit/>
          </a:bodyPr>
          <a:lstStyle/>
          <a:p>
            <a:r>
              <a:rPr lang="en-US" b="1" dirty="0"/>
              <a:t>Ο αντίκτυπος ενός </a:t>
            </a:r>
            <a:r>
              <a:rPr lang="en-US" b="1" dirty="0" smtClean="0"/>
              <a:t>προγράμματος σπουδών </a:t>
            </a:r>
            <a:r>
              <a:rPr lang="en-US" b="1" dirty="0"/>
              <a:t>χωρίς αποκλεισμούς</a:t>
            </a:r>
            <a:endParaRPr lang="en-US" dirty="0"/>
          </a:p>
        </p:txBody>
      </p:sp>
    </p:spTree>
    <p:extLst>
      <p:ext uri="{BB962C8B-B14F-4D97-AF65-F5344CB8AC3E}">
        <p14:creationId xmlns:p14="http://schemas.microsoft.com/office/powerpoint/2010/main" val="1518887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a:xfrm>
            <a:off x="838200" y="134305"/>
            <a:ext cx="10515600" cy="1325563"/>
          </a:xfrm>
        </p:spPr>
        <p:txBody>
          <a:bodyPr>
            <a:normAutofit/>
          </a:bodyPr>
          <a:lstStyle/>
          <a:p>
            <a:r>
              <a:rPr lang="en-US" b="1" dirty="0"/>
              <a:t>Η σημασία των </a:t>
            </a:r>
            <a:r>
              <a:rPr lang="en-US" b="1" dirty="0" smtClean="0"/>
              <a:t>προγραμμάτων σπουδών </a:t>
            </a:r>
            <a:r>
              <a:rPr lang="en-US" b="1" dirty="0"/>
              <a:t>χωρίς αποκλεισμούς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859279"/>
            <a:ext cx="10515600" cy="4133147"/>
          </a:xfrm>
        </p:spPr>
        <p:txBody>
          <a:bodyPr>
            <a:noAutofit/>
          </a:bodyPr>
          <a:lstStyle/>
          <a:p>
            <a:pPr marL="0" indent="0">
              <a:buNone/>
            </a:pPr>
            <a:r>
              <a:rPr lang="en-US" sz="2000" dirty="0"/>
              <a:t>Ο στόχος των προγραμμάτων σπουδών χωρίς αποκλεισμούς είναι να κάνουν </a:t>
            </a:r>
            <a:r>
              <a:rPr lang="en-US" sz="2000" b="1" dirty="0"/>
              <a:t>κάθε παιδί να αισθάνεται ότι εκτιμάται, ότι είναι ασφαλές και ότι ασχολείται</a:t>
            </a:r>
            <a:r>
              <a:rPr lang="en-US" sz="2000" dirty="0"/>
              <a:t>. Ένα τέτοιο περιβάλλον προάγει </a:t>
            </a:r>
            <a:r>
              <a:rPr lang="en-US" sz="2000" b="1" dirty="0"/>
              <a:t>τη μεγαλύτερη κοινωνικοποίηση και τις υψηλότερες ακαδημαϊκές επιδόσεις </a:t>
            </a:r>
            <a:r>
              <a:rPr lang="en-US" sz="2000" dirty="0"/>
              <a:t>όλων των μαθητών, όχι μόνο εκείνων που ανήκουν σε περιθωριοποιημένες ομάδες.</a:t>
            </a:r>
          </a:p>
          <a:p>
            <a:pPr marL="0" indent="0">
              <a:buNone/>
            </a:pPr>
            <a:r>
              <a:rPr lang="en-US" sz="2000" dirty="0"/>
              <a:t>Οι αίθουσες διδασκαλίας είναι ένας από τους κύριους χώρους όπου τα παιδιά μαθαίνουν δεξιότητες κοινωνικοποίησης. Οι μαθητές που αισθάνονται ότι υποστηρίζονται και ότι τους σέβονται μαθαίνουν να υποστηρίζουν και να σέβονται τους άλλους. Οι μαθητές που φοιτούν σε περιβάλλοντα χωρίς αποκλεισμούς </a:t>
            </a:r>
            <a:r>
              <a:rPr lang="en-US" sz="2000" b="1" dirty="0"/>
              <a:t>μαθαίνουν περισσότερα</a:t>
            </a:r>
            <a:r>
              <a:rPr lang="en-US" sz="2000" dirty="0"/>
              <a:t>, </a:t>
            </a:r>
            <a:r>
              <a:rPr lang="en-US" sz="2000" b="1" dirty="0"/>
              <a:t>παρουσιάζουν λιγότερες προκαταλήψεις </a:t>
            </a:r>
            <a:r>
              <a:rPr lang="en-US" sz="2000" dirty="0"/>
              <a:t>και έχουν μεγαλύτερη </a:t>
            </a:r>
            <a:r>
              <a:rPr lang="en-US" sz="2000" b="1" dirty="0"/>
              <a:t>αυτοπεποίθηση</a:t>
            </a:r>
            <a:r>
              <a:rPr lang="en-US" sz="2000" dirty="0" smtClean="0"/>
              <a:t>.</a:t>
            </a:r>
          </a:p>
          <a:p>
            <a:pPr marL="0" indent="0">
              <a:buNone/>
            </a:pPr>
            <a:r>
              <a:rPr lang="en-US" sz="2000" dirty="0"/>
              <a:t>Το πρόγραμμα σπουδών αναφέρεται στα μαθήματα και τα μαθήματα που διδάσκονται σε μια τάξη, αλλά μεγάλο μέρος της εργασίας για την </a:t>
            </a:r>
            <a:r>
              <a:rPr lang="en-US" sz="2000" b="1" dirty="0"/>
              <a:t>ανάπτυξη ενός προγράμματος σπουδών χωρίς αποκλεισμούς γίνεται πριν από την έναρξη του σχολείου</a:t>
            </a:r>
            <a:r>
              <a:rPr lang="en-US" sz="2000" dirty="0" smtClean="0"/>
              <a:t>.</a:t>
            </a:r>
            <a:endParaRPr lang="en-US" sz="2000" dirty="0"/>
          </a:p>
        </p:txBody>
      </p:sp>
    </p:spTree>
    <p:extLst>
      <p:ext uri="{BB962C8B-B14F-4D97-AF65-F5344CB8AC3E}">
        <p14:creationId xmlns:p14="http://schemas.microsoft.com/office/powerpoint/2010/main" val="2067901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B68C1346-8A82-49C4-B5D6-F1C33B546FF7}"/>
              </a:ext>
            </a:extLst>
          </p:cNvPr>
          <p:cNvSpPr>
            <a:spLocks noGrp="1"/>
          </p:cNvSpPr>
          <p:nvPr>
            <p:ph type="title"/>
          </p:nvPr>
        </p:nvSpPr>
        <p:spPr/>
        <p:txBody>
          <a:bodyPr/>
          <a:lstStyle/>
          <a:p>
            <a:r>
              <a:rPr lang="nl-NL" dirty="0"/>
              <a:t>Μαθησιακά </a:t>
            </a:r>
            <a:r>
              <a:rPr lang="nl-NL" dirty="0" err="1"/>
              <a:t>αποτελέσματα</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23E1468E-DF45-45D1-8745-773959FC00FC}"/>
              </a:ext>
            </a:extLst>
          </p:cNvPr>
          <p:cNvSpPr>
            <a:spLocks noGrp="1"/>
          </p:cNvSpPr>
          <p:nvPr>
            <p:ph idx="1"/>
          </p:nvPr>
        </p:nvSpPr>
        <p:spPr>
          <a:xfrm>
            <a:off x="482600" y="1386772"/>
            <a:ext cx="10515600" cy="4351338"/>
          </a:xfrm>
        </p:spPr>
        <p:txBody>
          <a:bodyPr>
            <a:noAutofit/>
          </a:bodyPr>
          <a:lstStyle/>
          <a:p>
            <a:pPr marL="0" indent="0">
              <a:buNone/>
            </a:pPr>
            <a:r>
              <a:rPr lang="nl-NL" sz="2400" dirty="0" err="1"/>
              <a:t>Στο</a:t>
            </a:r>
            <a:r>
              <a:rPr lang="nl-NL" sz="2400" dirty="0"/>
              <a:t> τέλος α</a:t>
            </a:r>
            <a:r>
              <a:rPr lang="nl-NL" sz="2400" dirty="0" err="1"/>
              <a:t>υτής</a:t>
            </a:r>
            <a:r>
              <a:rPr lang="nl-NL" sz="2400" dirty="0"/>
              <a:t> </a:t>
            </a:r>
            <a:r>
              <a:rPr lang="nl-NL" sz="2400" dirty="0" err="1"/>
              <a:t>της</a:t>
            </a:r>
            <a:r>
              <a:rPr lang="nl-NL" sz="2400" dirty="0"/>
              <a:t> ενότητας, οι </a:t>
            </a:r>
            <a:r>
              <a:rPr lang="nl-NL" sz="2400" dirty="0" smtClean="0"/>
              <a:t>εκπαιδευόμενοι </a:t>
            </a:r>
            <a:r>
              <a:rPr lang="nl-NL" sz="2400" dirty="0"/>
              <a:t>θα είναι σε </a:t>
            </a:r>
            <a:r>
              <a:rPr lang="nl-NL" sz="2400" dirty="0" smtClean="0"/>
              <a:t>θέση:</a:t>
            </a:r>
            <a:endParaRPr lang="nl-NL" sz="2400" dirty="0"/>
          </a:p>
          <a:p>
            <a:pPr>
              <a:lnSpc>
                <a:spcPct val="150000"/>
              </a:lnSpc>
              <a:spcAft>
                <a:spcPts val="600"/>
              </a:spcAft>
            </a:pPr>
            <a:r>
              <a:rPr lang="en-US" sz="2400" b="1" i="1" u="sng" dirty="0"/>
              <a:t>Να αναπτύξουν </a:t>
            </a:r>
            <a:r>
              <a:rPr lang="en-US" sz="2400" dirty="0"/>
              <a:t>τις βασικές ικανότητες και δεξιότητες για να κατανοήσουν </a:t>
            </a:r>
            <a:r>
              <a:rPr lang="en-US" sz="2400" dirty="0" smtClean="0"/>
              <a:t>τα οφέλη της ενταξιακής εκπαίδευσης </a:t>
            </a:r>
            <a:r>
              <a:rPr lang="en-US" sz="2400" dirty="0"/>
              <a:t>στην τάξη ή στις ομάδες μάθησης της ΕΕΚ.</a:t>
            </a:r>
          </a:p>
          <a:p>
            <a:pPr>
              <a:lnSpc>
                <a:spcPct val="150000"/>
              </a:lnSpc>
              <a:spcAft>
                <a:spcPts val="600"/>
              </a:spcAft>
            </a:pPr>
            <a:r>
              <a:rPr lang="el-GR" sz="2400" b="1" i="1" u="sng" dirty="0" smtClean="0"/>
              <a:t>Να προσδιορίζουν</a:t>
            </a:r>
            <a:r>
              <a:rPr lang="el-GR" sz="2400" b="1" i="1" dirty="0" smtClean="0"/>
              <a:t> </a:t>
            </a:r>
            <a:r>
              <a:rPr lang="en-US" sz="2400" dirty="0" err="1" smtClean="0"/>
              <a:t>τον</a:t>
            </a:r>
            <a:r>
              <a:rPr lang="en-US" sz="2400" dirty="0" smtClean="0"/>
              <a:t> </a:t>
            </a:r>
            <a:r>
              <a:rPr lang="en-US" sz="2400" dirty="0" smtClean="0"/>
              <a:t>κύκλο και τα στυλ της </a:t>
            </a:r>
            <a:r>
              <a:rPr lang="en-US" sz="2400" dirty="0"/>
              <a:t>βιωματικής μάθησης</a:t>
            </a:r>
          </a:p>
          <a:p>
            <a:pPr>
              <a:lnSpc>
                <a:spcPct val="150000"/>
              </a:lnSpc>
              <a:spcAft>
                <a:spcPts val="600"/>
              </a:spcAft>
            </a:pPr>
            <a:r>
              <a:rPr lang="en-US" sz="2400" b="1" i="1" u="sng" dirty="0"/>
              <a:t>Να εφαρμόζουν </a:t>
            </a:r>
            <a:r>
              <a:rPr lang="en-US" sz="2400" dirty="0"/>
              <a:t>αυτές τις μεταβιβάσιμες δεξιότητες και τεχνικές στην εργασία </a:t>
            </a:r>
            <a:r>
              <a:rPr lang="en-US" sz="2400" dirty="0" smtClean="0"/>
              <a:t>τους</a:t>
            </a:r>
            <a:r>
              <a:rPr lang="el-GR" sz="2400" dirty="0" smtClean="0"/>
              <a:t>.</a:t>
            </a:r>
            <a:endParaRPr lang="en-US" sz="2400" dirty="0"/>
          </a:p>
          <a:p>
            <a:pPr>
              <a:lnSpc>
                <a:spcPct val="150000"/>
              </a:lnSpc>
              <a:spcAft>
                <a:spcPts val="600"/>
              </a:spcAft>
            </a:pPr>
            <a:r>
              <a:rPr lang="el-GR" sz="2400" b="1" i="1" u="sng" dirty="0" smtClean="0"/>
              <a:t>Να αξιολογούν</a:t>
            </a:r>
            <a:r>
              <a:rPr lang="el-GR" sz="2400" b="1" i="1" dirty="0" smtClean="0"/>
              <a:t> </a:t>
            </a:r>
            <a:r>
              <a:rPr lang="en-US" sz="2400" dirty="0" err="1" smtClean="0"/>
              <a:t>το</a:t>
            </a:r>
            <a:r>
              <a:rPr lang="en-US" sz="2400" dirty="0" smtClean="0"/>
              <a:t> </a:t>
            </a:r>
            <a:r>
              <a:rPr lang="en-US" sz="2400" dirty="0"/>
              <a:t>επίπεδο </a:t>
            </a:r>
            <a:r>
              <a:rPr lang="en-US" sz="2400" dirty="0" smtClean="0"/>
              <a:t>συμμετοχικότητας στην </a:t>
            </a:r>
            <a:r>
              <a:rPr lang="en-US" sz="2400" dirty="0"/>
              <a:t>τάξη της ΕΕΚ</a:t>
            </a:r>
          </a:p>
        </p:txBody>
      </p:sp>
    </p:spTree>
    <p:extLst>
      <p:ext uri="{BB962C8B-B14F-4D97-AF65-F5344CB8AC3E}">
        <p14:creationId xmlns:p14="http://schemas.microsoft.com/office/powerpoint/2010/main" val="28244832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a:t>
            </a:r>
            <a:r>
              <a:rPr lang="en-US" b="1" dirty="0" smtClean="0"/>
              <a:t>προγραμμάτων σπουδών </a:t>
            </a:r>
            <a:r>
              <a:rPr lang="en-US" b="1" dirty="0"/>
              <a:t>χωρίς αποκλεισμούς </a:t>
            </a:r>
            <a:r>
              <a:rPr lang="en-US" b="1" dirty="0" smtClean="0"/>
              <a:t>- </a:t>
            </a:r>
            <a:r>
              <a:rPr lang="en-US" b="1" dirty="0"/>
              <a:t>εκτός της </a:t>
            </a:r>
            <a:r>
              <a:rPr lang="en-US" b="1" dirty="0" smtClean="0"/>
              <a:t>τάξης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2392024"/>
            <a:ext cx="10515600" cy="3005599"/>
          </a:xfrm>
        </p:spPr>
        <p:txBody>
          <a:bodyPr>
            <a:normAutofit fontScale="85000" lnSpcReduction="10000"/>
          </a:bodyPr>
          <a:lstStyle/>
          <a:p>
            <a:pPr marL="0" indent="0">
              <a:buNone/>
            </a:pPr>
            <a:r>
              <a:rPr lang="en-US" dirty="0" smtClean="0"/>
              <a:t>Οι προσπάθειες </a:t>
            </a:r>
            <a:r>
              <a:rPr lang="en-US" dirty="0"/>
              <a:t>εκτός της σχολικής αίθουσας περιλαμβάνουν τη συμβολή</a:t>
            </a:r>
            <a:r>
              <a:rPr lang="en-US" dirty="0" smtClean="0"/>
              <a:t>:</a:t>
            </a:r>
          </a:p>
          <a:p>
            <a:pPr marL="0" indent="0">
              <a:buNone/>
            </a:pPr>
            <a:endParaRPr lang="en-US" dirty="0" smtClean="0"/>
          </a:p>
          <a:p>
            <a:pPr>
              <a:lnSpc>
                <a:spcPct val="150000"/>
              </a:lnSpc>
              <a:spcAft>
                <a:spcPts val="600"/>
              </a:spcAft>
              <a:buFont typeface="Wingdings" panose="05000000000000000000" pitchFamily="2" charset="2"/>
              <a:buChar char="ü"/>
            </a:pPr>
            <a:r>
              <a:rPr lang="en-US" dirty="0" err="1" smtClean="0"/>
              <a:t>Εκ</a:t>
            </a:r>
            <a:r>
              <a:rPr lang="en-US" dirty="0" smtClean="0"/>
              <a:t>παιδευτικ</a:t>
            </a:r>
            <a:r>
              <a:rPr lang="el-GR" dirty="0" err="1" smtClean="0"/>
              <a:t>ών</a:t>
            </a:r>
            <a:endParaRPr lang="en-US" dirty="0" smtClean="0"/>
          </a:p>
          <a:p>
            <a:pPr>
              <a:lnSpc>
                <a:spcPct val="150000"/>
              </a:lnSpc>
              <a:spcAft>
                <a:spcPts val="600"/>
              </a:spcAft>
              <a:buFont typeface="Wingdings" panose="05000000000000000000" pitchFamily="2" charset="2"/>
              <a:buChar char="ü"/>
            </a:pPr>
            <a:r>
              <a:rPr lang="en-US" dirty="0" smtClean="0"/>
              <a:t>Γ</a:t>
            </a:r>
            <a:r>
              <a:rPr lang="el-GR" dirty="0" err="1" smtClean="0"/>
              <a:t>ονέων</a:t>
            </a:r>
            <a:endParaRPr lang="en-US" dirty="0" smtClean="0"/>
          </a:p>
          <a:p>
            <a:pPr>
              <a:lnSpc>
                <a:spcPct val="150000"/>
              </a:lnSpc>
              <a:spcAft>
                <a:spcPts val="600"/>
              </a:spcAft>
              <a:buFont typeface="Wingdings" panose="05000000000000000000" pitchFamily="2" charset="2"/>
              <a:buChar char="ü"/>
            </a:pPr>
            <a:r>
              <a:rPr lang="el-GR" dirty="0" smtClean="0"/>
              <a:t>Διοικητικών</a:t>
            </a:r>
            <a:endParaRPr lang="en-US" dirty="0"/>
          </a:p>
        </p:txBody>
      </p:sp>
    </p:spTree>
    <p:extLst>
      <p:ext uri="{BB962C8B-B14F-4D97-AF65-F5344CB8AC3E}">
        <p14:creationId xmlns:p14="http://schemas.microsoft.com/office/powerpoint/2010/main" val="224300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a:t>
            </a:r>
            <a:r>
              <a:rPr lang="en-US" b="1" dirty="0" smtClean="0"/>
              <a:t>προγραμμάτων σπουδών </a:t>
            </a:r>
            <a:r>
              <a:rPr lang="en-US" b="1" dirty="0"/>
              <a:t>χωρίς αποκλεισμούς </a:t>
            </a:r>
            <a:r>
              <a:rPr lang="en-US" b="1" dirty="0" smtClean="0"/>
              <a:t>- </a:t>
            </a:r>
            <a:r>
              <a:rPr lang="en-US" b="1" dirty="0"/>
              <a:t>εκτός της </a:t>
            </a:r>
            <a:r>
              <a:rPr lang="en-US" b="1" dirty="0" smtClean="0"/>
              <a:t>τάξης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262DF549-14C2-4CC6-9E2B-EF5B608A9DF0}"/>
              </a:ext>
            </a:extLst>
          </p:cNvPr>
          <p:cNvSpPr>
            <a:spLocks noGrp="1"/>
          </p:cNvSpPr>
          <p:nvPr>
            <p:ph idx="1"/>
          </p:nvPr>
        </p:nvSpPr>
        <p:spPr>
          <a:xfrm>
            <a:off x="838200" y="2296159"/>
            <a:ext cx="10072456" cy="2517441"/>
          </a:xfrm>
        </p:spPr>
        <p:txBody>
          <a:bodyPr>
            <a:normAutofit/>
          </a:bodyPr>
          <a:lstStyle/>
          <a:p>
            <a:pPr marL="0" indent="0">
              <a:buNone/>
            </a:pPr>
            <a:r>
              <a:rPr lang="en-US" sz="2000" b="1" u="sng" dirty="0" smtClean="0"/>
              <a:t>Εκπαίδευση εκπαιδευτικών </a:t>
            </a:r>
            <a:r>
              <a:rPr lang="en-US" sz="2000" b="1" u="sng" dirty="0" smtClean="0"/>
              <a:t>ΕΕΚ:</a:t>
            </a:r>
            <a:r>
              <a:rPr lang="en-US" sz="2000" dirty="0" smtClean="0"/>
              <a:t>Ένα </a:t>
            </a:r>
            <a:r>
              <a:rPr lang="en-US" sz="2000" dirty="0"/>
              <a:t>πρόγραμμα σπουδών χωρίς αποκλεισμούς απαιτεί </a:t>
            </a:r>
            <a:r>
              <a:rPr lang="en-US" sz="2000" b="1" dirty="0"/>
              <a:t>νοοτροπία χωρίς αποκλεισμούς. Η </a:t>
            </a:r>
            <a:r>
              <a:rPr lang="en-US" sz="2000" dirty="0"/>
              <a:t>κατάρτιση σε θέματα πολιτισμικής επάρκειας και τα προγράμματα για την ποικιλομορφία, την ισότητα και την ένταξη </a:t>
            </a:r>
            <a:r>
              <a:rPr lang="en-US" sz="2000" dirty="0" smtClean="0"/>
              <a:t>μπορούν </a:t>
            </a:r>
            <a:r>
              <a:rPr lang="en-US" sz="2000" dirty="0"/>
              <a:t>να βοηθήσουν </a:t>
            </a:r>
            <a:r>
              <a:rPr lang="en-US" sz="2000" dirty="0" smtClean="0"/>
              <a:t>τους εκπαιδευτικούς ΕΕΚ να </a:t>
            </a:r>
            <a:r>
              <a:rPr lang="en-US" sz="2000" dirty="0"/>
              <a:t>βλέπουν τις διαφορές ως πλεονεκτήματα και όχι ως προκλήσεις που πρέπει να ξεπεραστούν. </a:t>
            </a:r>
            <a:endParaRPr lang="en-US" sz="2000" dirty="0" smtClean="0"/>
          </a:p>
          <a:p>
            <a:pPr marL="0" indent="0">
              <a:buNone/>
            </a:pPr>
            <a:r>
              <a:rPr lang="en-US" sz="2000" b="1" dirty="0" smtClean="0"/>
              <a:t>Το να είναι κανείς </a:t>
            </a:r>
            <a:r>
              <a:rPr lang="en-US" sz="2000" b="1" dirty="0"/>
              <a:t>ανοιχτός σε νέες στρατηγικές διδασκαλίας </a:t>
            </a:r>
            <a:r>
              <a:rPr lang="en-US" sz="2000" dirty="0"/>
              <a:t>και στις προοπτικές των διαφορετικών μαθητών μπορεί να βοηθήσει τους εκπαιδευτικούς να εντοπίσουν σιωπηρές προκαταλήψεις στα υπάρχοντα προγράμματα σπουδών</a:t>
            </a:r>
            <a:r>
              <a:rPr lang="en-US" sz="2000" dirty="0" smtClean="0"/>
              <a: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450812" y="4813600"/>
            <a:ext cx="3118663" cy="1949164"/>
          </a:xfrm>
          <a:prstGeom prst="rect">
            <a:avLst/>
          </a:prstGeom>
        </p:spPr>
      </p:pic>
    </p:spTree>
    <p:extLst>
      <p:ext uri="{BB962C8B-B14F-4D97-AF65-F5344CB8AC3E}">
        <p14:creationId xmlns:p14="http://schemas.microsoft.com/office/powerpoint/2010/main" val="21028265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a:t>
            </a:r>
            <a:r>
              <a:rPr lang="en-US" b="1" dirty="0" smtClean="0"/>
              <a:t>προγραμμάτων σπουδών </a:t>
            </a:r>
            <a:r>
              <a:rPr lang="en-US" b="1" dirty="0"/>
              <a:t>χωρίς αποκλεισμούς </a:t>
            </a:r>
            <a:r>
              <a:rPr lang="en-US" b="1" dirty="0" smtClean="0"/>
              <a:t>- </a:t>
            </a:r>
            <a:r>
              <a:rPr lang="en-US" b="1" dirty="0"/>
              <a:t>εκτός της </a:t>
            </a:r>
            <a:r>
              <a:rPr lang="en-US" b="1" dirty="0" smtClean="0"/>
              <a:t>τάξης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262DF549-14C2-4CC6-9E2B-EF5B608A9DF0}"/>
              </a:ext>
            </a:extLst>
          </p:cNvPr>
          <p:cNvSpPr>
            <a:spLocks noGrp="1"/>
          </p:cNvSpPr>
          <p:nvPr>
            <p:ph idx="1"/>
          </p:nvPr>
        </p:nvSpPr>
        <p:spPr>
          <a:xfrm>
            <a:off x="838200" y="2265679"/>
            <a:ext cx="10515600" cy="2052321"/>
          </a:xfrm>
        </p:spPr>
        <p:txBody>
          <a:bodyPr>
            <a:normAutofit/>
          </a:bodyPr>
          <a:lstStyle/>
          <a:p>
            <a:pPr marL="0" indent="0">
              <a:buNone/>
            </a:pPr>
            <a:r>
              <a:rPr lang="en-US" sz="2000" b="1" u="sng" dirty="0" smtClean="0"/>
              <a:t>Εμπλοκή γονέων: </a:t>
            </a:r>
            <a:r>
              <a:rPr lang="en-US" sz="2000" dirty="0" smtClean="0"/>
              <a:t>Η</a:t>
            </a:r>
            <a:r>
              <a:rPr lang="en-US" sz="2000" b="1" dirty="0" smtClean="0"/>
              <a:t> </a:t>
            </a:r>
            <a:r>
              <a:rPr lang="en-US" sz="2000" dirty="0" smtClean="0"/>
              <a:t>εμπλοκή με τους γονείς σχετικά με τα προγράμματα σπουδών χωρίς αποκλεισμούς </a:t>
            </a:r>
            <a:r>
              <a:rPr lang="en-US" sz="2000" b="1" dirty="0" smtClean="0"/>
              <a:t>προάγει την κατανόηση της εκπαίδευσης χωρίς αποκλεισμούς και προάγει ένα περιβάλλον μάθησης με σεβασμό</a:t>
            </a:r>
            <a:r>
              <a:rPr lang="en-US" sz="2000" dirty="0" smtClean="0"/>
              <a:t>. </a:t>
            </a:r>
          </a:p>
          <a:p>
            <a:pPr marL="0" indent="0">
              <a:buNone/>
            </a:pPr>
            <a:r>
              <a:rPr lang="en-US" sz="2000" dirty="0" smtClean="0"/>
              <a:t>Οι εκπαιδευτικοί πρέπει επίσης να αναγνωρίζουν </a:t>
            </a:r>
            <a:r>
              <a:rPr lang="en-US" sz="2000" b="1" dirty="0" smtClean="0"/>
              <a:t>τις διαφορετικές ανάγκες των γονέων και των οικογενειών</a:t>
            </a:r>
            <a:r>
              <a:rPr lang="en-US" sz="2000" dirty="0" smtClean="0"/>
              <a:t>. Για παράδειγμα, η παροχή πόρων και πληροφοριών σε διάφορες γλώσσες μπορεί να βοηθήσει στην εμπλοκή πολύγλωσσων οικογενειών.</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2401" y="4483775"/>
            <a:ext cx="2627792" cy="2374225"/>
          </a:xfrm>
          <a:prstGeom prst="rect">
            <a:avLst/>
          </a:prstGeom>
        </p:spPr>
      </p:pic>
    </p:spTree>
    <p:extLst>
      <p:ext uri="{BB962C8B-B14F-4D97-AF65-F5344CB8AC3E}">
        <p14:creationId xmlns:p14="http://schemas.microsoft.com/office/powerpoint/2010/main" val="28988658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a14="http://schemas.microsoft.com/office/drawing/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a:t>
            </a:r>
            <a:r>
              <a:rPr lang="en-US" b="1" dirty="0" smtClean="0"/>
              <a:t>προγραμμάτων σπουδών </a:t>
            </a:r>
            <a:r>
              <a:rPr lang="en-US" b="1" dirty="0"/>
              <a:t>χωρίς αποκλεισμούς </a:t>
            </a:r>
            <a:r>
              <a:rPr lang="en-US" b="1" dirty="0" smtClean="0"/>
              <a:t>- </a:t>
            </a:r>
            <a:r>
              <a:rPr lang="en-US" b="1" dirty="0"/>
              <a:t>εκτός της </a:t>
            </a:r>
            <a:r>
              <a:rPr lang="en-US" b="1" dirty="0" smtClean="0"/>
              <a:t>τάξης</a:t>
            </a:r>
            <a:endParaRPr lang="en-GB" dirty="0"/>
          </a:p>
        </p:txBody>
      </p:sp>
      <p:sp>
        <p:nvSpPr>
          <p:cNvPr id="2" name="Content Placeholder 1">
            <a:extLst>
              <a:ext uri="{FF2B5EF4-FFF2-40B4-BE49-F238E27FC236}">
                <a16:creationId xmlns:a16="http://schemas.microsoft.com/office/drawing/2014/main" xmlns:p14="http://schemas.microsoft.com/office/powerpoint/2010/main" xmlns:a14="http://schemas.microsoft.com/office/drawing/2010/main" xmlns="" id="{262DF549-14C2-4CC6-9E2B-EF5B608A9DF0}"/>
              </a:ext>
            </a:extLst>
          </p:cNvPr>
          <p:cNvSpPr>
            <a:spLocks noGrp="1"/>
          </p:cNvSpPr>
          <p:nvPr>
            <p:ph idx="1"/>
          </p:nvPr>
        </p:nvSpPr>
        <p:spPr>
          <a:xfrm>
            <a:off x="838200" y="2062480"/>
            <a:ext cx="10515600" cy="2296160"/>
          </a:xfrm>
        </p:spPr>
        <p:txBody>
          <a:bodyPr>
            <a:normAutofit lnSpcReduction="10000"/>
          </a:bodyPr>
          <a:lstStyle/>
          <a:p>
            <a:pPr marL="0" indent="0">
              <a:buNone/>
            </a:pPr>
            <a:r>
              <a:rPr lang="en-US" sz="2000" b="1" u="sng" dirty="0" smtClean="0"/>
              <a:t>Παροχή θεσμικής υποστήριξης:</a:t>
            </a:r>
            <a:r>
              <a:rPr lang="en-US" sz="2000" dirty="0" smtClean="0"/>
              <a:t> Οι εκπαιδευτικοί ΕΕΚ χρειάζονται πόρους για να αναπτύξουν προγράμματα σπουδών χωρίς αποκλεισμούς και να δημιουργήσουν περιβάλλοντα τάξης χωρίς αποκλεισμούς. </a:t>
            </a:r>
          </a:p>
          <a:p>
            <a:pPr marL="0" indent="0">
              <a:buNone/>
            </a:pPr>
            <a:r>
              <a:rPr lang="en-US" sz="2000" dirty="0" smtClean="0"/>
              <a:t>Οι διευθυντές πρέπει να διαχειρίζονται τη </a:t>
            </a:r>
            <a:r>
              <a:rPr lang="en-US" sz="2000" b="1" dirty="0" smtClean="0"/>
              <a:t>χρηματοδότηση </a:t>
            </a:r>
            <a:r>
              <a:rPr lang="en-US" sz="2000" dirty="0" smtClean="0"/>
              <a:t>και τη </a:t>
            </a:r>
            <a:r>
              <a:rPr lang="en-US" sz="2000" b="1" dirty="0" smtClean="0"/>
              <a:t>διαχείριση των </a:t>
            </a:r>
            <a:r>
              <a:rPr lang="en-US" sz="2000" b="1" dirty="0" smtClean="0"/>
              <a:t>πρωτοβουλιών</a:t>
            </a:r>
            <a:r>
              <a:rPr lang="el-GR" sz="2000" b="1" dirty="0" smtClean="0"/>
              <a:t> για την συμπερίληψη και την ισότητα</a:t>
            </a:r>
            <a:r>
              <a:rPr lang="en-US" sz="2000" dirty="0" smtClean="0"/>
              <a:t>, </a:t>
            </a:r>
            <a:r>
              <a:rPr lang="en-US" sz="2000" dirty="0" smtClean="0"/>
              <a:t>την </a:t>
            </a:r>
            <a:r>
              <a:rPr lang="en-US" sz="2000" b="1" dirty="0" smtClean="0"/>
              <a:t>κατάρτιση των εκπαιδευτικών </a:t>
            </a:r>
            <a:r>
              <a:rPr lang="en-US" sz="2000" dirty="0" smtClean="0"/>
              <a:t>και τη </a:t>
            </a:r>
            <a:r>
              <a:rPr lang="en-US" sz="2000" b="1" dirty="0" smtClean="0"/>
              <a:t>συνεργασία με τους γονείς </a:t>
            </a:r>
            <a:r>
              <a:rPr lang="en-US" sz="2000" dirty="0" smtClean="0"/>
              <a:t>και την κοινότητα, ώστε να διασφαλίζουν ότι οι εκπαιδευτικοί διαθέτουν τους πόρους που απαιτούνται για την υποστήριξη ενός ποικιλόμορφου μαθητικού σώματος.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3317647" y="4822478"/>
            <a:ext cx="3118663" cy="1949164"/>
          </a:xfrm>
          <a:prstGeom prst="rect">
            <a:avLst/>
          </a:prstGeom>
        </p:spPr>
      </p:pic>
    </p:spTree>
    <p:extLst>
      <p:ext uri="{BB962C8B-B14F-4D97-AF65-F5344CB8AC3E}">
        <p14:creationId xmlns:p14="http://schemas.microsoft.com/office/powerpoint/2010/main" val="29780858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προγραμμάτων σπουδών χωρίς αποκλεισμούς </a:t>
            </a:r>
            <a:r>
              <a:rPr lang="en-US" b="1" dirty="0" smtClean="0"/>
              <a:t>- </a:t>
            </a:r>
            <a:r>
              <a:rPr lang="en-US" b="1" dirty="0"/>
              <a:t>Μέσα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1981200"/>
            <a:ext cx="10515600" cy="4277557"/>
          </a:xfrm>
        </p:spPr>
        <p:txBody>
          <a:bodyPr>
            <a:normAutofit/>
          </a:bodyPr>
          <a:lstStyle/>
          <a:p>
            <a:pPr marL="0" indent="0">
              <a:buNone/>
            </a:pPr>
            <a:r>
              <a:rPr lang="en-US" sz="2000" dirty="0"/>
              <a:t>Μόλις οι </a:t>
            </a:r>
            <a:r>
              <a:rPr lang="en-US" sz="2000" dirty="0" smtClean="0"/>
              <a:t>εκπαιδευτικοί ΕΕΚ</a:t>
            </a:r>
            <a:r>
              <a:rPr lang="en-US" sz="2000" dirty="0"/>
              <a:t>, οι γονείς και οι διοικητικοί υπάλληλοι ευθυγραμμιστούν σχετικά με τις μεθόδους και τους στόχους της εκπαίδευσης χωρίς αποκλεισμούς, οι </a:t>
            </a:r>
            <a:r>
              <a:rPr lang="en-US" sz="2000" b="1" dirty="0" smtClean="0"/>
              <a:t>εκπαιδευτικοί ΕΕΚ </a:t>
            </a:r>
            <a:r>
              <a:rPr lang="en-US" sz="2000" b="1" dirty="0"/>
              <a:t>μπορούν να επικεντρωθούν σε στρατηγικές στην τάξη που προωθούν την ποικιλομορφία και την </a:t>
            </a:r>
            <a:r>
              <a:rPr lang="en-US" sz="2000" b="1" dirty="0" smtClean="0"/>
              <a:t>ένταξη </a:t>
            </a:r>
            <a:r>
              <a:rPr lang="en-US" sz="2000" dirty="0" smtClean="0"/>
              <a:t>με: </a:t>
            </a:r>
            <a:endParaRPr lang="en-US" sz="2000" dirty="0"/>
          </a:p>
          <a:p>
            <a:pPr>
              <a:spcAft>
                <a:spcPts val="600"/>
              </a:spcAft>
              <a:buFont typeface="Wingdings" panose="05000000000000000000" pitchFamily="2" charset="2"/>
              <a:buChar char="ü"/>
            </a:pPr>
            <a:r>
              <a:rPr lang="en-US" sz="2000" dirty="0"/>
              <a:t>Εφαρμογή διαφορετικών </a:t>
            </a:r>
            <a:r>
              <a:rPr lang="en-US" sz="2000" dirty="0" smtClean="0"/>
              <a:t>προσεγγίσεων </a:t>
            </a:r>
            <a:r>
              <a:rPr lang="en-US" sz="2000" dirty="0"/>
              <a:t>διδασκαλίας</a:t>
            </a:r>
          </a:p>
          <a:p>
            <a:pPr>
              <a:spcAft>
                <a:spcPts val="600"/>
              </a:spcAft>
              <a:buFont typeface="Wingdings" panose="05000000000000000000" pitchFamily="2" charset="2"/>
              <a:buChar char="ü"/>
            </a:pPr>
            <a:r>
              <a:rPr lang="en-US" sz="2000" dirty="0"/>
              <a:t>Δημιουργία ασφαλούς μαθησιακού </a:t>
            </a:r>
            <a:r>
              <a:rPr lang="en-US" sz="2000" dirty="0" smtClean="0"/>
              <a:t>περιβάλλοντος</a:t>
            </a:r>
          </a:p>
          <a:p>
            <a:pPr>
              <a:spcAft>
                <a:spcPts val="600"/>
              </a:spcAft>
              <a:buFont typeface="Wingdings" panose="05000000000000000000" pitchFamily="2" charset="2"/>
              <a:buChar char="ü"/>
            </a:pPr>
            <a:r>
              <a:rPr lang="en-US" sz="2000" dirty="0"/>
              <a:t>Εύρεση ευκαιριών για ορατότητα και </a:t>
            </a:r>
            <a:r>
              <a:rPr lang="en-US" sz="2000" dirty="0" smtClean="0"/>
              <a:t>ενσωμάτωση</a:t>
            </a:r>
          </a:p>
          <a:p>
            <a:pPr>
              <a:spcAft>
                <a:spcPts val="600"/>
              </a:spcAft>
              <a:buFont typeface="Wingdings" panose="05000000000000000000" pitchFamily="2" charset="2"/>
              <a:buChar char="ü"/>
            </a:pPr>
            <a:r>
              <a:rPr lang="en-US" sz="2000" dirty="0"/>
              <a:t>Ανάδειξη </a:t>
            </a:r>
            <a:r>
              <a:rPr lang="en-US" sz="2000" dirty="0" smtClean="0"/>
              <a:t>της διατομεακότητας</a:t>
            </a:r>
          </a:p>
          <a:p>
            <a:pPr>
              <a:spcAft>
                <a:spcPts val="600"/>
              </a:spcAft>
              <a:buFont typeface="Wingdings" panose="05000000000000000000" pitchFamily="2" charset="2"/>
              <a:buChar char="ü"/>
            </a:pPr>
            <a:r>
              <a:rPr lang="en-US" sz="2000" dirty="0"/>
              <a:t>Επανεξέταση των παραδοσιακών εργαλείων διδασκαλίας</a:t>
            </a:r>
            <a:endParaRPr lang="en-US" sz="2000" dirty="0" smtClean="0"/>
          </a:p>
        </p:txBody>
      </p:sp>
    </p:spTree>
    <p:extLst>
      <p:ext uri="{BB962C8B-B14F-4D97-AF65-F5344CB8AC3E}">
        <p14:creationId xmlns:p14="http://schemas.microsoft.com/office/powerpoint/2010/main" val="29401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προγραμμάτων σπουδών χωρίς αποκλεισμούς </a:t>
            </a:r>
            <a:r>
              <a:rPr lang="en-US" b="1" dirty="0" smtClean="0"/>
              <a:t>- </a:t>
            </a:r>
            <a:r>
              <a:rPr lang="en-US" b="1" dirty="0"/>
              <a:t>Μέσα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2113280"/>
            <a:ext cx="10515600" cy="4500584"/>
          </a:xfrm>
        </p:spPr>
        <p:txBody>
          <a:bodyPr>
            <a:normAutofit/>
          </a:bodyPr>
          <a:lstStyle/>
          <a:p>
            <a:pPr marL="0" indent="0">
              <a:buNone/>
            </a:pPr>
            <a:r>
              <a:rPr lang="en-US" sz="2000" b="1" dirty="0" smtClean="0"/>
              <a:t>Εφαρμογή </a:t>
            </a:r>
            <a:r>
              <a:rPr lang="en-US" sz="2000" b="1" dirty="0"/>
              <a:t>διαφορετικών προσεγγίσεων διδασκαλίας: </a:t>
            </a:r>
            <a:endParaRPr lang="en-US" sz="2000" b="1" dirty="0" smtClean="0"/>
          </a:p>
          <a:p>
            <a:pPr marL="0" indent="0">
              <a:buNone/>
            </a:pPr>
            <a:r>
              <a:rPr lang="en-US" sz="2000" dirty="0" smtClean="0"/>
              <a:t>Οι μαθητές της ΕΕΚ </a:t>
            </a:r>
            <a:r>
              <a:rPr lang="en-US" sz="2000" dirty="0"/>
              <a:t>έχουν διαφορετικούς τρόπους επικοινωνίας και διαφορετικές ικανότητες και τρόπους </a:t>
            </a:r>
            <a:r>
              <a:rPr lang="en-US" sz="2000" dirty="0" smtClean="0"/>
              <a:t>μάθησης.</a:t>
            </a:r>
          </a:p>
          <a:p>
            <a:pPr marL="0" indent="0">
              <a:buNone/>
            </a:pPr>
            <a:r>
              <a:rPr lang="en-US" sz="2000" dirty="0" smtClean="0"/>
              <a:t>Οι καθηγητές ΕΕΚ </a:t>
            </a:r>
            <a:r>
              <a:rPr lang="en-US" sz="2000" dirty="0"/>
              <a:t>αντιμετωπίζουν αυτές τις διαφορές διαφοροποιώντας τη διδακτική τους προσέγγιση. </a:t>
            </a:r>
            <a:endParaRPr lang="en-US" sz="2000" dirty="0" smtClean="0"/>
          </a:p>
          <a:p>
            <a:pPr marL="0" indent="0">
              <a:buNone/>
            </a:pPr>
            <a:r>
              <a:rPr lang="en-US" sz="2000" dirty="0" smtClean="0"/>
              <a:t>Για </a:t>
            </a:r>
            <a:r>
              <a:rPr lang="en-US" sz="2000" dirty="0"/>
              <a:t>παράδειγμα, οι παραδοσιακές μέθοδοι διδασκαλίας, όπως η διάλεξη και η κλήση των μαθητών να απαντήσουν σε ερωτήσεις, δεν είναι εξίσου αποτελεσματικές για όλους τους </a:t>
            </a:r>
            <a:r>
              <a:rPr lang="en-US" sz="2000" dirty="0" smtClean="0"/>
              <a:t>μαθητές. </a:t>
            </a:r>
          </a:p>
          <a:p>
            <a:pPr marL="0" indent="0">
              <a:buNone/>
            </a:pPr>
            <a:r>
              <a:rPr lang="en-US" sz="2000" b="1" i="1" u="sng" dirty="0" smtClean="0"/>
              <a:t>Η ενσωμάτωση </a:t>
            </a:r>
            <a:r>
              <a:rPr lang="en-US" sz="2000" b="1" i="1" u="sng" dirty="0"/>
              <a:t>περισσότερων ομαδικών εργασιών μπορεί να εμπλέξει τους </a:t>
            </a:r>
            <a:r>
              <a:rPr lang="en-US" sz="2000" b="1" i="1" u="sng" dirty="0" smtClean="0"/>
              <a:t>σπουδαστές ΕΕΚ </a:t>
            </a:r>
            <a:r>
              <a:rPr lang="en-US" sz="2000" b="1" i="1" u="sng" dirty="0"/>
              <a:t>που δεν μπορούν να συγκεντρωθούν κατά τη διάρκεια των διαλέξεων και να μειώσει το άγχος για εκείνους που παλεύουν με το άγχος</a:t>
            </a:r>
            <a:r>
              <a:rPr lang="en-US" sz="2000" b="1" i="1" u="sng" dirty="0" smtClean="0"/>
              <a:t>.</a:t>
            </a:r>
          </a:p>
          <a:p>
            <a:pPr marL="0" indent="0">
              <a:buNone/>
            </a:pPr>
            <a:endParaRPr lang="en-US" sz="2000" dirty="0" smtClean="0"/>
          </a:p>
        </p:txBody>
      </p:sp>
    </p:spTree>
    <p:extLst>
      <p:ext uri="{BB962C8B-B14F-4D97-AF65-F5344CB8AC3E}">
        <p14:creationId xmlns:p14="http://schemas.microsoft.com/office/powerpoint/2010/main" val="1420516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προγραμμάτων σπουδών χωρίς αποκλεισμούς </a:t>
            </a:r>
            <a:r>
              <a:rPr lang="en-US" b="1" dirty="0" smtClean="0"/>
              <a:t>- </a:t>
            </a:r>
            <a:r>
              <a:rPr lang="en-US" b="1" dirty="0"/>
              <a:t>Μέσα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2225040"/>
            <a:ext cx="10515600" cy="3128193"/>
          </a:xfrm>
        </p:spPr>
        <p:txBody>
          <a:bodyPr>
            <a:noAutofit/>
          </a:bodyPr>
          <a:lstStyle/>
          <a:p>
            <a:pPr marL="0" indent="0">
              <a:lnSpc>
                <a:spcPct val="100000"/>
              </a:lnSpc>
              <a:buNone/>
            </a:pPr>
            <a:r>
              <a:rPr lang="en-US" sz="2000" b="1" dirty="0" smtClean="0"/>
              <a:t>Εύρεση </a:t>
            </a:r>
            <a:r>
              <a:rPr lang="en-US" sz="2000" b="1" dirty="0"/>
              <a:t>ευκαιριών για ορατότητα και ένταξη: </a:t>
            </a:r>
            <a:endParaRPr lang="en-US" sz="2000" b="1" dirty="0" smtClean="0"/>
          </a:p>
          <a:p>
            <a:pPr marL="0" indent="0">
              <a:lnSpc>
                <a:spcPct val="100000"/>
              </a:lnSpc>
              <a:buNone/>
            </a:pPr>
            <a:r>
              <a:rPr lang="en-US" sz="2000" b="1" dirty="0" smtClean="0"/>
              <a:t>Η ενσωμάτωση </a:t>
            </a:r>
            <a:r>
              <a:rPr lang="en-US" sz="2000" b="1" dirty="0"/>
              <a:t>παραδειγμάτων συμβολής από πολιτισμικά και κοινωνικά διαφορετικά άτομα σε όλα τα μαθήματα </a:t>
            </a:r>
            <a:r>
              <a:rPr lang="en-US" sz="2000" dirty="0"/>
              <a:t>προάγει την εκτίμηση της ποικιλομορφίας, παρέχει άμεσα πρότυπα για περισσότερους μαθητές και καταρρίπτει τα φυλετικά και πολιτισμικά προκατειλημμένα στερεότυπα. </a:t>
            </a:r>
            <a:endParaRPr lang="en-US" sz="2000" dirty="0" smtClean="0"/>
          </a:p>
          <a:p>
            <a:pPr marL="0" indent="0">
              <a:lnSpc>
                <a:spcPct val="100000"/>
              </a:lnSpc>
              <a:buNone/>
            </a:pPr>
            <a:r>
              <a:rPr lang="en-US" sz="2000" dirty="0" smtClean="0"/>
              <a:t>Η ανάδειξη </a:t>
            </a:r>
            <a:r>
              <a:rPr lang="en-US" sz="2000" dirty="0"/>
              <a:t>της συμβολής των έγχρωμων ατόμων στους τομείς της επιστήμης, της τεχνολογίας, της μηχανικής και των μαθηματικών (STEM) διορθώνει τις επίμονες παρανοήσεις σχετικά με την ικανότητα και τη φυλή, για παράδειγμα</a:t>
            </a:r>
            <a:r>
              <a:rPr lang="en-US" sz="2000" dirty="0" smtClean="0"/>
              <a:t>.</a:t>
            </a:r>
          </a:p>
          <a:p>
            <a:pPr>
              <a:lnSpc>
                <a:spcPct val="100000"/>
              </a:lnSpc>
            </a:pPr>
            <a:endParaRPr lang="en-US" sz="2000" dirty="0"/>
          </a:p>
        </p:txBody>
      </p:sp>
    </p:spTree>
    <p:extLst>
      <p:ext uri="{BB962C8B-B14F-4D97-AF65-F5344CB8AC3E}">
        <p14:creationId xmlns:p14="http://schemas.microsoft.com/office/powerpoint/2010/main" val="21586386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προγραμμάτων σπουδών χωρίς αποκλεισμούς </a:t>
            </a:r>
            <a:r>
              <a:rPr lang="en-US" b="1" dirty="0" smtClean="0"/>
              <a:t>- </a:t>
            </a:r>
            <a:r>
              <a:rPr lang="en-US" b="1" dirty="0"/>
              <a:t>Μέσα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2099060"/>
            <a:ext cx="10515600" cy="3032232"/>
          </a:xfrm>
        </p:spPr>
        <p:txBody>
          <a:bodyPr>
            <a:noAutofit/>
          </a:bodyPr>
          <a:lstStyle/>
          <a:p>
            <a:pPr marL="0" indent="0">
              <a:buNone/>
            </a:pPr>
            <a:r>
              <a:rPr lang="en-US" sz="2000" b="1" dirty="0" smtClean="0"/>
              <a:t>Δημιουργία </a:t>
            </a:r>
            <a:r>
              <a:rPr lang="en-US" sz="2000" b="1" dirty="0"/>
              <a:t>ασφαλούς μαθησιακού περιβάλλοντος:</a:t>
            </a:r>
          </a:p>
          <a:p>
            <a:pPr marL="0" indent="0">
              <a:buNone/>
            </a:pPr>
            <a:r>
              <a:rPr lang="en-US" sz="2000" dirty="0"/>
              <a:t>Είναι σημαντικό για τους εκπαιδευτικούς να αντιμετωπίζουν την παρενόχληση ή τον εκφοβισμό που απευθύνεται σε μαθητές περιθωριοποιημένων ομάδων. </a:t>
            </a:r>
            <a:endParaRPr lang="en-US" sz="2000" dirty="0" smtClean="0"/>
          </a:p>
          <a:p>
            <a:pPr marL="0" indent="0">
              <a:buNone/>
            </a:pPr>
            <a:r>
              <a:rPr lang="en-US" sz="2000" dirty="0" smtClean="0"/>
              <a:t>Τέτοιες </a:t>
            </a:r>
            <a:r>
              <a:rPr lang="en-US" sz="2000" dirty="0"/>
              <a:t>περιπτώσεις μπορούν να αποτελέσουν ευκαιρίες διδασκαλίας, αλλά η αδράνεια ισοδυναμεί με σιωπηρή έγκριση. </a:t>
            </a:r>
            <a:endParaRPr lang="en-US" sz="2000" dirty="0" smtClean="0"/>
          </a:p>
          <a:p>
            <a:pPr marL="0" indent="0">
              <a:buNone/>
            </a:pPr>
            <a:r>
              <a:rPr lang="en-US" sz="2000" b="1" i="1" u="sng" dirty="0"/>
              <a:t>Δείχνοντας αποδοχή και υποστήριξη σε όλους τους μαθητές, οι εκπαιδευτικοί αποτελούν πρότυπο συμπεριφοράς που περιμένουν από τους μαθητές τους.</a:t>
            </a:r>
          </a:p>
          <a:p>
            <a:endParaRPr lang="en-US" sz="2400" dirty="0"/>
          </a:p>
        </p:txBody>
      </p:sp>
    </p:spTree>
    <p:extLst>
      <p:ext uri="{BB962C8B-B14F-4D97-AF65-F5344CB8AC3E}">
        <p14:creationId xmlns:p14="http://schemas.microsoft.com/office/powerpoint/2010/main" val="165786866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1E06E802-1990-4791-98D8-128995D15D59}"/>
              </a:ext>
            </a:extLst>
          </p:cNvPr>
          <p:cNvSpPr>
            <a:spLocks noGrp="1"/>
          </p:cNvSpPr>
          <p:nvPr>
            <p:ph type="title"/>
          </p:nvPr>
        </p:nvSpPr>
        <p:spPr/>
        <p:txBody>
          <a:bodyPr>
            <a:normAutofit fontScale="90000"/>
          </a:bodyPr>
          <a:lstStyle/>
          <a:p>
            <a:r>
              <a:rPr lang="en-US" b="1" dirty="0"/>
              <a:t>Στρατηγικές για την ανάπτυξη προγραμμάτων σπουδών χωρίς αποκλεισμούς </a:t>
            </a:r>
            <a:r>
              <a:rPr lang="en-US" b="1" dirty="0" smtClean="0"/>
              <a:t>- </a:t>
            </a:r>
            <a:r>
              <a:rPr lang="en-US" b="1" dirty="0"/>
              <a:t>Μέσα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262DF549-14C2-4CC6-9E2B-EF5B608A9DF0}"/>
              </a:ext>
            </a:extLst>
          </p:cNvPr>
          <p:cNvSpPr>
            <a:spLocks noGrp="1"/>
          </p:cNvSpPr>
          <p:nvPr>
            <p:ph idx="1"/>
          </p:nvPr>
        </p:nvSpPr>
        <p:spPr>
          <a:xfrm>
            <a:off x="838200" y="2112082"/>
            <a:ext cx="10515600" cy="4053164"/>
          </a:xfrm>
        </p:spPr>
        <p:txBody>
          <a:bodyPr>
            <a:noAutofit/>
          </a:bodyPr>
          <a:lstStyle/>
          <a:p>
            <a:pPr marL="0" indent="0">
              <a:buNone/>
            </a:pPr>
            <a:r>
              <a:rPr lang="en-US" sz="2000" b="1" dirty="0" smtClean="0"/>
              <a:t>Ανάδειξη </a:t>
            </a:r>
            <a:r>
              <a:rPr lang="en-US" sz="2000" b="1" dirty="0"/>
              <a:t>της διατομεακότητας: </a:t>
            </a:r>
            <a:endParaRPr lang="en-US" sz="2000" b="1" dirty="0" smtClean="0"/>
          </a:p>
          <a:p>
            <a:pPr marL="0" indent="0">
              <a:buNone/>
            </a:pPr>
            <a:r>
              <a:rPr lang="en-US" sz="2000" dirty="0" smtClean="0"/>
              <a:t>Η διερεύνηση </a:t>
            </a:r>
            <a:r>
              <a:rPr lang="en-US" sz="2000" dirty="0"/>
              <a:t>των τρόπων με τους οποίους οι κοινωνικές κατηγοριοποιήσεις, όπως η </a:t>
            </a:r>
            <a:r>
              <a:rPr lang="el-GR" sz="2000" dirty="0" smtClean="0"/>
              <a:t>εθνικότητα</a:t>
            </a:r>
            <a:r>
              <a:rPr lang="en-US" sz="2000" dirty="0" smtClean="0"/>
              <a:t>, </a:t>
            </a:r>
            <a:r>
              <a:rPr lang="en-US" sz="2000" dirty="0"/>
              <a:t>η τάξη και το φύλο, επικαλύπτονται και ενισχύουν τις </a:t>
            </a:r>
            <a:r>
              <a:rPr lang="en-US" sz="2000" dirty="0" smtClean="0"/>
              <a:t>διακρίσεις </a:t>
            </a:r>
            <a:r>
              <a:rPr lang="en-US" sz="2000" dirty="0"/>
              <a:t>και την καταπίεση μπορεί να βοηθήσει τους </a:t>
            </a:r>
            <a:r>
              <a:rPr lang="en-US" sz="2000" dirty="0" smtClean="0"/>
              <a:t>εκπαιδευτικούς της ΕΕΚ </a:t>
            </a:r>
            <a:r>
              <a:rPr lang="en-US" sz="2000" dirty="0"/>
              <a:t>και τους μαθητές να κατανοήσουν τα μειονεκτήματα που αντιμετωπίζουν οι ιστορικά καταπιεσμένες ομάδες</a:t>
            </a:r>
            <a:r>
              <a:rPr lang="en-US" sz="2000" dirty="0" smtClean="0"/>
              <a:t>.</a:t>
            </a:r>
          </a:p>
          <a:p>
            <a:pPr marL="0" indent="0">
              <a:buNone/>
            </a:pPr>
            <a:endParaRPr lang="en-US" sz="2000" dirty="0" smtClean="0"/>
          </a:p>
          <a:p>
            <a:pPr marL="0" indent="0">
              <a:buNone/>
            </a:pPr>
            <a:r>
              <a:rPr lang="en-US" sz="2000" b="1" dirty="0"/>
              <a:t>Επανεξέταση των παραδοσιακών εργαλείων διδασκαλίας:</a:t>
            </a:r>
          </a:p>
          <a:p>
            <a:pPr marL="0" indent="0">
              <a:buNone/>
            </a:pPr>
            <a:r>
              <a:rPr lang="en-US" sz="2000" dirty="0"/>
              <a:t>Η δημιουργία ενός προγράμματος σπουδών χωρίς αποκλεισμούς απαιτεί από τους εκπαιδευτικούς να σκεφτούν κριτικά για τις προκαταλήψεις που υπάρχουν στα παραδοσιακά προγράμματα σπουδών και να εξετάσουν τον αντίκτυπο αυτών των προκαταλήψεων. </a:t>
            </a:r>
          </a:p>
          <a:p>
            <a:pPr marL="0" indent="0">
              <a:buNone/>
            </a:pPr>
            <a:endParaRPr lang="en-US" sz="1800" b="1" dirty="0" smtClean="0"/>
          </a:p>
        </p:txBody>
      </p:sp>
    </p:spTree>
    <p:extLst>
      <p:ext uri="{BB962C8B-B14F-4D97-AF65-F5344CB8AC3E}">
        <p14:creationId xmlns:p14="http://schemas.microsoft.com/office/powerpoint/2010/main" val="26651695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Ώρα για αυτοκριτική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2523768"/>
          </a:xfrm>
          <a:prstGeom prst="rect">
            <a:avLst/>
          </a:prstGeom>
          <a:solidFill>
            <a:schemeClr val="accent4">
              <a:lumMod val="40000"/>
              <a:lumOff val="60000"/>
            </a:schemeClr>
          </a:solidFill>
        </p:spPr>
        <p:txBody>
          <a:bodyPr wrap="square" rtlCol="0">
            <a:spAutoFit/>
          </a:bodyPr>
          <a:lstStyle/>
          <a:p>
            <a:pPr algn="ctr"/>
            <a:r>
              <a:rPr lang="en-US" dirty="0" smtClean="0"/>
              <a:t>Κάντε κλικ παρακάτω και μάθετε πώς </a:t>
            </a:r>
            <a:r>
              <a:rPr lang="en-US" dirty="0"/>
              <a:t>να </a:t>
            </a:r>
            <a:r>
              <a:rPr lang="en-US" dirty="0" smtClean="0"/>
              <a:t>δημιουργήσετε </a:t>
            </a:r>
            <a:r>
              <a:rPr lang="en-US" dirty="0"/>
              <a:t>μια </a:t>
            </a:r>
            <a:r>
              <a:rPr lang="en-US" dirty="0" smtClean="0"/>
              <a:t>τάξη </a:t>
            </a:r>
            <a:r>
              <a:rPr lang="en-US" dirty="0"/>
              <a:t>χωρίς αποκλεισμούς: </a:t>
            </a:r>
          </a:p>
          <a:p>
            <a:pPr algn="just"/>
            <a:endParaRPr lang="en-US" dirty="0" smtClean="0">
              <a:solidFill>
                <a:srgbClr val="000000"/>
              </a:solidFill>
              <a:latin typeface="Roboto"/>
            </a:endParaRPr>
          </a:p>
          <a:p>
            <a:pPr algn="ctr"/>
            <a:r>
              <a:rPr lang="en-US" dirty="0" smtClean="0"/>
              <a:t>Σύνδεσμος: </a:t>
            </a:r>
            <a:r>
              <a:rPr lang="en-US" dirty="0" smtClean="0">
                <a:hlinkClick r:id="rId4"/>
              </a:rPr>
              <a:t>https:</a:t>
            </a:r>
            <a:r>
              <a:rPr lang="en-US" dirty="0" smtClean="0"/>
              <a:t>//www.youtube.com/watch?time_continue=62&amp;v=CV5MmTIRHr8&amp;feature=emb_logo </a:t>
            </a:r>
          </a:p>
          <a:p>
            <a:pPr algn="ctr"/>
            <a:endParaRPr lang="el-GR" dirty="0" smtClean="0"/>
          </a:p>
          <a:p>
            <a:pPr algn="ctr"/>
            <a:endParaRPr lang="en-US" dirty="0" smtClean="0"/>
          </a:p>
          <a:p>
            <a:pPr algn="ctr"/>
            <a:r>
              <a:rPr lang="en-US" sz="1400" i="1" dirty="0" smtClean="0"/>
              <a:t>Πηγή: </a:t>
            </a:r>
            <a:r>
              <a:rPr lang="en-US" sz="1400" i="1" dirty="0" smtClean="0">
                <a:hlinkClick r:id="rId5"/>
              </a:rPr>
              <a:t>https:</a:t>
            </a:r>
            <a:r>
              <a:rPr lang="en-US" sz="1400" i="1" dirty="0" smtClean="0"/>
              <a:t>//planbee.com/blogs/news/how-to-create-an-inclusive-classroom-12-tips-for-teachers </a:t>
            </a:r>
            <a:endParaRPr lang="en-US" sz="1400" i="1" dirty="0"/>
          </a:p>
        </p:txBody>
      </p:sp>
      <p:pic>
        <p:nvPicPr>
          <p:cNvPr id="13" name="Picture 12"/>
          <p:cNvPicPr>
            <a:picLocks noChangeAspect="1"/>
          </p:cNvPicPr>
          <p:nvPr/>
        </p:nvPicPr>
        <p:blipFill rotWithShape="1">
          <a:blip r:embed="rId6">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Μπορείτε να εφαρμόσετε αυτές τις συμβουλές στην τάξη της ΕΕΚ σας; </a:t>
            </a:r>
          </a:p>
        </p:txBody>
      </p:sp>
    </p:spTree>
    <p:extLst>
      <p:ext uri="{BB962C8B-B14F-4D97-AF65-F5344CB8AC3E}">
        <p14:creationId xmlns:p14="http://schemas.microsoft.com/office/powerpoint/2010/main" val="753590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94B90225-916D-48EE-AA0E-93FDBCC1A91E}"/>
              </a:ext>
            </a:extLst>
          </p:cNvPr>
          <p:cNvSpPr>
            <a:spLocks noGrp="1"/>
          </p:cNvSpPr>
          <p:nvPr>
            <p:ph type="title"/>
          </p:nvPr>
        </p:nvSpPr>
        <p:spPr/>
        <p:txBody>
          <a:bodyPr/>
          <a:lstStyle/>
          <a:p>
            <a:r>
              <a:rPr lang="nl-NL" dirty="0" err="1"/>
              <a:t>Λέξεις κλειδιά</a:t>
            </a:r>
            <a:endParaRPr lang="en-GB" dirty="0"/>
          </a:p>
        </p:txBody>
      </p:sp>
      <p:sp>
        <p:nvSpPr>
          <p:cNvPr id="5" name="Tijdelijke aanduiding voor inhoud 4">
            <a:extLst>
              <a:ext uri="{FF2B5EF4-FFF2-40B4-BE49-F238E27FC236}">
                <a16:creationId xmlns:a16="http://schemas.microsoft.com/office/drawing/2014/main" xmlns:p14="http://schemas.microsoft.com/office/powerpoint/2010/main" xmlns="" id="{4A7D3395-BB5E-4CB0-91D4-BEBFCD97D76C}"/>
              </a:ext>
            </a:extLst>
          </p:cNvPr>
          <p:cNvSpPr>
            <a:spLocks noGrp="1"/>
          </p:cNvSpPr>
          <p:nvPr>
            <p:ph idx="1"/>
          </p:nvPr>
        </p:nvSpPr>
        <p:spPr>
          <a:xfrm>
            <a:off x="838200" y="1825625"/>
            <a:ext cx="10515600" cy="2133816"/>
          </a:xfrm>
        </p:spPr>
        <p:txBody>
          <a:bodyPr/>
          <a:lstStyle/>
          <a:p>
            <a:r>
              <a:rPr lang="el-GR" dirty="0" smtClean="0"/>
              <a:t>Ενταξιακή ε</a:t>
            </a:r>
            <a:r>
              <a:rPr lang="en-US" dirty="0" smtClean="0"/>
              <a:t>κπα</a:t>
            </a:r>
            <a:r>
              <a:rPr lang="en-US" dirty="0" err="1" smtClean="0"/>
              <a:t>ίδευση</a:t>
            </a:r>
            <a:endParaRPr lang="nl-NL" dirty="0"/>
          </a:p>
          <a:p>
            <a:r>
              <a:rPr lang="en-US" dirty="0"/>
              <a:t>Βιωματική μάθηση</a:t>
            </a:r>
            <a:endParaRPr lang="nl-NL" dirty="0"/>
          </a:p>
          <a:p>
            <a:r>
              <a:rPr lang="en-GB" dirty="0" smtClean="0"/>
              <a:t>Προγράμματα σπουδών χωρίς αποκλεισμούς </a:t>
            </a:r>
          </a:p>
          <a:p>
            <a:r>
              <a:rPr lang="en-GB" dirty="0" smtClean="0"/>
              <a:t>Συμμετοχικότητα </a:t>
            </a:r>
            <a:endParaRPr lang="en-GB" dirty="0"/>
          </a:p>
        </p:txBody>
      </p:sp>
    </p:spTree>
    <p:extLst>
      <p:ext uri="{BB962C8B-B14F-4D97-AF65-F5344CB8AC3E}">
        <p14:creationId xmlns:p14="http://schemas.microsoft.com/office/powerpoint/2010/main" val="1133996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412BA15E-4659-440B-9C84-66614085DDD7}"/>
              </a:ext>
            </a:extLst>
          </p:cNvPr>
          <p:cNvSpPr>
            <a:spLocks noGrp="1"/>
          </p:cNvSpPr>
          <p:nvPr>
            <p:ph type="title"/>
          </p:nvPr>
        </p:nvSpPr>
        <p:spPr/>
        <p:txBody>
          <a:bodyPr/>
          <a:lstStyle/>
          <a:p>
            <a:r>
              <a:rPr lang="el-GR" dirty="0" smtClean="0"/>
              <a:t>Κεφάλαιο </a:t>
            </a:r>
            <a:r>
              <a:rPr lang="nl-NL" dirty="0" smtClean="0"/>
              <a:t>4</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CA910832-9AD8-4405-A0EC-78364F4F57EA}"/>
              </a:ext>
            </a:extLst>
          </p:cNvPr>
          <p:cNvSpPr>
            <a:spLocks noGrp="1"/>
          </p:cNvSpPr>
          <p:nvPr>
            <p:ph sz="half" idx="1"/>
          </p:nvPr>
        </p:nvSpPr>
        <p:spPr>
          <a:xfrm>
            <a:off x="637830" y="2212883"/>
            <a:ext cx="6136298" cy="792602"/>
          </a:xfrm>
        </p:spPr>
        <p:txBody>
          <a:bodyPr>
            <a:noAutofit/>
          </a:bodyPr>
          <a:lstStyle/>
          <a:p>
            <a:r>
              <a:rPr lang="en-US" b="1" dirty="0"/>
              <a:t>Στρατηγικές για την προώθηση μιας τάξης χωρίς αποκλεισμούς</a:t>
            </a:r>
            <a:endParaRPr lang="en-US" dirty="0"/>
          </a:p>
          <a:p>
            <a:endParaRPr lang="en-GB" dirty="0"/>
          </a:p>
        </p:txBody>
      </p:sp>
    </p:spTree>
    <p:extLst>
      <p:ext uri="{BB962C8B-B14F-4D97-AF65-F5344CB8AC3E}">
        <p14:creationId xmlns:p14="http://schemas.microsoft.com/office/powerpoint/2010/main" val="237598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normAutofit/>
          </a:bodyPr>
          <a:lstStyle/>
          <a:p>
            <a:r>
              <a:rPr lang="en-US" b="1" dirty="0"/>
              <a:t>Συμμετοχικότητα στην </a:t>
            </a:r>
            <a:r>
              <a:rPr lang="en-US" b="1" dirty="0" smtClean="0"/>
              <a:t>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p:txBody>
          <a:bodyPr>
            <a:noAutofit/>
          </a:bodyPr>
          <a:lstStyle/>
          <a:p>
            <a:pPr marL="0" indent="0">
              <a:buNone/>
            </a:pPr>
            <a:r>
              <a:rPr lang="en-US" sz="2000" b="1" dirty="0"/>
              <a:t>Η συμπεριληπτική διδασκαλία </a:t>
            </a:r>
            <a:r>
              <a:rPr lang="en-US" sz="2000" dirty="0"/>
              <a:t>αναφέρεται σε μια ποικιλία διδακτικών προσεγγίσεων που προσπαθούν να καλύψουν τις ανάγκες όλων των μαθητών. </a:t>
            </a:r>
            <a:endParaRPr lang="en-US" sz="2000" dirty="0" smtClean="0"/>
          </a:p>
          <a:p>
            <a:pPr marL="0" indent="0">
              <a:buNone/>
            </a:pPr>
            <a:r>
              <a:rPr lang="en-US" sz="2000" dirty="0" smtClean="0"/>
              <a:t>Η συμπεριληπτική </a:t>
            </a:r>
            <a:r>
              <a:rPr lang="en-US" sz="2000" dirty="0"/>
              <a:t>διδασκαλία παρέχει μια </a:t>
            </a:r>
            <a:r>
              <a:rPr lang="en-US" sz="2000" b="1" dirty="0"/>
              <a:t>μαθησιακή εμπειρία που επιτρέπει στους μαθητές από κάθε υπόβαθρο, μαθησιακό στυλ και ικανότητα να είναι επιτυχημένοι. </a:t>
            </a:r>
            <a:endParaRPr lang="en-US" sz="2000" b="1" dirty="0" smtClean="0"/>
          </a:p>
          <a:p>
            <a:pPr marL="0" indent="0">
              <a:buNone/>
            </a:pPr>
            <a:r>
              <a:rPr lang="en-US" sz="2000" dirty="0"/>
              <a:t>Οι στρατηγικές </a:t>
            </a:r>
            <a:r>
              <a:rPr lang="en-US" sz="2000" dirty="0" smtClean="0"/>
              <a:t>συμπεριληπτικής </a:t>
            </a:r>
            <a:r>
              <a:rPr lang="en-US" sz="2000" dirty="0"/>
              <a:t>διδασκαλίας συμβάλλουν σε ένα περιβάλλον μάθησης χωρίς αποκλεισμούς, στο οποίο όλοι οι μαθητές </a:t>
            </a:r>
            <a:r>
              <a:rPr lang="en-US" sz="2000" b="1" dirty="0"/>
              <a:t>αισθάνονται την ίδια αξία</a:t>
            </a:r>
            <a:r>
              <a:rPr lang="en-US" sz="2000" dirty="0"/>
              <a:t>. </a:t>
            </a:r>
            <a:endParaRPr lang="en-US" sz="2000" dirty="0" smtClean="0"/>
          </a:p>
          <a:p>
            <a:pPr marL="0" indent="0">
              <a:buNone/>
            </a:pPr>
            <a:r>
              <a:rPr lang="en-US" sz="2000" dirty="0" smtClean="0"/>
              <a:t>Η συμμετοχικότητα στην </a:t>
            </a:r>
            <a:r>
              <a:rPr lang="en-US" sz="2000" dirty="0"/>
              <a:t>τάξη σημαίνει ότι το περιβάλλον της τάξης είναι τέτοιο, ώστε όλοι οι μαθητές να αισθάνονται ότι οι συνεισφορές και οι προοπτικές τους εκτιμώνται και γίνονται εξίσου </a:t>
            </a:r>
            <a:r>
              <a:rPr lang="en-US" sz="2000" dirty="0" smtClean="0"/>
              <a:t>σεβαστές.</a:t>
            </a:r>
            <a:endParaRPr lang="nl-NL" sz="2000" dirty="0"/>
          </a:p>
        </p:txBody>
      </p:sp>
    </p:spTree>
    <p:extLst>
      <p:ext uri="{BB962C8B-B14F-4D97-AF65-F5344CB8AC3E}">
        <p14:creationId xmlns:p14="http://schemas.microsoft.com/office/powerpoint/2010/main" val="2231290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C6636DB5-842C-46F2-9EA9-DD4A4B8D2A38}"/>
              </a:ext>
            </a:extLst>
          </p:cNvPr>
          <p:cNvSpPr>
            <a:spLocks noGrp="1"/>
          </p:cNvSpPr>
          <p:nvPr>
            <p:ph type="title"/>
          </p:nvPr>
        </p:nvSpPr>
        <p:spPr/>
        <p:txBody>
          <a:bodyPr/>
          <a:lstStyle/>
          <a:p>
            <a:r>
              <a:rPr lang="en-US" b="1" dirty="0"/>
              <a:t>Στρατηγικές για συμμετοχικότητα στην τάξη</a:t>
            </a:r>
            <a:endParaRPr lang="en-GB" dirty="0"/>
          </a:p>
        </p:txBody>
      </p:sp>
      <p:sp>
        <p:nvSpPr>
          <p:cNvPr id="2" name="Content Placeholder 1">
            <a:extLst>
              <a:ext uri="{FF2B5EF4-FFF2-40B4-BE49-F238E27FC236}">
                <a16:creationId xmlns:a16="http://schemas.microsoft.com/office/drawing/2014/main" xmlns:p14="http://schemas.microsoft.com/office/powerpoint/2010/main" xmlns="" id="{D7FF0508-2CC0-4BA1-8701-CBF6E3DC9F5A}"/>
              </a:ext>
            </a:extLst>
          </p:cNvPr>
          <p:cNvSpPr>
            <a:spLocks noGrp="1"/>
          </p:cNvSpPr>
          <p:nvPr>
            <p:ph idx="1"/>
          </p:nvPr>
        </p:nvSpPr>
        <p:spPr>
          <a:xfrm>
            <a:off x="838200" y="1960880"/>
            <a:ext cx="10515600" cy="4897120"/>
          </a:xfrm>
        </p:spPr>
        <p:txBody>
          <a:bodyPr>
            <a:noAutofit/>
          </a:bodyPr>
          <a:lstStyle/>
          <a:p>
            <a:r>
              <a:rPr lang="en-US" sz="2000" b="1" dirty="0"/>
              <a:t>Κάντε το προσωπικό: </a:t>
            </a:r>
            <a:endParaRPr lang="en-US" sz="2000" b="1" dirty="0" smtClean="0"/>
          </a:p>
          <a:p>
            <a:pPr marL="0" indent="0">
              <a:buNone/>
            </a:pPr>
            <a:r>
              <a:rPr lang="en-US" sz="2000" dirty="0" smtClean="0"/>
              <a:t>Παρέχετε </a:t>
            </a:r>
            <a:r>
              <a:rPr lang="en-US" sz="2000" dirty="0"/>
              <a:t>ευκαιρίες στους </a:t>
            </a:r>
            <a:r>
              <a:rPr lang="en-US" sz="2000" dirty="0" smtClean="0"/>
              <a:t>μαθητές </a:t>
            </a:r>
            <a:r>
              <a:rPr lang="en-US" sz="2000" dirty="0"/>
              <a:t>να </a:t>
            </a:r>
            <a:r>
              <a:rPr lang="en-US" sz="2000" b="1" dirty="0"/>
              <a:t>μοιραστούν τις δικές τους εμπειρίες και προοπτικές</a:t>
            </a:r>
            <a:r>
              <a:rPr lang="en-US" sz="2000" dirty="0"/>
              <a:t>. Οι μαθητές μαθαίνουν ο ένας από τον άλλον και από τις διάφορες προοπτικές και τις υπάρχουσες γνώσεις που φέρνουν στο τραπέζι οι συμμαθητές τους. Δραστηριότητες όπως η δραστηριότητα της γυάλινης γυάλας ή η δραστηριότητα του αντίστροφου κύκλου συζήτησης μπορούν να ενθαρρύνουν και να κατευθύνουν αυτές τις απαιτητικές συζητήσεις</a:t>
            </a:r>
            <a:r>
              <a:rPr lang="en-US" sz="2000" dirty="0" smtClean="0"/>
              <a:t>.</a:t>
            </a:r>
            <a:endParaRPr lang="el-GR" sz="2000" dirty="0" smtClean="0"/>
          </a:p>
          <a:p>
            <a:pPr marL="0" indent="0">
              <a:buNone/>
            </a:pPr>
            <a:endParaRPr lang="en-US" sz="2000" dirty="0"/>
          </a:p>
          <a:p>
            <a:r>
              <a:rPr lang="en-US" sz="2000" b="1" dirty="0"/>
              <a:t>Συμπεριλάβετε διάφορες </a:t>
            </a:r>
            <a:r>
              <a:rPr lang="en-US" sz="2000" b="1" dirty="0" smtClean="0"/>
              <a:t>προοπτικές: </a:t>
            </a:r>
          </a:p>
          <a:p>
            <a:pPr marL="0" indent="0">
              <a:buNone/>
            </a:pPr>
            <a:r>
              <a:rPr lang="en-US" sz="2000" dirty="0" smtClean="0"/>
              <a:t>Πα</a:t>
            </a:r>
            <a:r>
              <a:rPr lang="en-US" sz="2000" dirty="0" err="1" smtClean="0"/>
              <a:t>ρέχετε</a:t>
            </a:r>
            <a:r>
              <a:rPr lang="en-US" sz="2000" dirty="0" smtClean="0"/>
              <a:t> </a:t>
            </a:r>
            <a:r>
              <a:rPr lang="en-US" sz="2000" b="1" dirty="0" err="1" smtClean="0"/>
              <a:t>μι</a:t>
            </a:r>
            <a:r>
              <a:rPr lang="en-US" sz="2000" b="1" dirty="0" smtClean="0"/>
              <a:t>α ποικιλία απόψεων για τα θέματα που διδάσκετε</a:t>
            </a:r>
            <a:r>
              <a:rPr lang="en-US" sz="2000" dirty="0" smtClean="0"/>
              <a:t>. </a:t>
            </a:r>
            <a:r>
              <a:rPr lang="en-US" sz="2000" dirty="0" err="1" smtClean="0"/>
              <a:t>Γι</a:t>
            </a:r>
            <a:r>
              <a:rPr lang="en-US" sz="2000" dirty="0" smtClean="0"/>
              <a:t>α παράδειγμα, </a:t>
            </a:r>
            <a:r>
              <a:rPr lang="en-US" sz="2000" dirty="0"/>
              <a:t>η λογοτεχνία που προέρχεται από μία μόνο οπτική γωνία δεν έχει </a:t>
            </a:r>
            <a:r>
              <a:rPr lang="en-US" sz="2000" dirty="0" smtClean="0"/>
              <a:t>βάθος</a:t>
            </a:r>
            <a:r>
              <a:rPr lang="en-US" sz="2000" dirty="0"/>
              <a:t>. Οι ποικίλες προοπτικές μπορεί να </a:t>
            </a:r>
            <a:r>
              <a:rPr lang="en-US" sz="2000" b="1" dirty="0"/>
              <a:t>προσφέρουν νέες ιδέες και μοναδικές απόψεις</a:t>
            </a:r>
            <a:r>
              <a:rPr lang="en-US" sz="2000" dirty="0" smtClean="0"/>
              <a:t>. </a:t>
            </a:r>
            <a:r>
              <a:rPr lang="en-US" sz="2000" dirty="0"/>
              <a:t>Παρέχετε όσο το δυνατόν περισσότερο περιεχόμενο από διαφορετικές οπτικές γωνίες ή δημιουργημένο από άτομα με διαφορετικό υπόβαθρο</a:t>
            </a:r>
            <a:r>
              <a:rPr lang="en-US" sz="2000" dirty="0" smtClean="0"/>
              <a:t>.</a:t>
            </a:r>
            <a:endParaRPr lang="en-US" sz="2000" b="1" dirty="0"/>
          </a:p>
        </p:txBody>
      </p:sp>
    </p:spTree>
    <p:extLst>
      <p:ext uri="{BB962C8B-B14F-4D97-AF65-F5344CB8AC3E}">
        <p14:creationId xmlns:p14="http://schemas.microsoft.com/office/powerpoint/2010/main" val="1074086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5759E2B3-3215-4C6B-8F8B-E352FEBCD425}"/>
              </a:ext>
            </a:extLst>
          </p:cNvPr>
          <p:cNvSpPr>
            <a:spLocks noGrp="1"/>
          </p:cNvSpPr>
          <p:nvPr>
            <p:ph type="title"/>
          </p:nvPr>
        </p:nvSpPr>
        <p:spPr/>
        <p:txBody>
          <a:bodyPr/>
          <a:lstStyle/>
          <a:p>
            <a:r>
              <a:rPr lang="en-US" b="1" dirty="0"/>
              <a:t>Στρατηγικές για συμμετοχικότητα στην τάξη</a:t>
            </a:r>
            <a:endParaRPr lang="nl-NL" dirty="0"/>
          </a:p>
        </p:txBody>
      </p:sp>
      <p:sp>
        <p:nvSpPr>
          <p:cNvPr id="3" name="Content Placeholder 2">
            <a:extLst>
              <a:ext uri="{FF2B5EF4-FFF2-40B4-BE49-F238E27FC236}">
                <a16:creationId xmlns:a16="http://schemas.microsoft.com/office/drawing/2014/main" xmlns:p14="http://schemas.microsoft.com/office/powerpoint/2010/main" xmlns="" id="{D3707263-D2BA-411A-9A9C-630FC40FB01B}"/>
              </a:ext>
            </a:extLst>
          </p:cNvPr>
          <p:cNvSpPr>
            <a:spLocks noGrp="1"/>
          </p:cNvSpPr>
          <p:nvPr>
            <p:ph idx="1"/>
          </p:nvPr>
        </p:nvSpPr>
        <p:spPr>
          <a:xfrm>
            <a:off x="838200" y="1825624"/>
            <a:ext cx="10515600" cy="4690585"/>
          </a:xfrm>
        </p:spPr>
        <p:txBody>
          <a:bodyPr>
            <a:noAutofit/>
          </a:bodyPr>
          <a:lstStyle/>
          <a:p>
            <a:r>
              <a:rPr lang="en-US" sz="2000" b="1" dirty="0"/>
              <a:t>Γνωρίστε τους μαθητές σας: </a:t>
            </a:r>
            <a:endParaRPr lang="en-US" sz="2000" b="1" dirty="0" smtClean="0"/>
          </a:p>
          <a:p>
            <a:pPr marL="0" indent="0">
              <a:buNone/>
            </a:pPr>
            <a:r>
              <a:rPr lang="en-US" sz="2000" dirty="0"/>
              <a:t>Γνωρίστε τους μαθητές σας. </a:t>
            </a:r>
            <a:r>
              <a:rPr lang="en-US" sz="2000" b="1" dirty="0"/>
              <a:t>Επενδύστε χρόνο για να επικεντρωθείτε στη γνωριμία με τους μαθητές σας. Ο </a:t>
            </a:r>
            <a:r>
              <a:rPr lang="en-US" sz="2000" dirty="0"/>
              <a:t>αντίκτυπος μπορεί να </a:t>
            </a:r>
            <a:r>
              <a:rPr lang="en-US" sz="2000" dirty="0" smtClean="0"/>
              <a:t>σας </a:t>
            </a:r>
            <a:r>
              <a:rPr lang="en-US" sz="2000" dirty="0"/>
              <a:t>εκπλήξει</a:t>
            </a:r>
            <a:r>
              <a:rPr lang="en-US" sz="2000" dirty="0" smtClean="0"/>
              <a:t>.Η </a:t>
            </a:r>
            <a:r>
              <a:rPr lang="en-US" sz="2000" dirty="0"/>
              <a:t>απλή χειρονομία του να απευθύνεστε σε έναν μαθητή με το όνομά του δείχνει </a:t>
            </a:r>
            <a:r>
              <a:rPr lang="en-US" sz="2000" b="1" dirty="0"/>
              <a:t>φροντίδα και ενδιαφέρον</a:t>
            </a:r>
            <a:r>
              <a:rPr lang="en-US" sz="2000" dirty="0"/>
              <a:t>. </a:t>
            </a:r>
            <a:endParaRPr lang="el-GR" sz="2000" dirty="0" smtClean="0"/>
          </a:p>
          <a:p>
            <a:pPr marL="0" indent="0">
              <a:buNone/>
            </a:pPr>
            <a:endParaRPr lang="en-US" sz="2000" dirty="0" smtClean="0"/>
          </a:p>
          <a:p>
            <a:r>
              <a:rPr lang="en-US" sz="2000" b="1" dirty="0"/>
              <a:t>Προσέξτε για προβληματικές </a:t>
            </a:r>
            <a:r>
              <a:rPr lang="el-GR" sz="2000" b="1" dirty="0" smtClean="0"/>
              <a:t>παραδοχές</a:t>
            </a:r>
            <a:r>
              <a:rPr lang="en-US" sz="2000" b="1" dirty="0" smtClean="0"/>
              <a:t>: </a:t>
            </a:r>
            <a:endParaRPr lang="en-US" sz="2000" dirty="0" smtClean="0"/>
          </a:p>
          <a:p>
            <a:pPr marL="0" indent="0">
              <a:buNone/>
            </a:pPr>
            <a:r>
              <a:rPr lang="en-US" sz="2000" dirty="0" smtClean="0"/>
              <a:t>Οι προβληματικές </a:t>
            </a:r>
            <a:r>
              <a:rPr lang="en-US" sz="2000" dirty="0"/>
              <a:t>παραδοχές και οι σιωπηρές προκαταλήψεις μπορούν να εκδηλωθούν στην τάξη. </a:t>
            </a:r>
            <a:endParaRPr lang="en-US" sz="2000" dirty="0" smtClean="0"/>
          </a:p>
          <a:p>
            <a:pPr marL="0" indent="0">
              <a:buNone/>
            </a:pPr>
            <a:r>
              <a:rPr lang="en-US" sz="2000" b="1" i="1" u="sng" dirty="0" smtClean="0"/>
              <a:t>Η ανάπτυξη </a:t>
            </a:r>
            <a:r>
              <a:rPr lang="en-US" sz="2000" b="1" i="1" u="sng" dirty="0"/>
              <a:t>της επίγνωσης των </a:t>
            </a:r>
            <a:r>
              <a:rPr lang="el-GR" sz="2000" b="1" i="1" u="sng" dirty="0" smtClean="0"/>
              <a:t>προσωπικών </a:t>
            </a:r>
            <a:r>
              <a:rPr lang="en-US" sz="2000" b="1" i="1" u="sng" dirty="0" smtClean="0"/>
              <a:t>παρα</a:t>
            </a:r>
            <a:r>
              <a:rPr lang="en-US" sz="2000" b="1" i="1" u="sng" dirty="0" err="1" smtClean="0"/>
              <a:t>δοχών</a:t>
            </a:r>
            <a:r>
              <a:rPr lang="en-US" sz="2000" b="1" i="1" u="sng" dirty="0" smtClean="0"/>
              <a:t> </a:t>
            </a:r>
            <a:r>
              <a:rPr lang="en-US" sz="2000" b="1" i="1" u="sng" dirty="0"/>
              <a:t>και των προκαταλήψεων μπορεί να βοηθήσει στην ανάπτυξη μιας θετικής τάξης</a:t>
            </a:r>
            <a:r>
              <a:rPr lang="en-US" sz="2000" b="1" i="1" u="sng" dirty="0" smtClean="0"/>
              <a:t>. </a:t>
            </a:r>
          </a:p>
        </p:txBody>
      </p:sp>
    </p:spTree>
    <p:extLst>
      <p:ext uri="{BB962C8B-B14F-4D97-AF65-F5344CB8AC3E}">
        <p14:creationId xmlns:p14="http://schemas.microsoft.com/office/powerpoint/2010/main" val="34818639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5759E2B3-3215-4C6B-8F8B-E352FEBCD425}"/>
              </a:ext>
            </a:extLst>
          </p:cNvPr>
          <p:cNvSpPr>
            <a:spLocks noGrp="1"/>
          </p:cNvSpPr>
          <p:nvPr>
            <p:ph type="title"/>
          </p:nvPr>
        </p:nvSpPr>
        <p:spPr/>
        <p:txBody>
          <a:bodyPr/>
          <a:lstStyle/>
          <a:p>
            <a:r>
              <a:rPr lang="en-US" b="1" dirty="0"/>
              <a:t>Στρατηγικές για συμμετοχικότητα στην τάξη</a:t>
            </a:r>
            <a:endParaRPr lang="nl-NL" dirty="0"/>
          </a:p>
        </p:txBody>
      </p:sp>
      <p:sp>
        <p:nvSpPr>
          <p:cNvPr id="3" name="Content Placeholder 2">
            <a:extLst>
              <a:ext uri="{FF2B5EF4-FFF2-40B4-BE49-F238E27FC236}">
                <a16:creationId xmlns:a16="http://schemas.microsoft.com/office/drawing/2014/main" xmlns:p14="http://schemas.microsoft.com/office/powerpoint/2010/main" xmlns="" id="{D3707263-D2BA-411A-9A9C-630FC40FB01B}"/>
              </a:ext>
            </a:extLst>
          </p:cNvPr>
          <p:cNvSpPr>
            <a:spLocks noGrp="1"/>
          </p:cNvSpPr>
          <p:nvPr>
            <p:ph idx="1"/>
          </p:nvPr>
        </p:nvSpPr>
        <p:spPr/>
        <p:txBody>
          <a:bodyPr>
            <a:noAutofit/>
          </a:bodyPr>
          <a:lstStyle/>
          <a:p>
            <a:r>
              <a:rPr lang="el-GR" sz="2000" b="1" dirty="0" smtClean="0"/>
              <a:t>Σεβαστείτε τους διαφορετικούς ανθρώπους: </a:t>
            </a:r>
            <a:r>
              <a:rPr lang="el-GR" sz="2000" dirty="0" smtClean="0"/>
              <a:t>Καθιέρωση του σεβασμού για τις αξίες των διαφορετικών λαών με τη χρήση συγκεκριμένων παραδειγμάτων. Παραδείγματα που καταδεικνύουν σεβασμό και εκτίμηση για τους διαφορετικούς λαούς και πολιτισμούς. </a:t>
            </a:r>
            <a:r>
              <a:rPr lang="el-GR" sz="2000" b="1" u="sng" dirty="0" smtClean="0"/>
              <a:t>Χρησιμοποιήστε γλώσσα που είναι ουδέτερη ως προς το φύλο ή λαμβάνει υπόψη την ταυτότητα φύλου των μαθητών.</a:t>
            </a:r>
          </a:p>
          <a:p>
            <a:pPr marL="0" indent="0">
              <a:buNone/>
            </a:pPr>
            <a:endParaRPr lang="el-GR" sz="2000" b="1" u="sng" dirty="0" smtClean="0"/>
          </a:p>
          <a:p>
            <a:r>
              <a:rPr lang="el-GR" sz="2000" b="1" dirty="0" smtClean="0"/>
              <a:t>Σεβαστείτε τα διαφορετικά ταλέντα: </a:t>
            </a:r>
            <a:r>
              <a:rPr lang="el-GR" sz="2000" dirty="0" smtClean="0"/>
              <a:t>Οι μαθητές δεν προέρχονται μόνο από διαφορετικά υπόβαθρα, εθνικότητες και φύλα, αλλά φέρνουν επίσης διαφορετικά ταλέντα και στυλ μάθησης. Όλοι οι μαθητές θα πρέπει να έχουν την ευκαιρία να μάθουν με τον τρόπο που τους βολεύει και να μπορούν να αναδεικνύουν τα ταλέντα τους.</a:t>
            </a:r>
            <a:endParaRPr lang="el-GR" sz="2000" dirty="0"/>
          </a:p>
        </p:txBody>
      </p:sp>
    </p:spTree>
    <p:extLst>
      <p:ext uri="{BB962C8B-B14F-4D97-AF65-F5344CB8AC3E}">
        <p14:creationId xmlns:p14="http://schemas.microsoft.com/office/powerpoint/2010/main" val="26953803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solidFill>
                  <a:schemeClr val="accent4">
                    <a:lumMod val="75000"/>
                  </a:schemeClr>
                </a:solidFill>
                <a:latin typeface="Ink Free" panose="03080402000500000000" pitchFamily="66" charset="0"/>
              </a:rPr>
              <a:t>Ώρα για αυτο-αναστοχασμό </a:t>
            </a:r>
            <a:endParaRPr lang="en-US" b="1" i="1" dirty="0">
              <a:solidFill>
                <a:schemeClr val="accent4">
                  <a:lumMod val="75000"/>
                </a:schemeClr>
              </a:solidFill>
              <a:latin typeface="Ink Free" panose="03080402000500000000" pitchFamily="66" charset="0"/>
            </a:endParaRPr>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59452" y="223838"/>
            <a:ext cx="1609725" cy="1466850"/>
          </a:xfr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797" y="4550848"/>
            <a:ext cx="2955315" cy="2307152"/>
          </a:xfrm>
          <a:prstGeom prst="rect">
            <a:avLst/>
          </a:prstGeom>
        </p:spPr>
      </p:pic>
      <p:sp>
        <p:nvSpPr>
          <p:cNvPr id="12" name="TextBox 11"/>
          <p:cNvSpPr txBox="1"/>
          <p:nvPr/>
        </p:nvSpPr>
        <p:spPr>
          <a:xfrm>
            <a:off x="1578702" y="2217753"/>
            <a:ext cx="8834805" cy="1908215"/>
          </a:xfrm>
          <a:prstGeom prst="rect">
            <a:avLst/>
          </a:prstGeom>
          <a:solidFill>
            <a:schemeClr val="accent4">
              <a:lumMod val="40000"/>
              <a:lumOff val="60000"/>
            </a:schemeClr>
          </a:solidFill>
        </p:spPr>
        <p:txBody>
          <a:bodyPr wrap="square" rtlCol="0">
            <a:spAutoFit/>
          </a:bodyPr>
          <a:lstStyle/>
          <a:p>
            <a:pPr algn="ctr"/>
            <a:r>
              <a:rPr lang="en-US" dirty="0" smtClean="0"/>
              <a:t>Κάντε κλικ παρακάτω και διαβάστε μια λίστα με </a:t>
            </a:r>
            <a:r>
              <a:rPr lang="el-GR" dirty="0" smtClean="0"/>
              <a:t>παιχνίδια που «σπάνε τον πάγο» </a:t>
            </a:r>
            <a:r>
              <a:rPr lang="en-US" dirty="0" err="1" smtClean="0"/>
              <a:t>μέσ</a:t>
            </a:r>
            <a:r>
              <a:rPr lang="en-US" dirty="0" smtClean="0"/>
              <a:t>α </a:t>
            </a:r>
            <a:r>
              <a:rPr lang="en-US" dirty="0" smtClean="0"/>
              <a:t>στην τάξη, ώστε να γνωρίσετε τους μαθητές σας: </a:t>
            </a:r>
          </a:p>
          <a:p>
            <a:pPr algn="just"/>
            <a:endParaRPr lang="en-US" dirty="0" smtClean="0">
              <a:solidFill>
                <a:srgbClr val="000000"/>
              </a:solidFill>
              <a:latin typeface="Roboto"/>
            </a:endParaRPr>
          </a:p>
          <a:p>
            <a:pPr algn="ctr"/>
            <a:r>
              <a:rPr lang="en-US" dirty="0" smtClean="0"/>
              <a:t>Σύνδεσμος</a:t>
            </a:r>
            <a:r>
              <a:rPr lang="en-US" dirty="0"/>
              <a:t>: </a:t>
            </a:r>
            <a:r>
              <a:rPr lang="en-US" dirty="0">
                <a:hlinkClick r:id="rId4"/>
              </a:rPr>
              <a:t>https://</a:t>
            </a:r>
            <a:r>
              <a:rPr lang="en-US" dirty="0" smtClean="0">
                <a:hlinkClick r:id="rId4"/>
              </a:rPr>
              <a:t>teach.ufl.edu/wp-content/uploads/2019/07/Classroom-Icebreakers.pdf</a:t>
            </a:r>
            <a:r>
              <a:rPr lang="en-US" dirty="0" smtClean="0"/>
              <a:t>	</a:t>
            </a:r>
          </a:p>
          <a:p>
            <a:pPr algn="ctr"/>
            <a:endParaRPr lang="en-US" sz="1400" i="1" dirty="0" smtClean="0"/>
          </a:p>
          <a:p>
            <a:pPr algn="ctr"/>
            <a:r>
              <a:rPr lang="en-US" sz="1400" i="1" dirty="0" smtClean="0"/>
              <a:t>Πηγή</a:t>
            </a:r>
            <a:r>
              <a:rPr lang="en-US" sz="1400" i="1" dirty="0"/>
              <a:t>: </a:t>
            </a:r>
            <a:r>
              <a:rPr lang="en-US" sz="1400" i="1" dirty="0">
                <a:hlinkClick r:id="rId4"/>
              </a:rPr>
              <a:t>(ufl.edu)</a:t>
            </a:r>
            <a:endParaRPr lang="en-US" sz="1400" i="1" dirty="0"/>
          </a:p>
        </p:txBody>
      </p:sp>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27492" t="10906" r="25189" b="12813"/>
          <a:stretch/>
        </p:blipFill>
        <p:spPr>
          <a:xfrm>
            <a:off x="222653" y="2510300"/>
            <a:ext cx="1358289" cy="1220936"/>
          </a:xfrm>
          <a:prstGeom prst="rect">
            <a:avLst/>
          </a:prstGeom>
        </p:spPr>
      </p:pic>
      <p:sp>
        <p:nvSpPr>
          <p:cNvPr id="14" name="TextBox 13"/>
          <p:cNvSpPr txBox="1"/>
          <p:nvPr/>
        </p:nvSpPr>
        <p:spPr>
          <a:xfrm>
            <a:off x="4000415" y="5058093"/>
            <a:ext cx="4368762" cy="646331"/>
          </a:xfrm>
          <a:prstGeom prst="rect">
            <a:avLst/>
          </a:prstGeom>
          <a:noFill/>
        </p:spPr>
        <p:txBody>
          <a:bodyPr wrap="square" rtlCol="0">
            <a:spAutoFit/>
          </a:bodyPr>
          <a:lstStyle/>
          <a:p>
            <a:r>
              <a:rPr lang="en-US" b="1" i="1" dirty="0" smtClean="0"/>
              <a:t>Αναφέρετε 5 από τα αναφερόμενα icebreakers που μπορούν να εφαρμοστούν στην τάξη σας. </a:t>
            </a:r>
          </a:p>
        </p:txBody>
      </p:sp>
    </p:spTree>
    <p:extLst>
      <p:ext uri="{BB962C8B-B14F-4D97-AF65-F5344CB8AC3E}">
        <p14:creationId xmlns:p14="http://schemas.microsoft.com/office/powerpoint/2010/main" val="34797717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p14="http://schemas.microsoft.com/office/powerpoint/2010/main" xmlns="" id="{1FC30163-DDA5-4F82-AC1D-9979EA2FBD60}"/>
              </a:ext>
            </a:extLst>
          </p:cNvPr>
          <p:cNvSpPr>
            <a:spLocks noGrp="1"/>
          </p:cNvSpPr>
          <p:nvPr>
            <p:ph type="title"/>
          </p:nvPr>
        </p:nvSpPr>
        <p:spPr/>
        <p:txBody>
          <a:bodyPr/>
          <a:lstStyle/>
          <a:p>
            <a:r>
              <a:rPr lang="nl-NL" dirty="0"/>
              <a:t>Σύνοψη</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B1A05FF6-6DF6-4F89-8DC1-4064BD7DA4BF}"/>
              </a:ext>
            </a:extLst>
          </p:cNvPr>
          <p:cNvSpPr>
            <a:spLocks noGrp="1"/>
          </p:cNvSpPr>
          <p:nvPr>
            <p:ph idx="1"/>
          </p:nvPr>
        </p:nvSpPr>
        <p:spPr>
          <a:xfrm>
            <a:off x="838200" y="1805305"/>
            <a:ext cx="10515600" cy="4351338"/>
          </a:xfrm>
        </p:spPr>
        <p:txBody>
          <a:bodyPr>
            <a:normAutofit/>
          </a:bodyPr>
          <a:lstStyle/>
          <a:p>
            <a:pPr marL="0" indent="0">
              <a:buNone/>
            </a:pPr>
            <a:r>
              <a:rPr lang="en-US" sz="2400" b="1" dirty="0">
                <a:solidFill>
                  <a:schemeClr val="bg2">
                    <a:lumMod val="50000"/>
                  </a:schemeClr>
                </a:solidFill>
              </a:rPr>
              <a:t>Τώρα που ολοκληρώσατε αυτή την ενότητα, θα πρέπει να είστε σε θέση να:</a:t>
            </a:r>
          </a:p>
          <a:p>
            <a:pPr marL="1028700" lvl="1" indent="-342900">
              <a:lnSpc>
                <a:spcPct val="150000"/>
              </a:lnSpc>
              <a:buFont typeface="Wingdings" panose="05000000000000000000" pitchFamily="2" charset="2"/>
              <a:buChar char="ü"/>
            </a:pPr>
            <a:r>
              <a:rPr lang="en-US" sz="2000" dirty="0">
                <a:solidFill>
                  <a:schemeClr val="bg2">
                    <a:lumMod val="50000"/>
                  </a:schemeClr>
                </a:solidFill>
              </a:rPr>
              <a:t>Κατανόηση της </a:t>
            </a:r>
            <a:r>
              <a:rPr lang="en-US" sz="2000" dirty="0" smtClean="0">
                <a:solidFill>
                  <a:schemeClr val="bg2">
                    <a:lumMod val="50000"/>
                  </a:schemeClr>
                </a:solidFill>
              </a:rPr>
              <a:t>συμμετοχικότητας στην τάξη </a:t>
            </a:r>
            <a:endParaRPr lang="el-GR" sz="2000" dirty="0">
              <a:solidFill>
                <a:schemeClr val="bg2">
                  <a:lumMod val="50000"/>
                </a:schemeClr>
              </a:solidFill>
            </a:endParaRPr>
          </a:p>
          <a:p>
            <a:pPr marL="1028700" lvl="1" indent="-342900">
              <a:lnSpc>
                <a:spcPct val="150000"/>
              </a:lnSpc>
              <a:buFont typeface="Wingdings" panose="05000000000000000000" pitchFamily="2" charset="2"/>
              <a:buChar char="ü"/>
            </a:pPr>
            <a:r>
              <a:rPr lang="en-US" sz="2000" dirty="0">
                <a:solidFill>
                  <a:schemeClr val="bg2">
                    <a:lumMod val="50000"/>
                  </a:schemeClr>
                </a:solidFill>
              </a:rPr>
              <a:t>Εφαρμόστε αυτές τις τεχνικές στην εργασία σας</a:t>
            </a:r>
          </a:p>
          <a:p>
            <a:pPr marL="1028700" lvl="1" indent="-342900">
              <a:lnSpc>
                <a:spcPct val="150000"/>
              </a:lnSpc>
              <a:buFont typeface="Wingdings" panose="05000000000000000000" pitchFamily="2" charset="2"/>
              <a:buChar char="ü"/>
            </a:pPr>
            <a:r>
              <a:rPr lang="en-US" sz="2000" dirty="0">
                <a:solidFill>
                  <a:schemeClr val="bg2">
                    <a:lumMod val="50000"/>
                  </a:schemeClr>
                </a:solidFill>
              </a:rPr>
              <a:t>Να χειρίζεστε πιο αποτελεσματικά τα καθημερινά ζητήματα της διδασκαλίας σας και τις μοναδικές ανάγκες των μαθητών σας. </a:t>
            </a:r>
            <a:endParaRPr lang="en-GB" sz="2000" dirty="0"/>
          </a:p>
        </p:txBody>
      </p:sp>
    </p:spTree>
    <p:extLst>
      <p:ext uri="{BB962C8B-B14F-4D97-AF65-F5344CB8AC3E}">
        <p14:creationId xmlns:p14="http://schemas.microsoft.com/office/powerpoint/2010/main" val="174254565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p14="http://schemas.microsoft.com/office/powerpoint/2010/main" xmlns="" id="{422FED3E-30FA-41C7-BD1B-3AB0EE5FFFCC}"/>
              </a:ext>
            </a:extLst>
          </p:cNvPr>
          <p:cNvSpPr>
            <a:spLocks noGrp="1"/>
          </p:cNvSpPr>
          <p:nvPr>
            <p:ph type="title"/>
          </p:nvPr>
        </p:nvSpPr>
        <p:spPr/>
        <p:txBody>
          <a:bodyPr/>
          <a:lstStyle/>
          <a:p>
            <a:r>
              <a:rPr lang="en-GB" dirty="0"/>
              <a:t>Κατάλογος </a:t>
            </a:r>
            <a:r>
              <a:rPr lang="en-GB" dirty="0" smtClean="0"/>
              <a:t>αναφορών και περαιτέρω ανάγνωσης</a:t>
            </a:r>
            <a:endParaRPr lang="nl-NL" dirty="0"/>
          </a:p>
        </p:txBody>
      </p:sp>
      <p:sp>
        <p:nvSpPr>
          <p:cNvPr id="3" name="Content Placeholder 2">
            <a:extLst>
              <a:ext uri="{FF2B5EF4-FFF2-40B4-BE49-F238E27FC236}">
                <a16:creationId xmlns:a16="http://schemas.microsoft.com/office/drawing/2014/main" xmlns:p14="http://schemas.microsoft.com/office/powerpoint/2010/main" xmlns="" id="{EB77659D-2AD8-4529-B848-2CC222CA124E}"/>
              </a:ext>
            </a:extLst>
          </p:cNvPr>
          <p:cNvSpPr>
            <a:spLocks noGrp="1"/>
          </p:cNvSpPr>
          <p:nvPr>
            <p:ph idx="1"/>
          </p:nvPr>
        </p:nvSpPr>
        <p:spPr>
          <a:xfrm>
            <a:off x="838200" y="1825625"/>
            <a:ext cx="10515600" cy="4663952"/>
          </a:xfrm>
        </p:spPr>
        <p:txBody>
          <a:bodyPr>
            <a:noAutofit/>
          </a:bodyPr>
          <a:lstStyle/>
          <a:p>
            <a:r>
              <a:rPr lang="en-US" sz="1600" dirty="0" smtClean="0"/>
              <a:t>Σύνδεσμος για την κοινοτική διαβίωση του New Brunswick </a:t>
            </a:r>
            <a:r>
              <a:rPr lang="en-US" sz="1600" dirty="0"/>
              <a:t>(NBACL</a:t>
            </a:r>
            <a:r>
              <a:rPr lang="en-US" sz="1600" dirty="0" smtClean="0"/>
              <a:t>) (</a:t>
            </a:r>
            <a:r>
              <a:rPr lang="en-US" sz="1600" dirty="0" err="1" smtClean="0"/>
              <a:t>n.d.</a:t>
            </a:r>
            <a:r>
              <a:rPr lang="en-US" sz="1600" dirty="0" smtClean="0"/>
              <a:t>). </a:t>
            </a:r>
            <a:r>
              <a:rPr lang="en-US" sz="1600" i="1" dirty="0" smtClean="0"/>
              <a:t>Ενταξιακή εκπαίδευση και τα οφέλη της</a:t>
            </a:r>
            <a:r>
              <a:rPr lang="en-US" sz="1600" dirty="0" smtClean="0"/>
              <a:t>. Ανακτήθηκε από: </a:t>
            </a:r>
            <a:r>
              <a:rPr lang="en-US" sz="1600" dirty="0" smtClean="0">
                <a:hlinkClick r:id="rId2"/>
              </a:rPr>
              <a:t>https:</a:t>
            </a:r>
            <a:r>
              <a:rPr lang="en-US" sz="1600" dirty="0" smtClean="0"/>
              <a:t>//nbacl.nb.ca/module-pages/inclusive-education-and-its-benefits/ </a:t>
            </a:r>
          </a:p>
          <a:p>
            <a:r>
              <a:rPr lang="en-US" sz="1600" dirty="0" smtClean="0"/>
              <a:t>Κέντρο Διδακτικής Αριστείας (</a:t>
            </a:r>
            <a:r>
              <a:rPr lang="en-US" sz="1600" dirty="0" err="1" smtClean="0"/>
              <a:t>n.d</a:t>
            </a:r>
            <a:r>
              <a:rPr lang="en-US" sz="1600" dirty="0"/>
              <a:t>). </a:t>
            </a:r>
            <a:r>
              <a:rPr lang="en-US" sz="1600" i="1" dirty="0"/>
              <a:t>Inclusivity in the </a:t>
            </a:r>
            <a:r>
              <a:rPr lang="en-US" sz="1600" i="1" dirty="0" smtClean="0"/>
              <a:t>Classroom. </a:t>
            </a:r>
            <a:r>
              <a:rPr lang="en-US" sz="1600" dirty="0"/>
              <a:t>Ανακτήθηκε από: </a:t>
            </a:r>
            <a:r>
              <a:rPr lang="en-US" sz="1600" dirty="0" smtClean="0">
                <a:hlinkClick r:id="rId3"/>
              </a:rPr>
              <a:t>https:</a:t>
            </a:r>
            <a:r>
              <a:rPr lang="en-US" sz="1600" dirty="0" smtClean="0"/>
              <a:t>//teach.ufl.edu/resource-library/inclusivity-in-the-classroom/ </a:t>
            </a:r>
          </a:p>
          <a:p>
            <a:r>
              <a:rPr lang="en-US" sz="1600" dirty="0" smtClean="0"/>
              <a:t>Oli Ryan. (2022). Σχέδιο Bee. </a:t>
            </a:r>
            <a:r>
              <a:rPr lang="en-US" sz="1600" i="1" dirty="0" smtClean="0"/>
              <a:t>Πώς </a:t>
            </a:r>
            <a:r>
              <a:rPr lang="en-US" sz="1600" i="1" dirty="0"/>
              <a:t>να δημιουργήσετε μια τάξη χωρίς αποκλεισμούς: 12 συμβουλές για </a:t>
            </a:r>
            <a:r>
              <a:rPr lang="en-US" sz="1600" i="1" dirty="0" smtClean="0"/>
              <a:t>εκπαιδευτικούς. </a:t>
            </a:r>
            <a:r>
              <a:rPr lang="en-US" sz="1600" dirty="0" smtClean="0"/>
              <a:t>Ανακτήθηκε </a:t>
            </a:r>
            <a:r>
              <a:rPr lang="en-US" sz="1600" dirty="0"/>
              <a:t>από: </a:t>
            </a:r>
            <a:r>
              <a:rPr lang="en-US" sz="1600" dirty="0" smtClean="0">
                <a:hlinkClick r:id="rId4"/>
              </a:rPr>
              <a:t>https:</a:t>
            </a:r>
            <a:r>
              <a:rPr lang="en-US" sz="1600" dirty="0" smtClean="0"/>
              <a:t>//planbee.com/blogs/news/how-to-create-an-inclusive-classroom-12-tips-for-teachers </a:t>
            </a:r>
          </a:p>
          <a:p>
            <a:r>
              <a:rPr lang="en-US" sz="1600" dirty="0" err="1"/>
              <a:t>Diyanat </a:t>
            </a:r>
            <a:r>
              <a:rPr lang="en-US" sz="1600" dirty="0" smtClean="0"/>
              <a:t>Ali. (2018</a:t>
            </a:r>
            <a:r>
              <a:rPr lang="en-US" sz="1600" dirty="0"/>
              <a:t>, </a:t>
            </a:r>
            <a:r>
              <a:rPr lang="en-US" sz="1600" dirty="0" smtClean="0"/>
              <a:t>24 </a:t>
            </a:r>
            <a:r>
              <a:rPr lang="en-US" sz="1600" dirty="0"/>
              <a:t>Ιουλίου</a:t>
            </a:r>
            <a:r>
              <a:rPr lang="en-US" sz="1600" dirty="0" smtClean="0"/>
              <a:t>). </a:t>
            </a:r>
            <a:r>
              <a:rPr lang="en-US" sz="1600" i="1" dirty="0"/>
              <a:t>Μοντέλα </a:t>
            </a:r>
            <a:r>
              <a:rPr lang="en-US" sz="1600" i="1" dirty="0" smtClean="0"/>
              <a:t>βιωματικής </a:t>
            </a:r>
            <a:r>
              <a:rPr lang="en-US" sz="1600" i="1" dirty="0"/>
              <a:t>μάθησης, μέθοδοι, αρχές και </a:t>
            </a:r>
            <a:r>
              <a:rPr lang="en-US" sz="1600" i="1" dirty="0" smtClean="0"/>
              <a:t>πρακτικές </a:t>
            </a:r>
            <a:r>
              <a:rPr lang="en-US" sz="1600" i="1" dirty="0" err="1" smtClean="0"/>
              <a:t>Outlife</a:t>
            </a:r>
            <a:r>
              <a:rPr lang="en-US" sz="1600" i="1" dirty="0" smtClean="0"/>
              <a:t>. </a:t>
            </a:r>
            <a:r>
              <a:rPr lang="en-US" sz="1600" dirty="0" smtClean="0"/>
              <a:t>Ανακτήθηκε από: </a:t>
            </a:r>
            <a:r>
              <a:rPr lang="en-US" sz="1600" dirty="0" smtClean="0">
                <a:hlinkClick r:id="rId5"/>
              </a:rPr>
              <a:t>https:</a:t>
            </a:r>
            <a:r>
              <a:rPr lang="en-US" sz="1600" dirty="0" smtClean="0"/>
              <a:t>//www.outlife.in/experiential-learning.html </a:t>
            </a:r>
          </a:p>
          <a:p>
            <a:r>
              <a:rPr lang="en-US" sz="1600" dirty="0"/>
              <a:t>Sec- B Readings (</a:t>
            </a:r>
            <a:r>
              <a:rPr lang="en-US" sz="1600" dirty="0" err="1"/>
              <a:t>n.d</a:t>
            </a:r>
            <a:r>
              <a:rPr lang="en-US" sz="1600" dirty="0"/>
              <a:t>). </a:t>
            </a:r>
            <a:r>
              <a:rPr lang="en-US" sz="1600" i="1" dirty="0"/>
              <a:t>Διαφοροποιημένη διδασκαλία</a:t>
            </a:r>
            <a:r>
              <a:rPr lang="el-GR" sz="1600" i="1" dirty="0"/>
              <a:t>. </a:t>
            </a:r>
            <a:r>
              <a:rPr lang="en-US" sz="1600" dirty="0"/>
              <a:t>Ανακτήθηκε από: </a:t>
            </a:r>
            <a:r>
              <a:rPr lang="en-US" sz="1600" dirty="0">
                <a:hlinkClick r:id="rId6"/>
              </a:rPr>
              <a:t>https:</a:t>
            </a:r>
            <a:r>
              <a:rPr lang="el-GR" sz="1600" dirty="0"/>
              <a:t>//www.dr-hatfield.com/educ342/Differentiated_Instruction.pdf </a:t>
            </a:r>
            <a:endParaRPr lang="en-US" sz="1600" dirty="0"/>
          </a:p>
          <a:p>
            <a:r>
              <a:rPr lang="en-US" sz="1600" dirty="0"/>
              <a:t>Dr. Matthew </a:t>
            </a:r>
            <a:r>
              <a:rPr lang="en-US" sz="1600" dirty="0" err="1" smtClean="0"/>
              <a:t>Okun </a:t>
            </a:r>
            <a:r>
              <a:rPr lang="en-US" sz="1600" dirty="0" smtClean="0"/>
              <a:t>(2012). </a:t>
            </a:r>
            <a:r>
              <a:rPr lang="en-US" sz="1600" i="1" dirty="0"/>
              <a:t>Πώς επηρεάζει η ποικιλομορφία των μαθητών τις προτεραιότητες των εκπαιδευτικών στη διαφοροποίηση της διδασκαλίας</a:t>
            </a:r>
            <a:r>
              <a:rPr lang="en-US" sz="1600" i="1" dirty="0" smtClean="0"/>
              <a:t>;. </a:t>
            </a:r>
            <a:r>
              <a:rPr lang="en-US" sz="1600" dirty="0"/>
              <a:t>Ανακτήθηκε </a:t>
            </a:r>
            <a:r>
              <a:rPr lang="en-US" sz="1600" dirty="0" smtClean="0"/>
              <a:t>από: </a:t>
            </a:r>
            <a:r>
              <a:rPr lang="en-US" sz="1600" dirty="0" smtClean="0">
                <a:hlinkClick r:id="rId7"/>
              </a:rPr>
              <a:t>http:</a:t>
            </a:r>
            <a:r>
              <a:rPr lang="en-US" sz="1600" dirty="0" smtClean="0"/>
              <a:t>//www.ijhssnet.com/journals/Vol_2_No_12_Special_Issue_June_2012/28.pdf </a:t>
            </a:r>
            <a:endParaRPr lang="en-US" sz="1600" dirty="0">
              <a:solidFill>
                <a:schemeClr val="bg1"/>
              </a:solidFill>
              <a:hlinkClick r:id="rId2"/>
            </a:endParaRPr>
          </a:p>
          <a:p>
            <a:r>
              <a:rPr lang="en-US" sz="1600" dirty="0"/>
              <a:t>Timothy </a:t>
            </a:r>
            <a:r>
              <a:rPr lang="en-US" sz="1600" dirty="0" smtClean="0"/>
              <a:t>J., Landrum </a:t>
            </a:r>
            <a:r>
              <a:rPr lang="en-US" sz="1600" dirty="0"/>
              <a:t>&amp; Kimberly A. McDuffie (</a:t>
            </a:r>
            <a:r>
              <a:rPr lang="en-US" sz="1600" dirty="0" smtClean="0"/>
              <a:t>2010). Learning </a:t>
            </a:r>
            <a:r>
              <a:rPr lang="en-US" sz="1600" dirty="0"/>
              <a:t>Styles in the </a:t>
            </a:r>
            <a:r>
              <a:rPr lang="en-US" sz="1600" dirty="0" err="1"/>
              <a:t>Ageof </a:t>
            </a:r>
            <a:r>
              <a:rPr lang="en-US" sz="1600" dirty="0"/>
              <a:t>Differentiated </a:t>
            </a:r>
            <a:r>
              <a:rPr lang="en-US" sz="1600" dirty="0" smtClean="0"/>
              <a:t>Instruction (Μαθησιακά </a:t>
            </a:r>
            <a:r>
              <a:rPr lang="en-US" sz="1600" dirty="0"/>
              <a:t>στυλ στην </a:t>
            </a:r>
            <a:r>
              <a:rPr lang="en-US" sz="1600" dirty="0" err="1"/>
              <a:t>εποχή της </a:t>
            </a:r>
            <a:r>
              <a:rPr lang="en-US" sz="1600" dirty="0"/>
              <a:t>διαφοροποιημένης </a:t>
            </a:r>
            <a:r>
              <a:rPr lang="en-US" sz="1600" dirty="0" smtClean="0"/>
              <a:t>διδασκαλίας). </a:t>
            </a:r>
            <a:r>
              <a:rPr lang="en-US" sz="1600" dirty="0"/>
              <a:t>Ανακτήθηκε από: </a:t>
            </a:r>
            <a:r>
              <a:rPr lang="en-US" sz="1600" dirty="0" smtClean="0">
                <a:hlinkClick r:id="rId8"/>
              </a:rPr>
              <a:t>https:</a:t>
            </a:r>
            <a:r>
              <a:rPr lang="en-US" sz="1600" dirty="0" smtClean="0"/>
              <a:t>//doi.org/10.1080/09362830903462441 </a:t>
            </a:r>
            <a:endParaRPr lang="en-US" sz="1600" dirty="0" smtClean="0">
              <a:solidFill>
                <a:schemeClr val="bg1"/>
              </a:solidFill>
              <a:hlinkClick r:id="rId2"/>
            </a:endParaRPr>
          </a:p>
        </p:txBody>
      </p:sp>
    </p:spTree>
    <p:extLst>
      <p:ext uri="{BB962C8B-B14F-4D97-AF65-F5344CB8AC3E}">
        <p14:creationId xmlns:p14="http://schemas.microsoft.com/office/powerpoint/2010/main" val="28665580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682AE-D364-4DA8-A554-271AA4C02C56}"/>
              </a:ext>
            </a:extLst>
          </p:cNvPr>
          <p:cNvSpPr>
            <a:spLocks noGrp="1"/>
          </p:cNvSpPr>
          <p:nvPr>
            <p:ph type="title"/>
          </p:nvPr>
        </p:nvSpPr>
        <p:spPr>
          <a:xfrm>
            <a:off x="531455" y="3101048"/>
            <a:ext cx="7312065" cy="1325563"/>
          </a:xfrm>
        </p:spPr>
        <p:txBody>
          <a:bodyPr/>
          <a:lstStyle/>
          <a:p>
            <a:r>
              <a:rPr lang="el-GR" dirty="0" smtClean="0"/>
              <a:t>Ευχαριστούμε </a:t>
            </a:r>
            <a:br>
              <a:rPr lang="el-GR" dirty="0" smtClean="0"/>
            </a:br>
            <a:r>
              <a:rPr lang="nl-NL" dirty="0" err="1" smtClean="0"/>
              <a:t>γι</a:t>
            </a:r>
            <a:r>
              <a:rPr lang="nl-NL" dirty="0" smtClean="0"/>
              <a:t>α </a:t>
            </a:r>
            <a:r>
              <a:rPr lang="nl-NL" dirty="0"/>
              <a:t>την προσοχή </a:t>
            </a:r>
            <a:r>
              <a:rPr lang="nl-NL" dirty="0" smtClean="0"/>
              <a:t>σας</a:t>
            </a:r>
            <a:r>
              <a:rPr lang="el-GR" dirty="0" smtClean="0"/>
              <a:t>!</a:t>
            </a:r>
            <a:endParaRPr lang="en-GB" dirty="0"/>
          </a:p>
        </p:txBody>
      </p:sp>
    </p:spTree>
    <p:extLst>
      <p:ext uri="{BB962C8B-B14F-4D97-AF65-F5344CB8AC3E}">
        <p14:creationId xmlns:p14="http://schemas.microsoft.com/office/powerpoint/2010/main" val="303829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xmlns:p14="http://schemas.microsoft.com/office/powerpoint/2010/main" xmlns="" id="{8B884FEB-1397-4CD6-9506-15CE0A3717CA}"/>
              </a:ext>
            </a:extLst>
          </p:cNvPr>
          <p:cNvSpPr>
            <a:spLocks noGrp="1"/>
          </p:cNvSpPr>
          <p:nvPr>
            <p:ph type="title"/>
          </p:nvPr>
        </p:nvSpPr>
        <p:spPr>
          <a:xfrm>
            <a:off x="616259" y="311858"/>
            <a:ext cx="10515600" cy="868871"/>
          </a:xfrm>
        </p:spPr>
        <p:txBody>
          <a:bodyPr/>
          <a:lstStyle/>
          <a:p>
            <a:r>
              <a:rPr lang="nl-NL" dirty="0" err="1"/>
              <a:t>Πίνακας </a:t>
            </a:r>
            <a:r>
              <a:rPr lang="nl-NL" dirty="0"/>
              <a:t>περιεχομένων</a:t>
            </a:r>
            <a:endParaRPr lang="en-GB" dirty="0"/>
          </a:p>
        </p:txBody>
      </p:sp>
      <p:sp>
        <p:nvSpPr>
          <p:cNvPr id="7" name="Tijdelijke aanduiding voor inhoud 6">
            <a:extLst>
              <a:ext uri="{FF2B5EF4-FFF2-40B4-BE49-F238E27FC236}">
                <a16:creationId xmlns:a16="http://schemas.microsoft.com/office/drawing/2014/main" xmlns:p14="http://schemas.microsoft.com/office/powerpoint/2010/main" xmlns="" id="{468FC1CB-C882-4A8D-8D26-400235D76757}"/>
              </a:ext>
            </a:extLst>
          </p:cNvPr>
          <p:cNvSpPr>
            <a:spLocks noGrp="1"/>
          </p:cNvSpPr>
          <p:nvPr>
            <p:ph idx="1"/>
          </p:nvPr>
        </p:nvSpPr>
        <p:spPr>
          <a:xfrm>
            <a:off x="616259" y="1180729"/>
            <a:ext cx="10515600" cy="5477523"/>
          </a:xfrm>
        </p:spPr>
        <p:txBody>
          <a:bodyPr>
            <a:normAutofit fontScale="85000" lnSpcReduction="20000"/>
          </a:bodyPr>
          <a:lstStyle/>
          <a:p>
            <a:pPr marL="0" indent="0">
              <a:buNone/>
            </a:pPr>
            <a:r>
              <a:rPr lang="el-GR" sz="2200" b="1" dirty="0" smtClean="0"/>
              <a:t>Κεφάλαιο 1</a:t>
            </a:r>
            <a:r>
              <a:rPr lang="nl-NL" sz="2200" b="1" dirty="0" smtClean="0"/>
              <a:t>: </a:t>
            </a:r>
            <a:r>
              <a:rPr lang="en-US" sz="2200" b="1" dirty="0"/>
              <a:t>Η έννοια της ένταξης στην εκπαίδευση</a:t>
            </a:r>
            <a:endParaRPr lang="nl-NL" sz="2200" b="1" dirty="0"/>
          </a:p>
          <a:p>
            <a:pPr marL="457200" lvl="1" indent="0">
              <a:buNone/>
            </a:pPr>
            <a:r>
              <a:rPr lang="nl-NL" sz="2200" dirty="0" smtClean="0"/>
              <a:t>1.1 </a:t>
            </a:r>
            <a:r>
              <a:rPr lang="en-US" sz="2200" dirty="0"/>
              <a:t>Ενταξιακή εκπαίδευση και τα οφέλη της</a:t>
            </a:r>
            <a:endParaRPr lang="nl-NL" sz="2200" dirty="0"/>
          </a:p>
          <a:p>
            <a:pPr marL="457200" lvl="1" indent="0">
              <a:buNone/>
            </a:pPr>
            <a:r>
              <a:rPr lang="nl-NL" sz="2200" dirty="0"/>
              <a:t>1.2 </a:t>
            </a:r>
            <a:r>
              <a:rPr lang="nl-NL" sz="2200" dirty="0" err="1"/>
              <a:t>Αρχές </a:t>
            </a:r>
            <a:r>
              <a:rPr lang="nl-NL" sz="2200" dirty="0"/>
              <a:t>της </a:t>
            </a:r>
            <a:r>
              <a:rPr lang="nl-NL" sz="2200" dirty="0" err="1"/>
              <a:t>ενταξιακής </a:t>
            </a:r>
            <a:r>
              <a:rPr lang="nl-NL" sz="2200" dirty="0" err="1" smtClean="0"/>
              <a:t>εκπαίδευσης</a:t>
            </a:r>
            <a:endParaRPr lang="nl-NL" sz="2200" dirty="0" smtClean="0"/>
          </a:p>
          <a:p>
            <a:pPr marL="457200" lvl="1" indent="0">
              <a:buNone/>
            </a:pPr>
            <a:r>
              <a:rPr lang="nl-NL" sz="2200" dirty="0" smtClean="0"/>
              <a:t>1.3 </a:t>
            </a:r>
            <a:r>
              <a:rPr lang="en-US" sz="2200" dirty="0"/>
              <a:t>Βασικά χαρακτηριστικά της ενταξιακής </a:t>
            </a:r>
            <a:r>
              <a:rPr lang="en-US" sz="2200" dirty="0" smtClean="0"/>
              <a:t>εκπαίδευσης</a:t>
            </a:r>
          </a:p>
          <a:p>
            <a:pPr marL="457200" lvl="1" indent="0">
              <a:buNone/>
            </a:pPr>
            <a:r>
              <a:rPr lang="en-US" sz="2200" dirty="0" smtClean="0"/>
              <a:t>1.4 </a:t>
            </a:r>
            <a:r>
              <a:rPr lang="en-US" sz="2200" dirty="0"/>
              <a:t>Οφέλη της ενταξιακής εκπαίδευσης</a:t>
            </a:r>
            <a:endParaRPr lang="nl-NL" sz="2200" dirty="0"/>
          </a:p>
          <a:p>
            <a:pPr marL="457200" lvl="1" indent="0">
              <a:buNone/>
            </a:pPr>
            <a:endParaRPr lang="en-GB" sz="2200" dirty="0"/>
          </a:p>
          <a:p>
            <a:pPr marL="0" indent="0">
              <a:buNone/>
            </a:pPr>
            <a:r>
              <a:rPr lang="el-GR" sz="2200" b="1" dirty="0"/>
              <a:t>Κεφάλαιο </a:t>
            </a:r>
            <a:r>
              <a:rPr lang="el-GR" sz="2200" b="1" dirty="0" smtClean="0"/>
              <a:t>2</a:t>
            </a:r>
            <a:r>
              <a:rPr lang="nl-NL" sz="2200" b="1" dirty="0" smtClean="0"/>
              <a:t>: </a:t>
            </a:r>
            <a:r>
              <a:rPr lang="nl-NL" sz="2200" b="1" dirty="0" err="1"/>
              <a:t>Τεχνικές</a:t>
            </a:r>
            <a:r>
              <a:rPr lang="nl-NL" sz="2200" b="1" dirty="0"/>
              <a:t> β</a:t>
            </a:r>
            <a:r>
              <a:rPr lang="nl-NL" sz="2200" b="1" dirty="0" err="1"/>
              <a:t>ιωμ</a:t>
            </a:r>
            <a:r>
              <a:rPr lang="nl-NL" sz="2200" b="1" dirty="0"/>
              <a:t>ατικής μάθησης</a:t>
            </a:r>
          </a:p>
          <a:p>
            <a:pPr marL="457200" lvl="1" indent="0">
              <a:buNone/>
            </a:pPr>
            <a:r>
              <a:rPr lang="nl-NL" sz="2200" dirty="0"/>
              <a:t>2.1 </a:t>
            </a:r>
            <a:r>
              <a:rPr lang="nl-NL" sz="2200" dirty="0" err="1"/>
              <a:t>Τι </a:t>
            </a:r>
            <a:r>
              <a:rPr lang="nl-NL" sz="2200" dirty="0"/>
              <a:t>είναι η </a:t>
            </a:r>
            <a:r>
              <a:rPr lang="nl-NL" sz="2200" dirty="0" err="1"/>
              <a:t>βιωματική </a:t>
            </a:r>
            <a:r>
              <a:rPr lang="nl-NL" sz="2200" dirty="0"/>
              <a:t>μάθηση</a:t>
            </a:r>
          </a:p>
          <a:p>
            <a:pPr marL="457200" lvl="1" indent="0">
              <a:buNone/>
            </a:pPr>
            <a:r>
              <a:rPr lang="nl-NL" sz="2200" dirty="0" smtClean="0"/>
              <a:t>2.2 Πώς </a:t>
            </a:r>
            <a:r>
              <a:rPr lang="nl-NL" sz="2200" dirty="0"/>
              <a:t>λειτουργεί η </a:t>
            </a:r>
            <a:r>
              <a:rPr lang="nl-NL" sz="2200" dirty="0" err="1"/>
              <a:t>βιωματική </a:t>
            </a:r>
            <a:r>
              <a:rPr lang="nl-NL" sz="2200" dirty="0"/>
              <a:t>μάθηση </a:t>
            </a:r>
            <a:endParaRPr lang="nl-NL" sz="2200" dirty="0" smtClean="0"/>
          </a:p>
          <a:p>
            <a:pPr marL="457200" lvl="1" indent="0">
              <a:buNone/>
            </a:pPr>
            <a:r>
              <a:rPr lang="nl-NL" sz="2200" dirty="0"/>
              <a:t>2.3 </a:t>
            </a:r>
            <a:r>
              <a:rPr lang="nl-NL" sz="2200" dirty="0" err="1"/>
              <a:t>Η σημασία </a:t>
            </a:r>
            <a:r>
              <a:rPr lang="nl-NL" sz="2200" dirty="0"/>
              <a:t>της </a:t>
            </a:r>
            <a:r>
              <a:rPr lang="nl-NL" sz="2200" dirty="0" err="1"/>
              <a:t>βιωματικής </a:t>
            </a:r>
            <a:r>
              <a:rPr lang="nl-NL" sz="2200" dirty="0"/>
              <a:t>μάθησης</a:t>
            </a:r>
          </a:p>
          <a:p>
            <a:pPr marL="457200" lvl="1" indent="0">
              <a:buNone/>
            </a:pPr>
            <a:endParaRPr lang="en-GB" sz="2200" dirty="0"/>
          </a:p>
          <a:p>
            <a:pPr marL="0" indent="0">
              <a:buNone/>
            </a:pPr>
            <a:r>
              <a:rPr lang="el-GR" sz="2200" b="1" dirty="0"/>
              <a:t>Κεφάλαιο </a:t>
            </a:r>
            <a:r>
              <a:rPr lang="nl-NL" sz="2200" b="1" dirty="0" smtClean="0"/>
              <a:t>3</a:t>
            </a:r>
            <a:r>
              <a:rPr lang="nl-NL" sz="2200" b="1" dirty="0" smtClean="0"/>
              <a:t>: </a:t>
            </a:r>
            <a:r>
              <a:rPr lang="en-US" sz="2200" b="1" dirty="0"/>
              <a:t>Ο αντίκτυπος ενός </a:t>
            </a:r>
            <a:r>
              <a:rPr lang="en-US" sz="2200" b="1" dirty="0" smtClean="0"/>
              <a:t>προγράμματος σπουδών </a:t>
            </a:r>
            <a:r>
              <a:rPr lang="en-US" sz="2200" b="1" dirty="0"/>
              <a:t>χωρίς αποκλεισμούς </a:t>
            </a:r>
            <a:endParaRPr lang="nl-NL" sz="2200" b="1" dirty="0"/>
          </a:p>
          <a:p>
            <a:pPr marL="457200" lvl="1" indent="0">
              <a:buNone/>
            </a:pPr>
            <a:r>
              <a:rPr lang="nl-NL" sz="2200" dirty="0" smtClean="0"/>
              <a:t>3.1 </a:t>
            </a:r>
            <a:r>
              <a:rPr lang="en-US" sz="2200" dirty="0"/>
              <a:t>Η σημασία των προγραμμάτων σπουδών χωρίς αποκλεισμούς</a:t>
            </a:r>
            <a:endParaRPr lang="nl-NL" sz="2200" dirty="0"/>
          </a:p>
          <a:p>
            <a:pPr marL="457200" lvl="1" indent="0">
              <a:buNone/>
            </a:pPr>
            <a:r>
              <a:rPr lang="nl-NL" sz="2200" dirty="0" smtClean="0"/>
              <a:t>3.2 </a:t>
            </a:r>
            <a:r>
              <a:rPr lang="en-US" sz="2200" dirty="0"/>
              <a:t>Στρατηγικές για την ανάπτυξη προγραμμάτων σπουδών χωρίς αποκλεισμούς </a:t>
            </a:r>
            <a:r>
              <a:rPr lang="en-US" sz="2200" dirty="0" smtClean="0"/>
              <a:t>– </a:t>
            </a:r>
            <a:r>
              <a:rPr lang="el-GR" sz="2200" dirty="0" smtClean="0"/>
              <a:t>μέσα και έξω </a:t>
            </a:r>
            <a:r>
              <a:rPr lang="en-US" sz="2200" dirty="0" smtClean="0"/>
              <a:t>από </a:t>
            </a:r>
            <a:r>
              <a:rPr lang="en-US" sz="2200" dirty="0"/>
              <a:t>την </a:t>
            </a:r>
            <a:r>
              <a:rPr lang="en-US" sz="2200" dirty="0" smtClean="0"/>
              <a:t>τάξη</a:t>
            </a:r>
            <a:endParaRPr lang="nl-NL" sz="2200" dirty="0" smtClean="0"/>
          </a:p>
          <a:p>
            <a:pPr marL="457200" lvl="1" indent="0">
              <a:buNone/>
            </a:pPr>
            <a:endParaRPr lang="nl-NL" sz="2200" dirty="0"/>
          </a:p>
          <a:p>
            <a:pPr marL="0" indent="0">
              <a:buNone/>
            </a:pPr>
            <a:r>
              <a:rPr lang="el-GR" sz="2200" b="1" dirty="0" smtClean="0"/>
              <a:t>Κεφάλαιο </a:t>
            </a:r>
            <a:r>
              <a:rPr lang="nl-NL" sz="2200" b="1" dirty="0" smtClean="0"/>
              <a:t>4</a:t>
            </a:r>
            <a:r>
              <a:rPr lang="nl-NL" sz="2200" b="1" dirty="0" smtClean="0"/>
              <a:t>: </a:t>
            </a:r>
            <a:r>
              <a:rPr lang="en-US" sz="2200" b="1" dirty="0"/>
              <a:t>Στρατηγικές για την προώθηση μιας </a:t>
            </a:r>
            <a:r>
              <a:rPr lang="en-US" sz="2200" b="1" dirty="0" smtClean="0"/>
              <a:t>τάξης </a:t>
            </a:r>
            <a:r>
              <a:rPr lang="en-US" sz="2200" b="1" dirty="0"/>
              <a:t>χωρίς αποκλεισμούς</a:t>
            </a:r>
          </a:p>
          <a:p>
            <a:pPr marL="0" indent="0">
              <a:buNone/>
            </a:pPr>
            <a:r>
              <a:rPr lang="en-GB" sz="2200" dirty="0" smtClean="0"/>
              <a:t>       4.1 </a:t>
            </a:r>
            <a:r>
              <a:rPr lang="en-US" sz="2200" dirty="0"/>
              <a:t>Συμμετοχικότητα στην </a:t>
            </a:r>
            <a:r>
              <a:rPr lang="en-US" sz="2200" dirty="0" smtClean="0"/>
              <a:t>τάξη</a:t>
            </a:r>
          </a:p>
          <a:p>
            <a:pPr marL="0" indent="0">
              <a:buNone/>
            </a:pPr>
            <a:r>
              <a:rPr lang="en-US" sz="2200" dirty="0" smtClean="0"/>
              <a:t>       4.2 </a:t>
            </a:r>
            <a:r>
              <a:rPr lang="en-US" sz="2200" dirty="0"/>
              <a:t>Στρατηγικές για τη συμμετοχικότητα στην </a:t>
            </a:r>
            <a:r>
              <a:rPr lang="en-US" sz="2200" dirty="0" smtClean="0"/>
              <a:t>τάξη</a:t>
            </a:r>
            <a:endParaRPr lang="en-GB" sz="2200" dirty="0"/>
          </a:p>
        </p:txBody>
      </p:sp>
    </p:spTree>
    <p:extLst>
      <p:ext uri="{BB962C8B-B14F-4D97-AF65-F5344CB8AC3E}">
        <p14:creationId xmlns:p14="http://schemas.microsoft.com/office/powerpoint/2010/main" val="244793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471A11D0-FBA5-428B-8E6A-DC4E8940EDA7}"/>
              </a:ext>
            </a:extLst>
          </p:cNvPr>
          <p:cNvSpPr>
            <a:spLocks noGrp="1"/>
          </p:cNvSpPr>
          <p:nvPr>
            <p:ph type="title"/>
          </p:nvPr>
        </p:nvSpPr>
        <p:spPr/>
        <p:txBody>
          <a:bodyPr/>
          <a:lstStyle/>
          <a:p>
            <a:r>
              <a:rPr lang="el-GR" dirty="0" smtClean="0"/>
              <a:t>Κεφάλαιο </a:t>
            </a:r>
            <a:r>
              <a:rPr lang="nl-NL" dirty="0" smtClean="0"/>
              <a:t>1</a:t>
            </a:r>
            <a:endParaRPr lang="en-GB" dirty="0"/>
          </a:p>
        </p:txBody>
      </p:sp>
      <p:sp>
        <p:nvSpPr>
          <p:cNvPr id="6" name="Tijdelijke aanduiding voor inhoud 5">
            <a:extLst>
              <a:ext uri="{FF2B5EF4-FFF2-40B4-BE49-F238E27FC236}">
                <a16:creationId xmlns:a16="http://schemas.microsoft.com/office/drawing/2014/main" xmlns:p14="http://schemas.microsoft.com/office/powerpoint/2010/main" xmlns="" id="{7B0949EB-B2B1-4904-9778-B5A55841C227}"/>
              </a:ext>
            </a:extLst>
          </p:cNvPr>
          <p:cNvSpPr>
            <a:spLocks noGrp="1"/>
          </p:cNvSpPr>
          <p:nvPr>
            <p:ph sz="half" idx="1"/>
          </p:nvPr>
        </p:nvSpPr>
        <p:spPr>
          <a:xfrm>
            <a:off x="30172" y="2332337"/>
            <a:ext cx="6246804" cy="872503"/>
          </a:xfrm>
        </p:spPr>
        <p:txBody>
          <a:bodyPr>
            <a:noAutofit/>
          </a:bodyPr>
          <a:lstStyle/>
          <a:p>
            <a:r>
              <a:rPr lang="en-US" b="1" dirty="0"/>
              <a:t>Η έννοια της ένταξης στην εκπαίδευση</a:t>
            </a:r>
            <a:endParaRPr lang="en-GB" dirty="0"/>
          </a:p>
        </p:txBody>
      </p:sp>
    </p:spTree>
    <p:extLst>
      <p:ext uri="{BB962C8B-B14F-4D97-AF65-F5344CB8AC3E}">
        <p14:creationId xmlns:p14="http://schemas.microsoft.com/office/powerpoint/2010/main" val="3855585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2D67A9A5-0E33-4966-8A16-91923FECE081}"/>
              </a:ext>
            </a:extLst>
          </p:cNvPr>
          <p:cNvSpPr>
            <a:spLocks noGrp="1"/>
          </p:cNvSpPr>
          <p:nvPr>
            <p:ph type="title"/>
          </p:nvPr>
        </p:nvSpPr>
        <p:spPr>
          <a:xfrm>
            <a:off x="838200" y="331385"/>
            <a:ext cx="10515600" cy="1325563"/>
          </a:xfrm>
        </p:spPr>
        <p:txBody>
          <a:bodyPr/>
          <a:lstStyle/>
          <a:p>
            <a:r>
              <a:rPr lang="en-US" b="1" dirty="0" smtClean="0"/>
              <a:t>Ενταξιακή </a:t>
            </a:r>
            <a:r>
              <a:rPr lang="en-US" b="1" dirty="0"/>
              <a:t>εκπαίδευση και τα </a:t>
            </a:r>
            <a:r>
              <a:rPr lang="en-US" b="1" dirty="0" smtClean="0"/>
              <a:t>οφέλη </a:t>
            </a:r>
            <a:r>
              <a:rPr lang="en-US" b="1" dirty="0"/>
              <a:t>της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605F5134-825F-40D6-8EF9-6FFA9298FB51}"/>
              </a:ext>
            </a:extLst>
          </p:cNvPr>
          <p:cNvSpPr>
            <a:spLocks noGrp="1"/>
          </p:cNvSpPr>
          <p:nvPr>
            <p:ph idx="1"/>
          </p:nvPr>
        </p:nvSpPr>
        <p:spPr>
          <a:xfrm>
            <a:off x="838200" y="1653772"/>
            <a:ext cx="10515600" cy="4628441"/>
          </a:xfrm>
        </p:spPr>
        <p:txBody>
          <a:bodyPr>
            <a:noAutofit/>
          </a:bodyPr>
          <a:lstStyle/>
          <a:p>
            <a:pPr marL="0" indent="0">
              <a:buNone/>
            </a:pPr>
            <a:r>
              <a:rPr lang="en-US" sz="2200" dirty="0"/>
              <a:t>Η εκπαίδευση χωρίς αποκλεισμούς </a:t>
            </a:r>
            <a:r>
              <a:rPr lang="en-US" sz="2200" dirty="0" smtClean="0"/>
              <a:t>είναι: </a:t>
            </a:r>
          </a:p>
          <a:p>
            <a:r>
              <a:rPr lang="el-GR" sz="2200" dirty="0" smtClean="0"/>
              <a:t>Εξέταση των τρόπων </a:t>
            </a:r>
            <a:r>
              <a:rPr lang="en-US" sz="2200" dirty="0" err="1" smtClean="0"/>
              <a:t>με</a:t>
            </a:r>
            <a:r>
              <a:rPr lang="en-US" sz="2200" dirty="0" smtClean="0"/>
              <a:t> </a:t>
            </a:r>
            <a:r>
              <a:rPr lang="en-US" sz="2200" dirty="0"/>
              <a:t>τους οποίους τα σχολεία μας, οι τάξεις, τα προγράμματα και τα μαθήματα είναι σχεδιασμένα έτσι ώστε όλα τα παιδιά να μπορούν να </a:t>
            </a:r>
            <a:r>
              <a:rPr lang="en-US" sz="2200" b="1" dirty="0"/>
              <a:t>συμμετέχουν και να μαθαίνουν. </a:t>
            </a:r>
            <a:endParaRPr lang="el-GR" sz="2200" b="1" dirty="0" smtClean="0"/>
          </a:p>
          <a:p>
            <a:r>
              <a:rPr lang="en-US" sz="2200" dirty="0" smtClean="0"/>
              <a:t>Εύρεση </a:t>
            </a:r>
            <a:r>
              <a:rPr lang="en-US" sz="2200" dirty="0"/>
              <a:t>διαφορετικών τρόπων διδασκαλίας, ώστε στις τάξεις να </a:t>
            </a:r>
            <a:r>
              <a:rPr lang="en-US" sz="2200" b="1" dirty="0"/>
              <a:t>συμμετέχουν ενεργά </a:t>
            </a:r>
            <a:r>
              <a:rPr lang="en-US" sz="2200" dirty="0"/>
              <a:t>όλα τα </a:t>
            </a:r>
            <a:r>
              <a:rPr lang="en-US" sz="2200" dirty="0" smtClean="0"/>
              <a:t>παιδιά. </a:t>
            </a:r>
          </a:p>
          <a:p>
            <a:r>
              <a:rPr lang="en-US" sz="2200" dirty="0" smtClean="0"/>
              <a:t>Εύρεση </a:t>
            </a:r>
            <a:r>
              <a:rPr lang="en-US" sz="2200" dirty="0"/>
              <a:t>τρόπων </a:t>
            </a:r>
            <a:r>
              <a:rPr lang="en-US" sz="2200" b="1" dirty="0"/>
              <a:t>ανάπτυξης φιλίας, σχέσεων και αμοιβαίου σεβασμού </a:t>
            </a:r>
            <a:r>
              <a:rPr lang="en-US" sz="2200" dirty="0"/>
              <a:t>μεταξύ όλων των παιδιών, καθώς και μεταξύ των παιδιών και των εκπαιδευτικών του σχολείου</a:t>
            </a:r>
            <a:r>
              <a:rPr lang="en-US" sz="2200" dirty="0" smtClean="0"/>
              <a:t>.</a:t>
            </a:r>
            <a:endParaRPr lang="en-US" sz="2200" dirty="0"/>
          </a:p>
          <a:p>
            <a:r>
              <a:rPr lang="en-US" sz="2200" dirty="0"/>
              <a:t>Η ενταξιακή εκπαίδευση δεν είναι μόνο για ορισμένα παιδιά. Η ένταξη δεν είναι κάτι για το οποίο ένα παιδί πρέπει να είναι έτοιμο. Όλα τα παιδιά είναι ανά πάσα στιγμή έτοιμα να φοιτήσουν σε κανονικά σχολεία και τάξεις. Η συμμετοχή τους δεν είναι κάτι που πρέπει να κερδηθεί</a:t>
            </a:r>
            <a:r>
              <a:rPr lang="en-US" sz="2200" dirty="0" smtClean="0"/>
              <a:t>.</a:t>
            </a:r>
            <a:endParaRPr lang="en-US" sz="2200" dirty="0"/>
          </a:p>
          <a:p>
            <a:endParaRPr lang="nl-NL" sz="2200" dirty="0"/>
          </a:p>
        </p:txBody>
      </p:sp>
    </p:spTree>
    <p:extLst>
      <p:ext uri="{BB962C8B-B14F-4D97-AF65-F5344CB8AC3E}">
        <p14:creationId xmlns:p14="http://schemas.microsoft.com/office/powerpoint/2010/main" val="695922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838200" y="500062"/>
            <a:ext cx="10515600" cy="1325563"/>
          </a:xfrm>
        </p:spPr>
        <p:txBody>
          <a:bodyPr/>
          <a:lstStyle/>
          <a:p>
            <a:r>
              <a:rPr lang="en-US" b="1" dirty="0"/>
              <a:t>Ενταξιακή εκπαίδευση και τα οφέλη της</a:t>
            </a:r>
            <a:endParaRPr lang="en-GB" b="1"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a:xfrm>
            <a:off x="838200" y="1960879"/>
            <a:ext cx="10515600" cy="4216083"/>
          </a:xfrm>
        </p:spPr>
        <p:txBody>
          <a:bodyPr>
            <a:normAutofit/>
          </a:bodyPr>
          <a:lstStyle/>
          <a:p>
            <a:pPr marL="0" indent="0">
              <a:buNone/>
            </a:pPr>
            <a:r>
              <a:rPr lang="en-US" sz="2400" dirty="0"/>
              <a:t>Η ενταξιακή εκπαίδευση είναι ένας τρόπος σκέψης για το </a:t>
            </a:r>
            <a:r>
              <a:rPr lang="en-US" sz="2400" b="1" dirty="0"/>
              <a:t>πώς μπορούμε να είμαστε </a:t>
            </a:r>
            <a:r>
              <a:rPr lang="en-US" sz="2400" b="1" dirty="0" smtClean="0"/>
              <a:t>δημιουργικοί</a:t>
            </a:r>
            <a:r>
              <a:rPr lang="el-GR" sz="2400" dirty="0" smtClean="0"/>
              <a:t>, </a:t>
            </a:r>
            <a:r>
              <a:rPr lang="en-US" sz="2400" dirty="0"/>
              <a:t>να κάνουμε τα σχολεία μας ένα μέρος όπου </a:t>
            </a:r>
            <a:r>
              <a:rPr lang="en-US" sz="2400" b="1" dirty="0"/>
              <a:t>όλα τα παιδιά μπορούν να συμμετέχουν</a:t>
            </a:r>
            <a:r>
              <a:rPr lang="en-US" sz="2400" dirty="0"/>
              <a:t>. Η δημιουργικότητα μπορεί να σημαίνει ότι οι </a:t>
            </a:r>
            <a:r>
              <a:rPr lang="en-US" sz="2400" dirty="0" smtClean="0"/>
              <a:t>εκπαιδευτικοί της ΕΕΚ </a:t>
            </a:r>
            <a:r>
              <a:rPr lang="en-US" sz="2400" dirty="0"/>
              <a:t>μαθαίνουν να διδάσκουν με διαφορετικούς τρόπους ή σχεδιάζουν τα μαθήματά τους έτσι ώστε να μπορούν να συμμετέχουν όλα τα παιδιά.</a:t>
            </a:r>
          </a:p>
          <a:p>
            <a:endParaRPr lang="en-US" sz="2400" dirty="0"/>
          </a:p>
          <a:p>
            <a:pPr marL="0" indent="0">
              <a:buNone/>
            </a:pPr>
            <a:r>
              <a:rPr lang="en-US" sz="2400" dirty="0"/>
              <a:t>Ως αξία, η εκπαίδευση χωρίς αποκλεισμούς αντικατοπτρίζει την προσδοκία ότι θέλουμε όλα τα παιδιά </a:t>
            </a:r>
            <a:r>
              <a:rPr lang="en-US" sz="2400" dirty="0" smtClean="0"/>
              <a:t>να </a:t>
            </a:r>
            <a:r>
              <a:rPr lang="en-US" sz="2400" dirty="0"/>
              <a:t>εκτιμώνται και να γίνονται αποδεκτά καθ' όλη τη διάρκεια της ζωής τους.</a:t>
            </a:r>
          </a:p>
          <a:p>
            <a:pPr marL="0" indent="0">
              <a:buNone/>
            </a:pPr>
            <a:endParaRPr lang="en-US" sz="2400" dirty="0"/>
          </a:p>
        </p:txBody>
      </p:sp>
    </p:spTree>
    <p:extLst>
      <p:ext uri="{BB962C8B-B14F-4D97-AF65-F5344CB8AC3E}">
        <p14:creationId xmlns:p14="http://schemas.microsoft.com/office/powerpoint/2010/main" val="2246244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xmlns:p14="http://schemas.microsoft.com/office/powerpoint/2010/main" xmlns="" id="{FDADC7B5-76F0-43C1-B24B-823D8AA941C3}"/>
              </a:ext>
            </a:extLst>
          </p:cNvPr>
          <p:cNvSpPr>
            <a:spLocks noGrp="1"/>
          </p:cNvSpPr>
          <p:nvPr>
            <p:ph type="title"/>
          </p:nvPr>
        </p:nvSpPr>
        <p:spPr>
          <a:xfrm>
            <a:off x="838200" y="512872"/>
            <a:ext cx="10515600" cy="1312753"/>
          </a:xfrm>
        </p:spPr>
        <p:txBody>
          <a:bodyPr>
            <a:normAutofit/>
          </a:bodyPr>
          <a:lstStyle/>
          <a:p>
            <a:pPr fontAlgn="base"/>
            <a:r>
              <a:rPr lang="en-US" b="1" dirty="0"/>
              <a:t>Αρχές της ενταξιακής εκπαίδευσης</a:t>
            </a:r>
            <a:endParaRPr lang="en-GB" dirty="0"/>
          </a:p>
        </p:txBody>
      </p:sp>
      <p:sp>
        <p:nvSpPr>
          <p:cNvPr id="2" name="Content Placeholder 1">
            <a:extLst>
              <a:ext uri="{FF2B5EF4-FFF2-40B4-BE49-F238E27FC236}">
                <a16:creationId xmlns:a16="http://schemas.microsoft.com/office/drawing/2014/main" xmlns:p14="http://schemas.microsoft.com/office/powerpoint/2010/main" xmlns="" id="{ACF4B134-D2C0-41E4-9ED6-B3D83A90F84B}"/>
              </a:ext>
            </a:extLst>
          </p:cNvPr>
          <p:cNvSpPr>
            <a:spLocks noGrp="1"/>
          </p:cNvSpPr>
          <p:nvPr>
            <p:ph idx="1"/>
          </p:nvPr>
        </p:nvSpPr>
        <p:spPr/>
        <p:txBody>
          <a:bodyPr>
            <a:normAutofit/>
          </a:bodyPr>
          <a:lstStyle/>
          <a:p>
            <a:pPr fontAlgn="base"/>
            <a:r>
              <a:rPr lang="en-US" sz="2400" dirty="0"/>
              <a:t>Όλα τα παιδιά μπορούν να </a:t>
            </a:r>
            <a:r>
              <a:rPr lang="en-US" sz="2400" b="1" dirty="0"/>
              <a:t>μάθουν</a:t>
            </a:r>
          </a:p>
          <a:p>
            <a:pPr fontAlgn="base"/>
            <a:r>
              <a:rPr lang="en-US" sz="2400" dirty="0"/>
              <a:t>Όλα τα παιδιά φοιτούν σε </a:t>
            </a:r>
            <a:r>
              <a:rPr lang="en-US" sz="2400" b="1" dirty="0"/>
              <a:t>κανονικές τάξεις </a:t>
            </a:r>
            <a:r>
              <a:rPr lang="en-US" sz="2400" dirty="0"/>
              <a:t>στα</a:t>
            </a:r>
            <a:r>
              <a:rPr lang="en-US" sz="2400" b="1" dirty="0"/>
              <a:t> </a:t>
            </a:r>
            <a:r>
              <a:rPr lang="en-US" sz="2400" dirty="0"/>
              <a:t>σχολεία της περιοχής τους.</a:t>
            </a:r>
          </a:p>
          <a:p>
            <a:pPr fontAlgn="base"/>
            <a:r>
              <a:rPr lang="en-US" sz="2400" dirty="0"/>
              <a:t>Όλα τα παιδιά λαμβάνουν </a:t>
            </a:r>
            <a:r>
              <a:rPr lang="en-US" sz="2400" b="1" dirty="0"/>
              <a:t>κατάλληλα εκπαιδευτικά προγράμματα</a:t>
            </a:r>
          </a:p>
          <a:p>
            <a:pPr fontAlgn="base"/>
            <a:r>
              <a:rPr lang="en-US" sz="2400" dirty="0"/>
              <a:t>Όλα τα παιδιά λαμβάνουν </a:t>
            </a:r>
            <a:r>
              <a:rPr lang="en-US" sz="2400" b="1" dirty="0"/>
              <a:t>ένα πρόγραμμα σπουδών που ανταποκρίνεται στις ανάγκες τους</a:t>
            </a:r>
          </a:p>
          <a:p>
            <a:pPr fontAlgn="base"/>
            <a:r>
              <a:rPr lang="en-US" sz="2400" dirty="0"/>
              <a:t>Όλα τα παιδιά συμμετέχουν σε </a:t>
            </a:r>
            <a:r>
              <a:rPr lang="en-US" sz="2400" b="1" dirty="0"/>
              <a:t>κοινές και εξωσχολικές δραστηριότητες.</a:t>
            </a:r>
          </a:p>
          <a:p>
            <a:pPr fontAlgn="base"/>
            <a:r>
              <a:rPr lang="en-US" sz="2400" dirty="0"/>
              <a:t>Όλα τα παιδιά </a:t>
            </a:r>
            <a:r>
              <a:rPr lang="en-US" sz="2400" b="1" dirty="0"/>
              <a:t>επωφελούνται </a:t>
            </a:r>
            <a:r>
              <a:rPr lang="en-US" sz="2400" dirty="0"/>
              <a:t>από τη </a:t>
            </a:r>
            <a:r>
              <a:rPr lang="en-US" sz="2400" b="1" dirty="0"/>
              <a:t>συνεργασία</a:t>
            </a:r>
            <a:r>
              <a:rPr lang="en-US" sz="2400" dirty="0"/>
              <a:t>, τη συνεργασία μεταξύ του σπιτιού, του σχολείου, της </a:t>
            </a:r>
            <a:r>
              <a:rPr lang="en-US" sz="2400" dirty="0" smtClean="0"/>
              <a:t>κοινότητας.</a:t>
            </a:r>
            <a:endParaRPr lang="en-US" sz="2400" dirty="0"/>
          </a:p>
        </p:txBody>
      </p:sp>
    </p:spTree>
    <p:extLst>
      <p:ext uri="{BB962C8B-B14F-4D97-AF65-F5344CB8AC3E}">
        <p14:creationId xmlns:p14="http://schemas.microsoft.com/office/powerpoint/2010/main" val="2393563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14852</TotalTime>
  <Words>3539</Words>
  <Application>Microsoft Office PowerPoint</Application>
  <PresentationFormat>Widescreen</PresentationFormat>
  <Paragraphs>253</Paragraphs>
  <Slides>48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48</vt:i4>
      </vt:variant>
    </vt:vector>
  </HeadingPairs>
  <TitlesOfParts>
    <vt:vector size="56" baseType="lpstr">
      <vt:lpstr>Arial</vt:lpstr>
      <vt:lpstr>Ink Free</vt:lpstr>
      <vt:lpstr>Raleway</vt:lpstr>
      <vt:lpstr>Raleway bold</vt:lpstr>
      <vt:lpstr>Roboto</vt:lpstr>
      <vt:lpstr>Times New Roman</vt:lpstr>
      <vt:lpstr>Wingdings</vt:lpstr>
      <vt:lpstr>Kantoorthema</vt:lpstr>
      <vt:lpstr>Ενότητα 5. Τι είναι η ένταξη ως μέθοδος διδασκαλίας;</vt:lpstr>
      <vt:lpstr>Στόχοι και σκοποί</vt:lpstr>
      <vt:lpstr>Μαθησιακά αποτελέσματα</vt:lpstr>
      <vt:lpstr>Λέξεις κλειδιά</vt:lpstr>
      <vt:lpstr>Πίνακας περιεχομένων</vt:lpstr>
      <vt:lpstr>Κεφάλαιο 1</vt:lpstr>
      <vt:lpstr>Ενταξιακή εκπαίδευση και τα οφέλη της</vt:lpstr>
      <vt:lpstr>Ενταξιακή εκπαίδευση και τα οφέλη της</vt:lpstr>
      <vt:lpstr>Αρχές της ενταξιακής εκπαίδευσης</vt:lpstr>
      <vt:lpstr>Βασικά χαρακτηριστικά της ενταξιακής εκπαίδευσης</vt:lpstr>
      <vt:lpstr>Βασικά χαρακτηριστικά της ενταξιακής εκπαίδευσης</vt:lpstr>
      <vt:lpstr>Οφέλη της ενταξιακής εκπαίδευσης</vt:lpstr>
      <vt:lpstr>Οφέλη της ενταξιακής εκπαίδευσης</vt:lpstr>
      <vt:lpstr>Κεφάλαιο 2</vt:lpstr>
      <vt:lpstr>Τι είναι η βιωματική μάθηση</vt:lpstr>
      <vt:lpstr>Η βιωματική μάθηση μπορεί να οριστεί ως:</vt:lpstr>
      <vt:lpstr>Πώς λειτουργεί η βιωματική μάθηση</vt:lpstr>
      <vt:lpstr>Κύκλος βιωματικής μάθησης Kolbs</vt:lpstr>
      <vt:lpstr>Κατανόηση των 4 σταδίων του κύκλου της βιωματικής μάθησης</vt:lpstr>
      <vt:lpstr>Κατανόηση των 4 σταδίων του κύκλου της βιωματικής μάθησης</vt:lpstr>
      <vt:lpstr>Κατανόηση των 4 σταδίων του κύκλου της βιωματικής μάθησης</vt:lpstr>
      <vt:lpstr>Κατανόηση των 4 σταδίων του κύκλου της βιωματικής μάθησης</vt:lpstr>
      <vt:lpstr>Μοντέλο των στυλ βιωματικής μάθησης</vt:lpstr>
      <vt:lpstr>Στυλ μάθησης του Kolb</vt:lpstr>
      <vt:lpstr>Στυλ μάθησης του Kolb</vt:lpstr>
      <vt:lpstr>Ώρα για αυτοκριτική </vt:lpstr>
      <vt:lpstr>Σημασία της βιωματικής μάθησης</vt:lpstr>
      <vt:lpstr>Κεφάλαιο 3</vt:lpstr>
      <vt:lpstr>Η σημασία των προγραμμάτων σπουδών χωρίς αποκλεισμούς</vt:lpstr>
      <vt:lpstr>Στρατηγικές για την ανάπτυξη προγραμμάτων σπουδών χωρίς αποκλεισμούς - εκτός της τάξης</vt:lpstr>
      <vt:lpstr>Στρατηγικές για την ανάπτυξη προγραμμάτων σπουδών χωρίς αποκλεισμούς - εκτός της τάξης</vt:lpstr>
      <vt:lpstr>Στρατηγικές για την ανάπτυξη προγραμμάτων σπουδών χωρίς αποκλεισμούς - εκτός της τάξης</vt:lpstr>
      <vt:lpstr>Στρατηγικές για την ανάπτυξη προγραμμάτων σπουδών χωρίς αποκλεισμούς - εκτός της τάξης</vt:lpstr>
      <vt:lpstr>Στρατηγικές για την ανάπτυξη προγραμμάτων σπουδών χωρίς αποκλεισμούς - Μέσα στην τάξη</vt:lpstr>
      <vt:lpstr>Στρατηγικές για την ανάπτυξη προγραμμάτων σπουδών χωρίς αποκλεισμούς - Μέσα στην τάξη</vt:lpstr>
      <vt:lpstr>Στρατηγικές για την ανάπτυξη προγραμμάτων σπουδών χωρίς αποκλεισμούς - Μέσα στην τάξη</vt:lpstr>
      <vt:lpstr>Στρατηγικές για την ανάπτυξη προγραμμάτων σπουδών χωρίς αποκλεισμούς - Μέσα στην τάξη</vt:lpstr>
      <vt:lpstr>Στρατηγικές για την ανάπτυξη προγραμμάτων σπουδών χωρίς αποκλεισμούς - Μέσα στην τάξη</vt:lpstr>
      <vt:lpstr>Ώρα για αυτοκριτική </vt:lpstr>
      <vt:lpstr>Κεφάλαιο 4</vt:lpstr>
      <vt:lpstr>Συμμετοχικότητα στην τάξη</vt:lpstr>
      <vt:lpstr>Στρατηγικές για συμμετοχικότητα στην τάξη</vt:lpstr>
      <vt:lpstr>Στρατηγικές για συμμετοχικότητα στην τάξη</vt:lpstr>
      <vt:lpstr>Στρατηγικές για συμμετοχικότητα στην τάξη</vt:lpstr>
      <vt:lpstr>Ώρα για αυτο-αναστοχασμό </vt:lpstr>
      <vt:lpstr>Σύνοψη</vt:lpstr>
      <vt:lpstr>Κατάλογος αναφορών και περαιτέρω ανάγνωσης</vt:lpstr>
      <vt:lpstr>Ευχαριστούμε  για την προσοχή σας!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keywords>, docId:7228354F66E47DE06A076C10C2D710B8</cp:keywords>
  <cp:lastModifiedBy>Katerina Stergiopoulou</cp:lastModifiedBy>
  <cp:revision>256</cp:revision>
  <dcterms:created xsi:type="dcterms:W3CDTF">2021-03-16T15:14:53Z</dcterms:created>
  <dcterms:modified xsi:type="dcterms:W3CDTF">2022-12-14T14:05:07Z</dcterms:modified>
</cp:coreProperties>
</file>