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79" r:id="rId10"/>
    <p:sldId id="285" r:id="rId11"/>
    <p:sldId id="300" r:id="rId12"/>
    <p:sldId id="284" r:id="rId13"/>
    <p:sldId id="301" r:id="rId14"/>
    <p:sldId id="265" r:id="rId15"/>
    <p:sldId id="266" r:id="rId16"/>
    <p:sldId id="280" r:id="rId17"/>
    <p:sldId id="286" r:id="rId18"/>
    <p:sldId id="287" r:id="rId19"/>
    <p:sldId id="288" r:id="rId20"/>
    <p:sldId id="289" r:id="rId21"/>
    <p:sldId id="290" r:id="rId22"/>
    <p:sldId id="291" r:id="rId23"/>
    <p:sldId id="271" r:id="rId24"/>
    <p:sldId id="303" r:id="rId25"/>
    <p:sldId id="315" r:id="rId26"/>
    <p:sldId id="294" r:id="rId27"/>
    <p:sldId id="293" r:id="rId28"/>
    <p:sldId id="269" r:id="rId29"/>
    <p:sldId id="281" r:id="rId30"/>
    <p:sldId id="307" r:id="rId31"/>
    <p:sldId id="306" r:id="rId32"/>
    <p:sldId id="308" r:id="rId33"/>
    <p:sldId id="309" r:id="rId34"/>
    <p:sldId id="312" r:id="rId35"/>
    <p:sldId id="297" r:id="rId36"/>
    <p:sldId id="310" r:id="rId37"/>
    <p:sldId id="313" r:id="rId38"/>
    <p:sldId id="311" r:id="rId39"/>
    <p:sldId id="298" r:id="rId40"/>
    <p:sldId id="273" r:id="rId41"/>
    <p:sldId id="274" r:id="rId42"/>
    <p:sldId id="282" r:id="rId43"/>
    <p:sldId id="277" r:id="rId44"/>
    <p:sldId id="314" r:id="rId45"/>
    <p:sldId id="299" r:id="rId46"/>
    <p:sldId id="275" r:id="rId47"/>
    <p:sldId id="278" r:id="rId48"/>
    <p:sldId id="276" r:id="rId49"/>
  </p:sldIdLst>
  <p:sldSz cx="12192000" cy="6858000"/>
  <p:notesSz cx="6858000" cy="9144000"/>
  <p:defaultTextStyle>
    <a:defPPr>
      <a:defRPr lang="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973A"/>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31/10/2022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31/10/2022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31/10/2022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31/10/2022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 dirty="0"/>
              <a:t>Klikken om de tekststijl van het model te bewerken</a:t>
            </a:r>
          </a:p>
          <a:p>
            <a:pPr lvl="1"/>
            <a:r>
              <a:rPr lang="nl" dirty="0"/>
              <a:t>Tweede niveau</a:t>
            </a:r>
          </a:p>
          <a:p>
            <a:pPr lvl="2"/>
            <a:r>
              <a:rPr lang="nl" dirty="0"/>
              <a:t>Derde niveau</a:t>
            </a:r>
          </a:p>
          <a:p>
            <a:pPr lvl="3"/>
            <a:r>
              <a:rPr lang="nl" dirty="0"/>
              <a:t>Vierde niveau</a:t>
            </a:r>
          </a:p>
          <a:p>
            <a:pPr lvl="4"/>
            <a:r>
              <a:rPr lang="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youtube.com/watch?v=rycjUldMl3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planbee.com/blogs/news/how-to-create-an-inclusive-classroom-12-tips-for-teachers" TargetMode="External"/><Relationship Id="rId4" Type="http://schemas.openxmlformats.org/officeDocument/2006/relationships/hyperlink" Target="https://www.youtube.com/watch?time_continue=62&amp;v=CV5MmTIRHr8&amp;feature=emb_log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teach.ufl.edu/wp-content/uploads/2019/07/Classroom-Icebreakers.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hyperlink" Target="https://doi.org/10.1080/09362830903462441" TargetMode="External"/><Relationship Id="rId3" Type="http://schemas.openxmlformats.org/officeDocument/2006/relationships/hyperlink" Target="https://teach.ufl.edu/resource-library/inclusivity-in-the-classroom/" TargetMode="External"/><Relationship Id="rId7" Type="http://schemas.openxmlformats.org/officeDocument/2006/relationships/hyperlink" Target="http://www.ijhssnet.com/journals/Vol_2_No_12_Special_Issue_June_2012/28.pdf" TargetMode="External"/><Relationship Id="rId2" Type="http://schemas.openxmlformats.org/officeDocument/2006/relationships/hyperlink" Target="https://nbacl.nb.ca/module-pages/inclusive-education-and-its-benefits/" TargetMode="External"/><Relationship Id="rId1" Type="http://schemas.openxmlformats.org/officeDocument/2006/relationships/slideLayout" Target="../slideLayouts/slideLayout4.xml"/><Relationship Id="rId6" Type="http://schemas.openxmlformats.org/officeDocument/2006/relationships/hyperlink" Target="https://www.dr-hatfield.com/educ342/Differentiated_Instruction.pdf" TargetMode="External"/><Relationship Id="rId5" Type="http://schemas.openxmlformats.org/officeDocument/2006/relationships/hyperlink" Target="https://www.outlife.in/experiential-learning.html" TargetMode="External"/><Relationship Id="rId4" Type="http://schemas.openxmlformats.org/officeDocument/2006/relationships/hyperlink" Target="https://planbee.com/blogs/news/how-to-create-an-inclusive-classroom-12-tips-for-teacher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p:txBody>
          <a:bodyPr>
            <a:normAutofit fontScale="90000"/>
          </a:bodyPr>
          <a:lstStyle/>
          <a:p>
            <a:pPr algn="r"/>
            <a:r>
              <a:rPr lang="nl" b="1" spc="100" dirty="0">
                <a:ea typeface="+mj-ea"/>
                <a:cs typeface="+mj-cs"/>
              </a:rPr>
              <a:t>Module 5 </a:t>
            </a:r>
            <a:r>
              <a:rPr lang="nl" b="1" spc="100" dirty="0"/>
              <a:t>. Wat is inclusie als lesmethode?</a:t>
            </a:r>
            <a:endParaRPr lang="en-GB" sz="48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p:txBody>
          <a:bodyPr>
            <a:normAutofit/>
          </a:bodyPr>
          <a:lstStyle/>
          <a:p>
            <a:pPr fontAlgn="base"/>
            <a:r>
              <a:rPr lang="nl" b="1" dirty="0"/>
              <a:t>Belangrijkste kenmerken van inclusief onderwijs</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Autofit/>
          </a:bodyPr>
          <a:lstStyle/>
          <a:p>
            <a:pPr marL="0" indent="0">
              <a:lnSpc>
                <a:spcPct val="100000"/>
              </a:lnSpc>
              <a:buNone/>
            </a:pPr>
            <a:r>
              <a:rPr lang="nl" sz="1800" dirty="0"/>
              <a:t>Over het algemeen zal inclusief onderwijs succesvol zijn als deze belangrijke kenmerken en praktijken worden gevolgd :</a:t>
            </a:r>
            <a:endParaRPr lang="el-GR" sz="1800" dirty="0"/>
          </a:p>
          <a:p>
            <a:pPr fontAlgn="base">
              <a:lnSpc>
                <a:spcPct val="100000"/>
              </a:lnSpc>
            </a:pPr>
            <a:r>
              <a:rPr lang="nl" sz="1800" b="1" dirty="0"/>
              <a:t>Het onvoorwaardelijk accepteren van alle kinderen </a:t>
            </a:r>
            <a:r>
              <a:rPr lang="nl" sz="1800" dirty="0"/>
              <a:t>in de reguliere lessen en het leven van de school.</a:t>
            </a:r>
          </a:p>
          <a:p>
            <a:pPr fontAlgn="base">
              <a:lnSpc>
                <a:spcPct val="100000"/>
              </a:lnSpc>
            </a:pPr>
            <a:r>
              <a:rPr lang="nl" sz="1800" dirty="0"/>
              <a:t>Zoveel mogelijk </a:t>
            </a:r>
            <a:r>
              <a:rPr lang="nl" sz="1800" b="1" dirty="0"/>
              <a:t>ondersteuning bieden aan </a:t>
            </a:r>
            <a:r>
              <a:rPr lang="nl" sz="1800" dirty="0"/>
              <a:t>kinderen, leerkrachten en klaslokalen om ervoor te zorgen dat alle kinderen kunnen deelnemen aan hun scholen en lessen.</a:t>
            </a:r>
          </a:p>
          <a:p>
            <a:pPr fontAlgn="base">
              <a:lnSpc>
                <a:spcPct val="100000"/>
              </a:lnSpc>
            </a:pPr>
            <a:r>
              <a:rPr lang="nl" sz="1800" b="1" dirty="0"/>
              <a:t>Kijkend </a:t>
            </a:r>
            <a:r>
              <a:rPr lang="nl" sz="1800" dirty="0"/>
              <a:t>naar alle </a:t>
            </a:r>
            <a:r>
              <a:rPr lang="nl" sz="1800" b="1" dirty="0"/>
              <a:t>kinderen </a:t>
            </a:r>
            <a:r>
              <a:rPr lang="nl" sz="1800" dirty="0"/>
              <a:t>naar </a:t>
            </a:r>
            <a:r>
              <a:rPr lang="nl" sz="1800" b="1" dirty="0"/>
              <a:t>wat?</a:t>
            </a:r>
            <a:r>
              <a:rPr lang="nl" sz="1800" dirty="0"/>
              <a:t> </a:t>
            </a:r>
            <a:r>
              <a:rPr lang="nl" sz="1800" b="1" dirty="0"/>
              <a:t>ze kunnen doen </a:t>
            </a:r>
            <a:r>
              <a:rPr lang="nl" sz="1800" dirty="0"/>
              <a:t>in plaats van wat ze niet kunnen doen.</a:t>
            </a:r>
          </a:p>
          <a:p>
            <a:pPr fontAlgn="base">
              <a:lnSpc>
                <a:spcPct val="100000"/>
              </a:lnSpc>
            </a:pPr>
            <a:r>
              <a:rPr lang="nl" sz="1800" dirty="0"/>
              <a:t>Leraren en ouders van beroepsonderwijs en -opleiding hebben </a:t>
            </a:r>
            <a:r>
              <a:rPr lang="nl" sz="1800" b="1" dirty="0"/>
              <a:t>hoge verwachtingen </a:t>
            </a:r>
            <a:r>
              <a:rPr lang="nl" sz="1800" dirty="0"/>
              <a:t>van alle kinderen.</a:t>
            </a:r>
          </a:p>
          <a:p>
            <a:pPr fontAlgn="base">
              <a:lnSpc>
                <a:spcPct val="100000"/>
              </a:lnSpc>
            </a:pPr>
            <a:r>
              <a:rPr lang="nl" sz="1800" b="1" dirty="0"/>
              <a:t>Ontwikkelen</a:t>
            </a:r>
            <a:r>
              <a:rPr lang="nl" sz="1800" dirty="0"/>
              <a:t> </a:t>
            </a:r>
            <a:r>
              <a:rPr lang="nl" sz="1800" b="1" dirty="0"/>
              <a:t>onderwijsdoelen </a:t>
            </a:r>
            <a:r>
              <a:rPr lang="nl" sz="1800" dirty="0"/>
              <a:t>volgens de mogelijkheden van </a:t>
            </a:r>
            <a:r>
              <a:rPr lang="nl" sz="1800" b="1" dirty="0"/>
              <a:t>elk kind </a:t>
            </a:r>
            <a:r>
              <a:rPr lang="nl" sz="1800" dirty="0"/>
              <a:t>. Dit betekent dat kinderen niet dezelfde onderwijsdoelen hoeven te hebben om samen te leren in de reguliere lessen .</a:t>
            </a:r>
            <a:endParaRPr lang="en-US" sz="1800" dirty="0"/>
          </a:p>
        </p:txBody>
      </p:sp>
    </p:spTree>
    <p:extLst>
      <p:ext uri="{BB962C8B-B14F-4D97-AF65-F5344CB8AC3E}">
        <p14:creationId xmlns:p14="http://schemas.microsoft.com/office/powerpoint/2010/main" val="425776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p:txBody>
          <a:bodyPr>
            <a:normAutofit/>
          </a:bodyPr>
          <a:lstStyle/>
          <a:p>
            <a:pPr fontAlgn="base"/>
            <a:r>
              <a:rPr lang="nl" b="1" dirty="0"/>
              <a:t>Belangrijkste kenmerken van inclusief onderwijs</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Autofit/>
          </a:bodyPr>
          <a:lstStyle/>
          <a:p>
            <a:pPr fontAlgn="base">
              <a:lnSpc>
                <a:spcPct val="100000"/>
              </a:lnSpc>
            </a:pPr>
            <a:r>
              <a:rPr lang="nl" sz="2000" dirty="0"/>
              <a:t>Scholen en klassen ontwerpen op een manier die kinderen helpt om hun </a:t>
            </a:r>
            <a:r>
              <a:rPr lang="nl" sz="2000" b="1" dirty="0"/>
              <a:t>volledige potentieel te leren en te bereiken </a:t>
            </a:r>
            <a:r>
              <a:rPr lang="nl" sz="2000" i="1" dirty="0"/>
              <a:t>(bijvoorbeeld door lesroosters te ontwikkelen voor meer individuele aandacht voor alle </a:t>
            </a:r>
            <a:r>
              <a:rPr lang="nl-NL" sz="2000" i="1" dirty="0"/>
              <a:t>mbo</a:t>
            </a:r>
            <a:r>
              <a:rPr lang="nl" sz="2000" i="1" dirty="0"/>
              <a:t>-studenten).</a:t>
            </a:r>
          </a:p>
          <a:p>
            <a:pPr fontAlgn="base">
              <a:lnSpc>
                <a:spcPct val="100000"/>
              </a:lnSpc>
            </a:pPr>
            <a:r>
              <a:rPr lang="nl" sz="2000" b="1" dirty="0"/>
              <a:t>Sterk leiderschap hebben voor inclusie </a:t>
            </a:r>
            <a:r>
              <a:rPr lang="nl" sz="2000" dirty="0"/>
              <a:t>van schoolhoofden en andere beheerders.</a:t>
            </a:r>
          </a:p>
          <a:p>
            <a:pPr fontAlgn="base">
              <a:lnSpc>
                <a:spcPct val="100000"/>
              </a:lnSpc>
            </a:pPr>
            <a:r>
              <a:rPr lang="nl-NL" sz="2000" dirty="0"/>
              <a:t>mbo</a:t>
            </a:r>
            <a:r>
              <a:rPr lang="nl" sz="2000" dirty="0"/>
              <a:t>-</a:t>
            </a:r>
            <a:r>
              <a:rPr lang="nl" sz="2000" b="1" dirty="0"/>
              <a:t>leraren hebben</a:t>
            </a:r>
            <a:r>
              <a:rPr lang="nl" sz="2000" dirty="0"/>
              <a:t> </a:t>
            </a:r>
            <a:r>
              <a:rPr lang="nl" sz="2000" b="1" dirty="0"/>
              <a:t>die kennis hebben over verschillende manieren van lesgeven</a:t>
            </a:r>
            <a:r>
              <a:rPr lang="nl" sz="2000" dirty="0"/>
              <a:t>, zodat kinderen met verschillende capaciteiten en sterke punten samen kunnen leren.</a:t>
            </a:r>
          </a:p>
          <a:p>
            <a:pPr fontAlgn="base">
              <a:lnSpc>
                <a:spcPct val="100000"/>
              </a:lnSpc>
            </a:pPr>
            <a:r>
              <a:rPr lang="nl" sz="2000" dirty="0"/>
              <a:t>Directeuren, leerkrachten, ouders en anderen laten </a:t>
            </a:r>
            <a:r>
              <a:rPr lang="nl" sz="2000" b="1" dirty="0"/>
              <a:t>samenwerken </a:t>
            </a:r>
            <a:r>
              <a:rPr lang="nl" sz="2000" dirty="0"/>
              <a:t>om te bepalen wat de meest affectieve manieren zijn om kwalitatief goed onderwijs te bieden in een inclusieve omgeving. </a:t>
            </a:r>
            <a:endParaRPr lang="en-US" sz="2000" dirty="0"/>
          </a:p>
        </p:txBody>
      </p:sp>
    </p:spTree>
    <p:extLst>
      <p:ext uri="{BB962C8B-B14F-4D97-AF65-F5344CB8AC3E}">
        <p14:creationId xmlns:p14="http://schemas.microsoft.com/office/powerpoint/2010/main" val="102850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p:txBody>
          <a:bodyPr/>
          <a:lstStyle/>
          <a:p>
            <a:r>
              <a:rPr lang="nl" dirty="0"/>
              <a:t>Voordelen van inclusief onderwijs</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fontScale="77500" lnSpcReduction="20000"/>
          </a:bodyPr>
          <a:lstStyle/>
          <a:p>
            <a:pPr>
              <a:lnSpc>
                <a:spcPct val="120000"/>
              </a:lnSpc>
            </a:pPr>
            <a:r>
              <a:rPr lang="nl" dirty="0"/>
              <a:t>In de loop der jaren zijn de voordelen aangetoond van het bieden van inclusief onderwijs aan alle kinderen.</a:t>
            </a:r>
            <a:endParaRPr lang="en-US" dirty="0"/>
          </a:p>
          <a:p>
            <a:pPr>
              <a:lnSpc>
                <a:spcPct val="120000"/>
              </a:lnSpc>
            </a:pPr>
            <a:r>
              <a:rPr lang="nl" dirty="0"/>
              <a:t>Inclusief onderwijs (mits goed toegepast) is erg belangrijk omdat :</a:t>
            </a:r>
          </a:p>
          <a:p>
            <a:pPr>
              <a:lnSpc>
                <a:spcPct val="120000"/>
              </a:lnSpc>
            </a:pPr>
            <a:r>
              <a:rPr lang="nl" dirty="0"/>
              <a:t>Alle kinderen kunnen deel uitmaken van hun gemeenschap en een gevoel van verbondenheid ontwikkelen en beter voorbereid worden op het leven in de gemeenschap als kinderen en volwassenen.</a:t>
            </a:r>
          </a:p>
          <a:p>
            <a:pPr>
              <a:lnSpc>
                <a:spcPct val="120000"/>
              </a:lnSpc>
            </a:pPr>
            <a:r>
              <a:rPr lang="nl" dirty="0"/>
              <a:t>Het biedt betere leermogelijkheden . Kinderen met verschillende vaardigheden zijn vaak beter gemotiveerd wanneer ze leren in klassen omringd door andere kinderen.</a:t>
            </a:r>
          </a:p>
          <a:p>
            <a:pPr>
              <a:lnSpc>
                <a:spcPct val="120000"/>
              </a:lnSpc>
            </a:pPr>
            <a:r>
              <a:rPr lang="nl" dirty="0"/>
              <a:t>De verwachtingen van alle kinderen zijn hoger . Succesvolle inclusie probeert de sterke punten en gaven van een individu te ontwikkelen .</a:t>
            </a:r>
            <a:endParaRPr lang="en-US" dirty="0"/>
          </a:p>
        </p:txBody>
      </p:sp>
    </p:spTree>
    <p:extLst>
      <p:ext uri="{BB962C8B-B14F-4D97-AF65-F5344CB8AC3E}">
        <p14:creationId xmlns:p14="http://schemas.microsoft.com/office/powerpoint/2010/main" val="379086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p:txBody>
          <a:bodyPr/>
          <a:lstStyle/>
          <a:p>
            <a:r>
              <a:rPr lang="nl" b="1" dirty="0"/>
              <a:t>Voordelen van inclusief onderwijs</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fontScale="92500" lnSpcReduction="10000"/>
          </a:bodyPr>
          <a:lstStyle/>
          <a:p>
            <a:pPr fontAlgn="base">
              <a:lnSpc>
                <a:spcPct val="100000"/>
              </a:lnSpc>
            </a:pPr>
            <a:r>
              <a:rPr lang="nl" dirty="0"/>
              <a:t>Het stelt kinderen in staat om aan </a:t>
            </a:r>
            <a:r>
              <a:rPr lang="nl" b="1" dirty="0"/>
              <a:t>individuele doelen te werken </a:t>
            </a:r>
            <a:r>
              <a:rPr lang="nl" dirty="0"/>
              <a:t>terwijl ze samen zijn met andere studenten van hun eigen leeftijd.</a:t>
            </a:r>
          </a:p>
          <a:p>
            <a:pPr fontAlgn="base">
              <a:lnSpc>
                <a:spcPct val="100000"/>
              </a:lnSpc>
            </a:pPr>
            <a:r>
              <a:rPr lang="nl" dirty="0"/>
              <a:t>Het stimuleert de </a:t>
            </a:r>
            <a:r>
              <a:rPr lang="nl" b="1" dirty="0"/>
              <a:t>betrokkenheid van ouders </a:t>
            </a:r>
            <a:r>
              <a:rPr lang="nl" dirty="0"/>
              <a:t>bij het onderwijs van hun kinderen en de activiteiten van hun plaatselijke scholen.</a:t>
            </a:r>
          </a:p>
          <a:p>
            <a:pPr fontAlgn="base">
              <a:lnSpc>
                <a:spcPct val="100000"/>
              </a:lnSpc>
            </a:pPr>
            <a:r>
              <a:rPr lang="nl" dirty="0"/>
              <a:t>Het bevordert </a:t>
            </a:r>
            <a:r>
              <a:rPr lang="nl" b="1" dirty="0"/>
              <a:t>een cultuur van respect en verbondenheid </a:t>
            </a:r>
            <a:r>
              <a:rPr lang="nl" dirty="0"/>
              <a:t>. Het biedt ook de mogelijkheid om individuele verschillen te leren kennen en </a:t>
            </a:r>
            <a:r>
              <a:rPr lang="nl" b="1" dirty="0"/>
              <a:t>accepteren </a:t>
            </a:r>
            <a:r>
              <a:rPr lang="nl" dirty="0"/>
              <a:t>.</a:t>
            </a:r>
          </a:p>
          <a:p>
            <a:pPr fontAlgn="base">
              <a:lnSpc>
                <a:spcPct val="100000"/>
              </a:lnSpc>
            </a:pPr>
            <a:r>
              <a:rPr lang="nl" dirty="0"/>
              <a:t>Het biedt alle kinderen de mogelijkheid </a:t>
            </a:r>
            <a:r>
              <a:rPr lang="nl" b="1" dirty="0"/>
              <a:t>om vriendschappen </a:t>
            </a:r>
            <a:r>
              <a:rPr lang="nl" dirty="0"/>
              <a:t>met elkaar te ontwikkelen. Vriendschappen bieden rolmodellen en groeimogelijkheden .</a:t>
            </a:r>
            <a:endParaRPr lang="en-US" dirty="0"/>
          </a:p>
        </p:txBody>
      </p:sp>
    </p:spTree>
    <p:extLst>
      <p:ext uri="{BB962C8B-B14F-4D97-AF65-F5344CB8AC3E}">
        <p14:creationId xmlns:p14="http://schemas.microsoft.com/office/powerpoint/2010/main" val="45372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 sz="4400" b="1" dirty="0"/>
              <a:t>EENHEID</a:t>
            </a:r>
            <a:r>
              <a:rPr lang="nl" dirty="0"/>
              <a:t> 2</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a:xfrm>
            <a:off x="637830" y="2085175"/>
            <a:ext cx="5386955" cy="931298"/>
          </a:xfrm>
        </p:spPr>
        <p:txBody>
          <a:bodyPr>
            <a:noAutofit/>
          </a:bodyPr>
          <a:lstStyle/>
          <a:p>
            <a:r>
              <a:rPr lang="nl" b="1" dirty="0"/>
              <a:t>Ervaringsgerichte leertechnieken</a:t>
            </a:r>
            <a:endParaRPr lang="en-US" dirty="0"/>
          </a:p>
        </p:txBody>
      </p:sp>
    </p:spTree>
    <p:extLst>
      <p:ext uri="{BB962C8B-B14F-4D97-AF65-F5344CB8AC3E}">
        <p14:creationId xmlns:p14="http://schemas.microsoft.com/office/powerpoint/2010/main" val="219139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nl" b="1" dirty="0"/>
              <a:t>Wat is ervaringsleren ?</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rmAutofit fontScale="77500" lnSpcReduction="20000"/>
          </a:bodyPr>
          <a:lstStyle/>
          <a:p>
            <a:pPr>
              <a:lnSpc>
                <a:spcPct val="120000"/>
              </a:lnSpc>
            </a:pPr>
            <a:r>
              <a:rPr lang="nl" sz="3000" dirty="0"/>
              <a:t>Ervaringsleren is een </a:t>
            </a:r>
            <a:r>
              <a:rPr lang="nl" sz="3000" b="1" dirty="0"/>
              <a:t>betrokken leerproces </a:t>
            </a:r>
            <a:r>
              <a:rPr lang="nl" sz="3000" dirty="0"/>
              <a:t>waarbij studenten “leren door te doen” en door te reflecteren op de ervaring. Ervaringsgerichte leeractiviteiten kunnen omvatten, maar zijn niet beperkt tot, </a:t>
            </a:r>
            <a:r>
              <a:rPr lang="nl" sz="3000" b="1" dirty="0"/>
              <a:t>praktische laboratoriumexperimenten, practica, veldoefeningen en studio-uitvoeringen</a:t>
            </a:r>
            <a:r>
              <a:rPr lang="nl" sz="3000" dirty="0"/>
              <a:t>.</a:t>
            </a:r>
            <a:endParaRPr lang="el-GR" sz="3000" dirty="0"/>
          </a:p>
          <a:p>
            <a:pPr>
              <a:lnSpc>
                <a:spcPct val="120000"/>
              </a:lnSpc>
            </a:pPr>
            <a:r>
              <a:rPr lang="nl" sz="3000" dirty="0"/>
              <a:t>Ervaringsleren is een bekend model in onderwijs, training, facilitering, coaching en organisatieontwikkeling.</a:t>
            </a:r>
            <a:endParaRPr lang="en-US" sz="3000" dirty="0"/>
          </a:p>
          <a:p>
            <a:pPr>
              <a:lnSpc>
                <a:spcPct val="120000"/>
              </a:lnSpc>
            </a:pPr>
            <a:r>
              <a:rPr lang="nl" sz="3000" dirty="0"/>
              <a:t>Ervaringsleren is een meeslepende, deelnemergerichte, actieve benadering van leren </a:t>
            </a:r>
            <a:r>
              <a:rPr lang="nl" sz="3000" b="1" dirty="0"/>
              <a:t>waarbij leerlingen van alle leeftijden, achtergronden en ervaringsniveaus betrokken worden bij een emotioneel boeiende leerervaring.</a:t>
            </a:r>
            <a:endParaRPr lang="en-US" sz="3000" b="1" dirty="0"/>
          </a:p>
          <a:p>
            <a:pPr>
              <a:lnSpc>
                <a:spcPct val="120000"/>
              </a:lnSpc>
            </a:pPr>
            <a:endParaRPr lang="nl-NL" dirty="0"/>
          </a:p>
        </p:txBody>
      </p:sp>
    </p:spTree>
    <p:extLst>
      <p:ext uri="{BB962C8B-B14F-4D97-AF65-F5344CB8AC3E}">
        <p14:creationId xmlns:p14="http://schemas.microsoft.com/office/powerpoint/2010/main" val="300215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nl" b="1" dirty="0"/>
              <a:t>Ervaringsleren kan worden gedefinieerd als :</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lstStyle/>
          <a:p>
            <a:r>
              <a:rPr lang="nl" dirty="0"/>
              <a:t>Combineert </a:t>
            </a:r>
            <a:r>
              <a:rPr lang="nl" b="1" dirty="0"/>
              <a:t>directe ervaring met gerichte reflectie</a:t>
            </a:r>
            <a:r>
              <a:rPr lang="nl" dirty="0"/>
              <a:t>.</a:t>
            </a:r>
          </a:p>
          <a:p>
            <a:r>
              <a:rPr lang="nl" dirty="0"/>
              <a:t>Bouwt voort op </a:t>
            </a:r>
            <a:r>
              <a:rPr lang="nl" b="1" dirty="0"/>
              <a:t>kennis en ervaringen uit het verleden</a:t>
            </a:r>
            <a:r>
              <a:rPr lang="nl" dirty="0"/>
              <a:t>.</a:t>
            </a:r>
          </a:p>
          <a:p>
            <a:r>
              <a:rPr lang="nl" dirty="0"/>
              <a:t>Vereist </a:t>
            </a:r>
            <a:r>
              <a:rPr lang="nl" b="1" dirty="0"/>
              <a:t>actieve betrokkenheid </a:t>
            </a:r>
            <a:r>
              <a:rPr lang="nl" dirty="0"/>
              <a:t>bij betekenisconstructie.</a:t>
            </a:r>
          </a:p>
          <a:p>
            <a:r>
              <a:rPr lang="nl" dirty="0"/>
              <a:t>Stimuleert </a:t>
            </a:r>
            <a:r>
              <a:rPr lang="nl" b="1" dirty="0"/>
              <a:t>samenwerking </a:t>
            </a:r>
            <a:r>
              <a:rPr lang="nl" dirty="0"/>
              <a:t>en uitwisseling van ideeën en perspectieven.</a:t>
            </a:r>
          </a:p>
          <a:p>
            <a:r>
              <a:rPr lang="nl" dirty="0"/>
              <a:t>Kan </a:t>
            </a:r>
            <a:r>
              <a:rPr lang="nl" b="1" dirty="0"/>
              <a:t>cursusgericht </a:t>
            </a:r>
            <a:r>
              <a:rPr lang="nl" dirty="0"/>
              <a:t>of </a:t>
            </a:r>
            <a:r>
              <a:rPr lang="nl" b="1" dirty="0"/>
              <a:t>klassikaal </a:t>
            </a:r>
            <a:r>
              <a:rPr lang="nl" dirty="0"/>
              <a:t>, gemeenschapsgericht of werkgericht zijn.</a:t>
            </a:r>
            <a:endParaRPr lang="en-US" dirty="0"/>
          </a:p>
        </p:txBody>
      </p:sp>
    </p:spTree>
    <p:extLst>
      <p:ext uri="{BB962C8B-B14F-4D97-AF65-F5344CB8AC3E}">
        <p14:creationId xmlns:p14="http://schemas.microsoft.com/office/powerpoint/2010/main" val="165103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nl" b="1" dirty="0"/>
              <a:t>Hoe ervaringsgericht leren werkt</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lstStyle/>
          <a:p>
            <a:pPr>
              <a:lnSpc>
                <a:spcPct val="100000"/>
              </a:lnSpc>
            </a:pPr>
            <a:r>
              <a:rPr lang="nl" sz="2400" dirty="0"/>
              <a:t>Het basismodel van de ervaringsgerichte leercyclus is " </a:t>
            </a:r>
            <a:r>
              <a:rPr lang="nl" sz="2400" b="1" dirty="0"/>
              <a:t>Do Reflect Decide </a:t>
            </a:r>
            <a:r>
              <a:rPr lang="nl" sz="2400" dirty="0"/>
              <a:t>".</a:t>
            </a:r>
          </a:p>
          <a:p>
            <a:pPr>
              <a:lnSpc>
                <a:spcPct val="100000"/>
              </a:lnSpc>
            </a:pPr>
            <a:r>
              <a:rPr lang="nl" sz="2400" dirty="0"/>
              <a:t>De ervaringsleertheorie van Kolb (David Kolb, 1984) definieert ervaringsleren als "het proces waarbij kennis wordt gecreëerd door de transformatie van ervaring. Kennis komt voort uit de combinatie van het grijpen en transformeren van ervaring."</a:t>
            </a:r>
          </a:p>
          <a:p>
            <a:endParaRPr lang="nl-NL" dirty="0"/>
          </a:p>
        </p:txBody>
      </p:sp>
      <p:pic>
        <p:nvPicPr>
          <p:cNvPr id="3" name="Picture 2"/>
          <p:cNvPicPr>
            <a:picLocks noChangeAspect="1"/>
          </p:cNvPicPr>
          <p:nvPr/>
        </p:nvPicPr>
        <p:blipFill rotWithShape="1">
          <a:blip r:embed="rId2"/>
          <a:srcRect l="16916" t="4417" r="18474" b="3237"/>
          <a:stretch/>
        </p:blipFill>
        <p:spPr>
          <a:xfrm>
            <a:off x="4234648" y="4314990"/>
            <a:ext cx="2779569" cy="2543010"/>
          </a:xfrm>
          <a:prstGeom prst="rect">
            <a:avLst/>
          </a:prstGeom>
        </p:spPr>
      </p:pic>
      <p:sp>
        <p:nvSpPr>
          <p:cNvPr id="5" name="Rectangle 4"/>
          <p:cNvSpPr/>
          <p:nvPr/>
        </p:nvSpPr>
        <p:spPr>
          <a:xfrm>
            <a:off x="1852071" y="6378982"/>
            <a:ext cx="2475358" cy="276999"/>
          </a:xfrm>
          <a:prstGeom prst="rect">
            <a:avLst/>
          </a:prstGeom>
        </p:spPr>
        <p:txBody>
          <a:bodyPr wrap="none">
            <a:spAutoFit/>
          </a:bodyPr>
          <a:lstStyle/>
          <a:p>
            <a:r>
              <a:rPr lang="nl" sz="1200" i="1" dirty="0" err="1"/>
              <a:t>Kolbs </a:t>
            </a:r>
            <a:r>
              <a:rPr lang="nl" sz="1200" i="1" dirty="0"/>
              <a:t>ervaringsgerichte leercyclus</a:t>
            </a:r>
          </a:p>
        </p:txBody>
      </p:sp>
    </p:spTree>
    <p:extLst>
      <p:ext uri="{BB962C8B-B14F-4D97-AF65-F5344CB8AC3E}">
        <p14:creationId xmlns:p14="http://schemas.microsoft.com/office/powerpoint/2010/main" val="314293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nl" b="1" dirty="0" err="1"/>
              <a:t>Kolbs </a:t>
            </a:r>
            <a:r>
              <a:rPr lang="nl" b="1" dirty="0"/>
              <a:t>ervaringsgerichte leercyclus</a:t>
            </a:r>
            <a:endParaRPr lang="en-GB" b="1"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rmAutofit fontScale="47500" lnSpcReduction="20000"/>
          </a:bodyPr>
          <a:lstStyle/>
          <a:p>
            <a:pPr marL="0" indent="0" algn="just">
              <a:lnSpc>
                <a:spcPct val="120000"/>
              </a:lnSpc>
              <a:buNone/>
            </a:pPr>
            <a:r>
              <a:rPr lang="nl" dirty="0"/>
              <a:t>De ervaringsleertheorie van Kolb presenteert </a:t>
            </a:r>
            <a:r>
              <a:rPr lang="nl" b="1" dirty="0"/>
              <a:t>een cyclus van vier elementen </a:t>
            </a:r>
            <a:r>
              <a:rPr lang="nl" dirty="0"/>
              <a:t>:</a:t>
            </a:r>
          </a:p>
          <a:p>
            <a:pPr algn="just">
              <a:lnSpc>
                <a:spcPct val="120000"/>
              </a:lnSpc>
            </a:pPr>
            <a:r>
              <a:rPr lang="nl" dirty="0"/>
              <a:t>Concrete ervaring</a:t>
            </a:r>
          </a:p>
          <a:p>
            <a:pPr algn="just">
              <a:lnSpc>
                <a:spcPct val="120000"/>
              </a:lnSpc>
            </a:pPr>
            <a:r>
              <a:rPr lang="nl" dirty="0"/>
              <a:t>Reflecterende observatie</a:t>
            </a:r>
          </a:p>
          <a:p>
            <a:pPr algn="just">
              <a:lnSpc>
                <a:spcPct val="120000"/>
              </a:lnSpc>
            </a:pPr>
            <a:r>
              <a:rPr lang="nl" dirty="0"/>
              <a:t>Abstracte conceptualisatie</a:t>
            </a:r>
          </a:p>
          <a:p>
            <a:pPr algn="just">
              <a:lnSpc>
                <a:spcPct val="120000"/>
              </a:lnSpc>
            </a:pPr>
            <a:r>
              <a:rPr lang="nl" dirty="0"/>
              <a:t>Actieve experimenten</a:t>
            </a:r>
            <a:endParaRPr lang="en-US" dirty="0"/>
          </a:p>
          <a:p>
            <a:pPr marL="0" indent="0" algn="just">
              <a:lnSpc>
                <a:spcPct val="120000"/>
              </a:lnSpc>
              <a:buNone/>
            </a:pPr>
            <a:endParaRPr lang="en-US" dirty="0"/>
          </a:p>
          <a:p>
            <a:pPr marL="0" indent="0" algn="just">
              <a:lnSpc>
                <a:spcPct val="120000"/>
              </a:lnSpc>
              <a:buNone/>
            </a:pPr>
            <a:r>
              <a:rPr lang="nl" dirty="0"/>
              <a:t>Kolb beschreef </a:t>
            </a:r>
            <a:r>
              <a:rPr lang="nl" b="1" dirty="0"/>
              <a:t>twee verschillende manieren om ervaring te grijpen </a:t>
            </a:r>
            <a:r>
              <a:rPr lang="nl" dirty="0"/>
              <a:t>:</a:t>
            </a:r>
          </a:p>
          <a:p>
            <a:pPr algn="just">
              <a:lnSpc>
                <a:spcPct val="120000"/>
              </a:lnSpc>
            </a:pPr>
            <a:r>
              <a:rPr lang="nl" dirty="0"/>
              <a:t>Concrete ervaring</a:t>
            </a:r>
          </a:p>
          <a:p>
            <a:pPr algn="just">
              <a:lnSpc>
                <a:spcPct val="120000"/>
              </a:lnSpc>
            </a:pPr>
            <a:r>
              <a:rPr lang="nl" dirty="0"/>
              <a:t>Abstracte conceptualisatie</a:t>
            </a:r>
          </a:p>
          <a:p>
            <a:pPr marL="0" indent="0" algn="just">
              <a:lnSpc>
                <a:spcPct val="120000"/>
              </a:lnSpc>
              <a:buNone/>
            </a:pPr>
            <a:endParaRPr lang="en-US" dirty="0"/>
          </a:p>
          <a:p>
            <a:pPr marL="0" indent="0" algn="just">
              <a:lnSpc>
                <a:spcPct val="120000"/>
              </a:lnSpc>
              <a:buNone/>
            </a:pPr>
            <a:r>
              <a:rPr lang="nl" dirty="0"/>
              <a:t>Hij identificeerde ook </a:t>
            </a:r>
            <a:r>
              <a:rPr lang="nl" b="1" dirty="0"/>
              <a:t>twee manieren om ervaring te transformeren </a:t>
            </a:r>
            <a:r>
              <a:rPr lang="nl" dirty="0"/>
              <a:t>:</a:t>
            </a:r>
          </a:p>
          <a:p>
            <a:pPr algn="just">
              <a:lnSpc>
                <a:spcPct val="120000"/>
              </a:lnSpc>
            </a:pPr>
            <a:r>
              <a:rPr lang="nl" dirty="0"/>
              <a:t>Reflecterende observatie</a:t>
            </a:r>
          </a:p>
          <a:p>
            <a:pPr algn="just">
              <a:lnSpc>
                <a:spcPct val="120000"/>
              </a:lnSpc>
            </a:pPr>
            <a:r>
              <a:rPr lang="nl" dirty="0"/>
              <a:t>Actieve experimenten</a:t>
            </a:r>
          </a:p>
        </p:txBody>
      </p:sp>
      <p:pic>
        <p:nvPicPr>
          <p:cNvPr id="5" name="Picture 4"/>
          <p:cNvPicPr>
            <a:picLocks noChangeAspect="1"/>
          </p:cNvPicPr>
          <p:nvPr/>
        </p:nvPicPr>
        <p:blipFill rotWithShape="1">
          <a:blip r:embed="rId2"/>
          <a:srcRect l="16916" t="4417" r="18474" b="3237"/>
          <a:stretch/>
        </p:blipFill>
        <p:spPr>
          <a:xfrm>
            <a:off x="9163802" y="2341736"/>
            <a:ext cx="2699724" cy="2469961"/>
          </a:xfrm>
          <a:prstGeom prst="rect">
            <a:avLst/>
          </a:prstGeom>
        </p:spPr>
      </p:pic>
      <p:sp>
        <p:nvSpPr>
          <p:cNvPr id="6" name="Rectangle 5"/>
          <p:cNvSpPr/>
          <p:nvPr/>
        </p:nvSpPr>
        <p:spPr>
          <a:xfrm>
            <a:off x="9275985" y="4811697"/>
            <a:ext cx="2475358" cy="276999"/>
          </a:xfrm>
          <a:prstGeom prst="rect">
            <a:avLst/>
          </a:prstGeom>
        </p:spPr>
        <p:txBody>
          <a:bodyPr wrap="none">
            <a:spAutoFit/>
          </a:bodyPr>
          <a:lstStyle/>
          <a:p>
            <a:r>
              <a:rPr lang="nl" sz="1200" i="1" dirty="0" err="1"/>
              <a:t>Kolbs </a:t>
            </a:r>
            <a:r>
              <a:rPr lang="nl" sz="1200" i="1" dirty="0"/>
              <a:t>ervaringsgerichte leercyclus</a:t>
            </a:r>
          </a:p>
        </p:txBody>
      </p:sp>
    </p:spTree>
    <p:extLst>
      <p:ext uri="{BB962C8B-B14F-4D97-AF65-F5344CB8AC3E}">
        <p14:creationId xmlns:p14="http://schemas.microsoft.com/office/powerpoint/2010/main" val="3457735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nl" b="1" dirty="0"/>
              <a:t>De 4 stadia van de ervaringsgerichte leercyclus begrijpen</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3"/>
          </p:nvPr>
        </p:nvSpPr>
        <p:spPr/>
        <p:txBody>
          <a:bodyPr>
            <a:normAutofit fontScale="85000" lnSpcReduction="20000"/>
          </a:bodyPr>
          <a:lstStyle/>
          <a:p>
            <a:pPr marL="0" indent="0">
              <a:lnSpc>
                <a:spcPct val="110000"/>
              </a:lnSpc>
              <a:buNone/>
            </a:pPr>
            <a:r>
              <a:rPr lang="nl" b="1" dirty="0"/>
              <a:t>1. CONCRETE ERVARING: </a:t>
            </a:r>
            <a:br>
              <a:rPr lang="en-US" dirty="0"/>
            </a:br>
            <a:endParaRPr lang="el-GR" dirty="0"/>
          </a:p>
          <a:p>
            <a:pPr marL="0" indent="0">
              <a:lnSpc>
                <a:spcPct val="110000"/>
              </a:lnSpc>
              <a:buNone/>
            </a:pPr>
            <a:r>
              <a:rPr lang="nl" dirty="0"/>
              <a:t>Concrete ervaring beschrijft de </a:t>
            </a:r>
            <a:r>
              <a:rPr lang="nl" b="1" dirty="0"/>
              <a:t>praktijkervaringen waar we van leren </a:t>
            </a:r>
            <a:r>
              <a:rPr lang="nl" dirty="0"/>
              <a:t>. Het is hier dat we nieuwe dingen proberen, problemen onder ogen zien en uit onze comfortzone stappen. Deze ervaringen kunnen van alles zijn in ons persoonlijke of professionele leven en we kunnen leren van onze successen of mislukkingen.  </a:t>
            </a:r>
            <a:endParaRPr lang="nl-NL" dirty="0"/>
          </a:p>
        </p:txBody>
      </p:sp>
      <p:pic>
        <p:nvPicPr>
          <p:cNvPr id="6" name="Content Placeholder 5">
            <a:extLst>
              <a:ext uri="{FF2B5EF4-FFF2-40B4-BE49-F238E27FC236}">
                <a16:creationId xmlns:a16="http://schemas.microsoft.com/office/drawing/2014/main" id="{235228E2-10F0-E44E-8E74-D7182126A1B7}"/>
              </a:ext>
            </a:extLst>
          </p:cNvPr>
          <p:cNvPicPr>
            <a:picLocks noGrp="1" noChangeAspect="1"/>
          </p:cNvPicPr>
          <p:nvPr>
            <p:ph idx="14"/>
          </p:nvPr>
        </p:nvPicPr>
        <p:blipFill rotWithShape="1">
          <a:blip r:embed="rId2" cstate="print">
            <a:extLst>
              <a:ext uri="{28A0092B-C50C-407E-A947-70E740481C1C}">
                <a14:useLocalDpi xmlns:a14="http://schemas.microsoft.com/office/drawing/2010/main" val="0"/>
              </a:ext>
            </a:extLst>
          </a:blip>
          <a:srcRect l="4750"/>
          <a:stretch/>
        </p:blipFill>
        <p:spPr>
          <a:xfrm>
            <a:off x="6685789" y="2641600"/>
            <a:ext cx="5532368" cy="2955636"/>
          </a:xfrm>
          <a:prstGeom prst="rect">
            <a:avLst/>
          </a:prstGeom>
        </p:spPr>
      </p:pic>
    </p:spTree>
    <p:extLst>
      <p:ext uri="{BB962C8B-B14F-4D97-AF65-F5344CB8AC3E}">
        <p14:creationId xmlns:p14="http://schemas.microsoft.com/office/powerpoint/2010/main" val="199525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a:xfrm>
            <a:off x="839788" y="656948"/>
            <a:ext cx="3932237" cy="1400452"/>
          </a:xfrm>
        </p:spPr>
        <p:txBody>
          <a:bodyPr>
            <a:normAutofit/>
          </a:bodyPr>
          <a:lstStyle/>
          <a:p>
            <a:r>
              <a:rPr lang="nl" sz="4000" b="1" spc="100" dirty="0"/>
              <a:t>Doelstellingen</a:t>
            </a:r>
            <a:endParaRPr lang="en-GB" sz="4000"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839788" y="2057400"/>
            <a:ext cx="3932237" cy="4387788"/>
          </a:xfrm>
        </p:spPr>
        <p:txBody>
          <a:bodyPr>
            <a:noAutofit/>
          </a:bodyPr>
          <a:lstStyle/>
          <a:p>
            <a:pPr lvl="0">
              <a:lnSpc>
                <a:spcPct val="100000"/>
              </a:lnSpc>
              <a:spcAft>
                <a:spcPts val="600"/>
              </a:spcAft>
            </a:pPr>
            <a:r>
              <a:rPr lang="nl" sz="2600" b="1" dirty="0">
                <a:solidFill>
                  <a:srgbClr val="262626"/>
                </a:solidFill>
              </a:rPr>
              <a:t>Aan het einde van deze module zal de leerling in staat zijn om lesmethoden en inclusiestrategieën toe te passen die inclusie in de klas versterken .</a:t>
            </a:r>
            <a:endParaRPr lang="en-GB" sz="2600" b="1" dirty="0">
              <a:solidFill>
                <a:srgbClr val="262626"/>
              </a:solidFill>
            </a:endParaRPr>
          </a:p>
        </p:txBody>
      </p:sp>
      <p:sp>
        <p:nvSpPr>
          <p:cNvPr id="9" name="Tekstvak 8">
            <a:extLst>
              <a:ext uri="{FF2B5EF4-FFF2-40B4-BE49-F238E27FC236}">
                <a16:creationId xmlns:a16="http://schemas.microsoft.com/office/drawing/2014/main"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 dirty="0">
                <a:solidFill>
                  <a:schemeClr val="bg1"/>
                </a:solidFill>
              </a:rPr>
              <a:t>afbeeldingen </a:t>
            </a:r>
            <a:r>
              <a:rPr lang="nl" dirty="0" err="1">
                <a:solidFill>
                  <a:schemeClr val="bg1"/>
                </a:solidFill>
              </a:rPr>
              <a:t>kunnen</a:t>
            </a:r>
            <a:r>
              <a:rPr lang="nl" dirty="0">
                <a:solidFill>
                  <a:schemeClr val="bg1"/>
                </a:solidFill>
              </a:rPr>
              <a:t> </a:t>
            </a:r>
            <a:r>
              <a:rPr lang="nl" dirty="0" err="1">
                <a:solidFill>
                  <a:schemeClr val="bg1"/>
                </a:solidFill>
              </a:rPr>
              <a:t>zijn</a:t>
            </a:r>
            <a:r>
              <a:rPr lang="nl" dirty="0">
                <a:solidFill>
                  <a:schemeClr val="bg1"/>
                </a:solidFill>
              </a:rPr>
              <a:t> </a:t>
            </a:r>
            <a:r>
              <a:rPr lang="nl" dirty="0" err="1">
                <a:solidFill>
                  <a:schemeClr val="bg1"/>
                </a:solidFill>
              </a:rPr>
              <a:t>veranderd</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nl" b="1" dirty="0"/>
              <a:t>De 4 stadia van de ervaringsgerichte leercyclus begrijpen</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3"/>
          </p:nvPr>
        </p:nvSpPr>
        <p:spPr/>
        <p:txBody>
          <a:bodyPr>
            <a:normAutofit fontScale="62500" lnSpcReduction="20000"/>
          </a:bodyPr>
          <a:lstStyle/>
          <a:p>
            <a:pPr marL="0" indent="0">
              <a:lnSpc>
                <a:spcPct val="120000"/>
              </a:lnSpc>
              <a:buNone/>
            </a:pPr>
            <a:r>
              <a:rPr lang="nl" b="1" dirty="0"/>
              <a:t>2. REFLECTERENDE OBSERVATIE</a:t>
            </a:r>
            <a:br>
              <a:rPr lang="en-US" dirty="0"/>
            </a:br>
            <a:endParaRPr lang="el-GR" dirty="0"/>
          </a:p>
          <a:p>
            <a:pPr marL="0" indent="0">
              <a:lnSpc>
                <a:spcPct val="120000"/>
              </a:lnSpc>
              <a:buNone/>
            </a:pPr>
            <a:r>
              <a:rPr lang="nl" sz="3000" dirty="0"/>
              <a:t>Vervolgens moeten we reflecteren om van onze ervaringen te leren. De fase 'reflectieve observatie' van de ervaringsgerichte leercyclus draait om </a:t>
            </a:r>
            <a:r>
              <a:rPr lang="nl" sz="3000" b="1" dirty="0"/>
              <a:t>reflectie op de ervaringen die zowel actie als gevoelens omvatten. </a:t>
            </a:r>
            <a:r>
              <a:rPr lang="nl" sz="3000" dirty="0"/>
              <a:t>Het is tijdens deze fase dat we nadenken over de ervaringen. We kunnen reflecteren op wat goed ging en wat beter kan. Het is ook een kans om te zien hoe het anders had gekund en om van elkaar te leren.</a:t>
            </a:r>
            <a:endParaRPr lang="nl-NL" sz="3000" dirty="0"/>
          </a:p>
        </p:txBody>
      </p:sp>
      <p:pic>
        <p:nvPicPr>
          <p:cNvPr id="6" name="Content Placeholder 5">
            <a:extLst>
              <a:ext uri="{FF2B5EF4-FFF2-40B4-BE49-F238E27FC236}">
                <a16:creationId xmlns:a16="http://schemas.microsoft.com/office/drawing/2014/main" id="{D544B244-CD9E-8B1B-64B0-CB0EB28D8FB2}"/>
              </a:ext>
            </a:extLst>
          </p:cNvPr>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6237288" y="1825625"/>
            <a:ext cx="5954712" cy="3966637"/>
          </a:xfrm>
          <a:prstGeom prst="rect">
            <a:avLst/>
          </a:prstGeom>
        </p:spPr>
      </p:pic>
    </p:spTree>
    <p:extLst>
      <p:ext uri="{BB962C8B-B14F-4D97-AF65-F5344CB8AC3E}">
        <p14:creationId xmlns:p14="http://schemas.microsoft.com/office/powerpoint/2010/main" val="2565165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nl" b="1" dirty="0"/>
              <a:t>De 4 stadia van de ervaringsgerichte leercyclus begrijpen</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3"/>
          </p:nvPr>
        </p:nvSpPr>
        <p:spPr/>
        <p:txBody>
          <a:bodyPr>
            <a:normAutofit fontScale="85000" lnSpcReduction="20000"/>
          </a:bodyPr>
          <a:lstStyle/>
          <a:p>
            <a:pPr marL="0" indent="0">
              <a:lnSpc>
                <a:spcPct val="110000"/>
              </a:lnSpc>
              <a:buNone/>
            </a:pPr>
            <a:r>
              <a:rPr lang="nl" dirty="0"/>
              <a:t> </a:t>
            </a:r>
            <a:br>
              <a:rPr lang="en-US" dirty="0"/>
            </a:br>
            <a:r>
              <a:rPr lang="nl" b="1" dirty="0"/>
              <a:t>3. ABSTRACTE CONCEPTUALISERING</a:t>
            </a:r>
            <a:br>
              <a:rPr lang="en-US" dirty="0"/>
            </a:br>
            <a:endParaRPr lang="el-GR" dirty="0"/>
          </a:p>
          <a:p>
            <a:pPr marL="0" indent="0">
              <a:lnSpc>
                <a:spcPct val="110000"/>
              </a:lnSpc>
              <a:buNone/>
            </a:pPr>
            <a:r>
              <a:rPr lang="nl" dirty="0"/>
              <a:t>Zodra we de bepalende kenmerken van een ervaring hebben geïdentificeerd en begrepen, kunnen we beslissen </a:t>
            </a:r>
            <a:r>
              <a:rPr lang="nl" b="1" dirty="0"/>
              <a:t>wat we de volgende keer anders kunnen doen. </a:t>
            </a:r>
            <a:r>
              <a:rPr lang="nl" dirty="0"/>
              <a:t>Dit is een tijd voor het plannen en brainstormen over stappen voor succes.</a:t>
            </a:r>
            <a:endParaRPr lang="nl-NL" dirty="0"/>
          </a:p>
        </p:txBody>
      </p:sp>
      <p:pic>
        <p:nvPicPr>
          <p:cNvPr id="6" name="Content Placeholder 5">
            <a:extLst>
              <a:ext uri="{FF2B5EF4-FFF2-40B4-BE49-F238E27FC236}">
                <a16:creationId xmlns:a16="http://schemas.microsoft.com/office/drawing/2014/main" id="{CA125DC3-EDC5-8AA3-4B67-D375435B883C}"/>
              </a:ext>
            </a:extLst>
          </p:cNvPr>
          <p:cNvPicPr>
            <a:picLocks noGrp="1" noChangeAspect="1"/>
          </p:cNvPicPr>
          <p:nvPr>
            <p:ph idx="14"/>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289" t="17475" r="6073" b="25048"/>
          <a:stretch/>
        </p:blipFill>
        <p:spPr>
          <a:xfrm>
            <a:off x="6541093" y="2078054"/>
            <a:ext cx="5237767" cy="3435167"/>
          </a:xfrm>
          <a:prstGeom prst="rect">
            <a:avLst/>
          </a:prstGeom>
        </p:spPr>
      </p:pic>
    </p:spTree>
    <p:extLst>
      <p:ext uri="{BB962C8B-B14F-4D97-AF65-F5344CB8AC3E}">
        <p14:creationId xmlns:p14="http://schemas.microsoft.com/office/powerpoint/2010/main" val="1115117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nl" b="1" dirty="0"/>
              <a:t>De 4 stadia van de ervaringsgerichte leercyclus begrijpen</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3"/>
          </p:nvPr>
        </p:nvSpPr>
        <p:spPr/>
        <p:txBody>
          <a:bodyPr>
            <a:normAutofit lnSpcReduction="10000"/>
          </a:bodyPr>
          <a:lstStyle/>
          <a:p>
            <a:pPr marL="0" indent="0">
              <a:lnSpc>
                <a:spcPct val="100000"/>
              </a:lnSpc>
              <a:buNone/>
            </a:pPr>
            <a:r>
              <a:rPr lang="nl" dirty="0"/>
              <a:t> </a:t>
            </a:r>
            <a:br>
              <a:rPr lang="en-US" dirty="0"/>
            </a:br>
            <a:r>
              <a:rPr lang="nl" b="1" dirty="0"/>
              <a:t>4. ACTIEF EXPERIMENTEREN</a:t>
            </a:r>
            <a:br>
              <a:rPr lang="en-US" b="1" dirty="0"/>
            </a:br>
            <a:endParaRPr lang="en-US" b="1" dirty="0"/>
          </a:p>
          <a:p>
            <a:pPr marL="0" indent="0">
              <a:lnSpc>
                <a:spcPct val="100000"/>
              </a:lnSpc>
              <a:buNone/>
            </a:pPr>
            <a:r>
              <a:rPr lang="nl" dirty="0"/>
              <a:t>In de actieve experimenteerfase van de leercyclus </a:t>
            </a:r>
            <a:r>
              <a:rPr lang="nl" b="1" dirty="0"/>
              <a:t>kunnen we experimenteren met onze ideeën. </a:t>
            </a:r>
            <a:r>
              <a:rPr lang="nl" dirty="0"/>
              <a:t>Het is het tijd om ons actieplan in de echte wereld te testen!</a:t>
            </a:r>
            <a:endParaRPr lang="nl-NL" dirty="0"/>
          </a:p>
        </p:txBody>
      </p:sp>
      <p:pic>
        <p:nvPicPr>
          <p:cNvPr id="6" name="Content Placeholder 5">
            <a:extLst>
              <a:ext uri="{FF2B5EF4-FFF2-40B4-BE49-F238E27FC236}">
                <a16:creationId xmlns:a16="http://schemas.microsoft.com/office/drawing/2014/main" id="{CB7374F7-3E24-7AF6-370D-DBA2D421ED40}"/>
              </a:ext>
            </a:extLst>
          </p:cNvPr>
          <p:cNvPicPr>
            <a:picLocks noGrp="1" noChangeAspect="1"/>
          </p:cNvPicPr>
          <p:nvPr>
            <p:ph idx="14"/>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0852" r="11086" b="3516"/>
          <a:stretch/>
        </p:blipFill>
        <p:spPr>
          <a:xfrm>
            <a:off x="6663997" y="2032001"/>
            <a:ext cx="4881458" cy="3625005"/>
          </a:xfrm>
          <a:prstGeom prst="rect">
            <a:avLst/>
          </a:prstGeom>
        </p:spPr>
      </p:pic>
    </p:spTree>
    <p:extLst>
      <p:ext uri="{BB962C8B-B14F-4D97-AF65-F5344CB8AC3E}">
        <p14:creationId xmlns:p14="http://schemas.microsoft.com/office/powerpoint/2010/main" val="2858851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nl" b="1" dirty="0"/>
              <a:t>Ervaringsgericht </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825625"/>
            <a:ext cx="7075206" cy="4351338"/>
          </a:xfrm>
        </p:spPr>
        <p:txBody>
          <a:bodyPr>
            <a:normAutofit fontScale="77500" lnSpcReduction="20000"/>
          </a:bodyPr>
          <a:lstStyle/>
          <a:p>
            <a:pPr marL="0" indent="0">
              <a:lnSpc>
                <a:spcPct val="120000"/>
              </a:lnSpc>
              <a:buNone/>
            </a:pPr>
            <a:r>
              <a:rPr lang="nl" sz="3000" dirty="0"/>
              <a:t>Hoewel situationele variabelen belangrijk zijn, spelen onze eigen voorkeuren een grote rol.</a:t>
            </a:r>
            <a:endParaRPr lang="en-US" sz="3000" dirty="0"/>
          </a:p>
          <a:p>
            <a:pPr marL="0" indent="0">
              <a:lnSpc>
                <a:spcPct val="120000"/>
              </a:lnSpc>
              <a:buNone/>
            </a:pPr>
            <a:r>
              <a:rPr lang="nl" sz="3000" dirty="0"/>
              <a:t>Kolb merkt op dat mensen </a:t>
            </a:r>
            <a:r>
              <a:rPr lang="nl" sz="3000" b="1" dirty="0"/>
              <a:t>die als 'kijkers' worden beschouwd, de voorkeur geven aan reflectieve observatie </a:t>
            </a:r>
            <a:r>
              <a:rPr lang="nl" sz="3000" dirty="0"/>
              <a:t>, terwijl degenen die </a:t>
            </a:r>
            <a:r>
              <a:rPr lang="nl" sz="3000" b="1" dirty="0"/>
              <a:t>'doeners' zijn eerder geneigd zijn actief te experimenteren </a:t>
            </a:r>
            <a:r>
              <a:rPr lang="nl" sz="3000" dirty="0"/>
              <a:t>.</a:t>
            </a:r>
          </a:p>
          <a:p>
            <a:pPr marL="0" indent="0">
              <a:lnSpc>
                <a:spcPct val="120000"/>
              </a:lnSpc>
              <a:buNone/>
            </a:pPr>
            <a:r>
              <a:rPr lang="nl" sz="3000" dirty="0"/>
              <a:t>Deze voorkeuren dienen ook als basis voor de leerstijlen van Kolb.</a:t>
            </a:r>
            <a:endParaRPr lang="en-US" sz="3000" dirty="0"/>
          </a:p>
          <a:p>
            <a:pPr marL="0" indent="0">
              <a:lnSpc>
                <a:spcPct val="120000"/>
              </a:lnSpc>
              <a:buNone/>
            </a:pPr>
            <a:r>
              <a:rPr lang="nl" sz="3000" dirty="0"/>
              <a:t>In dit leerstijlmodel heeft elk van de vier typen dominante leercapaciteiten op twee gebieden.</a:t>
            </a:r>
          </a:p>
        </p:txBody>
      </p:sp>
      <p:sp>
        <p:nvSpPr>
          <p:cNvPr id="5" name="Cloud Callout 4"/>
          <p:cNvSpPr/>
          <p:nvPr/>
        </p:nvSpPr>
        <p:spPr>
          <a:xfrm rot="338597">
            <a:off x="8877671" y="2369830"/>
            <a:ext cx="2956264" cy="1847064"/>
          </a:xfrm>
          <a:prstGeom prst="cloudCallout">
            <a:avLst>
              <a:gd name="adj1" fmla="val -22484"/>
              <a:gd name="adj2" fmla="val 62501"/>
            </a:avLst>
          </a:prstGeom>
          <a:solidFill>
            <a:srgbClr val="C69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1400" dirty="0"/>
              <a:t>Hoe bepalen we welke vorm van ervaringsleren het beste werkt?</a:t>
            </a:r>
          </a:p>
        </p:txBody>
      </p:sp>
    </p:spTree>
    <p:extLst>
      <p:ext uri="{BB962C8B-B14F-4D97-AF65-F5344CB8AC3E}">
        <p14:creationId xmlns:p14="http://schemas.microsoft.com/office/powerpoint/2010/main" val="1809539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lstStyle/>
          <a:p>
            <a:r>
              <a:rPr lang="nl" b="1" dirty="0"/>
              <a:t>Leerstijlen </a:t>
            </a:r>
            <a:endParaRPr lang="en-GB" b="1"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Autofit/>
          </a:bodyPr>
          <a:lstStyle/>
          <a:p>
            <a:pPr>
              <a:lnSpc>
                <a:spcPct val="100000"/>
              </a:lnSpc>
            </a:pPr>
            <a:r>
              <a:rPr lang="nl" sz="2400" b="1" dirty="0"/>
              <a:t>Uiteenlopend </a:t>
            </a:r>
            <a:r>
              <a:rPr lang="nl" sz="2400" dirty="0"/>
              <a:t>(concreet, reflecterend) - Benadrukt de </a:t>
            </a:r>
            <a:r>
              <a:rPr lang="nl" sz="2400" b="1" dirty="0"/>
              <a:t>innovatieve en vindingrijke benadering van dingen doen </a:t>
            </a:r>
            <a:r>
              <a:rPr lang="nl" sz="2400" dirty="0"/>
              <a:t>. Bekijkt concrete situaties vanuit vele perspectieven en past zich aan door observatie in plaats van door actie. Geïnteresseerd in mensen en geneigd om gevoelsgericht te zijn. Houdt van activiteiten zoals coöperatieve groepen en brainstormen.</a:t>
            </a:r>
          </a:p>
          <a:p>
            <a:pPr>
              <a:lnSpc>
                <a:spcPct val="100000"/>
              </a:lnSpc>
            </a:pPr>
            <a:r>
              <a:rPr lang="nl" sz="2400" b="1" dirty="0"/>
              <a:t>Assimileren </a:t>
            </a:r>
            <a:r>
              <a:rPr lang="nl" sz="2400" dirty="0"/>
              <a:t>(abstract, reflectief) - </a:t>
            </a:r>
            <a:r>
              <a:rPr lang="nl" sz="2400" b="1" dirty="0"/>
              <a:t>Trekt een aantal verschillende observaties en gedachten tot een geïntegreerd geheel </a:t>
            </a:r>
            <a:r>
              <a:rPr lang="nl" sz="2400" dirty="0"/>
              <a:t>. Redeneert graag inductief en maakt modellen en theorieën. Ontwerpt graag projecten en experimenten .</a:t>
            </a:r>
            <a:endParaRPr lang="en-US" sz="2400" dirty="0"/>
          </a:p>
        </p:txBody>
      </p:sp>
    </p:spTree>
    <p:extLst>
      <p:ext uri="{BB962C8B-B14F-4D97-AF65-F5344CB8AC3E}">
        <p14:creationId xmlns:p14="http://schemas.microsoft.com/office/powerpoint/2010/main" val="2229005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lstStyle/>
          <a:p>
            <a:r>
              <a:rPr lang="nl" b="1" dirty="0"/>
              <a:t>Leerstijlen </a:t>
            </a:r>
            <a:endParaRPr lang="en-GB" b="1"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Autofit/>
          </a:bodyPr>
          <a:lstStyle/>
          <a:p>
            <a:pPr>
              <a:lnSpc>
                <a:spcPct val="100000"/>
              </a:lnSpc>
            </a:pPr>
            <a:r>
              <a:rPr lang="nl" b="1" dirty="0"/>
              <a:t>Convergerend </a:t>
            </a:r>
            <a:r>
              <a:rPr lang="nl" dirty="0"/>
              <a:t>(abstract, actief) - </a:t>
            </a:r>
            <a:r>
              <a:rPr lang="nl" b="1" dirty="0"/>
              <a:t>Benadrukt de praktische toepassing van ideeën en het oplossen van problemen </a:t>
            </a:r>
            <a:r>
              <a:rPr lang="nl" dirty="0"/>
              <a:t>. Houdt van besluitvorming, probleemoplossing en de praktische toepassing van ideeën. Geeft de voorkeur aan technische problemen boven interpersoonlijke problemen.</a:t>
            </a:r>
          </a:p>
          <a:p>
            <a:pPr>
              <a:lnSpc>
                <a:spcPct val="100000"/>
              </a:lnSpc>
            </a:pPr>
            <a:r>
              <a:rPr lang="nl" b="1" dirty="0"/>
              <a:t>Meegaand </a:t>
            </a:r>
            <a:r>
              <a:rPr lang="nl" dirty="0"/>
              <a:t>(concreet, actief) - </a:t>
            </a:r>
            <a:r>
              <a:rPr lang="nl" b="1" dirty="0"/>
              <a:t>Gebruikt vallen en opstaan in plaats van nadenken en nadenken </a:t>
            </a:r>
            <a:r>
              <a:rPr lang="nl" dirty="0"/>
              <a:t>. Goed in het aanpassen aan veranderende omstandigheden; lost problemen op een intuïtieve, trial-and-error manier op, zoals ontdekkend leren. Voelt zich ook op zijn gemak bij mensen .</a:t>
            </a:r>
            <a:endParaRPr lang="en-US" dirty="0"/>
          </a:p>
        </p:txBody>
      </p:sp>
    </p:spTree>
    <p:extLst>
      <p:ext uri="{BB962C8B-B14F-4D97-AF65-F5344CB8AC3E}">
        <p14:creationId xmlns:p14="http://schemas.microsoft.com/office/powerpoint/2010/main" val="2998073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b="1" i="1" dirty="0">
                <a:solidFill>
                  <a:schemeClr val="accent4">
                    <a:lumMod val="75000"/>
                  </a:schemeClr>
                </a:solidFill>
                <a:latin typeface="Ink Free" panose="03080402000500000000" pitchFamily="66" charset="0"/>
              </a:rPr>
              <a:t>Tijd voor zelfreflectie</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0848"/>
            <a:ext cx="2955315" cy="2307152"/>
          </a:xfrm>
          <a:prstGeom prst="rect">
            <a:avLst/>
          </a:prstGeom>
        </p:spPr>
      </p:pic>
      <p:sp>
        <p:nvSpPr>
          <p:cNvPr id="12" name="TextBox 11"/>
          <p:cNvSpPr txBox="1"/>
          <p:nvPr/>
        </p:nvSpPr>
        <p:spPr>
          <a:xfrm>
            <a:off x="1578702" y="2217753"/>
            <a:ext cx="8834805" cy="1415772"/>
          </a:xfrm>
          <a:prstGeom prst="rect">
            <a:avLst/>
          </a:prstGeom>
          <a:solidFill>
            <a:schemeClr val="accent4">
              <a:lumMod val="40000"/>
              <a:lumOff val="60000"/>
            </a:schemeClr>
          </a:solidFill>
        </p:spPr>
        <p:txBody>
          <a:bodyPr wrap="square" rtlCol="0">
            <a:spAutoFit/>
          </a:bodyPr>
          <a:lstStyle/>
          <a:p>
            <a:pPr algn="ctr"/>
            <a:r>
              <a:rPr lang="nl" dirty="0"/>
              <a:t>Klik hieronder en ontdek hoe u de leerstijlen effectief kunt gebruiken:</a:t>
            </a:r>
          </a:p>
          <a:p>
            <a:pPr algn="just"/>
            <a:endParaRPr lang="en-US" dirty="0">
              <a:solidFill>
                <a:srgbClr val="000000"/>
              </a:solidFill>
              <a:latin typeface="Roboto"/>
            </a:endParaRPr>
          </a:p>
          <a:p>
            <a:pPr algn="ctr"/>
            <a:r>
              <a:rPr lang="nl" dirty="0"/>
              <a:t>Link: </a:t>
            </a:r>
            <a:r>
              <a:rPr lang="nl" dirty="0">
                <a:hlinkClick r:id="rId4"/>
              </a:rPr>
              <a:t>https://www.youtube.com/watch?v=rycjUldMl3k</a:t>
            </a:r>
            <a:r>
              <a:rPr lang="nl" dirty="0"/>
              <a:t> </a:t>
            </a:r>
          </a:p>
          <a:p>
            <a:pPr algn="ctr"/>
            <a:endParaRPr lang="en-US" dirty="0"/>
          </a:p>
          <a:p>
            <a:pPr algn="ctr"/>
            <a:r>
              <a:rPr lang="nl" sz="1400" i="1" dirty="0"/>
              <a:t>Bron : </a:t>
            </a:r>
            <a:r>
              <a:rPr lang="nl" sz="1400" i="1" dirty="0">
                <a:hlinkClick r:id="rId4"/>
              </a:rPr>
              <a:t>Kolb's leercyclus uitgelegd met voorbeeld – </a:t>
            </a:r>
            <a:r>
              <a:rPr lang="nl" sz="1400" i="1" dirty="0" err="1">
                <a:hlinkClick r:id="rId4"/>
              </a:rPr>
              <a:t>Youtube</a:t>
            </a:r>
            <a:r>
              <a:rPr lang="nl" sz="1400" i="1" dirty="0">
                <a:hlinkClick r:id="rId4"/>
              </a:rPr>
              <a:t> </a:t>
            </a:r>
            <a:endParaRPr lang="en-US"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3177257" y="5008438"/>
            <a:ext cx="2602106" cy="923330"/>
          </a:xfrm>
          <a:prstGeom prst="rect">
            <a:avLst/>
          </a:prstGeom>
          <a:noFill/>
        </p:spPr>
        <p:txBody>
          <a:bodyPr wrap="square" rtlCol="0">
            <a:spAutoFit/>
          </a:bodyPr>
          <a:lstStyle/>
          <a:p>
            <a:r>
              <a:rPr lang="nl" b="1" i="1" dirty="0"/>
              <a:t>Herken je deze leerstijlen in je </a:t>
            </a:r>
            <a:r>
              <a:rPr lang="nl-NL" b="1" i="1" dirty="0"/>
              <a:t>mbo</a:t>
            </a:r>
            <a:r>
              <a:rPr lang="nl" b="1" i="1" dirty="0"/>
              <a:t>-klas?</a:t>
            </a:r>
          </a:p>
        </p:txBody>
      </p:sp>
      <p:sp>
        <p:nvSpPr>
          <p:cNvPr id="3" name="Cloud Callout 2"/>
          <p:cNvSpPr/>
          <p:nvPr/>
        </p:nvSpPr>
        <p:spPr>
          <a:xfrm>
            <a:off x="5601810" y="3633525"/>
            <a:ext cx="6259753" cy="2767275"/>
          </a:xfrm>
          <a:prstGeom prst="cloudCallout">
            <a:avLst>
              <a:gd name="adj1" fmla="val -22484"/>
              <a:gd name="adj2" fmla="val 62501"/>
            </a:avLst>
          </a:prstGeom>
          <a:solidFill>
            <a:srgbClr val="C69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1100" dirty="0">
                <a:solidFill>
                  <a:schemeClr val="bg1"/>
                </a:solidFill>
              </a:rPr>
              <a:t>Om de leerstijlen van de deelnemers te kennen, kunnen docenten leerervaringen ontwerpen die zijn gericht op de voorkeursmethode.</a:t>
            </a:r>
            <a:br>
              <a:rPr lang="en-US" sz="1100" dirty="0">
                <a:solidFill>
                  <a:schemeClr val="bg1"/>
                </a:solidFill>
              </a:rPr>
            </a:br>
            <a:r>
              <a:rPr lang="nl" sz="1100" dirty="0">
                <a:solidFill>
                  <a:schemeClr val="bg1"/>
                </a:solidFill>
              </a:rPr>
              <a:t> </a:t>
            </a:r>
            <a:br>
              <a:rPr lang="en-US" sz="1100" dirty="0">
                <a:solidFill>
                  <a:schemeClr val="bg1"/>
                </a:solidFill>
              </a:rPr>
            </a:br>
            <a:r>
              <a:rPr lang="nl" sz="1100" dirty="0">
                <a:solidFill>
                  <a:schemeClr val="bg1"/>
                </a:solidFill>
              </a:rPr>
              <a:t>In een real-world scenario reageert iedereen in meer of mindere mate op en heeft iedereen de stimulus nodig van alle soorten leerstijlen. het is een kwestie van focussen op methoden die het leren het best mogelijk maken in de gegeven context, situatie en iemands leerstijlvoorkeur.</a:t>
            </a:r>
          </a:p>
        </p:txBody>
      </p:sp>
    </p:spTree>
    <p:extLst>
      <p:ext uri="{BB962C8B-B14F-4D97-AF65-F5344CB8AC3E}">
        <p14:creationId xmlns:p14="http://schemas.microsoft.com/office/powerpoint/2010/main" val="110005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nl" b="1" dirty="0"/>
              <a:t>Belang van ervaringsleren</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Autofit/>
          </a:bodyPr>
          <a:lstStyle/>
          <a:p>
            <a:pPr>
              <a:lnSpc>
                <a:spcPct val="100000"/>
              </a:lnSpc>
            </a:pPr>
            <a:r>
              <a:rPr lang="nl" sz="1600" b="1" dirty="0"/>
              <a:t>Maakt leren herkenbaar:</a:t>
            </a:r>
            <a:r>
              <a:rPr lang="nl" sz="1600" dirty="0"/>
              <a:t> </a:t>
            </a:r>
            <a:r>
              <a:rPr lang="nl-NL" sz="1600" dirty="0"/>
              <a:t>mbo</a:t>
            </a:r>
            <a:r>
              <a:rPr lang="nl" sz="1600" dirty="0"/>
              <a:t>-studenten bouwen voort op wat ze al weten en krijgen kansen om verbanden te leggen tussen nieuwe concepten en bestaande .</a:t>
            </a:r>
          </a:p>
          <a:p>
            <a:pPr>
              <a:lnSpc>
                <a:spcPct val="100000"/>
              </a:lnSpc>
            </a:pPr>
            <a:r>
              <a:rPr lang="nl" sz="1600" b="1" dirty="0"/>
              <a:t>Verhoogt de effectiviteit van leren </a:t>
            </a:r>
            <a:r>
              <a:rPr lang="nl" sz="1600" dirty="0"/>
              <a:t>: </a:t>
            </a:r>
            <a:r>
              <a:rPr lang="nl-NL" sz="1600" dirty="0"/>
              <a:t>mbo</a:t>
            </a:r>
            <a:r>
              <a:rPr lang="nl" sz="1600" dirty="0"/>
              <a:t>- studenten gaan kritisch denken, verwerven probleemoplossende vaardigheden en nemen deel aan besluitvorming .</a:t>
            </a:r>
          </a:p>
          <a:p>
            <a:pPr>
              <a:lnSpc>
                <a:spcPct val="100000"/>
              </a:lnSpc>
            </a:pPr>
            <a:r>
              <a:rPr lang="nl" sz="1600" b="1" dirty="0"/>
              <a:t>Koppelt theorie aan praktijk </a:t>
            </a:r>
            <a:r>
              <a:rPr lang="nl" sz="1600" dirty="0"/>
              <a:t>: </a:t>
            </a:r>
            <a:r>
              <a:rPr lang="nl-NL" sz="1600" dirty="0"/>
              <a:t>mbo</a:t>
            </a:r>
            <a:r>
              <a:rPr lang="nl" sz="1600" dirty="0"/>
              <a:t> - studenten hebben de kans om de ervaring op te doen en in de praktijk te brengen wat ze hebben geleerd, de toepassing van de theoretische concepten in de praktijk te zien, die toepassing te verwerken en generalisaties te maken.</a:t>
            </a:r>
          </a:p>
          <a:p>
            <a:pPr>
              <a:lnSpc>
                <a:spcPct val="100000"/>
              </a:lnSpc>
            </a:pPr>
            <a:r>
              <a:rPr lang="nl" sz="1600" b="1" dirty="0"/>
              <a:t>Verhoogt de betrokkenheid van </a:t>
            </a:r>
            <a:r>
              <a:rPr lang="nl-NL" sz="1600" b="1" dirty="0"/>
              <a:t>mbo</a:t>
            </a:r>
            <a:r>
              <a:rPr lang="nl" sz="1600" b="1" dirty="0"/>
              <a:t> -studenten door samenwerking </a:t>
            </a:r>
            <a:r>
              <a:rPr lang="nl" sz="1600" dirty="0"/>
              <a:t>en ondersteuning tussen leerlingen aan te moedigen.</a:t>
            </a:r>
          </a:p>
          <a:p>
            <a:pPr>
              <a:lnSpc>
                <a:spcPct val="100000"/>
              </a:lnSpc>
            </a:pPr>
            <a:r>
              <a:rPr lang="nl" sz="1600" b="1" dirty="0"/>
              <a:t>Helpt bij het onthouden van herinneringen, </a:t>
            </a:r>
            <a:r>
              <a:rPr lang="nl" sz="1600" dirty="0"/>
              <a:t>door sterke relaties op te bouwen tussen gevoelens en denkprocessen. </a:t>
            </a:r>
            <a:r>
              <a:rPr lang="nl-NL" sz="1600" dirty="0"/>
              <a:t>mbo</a:t>
            </a:r>
            <a:r>
              <a:rPr lang="nl" sz="1600" dirty="0"/>
              <a:t>- studenten hebben het vermogen om succesvol te leren wanneer de informatie wordt geassocieerd met waarden en gevoelens.</a:t>
            </a:r>
          </a:p>
          <a:p>
            <a:pPr>
              <a:lnSpc>
                <a:spcPct val="100000"/>
              </a:lnSpc>
            </a:pPr>
            <a:r>
              <a:rPr lang="nl" sz="1600" b="1" dirty="0"/>
              <a:t>Leidt tot de ontwikkeling van vaardigheden voor levenslang leren </a:t>
            </a:r>
            <a:r>
              <a:rPr lang="nl" sz="1600" dirty="0"/>
              <a:t>, door te helpen bij het verwerven van essentiële vaardigheden en door </a:t>
            </a:r>
            <a:r>
              <a:rPr lang="nl-NL" sz="1600" dirty="0"/>
              <a:t>mbo</a:t>
            </a:r>
            <a:r>
              <a:rPr lang="nl" sz="1600" dirty="0"/>
              <a:t>-studenten aan te moedigen na te denken, te conceptualiseren en volgende stappen te plannen .</a:t>
            </a:r>
            <a:endParaRPr lang="en-US" sz="1600" dirty="0"/>
          </a:p>
        </p:txBody>
      </p:sp>
    </p:spTree>
    <p:extLst>
      <p:ext uri="{BB962C8B-B14F-4D97-AF65-F5344CB8AC3E}">
        <p14:creationId xmlns:p14="http://schemas.microsoft.com/office/powerpoint/2010/main" val="37461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p:txBody>
          <a:bodyPr/>
          <a:lstStyle/>
          <a:p>
            <a:r>
              <a:rPr lang="nl" sz="4400" b="1" dirty="0"/>
              <a:t>EENHEID</a:t>
            </a:r>
            <a:r>
              <a:rPr lang="nl" dirty="0"/>
              <a:t> 3</a:t>
            </a:r>
            <a:endParaRPr lang="en-GB" dirty="0"/>
          </a:p>
        </p:txBody>
      </p:sp>
      <p:sp>
        <p:nvSpPr>
          <p:cNvPr id="8" name="Tijdelijke aanduiding voor inhoud 7">
            <a:extLst>
              <a:ext uri="{FF2B5EF4-FFF2-40B4-BE49-F238E27FC236}">
                <a16:creationId xmlns:a16="http://schemas.microsoft.com/office/drawing/2014/main" id="{F03F6327-ABFA-44A9-BFF5-E2A926F03E2E}"/>
              </a:ext>
            </a:extLst>
          </p:cNvPr>
          <p:cNvSpPr>
            <a:spLocks noGrp="1"/>
          </p:cNvSpPr>
          <p:nvPr>
            <p:ph sz="half" idx="1"/>
          </p:nvPr>
        </p:nvSpPr>
        <p:spPr>
          <a:xfrm>
            <a:off x="637830" y="2187724"/>
            <a:ext cx="5768541" cy="1052626"/>
          </a:xfrm>
        </p:spPr>
        <p:txBody>
          <a:bodyPr>
            <a:noAutofit/>
          </a:bodyPr>
          <a:lstStyle/>
          <a:p>
            <a:r>
              <a:rPr lang="nl" b="1" dirty="0"/>
              <a:t>De impact van een inclusief curriculum</a:t>
            </a:r>
            <a:endParaRPr lang="en-US" dirty="0"/>
          </a:p>
        </p:txBody>
      </p:sp>
    </p:spTree>
    <p:extLst>
      <p:ext uri="{BB962C8B-B14F-4D97-AF65-F5344CB8AC3E}">
        <p14:creationId xmlns:p14="http://schemas.microsoft.com/office/powerpoint/2010/main" val="1518887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nl" b="1" dirty="0"/>
              <a:t>Het belang van inclusieve leerplannen</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fontScale="70000" lnSpcReduction="20000"/>
          </a:bodyPr>
          <a:lstStyle/>
          <a:p>
            <a:pPr marL="0" indent="0">
              <a:lnSpc>
                <a:spcPct val="120000"/>
              </a:lnSpc>
              <a:buNone/>
            </a:pPr>
            <a:r>
              <a:rPr lang="nl" sz="3000" dirty="0"/>
              <a:t>Het doel van inclusieve leerplannen is om </a:t>
            </a:r>
            <a:r>
              <a:rPr lang="nl" sz="3000" b="1" dirty="0"/>
              <a:t>elk kind zich gewaardeerd, veilig en betrokken te laten voelen </a:t>
            </a:r>
            <a:r>
              <a:rPr lang="nl" sz="3000" dirty="0"/>
              <a:t>. Een dergelijke omgeving bevordert een </a:t>
            </a:r>
            <a:r>
              <a:rPr lang="nl" sz="3000" b="1" dirty="0"/>
              <a:t>grotere socialisatie en hogere academische prestaties </a:t>
            </a:r>
            <a:r>
              <a:rPr lang="nl" sz="3000" dirty="0"/>
              <a:t>voor alle studenten, niet alleen voor die in gemarginaliseerde groepen.</a:t>
            </a:r>
          </a:p>
          <a:p>
            <a:pPr marL="0" indent="0">
              <a:lnSpc>
                <a:spcPct val="120000"/>
              </a:lnSpc>
              <a:buNone/>
            </a:pPr>
            <a:r>
              <a:rPr lang="nl" sz="3000" dirty="0"/>
              <a:t>Klaslokalen zijn een van de belangrijkste plaatsen waar kinderen socialisatievaardigheden leren. Studenten die zich gesteund en gerespecteerd voelen, leren anderen te steunen en te respecteren. Studenten die studeren in een inclusieve omgeving </a:t>
            </a:r>
            <a:r>
              <a:rPr lang="nl" sz="3000" b="1" dirty="0"/>
              <a:t>leren meer </a:t>
            </a:r>
            <a:r>
              <a:rPr lang="nl" sz="3000" dirty="0"/>
              <a:t>, </a:t>
            </a:r>
            <a:r>
              <a:rPr lang="nl" sz="3000" b="1" dirty="0"/>
              <a:t>vertonen minder vooroordelen </a:t>
            </a:r>
            <a:r>
              <a:rPr lang="nl" sz="3000" dirty="0"/>
              <a:t>en hebben meer </a:t>
            </a:r>
            <a:r>
              <a:rPr lang="nl" sz="3000" b="1" dirty="0"/>
              <a:t>zelfvertrouwen </a:t>
            </a:r>
            <a:r>
              <a:rPr lang="nl" sz="3000" dirty="0"/>
              <a:t>.</a:t>
            </a:r>
          </a:p>
          <a:p>
            <a:pPr marL="0" indent="0">
              <a:lnSpc>
                <a:spcPct val="120000"/>
              </a:lnSpc>
              <a:buNone/>
            </a:pPr>
            <a:r>
              <a:rPr lang="nl" sz="3000" dirty="0"/>
              <a:t>Curriculum verwijst naar de lessen en cursussen die in een klaslokaal worden gegeven, maar veel van het werk voor </a:t>
            </a:r>
            <a:r>
              <a:rPr lang="nl" sz="3000" b="1" dirty="0"/>
              <a:t>het ontwikkelen van een inclusief curriculum vindt plaats voordat de school begint </a:t>
            </a:r>
            <a:r>
              <a:rPr lang="nl" sz="3000" dirty="0"/>
              <a:t>.</a:t>
            </a:r>
            <a:endParaRPr lang="en-US" sz="3000" dirty="0"/>
          </a:p>
        </p:txBody>
      </p:sp>
    </p:spTree>
    <p:extLst>
      <p:ext uri="{BB962C8B-B14F-4D97-AF65-F5344CB8AC3E}">
        <p14:creationId xmlns:p14="http://schemas.microsoft.com/office/powerpoint/2010/main" val="206790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 dirty="0"/>
              <a:t>Leerresultaten</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a:xfrm>
            <a:off x="838200" y="1417252"/>
            <a:ext cx="10515600" cy="4351338"/>
          </a:xfrm>
        </p:spPr>
        <p:txBody>
          <a:bodyPr>
            <a:noAutofit/>
          </a:bodyPr>
          <a:lstStyle/>
          <a:p>
            <a:pPr marL="0" indent="0">
              <a:lnSpc>
                <a:spcPct val="100000"/>
              </a:lnSpc>
              <a:buNone/>
            </a:pPr>
            <a:r>
              <a:rPr lang="nl" dirty="0" err="1"/>
              <a:t>Aan </a:t>
            </a:r>
            <a:r>
              <a:rPr lang="nl" dirty="0"/>
              <a:t>het einde van </a:t>
            </a:r>
            <a:r>
              <a:rPr lang="nl" dirty="0" err="1"/>
              <a:t>deze </a:t>
            </a:r>
            <a:r>
              <a:rPr lang="nl" dirty="0"/>
              <a:t>module hebben de </a:t>
            </a:r>
            <a:r>
              <a:rPr lang="nl" dirty="0" err="1"/>
              <a:t>leerlingen</a:t>
            </a:r>
            <a:r>
              <a:rPr lang="nl" dirty="0"/>
              <a:t> </a:t>
            </a:r>
            <a:r>
              <a:rPr lang="nl" dirty="0" err="1"/>
              <a:t>zullen</a:t>
            </a:r>
            <a:r>
              <a:rPr lang="nl" dirty="0"/>
              <a:t> </a:t>
            </a:r>
            <a:r>
              <a:rPr lang="nl" dirty="0" err="1"/>
              <a:t>zijn</a:t>
            </a:r>
            <a:r>
              <a:rPr lang="nl" dirty="0"/>
              <a:t> </a:t>
            </a:r>
            <a:r>
              <a:rPr lang="nl" dirty="0" err="1"/>
              <a:t>bekwaam</a:t>
            </a:r>
            <a:r>
              <a:rPr lang="nl" dirty="0"/>
              <a:t> </a:t>
            </a:r>
            <a:r>
              <a:rPr lang="nl" dirty="0" err="1"/>
              <a:t>naar </a:t>
            </a:r>
            <a:r>
              <a:rPr lang="nl" dirty="0"/>
              <a:t>:</a:t>
            </a:r>
          </a:p>
          <a:p>
            <a:pPr>
              <a:lnSpc>
                <a:spcPct val="100000"/>
              </a:lnSpc>
              <a:spcAft>
                <a:spcPts val="600"/>
              </a:spcAft>
            </a:pPr>
            <a:r>
              <a:rPr lang="nl" b="1" i="1" u="sng" dirty="0"/>
              <a:t>Ontwikkel </a:t>
            </a:r>
            <a:r>
              <a:rPr lang="nl" dirty="0"/>
              <a:t>de basisvaardigheden en -vaardigheden om de voordelen van inclusieonderwijs in hun </a:t>
            </a:r>
            <a:r>
              <a:rPr lang="nl-NL" dirty="0"/>
              <a:t>mbo</a:t>
            </a:r>
            <a:r>
              <a:rPr lang="nl" dirty="0"/>
              <a:t>-klaslokaal of leergroepen te begrijpen.</a:t>
            </a:r>
          </a:p>
          <a:p>
            <a:pPr>
              <a:lnSpc>
                <a:spcPct val="100000"/>
              </a:lnSpc>
              <a:spcAft>
                <a:spcPts val="600"/>
              </a:spcAft>
            </a:pPr>
            <a:r>
              <a:rPr lang="nl" b="1" i="1" u="sng" dirty="0"/>
              <a:t>Identificeer </a:t>
            </a:r>
            <a:r>
              <a:rPr lang="nl" dirty="0"/>
              <a:t>de ervaringsgerichte leercyclus en stijlen</a:t>
            </a:r>
            <a:endParaRPr lang="en-US" dirty="0"/>
          </a:p>
          <a:p>
            <a:pPr>
              <a:lnSpc>
                <a:spcPct val="100000"/>
              </a:lnSpc>
              <a:spcAft>
                <a:spcPts val="600"/>
              </a:spcAft>
            </a:pPr>
            <a:r>
              <a:rPr lang="nl" b="1" i="1" u="sng" dirty="0"/>
              <a:t>Pas </a:t>
            </a:r>
            <a:r>
              <a:rPr lang="nl" dirty="0"/>
              <a:t>deze overdraagbare vaardigheden en technieken </a:t>
            </a:r>
            <a:r>
              <a:rPr lang="nl" b="1" u="sng" dirty="0"/>
              <a:t>toe</a:t>
            </a:r>
            <a:r>
              <a:rPr lang="nl" dirty="0"/>
              <a:t> in hun werk</a:t>
            </a:r>
          </a:p>
          <a:p>
            <a:pPr>
              <a:lnSpc>
                <a:spcPct val="100000"/>
              </a:lnSpc>
              <a:spcAft>
                <a:spcPts val="600"/>
              </a:spcAft>
            </a:pPr>
            <a:r>
              <a:rPr lang="nl" b="1" i="1" u="sng" dirty="0"/>
              <a:t>Evalueer </a:t>
            </a:r>
            <a:r>
              <a:rPr lang="nl" dirty="0"/>
              <a:t>het niveau van inclusiviteit in het </a:t>
            </a:r>
            <a:r>
              <a:rPr lang="nl-NL" dirty="0"/>
              <a:t>mbo</a:t>
            </a:r>
            <a:r>
              <a:rPr lang="nl" dirty="0"/>
              <a:t>-klaslokaal</a:t>
            </a:r>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Autofit/>
          </a:bodyPr>
          <a:lstStyle/>
          <a:p>
            <a:r>
              <a:rPr lang="nl" sz="3600" b="1" dirty="0"/>
              <a:t>Strategieën voor het ontwikkelen van inclusieve leerplannen - buiten het klaslokaal</a:t>
            </a:r>
            <a:endParaRPr lang="en-GB" sz="3600"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a:bodyPr>
          <a:lstStyle/>
          <a:p>
            <a:pPr marL="0" indent="0">
              <a:buNone/>
            </a:pPr>
            <a:r>
              <a:rPr lang="nl" dirty="0"/>
              <a:t>Inspanningen buiten het klaslokaal omvatten bijdragen van:</a:t>
            </a:r>
          </a:p>
          <a:p>
            <a:pPr marL="0" indent="0">
              <a:buNone/>
            </a:pPr>
            <a:endParaRPr lang="en-US" dirty="0"/>
          </a:p>
          <a:p>
            <a:pPr>
              <a:lnSpc>
                <a:spcPct val="150000"/>
              </a:lnSpc>
              <a:spcAft>
                <a:spcPts val="600"/>
              </a:spcAft>
              <a:buFont typeface="Wingdings" panose="05000000000000000000" pitchFamily="2" charset="2"/>
              <a:buChar char="ü"/>
            </a:pPr>
            <a:r>
              <a:rPr lang="nl" dirty="0"/>
              <a:t>Opvoeders</a:t>
            </a:r>
          </a:p>
          <a:p>
            <a:pPr>
              <a:lnSpc>
                <a:spcPct val="150000"/>
              </a:lnSpc>
              <a:spcAft>
                <a:spcPts val="600"/>
              </a:spcAft>
              <a:buFont typeface="Wingdings" panose="05000000000000000000" pitchFamily="2" charset="2"/>
              <a:buChar char="ü"/>
            </a:pPr>
            <a:r>
              <a:rPr lang="nl" dirty="0"/>
              <a:t>Ouders</a:t>
            </a:r>
          </a:p>
          <a:p>
            <a:pPr>
              <a:lnSpc>
                <a:spcPct val="150000"/>
              </a:lnSpc>
              <a:spcAft>
                <a:spcPts val="600"/>
              </a:spcAft>
              <a:buFont typeface="Wingdings" panose="05000000000000000000" pitchFamily="2" charset="2"/>
              <a:buChar char="ü"/>
            </a:pPr>
            <a:r>
              <a:rPr lang="nl" dirty="0"/>
              <a:t>Beheerders</a:t>
            </a:r>
            <a:endParaRPr lang="en-US" dirty="0"/>
          </a:p>
        </p:txBody>
      </p:sp>
    </p:spTree>
    <p:extLst>
      <p:ext uri="{BB962C8B-B14F-4D97-AF65-F5344CB8AC3E}">
        <p14:creationId xmlns:p14="http://schemas.microsoft.com/office/powerpoint/2010/main" val="224300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Autofit/>
          </a:bodyPr>
          <a:lstStyle/>
          <a:p>
            <a:r>
              <a:rPr lang="nl" sz="3600" b="1" dirty="0"/>
              <a:t>Strategieën voor het ontwikkelen van inclusieve leerplannen - buiten het klaslokaal</a:t>
            </a:r>
            <a:endParaRPr lang="en-GB" sz="3600"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fontScale="92500"/>
          </a:bodyPr>
          <a:lstStyle/>
          <a:p>
            <a:pPr marL="0" indent="0">
              <a:lnSpc>
                <a:spcPct val="110000"/>
              </a:lnSpc>
              <a:buNone/>
            </a:pPr>
            <a:r>
              <a:rPr lang="nl" b="1" u="sng" dirty="0"/>
              <a:t>Opleiding van leraren in beroepsonderwijs en -opleiding : </a:t>
            </a:r>
            <a:r>
              <a:rPr lang="nl" dirty="0"/>
              <a:t>een inclusief curriculum vereist een </a:t>
            </a:r>
            <a:r>
              <a:rPr lang="nl" b="1" dirty="0"/>
              <a:t>inclusieve mentaliteit. </a:t>
            </a:r>
            <a:r>
              <a:rPr lang="nl" dirty="0"/>
              <a:t>Culturele competentietraining en programma's voor diversiteit, gelijkheid en inclusie </a:t>
            </a:r>
            <a:r>
              <a:rPr lang="nl" i="1" dirty="0"/>
              <a:t>(DEI) kunnen </a:t>
            </a:r>
            <a:r>
              <a:rPr lang="nl" dirty="0"/>
              <a:t>leraren in het beroepsonderwijs en -opleiding helpen om verschillen als troeven te zien, niet als uitdagingen die moeten worden overwonnen.</a:t>
            </a:r>
            <a:endParaRPr lang="en-US" dirty="0"/>
          </a:p>
          <a:p>
            <a:pPr marL="0" indent="0">
              <a:lnSpc>
                <a:spcPct val="110000"/>
              </a:lnSpc>
              <a:buNone/>
            </a:pPr>
            <a:r>
              <a:rPr lang="nl" b="1" dirty="0"/>
              <a:t>Door open te staan voor nieuwe onderwijsstrategieën </a:t>
            </a:r>
            <a:r>
              <a:rPr lang="nl" dirty="0"/>
              <a:t>en de perspectieven van diverse leerlingen, kunnen docenten impliciete vooroordelen in bestaande leerplannen identificeren .</a:t>
            </a:r>
          </a:p>
        </p:txBody>
      </p:sp>
    </p:spTree>
    <p:extLst>
      <p:ext uri="{BB962C8B-B14F-4D97-AF65-F5344CB8AC3E}">
        <p14:creationId xmlns:p14="http://schemas.microsoft.com/office/powerpoint/2010/main" val="210282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Autofit/>
          </a:bodyPr>
          <a:lstStyle/>
          <a:p>
            <a:r>
              <a:rPr lang="nl" sz="3600" b="1" dirty="0"/>
              <a:t>Strategieën voor het ontwikkelen van inclusieve leerplannen - buiten het klaslokaal</a:t>
            </a:r>
            <a:endParaRPr lang="en-GB" sz="3600"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a:bodyPr>
          <a:lstStyle/>
          <a:p>
            <a:pPr marL="0" indent="0">
              <a:lnSpc>
                <a:spcPct val="100000"/>
              </a:lnSpc>
              <a:buNone/>
            </a:pPr>
            <a:r>
              <a:rPr lang="nl" b="1" u="sng" dirty="0"/>
              <a:t>Ouders betrekken: </a:t>
            </a:r>
            <a:r>
              <a:rPr lang="nl" dirty="0"/>
              <a:t>Betrokkenheid bij ouders over inclusieve leerplannen </a:t>
            </a:r>
            <a:r>
              <a:rPr lang="nl" b="1" dirty="0"/>
              <a:t>bevordert het begrip van inclusief onderwijs en bevordert een respectvolle leeromgeving </a:t>
            </a:r>
            <a:r>
              <a:rPr lang="nl" dirty="0"/>
              <a:t>.</a:t>
            </a:r>
          </a:p>
          <a:p>
            <a:pPr marL="0" indent="0">
              <a:lnSpc>
                <a:spcPct val="100000"/>
              </a:lnSpc>
              <a:buNone/>
            </a:pPr>
            <a:r>
              <a:rPr lang="nl" dirty="0"/>
              <a:t>Opvoeders moeten ook </a:t>
            </a:r>
            <a:r>
              <a:rPr lang="nl" b="1" dirty="0"/>
              <a:t>de uiteenlopende behoeften van ouders en gezinnen erkennen </a:t>
            </a:r>
            <a:r>
              <a:rPr lang="nl" dirty="0"/>
              <a:t>. Het verstrekken van hulpmiddelen en informatie in verschillende talen kan bijvoorbeeld helpen om meertalige gezinnen te betrekken.</a:t>
            </a:r>
          </a:p>
        </p:txBody>
      </p:sp>
    </p:spTree>
    <p:extLst>
      <p:ext uri="{BB962C8B-B14F-4D97-AF65-F5344CB8AC3E}">
        <p14:creationId xmlns:p14="http://schemas.microsoft.com/office/powerpoint/2010/main" val="2898865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Autofit/>
          </a:bodyPr>
          <a:lstStyle/>
          <a:p>
            <a:r>
              <a:rPr lang="nl" sz="3600" b="1" dirty="0"/>
              <a:t>Strategieën voor het ontwikkelen van inclusieve leerplannen - buiten het klaslokaal</a:t>
            </a:r>
            <a:endParaRPr lang="en-GB" sz="3600"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a:bodyPr>
          <a:lstStyle/>
          <a:p>
            <a:pPr marL="0" indent="0">
              <a:lnSpc>
                <a:spcPct val="100000"/>
              </a:lnSpc>
              <a:buNone/>
            </a:pPr>
            <a:r>
              <a:rPr lang="nl" b="1" u="sng" dirty="0"/>
              <a:t>Institutionele ondersteuning bieden: </a:t>
            </a:r>
            <a:r>
              <a:rPr lang="nl" dirty="0"/>
              <a:t>leraren in het beroepsonderwijs hebben middelen nodig om inclusieve leerplannen te ontwikkelen en inclusieve klasomgevingen te creëren.</a:t>
            </a:r>
          </a:p>
          <a:p>
            <a:pPr marL="0" indent="0">
              <a:lnSpc>
                <a:spcPct val="100000"/>
              </a:lnSpc>
              <a:buNone/>
            </a:pPr>
            <a:r>
              <a:rPr lang="nl" dirty="0"/>
              <a:t>Beheerders moeten de </a:t>
            </a:r>
            <a:r>
              <a:rPr lang="nl" b="1" dirty="0"/>
              <a:t>financiering </a:t>
            </a:r>
            <a:r>
              <a:rPr lang="nl" dirty="0"/>
              <a:t>en </a:t>
            </a:r>
            <a:r>
              <a:rPr lang="nl" b="1" dirty="0"/>
              <a:t>administratie van DEI-initiatieven </a:t>
            </a:r>
            <a:r>
              <a:rPr lang="nl" dirty="0"/>
              <a:t>, de </a:t>
            </a:r>
            <a:r>
              <a:rPr lang="nl" b="1" dirty="0"/>
              <a:t>lerarenopleiding </a:t>
            </a:r>
            <a:r>
              <a:rPr lang="nl" dirty="0"/>
              <a:t>en de </a:t>
            </a:r>
            <a:r>
              <a:rPr lang="nl" b="1" dirty="0"/>
              <a:t>betrokkenheid </a:t>
            </a:r>
            <a:r>
              <a:rPr lang="nl" dirty="0"/>
              <a:t>bij ouders en de gemeenschap beheren om ervoor te zorgen dat opvoeders over de middelen beschikken die nodig zijn om een diverse studentengroep te ondersteunen.</a:t>
            </a:r>
          </a:p>
        </p:txBody>
      </p:sp>
    </p:spTree>
    <p:extLst>
      <p:ext uri="{BB962C8B-B14F-4D97-AF65-F5344CB8AC3E}">
        <p14:creationId xmlns:p14="http://schemas.microsoft.com/office/powerpoint/2010/main" val="2978085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nl" b="1" dirty="0"/>
              <a:t>Strategieën voor het ontwikkelen van inclusieve leerplannen - in de klas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fontScale="92500" lnSpcReduction="10000"/>
          </a:bodyPr>
          <a:lstStyle/>
          <a:p>
            <a:pPr marL="0" indent="0">
              <a:lnSpc>
                <a:spcPct val="100000"/>
              </a:lnSpc>
              <a:buNone/>
            </a:pPr>
            <a:r>
              <a:rPr lang="nl" dirty="0"/>
              <a:t>Zodra </a:t>
            </a:r>
            <a:r>
              <a:rPr lang="nl-NL" dirty="0"/>
              <a:t>mbo</a:t>
            </a:r>
            <a:r>
              <a:rPr lang="nl" dirty="0"/>
              <a:t>-docenten , ouders en bestuurders op één lijn zitten over de methoden en doelen van inclusief onderwijs </a:t>
            </a:r>
            <a:r>
              <a:rPr lang="nl" b="1" dirty="0"/>
              <a:t>,</a:t>
            </a:r>
            <a:r>
              <a:rPr lang="nl" dirty="0"/>
              <a:t> </a:t>
            </a:r>
            <a:r>
              <a:rPr lang="nl" b="1" dirty="0"/>
              <a:t>leraren kunnen zich concentreren op klasstrategieën die diversiteit en inclusie bevorderen</a:t>
            </a:r>
            <a:r>
              <a:rPr lang="nl" dirty="0"/>
              <a:t> door:</a:t>
            </a:r>
            <a:endParaRPr lang="en-US" dirty="0"/>
          </a:p>
          <a:p>
            <a:pPr>
              <a:lnSpc>
                <a:spcPct val="100000"/>
              </a:lnSpc>
              <a:spcAft>
                <a:spcPts val="600"/>
              </a:spcAft>
              <a:buFont typeface="Wingdings" panose="05000000000000000000" pitchFamily="2" charset="2"/>
              <a:buChar char="ü"/>
            </a:pPr>
            <a:r>
              <a:rPr lang="nl" dirty="0"/>
              <a:t>Diverse onderwijsbenaderingen implementeren</a:t>
            </a:r>
          </a:p>
          <a:p>
            <a:pPr>
              <a:lnSpc>
                <a:spcPct val="100000"/>
              </a:lnSpc>
              <a:spcAft>
                <a:spcPts val="600"/>
              </a:spcAft>
              <a:buFont typeface="Wingdings" panose="05000000000000000000" pitchFamily="2" charset="2"/>
              <a:buChar char="ü"/>
            </a:pPr>
            <a:r>
              <a:rPr lang="nl" dirty="0"/>
              <a:t>Veilige leeromgevingen creëren</a:t>
            </a:r>
          </a:p>
          <a:p>
            <a:pPr>
              <a:lnSpc>
                <a:spcPct val="100000"/>
              </a:lnSpc>
              <a:spcAft>
                <a:spcPts val="600"/>
              </a:spcAft>
              <a:buFont typeface="Wingdings" panose="05000000000000000000" pitchFamily="2" charset="2"/>
              <a:buChar char="ü"/>
            </a:pPr>
            <a:r>
              <a:rPr lang="nl" dirty="0"/>
              <a:t>Kansen vinden voor zichtbaarheid en inclusie</a:t>
            </a:r>
          </a:p>
          <a:p>
            <a:pPr>
              <a:lnSpc>
                <a:spcPct val="100000"/>
              </a:lnSpc>
              <a:spcAft>
                <a:spcPts val="600"/>
              </a:spcAft>
              <a:buFont typeface="Wingdings" panose="05000000000000000000" pitchFamily="2" charset="2"/>
              <a:buChar char="ü"/>
            </a:pPr>
            <a:r>
              <a:rPr lang="nl" dirty="0"/>
              <a:t>Intersectionaliteit benadrukken</a:t>
            </a:r>
          </a:p>
          <a:p>
            <a:pPr>
              <a:lnSpc>
                <a:spcPct val="100000"/>
              </a:lnSpc>
              <a:spcAft>
                <a:spcPts val="600"/>
              </a:spcAft>
              <a:buFont typeface="Wingdings" panose="05000000000000000000" pitchFamily="2" charset="2"/>
              <a:buChar char="ü"/>
            </a:pPr>
            <a:r>
              <a:rPr lang="nl" dirty="0"/>
              <a:t>Traditionele leermiddelen heroverwegen</a:t>
            </a:r>
            <a:endParaRPr lang="en-US" dirty="0"/>
          </a:p>
        </p:txBody>
      </p:sp>
    </p:spTree>
    <p:extLst>
      <p:ext uri="{BB962C8B-B14F-4D97-AF65-F5344CB8AC3E}">
        <p14:creationId xmlns:p14="http://schemas.microsoft.com/office/powerpoint/2010/main" val="294010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nl" b="1" dirty="0"/>
              <a:t>Strategieën voor het ontwikkelen van inclusieve leerplannen - in de klas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fontScale="77500" lnSpcReduction="20000"/>
          </a:bodyPr>
          <a:lstStyle/>
          <a:p>
            <a:pPr marL="0" indent="0">
              <a:lnSpc>
                <a:spcPct val="120000"/>
              </a:lnSpc>
              <a:buNone/>
            </a:pPr>
            <a:r>
              <a:rPr lang="nl" b="1" dirty="0"/>
              <a:t>Diverse onderwijsbenaderingen </a:t>
            </a:r>
            <a:endParaRPr lang="en-US" b="1" dirty="0"/>
          </a:p>
          <a:p>
            <a:pPr marL="0" indent="0">
              <a:lnSpc>
                <a:spcPct val="120000"/>
              </a:lnSpc>
              <a:buNone/>
            </a:pPr>
            <a:r>
              <a:rPr lang="nl-NL" dirty="0"/>
              <a:t>mbo</a:t>
            </a:r>
            <a:r>
              <a:rPr lang="nl" dirty="0"/>
              <a:t>-studenten hebben verschillende manieren van communiceren en verschillende vaardigheden en manieren waarop studenten leren.</a:t>
            </a:r>
          </a:p>
          <a:p>
            <a:pPr marL="0" indent="0">
              <a:lnSpc>
                <a:spcPct val="120000"/>
              </a:lnSpc>
              <a:buNone/>
            </a:pPr>
            <a:r>
              <a:rPr lang="nl-NL" dirty="0"/>
              <a:t>mbo</a:t>
            </a:r>
            <a:r>
              <a:rPr lang="nl" dirty="0"/>
              <a:t>-docenten houden rekening met deze verschillen door hun onderwijsaanpak te diversifiëren.</a:t>
            </a:r>
            <a:endParaRPr lang="en-US" dirty="0"/>
          </a:p>
          <a:p>
            <a:pPr marL="0" indent="0">
              <a:lnSpc>
                <a:spcPct val="120000"/>
              </a:lnSpc>
              <a:buNone/>
            </a:pPr>
            <a:r>
              <a:rPr lang="nl" dirty="0"/>
              <a:t>Traditionele lesmethoden zoals lesgeven en studenten oproepen om vragen te beantwoorden, zijn bijvoorbeeld niet voor alle studenten even effectief .</a:t>
            </a:r>
          </a:p>
          <a:p>
            <a:pPr marL="0" indent="0">
              <a:lnSpc>
                <a:spcPct val="120000"/>
              </a:lnSpc>
              <a:buNone/>
            </a:pPr>
            <a:r>
              <a:rPr lang="nl" b="1" i="1" u="sng" dirty="0"/>
              <a:t>Het integreren van meer groepswerk kan </a:t>
            </a:r>
            <a:r>
              <a:rPr lang="nl-NL" b="1" i="1" u="sng" dirty="0"/>
              <a:t>mbo</a:t>
            </a:r>
            <a:r>
              <a:rPr lang="nl" b="1" i="1" u="sng" dirty="0"/>
              <a:t>-studenten betrekken die zich niet kunnen concentreren tijdens colleges en stress verminderen voor degenen die worstelen met angst .</a:t>
            </a:r>
          </a:p>
        </p:txBody>
      </p:sp>
    </p:spTree>
    <p:extLst>
      <p:ext uri="{BB962C8B-B14F-4D97-AF65-F5344CB8AC3E}">
        <p14:creationId xmlns:p14="http://schemas.microsoft.com/office/powerpoint/2010/main" val="142051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nl" b="1" dirty="0"/>
              <a:t>Strategieën voor het ontwikkelen van inclusieve leerplannen - in de klas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Autofit/>
          </a:bodyPr>
          <a:lstStyle/>
          <a:p>
            <a:pPr marL="0" indent="0">
              <a:lnSpc>
                <a:spcPct val="100000"/>
              </a:lnSpc>
              <a:buNone/>
            </a:pPr>
            <a:r>
              <a:rPr lang="nl" sz="2600" b="1" dirty="0"/>
              <a:t>Het integreren van voorbeelden van bijdragen van cultureel en sociaal diverse individuen in alle vakken </a:t>
            </a:r>
            <a:r>
              <a:rPr lang="nl" sz="2600" dirty="0"/>
              <a:t>bevordert een waardering van diversiteit, biedt directe rolmodellen voor meer studenten en ontmantelt raciale en cultureel bevooroordeelde stereotypen.</a:t>
            </a:r>
            <a:endParaRPr lang="en-US" sz="2600" dirty="0"/>
          </a:p>
          <a:p>
            <a:pPr marL="0" indent="0">
              <a:lnSpc>
                <a:spcPct val="100000"/>
              </a:lnSpc>
              <a:buNone/>
            </a:pPr>
            <a:r>
              <a:rPr lang="nl" sz="2600" dirty="0"/>
              <a:t>Benadrukken van de bijdragen van mensen van kleur op het gebied van wetenschap, technologie, techniek en wiskunde (STEM) corrigeert hardnekkige misvattingen over bijvoorbeeld aanleg en achtergrond.</a:t>
            </a:r>
          </a:p>
        </p:txBody>
      </p:sp>
    </p:spTree>
    <p:extLst>
      <p:ext uri="{BB962C8B-B14F-4D97-AF65-F5344CB8AC3E}">
        <p14:creationId xmlns:p14="http://schemas.microsoft.com/office/powerpoint/2010/main" val="2158638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nl" b="1" dirty="0"/>
              <a:t>Strategieën voor het ontwikkelen van inclusieve leerplannen - in de klas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Autofit/>
          </a:bodyPr>
          <a:lstStyle/>
          <a:p>
            <a:pPr marL="0" indent="0">
              <a:lnSpc>
                <a:spcPct val="100000"/>
              </a:lnSpc>
              <a:buNone/>
            </a:pPr>
            <a:r>
              <a:rPr lang="nl" sz="2400" b="1" dirty="0"/>
              <a:t>Veilige leeromgevingen creëren :</a:t>
            </a:r>
          </a:p>
          <a:p>
            <a:pPr marL="0" indent="0">
              <a:lnSpc>
                <a:spcPct val="100000"/>
              </a:lnSpc>
              <a:buNone/>
            </a:pPr>
            <a:r>
              <a:rPr lang="nl" sz="2400" dirty="0"/>
              <a:t>Het is belangrijk voor docenten om intimidatie of pesten gericht op leerlingen in gemarginaliseerde groepen aan te pakken.</a:t>
            </a:r>
            <a:endParaRPr lang="en-US" sz="2400" dirty="0"/>
          </a:p>
          <a:p>
            <a:pPr marL="0" indent="0">
              <a:lnSpc>
                <a:spcPct val="100000"/>
              </a:lnSpc>
              <a:buNone/>
            </a:pPr>
            <a:r>
              <a:rPr lang="nl" sz="2400" dirty="0"/>
              <a:t>Dergelijke gevallen kunnen leermogelijkheden zijn, maar niets doen komt neer op stilzwijgende goedkeuring.</a:t>
            </a:r>
            <a:endParaRPr lang="en-US" sz="2400" dirty="0"/>
          </a:p>
          <a:p>
            <a:pPr marL="0" indent="0">
              <a:lnSpc>
                <a:spcPct val="100000"/>
              </a:lnSpc>
              <a:buNone/>
            </a:pPr>
            <a:r>
              <a:rPr lang="nl" sz="2400" b="1" i="1" u="sng" dirty="0"/>
              <a:t>Door acceptatie en steun voor alle studenten te tonen, modelleren leraren het gedrag dat ze van hun studenten verwachten.</a:t>
            </a:r>
          </a:p>
          <a:p>
            <a:pPr>
              <a:lnSpc>
                <a:spcPct val="100000"/>
              </a:lnSpc>
            </a:pPr>
            <a:endParaRPr lang="en-US" sz="2600" dirty="0"/>
          </a:p>
        </p:txBody>
      </p:sp>
    </p:spTree>
    <p:extLst>
      <p:ext uri="{BB962C8B-B14F-4D97-AF65-F5344CB8AC3E}">
        <p14:creationId xmlns:p14="http://schemas.microsoft.com/office/powerpoint/2010/main" val="1657868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nl" b="1" dirty="0"/>
              <a:t>Strategieën voor het ontwikkelen van inclusieve leerplannen - in de klas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fontScale="77500" lnSpcReduction="20000"/>
          </a:bodyPr>
          <a:lstStyle/>
          <a:p>
            <a:pPr marL="0" indent="0">
              <a:lnSpc>
                <a:spcPct val="110000"/>
              </a:lnSpc>
              <a:buNone/>
            </a:pPr>
            <a:r>
              <a:rPr lang="nl" sz="3000" b="1" dirty="0"/>
              <a:t>Intersectionaliteit </a:t>
            </a:r>
            <a:endParaRPr lang="en-US" sz="3000" b="1" dirty="0"/>
          </a:p>
          <a:p>
            <a:pPr marL="0" indent="0">
              <a:lnSpc>
                <a:spcPct val="110000"/>
              </a:lnSpc>
              <a:buNone/>
            </a:pPr>
            <a:r>
              <a:rPr lang="nl" sz="3000" dirty="0"/>
              <a:t>Onderzoek naar de manieren waarop sociale categorisaties zoals ras, klasse en geslacht elkaar overlappen en discriminatie en onderdrukking versterken, kan docenten en studenten in het beroepsonderwijs en -opleiding helpen de nadelen te begrijpen waarmee historisch onderdrukte groepen worden geconfronteerd .</a:t>
            </a:r>
          </a:p>
          <a:p>
            <a:pPr marL="0" indent="0">
              <a:lnSpc>
                <a:spcPct val="110000"/>
              </a:lnSpc>
              <a:buNone/>
            </a:pPr>
            <a:endParaRPr lang="en-US" sz="3000" dirty="0"/>
          </a:p>
          <a:p>
            <a:pPr marL="0" indent="0">
              <a:lnSpc>
                <a:spcPct val="110000"/>
              </a:lnSpc>
              <a:buNone/>
            </a:pPr>
            <a:r>
              <a:rPr lang="nl" sz="3000" b="1" dirty="0"/>
              <a:t>Traditionele leermiddelen heroverwegen:</a:t>
            </a:r>
          </a:p>
          <a:p>
            <a:pPr marL="0" indent="0">
              <a:lnSpc>
                <a:spcPct val="110000"/>
              </a:lnSpc>
              <a:buNone/>
            </a:pPr>
            <a:r>
              <a:rPr lang="nl" sz="3000" dirty="0"/>
              <a:t>Het creëren van een inclusief curriculum vereist dat docenten kritisch nadenken over vooroordelen die bestaan in traditionele leerplannen en de impact van die vooroordelen overwegen.</a:t>
            </a:r>
          </a:p>
          <a:p>
            <a:pPr marL="0" indent="0">
              <a:lnSpc>
                <a:spcPct val="110000"/>
              </a:lnSpc>
              <a:buNone/>
            </a:pPr>
            <a:endParaRPr lang="en-US" sz="3200" dirty="0"/>
          </a:p>
          <a:p>
            <a:pPr marL="0" indent="0">
              <a:lnSpc>
                <a:spcPct val="110000"/>
              </a:lnSpc>
              <a:buNone/>
            </a:pPr>
            <a:endParaRPr lang="en-US" b="1" dirty="0"/>
          </a:p>
        </p:txBody>
      </p:sp>
    </p:spTree>
    <p:extLst>
      <p:ext uri="{BB962C8B-B14F-4D97-AF65-F5344CB8AC3E}">
        <p14:creationId xmlns:p14="http://schemas.microsoft.com/office/powerpoint/2010/main" val="2665169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b="1" i="1" dirty="0">
                <a:solidFill>
                  <a:schemeClr val="accent4">
                    <a:lumMod val="75000"/>
                  </a:schemeClr>
                </a:solidFill>
                <a:latin typeface="Ink Free" panose="03080402000500000000" pitchFamily="66" charset="0"/>
              </a:rPr>
              <a:t>Tijd voor zelfreflectie</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97" y="4550848"/>
            <a:ext cx="2955315" cy="2307152"/>
          </a:xfrm>
          <a:prstGeom prst="rect">
            <a:avLst/>
          </a:prstGeom>
        </p:spPr>
      </p:pic>
      <p:sp>
        <p:nvSpPr>
          <p:cNvPr id="12" name="TextBox 11"/>
          <p:cNvSpPr txBox="1"/>
          <p:nvPr/>
        </p:nvSpPr>
        <p:spPr>
          <a:xfrm>
            <a:off x="1578702" y="2217753"/>
            <a:ext cx="8834805" cy="1969770"/>
          </a:xfrm>
          <a:prstGeom prst="rect">
            <a:avLst/>
          </a:prstGeom>
          <a:solidFill>
            <a:schemeClr val="accent4">
              <a:lumMod val="40000"/>
              <a:lumOff val="60000"/>
            </a:schemeClr>
          </a:solidFill>
        </p:spPr>
        <p:txBody>
          <a:bodyPr wrap="square" rtlCol="0">
            <a:spAutoFit/>
          </a:bodyPr>
          <a:lstStyle/>
          <a:p>
            <a:pPr algn="ctr"/>
            <a:r>
              <a:rPr lang="nl" dirty="0"/>
              <a:t>Klik hieronder en ontdek hoe je een Inclusief Klaslokaal kunt maken :</a:t>
            </a:r>
          </a:p>
          <a:p>
            <a:pPr algn="just"/>
            <a:endParaRPr lang="en-US" dirty="0">
              <a:solidFill>
                <a:srgbClr val="000000"/>
              </a:solidFill>
              <a:latin typeface="Roboto"/>
            </a:endParaRPr>
          </a:p>
          <a:p>
            <a:pPr algn="ctr"/>
            <a:r>
              <a:rPr lang="nl" dirty="0"/>
              <a:t>Link : </a:t>
            </a:r>
            <a:r>
              <a:rPr lang="nl" dirty="0">
                <a:hlinkClick r:id="rId4"/>
              </a:rPr>
              <a:t>https://www.youtube.com/watch?time_continue=62&amp;v=CV5MmTIRHr8&amp;feature=emb_logo _</a:t>
            </a:r>
            <a:r>
              <a:rPr lang="nl" dirty="0"/>
              <a:t> </a:t>
            </a:r>
          </a:p>
          <a:p>
            <a:pPr algn="ctr"/>
            <a:endParaRPr lang="en-US" dirty="0"/>
          </a:p>
          <a:p>
            <a:pPr algn="ctr"/>
            <a:r>
              <a:rPr lang="nl" sz="1400" i="1" dirty="0"/>
              <a:t>Bron : </a:t>
            </a:r>
            <a:r>
              <a:rPr lang="nl" sz="1400" i="1" dirty="0">
                <a:hlinkClick r:id="rId5"/>
              </a:rPr>
              <a:t>https://planbee.com/blogs/news/how-to-create-an-inclusive-classroom-12-tips-for-teachers _</a:t>
            </a:r>
            <a:r>
              <a:rPr lang="nl" sz="1400" i="1" dirty="0"/>
              <a:t> </a:t>
            </a:r>
            <a:endParaRPr lang="en-US" sz="1400" i="1" dirty="0"/>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4000415" y="5058093"/>
            <a:ext cx="4368762" cy="646331"/>
          </a:xfrm>
          <a:prstGeom prst="rect">
            <a:avLst/>
          </a:prstGeom>
          <a:noFill/>
        </p:spPr>
        <p:txBody>
          <a:bodyPr wrap="square" rtlCol="0">
            <a:spAutoFit/>
          </a:bodyPr>
          <a:lstStyle/>
          <a:p>
            <a:r>
              <a:rPr lang="nl" b="1" i="1" dirty="0"/>
              <a:t>Kun je deze tips toepassen in je </a:t>
            </a:r>
            <a:r>
              <a:rPr lang="nl-NL" b="1" i="1" dirty="0"/>
              <a:t>mbo</a:t>
            </a:r>
            <a:r>
              <a:rPr lang="nl" b="1" i="1" dirty="0"/>
              <a:t>-klas?</a:t>
            </a:r>
          </a:p>
        </p:txBody>
      </p:sp>
    </p:spTree>
    <p:extLst>
      <p:ext uri="{BB962C8B-B14F-4D97-AF65-F5344CB8AC3E}">
        <p14:creationId xmlns:p14="http://schemas.microsoft.com/office/powerpoint/2010/main" val="75359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 dirty="0" err="1"/>
              <a:t>Trefwoorden</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xfrm>
            <a:off x="838200" y="1825625"/>
            <a:ext cx="10515600" cy="2133816"/>
          </a:xfrm>
        </p:spPr>
        <p:txBody>
          <a:bodyPr/>
          <a:lstStyle/>
          <a:p>
            <a:r>
              <a:rPr lang="nl" dirty="0"/>
              <a:t>Inclusie onderwijs</a:t>
            </a:r>
            <a:endParaRPr lang="nl-NL" dirty="0"/>
          </a:p>
          <a:p>
            <a:r>
              <a:rPr lang="nl" dirty="0"/>
              <a:t>Ervaringsleren</a:t>
            </a:r>
            <a:endParaRPr lang="nl-NL" dirty="0"/>
          </a:p>
          <a:p>
            <a:r>
              <a:rPr lang="nl" dirty="0"/>
              <a:t>Inclusief lesprogramma</a:t>
            </a:r>
          </a:p>
          <a:p>
            <a:r>
              <a:rPr lang="nl" dirty="0"/>
              <a:t>Inclusiviteit</a:t>
            </a:r>
            <a:endParaRPr lang="en-GB" dirty="0"/>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lstStyle/>
          <a:p>
            <a:r>
              <a:rPr lang="nl" dirty="0"/>
              <a:t>EENHEID 4</a:t>
            </a:r>
            <a:endParaRPr lang="en-GB" dirty="0"/>
          </a:p>
        </p:txBody>
      </p:sp>
      <p:sp>
        <p:nvSpPr>
          <p:cNvPr id="7" name="Tijdelijke aanduiding voor inhoud 6">
            <a:extLst>
              <a:ext uri="{FF2B5EF4-FFF2-40B4-BE49-F238E27FC236}">
                <a16:creationId xmlns:a16="http://schemas.microsoft.com/office/drawing/2014/main" id="{CA910832-9AD8-4405-A0EC-78364F4F57EA}"/>
              </a:ext>
            </a:extLst>
          </p:cNvPr>
          <p:cNvSpPr>
            <a:spLocks noGrp="1"/>
          </p:cNvSpPr>
          <p:nvPr>
            <p:ph sz="half" idx="1"/>
          </p:nvPr>
        </p:nvSpPr>
        <p:spPr>
          <a:xfrm>
            <a:off x="637830" y="2127903"/>
            <a:ext cx="5498468" cy="1050302"/>
          </a:xfrm>
        </p:spPr>
        <p:txBody>
          <a:bodyPr>
            <a:noAutofit/>
          </a:bodyPr>
          <a:lstStyle/>
          <a:p>
            <a:r>
              <a:rPr lang="nl" b="1" dirty="0"/>
              <a:t>Strategieën om een inclusief klaslokaal te promoten</a:t>
            </a:r>
            <a:endParaRPr lang="en-US" dirty="0"/>
          </a:p>
          <a:p>
            <a:endParaRPr lang="en-GB" dirty="0"/>
          </a:p>
        </p:txBody>
      </p:sp>
    </p:spTree>
    <p:extLst>
      <p:ext uri="{BB962C8B-B14F-4D97-AF65-F5344CB8AC3E}">
        <p14:creationId xmlns:p14="http://schemas.microsoft.com/office/powerpoint/2010/main" val="2375989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nl" b="1" dirty="0"/>
              <a:t>Inclusiviteit in de klas</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fontScale="85000" lnSpcReduction="10000"/>
          </a:bodyPr>
          <a:lstStyle/>
          <a:p>
            <a:pPr marL="0" indent="0">
              <a:lnSpc>
                <a:spcPct val="110000"/>
              </a:lnSpc>
              <a:buNone/>
            </a:pPr>
            <a:r>
              <a:rPr lang="nl" b="1" dirty="0"/>
              <a:t>Inclusief onderwijs </a:t>
            </a:r>
            <a:r>
              <a:rPr lang="nl" dirty="0"/>
              <a:t>verwijst naar een verscheidenheid aan onderwijsbenaderingen die ernaar streven om aan de behoeften van alle studenten te voldoen.</a:t>
            </a:r>
            <a:endParaRPr lang="en-US" dirty="0"/>
          </a:p>
          <a:p>
            <a:pPr marL="0" indent="0">
              <a:lnSpc>
                <a:spcPct val="110000"/>
              </a:lnSpc>
              <a:buNone/>
            </a:pPr>
            <a:r>
              <a:rPr lang="nl" dirty="0"/>
              <a:t>Inclusief onderwijs biedt een </a:t>
            </a:r>
            <a:r>
              <a:rPr lang="nl" b="1" dirty="0"/>
              <a:t>leerervaring waarmee studenten van alle achtergronden, leerstijlen en vaardigheden succesvol kunnen zijn.</a:t>
            </a:r>
            <a:endParaRPr lang="en-US" b="1" dirty="0"/>
          </a:p>
          <a:p>
            <a:pPr marL="0" indent="0">
              <a:lnSpc>
                <a:spcPct val="110000"/>
              </a:lnSpc>
              <a:buNone/>
            </a:pPr>
            <a:r>
              <a:rPr lang="nl" dirty="0"/>
              <a:t>Inclusieve onderwijsstrategieën dragen bij aan een inclusieve leeromgeving waarin alle leerlingen </a:t>
            </a:r>
            <a:r>
              <a:rPr lang="nl" b="1" dirty="0"/>
              <a:t>zich even gewaardeerd voelen </a:t>
            </a:r>
            <a:r>
              <a:rPr lang="nl" dirty="0"/>
              <a:t>.</a:t>
            </a:r>
            <a:endParaRPr lang="en-US" dirty="0"/>
          </a:p>
          <a:p>
            <a:pPr marL="0" indent="0">
              <a:lnSpc>
                <a:spcPct val="110000"/>
              </a:lnSpc>
              <a:buNone/>
            </a:pPr>
            <a:r>
              <a:rPr lang="nl" dirty="0"/>
              <a:t>Inclusiviteit in de klas houdt in dat de klasomgeving er een is waarin alle leerlingen het gevoel hebben dat hun bijdragen en perspectieven even gewaardeerd en gerespecteerd worden.</a:t>
            </a:r>
            <a:endParaRPr lang="nl-NL" dirty="0"/>
          </a:p>
        </p:txBody>
      </p:sp>
    </p:spTree>
    <p:extLst>
      <p:ext uri="{BB962C8B-B14F-4D97-AF65-F5344CB8AC3E}">
        <p14:creationId xmlns:p14="http://schemas.microsoft.com/office/powerpoint/2010/main" val="2231290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nl" b="1" dirty="0"/>
              <a:t>Strategieën voor inclusiviteit in de klas</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Autofit/>
          </a:bodyPr>
          <a:lstStyle/>
          <a:p>
            <a:pPr>
              <a:lnSpc>
                <a:spcPct val="100000"/>
              </a:lnSpc>
            </a:pPr>
            <a:r>
              <a:rPr lang="nl" sz="2000" b="1" dirty="0"/>
              <a:t>Maak het persoonlijk:</a:t>
            </a:r>
            <a:endParaRPr lang="en-US" sz="2000" b="1" dirty="0"/>
          </a:p>
          <a:p>
            <a:pPr marL="0" indent="0">
              <a:lnSpc>
                <a:spcPct val="100000"/>
              </a:lnSpc>
              <a:buNone/>
            </a:pPr>
            <a:r>
              <a:rPr lang="nl" sz="2000" dirty="0"/>
              <a:t>Geef leerlingen de kans om hun </a:t>
            </a:r>
            <a:r>
              <a:rPr lang="nl" sz="2000" b="1" dirty="0"/>
              <a:t>eigen ervaringen en perspectieven te delen </a:t>
            </a:r>
            <a:r>
              <a:rPr lang="nl" sz="2000" dirty="0"/>
              <a:t>. Studenten leren van elkaar en de verschillende perspectieven en bestaande kennis die hun medestudenten inbrengen. Activiteiten zoals een vissenkom-activiteit of een gesprek in een omgekeerde cirkel kunnen deze uitdagende gesprekken aanmoedigen en sturen.</a:t>
            </a:r>
          </a:p>
          <a:p>
            <a:pPr>
              <a:lnSpc>
                <a:spcPct val="100000"/>
              </a:lnSpc>
            </a:pPr>
            <a:r>
              <a:rPr lang="nl" sz="2000" b="1" dirty="0"/>
              <a:t>Inclusief verschillende perspectieven:</a:t>
            </a:r>
          </a:p>
          <a:p>
            <a:pPr marL="0" indent="0">
              <a:lnSpc>
                <a:spcPct val="100000"/>
              </a:lnSpc>
              <a:buNone/>
            </a:pPr>
            <a:r>
              <a:rPr lang="nl" sz="2000" dirty="0"/>
              <a:t>Bied </a:t>
            </a:r>
            <a:r>
              <a:rPr lang="nl" sz="2000" b="1" dirty="0"/>
              <a:t>verschillende perspectieven op de onderwerpen die u onderwijst </a:t>
            </a:r>
            <a:r>
              <a:rPr lang="nl" sz="2000" dirty="0"/>
              <a:t>. Literatuur die maar uit één perspectief komt, mist bijvoorbeeld diepgang. Gevarieerde perspectieven kunnen </a:t>
            </a:r>
            <a:r>
              <a:rPr lang="nl" sz="2000" b="1" dirty="0"/>
              <a:t>nieuwe ideeën en unieke inzichten opleveren </a:t>
            </a:r>
            <a:r>
              <a:rPr lang="nl" sz="2000" dirty="0"/>
              <a:t>. Zorg zoveel mogelijk voor content vanuit verschillende perspectieven of gemaakt door individuen met verschillende achtergronden .</a:t>
            </a:r>
            <a:endParaRPr lang="en-US" sz="2000" b="1" dirty="0"/>
          </a:p>
        </p:txBody>
      </p:sp>
    </p:spTree>
    <p:extLst>
      <p:ext uri="{BB962C8B-B14F-4D97-AF65-F5344CB8AC3E}">
        <p14:creationId xmlns:p14="http://schemas.microsoft.com/office/powerpoint/2010/main" val="1074086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p:txBody>
          <a:bodyPr/>
          <a:lstStyle/>
          <a:p>
            <a:r>
              <a:rPr lang="nl" b="1" dirty="0"/>
              <a:t>Strategieën voor inclusiviteit in de klas</a:t>
            </a:r>
            <a:endParaRPr lang="nl-NL" dirty="0"/>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p:txBody>
          <a:bodyPr>
            <a:noAutofit/>
          </a:bodyPr>
          <a:lstStyle/>
          <a:p>
            <a:pPr>
              <a:lnSpc>
                <a:spcPct val="100000"/>
              </a:lnSpc>
            </a:pPr>
            <a:r>
              <a:rPr lang="nl" sz="2400" b="1" dirty="0"/>
              <a:t>Ken uw leerlingen:</a:t>
            </a:r>
            <a:endParaRPr lang="en-US" sz="2400" b="1" dirty="0"/>
          </a:p>
          <a:p>
            <a:pPr marL="0" indent="0">
              <a:lnSpc>
                <a:spcPct val="100000"/>
              </a:lnSpc>
              <a:buNone/>
            </a:pPr>
            <a:r>
              <a:rPr lang="nl" sz="2400" dirty="0"/>
              <a:t>Leer je leerlingen kennen. </a:t>
            </a:r>
            <a:r>
              <a:rPr lang="nl" sz="2400" b="1" dirty="0"/>
              <a:t>Investeer tijd om je te concentreren op het leren kennen van je studenten. </a:t>
            </a:r>
            <a:r>
              <a:rPr lang="nl" sz="2400" dirty="0"/>
              <a:t>De impact zal je misschien </a:t>
            </a:r>
            <a:r>
              <a:rPr lang="nl" sz="2400" dirty="0" err="1"/>
              <a:t>verbazen</a:t>
            </a:r>
            <a:r>
              <a:rPr lang="nl" sz="2400" dirty="0"/>
              <a:t> een eenvoudig gebaar van het aanspreken van een student bij zijn naam getuigt van </a:t>
            </a:r>
            <a:r>
              <a:rPr lang="nl" sz="2400" b="1" dirty="0"/>
              <a:t>zorg en bezorgdheid </a:t>
            </a:r>
            <a:r>
              <a:rPr lang="nl" sz="2400" dirty="0"/>
              <a:t>.</a:t>
            </a:r>
            <a:endParaRPr lang="en-US" sz="2400" dirty="0"/>
          </a:p>
          <a:p>
            <a:pPr>
              <a:lnSpc>
                <a:spcPct val="100000"/>
              </a:lnSpc>
            </a:pPr>
            <a:r>
              <a:rPr lang="nl" sz="2400" b="1" dirty="0"/>
              <a:t>Let op problematische veronderstellingen:</a:t>
            </a:r>
            <a:r>
              <a:rPr lang="nl" sz="2400" dirty="0"/>
              <a:t> </a:t>
            </a:r>
            <a:endParaRPr lang="en-US" sz="2400" dirty="0"/>
          </a:p>
          <a:p>
            <a:pPr marL="0" indent="0">
              <a:lnSpc>
                <a:spcPct val="100000"/>
              </a:lnSpc>
              <a:buNone/>
            </a:pPr>
            <a:r>
              <a:rPr lang="nl" sz="2400" dirty="0"/>
              <a:t>Problematische aannames en impliciete vooroordelen kunnen zich in de klas manifesteren.</a:t>
            </a:r>
            <a:endParaRPr lang="en-US" sz="2400" dirty="0"/>
          </a:p>
          <a:p>
            <a:pPr marL="0" indent="0">
              <a:lnSpc>
                <a:spcPct val="100000"/>
              </a:lnSpc>
              <a:buNone/>
            </a:pPr>
            <a:r>
              <a:rPr lang="nl" sz="2400" b="1" i="1" u="sng" dirty="0"/>
              <a:t>Het ontwikkelen van bewustzijn van de aannames en vooroordelen kan helpen bij het ontwikkelen van een positief klaslokaal .</a:t>
            </a:r>
          </a:p>
        </p:txBody>
      </p:sp>
    </p:spTree>
    <p:extLst>
      <p:ext uri="{BB962C8B-B14F-4D97-AF65-F5344CB8AC3E}">
        <p14:creationId xmlns:p14="http://schemas.microsoft.com/office/powerpoint/2010/main" val="3481863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p:txBody>
          <a:bodyPr/>
          <a:lstStyle/>
          <a:p>
            <a:r>
              <a:rPr lang="nl" b="1" dirty="0"/>
              <a:t>Strategieën voor inclusiviteit in de klas</a:t>
            </a:r>
            <a:endParaRPr lang="nl-NL" dirty="0"/>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p:txBody>
          <a:bodyPr>
            <a:noAutofit/>
          </a:bodyPr>
          <a:lstStyle/>
          <a:p>
            <a:pPr>
              <a:lnSpc>
                <a:spcPct val="100000"/>
              </a:lnSpc>
            </a:pPr>
            <a:r>
              <a:rPr lang="nl" sz="2400" b="1" dirty="0"/>
              <a:t>Respecteer diverse mensen : </a:t>
            </a:r>
            <a:r>
              <a:rPr lang="nl" sz="2400" dirty="0"/>
              <a:t>zorg voor respect voor de waarden van verschillende mensen door specifieke voorbeelden te gebruiken. Voorbeelden die blijk geven van respect en waardering voor diverse volkeren en culturen. </a:t>
            </a:r>
            <a:r>
              <a:rPr lang="nl" sz="2400" b="1" u="sng" dirty="0"/>
              <a:t>Gebruik taal die genderneutraal is of rekening houdt met de genderidentiteit van leerlingen .</a:t>
            </a:r>
          </a:p>
          <a:p>
            <a:pPr>
              <a:lnSpc>
                <a:spcPct val="100000"/>
              </a:lnSpc>
            </a:pPr>
            <a:r>
              <a:rPr lang="nl" sz="2400" b="1" dirty="0"/>
              <a:t>Respecteer diverse talenten: </a:t>
            </a:r>
            <a:r>
              <a:rPr lang="nl" sz="2400" dirty="0"/>
              <a:t>studenten hebben niet alleen verschillende achtergronden, etniciteiten, ras en geslacht, maar studenten brengen ook verschillende talenten en leerstijlen mee. Alle studenten moeten de kans krijgen om te leren op een manier die bij hen past en ze moeten hun talenten kunnen laten zien .</a:t>
            </a:r>
            <a:endParaRPr lang="en-US" sz="2400" dirty="0"/>
          </a:p>
        </p:txBody>
      </p:sp>
    </p:spTree>
    <p:extLst>
      <p:ext uri="{BB962C8B-B14F-4D97-AF65-F5344CB8AC3E}">
        <p14:creationId xmlns:p14="http://schemas.microsoft.com/office/powerpoint/2010/main" val="2695380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 b="1" i="1" dirty="0">
                <a:solidFill>
                  <a:schemeClr val="accent4">
                    <a:lumMod val="75000"/>
                  </a:schemeClr>
                </a:solidFill>
                <a:latin typeface="Ink Free" panose="03080402000500000000" pitchFamily="66" charset="0"/>
              </a:rPr>
              <a:t>Tijd voor zelfreflectie</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97" y="4550848"/>
            <a:ext cx="2955315" cy="2307152"/>
          </a:xfrm>
          <a:prstGeom prst="rect">
            <a:avLst/>
          </a:prstGeom>
        </p:spPr>
      </p:pic>
      <p:sp>
        <p:nvSpPr>
          <p:cNvPr id="12" name="TextBox 11"/>
          <p:cNvSpPr txBox="1"/>
          <p:nvPr/>
        </p:nvSpPr>
        <p:spPr>
          <a:xfrm>
            <a:off x="1578702" y="2217753"/>
            <a:ext cx="8834805" cy="1631216"/>
          </a:xfrm>
          <a:prstGeom prst="rect">
            <a:avLst/>
          </a:prstGeom>
          <a:solidFill>
            <a:schemeClr val="accent4">
              <a:lumMod val="40000"/>
              <a:lumOff val="60000"/>
            </a:schemeClr>
          </a:solidFill>
        </p:spPr>
        <p:txBody>
          <a:bodyPr wrap="square" rtlCol="0">
            <a:spAutoFit/>
          </a:bodyPr>
          <a:lstStyle/>
          <a:p>
            <a:pPr algn="ctr"/>
            <a:r>
              <a:rPr lang="nl" dirty="0"/>
              <a:t>Klik hieronder en lees een lijst met ijsbrekers in de klas om uw leerlingen te leren kennen:</a:t>
            </a:r>
          </a:p>
          <a:p>
            <a:pPr algn="just"/>
            <a:endParaRPr lang="en-US" dirty="0">
              <a:solidFill>
                <a:srgbClr val="000000"/>
              </a:solidFill>
              <a:latin typeface="Roboto"/>
            </a:endParaRPr>
          </a:p>
          <a:p>
            <a:pPr algn="ctr"/>
            <a:r>
              <a:rPr lang="nl" dirty="0"/>
              <a:t>Link : </a:t>
            </a:r>
            <a:r>
              <a:rPr lang="nl" dirty="0">
                <a:hlinkClick r:id="rId4"/>
              </a:rPr>
              <a:t>Classroom-Icebreakers.pdf (ufl.edu )</a:t>
            </a:r>
            <a:r>
              <a:rPr lang="nl" dirty="0"/>
              <a:t> </a:t>
            </a:r>
          </a:p>
          <a:p>
            <a:pPr algn="ctr"/>
            <a:endParaRPr lang="en-US" sz="1400" i="1" dirty="0"/>
          </a:p>
          <a:p>
            <a:pPr algn="ctr"/>
            <a:r>
              <a:rPr lang="nl" sz="1400" i="1" dirty="0"/>
              <a:t>Bron : </a:t>
            </a:r>
            <a:r>
              <a:rPr lang="nl" sz="1400" i="1" dirty="0">
                <a:hlinkClick r:id="rId4"/>
              </a:rPr>
              <a:t>Classroom-Icebreakers.pdf (ufl.edu)</a:t>
            </a:r>
            <a:endParaRPr lang="en-US"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4000415" y="5058093"/>
            <a:ext cx="4368762" cy="646331"/>
          </a:xfrm>
          <a:prstGeom prst="rect">
            <a:avLst/>
          </a:prstGeom>
          <a:noFill/>
        </p:spPr>
        <p:txBody>
          <a:bodyPr wrap="square" rtlCol="0">
            <a:spAutoFit/>
          </a:bodyPr>
          <a:lstStyle/>
          <a:p>
            <a:r>
              <a:rPr lang="nl" b="1" i="1" dirty="0"/>
              <a:t>Noem 5 van de genoemde ijsbrekers die in jouw klas kunnen worden toegepast.</a:t>
            </a:r>
          </a:p>
        </p:txBody>
      </p:sp>
    </p:spTree>
    <p:extLst>
      <p:ext uri="{BB962C8B-B14F-4D97-AF65-F5344CB8AC3E}">
        <p14:creationId xmlns:p14="http://schemas.microsoft.com/office/powerpoint/2010/main" val="347977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 dirty="0"/>
              <a:t>Korte inhoud</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lstStyle/>
          <a:p>
            <a:pPr marL="0" indent="0">
              <a:lnSpc>
                <a:spcPct val="100000"/>
              </a:lnSpc>
              <a:buNone/>
            </a:pPr>
            <a:r>
              <a:rPr lang="nl" b="1" dirty="0">
                <a:solidFill>
                  <a:schemeClr val="bg2">
                    <a:lumMod val="50000"/>
                  </a:schemeClr>
                </a:solidFill>
              </a:rPr>
              <a:t>Nu je deze unit hebt voltooid, zou je in staat moeten zijn om:</a:t>
            </a:r>
          </a:p>
          <a:p>
            <a:pPr marL="1028700" lvl="1" indent="-342900">
              <a:lnSpc>
                <a:spcPct val="100000"/>
              </a:lnSpc>
              <a:buFont typeface="Wingdings" panose="05000000000000000000" pitchFamily="2" charset="2"/>
              <a:buChar char="ü"/>
            </a:pPr>
            <a:r>
              <a:rPr lang="nl" dirty="0">
                <a:solidFill>
                  <a:schemeClr val="bg2">
                    <a:lumMod val="50000"/>
                  </a:schemeClr>
                </a:solidFill>
              </a:rPr>
              <a:t>Begrijp de inclusiviteit in de klas</a:t>
            </a:r>
            <a:endParaRPr lang="el-GR" dirty="0">
              <a:solidFill>
                <a:schemeClr val="bg2">
                  <a:lumMod val="50000"/>
                </a:schemeClr>
              </a:solidFill>
            </a:endParaRPr>
          </a:p>
          <a:p>
            <a:pPr marL="1028700" lvl="1" indent="-342900">
              <a:lnSpc>
                <a:spcPct val="100000"/>
              </a:lnSpc>
              <a:buFont typeface="Wingdings" panose="05000000000000000000" pitchFamily="2" charset="2"/>
              <a:buChar char="ü"/>
            </a:pPr>
            <a:r>
              <a:rPr lang="nl" dirty="0">
                <a:solidFill>
                  <a:schemeClr val="bg2">
                    <a:lumMod val="50000"/>
                  </a:schemeClr>
                </a:solidFill>
              </a:rPr>
              <a:t>Pas deze technieken toe op uw werk</a:t>
            </a:r>
          </a:p>
          <a:p>
            <a:pPr marL="1028700" lvl="1" indent="-342900">
              <a:lnSpc>
                <a:spcPct val="100000"/>
              </a:lnSpc>
              <a:buFont typeface="Wingdings" panose="05000000000000000000" pitchFamily="2" charset="2"/>
              <a:buChar char="ü"/>
            </a:pPr>
            <a:r>
              <a:rPr lang="nl" dirty="0">
                <a:solidFill>
                  <a:schemeClr val="bg2">
                    <a:lumMod val="50000"/>
                  </a:schemeClr>
                </a:solidFill>
              </a:rPr>
              <a:t>Effectiever omgaan met de dagelijkse problemen van uw onderwijs en de unieke behoeften van uw studenten</a:t>
            </a:r>
            <a:endParaRPr lang="en-US" dirty="0"/>
          </a:p>
          <a:p>
            <a:pPr marL="0" indent="0">
              <a:lnSpc>
                <a:spcPct val="100000"/>
              </a:lnSpc>
              <a:buNone/>
            </a:pPr>
            <a:endParaRPr lang="en-GB" dirty="0"/>
          </a:p>
        </p:txBody>
      </p:sp>
    </p:spTree>
    <p:extLst>
      <p:ext uri="{BB962C8B-B14F-4D97-AF65-F5344CB8AC3E}">
        <p14:creationId xmlns:p14="http://schemas.microsoft.com/office/powerpoint/2010/main" val="1742545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nl" dirty="0"/>
              <a:t>Lijst met referenties en verder lezen</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a:xfrm>
            <a:off x="838200" y="1825625"/>
            <a:ext cx="10515600" cy="4663952"/>
          </a:xfrm>
        </p:spPr>
        <p:txBody>
          <a:bodyPr>
            <a:noAutofit/>
          </a:bodyPr>
          <a:lstStyle/>
          <a:p>
            <a:pPr>
              <a:lnSpc>
                <a:spcPct val="100000"/>
              </a:lnSpc>
            </a:pPr>
            <a:r>
              <a:rPr lang="nl" sz="1400" dirty="0"/>
              <a:t>New Brunswick Association for Community Living (NBACL ). ( </a:t>
            </a:r>
            <a:r>
              <a:rPr lang="nl" sz="1400" dirty="0" err="1"/>
              <a:t>nd </a:t>
            </a:r>
            <a:r>
              <a:rPr lang="nl" sz="1400" dirty="0"/>
              <a:t>). </a:t>
            </a:r>
            <a:r>
              <a:rPr lang="nl" sz="1400" i="1" dirty="0"/>
              <a:t>Inclusief onderwijs en de voordelen ervan </a:t>
            </a:r>
            <a:r>
              <a:rPr lang="nl" sz="1400" dirty="0"/>
              <a:t>. Opgehaald van: </a:t>
            </a:r>
            <a:r>
              <a:rPr lang="nl" sz="1400" dirty="0">
                <a:hlinkClick r:id="rId2"/>
              </a:rPr>
              <a:t>https://nbacl.nb.ca/module-pages/inclusive-education-and-its-benefits/</a:t>
            </a:r>
            <a:r>
              <a:rPr lang="nl" sz="1400" dirty="0"/>
              <a:t> </a:t>
            </a:r>
          </a:p>
          <a:p>
            <a:pPr>
              <a:lnSpc>
                <a:spcPct val="100000"/>
              </a:lnSpc>
            </a:pPr>
            <a:r>
              <a:rPr lang="nl" sz="1400" dirty="0"/>
              <a:t>Centre for Teaching Excellence ( </a:t>
            </a:r>
            <a:r>
              <a:rPr lang="nl" sz="1400" dirty="0" err="1"/>
              <a:t>nd </a:t>
            </a:r>
            <a:r>
              <a:rPr lang="nl" sz="1400" dirty="0"/>
              <a:t>). </a:t>
            </a:r>
            <a:r>
              <a:rPr lang="nl" sz="1400" i="1" dirty="0"/>
              <a:t>Inclusiviteit in de klas. </a:t>
            </a:r>
            <a:r>
              <a:rPr lang="nl" sz="1400" dirty="0"/>
              <a:t>Opgehaald van: </a:t>
            </a:r>
            <a:r>
              <a:rPr lang="nl" sz="1400" dirty="0">
                <a:hlinkClick r:id="rId3"/>
              </a:rPr>
              <a:t>https://teach.ufl.edu/resource-library/inclusivity-in-the-classroom /</a:t>
            </a:r>
            <a:r>
              <a:rPr lang="nl" sz="1400" dirty="0"/>
              <a:t> </a:t>
            </a:r>
          </a:p>
          <a:p>
            <a:pPr>
              <a:lnSpc>
                <a:spcPct val="100000"/>
              </a:lnSpc>
            </a:pPr>
            <a:r>
              <a:rPr lang="nl" sz="1400" dirty="0"/>
              <a:t>Oli Ryan. (2022). Plan bij. </a:t>
            </a:r>
            <a:r>
              <a:rPr lang="nl" sz="1400" i="1" dirty="0"/>
              <a:t>Een inclusief klaslokaal creëren: 12 tips voor docenten . </a:t>
            </a:r>
            <a:r>
              <a:rPr lang="nl" sz="1400" dirty="0"/>
              <a:t>Opgehaald van </a:t>
            </a:r>
            <a:r>
              <a:rPr lang="nl" sz="1400" dirty="0">
                <a:hlinkClick r:id="rId4"/>
              </a:rPr>
              <a:t>: https://planbee.com/blogs/news/how-to-create-an-inclusive-classroom-12-tips-for-teachers _</a:t>
            </a:r>
            <a:r>
              <a:rPr lang="nl" sz="1400" dirty="0"/>
              <a:t> </a:t>
            </a:r>
          </a:p>
          <a:p>
            <a:pPr>
              <a:lnSpc>
                <a:spcPct val="100000"/>
              </a:lnSpc>
            </a:pPr>
            <a:r>
              <a:rPr lang="nl" sz="1400" dirty="0" err="1"/>
              <a:t>Diyanat</a:t>
            </a:r>
            <a:r>
              <a:rPr lang="nl" sz="1400" dirty="0"/>
              <a:t> Ali. (2018 , 24 juli). </a:t>
            </a:r>
            <a:r>
              <a:rPr lang="nl" sz="1400" i="1" dirty="0"/>
              <a:t>Ervaringsleren modellen, methoden, principes en praktijken </a:t>
            </a:r>
            <a:r>
              <a:rPr lang="nl" sz="1400" i="1" dirty="0" err="1"/>
              <a:t>Outlife </a:t>
            </a:r>
            <a:r>
              <a:rPr lang="nl" sz="1400" i="1" dirty="0"/>
              <a:t>. </a:t>
            </a:r>
            <a:r>
              <a:rPr lang="nl" sz="1400" dirty="0"/>
              <a:t>Opgehaald </a:t>
            </a:r>
            <a:r>
              <a:rPr lang="nl" sz="1400" dirty="0">
                <a:hlinkClick r:id="rId5"/>
              </a:rPr>
              <a:t>van : https://www.outlife.in/experiential-learning.html</a:t>
            </a:r>
            <a:r>
              <a:rPr lang="nl" sz="1400" dirty="0"/>
              <a:t> </a:t>
            </a:r>
          </a:p>
          <a:p>
            <a:pPr>
              <a:lnSpc>
                <a:spcPct val="100000"/>
              </a:lnSpc>
            </a:pPr>
            <a:r>
              <a:rPr lang="nl" sz="1400" dirty="0"/>
              <a:t>Sec-B Uitlezingen ( </a:t>
            </a:r>
            <a:r>
              <a:rPr lang="nl" sz="1400" dirty="0" err="1"/>
              <a:t>nd </a:t>
            </a:r>
            <a:r>
              <a:rPr lang="nl" sz="1400" dirty="0"/>
              <a:t>). </a:t>
            </a:r>
            <a:r>
              <a:rPr lang="nl" sz="1400" i="1" dirty="0"/>
              <a:t>Gedifferentieerde instructie . </a:t>
            </a:r>
            <a:r>
              <a:rPr lang="nl" sz="1400" dirty="0"/>
              <a:t>Opgehaald van: </a:t>
            </a:r>
            <a:r>
              <a:rPr lang="nl" sz="1400" dirty="0">
                <a:hlinkClick r:id="rId6"/>
              </a:rPr>
              <a:t>https://www.dr-hatfield.com/educ342/Differentiated_Instruction.pdf</a:t>
            </a:r>
            <a:r>
              <a:rPr lang="nl" sz="1400" dirty="0"/>
              <a:t> </a:t>
            </a:r>
            <a:endParaRPr lang="en-US" sz="1400" dirty="0"/>
          </a:p>
          <a:p>
            <a:pPr>
              <a:lnSpc>
                <a:spcPct val="100000"/>
              </a:lnSpc>
            </a:pPr>
            <a:r>
              <a:rPr lang="nl" sz="1400" dirty="0"/>
              <a:t>Dr. Matthew </a:t>
            </a:r>
            <a:r>
              <a:rPr lang="nl" sz="1400" dirty="0" err="1"/>
              <a:t>Okun </a:t>
            </a:r>
            <a:r>
              <a:rPr lang="nl" sz="1400" dirty="0"/>
              <a:t>(2012). </a:t>
            </a:r>
            <a:r>
              <a:rPr lang="nl" sz="1400" i="1" dirty="0"/>
              <a:t>Hoe beïnvloedt diversiteit van studenten de prioriteiten van leraren bij het differentiëren van instructie ?. </a:t>
            </a:r>
            <a:r>
              <a:rPr lang="nl" sz="1400" dirty="0"/>
              <a:t>Opgehaald van </a:t>
            </a:r>
            <a:r>
              <a:rPr lang="nl" sz="1400" dirty="0">
                <a:hlinkClick r:id="rId7"/>
              </a:rPr>
              <a:t>: http://www.ijhssnet.com/journals/Vol_2_No_12_Special_Issue_June_2012/28.pdf _</a:t>
            </a:r>
            <a:r>
              <a:rPr lang="nl" sz="1400" dirty="0"/>
              <a:t> </a:t>
            </a:r>
            <a:endParaRPr lang="en-US" sz="1400" dirty="0">
              <a:solidFill>
                <a:schemeClr val="bg1"/>
              </a:solidFill>
              <a:hlinkClick r:id="rId2"/>
            </a:endParaRPr>
          </a:p>
          <a:p>
            <a:pPr>
              <a:lnSpc>
                <a:spcPct val="100000"/>
              </a:lnSpc>
            </a:pPr>
            <a:r>
              <a:rPr lang="nl" sz="1400" dirty="0"/>
              <a:t>Timothy J., Landrum &amp; Kimberly A. McDuffie ( 2010). Leerstijlen in het </a:t>
            </a:r>
            <a:r>
              <a:rPr lang="nl" sz="1400" dirty="0" err="1"/>
              <a:t>tijdperk van </a:t>
            </a:r>
            <a:r>
              <a:rPr lang="nl" sz="1400" dirty="0"/>
              <a:t>gedifferentieerde instructie. Opgehaald </a:t>
            </a:r>
            <a:r>
              <a:rPr lang="nl" sz="1400" dirty="0">
                <a:hlinkClick r:id="rId8"/>
              </a:rPr>
              <a:t>van </a:t>
            </a:r>
            <a:r>
              <a:rPr lang="nl" sz="1400" dirty="0"/>
              <a:t>: </a:t>
            </a:r>
            <a:r>
              <a:rPr lang="nl" sz="1400" dirty="0">
                <a:hlinkClick r:id="rId8"/>
              </a:rPr>
              <a:t>https://doi.org/10.1080/09362830903462441</a:t>
            </a:r>
            <a:r>
              <a:rPr lang="nl" sz="1400" dirty="0"/>
              <a:t> </a:t>
            </a:r>
            <a:endParaRPr lang="en-US" sz="1400" dirty="0">
              <a:solidFill>
                <a:schemeClr val="bg1"/>
              </a:solidFill>
              <a:hlinkClick r:id="rId2"/>
            </a:endParaRPr>
          </a:p>
        </p:txBody>
      </p:sp>
    </p:spTree>
    <p:extLst>
      <p:ext uri="{BB962C8B-B14F-4D97-AF65-F5344CB8AC3E}">
        <p14:creationId xmlns:p14="http://schemas.microsoft.com/office/powerpoint/2010/main" val="2866558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lstStyle/>
          <a:p>
            <a:r>
              <a:rPr lang="nl" dirty="0"/>
              <a:t>Bedankt voor je aandacht</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a:xfrm>
            <a:off x="616259" y="321813"/>
            <a:ext cx="10515600" cy="868871"/>
          </a:xfrm>
        </p:spPr>
        <p:txBody>
          <a:bodyPr/>
          <a:lstStyle/>
          <a:p>
            <a:r>
              <a:rPr lang="nl" dirty="0"/>
              <a:t>Inhoudsopgave</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616259" y="1180729"/>
            <a:ext cx="10515600" cy="5477523"/>
          </a:xfrm>
        </p:spPr>
        <p:txBody>
          <a:bodyPr>
            <a:normAutofit fontScale="85000" lnSpcReduction="20000"/>
          </a:bodyPr>
          <a:lstStyle/>
          <a:p>
            <a:pPr marL="0" indent="0">
              <a:buNone/>
            </a:pPr>
            <a:r>
              <a:rPr lang="nl" sz="2200" b="1" dirty="0"/>
              <a:t>EENHEID 1: Het concept van inclusie in het onderwijs</a:t>
            </a:r>
            <a:endParaRPr lang="nl-NL" sz="2200" b="1" dirty="0"/>
          </a:p>
          <a:p>
            <a:pPr marL="457200" lvl="1" indent="0">
              <a:buNone/>
            </a:pPr>
            <a:r>
              <a:rPr lang="nl" sz="2200" dirty="0"/>
              <a:t>1.1 Inclusief onderwijs en de voordelen ervan</a:t>
            </a:r>
            <a:endParaRPr lang="nl-NL" sz="2200" dirty="0"/>
          </a:p>
          <a:p>
            <a:pPr marL="457200" lvl="1" indent="0">
              <a:buNone/>
            </a:pPr>
            <a:r>
              <a:rPr lang="nl" sz="2200" dirty="0"/>
              <a:t>1.2 </a:t>
            </a:r>
            <a:r>
              <a:rPr lang="nl" sz="2200" dirty="0" err="1"/>
              <a:t>Principes </a:t>
            </a:r>
            <a:r>
              <a:rPr lang="nl" sz="2200" dirty="0"/>
              <a:t>van </a:t>
            </a:r>
            <a:r>
              <a:rPr lang="nl" sz="2200" dirty="0" err="1"/>
              <a:t>inclusief</a:t>
            </a:r>
            <a:r>
              <a:rPr lang="nl" sz="2200" dirty="0"/>
              <a:t> </a:t>
            </a:r>
            <a:r>
              <a:rPr lang="nl" sz="2200" dirty="0" err="1"/>
              <a:t>Opleiding</a:t>
            </a:r>
            <a:endParaRPr lang="nl-NL" sz="2200" dirty="0"/>
          </a:p>
          <a:p>
            <a:pPr marL="457200" lvl="1" indent="0">
              <a:buNone/>
            </a:pPr>
            <a:r>
              <a:rPr lang="nl" sz="2200" dirty="0"/>
              <a:t>1.3 Belangrijkste kenmerken van inclusief onderwijs</a:t>
            </a:r>
          </a:p>
          <a:p>
            <a:pPr marL="457200" lvl="1" indent="0">
              <a:buNone/>
            </a:pPr>
            <a:r>
              <a:rPr lang="nl" sz="2200" dirty="0"/>
              <a:t>1.4 Voordelen van inclusief onderwijs</a:t>
            </a:r>
            <a:endParaRPr lang="nl-NL" sz="2200" dirty="0"/>
          </a:p>
          <a:p>
            <a:pPr marL="457200" lvl="1" indent="0">
              <a:buNone/>
            </a:pPr>
            <a:endParaRPr lang="en-GB" sz="2200" dirty="0"/>
          </a:p>
          <a:p>
            <a:pPr marL="0" indent="0">
              <a:buNone/>
            </a:pPr>
            <a:r>
              <a:rPr lang="nl" sz="2200" b="1" dirty="0"/>
              <a:t>EENHEID 2: Ervaringsgericht aan het leren technieken</a:t>
            </a:r>
            <a:endParaRPr lang="nl-NL" sz="2200" b="1" dirty="0"/>
          </a:p>
          <a:p>
            <a:pPr marL="457200" lvl="1" indent="0">
              <a:buNone/>
            </a:pPr>
            <a:r>
              <a:rPr lang="nl" sz="2200" dirty="0"/>
              <a:t>2.1 </a:t>
            </a:r>
            <a:r>
              <a:rPr lang="nl" sz="2200" dirty="0" err="1"/>
              <a:t>Wat </a:t>
            </a:r>
            <a:r>
              <a:rPr lang="nl" sz="2200" dirty="0"/>
              <a:t>is </a:t>
            </a:r>
            <a:r>
              <a:rPr lang="nl" sz="2200" dirty="0" err="1"/>
              <a:t>ervaringsleren </a:t>
            </a:r>
            <a:r>
              <a:rPr lang="nl" sz="2200" dirty="0"/>
              <a:t>?</a:t>
            </a:r>
          </a:p>
          <a:p>
            <a:pPr marL="457200" lvl="1" indent="0">
              <a:buNone/>
            </a:pPr>
            <a:r>
              <a:rPr lang="nl" sz="2200" dirty="0"/>
              <a:t>2.2 Hoe </a:t>
            </a:r>
            <a:r>
              <a:rPr lang="nl" sz="2200" dirty="0" err="1"/>
              <a:t>ervaringsleren </a:t>
            </a:r>
            <a:r>
              <a:rPr lang="nl" sz="2200" dirty="0"/>
              <a:t>werkt</a:t>
            </a:r>
            <a:endParaRPr lang="nl-NL" sz="2200" dirty="0"/>
          </a:p>
          <a:p>
            <a:pPr marL="457200" lvl="1" indent="0">
              <a:buNone/>
            </a:pPr>
            <a:r>
              <a:rPr lang="nl" sz="2200" dirty="0"/>
              <a:t>2.3 </a:t>
            </a:r>
            <a:r>
              <a:rPr lang="nl" sz="2200" dirty="0" err="1"/>
              <a:t>Belang </a:t>
            </a:r>
            <a:r>
              <a:rPr lang="nl" sz="2200" dirty="0"/>
              <a:t>van </a:t>
            </a:r>
            <a:r>
              <a:rPr lang="nl" sz="2200" dirty="0" err="1"/>
              <a:t>ervaringsleren </a:t>
            </a:r>
            <a:r>
              <a:rPr lang="nl" sz="2200" dirty="0"/>
              <a:t>_</a:t>
            </a:r>
          </a:p>
          <a:p>
            <a:pPr marL="457200" lvl="1" indent="0">
              <a:buNone/>
            </a:pPr>
            <a:endParaRPr lang="en-GB" sz="2200" dirty="0"/>
          </a:p>
          <a:p>
            <a:pPr marL="0" indent="0">
              <a:buNone/>
            </a:pPr>
            <a:r>
              <a:rPr lang="nl" sz="2200" b="1" dirty="0"/>
              <a:t>EENHEID 3: De impact van een inclusief curriculum</a:t>
            </a:r>
            <a:endParaRPr lang="nl-NL" sz="2200" b="1" dirty="0"/>
          </a:p>
          <a:p>
            <a:pPr marL="457200" lvl="1" indent="0">
              <a:buNone/>
            </a:pPr>
            <a:r>
              <a:rPr lang="nl" sz="2200" dirty="0"/>
              <a:t>3.1 Het belang van inclusieve curricula</a:t>
            </a:r>
            <a:endParaRPr lang="nl-NL" sz="2200" dirty="0"/>
          </a:p>
          <a:p>
            <a:pPr marL="457200" lvl="1" indent="0">
              <a:buNone/>
            </a:pPr>
            <a:r>
              <a:rPr lang="nl" sz="2200" dirty="0"/>
              <a:t>3.2 Strategieën voor het ontwikkelen van inclusieve leerplannen – buiten/binnen de klas</a:t>
            </a:r>
            <a:endParaRPr lang="nl-NL" sz="2200" dirty="0"/>
          </a:p>
          <a:p>
            <a:pPr marL="457200" lvl="1" indent="0">
              <a:buNone/>
            </a:pPr>
            <a:endParaRPr lang="nl-NL" sz="2200" dirty="0"/>
          </a:p>
          <a:p>
            <a:pPr marL="0" indent="0">
              <a:buNone/>
            </a:pPr>
            <a:r>
              <a:rPr lang="nl" sz="2200" b="1" dirty="0"/>
              <a:t>EENHEID 4: Strategieën om een inclusief klaslokaal te promoten</a:t>
            </a:r>
            <a:endParaRPr lang="en-US" sz="2200" b="1" dirty="0"/>
          </a:p>
          <a:p>
            <a:pPr marL="0" indent="0">
              <a:buNone/>
            </a:pPr>
            <a:r>
              <a:rPr lang="nl" sz="2200" dirty="0"/>
              <a:t>4.1 Inclusiviteit in de klas</a:t>
            </a:r>
          </a:p>
          <a:p>
            <a:pPr marL="0" indent="0">
              <a:buNone/>
            </a:pPr>
            <a:r>
              <a:rPr lang="nl" sz="2200" dirty="0"/>
              <a:t> 4.2 Strategieën voor inclusiviteit in de klas</a:t>
            </a:r>
            <a:endParaRPr lang="en-GB" sz="2200" dirty="0"/>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p:txBody>
          <a:bodyPr/>
          <a:lstStyle/>
          <a:p>
            <a:r>
              <a:rPr lang="nl" sz="4400" b="1" dirty="0"/>
              <a:t>EENHEID</a:t>
            </a:r>
            <a:r>
              <a:rPr lang="nl" dirty="0"/>
              <a:t> 1</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28" y="2332337"/>
            <a:ext cx="5639147" cy="872503"/>
          </a:xfrm>
        </p:spPr>
        <p:txBody>
          <a:bodyPr>
            <a:noAutofit/>
          </a:bodyPr>
          <a:lstStyle/>
          <a:p>
            <a:r>
              <a:rPr lang="nl" b="1" dirty="0"/>
              <a:t>Het concept van inclusie in het onderwijs</a:t>
            </a:r>
            <a:endParaRPr lang="en-GB" dirty="0"/>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p:txBody>
          <a:bodyPr/>
          <a:lstStyle/>
          <a:p>
            <a:r>
              <a:rPr lang="nl" b="1" dirty="0"/>
              <a:t>Inclusief onderwijs en de voordelen ervan</a:t>
            </a:r>
            <a:endParaRPr lang="en-GB" b="1" dirty="0"/>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p:txBody>
          <a:bodyPr>
            <a:normAutofit fontScale="70000" lnSpcReduction="20000"/>
          </a:bodyPr>
          <a:lstStyle/>
          <a:p>
            <a:pPr marL="0" indent="0">
              <a:lnSpc>
                <a:spcPct val="120000"/>
              </a:lnSpc>
              <a:buNone/>
            </a:pPr>
            <a:r>
              <a:rPr lang="nl" sz="3000" dirty="0"/>
              <a:t>Inclusief onderwijs gaat over:</a:t>
            </a:r>
          </a:p>
          <a:p>
            <a:pPr>
              <a:lnSpc>
                <a:spcPct val="120000"/>
              </a:lnSpc>
            </a:pPr>
            <a:r>
              <a:rPr lang="nl" sz="3000" dirty="0"/>
              <a:t>Kijkend naar de manieren waarop onze scholen, klaslokalen, programma's en lessen zijn ontworpen zodat alle kinderen kunnen </a:t>
            </a:r>
            <a:r>
              <a:rPr lang="nl" sz="3000" b="1" dirty="0"/>
              <a:t>deelnemen en leren.</a:t>
            </a:r>
            <a:endParaRPr lang="el-GR" sz="3000" b="1" dirty="0"/>
          </a:p>
          <a:p>
            <a:pPr>
              <a:lnSpc>
                <a:spcPct val="120000"/>
              </a:lnSpc>
            </a:pPr>
            <a:r>
              <a:rPr lang="nl" sz="3000" dirty="0"/>
              <a:t>Verschillende manieren van lesgeven zoeken, zodat alle kinderen in de klas </a:t>
            </a:r>
            <a:r>
              <a:rPr lang="nl" sz="3000" b="1" dirty="0"/>
              <a:t>actief worden betrokken </a:t>
            </a:r>
            <a:r>
              <a:rPr lang="nl" sz="3000" dirty="0"/>
              <a:t>.</a:t>
            </a:r>
          </a:p>
          <a:p>
            <a:pPr>
              <a:lnSpc>
                <a:spcPct val="120000"/>
              </a:lnSpc>
            </a:pPr>
            <a:r>
              <a:rPr lang="nl" sz="3000" dirty="0"/>
              <a:t>Manieren vinden </a:t>
            </a:r>
            <a:r>
              <a:rPr lang="nl" sz="3000" b="1" dirty="0"/>
              <a:t>om vriendschappen, relaties en wederzijds respect te ontwikkelen </a:t>
            </a:r>
            <a:r>
              <a:rPr lang="nl" sz="3000" dirty="0"/>
              <a:t>tussen alle kinderen en tussen kinderen en leerkrachten op school .</a:t>
            </a:r>
            <a:endParaRPr lang="en-US" sz="3000" dirty="0"/>
          </a:p>
          <a:p>
            <a:pPr>
              <a:lnSpc>
                <a:spcPct val="120000"/>
              </a:lnSpc>
            </a:pPr>
            <a:r>
              <a:rPr lang="nl" sz="3000" dirty="0"/>
              <a:t>Inclusief onderwijs is niet alleen voor sommige kinderen. Opgenomen worden is niet iets waar een kind klaar voor moet zijn. Alle kinderen zijn te allen tijde klaar om naar reguliere scholen en klaslokalen te gaan. Hun deelname is niet iets dat verdiend moet worden .</a:t>
            </a:r>
            <a:endParaRPr lang="en-US" dirty="0"/>
          </a:p>
          <a:p>
            <a:pPr>
              <a:lnSpc>
                <a:spcPct val="120000"/>
              </a:lnSpc>
            </a:pPr>
            <a:endParaRPr lang="nl-NL" dirty="0"/>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p:txBody>
          <a:bodyPr/>
          <a:lstStyle/>
          <a:p>
            <a:r>
              <a:rPr lang="nl" b="1" dirty="0"/>
              <a:t>Inclusief onderwijs en de voordelen ervan</a:t>
            </a:r>
            <a:endParaRPr lang="en-GB" b="1"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lnSpcReduction="10000"/>
          </a:bodyPr>
          <a:lstStyle/>
          <a:p>
            <a:pPr marL="0" indent="0">
              <a:lnSpc>
                <a:spcPct val="100000"/>
              </a:lnSpc>
              <a:buNone/>
            </a:pPr>
            <a:r>
              <a:rPr lang="nl" dirty="0"/>
              <a:t>Inclusief onderwijs is een manier van denken over </a:t>
            </a:r>
            <a:r>
              <a:rPr lang="nl" b="1" dirty="0"/>
              <a:t>hoe je creatief kunt zijn </a:t>
            </a:r>
            <a:r>
              <a:rPr lang="nl" dirty="0"/>
              <a:t>, om van onze scholen een plek te maken waar </a:t>
            </a:r>
            <a:r>
              <a:rPr lang="nl" b="1" dirty="0"/>
              <a:t>alle kinderen kunnen deelnemen </a:t>
            </a:r>
            <a:r>
              <a:rPr lang="nl" dirty="0"/>
              <a:t>. Creativiteit kan betekenen dat leraren in beroepsonderwijs en -opleiding op verschillende manieren leren lesgeven of hun lessen zo ontwerpen dat alle kinderen erbij kunnen worden betrokken.</a:t>
            </a:r>
          </a:p>
          <a:p>
            <a:pPr>
              <a:lnSpc>
                <a:spcPct val="100000"/>
              </a:lnSpc>
            </a:pPr>
            <a:endParaRPr lang="en-US" dirty="0"/>
          </a:p>
          <a:p>
            <a:pPr marL="0" indent="0">
              <a:lnSpc>
                <a:spcPct val="100000"/>
              </a:lnSpc>
              <a:buNone/>
            </a:pPr>
            <a:r>
              <a:rPr lang="nl" dirty="0"/>
              <a:t>Als waarde weerspiegelt inclusief onderwijs de verwachting dat we willen dat al onze kinderen hun hele leven gewaardeerd en geaccepteerd worden.</a:t>
            </a:r>
          </a:p>
          <a:p>
            <a:pPr marL="0" indent="0">
              <a:lnSpc>
                <a:spcPct val="100000"/>
              </a:lnSpc>
              <a:buNone/>
            </a:pPr>
            <a:endParaRPr lang="en-US" dirty="0"/>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p:txBody>
          <a:bodyPr>
            <a:normAutofit/>
          </a:bodyPr>
          <a:lstStyle/>
          <a:p>
            <a:pPr fontAlgn="base"/>
            <a:r>
              <a:rPr lang="nl" b="1" dirty="0"/>
              <a:t>Principes van inclusief onderwijs</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fontScale="92500" lnSpcReduction="10000"/>
          </a:bodyPr>
          <a:lstStyle/>
          <a:p>
            <a:pPr fontAlgn="base">
              <a:lnSpc>
                <a:spcPct val="100000"/>
              </a:lnSpc>
            </a:pPr>
            <a:r>
              <a:rPr lang="nl" dirty="0"/>
              <a:t>Alle kinderen kunnen </a:t>
            </a:r>
            <a:r>
              <a:rPr lang="nl" b="1" dirty="0"/>
              <a:t>leren</a:t>
            </a:r>
          </a:p>
          <a:p>
            <a:pPr fontAlgn="base">
              <a:lnSpc>
                <a:spcPct val="100000"/>
              </a:lnSpc>
            </a:pPr>
            <a:r>
              <a:rPr lang="nl" dirty="0"/>
              <a:t>Alle kinderen komen </a:t>
            </a:r>
            <a:r>
              <a:rPr lang="nl" b="1" dirty="0"/>
              <a:t>regelmatig naar de leeftijdscategorie</a:t>
            </a:r>
            <a:r>
              <a:rPr lang="nl" dirty="0"/>
              <a:t> </a:t>
            </a:r>
            <a:r>
              <a:rPr lang="nl" b="1" dirty="0"/>
              <a:t>klaslokalen </a:t>
            </a:r>
            <a:r>
              <a:rPr lang="nl" dirty="0"/>
              <a:t>in hun lokale scholen</a:t>
            </a:r>
          </a:p>
          <a:p>
            <a:pPr fontAlgn="base">
              <a:lnSpc>
                <a:spcPct val="100000"/>
              </a:lnSpc>
            </a:pPr>
            <a:r>
              <a:rPr lang="nl" dirty="0"/>
              <a:t>Alle kinderen krijgen </a:t>
            </a:r>
            <a:r>
              <a:rPr lang="nl" b="1" dirty="0"/>
              <a:t>passende educatieve programma's</a:t>
            </a:r>
          </a:p>
          <a:p>
            <a:pPr fontAlgn="base">
              <a:lnSpc>
                <a:spcPct val="100000"/>
              </a:lnSpc>
            </a:pPr>
            <a:r>
              <a:rPr lang="nl" dirty="0"/>
              <a:t>Alle kinderen krijgen </a:t>
            </a:r>
            <a:r>
              <a:rPr lang="nl" b="1" dirty="0"/>
              <a:t>een curriculum dat aansluit bij hun behoeften</a:t>
            </a:r>
          </a:p>
          <a:p>
            <a:pPr fontAlgn="base">
              <a:lnSpc>
                <a:spcPct val="100000"/>
              </a:lnSpc>
            </a:pPr>
            <a:r>
              <a:rPr lang="nl" dirty="0"/>
              <a:t>Alle kinderen nemen deel aan </a:t>
            </a:r>
            <a:r>
              <a:rPr lang="nl" b="1" dirty="0"/>
              <a:t>co-curriculaire en buitenschoolse activiteiten</a:t>
            </a:r>
          </a:p>
          <a:p>
            <a:pPr fontAlgn="base">
              <a:lnSpc>
                <a:spcPct val="100000"/>
              </a:lnSpc>
            </a:pPr>
            <a:r>
              <a:rPr lang="nl" dirty="0"/>
              <a:t>Alle kinderen </a:t>
            </a:r>
            <a:r>
              <a:rPr lang="nl" b="1" dirty="0"/>
              <a:t>profiteren </a:t>
            </a:r>
            <a:r>
              <a:rPr lang="nl" dirty="0"/>
              <a:t>van </a:t>
            </a:r>
            <a:r>
              <a:rPr lang="nl" b="1" dirty="0"/>
              <a:t>samenwerking </a:t>
            </a:r>
            <a:r>
              <a:rPr lang="nl" dirty="0"/>
              <a:t>, samenwerking tussen thuis, tussen school, tussen gemeenschap</a:t>
            </a:r>
            <a:endParaRPr lang="en-US" dirty="0"/>
          </a:p>
        </p:txBody>
      </p:sp>
    </p:spTree>
    <p:extLst>
      <p:ext uri="{BB962C8B-B14F-4D97-AF65-F5344CB8AC3E}">
        <p14:creationId xmlns:p14="http://schemas.microsoft.com/office/powerpoint/2010/main" val="2393563449"/>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14793</TotalTime>
  <Words>3574</Words>
  <Application>Microsoft Office PowerPoint</Application>
  <PresentationFormat>Widescreen</PresentationFormat>
  <Paragraphs>243</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Ink Free</vt:lpstr>
      <vt:lpstr>Raleway</vt:lpstr>
      <vt:lpstr>Raleway bold</vt:lpstr>
      <vt:lpstr>Roboto</vt:lpstr>
      <vt:lpstr>Wingdings</vt:lpstr>
      <vt:lpstr>Kantoorthema</vt:lpstr>
      <vt:lpstr>Module 5 . Wat is inclusie als lesmethode?</vt:lpstr>
      <vt:lpstr>Doelstellingen</vt:lpstr>
      <vt:lpstr>Leerresultaten</vt:lpstr>
      <vt:lpstr>Trefwoorden</vt:lpstr>
      <vt:lpstr>Inhoudsopgave</vt:lpstr>
      <vt:lpstr>EENHEID 1</vt:lpstr>
      <vt:lpstr>Inclusief onderwijs en de voordelen ervan</vt:lpstr>
      <vt:lpstr>Inclusief onderwijs en de voordelen ervan</vt:lpstr>
      <vt:lpstr>Principes van inclusief onderwijs</vt:lpstr>
      <vt:lpstr>Belangrijkste kenmerken van inclusief onderwijs</vt:lpstr>
      <vt:lpstr>Belangrijkste kenmerken van inclusief onderwijs</vt:lpstr>
      <vt:lpstr>Voordelen van inclusief onderwijs</vt:lpstr>
      <vt:lpstr>Voordelen van inclusief onderwijs</vt:lpstr>
      <vt:lpstr>EENHEID 2</vt:lpstr>
      <vt:lpstr>Wat is ervaringsleren ?</vt:lpstr>
      <vt:lpstr>Ervaringsleren kan worden gedefinieerd als :</vt:lpstr>
      <vt:lpstr>Hoe ervaringsgericht leren werkt</vt:lpstr>
      <vt:lpstr>Kolbs ervaringsgerichte leercyclus</vt:lpstr>
      <vt:lpstr>De 4 stadia van de ervaringsgerichte leercyclus begrijpen</vt:lpstr>
      <vt:lpstr>De 4 stadia van de ervaringsgerichte leercyclus begrijpen</vt:lpstr>
      <vt:lpstr>De 4 stadia van de ervaringsgerichte leercyclus begrijpen</vt:lpstr>
      <vt:lpstr>De 4 stadia van de ervaringsgerichte leercyclus begrijpen</vt:lpstr>
      <vt:lpstr>Ervaringsgericht </vt:lpstr>
      <vt:lpstr>Leerstijlen </vt:lpstr>
      <vt:lpstr>Leerstijlen </vt:lpstr>
      <vt:lpstr>Tijd voor zelfreflectie</vt:lpstr>
      <vt:lpstr>Belang van ervaringsleren</vt:lpstr>
      <vt:lpstr>EENHEID 3</vt:lpstr>
      <vt:lpstr>Het belang van inclusieve leerplannen</vt:lpstr>
      <vt:lpstr>Strategieën voor het ontwikkelen van inclusieve leerplannen - buiten het klaslokaal</vt:lpstr>
      <vt:lpstr>Strategieën voor het ontwikkelen van inclusieve leerplannen - buiten het klaslokaal</vt:lpstr>
      <vt:lpstr>Strategieën voor het ontwikkelen van inclusieve leerplannen - buiten het klaslokaal</vt:lpstr>
      <vt:lpstr>Strategieën voor het ontwikkelen van inclusieve leerplannen - buiten het klaslokaal</vt:lpstr>
      <vt:lpstr>Strategieën voor het ontwikkelen van inclusieve leerplannen - in de klas</vt:lpstr>
      <vt:lpstr>Strategieën voor het ontwikkelen van inclusieve leerplannen - in de klas</vt:lpstr>
      <vt:lpstr>Strategieën voor het ontwikkelen van inclusieve leerplannen - in de klas</vt:lpstr>
      <vt:lpstr>Strategieën voor het ontwikkelen van inclusieve leerplannen - in de klas</vt:lpstr>
      <vt:lpstr>Strategieën voor het ontwikkelen van inclusieve leerplannen - in de klas</vt:lpstr>
      <vt:lpstr>Tijd voor zelfreflectie</vt:lpstr>
      <vt:lpstr>EENHEID 4</vt:lpstr>
      <vt:lpstr>Inclusiviteit in de klas</vt:lpstr>
      <vt:lpstr>Strategieën voor inclusiviteit in de klas</vt:lpstr>
      <vt:lpstr>Strategieën voor inclusiviteit in de klas</vt:lpstr>
      <vt:lpstr>Strategieën voor inclusiviteit in de klas</vt:lpstr>
      <vt:lpstr>Tijd voor zelfreflectie</vt:lpstr>
      <vt:lpstr>Korte inhoud</vt:lpstr>
      <vt:lpstr>Lijst met referenties en verder lezen</vt:lpstr>
      <vt:lpstr>Bedankt voor je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Simon Tubb</cp:lastModifiedBy>
  <cp:revision>239</cp:revision>
  <dcterms:created xsi:type="dcterms:W3CDTF">2021-03-16T15:14:53Z</dcterms:created>
  <dcterms:modified xsi:type="dcterms:W3CDTF">2022-10-31T12:51:43Z</dcterms:modified>
</cp:coreProperties>
</file>