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91" r:id="rId9"/>
    <p:sldId id="264" r:id="rId10"/>
    <p:sldId id="292" r:id="rId11"/>
    <p:sldId id="279" r:id="rId12"/>
    <p:sldId id="296" r:id="rId13"/>
    <p:sldId id="265" r:id="rId14"/>
    <p:sldId id="266" r:id="rId15"/>
    <p:sldId id="268" r:id="rId16"/>
    <p:sldId id="280" r:id="rId17"/>
    <p:sldId id="293" r:id="rId18"/>
    <p:sldId id="283" r:id="rId19"/>
    <p:sldId id="284" r:id="rId20"/>
    <p:sldId id="273" r:id="rId21"/>
    <p:sldId id="272" r:id="rId22"/>
    <p:sldId id="290" r:id="rId23"/>
    <p:sldId id="274" r:id="rId24"/>
    <p:sldId id="294" r:id="rId25"/>
    <p:sldId id="282" r:id="rId26"/>
    <p:sldId id="288" r:id="rId27"/>
    <p:sldId id="277" r:id="rId28"/>
    <p:sldId id="297" r:id="rId29"/>
    <p:sldId id="27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vi Gretsi" initials="MG" lastIdx="15" clrIdx="0">
    <p:extLst>
      <p:ext uri="{19B8F6BF-5375-455C-9EA6-DF929625EA0E}">
        <p15:presenceInfo xmlns:p15="http://schemas.microsoft.com/office/powerpoint/2012/main" userId="Marievi Gretsi" providerId="None"/>
      </p:ext>
    </p:extLst>
  </p:cmAuthor>
  <p:cmAuthor id="2" name="aine hamill" initials="ah" lastIdx="8" clrIdx="1">
    <p:extLst>
      <p:ext uri="{19B8F6BF-5375-455C-9EA6-DF929625EA0E}">
        <p15:presenceInfo xmlns:p15="http://schemas.microsoft.com/office/powerpoint/2012/main" userId="505fde40218565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1A52"/>
    <a:srgbClr val="378FCD"/>
    <a:srgbClr val="64B558"/>
    <a:srgbClr val="F2BD1F"/>
    <a:srgbClr val="FFFFFF"/>
    <a:srgbClr val="676766"/>
    <a:srgbClr val="EC662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0" d="100"/>
          <a:sy n="60" d="100"/>
        </p:scale>
        <p:origin x="8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0-11T16:43:39.743" idx="8">
    <p:pos x="7393" y="1077"/>
    <p:text>Please include the source.</p:text>
    <p:extLst>
      <p:ext uri="{C676402C-5697-4E1C-873F-D02D1690AC5C}">
        <p15:threadingInfo xmlns:p15="http://schemas.microsoft.com/office/powerpoint/2012/main" timeZoneBias="-180"/>
      </p:ext>
    </p:extLst>
  </p:cm>
  <p:cm authorId="2" dt="2021-10-12T11:15:05.547" idx="3">
    <p:pos x="7393" y="1213"/>
    <p:text>What source are you referring to? Do you mean the link to the video?</p:text>
    <p:extLst>
      <p:ext uri="{C676402C-5697-4E1C-873F-D02D1690AC5C}">
        <p15:threadingInfo xmlns:p15="http://schemas.microsoft.com/office/powerpoint/2012/main" timeZoneBias="-60">
          <p15:parentCm authorId="1" idx="8"/>
        </p15:threadingInfo>
      </p:ext>
    </p:extLst>
  </p:cm>
  <p:cm authorId="1" dt="2021-10-12T15:45:54.507" idx="10">
    <p:pos x="7393" y="1349"/>
    <p:text>Yes, this link from the video.</p:text>
    <p:extLst>
      <p:ext uri="{C676402C-5697-4E1C-873F-D02D1690AC5C}">
        <p15:threadingInfo xmlns:p15="http://schemas.microsoft.com/office/powerpoint/2012/main" timeZoneBias="-180">
          <p15:parentCm authorId="1" idx="8"/>
        </p15:threadingInfo>
      </p:ext>
    </p:extLst>
  </p:cm>
</p:cmLst>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9.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22.svg"/><Relationship Id="rId4" Type="http://schemas.openxmlformats.org/officeDocument/2006/relationships/image" Target="../media/image2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1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18.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F653972B-8A84-45FC-A4EC-F43BBF196C23}"/>
              </a:ext>
            </a:extLst>
          </p:cNvPr>
          <p:cNvSpPr/>
          <p:nvPr userDrawn="1"/>
        </p:nvSpPr>
        <p:spPr>
          <a:xfrm>
            <a:off x="0" y="3593225"/>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7">
            <a:extLst>
              <a:ext uri="{FF2B5EF4-FFF2-40B4-BE49-F238E27FC236}">
                <a16:creationId xmlns:a16="http://schemas.microsoft.com/office/drawing/2014/main" id="{F0351F28-32AE-4A53-8040-F904D0DD07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387251"/>
            <a:ext cx="5246365" cy="1960182"/>
          </a:xfrm>
          <a:prstGeom prst="rect">
            <a:avLst/>
          </a:prstGeom>
        </p:spPr>
      </p:pic>
      <p:sp>
        <p:nvSpPr>
          <p:cNvPr id="10" name="Titel 1">
            <a:extLst>
              <a:ext uri="{FF2B5EF4-FFF2-40B4-BE49-F238E27FC236}">
                <a16:creationId xmlns:a16="http://schemas.microsoft.com/office/drawing/2014/main" id="{A39FB1FF-63A2-4BA0-9669-583C29C2F62C}"/>
              </a:ext>
            </a:extLst>
          </p:cNvPr>
          <p:cNvSpPr>
            <a:spLocks noGrp="1"/>
          </p:cNvSpPr>
          <p:nvPr>
            <p:ph type="ctrTitle"/>
          </p:nvPr>
        </p:nvSpPr>
        <p:spPr>
          <a:xfrm>
            <a:off x="531455" y="3684233"/>
            <a:ext cx="10811248" cy="1537150"/>
          </a:xfrm>
          <a:prstGeom prst="rect">
            <a:avLst/>
          </a:prstGeom>
        </p:spPr>
        <p:txBody>
          <a:bodyPr anchor="b">
            <a:normAutofit/>
          </a:bodyPr>
          <a:lstStyle>
            <a:lvl1pPr algn="ctr">
              <a:defRPr sz="5400">
                <a:solidFill>
                  <a:schemeClr val="bg2"/>
                </a:solidFill>
              </a:defRPr>
            </a:lvl1pPr>
          </a:lstStyle>
          <a:p>
            <a:pPr algn="r"/>
            <a:endParaRPr lang="el-GR" sz="6000" b="1" spc="100" dirty="0">
              <a:latin typeface="+mj-lt"/>
              <a:ea typeface="+mj-ea"/>
              <a:cs typeface="+mj-cs"/>
            </a:endParaRPr>
          </a:p>
        </p:txBody>
      </p:sp>
      <p:pic>
        <p:nvPicPr>
          <p:cNvPr id="13" name="Picture 48">
            <a:extLst>
              <a:ext uri="{FF2B5EF4-FFF2-40B4-BE49-F238E27FC236}">
                <a16:creationId xmlns:a16="http://schemas.microsoft.com/office/drawing/2014/main" id="{7EC815A5-1E1D-458E-9014-8277E44CDF5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4857" y="6220196"/>
            <a:ext cx="1178241" cy="338296"/>
          </a:xfrm>
          <a:prstGeom prst="rect">
            <a:avLst/>
          </a:prstGeom>
          <a:solidFill>
            <a:schemeClr val="bg1"/>
          </a:solidFill>
        </p:spPr>
      </p:pic>
      <p:pic>
        <p:nvPicPr>
          <p:cNvPr id="14" name="Picture 50">
            <a:extLst>
              <a:ext uri="{FF2B5EF4-FFF2-40B4-BE49-F238E27FC236}">
                <a16:creationId xmlns:a16="http://schemas.microsoft.com/office/drawing/2014/main" id="{B2884039-75D7-411F-A318-B105DD5A82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603" y="6214295"/>
            <a:ext cx="1736203" cy="350098"/>
          </a:xfrm>
          <a:prstGeom prst="rect">
            <a:avLst/>
          </a:prstGeom>
          <a:solidFill>
            <a:schemeClr val="bg1"/>
          </a:solidFill>
        </p:spPr>
      </p:pic>
      <p:pic>
        <p:nvPicPr>
          <p:cNvPr id="15" name="Picture 54">
            <a:extLst>
              <a:ext uri="{FF2B5EF4-FFF2-40B4-BE49-F238E27FC236}">
                <a16:creationId xmlns:a16="http://schemas.microsoft.com/office/drawing/2014/main" id="{EFFE9802-56E4-4433-90B5-F700710BFC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0149" y="6163684"/>
            <a:ext cx="2206481" cy="451320"/>
          </a:xfrm>
          <a:prstGeom prst="rect">
            <a:avLst/>
          </a:prstGeom>
          <a:solidFill>
            <a:schemeClr val="bg1"/>
          </a:solidFill>
        </p:spPr>
      </p:pic>
      <p:pic>
        <p:nvPicPr>
          <p:cNvPr id="16" name="Picture 56">
            <a:extLst>
              <a:ext uri="{FF2B5EF4-FFF2-40B4-BE49-F238E27FC236}">
                <a16:creationId xmlns:a16="http://schemas.microsoft.com/office/drawing/2014/main" id="{C2751FC2-1A88-4902-A9C0-3BE6E6A2E4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63681" y="6216076"/>
            <a:ext cx="1442673" cy="346537"/>
          </a:xfrm>
          <a:prstGeom prst="rect">
            <a:avLst/>
          </a:prstGeom>
          <a:solidFill>
            <a:schemeClr val="bg1"/>
          </a:solidFill>
        </p:spPr>
      </p:pic>
      <p:pic>
        <p:nvPicPr>
          <p:cNvPr id="17" name="Picture 2">
            <a:extLst>
              <a:ext uri="{FF2B5EF4-FFF2-40B4-BE49-F238E27FC236}">
                <a16:creationId xmlns:a16="http://schemas.microsoft.com/office/drawing/2014/main" id="{1C14321E-1C9E-4E45-903B-29D1597043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3403" y="6183568"/>
            <a:ext cx="1887654" cy="411552"/>
          </a:xfrm>
          <a:prstGeom prst="rect">
            <a:avLst/>
          </a:prstGeom>
          <a:solidFill>
            <a:schemeClr val="bg1"/>
          </a:solidFill>
        </p:spPr>
      </p:pic>
      <p:pic>
        <p:nvPicPr>
          <p:cNvPr id="18" name="Bild 1" descr="image001">
            <a:extLst>
              <a:ext uri="{FF2B5EF4-FFF2-40B4-BE49-F238E27FC236}">
                <a16:creationId xmlns:a16="http://schemas.microsoft.com/office/drawing/2014/main" id="{47C413BB-335D-4269-95A6-64F1C00CD0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27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CF3C8D34-09EF-4D07-957D-19F3F13250C6}"/>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
        <p:nvSpPr>
          <p:cNvPr id="7" name="Tijdelijke aanduiding voor inhoud 2">
            <a:extLst>
              <a:ext uri="{FF2B5EF4-FFF2-40B4-BE49-F238E27FC236}">
                <a16:creationId xmlns:a16="http://schemas.microsoft.com/office/drawing/2014/main" id="{6C514876-4EE3-4C08-93DB-88998AE1A6A7}"/>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8" name="Tijdelijke aanduiding voor inhoud 2">
            <a:extLst>
              <a:ext uri="{FF2B5EF4-FFF2-40B4-BE49-F238E27FC236}">
                <a16:creationId xmlns:a16="http://schemas.microsoft.com/office/drawing/2014/main" id="{9ABD4C61-DEB4-4ACA-9218-0D357BC0002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456892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07/08/2022</a:t>
            </a:fld>
            <a:endParaRPr lang="en-GB"/>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rgbClr val="37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id="{33F67BC8-AECB-495E-B5EC-9F860EEEA52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1" name="Tijdelijke aanduiding voor inhoud 2">
            <a:extLst>
              <a:ext uri="{FF2B5EF4-FFF2-40B4-BE49-F238E27FC236}">
                <a16:creationId xmlns:a16="http://schemas.microsoft.com/office/drawing/2014/main" id="{6547F1F4-B863-43A9-9403-A3E5F5E3205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2" name="Tijdelijke aanduiding voor inhoud 2">
            <a:extLst>
              <a:ext uri="{FF2B5EF4-FFF2-40B4-BE49-F238E27FC236}">
                <a16:creationId xmlns:a16="http://schemas.microsoft.com/office/drawing/2014/main" id="{CA742D40-C0E7-48EF-8A96-4507C1D218C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4023677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07/08/2022</a:t>
            </a:fld>
            <a:endParaRPr lang="en-GB"/>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07/08/2022</a:t>
            </a:fld>
            <a:endParaRPr lang="en-GB"/>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rgbClr val="64B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endParaRPr lang="en-GB" dirty="0"/>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20" name="Tijdelijke aanduiding voor inhoud 2">
            <a:extLst>
              <a:ext uri="{FF2B5EF4-FFF2-40B4-BE49-F238E27FC236}">
                <a16:creationId xmlns:a16="http://schemas.microsoft.com/office/drawing/2014/main" id="{68F156CA-D0B5-420D-9311-FC4C27DFE575}"/>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2" name="Title 1">
            <a:extLst>
              <a:ext uri="{FF2B5EF4-FFF2-40B4-BE49-F238E27FC236}">
                <a16:creationId xmlns:a16="http://schemas.microsoft.com/office/drawing/2014/main" id="{07A8F546-3EDA-4461-BEAA-74B79564C936}"/>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nl-NL" dirty="0"/>
          </a:p>
        </p:txBody>
      </p:sp>
    </p:spTree>
    <p:extLst>
      <p:ext uri="{BB962C8B-B14F-4D97-AF65-F5344CB8AC3E}">
        <p14:creationId xmlns:p14="http://schemas.microsoft.com/office/powerpoint/2010/main" val="2293203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07/08/2022</a:t>
            </a:fld>
            <a:endParaRPr lang="en-GB"/>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rgbClr val="F2B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id="{349578B8-1138-48FA-8C67-2CB1764E43A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4" name="Tijdelijke aanduiding voor inhoud 2">
            <a:extLst>
              <a:ext uri="{FF2B5EF4-FFF2-40B4-BE49-F238E27FC236}">
                <a16:creationId xmlns:a16="http://schemas.microsoft.com/office/drawing/2014/main" id="{D0CBCD47-3B88-4ADF-8009-C25586A5336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5" name="Tijdelijke aanduiding voor inhoud 2">
            <a:extLst>
              <a:ext uri="{FF2B5EF4-FFF2-40B4-BE49-F238E27FC236}">
                <a16:creationId xmlns:a16="http://schemas.microsoft.com/office/drawing/2014/main" id="{993F2012-3980-4B27-92AF-248D2BB3E2A1}"/>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146025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07/08/2022</a:t>
            </a:fld>
            <a:endParaRPr lang="en-GB"/>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id="{91E3243C-77C7-4B6A-8AE2-1E7299F66470}"/>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0" name="Tijdelijke aanduiding voor inhoud 2">
            <a:extLst>
              <a:ext uri="{FF2B5EF4-FFF2-40B4-BE49-F238E27FC236}">
                <a16:creationId xmlns:a16="http://schemas.microsoft.com/office/drawing/2014/main" id="{9126557F-34FF-4798-A3B9-E8F92569936D}"/>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1" name="Tijdelijke aanduiding voor inhoud 2">
            <a:extLst>
              <a:ext uri="{FF2B5EF4-FFF2-40B4-BE49-F238E27FC236}">
                <a16:creationId xmlns:a16="http://schemas.microsoft.com/office/drawing/2014/main" id="{D50FBF4F-FB3B-444D-A9B7-7B4226034E5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1187328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id="{E8370EAB-C76F-4AA5-94D6-D78599222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id="{520C46BF-7946-47EC-ACCA-8F3E9ABC359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400749"/>
            <a:ext cx="2901340" cy="2050234"/>
          </a:xfrm>
          <a:prstGeom prst="rect">
            <a:avLst/>
          </a:prstGeom>
        </p:spPr>
      </p:pic>
    </p:spTree>
    <p:extLst>
      <p:ext uri="{BB962C8B-B14F-4D97-AF65-F5344CB8AC3E}">
        <p14:creationId xmlns:p14="http://schemas.microsoft.com/office/powerpoint/2010/main" val="3393520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re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a:t>
            </a: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1"/>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4" name="Afbeelding 13">
            <a:extLst>
              <a:ext uri="{FF2B5EF4-FFF2-40B4-BE49-F238E27FC236}">
                <a16:creationId xmlns:a16="http://schemas.microsoft.com/office/drawing/2014/main" id="{441A46AD-E8A0-4CF4-B49D-95B64D0361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3361161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blu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2"/>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89E18894-0D9F-47A1-919A-F925F1256CC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842393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3"/>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C144A043-8AB6-42A3-AEA9-ED459BB5D1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404302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yellow)">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4"/>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BFA9B01E-A8E5-46E0-AACB-1EEE5026D8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90900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slide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6" name="Tijdelijke aanduiding voor tekst 2">
            <a:extLst>
              <a:ext uri="{FF2B5EF4-FFF2-40B4-BE49-F238E27FC236}">
                <a16:creationId xmlns:a16="http://schemas.microsoft.com/office/drawing/2014/main" id="{A80E7281-D1FD-45ED-ABF3-DEDFF926CD98}"/>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5" name="Graphic 4">
            <a:extLst>
              <a:ext uri="{FF2B5EF4-FFF2-40B4-BE49-F238E27FC236}">
                <a16:creationId xmlns:a16="http://schemas.microsoft.com/office/drawing/2014/main" id="{B337FECA-81DA-437C-96FB-1F0CCC1F1B9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61715" y="6176963"/>
            <a:ext cx="1330285" cy="940047"/>
          </a:xfrm>
          <a:prstGeom prst="rect">
            <a:avLst/>
          </a:prstGeom>
        </p:spPr>
      </p:pic>
    </p:spTree>
    <p:extLst>
      <p:ext uri="{BB962C8B-B14F-4D97-AF65-F5344CB8AC3E}">
        <p14:creationId xmlns:p14="http://schemas.microsoft.com/office/powerpoint/2010/main" val="3443927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orang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5"/>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F267C0DB-EB6D-4C66-91F0-2D220E19C24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54031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A186FF58-2B51-44B5-8274-7E4B336824AD}"/>
              </a:ext>
            </a:extLst>
          </p:cNvPr>
          <p:cNvSpPr>
            <a:spLocks noGrp="1"/>
          </p:cNvSpPr>
          <p:nvPr>
            <p:ph type="title"/>
          </p:nvPr>
        </p:nvSpPr>
        <p:spPr>
          <a:xfrm>
            <a:off x="1238959" y="256881"/>
            <a:ext cx="10515600" cy="1325563"/>
          </a:xfrm>
          <a:prstGeom prst="rect">
            <a:avLst/>
          </a:prstGeom>
        </p:spPr>
        <p:txBody>
          <a:bodyPr/>
          <a:lstStyle>
            <a:lvl1pPr>
              <a:defRPr>
                <a:solidFill>
                  <a:schemeClr val="accent1"/>
                </a:solidFill>
              </a:defRPr>
            </a:lvl1pPr>
          </a:lstStyle>
          <a:p>
            <a:endParaRPr lang="en-GB" dirty="0"/>
          </a:p>
        </p:txBody>
      </p:sp>
      <p:sp>
        <p:nvSpPr>
          <p:cNvPr id="9" name="Tijdelijke aanduiding voor inhoud 2">
            <a:extLst>
              <a:ext uri="{FF2B5EF4-FFF2-40B4-BE49-F238E27FC236}">
                <a16:creationId xmlns:a16="http://schemas.microsoft.com/office/drawing/2014/main" id="{D0A4BD4F-9ECA-4FC0-9E9C-63284B816B4A}"/>
              </a:ext>
            </a:extLst>
          </p:cNvPr>
          <p:cNvSpPr>
            <a:spLocks noGrp="1"/>
          </p:cNvSpPr>
          <p:nvPr>
            <p:ph sz="half" idx="1" hasCustomPrompt="1"/>
          </p:nvPr>
        </p:nvSpPr>
        <p:spPr>
          <a:xfrm>
            <a:off x="1589820"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sp>
        <p:nvSpPr>
          <p:cNvPr id="10" name="Tijdelijke aanduiding voor inhoud 2">
            <a:extLst>
              <a:ext uri="{FF2B5EF4-FFF2-40B4-BE49-F238E27FC236}">
                <a16:creationId xmlns:a16="http://schemas.microsoft.com/office/drawing/2014/main" id="{39B778D4-1BA8-4E93-889C-606A95A53232}"/>
              </a:ext>
            </a:extLst>
          </p:cNvPr>
          <p:cNvSpPr>
            <a:spLocks noGrp="1"/>
          </p:cNvSpPr>
          <p:nvPr>
            <p:ph sz="half" idx="13" hasCustomPrompt="1"/>
          </p:nvPr>
        </p:nvSpPr>
        <p:spPr>
          <a:xfrm>
            <a:off x="7136558"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pic>
        <p:nvPicPr>
          <p:cNvPr id="11" name="Graphic 10">
            <a:extLst>
              <a:ext uri="{FF2B5EF4-FFF2-40B4-BE49-F238E27FC236}">
                <a16:creationId xmlns:a16="http://schemas.microsoft.com/office/drawing/2014/main" id="{F2DCB080-EBE5-4FE4-8A8C-1517C542CB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76930" y="1952625"/>
            <a:ext cx="3922358" cy="4048680"/>
          </a:xfrm>
          <a:prstGeom prst="rect">
            <a:avLst/>
          </a:prstGeom>
        </p:spPr>
      </p:pic>
      <p:pic>
        <p:nvPicPr>
          <p:cNvPr id="12" name="Graphic 11">
            <a:extLst>
              <a:ext uri="{FF2B5EF4-FFF2-40B4-BE49-F238E27FC236}">
                <a16:creationId xmlns:a16="http://schemas.microsoft.com/office/drawing/2014/main" id="{0916403C-BBCD-426C-8DED-8BAF4EAD5C6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6200000">
            <a:off x="6968843" y="1979593"/>
            <a:ext cx="4048681" cy="3994743"/>
          </a:xfrm>
          <a:prstGeom prst="rect">
            <a:avLst/>
          </a:prstGeom>
        </p:spPr>
      </p:pic>
      <p:pic>
        <p:nvPicPr>
          <p:cNvPr id="13" name="Graphic 12">
            <a:extLst>
              <a:ext uri="{FF2B5EF4-FFF2-40B4-BE49-F238E27FC236}">
                <a16:creationId xmlns:a16="http://schemas.microsoft.com/office/drawing/2014/main" id="{275DCAC6-8F76-4F3D-A05D-57BAD46608A9}"/>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1932591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headings)">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E3537E3A-5E59-4B85-853F-AC181BDF9BD7}"/>
              </a:ext>
            </a:extLst>
          </p:cNvPr>
          <p:cNvSpPr>
            <a:spLocks noGrp="1"/>
          </p:cNvSpPr>
          <p:nvPr>
            <p:ph sz="half" idx="2"/>
          </p:nvPr>
        </p:nvSpPr>
        <p:spPr>
          <a:xfrm>
            <a:off x="839788" y="2505075"/>
            <a:ext cx="5157787"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6" name="Tijdelijke aanduiding voor inhoud 5">
            <a:extLst>
              <a:ext uri="{FF2B5EF4-FFF2-40B4-BE49-F238E27FC236}">
                <a16:creationId xmlns:a16="http://schemas.microsoft.com/office/drawing/2014/main" id="{91892466-3454-4982-9FF5-C2474F011C9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4" name="Titel 1">
            <a:extLst>
              <a:ext uri="{FF2B5EF4-FFF2-40B4-BE49-F238E27FC236}">
                <a16:creationId xmlns:a16="http://schemas.microsoft.com/office/drawing/2014/main" id="{ADC41D1C-B056-4CCC-A2CF-97C8383A843A}"/>
              </a:ext>
            </a:extLst>
          </p:cNvPr>
          <p:cNvSpPr>
            <a:spLocks noGrp="1"/>
          </p:cNvSpPr>
          <p:nvPr>
            <p:ph type="title"/>
          </p:nvPr>
        </p:nvSpPr>
        <p:spPr>
          <a:xfrm>
            <a:off x="839788" y="365125"/>
            <a:ext cx="10515600" cy="1325563"/>
          </a:xfrm>
          <a:prstGeom prst="rect">
            <a:avLst/>
          </a:prstGeom>
        </p:spPr>
        <p:txBody>
          <a:bodyPr/>
          <a:lstStyle>
            <a:lvl1pPr>
              <a:defRPr>
                <a:solidFill>
                  <a:schemeClr val="accent1"/>
                </a:solidFill>
              </a:defRPr>
            </a:lvl1pPr>
          </a:lstStyle>
          <a:p>
            <a:endParaRPr lang="en-GB" dirty="0"/>
          </a:p>
        </p:txBody>
      </p:sp>
      <p:sp>
        <p:nvSpPr>
          <p:cNvPr id="15" name="Tijdelijke aanduiding voor tekst 2">
            <a:extLst>
              <a:ext uri="{FF2B5EF4-FFF2-40B4-BE49-F238E27FC236}">
                <a16:creationId xmlns:a16="http://schemas.microsoft.com/office/drawing/2014/main" id="{AE5B7F71-A204-4985-97FC-8403469773C8}"/>
              </a:ext>
            </a:extLst>
          </p:cNvPr>
          <p:cNvSpPr>
            <a:spLocks noGrp="1"/>
          </p:cNvSpPr>
          <p:nvPr>
            <p:ph type="body" idx="1" hasCustomPrompt="1"/>
          </p:nvPr>
        </p:nvSpPr>
        <p:spPr>
          <a:xfrm>
            <a:off x="839788" y="1681163"/>
            <a:ext cx="5157787" cy="823912"/>
          </a:xfrm>
          <a:prstGeom prst="rect">
            <a:avLst/>
          </a:prstGeom>
          <a:solidFill>
            <a:schemeClr val="accent5"/>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sp>
        <p:nvSpPr>
          <p:cNvPr id="16" name="Tijdelijke aanduiding voor tekst 4">
            <a:extLst>
              <a:ext uri="{FF2B5EF4-FFF2-40B4-BE49-F238E27FC236}">
                <a16:creationId xmlns:a16="http://schemas.microsoft.com/office/drawing/2014/main" id="{AF716A0E-18D4-4A3D-A248-AB131D158942}"/>
              </a:ext>
            </a:extLst>
          </p:cNvPr>
          <p:cNvSpPr>
            <a:spLocks noGrp="1"/>
          </p:cNvSpPr>
          <p:nvPr>
            <p:ph type="body" sz="quarter" idx="3" hasCustomPrompt="1"/>
          </p:nvPr>
        </p:nvSpPr>
        <p:spPr>
          <a:xfrm>
            <a:off x="6172200" y="1681163"/>
            <a:ext cx="5183188" cy="823912"/>
          </a:xfrm>
          <a:prstGeom prst="rect">
            <a:avLst/>
          </a:prstGeom>
          <a:solidFill>
            <a:schemeClr val="accent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pic>
        <p:nvPicPr>
          <p:cNvPr id="17" name="Graphic 16">
            <a:extLst>
              <a:ext uri="{FF2B5EF4-FFF2-40B4-BE49-F238E27FC236}">
                <a16:creationId xmlns:a16="http://schemas.microsoft.com/office/drawing/2014/main" id="{F636A01B-34E1-4217-8455-EBD7BC38580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34471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mple slide (black and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5038D0-1D15-420B-982C-2B870F438E01}"/>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3" name="Tijdelijke aanduiding voor tekst 2">
            <a:extLst>
              <a:ext uri="{FF2B5EF4-FFF2-40B4-BE49-F238E27FC236}">
                <a16:creationId xmlns:a16="http://schemas.microsoft.com/office/drawing/2014/main" id="{B6272EFC-A5C8-42C9-9583-46A3C986402E}"/>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5" name="Graphic 4">
            <a:extLst>
              <a:ext uri="{FF2B5EF4-FFF2-40B4-BE49-F238E27FC236}">
                <a16:creationId xmlns:a16="http://schemas.microsoft.com/office/drawing/2014/main" id="{7D13D90E-2AA7-47EA-86DE-1E960EBB13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20316" y="-196158"/>
            <a:ext cx="6456348" cy="7054158"/>
          </a:xfrm>
          <a:prstGeom prst="rect">
            <a:avLst/>
          </a:prstGeom>
        </p:spPr>
      </p:pic>
      <p:pic>
        <p:nvPicPr>
          <p:cNvPr id="6" name="Graphic 5">
            <a:extLst>
              <a:ext uri="{FF2B5EF4-FFF2-40B4-BE49-F238E27FC236}">
                <a16:creationId xmlns:a16="http://schemas.microsoft.com/office/drawing/2014/main" id="{F8FA5507-86D9-421B-9300-D6BF0082274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9702975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367F631-019F-466E-A462-1B6023163A5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35390" y="5331233"/>
            <a:ext cx="2901340" cy="2050234"/>
          </a:xfrm>
          <a:prstGeom prst="rect">
            <a:avLst/>
          </a:prstGeom>
        </p:spPr>
      </p:pic>
      <p:pic>
        <p:nvPicPr>
          <p:cNvPr id="3" name="Graphic 2">
            <a:extLst>
              <a:ext uri="{FF2B5EF4-FFF2-40B4-BE49-F238E27FC236}">
                <a16:creationId xmlns:a16="http://schemas.microsoft.com/office/drawing/2014/main" id="{E3D1C544-CEB0-4095-9B5F-B125310717A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027508" y="-94435"/>
            <a:ext cx="6477000" cy="7076723"/>
          </a:xfrm>
          <a:prstGeom prst="rect">
            <a:avLst/>
          </a:prstGeom>
        </p:spPr>
      </p:pic>
    </p:spTree>
    <p:extLst>
      <p:ext uri="{BB962C8B-B14F-4D97-AF65-F5344CB8AC3E}">
        <p14:creationId xmlns:p14="http://schemas.microsoft.com/office/powerpoint/2010/main" val="1123117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3E074-184D-473B-AF5A-E07EE68D830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2733F4ED-31A7-4376-A4DA-64A35E8D8F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9199C618-8494-4811-A05B-BDC5D0CC0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6011F3EB-1901-465F-A19E-1015079364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id="{B566EF62-B9DE-4C29-A3DC-9E2C80ECEAA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8659654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B78FD-8170-4ECD-B278-0B75D034509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D2D35D73-6FC4-4226-BBCB-31707EC7C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jdelijke aanduiding voor tekst 3">
            <a:extLst>
              <a:ext uri="{FF2B5EF4-FFF2-40B4-BE49-F238E27FC236}">
                <a16:creationId xmlns:a16="http://schemas.microsoft.com/office/drawing/2014/main" id="{6BEB6DDF-0BF7-4923-8814-BA53AD53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5F01DFC6-EE44-424B-B0CD-43D139788B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id="{6EB8AE3A-6BAB-4D4B-8C89-C574C02BDBE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18792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Aangepaste indelin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1A0F1517-CFDB-495A-856F-AE99ED618077}"/>
              </a:ext>
            </a:extLst>
          </p:cNvPr>
          <p:cNvSpPr/>
          <p:nvPr userDrawn="1"/>
        </p:nvSpPr>
        <p:spPr>
          <a:xfrm>
            <a:off x="155" y="2893819"/>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7">
            <a:extLst>
              <a:ext uri="{FF2B5EF4-FFF2-40B4-BE49-F238E27FC236}">
                <a16:creationId xmlns:a16="http://schemas.microsoft.com/office/drawing/2014/main" id="{525B9170-9B8E-4A2D-A63E-C6E5283A7B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512473"/>
            <a:ext cx="4916426" cy="1836908"/>
          </a:xfrm>
          <a:prstGeom prst="rect">
            <a:avLst/>
          </a:prstGeom>
        </p:spPr>
      </p:pic>
      <p:grpSp>
        <p:nvGrpSpPr>
          <p:cNvPr id="2" name="Group 1">
            <a:extLst>
              <a:ext uri="{FF2B5EF4-FFF2-40B4-BE49-F238E27FC236}">
                <a16:creationId xmlns:a16="http://schemas.microsoft.com/office/drawing/2014/main" id="{E0FC3D12-9F33-4469-999B-E6C9811EC7D5}"/>
              </a:ext>
            </a:extLst>
          </p:cNvPr>
          <p:cNvGrpSpPr/>
          <p:nvPr userDrawn="1"/>
        </p:nvGrpSpPr>
        <p:grpSpPr>
          <a:xfrm>
            <a:off x="1352881" y="5291471"/>
            <a:ext cx="9519800" cy="451320"/>
            <a:chOff x="223366" y="6163684"/>
            <a:chExt cx="9519800" cy="451320"/>
          </a:xfrm>
        </p:grpSpPr>
        <p:pic>
          <p:nvPicPr>
            <p:cNvPr id="8" name="Picture 48">
              <a:extLst>
                <a:ext uri="{FF2B5EF4-FFF2-40B4-BE49-F238E27FC236}">
                  <a16:creationId xmlns:a16="http://schemas.microsoft.com/office/drawing/2014/main" id="{E5E62FA7-B9B7-45F8-80B3-B969A4015ED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99579" y="6220196"/>
              <a:ext cx="1178241" cy="338296"/>
            </a:xfrm>
            <a:prstGeom prst="rect">
              <a:avLst/>
            </a:prstGeom>
            <a:solidFill>
              <a:schemeClr val="bg1"/>
            </a:solidFill>
          </p:spPr>
        </p:pic>
        <p:pic>
          <p:nvPicPr>
            <p:cNvPr id="9" name="Picture 50">
              <a:extLst>
                <a:ext uri="{FF2B5EF4-FFF2-40B4-BE49-F238E27FC236}">
                  <a16:creationId xmlns:a16="http://schemas.microsoft.com/office/drawing/2014/main" id="{4A05142B-4F35-401F-8CAB-35A2C5DD8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8944" y="6214295"/>
              <a:ext cx="1736203" cy="350098"/>
            </a:xfrm>
            <a:prstGeom prst="rect">
              <a:avLst/>
            </a:prstGeom>
            <a:solidFill>
              <a:schemeClr val="bg1"/>
            </a:solidFill>
          </p:spPr>
        </p:pic>
        <p:pic>
          <p:nvPicPr>
            <p:cNvPr id="10" name="Picture 54">
              <a:extLst>
                <a:ext uri="{FF2B5EF4-FFF2-40B4-BE49-F238E27FC236}">
                  <a16:creationId xmlns:a16="http://schemas.microsoft.com/office/drawing/2014/main" id="{A9E91485-5EC3-4062-BDFB-6FEFDDC616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874" y="6163684"/>
              <a:ext cx="2206481" cy="451320"/>
            </a:xfrm>
            <a:prstGeom prst="rect">
              <a:avLst/>
            </a:prstGeom>
            <a:solidFill>
              <a:schemeClr val="bg1"/>
            </a:solidFill>
          </p:spPr>
        </p:pic>
        <p:pic>
          <p:nvPicPr>
            <p:cNvPr id="11" name="Picture 56">
              <a:extLst>
                <a:ext uri="{FF2B5EF4-FFF2-40B4-BE49-F238E27FC236}">
                  <a16:creationId xmlns:a16="http://schemas.microsoft.com/office/drawing/2014/main" id="{C93FA385-7745-41DF-B075-34744C410D9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00493" y="6216076"/>
              <a:ext cx="1442673" cy="346537"/>
            </a:xfrm>
            <a:prstGeom prst="rect">
              <a:avLst/>
            </a:prstGeom>
            <a:solidFill>
              <a:schemeClr val="bg1"/>
            </a:solidFill>
          </p:spPr>
        </p:pic>
        <p:pic>
          <p:nvPicPr>
            <p:cNvPr id="13" name="Bild 1" descr="image001">
              <a:extLst>
                <a:ext uri="{FF2B5EF4-FFF2-40B4-BE49-F238E27FC236}">
                  <a16:creationId xmlns:a16="http://schemas.microsoft.com/office/drawing/2014/main" id="{0FA45233-9582-4E82-9343-420B9EE034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4" name="Titel 1">
            <a:extLst>
              <a:ext uri="{FF2B5EF4-FFF2-40B4-BE49-F238E27FC236}">
                <a16:creationId xmlns:a16="http://schemas.microsoft.com/office/drawing/2014/main" id="{9EC090B5-CA90-4C00-93B7-5ADF9310911B}"/>
              </a:ext>
            </a:extLst>
          </p:cNvPr>
          <p:cNvSpPr>
            <a:spLocks noGrp="1"/>
          </p:cNvSpPr>
          <p:nvPr userDrawn="1">
            <p:ph type="title" hasCustomPrompt="1"/>
          </p:nvPr>
        </p:nvSpPr>
        <p:spPr>
          <a:xfrm>
            <a:off x="531455" y="3101048"/>
            <a:ext cx="8049553" cy="1325563"/>
          </a:xfrm>
        </p:spPr>
        <p:txBody>
          <a:bodyPr/>
          <a:lstStyle>
            <a:lvl1pPr>
              <a:defRPr>
                <a:solidFill>
                  <a:schemeClr val="bg2"/>
                </a:solidFill>
              </a:defRPr>
            </a:lvl1pPr>
          </a:lstStyle>
          <a:p>
            <a:r>
              <a:rPr lang="nl-NL" dirty="0" err="1"/>
              <a:t>Thank</a:t>
            </a:r>
            <a:r>
              <a:rPr lang="nl-NL" dirty="0"/>
              <a:t> </a:t>
            </a:r>
            <a:r>
              <a:rPr lang="nl-NL" dirty="0" err="1"/>
              <a:t>you</a:t>
            </a:r>
            <a:r>
              <a:rPr lang="nl-NL" dirty="0"/>
              <a:t> </a:t>
            </a:r>
            <a:r>
              <a:rPr lang="nl-NL" dirty="0" err="1"/>
              <a:t>for</a:t>
            </a:r>
            <a:r>
              <a:rPr lang="nl-NL" dirty="0"/>
              <a:t> </a:t>
            </a:r>
            <a:r>
              <a:rPr lang="nl-NL" dirty="0" err="1"/>
              <a:t>your</a:t>
            </a:r>
            <a:r>
              <a:rPr lang="nl-NL" dirty="0"/>
              <a:t> attention</a:t>
            </a:r>
            <a:endParaRPr lang="en-GB" dirty="0"/>
          </a:p>
        </p:txBody>
      </p:sp>
      <p:grpSp>
        <p:nvGrpSpPr>
          <p:cNvPr id="5" name="Group 4">
            <a:extLst>
              <a:ext uri="{FF2B5EF4-FFF2-40B4-BE49-F238E27FC236}">
                <a16:creationId xmlns:a16="http://schemas.microsoft.com/office/drawing/2014/main" id="{F770ABEA-164C-40C8-B341-835E84D6C0A0}"/>
              </a:ext>
            </a:extLst>
          </p:cNvPr>
          <p:cNvGrpSpPr/>
          <p:nvPr userDrawn="1"/>
        </p:nvGrpSpPr>
        <p:grpSpPr>
          <a:xfrm>
            <a:off x="3364547" y="6103487"/>
            <a:ext cx="5907334" cy="707886"/>
            <a:chOff x="3574680" y="5063050"/>
            <a:chExt cx="5907334" cy="707886"/>
          </a:xfrm>
        </p:grpSpPr>
        <p:pic>
          <p:nvPicPr>
            <p:cNvPr id="12" name="Picture 2">
              <a:extLst>
                <a:ext uri="{FF2B5EF4-FFF2-40B4-BE49-F238E27FC236}">
                  <a16:creationId xmlns:a16="http://schemas.microsoft.com/office/drawing/2014/main" id="{1309AB3A-AC0A-4A28-99D7-11A3A980B4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4680" y="5178280"/>
              <a:ext cx="1887654" cy="411552"/>
            </a:xfrm>
            <a:prstGeom prst="rect">
              <a:avLst/>
            </a:prstGeom>
            <a:solidFill>
              <a:schemeClr val="bg1"/>
            </a:solidFill>
          </p:spPr>
        </p:pic>
        <p:sp>
          <p:nvSpPr>
            <p:cNvPr id="15" name="TextBox 19">
              <a:extLst>
                <a:ext uri="{FF2B5EF4-FFF2-40B4-BE49-F238E27FC236}">
                  <a16:creationId xmlns:a16="http://schemas.microsoft.com/office/drawing/2014/main" id="{A31FD795-25B3-4ED2-9B90-8444ECC284C3}"/>
                </a:ext>
              </a:extLst>
            </p:cNvPr>
            <p:cNvSpPr txBox="1"/>
            <p:nvPr userDrawn="1"/>
          </p:nvSpPr>
          <p:spPr>
            <a:xfrm>
              <a:off x="5621747" y="5063050"/>
              <a:ext cx="38602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nl-NL"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endParaRPr>
            </a:p>
            <a:p>
              <a:endParaRPr lang="nl-NL" sz="800" dirty="0">
                <a:solidFill>
                  <a:schemeClr val="bg1"/>
                </a:solidFill>
              </a:endParaRPr>
            </a:p>
          </p:txBody>
        </p:sp>
      </p:grpSp>
    </p:spTree>
    <p:extLst>
      <p:ext uri="{BB962C8B-B14F-4D97-AF65-F5344CB8AC3E}">
        <p14:creationId xmlns:p14="http://schemas.microsoft.com/office/powerpoint/2010/main" val="275017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slid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CF3C8D34-09EF-4D07-957D-19F3F13250C6}"/>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3" name="Tijdelijke aanduiding voor inhoud 2">
            <a:extLst>
              <a:ext uri="{FF2B5EF4-FFF2-40B4-BE49-F238E27FC236}">
                <a16:creationId xmlns:a16="http://schemas.microsoft.com/office/drawing/2014/main" id="{7B11FB93-6DE9-40F3-80DF-78E5C1A9B8F2}"/>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16806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slid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07/08/2022</a:t>
            </a:fld>
            <a:endParaRPr lang="en-GB"/>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id="{33F67BC8-AECB-495E-B5EC-9F860EEEA52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8" name="Tijdelijke aanduiding voor inhoud 2">
            <a:extLst>
              <a:ext uri="{FF2B5EF4-FFF2-40B4-BE49-F238E27FC236}">
                <a16:creationId xmlns:a16="http://schemas.microsoft.com/office/drawing/2014/main" id="{9663B953-246C-4E9B-9F59-7B18915B5E0B}"/>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260963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378FCD"/>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4D4114D-D467-4507-8469-3495A15884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86450" y="-101512"/>
            <a:ext cx="6462632" cy="7061024"/>
          </a:xfrm>
          <a:prstGeom prst="rect">
            <a:avLst/>
          </a:prstGeom>
        </p:spPr>
      </p:pic>
      <p:sp>
        <p:nvSpPr>
          <p:cNvPr id="4" name="Rectangle 3">
            <a:extLst>
              <a:ext uri="{FF2B5EF4-FFF2-40B4-BE49-F238E27FC236}">
                <a16:creationId xmlns:a16="http://schemas.microsoft.com/office/drawing/2014/main" id="{5D99E51B-1191-4C50-853A-EB1A20765181}"/>
              </a:ext>
            </a:extLst>
          </p:cNvPr>
          <p:cNvSpPr/>
          <p:nvPr userDrawn="1"/>
        </p:nvSpPr>
        <p:spPr>
          <a:xfrm>
            <a:off x="0" y="1238250"/>
            <a:ext cx="5076825" cy="2038350"/>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pic>
        <p:nvPicPr>
          <p:cNvPr id="5" name="Afbeelding 18">
            <a:extLst>
              <a:ext uri="{FF2B5EF4-FFF2-40B4-BE49-F238E27FC236}">
                <a16:creationId xmlns:a16="http://schemas.microsoft.com/office/drawing/2014/main" id="{457E190C-A422-4012-BB3A-50DF305D414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1115116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07/08/2022</a:t>
            </a:fld>
            <a:endParaRPr lang="en-GB"/>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el 1">
            <a:extLst>
              <a:ext uri="{FF2B5EF4-FFF2-40B4-BE49-F238E27FC236}">
                <a16:creationId xmlns:a16="http://schemas.microsoft.com/office/drawing/2014/main" id="{58BB4E3D-47AD-4794-9C33-40B220BBC734}"/>
              </a:ext>
            </a:extLst>
          </p:cNvPr>
          <p:cNvSpPr>
            <a:spLocks noGrp="1"/>
          </p:cNvSpPr>
          <p:nvPr>
            <p:ph type="title"/>
          </p:nvPr>
        </p:nvSpPr>
        <p:spPr>
          <a:xfrm>
            <a:off x="838200" y="365125"/>
            <a:ext cx="10515600" cy="1325563"/>
          </a:xfrm>
        </p:spPr>
        <p:txBody>
          <a:bodyPr/>
          <a:lstStyle>
            <a:lvl1pPr>
              <a:defRPr>
                <a:solidFill>
                  <a:schemeClr val="bg2"/>
                </a:solidFill>
              </a:defRPr>
            </a:lvl1pPr>
          </a:lstStyle>
          <a:p>
            <a:r>
              <a:rPr lang="nl-NL" dirty="0"/>
              <a:t>Klik om stijl te bewerken</a:t>
            </a:r>
            <a:endParaRPr lang="en-GB" dirty="0"/>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07/08/2022</a:t>
            </a:fld>
            <a:endParaRPr lang="en-GB"/>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nl-NL" dirty="0" err="1"/>
              <a:t>Title</a:t>
            </a:r>
            <a:endParaRPr lang="en-GB" dirty="0"/>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hasCustomPrompt="1"/>
          </p:nvPr>
        </p:nvSpPr>
        <p:spPr>
          <a:xfrm>
            <a:off x="696157"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3767529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07/08/2022</a:t>
            </a:fld>
            <a:endParaRPr lang="en-GB"/>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id="{349578B8-1138-48FA-8C67-2CB1764E43A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1" name="Tijdelijke aanduiding voor inhoud 2">
            <a:extLst>
              <a:ext uri="{FF2B5EF4-FFF2-40B4-BE49-F238E27FC236}">
                <a16:creationId xmlns:a16="http://schemas.microsoft.com/office/drawing/2014/main" id="{062B67B1-B800-4740-ADF6-E3B94A119040}"/>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1768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slid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07/08/2022</a:t>
            </a:fld>
            <a:endParaRPr lang="en-GB"/>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id="{6F5C2098-F446-4466-948E-58A22A766AD4}"/>
              </a:ext>
            </a:extLst>
          </p:cNvPr>
          <p:cNvSpPr/>
          <p:nvPr userDrawn="1"/>
        </p:nvSpPr>
        <p:spPr>
          <a:xfrm>
            <a:off x="0" y="0"/>
            <a:ext cx="12192000" cy="6858000"/>
          </a:xfrm>
          <a:prstGeom prst="rect">
            <a:avLst/>
          </a:prstGeom>
          <a:solidFill>
            <a:srgbClr val="EC6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id="{91E3243C-77C7-4B6A-8AE2-1E7299F66470}"/>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8" name="Tijdelijke aanduiding voor inhoud 2">
            <a:extLst>
              <a:ext uri="{FF2B5EF4-FFF2-40B4-BE49-F238E27FC236}">
                <a16:creationId xmlns:a16="http://schemas.microsoft.com/office/drawing/2014/main" id="{0CE68D4A-0BB5-4393-8290-EDB339A56437}"/>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939981" y="-101512"/>
            <a:ext cx="6462632" cy="7061024"/>
          </a:xfrm>
          <a:prstGeom prst="rect">
            <a:avLst/>
          </a:prstGeom>
        </p:spPr>
      </p:pic>
    </p:spTree>
    <p:extLst>
      <p:ext uri="{BB962C8B-B14F-4D97-AF65-F5344CB8AC3E}">
        <p14:creationId xmlns:p14="http://schemas.microsoft.com/office/powerpoint/2010/main" val="1648703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whit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D58D4BB-0AF1-4CA7-9C9A-C6D8A4D5A8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8" name="Graphic 7">
            <a:extLst>
              <a:ext uri="{FF2B5EF4-FFF2-40B4-BE49-F238E27FC236}">
                <a16:creationId xmlns:a16="http://schemas.microsoft.com/office/drawing/2014/main" id="{6F63A8E9-0F8A-473D-A84C-CAFFD8D32D3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72177" y="5512598"/>
            <a:ext cx="2321136" cy="1640232"/>
          </a:xfrm>
          <a:prstGeom prst="rect">
            <a:avLst/>
          </a:prstGeom>
        </p:spPr>
      </p:pic>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5" name="Tijdelijke aanduiding voor inhoud 2">
            <a:extLst>
              <a:ext uri="{FF2B5EF4-FFF2-40B4-BE49-F238E27FC236}">
                <a16:creationId xmlns:a16="http://schemas.microsoft.com/office/drawing/2014/main" id="{D22A9442-D3D3-4608-BEF7-DFF3714CE64C}"/>
              </a:ext>
            </a:extLst>
          </p:cNvPr>
          <p:cNvSpPr>
            <a:spLocks noGrp="1"/>
          </p:cNvSpPr>
          <p:nvPr>
            <p:ph idx="13"/>
          </p:nvPr>
        </p:nvSpPr>
        <p:spPr>
          <a:xfrm>
            <a:off x="838200" y="1825625"/>
            <a:ext cx="5257800" cy="4351338"/>
          </a:xfrm>
        </p:spPr>
        <p:txBody>
          <a:bodyPr/>
          <a:lstStyle>
            <a:lvl1pPr>
              <a:defRPr>
                <a:solidFill>
                  <a:schemeClr val="accent6"/>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7" name="Tijdelijke aanduiding voor inhoud 2">
            <a:extLst>
              <a:ext uri="{FF2B5EF4-FFF2-40B4-BE49-F238E27FC236}">
                <a16:creationId xmlns:a16="http://schemas.microsoft.com/office/drawing/2014/main" id="{4590B05B-6A8F-47E7-A0B0-98F634381A1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665461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7F33E5A-EE53-491B-A290-92B54B3D62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endParaRPr lang="en-GB" dirty="0"/>
          </a:p>
        </p:txBody>
      </p:sp>
      <p:sp>
        <p:nvSpPr>
          <p:cNvPr id="3" name="Tijdelijke aanduiding voor tekst 2">
            <a:extLst>
              <a:ext uri="{FF2B5EF4-FFF2-40B4-BE49-F238E27FC236}">
                <a16:creationId xmlns:a16="http://schemas.microsoft.com/office/drawing/2014/main" id="{1AF259F7-FDD1-4157-A21F-0FBF83C482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Tree>
    <p:extLst>
      <p:ext uri="{BB962C8B-B14F-4D97-AF65-F5344CB8AC3E}">
        <p14:creationId xmlns:p14="http://schemas.microsoft.com/office/powerpoint/2010/main" val="351584412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1" r:id="rId4"/>
    <p:sldLayoutId id="2147483677" r:id="rId5"/>
    <p:sldLayoutId id="2147483663" r:id="rId6"/>
    <p:sldLayoutId id="2147483664" r:id="rId7"/>
    <p:sldLayoutId id="2147483665" r:id="rId8"/>
    <p:sldLayoutId id="2147483671" r:id="rId9"/>
    <p:sldLayoutId id="2147483672" r:id="rId10"/>
    <p:sldLayoutId id="2147483673" r:id="rId11"/>
    <p:sldLayoutId id="2147483674" r:id="rId12"/>
    <p:sldLayoutId id="2147483675" r:id="rId13"/>
    <p:sldLayoutId id="2147483676" r:id="rId14"/>
    <p:sldLayoutId id="2147483650" r:id="rId15"/>
    <p:sldLayoutId id="2147483651" r:id="rId16"/>
    <p:sldLayoutId id="2147483666" r:id="rId17"/>
    <p:sldLayoutId id="2147483667" r:id="rId18"/>
    <p:sldLayoutId id="2147483668" r:id="rId19"/>
    <p:sldLayoutId id="2147483669" r:id="rId20"/>
    <p:sldLayoutId id="2147483652" r:id="rId21"/>
    <p:sldLayoutId id="2147483653" r:id="rId22"/>
    <p:sldLayoutId id="2147483654" r:id="rId23"/>
    <p:sldLayoutId id="2147483655" r:id="rId24"/>
    <p:sldLayoutId id="2147483656" r:id="rId25"/>
    <p:sldLayoutId id="2147483657" r:id="rId26"/>
    <p:sldLayoutId id="2147483670" r:id="rId27"/>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thoughtco.com/learning-styles-controversy-3115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www.educationplanner.org/students/self-assessments/learning-styles-quiz.shtml" TargetMode="External"/><Relationship Id="rId3" Type="http://schemas.openxmlformats.org/officeDocument/2006/relationships/slideLayout" Target="../slideLayouts/slideLayout2.xml"/><Relationship Id="rId7" Type="http://schemas.openxmlformats.org/officeDocument/2006/relationships/image" Target="../media/image37.jp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https://www.youtube.com/watch?v=ornsytb0NrI"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readingrockets.org/article/what-differentiated-instruction" TargetMode="External"/><Relationship Id="rId1" Type="http://schemas.openxmlformats.org/officeDocument/2006/relationships/slideLayout" Target="../slideLayouts/slideLayout25.xml"/><Relationship Id="rId5" Type="http://schemas.openxmlformats.org/officeDocument/2006/relationships/image" Target="../media/image35.png"/><Relationship Id="rId4" Type="http://schemas.openxmlformats.org/officeDocument/2006/relationships/hyperlink" Target="https://www.youtube.com/watch?v=ornsytb0NrI"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www.whitbyschool.org/passionforlearning/differentiated-learning-why-one-size-fits-all-doesnt-work-in-education#:~:text=Research%20finds%20that%20students%20immersed,size%2Dfits%2Dall%20lectur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ucd.ie/teaching/t4media/student_centered_learning.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ornsytb0NrI" TargetMode="External"/><Relationship Id="rId2" Type="http://schemas.openxmlformats.org/officeDocument/2006/relationships/hyperlink" Target="https://www.whitbyschool.org/passionforlearning/differentiated-learning-why-one-size-fits-all-doesnt-work-in-education#:~:text=Unfortunately%20the%20%22one%20size%20fits,be%20prepared%20for%20future%20success" TargetMode="Externa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hyperlink" Target="https://www.youtube.com/watch?v=zrR-KIoggf4" TargetMode="Externa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hyperlink" Target="https://files.eric.ed.gov/fulltext/EJ1170867.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comments" Target="../comments/comment1.xml"/><Relationship Id="rId2" Type="http://schemas.openxmlformats.org/officeDocument/2006/relationships/hyperlink" Target="https://www.youtube.com/watch?v=ornsytb0NrI" TargetMode="Externa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hyperlink" Target="https://youtu.be/s2EdujrM0vA" TargetMode="External"/><Relationship Id="rId4" Type="http://schemas.openxmlformats.org/officeDocument/2006/relationships/image" Target="../media/image37.jpg"/></Relationships>
</file>

<file path=ppt/slides/_rels/slide23.xml.rels><?xml version="1.0" encoding="UTF-8" standalone="yes"?>
<Relationships xmlns="http://schemas.openxmlformats.org/package/2006/relationships"><Relationship Id="rId2" Type="http://schemas.openxmlformats.org/officeDocument/2006/relationships/hyperlink" Target="https://www.onatlas.com/blog/multiple-intelligences-theory"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scholastic.com/teachers/articles/teaching-content/clip-save-checklist-learning-activities-connect-multiple-intelligences/" TargetMode="External"/><Relationship Id="rId3" Type="http://schemas.openxmlformats.org/officeDocument/2006/relationships/slideLayout" Target="../slideLayouts/slideLayout2.xml"/><Relationship Id="rId7" Type="http://schemas.openxmlformats.org/officeDocument/2006/relationships/image" Target="../media/image37.jp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43.png"/><Relationship Id="rId5" Type="http://schemas.openxmlformats.org/officeDocument/2006/relationships/image" Target="../media/image40.png"/><Relationship Id="rId4" Type="http://schemas.openxmlformats.org/officeDocument/2006/relationships/hyperlink" Target="https://www.youtube.com/watch?v=ornsytb0NrI"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www.onatlas.com/blog/multiple-intelligences-theory"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s://files.eric.ed.gov/fulltext/EJ1238274.pdf"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hyperlink" Target="https://www.viewsonic.com/library/education/the-8-learning-styl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642F37-6A6B-41B1-9E9E-CBD267A44BBE}"/>
              </a:ext>
            </a:extLst>
          </p:cNvPr>
          <p:cNvSpPr>
            <a:spLocks noGrp="1"/>
          </p:cNvSpPr>
          <p:nvPr>
            <p:ph type="ctrTitle"/>
          </p:nvPr>
        </p:nvSpPr>
        <p:spPr>
          <a:xfrm>
            <a:off x="1223914" y="3559946"/>
            <a:ext cx="10811248" cy="1537150"/>
          </a:xfrm>
        </p:spPr>
        <p:txBody>
          <a:bodyPr>
            <a:noAutofit/>
          </a:bodyPr>
          <a:lstStyle/>
          <a:p>
            <a:pPr algn="r"/>
            <a:r>
              <a:rPr lang="en-US" sz="4800" b="1" spc="100" dirty="0">
                <a:ea typeface="+mj-ea"/>
                <a:cs typeface="+mj-cs"/>
              </a:rPr>
              <a:t>Modul 2: </a:t>
            </a:r>
            <a:r>
              <a:rPr lang="en-US" sz="4800" b="1" spc="100" dirty="0" err="1">
                <a:ea typeface="+mj-ea"/>
                <a:cs typeface="+mj-cs"/>
              </a:rPr>
              <a:t>Vilka</a:t>
            </a:r>
            <a:r>
              <a:rPr lang="en-US" sz="4800" b="1" spc="100" dirty="0">
                <a:ea typeface="+mj-ea"/>
                <a:cs typeface="+mj-cs"/>
              </a:rPr>
              <a:t> </a:t>
            </a:r>
            <a:r>
              <a:rPr lang="en-US" sz="4800" b="1" spc="100" dirty="0" err="1">
                <a:ea typeface="+mj-ea"/>
                <a:cs typeface="+mj-cs"/>
              </a:rPr>
              <a:t>inlärningsstilar</a:t>
            </a:r>
            <a:r>
              <a:rPr lang="en-US" sz="4800" b="1" spc="100" dirty="0">
                <a:ea typeface="+mj-ea"/>
                <a:cs typeface="+mj-cs"/>
              </a:rPr>
              <a:t> </a:t>
            </a:r>
            <a:r>
              <a:rPr lang="en-US" sz="4800" b="1" spc="100" dirty="0" err="1">
                <a:ea typeface="+mj-ea"/>
                <a:cs typeface="+mj-cs"/>
              </a:rPr>
              <a:t>finns</a:t>
            </a:r>
            <a:r>
              <a:rPr lang="en-US" sz="4800" b="1" spc="100" dirty="0">
                <a:ea typeface="+mj-ea"/>
                <a:cs typeface="+mj-cs"/>
              </a:rPr>
              <a:t> </a:t>
            </a:r>
            <a:r>
              <a:rPr lang="en-US" sz="4800" b="1" spc="100" dirty="0" err="1">
                <a:ea typeface="+mj-ea"/>
                <a:cs typeface="+mj-cs"/>
              </a:rPr>
              <a:t>i</a:t>
            </a:r>
            <a:r>
              <a:rPr lang="en-US" sz="4800" b="1" spc="100" dirty="0">
                <a:ea typeface="+mj-ea"/>
                <a:cs typeface="+mj-cs"/>
              </a:rPr>
              <a:t> </a:t>
            </a:r>
            <a:r>
              <a:rPr lang="en-US" sz="4800" b="1" spc="100" dirty="0" err="1">
                <a:ea typeface="+mj-ea"/>
                <a:cs typeface="+mj-cs"/>
              </a:rPr>
              <a:t>differentierad</a:t>
            </a:r>
            <a:r>
              <a:rPr lang="en-US" sz="4800" b="1" spc="100" dirty="0">
                <a:ea typeface="+mj-ea"/>
                <a:cs typeface="+mj-cs"/>
              </a:rPr>
              <a:t> </a:t>
            </a:r>
            <a:r>
              <a:rPr lang="en-US" sz="4800" b="1" spc="100" dirty="0" err="1">
                <a:ea typeface="+mj-ea"/>
                <a:cs typeface="+mj-cs"/>
              </a:rPr>
              <a:t>undervisning</a:t>
            </a:r>
            <a:r>
              <a:rPr lang="en-GB" sz="4400" b="1" spc="100" dirty="0">
                <a:ea typeface="+mj-ea"/>
                <a:cs typeface="+mj-cs"/>
              </a:rPr>
              <a:t>? </a:t>
            </a:r>
            <a:r>
              <a:rPr lang="en-US" sz="4400" b="1" spc="100" dirty="0">
                <a:ea typeface="+mj-ea"/>
                <a:cs typeface="+mj-cs"/>
              </a:rPr>
              <a:t> </a:t>
            </a:r>
            <a:endParaRPr lang="en-GB" sz="4000" dirty="0"/>
          </a:p>
        </p:txBody>
      </p:sp>
    </p:spTree>
    <p:extLst>
      <p:ext uri="{BB962C8B-B14F-4D97-AF65-F5344CB8AC3E}">
        <p14:creationId xmlns:p14="http://schemas.microsoft.com/office/powerpoint/2010/main" val="2480967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a:xfrm>
            <a:off x="374147" y="1310492"/>
            <a:ext cx="6332192" cy="4087195"/>
          </a:xfrm>
        </p:spPr>
        <p:txBody>
          <a:bodyPr>
            <a:normAutofit/>
          </a:bodyPr>
          <a:lstStyle/>
          <a:p>
            <a:pPr marL="457200" lvl="1" indent="0" algn="just">
              <a:lnSpc>
                <a:spcPct val="115000"/>
              </a:lnSpc>
              <a:spcAft>
                <a:spcPts val="1000"/>
              </a:spcAft>
              <a:buNone/>
            </a:pPr>
            <a:r>
              <a:rPr lang="sv-SE" sz="1700" dirty="0">
                <a:effectLst/>
                <a:ea typeface="Corbel" panose="020B0503020204020204" pitchFamily="34" charset="0"/>
                <a:cs typeface="Times New Roman" panose="02020603050405020304" pitchFamily="18" charset="0"/>
              </a:rPr>
              <a:t>Dessa studerande uppskattar avskildhet och är självständiga och inåtvända. Individuella inlärare kan ofta fokusera bra på frågorna, är medvetna om sitt eget tänkande och analyserar annorlunda än vad de tycker och känner. Aktiviteter som fokuserar på individuellt lärande och problemlösning är nyttiga.</a:t>
            </a:r>
          </a:p>
        </p:txBody>
      </p:sp>
      <p:sp>
        <p:nvSpPr>
          <p:cNvPr id="6" name="Titel 3">
            <a:extLst>
              <a:ext uri="{FF2B5EF4-FFF2-40B4-BE49-F238E27FC236}">
                <a16:creationId xmlns:a16="http://schemas.microsoft.com/office/drawing/2014/main" id="{5A4524AD-DBFA-4C2B-8C42-AE7F5C52B9D4}"/>
              </a:ext>
            </a:extLst>
          </p:cNvPr>
          <p:cNvSpPr txBox="1">
            <a:spLocks/>
          </p:cNvSpPr>
          <p:nvPr/>
        </p:nvSpPr>
        <p:spPr>
          <a:xfrm>
            <a:off x="97535" y="-1202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sz="3200" dirty="0">
                <a:solidFill>
                  <a:srgbClr val="64B558"/>
                </a:solidFill>
              </a:rPr>
              <a:t>2.1 Inlärningsstilarna:</a:t>
            </a:r>
            <a:endParaRPr lang="en-GB" sz="3600" dirty="0">
              <a:solidFill>
                <a:srgbClr val="64B558"/>
              </a:solidFill>
            </a:endParaRPr>
          </a:p>
        </p:txBody>
      </p:sp>
      <p:pic>
        <p:nvPicPr>
          <p:cNvPr id="4" name="Picture 3">
            <a:extLst>
              <a:ext uri="{FF2B5EF4-FFF2-40B4-BE49-F238E27FC236}">
                <a16:creationId xmlns:a16="http://schemas.microsoft.com/office/drawing/2014/main" id="{F3DE7E2E-4499-4F9C-8232-130247BC6C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7200" y="929053"/>
            <a:ext cx="4083369" cy="2722246"/>
          </a:xfrm>
          <a:prstGeom prst="rect">
            <a:avLst/>
          </a:prstGeom>
        </p:spPr>
      </p:pic>
      <p:pic>
        <p:nvPicPr>
          <p:cNvPr id="7" name="Picture 6">
            <a:extLst>
              <a:ext uri="{FF2B5EF4-FFF2-40B4-BE49-F238E27FC236}">
                <a16:creationId xmlns:a16="http://schemas.microsoft.com/office/drawing/2014/main" id="{A7637DAB-FD0B-4628-92CE-2FE9F2087C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7200" y="3582633"/>
            <a:ext cx="4083369" cy="2722246"/>
          </a:xfrm>
          <a:prstGeom prst="rect">
            <a:avLst/>
          </a:prstGeom>
        </p:spPr>
      </p:pic>
      <p:sp>
        <p:nvSpPr>
          <p:cNvPr id="3" name="TextBox 2">
            <a:extLst>
              <a:ext uri="{FF2B5EF4-FFF2-40B4-BE49-F238E27FC236}">
                <a16:creationId xmlns:a16="http://schemas.microsoft.com/office/drawing/2014/main" id="{B5DC7F22-1838-4B69-947C-960484674E1F}"/>
              </a:ext>
            </a:extLst>
          </p:cNvPr>
          <p:cNvSpPr txBox="1"/>
          <p:nvPr/>
        </p:nvSpPr>
        <p:spPr>
          <a:xfrm>
            <a:off x="0" y="941160"/>
            <a:ext cx="5775478" cy="369332"/>
          </a:xfrm>
          <a:prstGeom prst="rect">
            <a:avLst/>
          </a:prstGeom>
          <a:solidFill>
            <a:srgbClr val="F2BD1F"/>
          </a:solidFill>
        </p:spPr>
        <p:txBody>
          <a:bodyPr wrap="square" rtlCol="0">
            <a:spAutoFit/>
          </a:bodyPr>
          <a:lstStyle/>
          <a:p>
            <a:r>
              <a:rPr lang="en-GB" sz="1800" b="1" dirty="0">
                <a:solidFill>
                  <a:schemeClr val="bg1"/>
                </a:solidFill>
                <a:effectLst/>
                <a:ea typeface="Corbel" panose="020B0503020204020204" pitchFamily="34" charset="0"/>
                <a:cs typeface="Times New Roman" panose="02020603050405020304" pitchFamily="18" charset="0"/>
              </a:rPr>
              <a:t>6. </a:t>
            </a:r>
            <a:r>
              <a:rPr lang="en-GB" sz="1800" b="1" dirty="0" err="1">
                <a:solidFill>
                  <a:schemeClr val="bg1"/>
                </a:solidFill>
                <a:effectLst/>
                <a:ea typeface="Corbel" panose="020B0503020204020204" pitchFamily="34" charset="0"/>
                <a:cs typeface="Times New Roman" panose="02020603050405020304" pitchFamily="18" charset="0"/>
              </a:rPr>
              <a:t>Individuella</a:t>
            </a:r>
            <a:r>
              <a:rPr lang="en-GB" sz="1800" b="1" dirty="0">
                <a:solidFill>
                  <a:schemeClr val="bg1"/>
                </a:solidFill>
                <a:effectLst/>
                <a:ea typeface="Corbel" panose="020B0503020204020204" pitchFamily="34" charset="0"/>
                <a:cs typeface="Times New Roman" panose="02020603050405020304" pitchFamily="18" charset="0"/>
              </a:rPr>
              <a:t> </a:t>
            </a:r>
            <a:r>
              <a:rPr lang="en-GB" sz="1800" b="1" dirty="0" err="1">
                <a:solidFill>
                  <a:schemeClr val="bg1"/>
                </a:solidFill>
                <a:effectLst/>
                <a:ea typeface="Corbel" panose="020B0503020204020204" pitchFamily="34" charset="0"/>
                <a:cs typeface="Times New Roman" panose="02020603050405020304" pitchFamily="18" charset="0"/>
              </a:rPr>
              <a:t>inlärare</a:t>
            </a:r>
            <a:r>
              <a:rPr lang="en-GB" sz="1800" b="1" dirty="0">
                <a:solidFill>
                  <a:schemeClr val="bg1"/>
                </a:solidFill>
                <a:effectLst/>
                <a:ea typeface="Corbel" panose="020B0503020204020204" pitchFamily="34" charset="0"/>
                <a:cs typeface="Times New Roman" panose="02020603050405020304" pitchFamily="18" charset="0"/>
              </a:rPr>
              <a:t>:</a:t>
            </a:r>
            <a:endParaRPr lang="en-GB" dirty="0">
              <a:solidFill>
                <a:schemeClr val="bg1"/>
              </a:solidFill>
            </a:endParaRPr>
          </a:p>
        </p:txBody>
      </p:sp>
      <p:sp>
        <p:nvSpPr>
          <p:cNvPr id="8" name="Content Placeholder 1">
            <a:extLst>
              <a:ext uri="{FF2B5EF4-FFF2-40B4-BE49-F238E27FC236}">
                <a16:creationId xmlns:a16="http://schemas.microsoft.com/office/drawing/2014/main" id="{992EA339-8C5C-4DD6-8F7B-08FF481A3FE9}"/>
              </a:ext>
            </a:extLst>
          </p:cNvPr>
          <p:cNvSpPr txBox="1">
            <a:spLocks/>
          </p:cNvSpPr>
          <p:nvPr/>
        </p:nvSpPr>
        <p:spPr>
          <a:xfrm>
            <a:off x="376734" y="3873242"/>
            <a:ext cx="6261810" cy="40871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lnSpc>
                <a:spcPct val="115000"/>
              </a:lnSpc>
              <a:spcAft>
                <a:spcPts val="1000"/>
              </a:spcAft>
              <a:buFont typeface="Arial" panose="020B0604020202020204" pitchFamily="34" charset="0"/>
              <a:buNone/>
            </a:pPr>
            <a:r>
              <a:rPr lang="sv-SE" sz="1700" dirty="0">
                <a:ea typeface="Corbel" panose="020B0503020204020204" pitchFamily="34" charset="0"/>
                <a:cs typeface="Times New Roman" panose="02020603050405020304" pitchFamily="18" charset="0"/>
              </a:rPr>
              <a:t>De är bra på att kommunicera med människor, både verbalt och icke-verbalt. De föredrar att handleda och ge råd åt andra. Gruppaktiviteter som innehåller rollspel eller som uppmuntrar de studerande att ställa frågor till andra och dela med sig av berättelser passar bäst här. </a:t>
            </a:r>
          </a:p>
        </p:txBody>
      </p:sp>
      <p:sp>
        <p:nvSpPr>
          <p:cNvPr id="9" name="TextBox 8">
            <a:extLst>
              <a:ext uri="{FF2B5EF4-FFF2-40B4-BE49-F238E27FC236}">
                <a16:creationId xmlns:a16="http://schemas.microsoft.com/office/drawing/2014/main" id="{B2EECB53-9990-4C5E-A699-FCE6B7B52575}"/>
              </a:ext>
            </a:extLst>
          </p:cNvPr>
          <p:cNvSpPr txBox="1"/>
          <p:nvPr/>
        </p:nvSpPr>
        <p:spPr>
          <a:xfrm>
            <a:off x="0" y="3466633"/>
            <a:ext cx="5498790" cy="369332"/>
          </a:xfrm>
          <a:prstGeom prst="rect">
            <a:avLst/>
          </a:prstGeom>
          <a:solidFill>
            <a:srgbClr val="EC662D"/>
          </a:solidFill>
        </p:spPr>
        <p:txBody>
          <a:bodyPr wrap="square" rtlCol="0">
            <a:spAutoFit/>
          </a:bodyPr>
          <a:lstStyle/>
          <a:p>
            <a:r>
              <a:rPr lang="en-GB" sz="1800" b="1" dirty="0">
                <a:solidFill>
                  <a:schemeClr val="bg1"/>
                </a:solidFill>
                <a:effectLst/>
                <a:ea typeface="Corbel" panose="020B0503020204020204" pitchFamily="34" charset="0"/>
                <a:cs typeface="Times New Roman" panose="02020603050405020304" pitchFamily="18" charset="0"/>
              </a:rPr>
              <a:t>7. </a:t>
            </a:r>
            <a:r>
              <a:rPr lang="en-GB" sz="1800" b="1" dirty="0" err="1">
                <a:solidFill>
                  <a:schemeClr val="bg1"/>
                </a:solidFill>
                <a:effectLst/>
                <a:ea typeface="Corbel" panose="020B0503020204020204" pitchFamily="34" charset="0"/>
                <a:cs typeface="Times New Roman" panose="02020603050405020304" pitchFamily="18" charset="0"/>
              </a:rPr>
              <a:t>Sociala</a:t>
            </a:r>
            <a:r>
              <a:rPr lang="en-GB" sz="1800" b="1" dirty="0">
                <a:solidFill>
                  <a:schemeClr val="bg1"/>
                </a:solidFill>
                <a:effectLst/>
                <a:ea typeface="Corbel" panose="020B0503020204020204" pitchFamily="34" charset="0"/>
                <a:cs typeface="Times New Roman" panose="02020603050405020304" pitchFamily="18" charset="0"/>
              </a:rPr>
              <a:t> </a:t>
            </a:r>
            <a:r>
              <a:rPr lang="en-GB" sz="1800" b="1" dirty="0" err="1">
                <a:solidFill>
                  <a:schemeClr val="bg1"/>
                </a:solidFill>
                <a:effectLst/>
                <a:ea typeface="Corbel" panose="020B0503020204020204" pitchFamily="34" charset="0"/>
                <a:cs typeface="Times New Roman" panose="02020603050405020304" pitchFamily="18" charset="0"/>
              </a:rPr>
              <a:t>inlärare</a:t>
            </a:r>
            <a:r>
              <a:rPr lang="en-GB" sz="1800" b="1" dirty="0">
                <a:solidFill>
                  <a:schemeClr val="bg1"/>
                </a:solidFill>
                <a:effectLst/>
                <a:ea typeface="Corbel" panose="020B0503020204020204" pitchFamily="34" charset="0"/>
                <a:cs typeface="Times New Roman" panose="02020603050405020304" pitchFamily="18" charset="0"/>
              </a:rPr>
              <a:t>: </a:t>
            </a:r>
            <a:endParaRPr lang="en-GB" dirty="0">
              <a:solidFill>
                <a:schemeClr val="bg1"/>
              </a:solidFill>
            </a:endParaRPr>
          </a:p>
        </p:txBody>
      </p:sp>
    </p:spTree>
    <p:extLst>
      <p:ext uri="{BB962C8B-B14F-4D97-AF65-F5344CB8AC3E}">
        <p14:creationId xmlns:p14="http://schemas.microsoft.com/office/powerpoint/2010/main" val="812261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a:ln w="57150">
            <a:solidFill>
              <a:srgbClr val="64B558"/>
            </a:solidFill>
          </a:ln>
        </p:spPr>
        <p:txBody>
          <a:bodyPr>
            <a:normAutofit/>
          </a:bodyPr>
          <a:lstStyle/>
          <a:p>
            <a:pPr>
              <a:lnSpc>
                <a:spcPct val="100000"/>
              </a:lnSpc>
              <a:spcBef>
                <a:spcPts val="500"/>
              </a:spcBef>
              <a:spcAft>
                <a:spcPts val="1000"/>
              </a:spcAft>
            </a:pPr>
            <a:r>
              <a:rPr lang="sv-SE" sz="2200" dirty="0">
                <a:effectLst/>
                <a:ea typeface="Corbel" panose="020B0503020204020204" pitchFamily="34" charset="0"/>
                <a:cs typeface="Times New Roman" panose="02020603050405020304" pitchFamily="18" charset="0"/>
              </a:rPr>
              <a:t>Begreppet och förekomsten av inlärningsstilar har varit föremål för delade meningar, och nyare studier har ifrågasatt om de finns.</a:t>
            </a:r>
            <a:r>
              <a:rPr lang="sv-SE" sz="2200" baseline="30000" dirty="0">
                <a:effectLst/>
                <a:ea typeface="Corbel" panose="020B0503020204020204" pitchFamily="34" charset="0"/>
                <a:cs typeface="Times New Roman" panose="02020603050405020304" pitchFamily="18" charset="0"/>
              </a:rPr>
              <a:t>1</a:t>
            </a:r>
            <a:r>
              <a:rPr lang="sv-SE" sz="2200" dirty="0">
                <a:effectLst/>
                <a:ea typeface="Corbel" panose="020B0503020204020204" pitchFamily="34" charset="0"/>
                <a:cs typeface="Times New Roman" panose="02020603050405020304" pitchFamily="18" charset="0"/>
              </a:rPr>
              <a:t> Men många studerande har fortfarande den traditionella uppfattningen att inlärningsstilar är välgrundade, och kan anpassa sin strategi i självstudierna efter dessa inlärningsstilar.</a:t>
            </a:r>
          </a:p>
          <a:p>
            <a:pPr>
              <a:lnSpc>
                <a:spcPct val="100000"/>
              </a:lnSpc>
            </a:pPr>
            <a:r>
              <a:rPr lang="sv-SE" sz="2200" dirty="0">
                <a:effectLst/>
                <a:ea typeface="Corbel" panose="020B0503020204020204" pitchFamily="34" charset="0"/>
                <a:cs typeface="Times New Roman" panose="02020603050405020304" pitchFamily="18" charset="0"/>
              </a:rPr>
              <a:t>Enkelt uttryckt är alla olika. Det är viktigt för utbildare att förstå skillnaderna i inlärningsstil hos de studerande, så att de dag för dag kan välja de lämpligaste strategierna i undervisning, kursinnehåll och uppgifter. </a:t>
            </a:r>
          </a:p>
          <a:p>
            <a:pPr>
              <a:lnSpc>
                <a:spcPct val="100000"/>
              </a:lnSpc>
            </a:pPr>
            <a:endParaRPr lang="sv-SE" sz="2200" dirty="0">
              <a:latin typeface="Corbel" panose="020B0503020204020204" pitchFamily="34" charset="0"/>
              <a:ea typeface="Corbel" panose="020B0503020204020204" pitchFamily="34" charset="0"/>
              <a:cs typeface="Times New Roman" panose="02020603050405020304" pitchFamily="18" charset="0"/>
            </a:endParaRPr>
          </a:p>
          <a:p>
            <a:pPr marL="0" indent="0">
              <a:lnSpc>
                <a:spcPct val="100000"/>
              </a:lnSpc>
              <a:buNone/>
            </a:pPr>
            <a:r>
              <a:rPr lang="sv-SE" sz="1200" dirty="0">
                <a:solidFill>
                  <a:srgbClr val="64B558"/>
                </a:solidFill>
                <a:effectLst/>
                <a:latin typeface="Corbel" panose="020B0503020204020204" pitchFamily="34" charset="0"/>
                <a:ea typeface="Corbel" panose="020B0503020204020204" pitchFamily="34" charset="0"/>
                <a:cs typeface="Times New Roman" panose="02020603050405020304" pitchFamily="18" charset="0"/>
              </a:rPr>
              <a:t>(1) </a:t>
            </a:r>
            <a:r>
              <a:rPr lang="sv-SE" sz="1200" dirty="0">
                <a:solidFill>
                  <a:srgbClr val="64B558"/>
                </a:solidFill>
                <a:effectLst/>
                <a:latin typeface="Corbel" panose="020B0503020204020204" pitchFamily="34" charset="0"/>
                <a:ea typeface="Corbel" panose="020B0503020204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https://www.thoughtco.com/learning-styles-controversy-31153</a:t>
            </a:r>
            <a:r>
              <a:rPr lang="sv-SE" sz="1200" dirty="0">
                <a:solidFill>
                  <a:srgbClr val="64B558"/>
                </a:solidFill>
                <a:effectLst/>
                <a:latin typeface="Corbel" panose="020B0503020204020204" pitchFamily="34" charset="0"/>
                <a:ea typeface="Corbel" panose="020B0503020204020204" pitchFamily="34" charset="0"/>
                <a:cs typeface="Times New Roman" panose="02020603050405020304" pitchFamily="18" charset="0"/>
              </a:rPr>
              <a:t> </a:t>
            </a:r>
          </a:p>
          <a:p>
            <a:endParaRPr lang="sv-SE" dirty="0"/>
          </a:p>
        </p:txBody>
      </p:sp>
      <p:sp>
        <p:nvSpPr>
          <p:cNvPr id="6" name="Titel 3">
            <a:extLst>
              <a:ext uri="{FF2B5EF4-FFF2-40B4-BE49-F238E27FC236}">
                <a16:creationId xmlns:a16="http://schemas.microsoft.com/office/drawing/2014/main" id="{E0C12477-BECC-48B3-9E49-1957533F1451}"/>
              </a:ext>
            </a:extLst>
          </p:cNvPr>
          <p:cNvSpPr>
            <a:spLocks noGrp="1"/>
          </p:cNvSpPr>
          <p:nvPr>
            <p:ph type="title"/>
          </p:nvPr>
        </p:nvSpPr>
        <p:spPr>
          <a:xfrm>
            <a:off x="838200" y="365125"/>
            <a:ext cx="10515600" cy="1325563"/>
          </a:xfrm>
        </p:spPr>
        <p:txBody>
          <a:bodyPr/>
          <a:lstStyle/>
          <a:p>
            <a:r>
              <a:rPr lang="nl-NL" dirty="0">
                <a:solidFill>
                  <a:srgbClr val="64B558"/>
                </a:solidFill>
                <a:latin typeface="+mn-lt"/>
              </a:rPr>
              <a:t>Vilka är inlärningsstilarna? </a:t>
            </a:r>
            <a:br>
              <a:rPr lang="nl-NL" dirty="0">
                <a:solidFill>
                  <a:srgbClr val="64B558"/>
                </a:solidFill>
              </a:rPr>
            </a:br>
            <a:r>
              <a:rPr lang="nl-NL" dirty="0">
                <a:solidFill>
                  <a:srgbClr val="64B558"/>
                </a:solidFill>
              </a:rPr>
              <a:t>2.1 </a:t>
            </a:r>
            <a:r>
              <a:rPr lang="nl-NL" sz="3600" dirty="0">
                <a:solidFill>
                  <a:srgbClr val="64B558"/>
                </a:solidFill>
              </a:rPr>
              <a:t>Tvisten om inlärningsstilarna?</a:t>
            </a:r>
            <a:endParaRPr lang="en-GB" dirty="0">
              <a:solidFill>
                <a:srgbClr val="64B558"/>
              </a:solidFill>
            </a:endParaRPr>
          </a:p>
        </p:txBody>
      </p:sp>
    </p:spTree>
    <p:extLst>
      <p:ext uri="{BB962C8B-B14F-4D97-AF65-F5344CB8AC3E}">
        <p14:creationId xmlns:p14="http://schemas.microsoft.com/office/powerpoint/2010/main" val="2393563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4"/>
            <a:extLst>
              <a:ext uri="{FF2B5EF4-FFF2-40B4-BE49-F238E27FC236}">
                <a16:creationId xmlns:a16="http://schemas.microsoft.com/office/drawing/2014/main" id="{422471EF-1C4F-43B9-BC89-06E0C1A6DE5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387" t="10823" r="9307" b="5574"/>
          <a:stretch/>
        </p:blipFill>
        <p:spPr>
          <a:xfrm>
            <a:off x="2709700" y="1824025"/>
            <a:ext cx="6897865" cy="3653850"/>
          </a:xfrm>
          <a:prstGeom prst="rect">
            <a:avLst/>
          </a:prstGeom>
        </p:spPr>
      </p:pic>
      <p:sp>
        <p:nvSpPr>
          <p:cNvPr id="6" name="Titel 3">
            <a:extLst>
              <a:ext uri="{FF2B5EF4-FFF2-40B4-BE49-F238E27FC236}">
                <a16:creationId xmlns:a16="http://schemas.microsoft.com/office/drawing/2014/main" id="{E0C12477-BECC-48B3-9E49-1957533F1451}"/>
              </a:ext>
            </a:extLst>
          </p:cNvPr>
          <p:cNvSpPr>
            <a:spLocks noGrp="1"/>
          </p:cNvSpPr>
          <p:nvPr>
            <p:ph type="title"/>
          </p:nvPr>
        </p:nvSpPr>
        <p:spPr>
          <a:xfrm>
            <a:off x="1808480" y="161323"/>
            <a:ext cx="10515600" cy="1325563"/>
          </a:xfrm>
        </p:spPr>
        <p:txBody>
          <a:bodyPr/>
          <a:lstStyle/>
          <a:p>
            <a:r>
              <a:rPr lang="nl-NL" b="1" i="1" dirty="0">
                <a:solidFill>
                  <a:srgbClr val="64B558"/>
                </a:solidFill>
              </a:rPr>
              <a:t>Dags för en uppgift</a:t>
            </a:r>
            <a:endParaRPr lang="en-GB" i="1" dirty="0">
              <a:solidFill>
                <a:srgbClr val="64B558"/>
              </a:solidFill>
            </a:endParaRPr>
          </a:p>
        </p:txBody>
      </p:sp>
      <p:sp>
        <p:nvSpPr>
          <p:cNvPr id="5" name="TextBox 4">
            <a:extLst>
              <a:ext uri="{FF2B5EF4-FFF2-40B4-BE49-F238E27FC236}">
                <a16:creationId xmlns:a16="http://schemas.microsoft.com/office/drawing/2014/main" id="{D2CF01F1-CA0F-4F18-B4C9-934DA2ABD732}"/>
              </a:ext>
            </a:extLst>
          </p:cNvPr>
          <p:cNvSpPr txBox="1"/>
          <p:nvPr/>
        </p:nvSpPr>
        <p:spPr>
          <a:xfrm>
            <a:off x="0" y="1432825"/>
            <a:ext cx="6096000" cy="369332"/>
          </a:xfrm>
          <a:prstGeom prst="rect">
            <a:avLst/>
          </a:prstGeom>
          <a:solidFill>
            <a:srgbClr val="64B558"/>
          </a:solidFill>
        </p:spPr>
        <p:txBody>
          <a:bodyPr wrap="square">
            <a:spAutoFit/>
          </a:bodyPr>
          <a:lstStyle/>
          <a:p>
            <a:pPr algn="l"/>
            <a:r>
              <a:rPr lang="en-GB" b="1" dirty="0">
                <a:solidFill>
                  <a:srgbClr val="FFFFFF"/>
                </a:solidFill>
                <a:effectLst/>
              </a:rPr>
              <a:t>2.1 </a:t>
            </a:r>
            <a:r>
              <a:rPr lang="en-GB" b="1" dirty="0" err="1">
                <a:solidFill>
                  <a:srgbClr val="FFFFFF"/>
                </a:solidFill>
                <a:effectLst/>
              </a:rPr>
              <a:t>Vilken</a:t>
            </a:r>
            <a:r>
              <a:rPr lang="en-GB" b="1" dirty="0">
                <a:solidFill>
                  <a:srgbClr val="FFFFFF"/>
                </a:solidFill>
                <a:effectLst/>
              </a:rPr>
              <a:t> </a:t>
            </a:r>
            <a:r>
              <a:rPr lang="en-GB" b="1" dirty="0" err="1">
                <a:solidFill>
                  <a:srgbClr val="FFFFFF"/>
                </a:solidFill>
                <a:effectLst/>
              </a:rPr>
              <a:t>är</a:t>
            </a:r>
            <a:r>
              <a:rPr lang="en-GB" b="1" dirty="0">
                <a:solidFill>
                  <a:srgbClr val="FFFFFF"/>
                </a:solidFill>
                <a:effectLst/>
              </a:rPr>
              <a:t> din </a:t>
            </a:r>
            <a:r>
              <a:rPr lang="en-GB" b="1" dirty="0" err="1">
                <a:solidFill>
                  <a:srgbClr val="FFFFFF"/>
                </a:solidFill>
                <a:effectLst/>
              </a:rPr>
              <a:t>inlärningsstil</a:t>
            </a:r>
            <a:r>
              <a:rPr lang="en-GB" b="1" dirty="0">
                <a:solidFill>
                  <a:srgbClr val="FFFFFF"/>
                </a:solidFill>
                <a:effectLst/>
              </a:rPr>
              <a:t>? 20 </a:t>
            </a:r>
            <a:r>
              <a:rPr lang="en-GB" b="1" dirty="0" err="1">
                <a:solidFill>
                  <a:srgbClr val="FFFFFF"/>
                </a:solidFill>
                <a:effectLst/>
              </a:rPr>
              <a:t>frågor</a:t>
            </a:r>
            <a:endParaRPr lang="en-GB" b="1" dirty="0">
              <a:solidFill>
                <a:srgbClr val="FFFFFF"/>
              </a:solidFill>
              <a:effectLst/>
            </a:endParaRPr>
          </a:p>
        </p:txBody>
      </p:sp>
      <p:pic>
        <p:nvPicPr>
          <p:cNvPr id="4" name="What's Your Learning Style_ 20 Questions_Trim">
            <a:hlinkClick r:id="" action="ppaction://media"/>
            <a:extLst>
              <a:ext uri="{FF2B5EF4-FFF2-40B4-BE49-F238E27FC236}">
                <a16:creationId xmlns:a16="http://schemas.microsoft.com/office/drawing/2014/main" id="{4626EB50-0F2B-459F-84BE-77E5341FB4E2}"/>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t="7469" b="9607"/>
          <a:stretch/>
        </p:blipFill>
        <p:spPr>
          <a:xfrm>
            <a:off x="3728719" y="2123359"/>
            <a:ext cx="4941106" cy="2731492"/>
          </a:xfrm>
          <a:prstGeom prst="rect">
            <a:avLst/>
          </a:prstGeom>
        </p:spPr>
      </p:pic>
      <p:sp>
        <p:nvSpPr>
          <p:cNvPr id="8" name="Thought Bubble: Cloud 7">
            <a:extLst>
              <a:ext uri="{FF2B5EF4-FFF2-40B4-BE49-F238E27FC236}">
                <a16:creationId xmlns:a16="http://schemas.microsoft.com/office/drawing/2014/main" id="{9691AEBE-2963-4875-80F9-A1930F673863}"/>
              </a:ext>
            </a:extLst>
          </p:cNvPr>
          <p:cNvSpPr/>
          <p:nvPr/>
        </p:nvSpPr>
        <p:spPr>
          <a:xfrm rot="1667474">
            <a:off x="185348" y="190876"/>
            <a:ext cx="1671463" cy="1208570"/>
          </a:xfrm>
          <a:prstGeom prst="cloudCallout">
            <a:avLst>
              <a:gd name="adj1" fmla="val -30856"/>
              <a:gd name="adj2" fmla="val 76985"/>
            </a:avLst>
          </a:prstGeom>
          <a:solidFill>
            <a:schemeClr val="bg1"/>
          </a:solidFill>
          <a:ln>
            <a:solidFill>
              <a:srgbClr val="64B5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933E2FD6-5102-47FE-ABC8-8E953EDCF3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550848"/>
            <a:ext cx="2955315" cy="2307152"/>
          </a:xfrm>
          <a:prstGeom prst="rect">
            <a:avLst/>
          </a:prstGeom>
        </p:spPr>
      </p:pic>
      <p:sp>
        <p:nvSpPr>
          <p:cNvPr id="10" name="Action Button: Document 9">
            <a:hlinkClick r:id="rId8" highlightClick="1"/>
            <a:extLst>
              <a:ext uri="{FF2B5EF4-FFF2-40B4-BE49-F238E27FC236}">
                <a16:creationId xmlns:a16="http://schemas.microsoft.com/office/drawing/2014/main" id="{E1CC16C9-E9EA-4B8D-8B9E-FC5B13D595D5}"/>
              </a:ext>
            </a:extLst>
          </p:cNvPr>
          <p:cNvSpPr/>
          <p:nvPr/>
        </p:nvSpPr>
        <p:spPr>
          <a:xfrm>
            <a:off x="9604219" y="2226249"/>
            <a:ext cx="2296160" cy="2525712"/>
          </a:xfrm>
          <a:prstGeom prst="actionButtonDocument">
            <a:avLst/>
          </a:prstGeom>
          <a:solidFill>
            <a:srgbClr val="64B558"/>
          </a:solidFill>
          <a:ln>
            <a:solidFill>
              <a:srgbClr val="64B5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176369AA-43CC-4E38-B1A5-D1F2FB863E09}"/>
              </a:ext>
            </a:extLst>
          </p:cNvPr>
          <p:cNvSpPr txBox="1"/>
          <p:nvPr/>
        </p:nvSpPr>
        <p:spPr>
          <a:xfrm>
            <a:off x="3257406" y="5457203"/>
            <a:ext cx="5895472" cy="1200329"/>
          </a:xfrm>
          <a:prstGeom prst="rect">
            <a:avLst/>
          </a:prstGeom>
          <a:noFill/>
          <a:ln w="38100">
            <a:solidFill>
              <a:srgbClr val="64B558"/>
            </a:solidFill>
          </a:ln>
        </p:spPr>
        <p:txBody>
          <a:bodyPr wrap="square" rtlCol="0">
            <a:spAutoFit/>
          </a:bodyPr>
          <a:lstStyle/>
          <a:p>
            <a:pPr algn="ctr"/>
            <a:r>
              <a:rPr lang="sv-SE" b="1" i="1" dirty="0"/>
              <a:t>Prova att ge dina studerande i yrkesutbildning det här testet för att undersöka sin inlärningsstil. Det kan bli en bra utgångspunkt för att införa differentierade lektioner!</a:t>
            </a:r>
          </a:p>
        </p:txBody>
      </p:sp>
    </p:spTree>
    <p:extLst>
      <p:ext uri="{BB962C8B-B14F-4D97-AF65-F5344CB8AC3E}">
        <p14:creationId xmlns:p14="http://schemas.microsoft.com/office/powerpoint/2010/main" val="379700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7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9E10321-43AB-4F48-96CB-F4394CD3638E}"/>
              </a:ext>
            </a:extLst>
          </p:cNvPr>
          <p:cNvSpPr>
            <a:spLocks noGrp="1"/>
          </p:cNvSpPr>
          <p:nvPr>
            <p:ph type="title"/>
          </p:nvPr>
        </p:nvSpPr>
        <p:spPr>
          <a:xfrm>
            <a:off x="456854" y="1202083"/>
            <a:ext cx="5639146" cy="1325563"/>
          </a:xfrm>
        </p:spPr>
        <p:txBody>
          <a:bodyPr>
            <a:normAutofit/>
          </a:bodyPr>
          <a:lstStyle/>
          <a:p>
            <a:r>
              <a:rPr lang="nl-NL" sz="2800" dirty="0">
                <a:solidFill>
                  <a:schemeClr val="bg1"/>
                </a:solidFill>
                <a:latin typeface="+mn-lt"/>
                <a:ea typeface="+mn-ea"/>
                <a:cs typeface="+mn-cs"/>
              </a:rPr>
              <a:t>2.2 En storlek passar inte alla .... </a:t>
            </a:r>
            <a:endParaRPr lang="en-GB" sz="2800" dirty="0">
              <a:solidFill>
                <a:schemeClr val="bg1"/>
              </a:solidFill>
              <a:latin typeface="+mn-lt"/>
              <a:ea typeface="+mn-ea"/>
              <a:cs typeface="+mn-cs"/>
            </a:endParaRPr>
          </a:p>
        </p:txBody>
      </p:sp>
      <p:sp>
        <p:nvSpPr>
          <p:cNvPr id="2" name="TextBox 1">
            <a:extLst>
              <a:ext uri="{FF2B5EF4-FFF2-40B4-BE49-F238E27FC236}">
                <a16:creationId xmlns:a16="http://schemas.microsoft.com/office/drawing/2014/main" id="{0676812E-92A0-4711-8EC7-C7C574D848CB}"/>
              </a:ext>
            </a:extLst>
          </p:cNvPr>
          <p:cNvSpPr txBox="1"/>
          <p:nvPr/>
        </p:nvSpPr>
        <p:spPr>
          <a:xfrm>
            <a:off x="284890" y="5055752"/>
            <a:ext cx="4215989" cy="1200329"/>
          </a:xfrm>
          <a:prstGeom prst="rect">
            <a:avLst/>
          </a:prstGeom>
          <a:noFill/>
        </p:spPr>
        <p:txBody>
          <a:bodyPr wrap="square" rtlCol="0">
            <a:spAutoFit/>
          </a:bodyPr>
          <a:lstStyle/>
          <a:p>
            <a:r>
              <a:rPr lang="sv-SE" sz="2400" dirty="0">
                <a:solidFill>
                  <a:schemeClr val="bg1"/>
                </a:solidFill>
              </a:rPr>
              <a:t>”Precis som med kläder är det med undervisning: en storlek passar inte alla …”</a:t>
            </a:r>
          </a:p>
        </p:txBody>
      </p:sp>
    </p:spTree>
    <p:extLst>
      <p:ext uri="{BB962C8B-B14F-4D97-AF65-F5344CB8AC3E}">
        <p14:creationId xmlns:p14="http://schemas.microsoft.com/office/powerpoint/2010/main" val="2191398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a:normAutofit/>
          </a:bodyPr>
          <a:lstStyle/>
          <a:p>
            <a:r>
              <a:rPr lang="nl-NL" dirty="0">
                <a:latin typeface="+mn-lt"/>
              </a:rPr>
              <a:t>En storlek passar inte alla ...</a:t>
            </a:r>
            <a:br>
              <a:rPr lang="nl-NL" dirty="0"/>
            </a:br>
            <a:r>
              <a:rPr lang="nl-NL" dirty="0"/>
              <a:t>2.2 </a:t>
            </a:r>
            <a:r>
              <a:rPr lang="nl-NL" sz="4000" dirty="0"/>
              <a:t>Bakgrund</a:t>
            </a:r>
            <a:endParaRPr lang="en-GB"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a:xfrm>
            <a:off x="838200" y="1825625"/>
            <a:ext cx="5420557" cy="4351338"/>
          </a:xfrm>
          <a:solidFill>
            <a:srgbClr val="E61A52"/>
          </a:solidFill>
        </p:spPr>
        <p:txBody>
          <a:bodyPr>
            <a:normAutofit fontScale="85000" lnSpcReduction="10000"/>
          </a:bodyPr>
          <a:lstStyle/>
          <a:p>
            <a:pPr>
              <a:lnSpc>
                <a:spcPct val="115000"/>
              </a:lnSpc>
              <a:spcBef>
                <a:spcPts val="500"/>
              </a:spcBef>
              <a:spcAft>
                <a:spcPts val="1000"/>
              </a:spcAft>
            </a:pPr>
            <a:r>
              <a:rPr lang="sv-SE" sz="2400" dirty="0">
                <a:solidFill>
                  <a:schemeClr val="bg1"/>
                </a:solidFill>
                <a:effectLst/>
                <a:ea typeface="Corbel" panose="020B0503020204020204" pitchFamily="34" charset="0"/>
                <a:cs typeface="Times New Roman" panose="02020603050405020304" pitchFamily="18" charset="0"/>
              </a:rPr>
              <a:t>Utbildning har traditionellt utgått från en modell där ”en storlek passar alla”, och där de studerande är föremål för samma undervisningsstil och bedömningsmetod oberoende av deras förmåga eller intresse. Eftersom olika studerande har olika inlärningsstilar, olika styrkor och svagheter och har olika ansvar i privatlivet, är det rimligt att slänga </a:t>
            </a:r>
            <a:r>
              <a:rPr lang="sv-SE" sz="2400" dirty="0">
                <a:solidFill>
                  <a:schemeClr val="bg1"/>
                </a:solidFill>
                <a:ea typeface="Corbel" panose="020B0503020204020204" pitchFamily="34" charset="0"/>
                <a:cs typeface="Times New Roman" panose="02020603050405020304" pitchFamily="18" charset="0"/>
              </a:rPr>
              <a:t>upp </a:t>
            </a:r>
            <a:r>
              <a:rPr lang="sv-SE" sz="2400" dirty="0">
                <a:solidFill>
                  <a:schemeClr val="bg1"/>
                </a:solidFill>
                <a:effectLst/>
                <a:ea typeface="Corbel" panose="020B0503020204020204" pitchFamily="34" charset="0"/>
                <a:cs typeface="Times New Roman" panose="02020603050405020304" pitchFamily="18" charset="0"/>
              </a:rPr>
              <a:t>alla studerande på samma löpande band i utbildningen och förvänta sig samma resultat? Svaret är, kort sagt, nej.</a:t>
            </a:r>
          </a:p>
          <a:p>
            <a:endParaRPr lang="sv-SE" dirty="0"/>
          </a:p>
        </p:txBody>
      </p:sp>
      <p:sp>
        <p:nvSpPr>
          <p:cNvPr id="5" name="Content Placeholder 1">
            <a:extLst>
              <a:ext uri="{FF2B5EF4-FFF2-40B4-BE49-F238E27FC236}">
                <a16:creationId xmlns:a16="http://schemas.microsoft.com/office/drawing/2014/main" id="{9D7A8F75-AC75-426A-A095-C093196D8AC6}"/>
              </a:ext>
            </a:extLst>
          </p:cNvPr>
          <p:cNvSpPr txBox="1">
            <a:spLocks/>
          </p:cNvSpPr>
          <p:nvPr/>
        </p:nvSpPr>
        <p:spPr>
          <a:xfrm>
            <a:off x="6477000" y="1815052"/>
            <a:ext cx="5100961" cy="4351338"/>
          </a:xfrm>
          <a:prstGeom prst="rect">
            <a:avLst/>
          </a:prstGeom>
          <a:solidFill>
            <a:srgbClr val="E61A5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Bef>
                <a:spcPts val="500"/>
              </a:spcBef>
              <a:spcAft>
                <a:spcPts val="1000"/>
              </a:spcAft>
            </a:pPr>
            <a:r>
              <a:rPr lang="sv-SE" sz="2000" dirty="0">
                <a:solidFill>
                  <a:schemeClr val="bg1"/>
                </a:solidFill>
                <a:ea typeface="Corbel" panose="020B0503020204020204" pitchFamily="34" charset="0"/>
                <a:cs typeface="Times New Roman" panose="02020603050405020304" pitchFamily="18" charset="0"/>
              </a:rPr>
              <a:t>Kursinnehållet bör differentieras för att passa de individuella behoven hos varje unik studerande. Bara då kan inlärarna få bästa möjliga utbildning och vara förberedda för framgång.</a:t>
            </a:r>
          </a:p>
          <a:p>
            <a:pPr>
              <a:lnSpc>
                <a:spcPct val="115000"/>
              </a:lnSpc>
              <a:spcBef>
                <a:spcPts val="500"/>
              </a:spcBef>
              <a:spcAft>
                <a:spcPts val="1000"/>
              </a:spcAft>
            </a:pPr>
            <a:r>
              <a:rPr lang="sv-SE" sz="2000" dirty="0">
                <a:solidFill>
                  <a:schemeClr val="bg1"/>
                </a:solidFill>
                <a:ea typeface="Corbel" panose="020B0503020204020204" pitchFamily="34" charset="0"/>
                <a:cs typeface="Times New Roman" panose="02020603050405020304" pitchFamily="18" charset="0"/>
              </a:rPr>
              <a:t>Däri ligger behovet av differentierad undervisning och inlärning!</a:t>
            </a:r>
          </a:p>
          <a:p>
            <a:endParaRPr lang="sv-SE" dirty="0"/>
          </a:p>
        </p:txBody>
      </p:sp>
    </p:spTree>
    <p:extLst>
      <p:ext uri="{BB962C8B-B14F-4D97-AF65-F5344CB8AC3E}">
        <p14:creationId xmlns:p14="http://schemas.microsoft.com/office/powerpoint/2010/main" val="3002154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A0D145-6387-4110-9955-37232CA6D273}"/>
              </a:ext>
            </a:extLst>
          </p:cNvPr>
          <p:cNvSpPr>
            <a:spLocks noGrp="1"/>
          </p:cNvSpPr>
          <p:nvPr>
            <p:ph type="title"/>
          </p:nvPr>
        </p:nvSpPr>
        <p:spPr>
          <a:xfrm>
            <a:off x="613492" y="412812"/>
            <a:ext cx="5978694" cy="1600200"/>
          </a:xfrm>
        </p:spPr>
        <p:txBody>
          <a:bodyPr>
            <a:normAutofit fontScale="90000"/>
          </a:bodyPr>
          <a:lstStyle/>
          <a:p>
            <a:r>
              <a:rPr lang="en-GB" sz="4000" dirty="0" err="1">
                <a:effectLst/>
                <a:latin typeface="+mn-lt"/>
                <a:ea typeface="Corbel" panose="020B0503020204020204" pitchFamily="34" charset="0"/>
                <a:cs typeface="Times New Roman" panose="02020603050405020304" pitchFamily="18" charset="0"/>
              </a:rPr>
              <a:t>En</a:t>
            </a:r>
            <a:r>
              <a:rPr lang="en-GB" sz="4000" dirty="0">
                <a:effectLst/>
                <a:latin typeface="+mn-lt"/>
                <a:ea typeface="Corbel" panose="020B0503020204020204" pitchFamily="34" charset="0"/>
                <a:cs typeface="Times New Roman" panose="02020603050405020304" pitchFamily="18" charset="0"/>
              </a:rPr>
              <a:t> </a:t>
            </a:r>
            <a:r>
              <a:rPr lang="en-GB" sz="4000" dirty="0" err="1">
                <a:effectLst/>
                <a:latin typeface="+mn-lt"/>
                <a:ea typeface="Corbel" panose="020B0503020204020204" pitchFamily="34" charset="0"/>
                <a:cs typeface="Times New Roman" panose="02020603050405020304" pitchFamily="18" charset="0"/>
              </a:rPr>
              <a:t>storlek</a:t>
            </a:r>
            <a:r>
              <a:rPr lang="en-GB" sz="4000" dirty="0">
                <a:effectLst/>
                <a:latin typeface="+mn-lt"/>
                <a:ea typeface="Corbel" panose="020B0503020204020204" pitchFamily="34" charset="0"/>
                <a:cs typeface="Times New Roman" panose="02020603050405020304" pitchFamily="18" charset="0"/>
              </a:rPr>
              <a:t> </a:t>
            </a:r>
            <a:r>
              <a:rPr lang="en-GB" sz="4000" dirty="0" err="1">
                <a:effectLst/>
                <a:latin typeface="+mn-lt"/>
                <a:ea typeface="Corbel" panose="020B0503020204020204" pitchFamily="34" charset="0"/>
                <a:cs typeface="Times New Roman" panose="02020603050405020304" pitchFamily="18" charset="0"/>
              </a:rPr>
              <a:t>passar</a:t>
            </a:r>
            <a:r>
              <a:rPr lang="en-GB" sz="4000" dirty="0">
                <a:effectLst/>
                <a:latin typeface="+mn-lt"/>
                <a:ea typeface="Corbel" panose="020B0503020204020204" pitchFamily="34" charset="0"/>
                <a:cs typeface="Times New Roman" panose="02020603050405020304" pitchFamily="18" charset="0"/>
              </a:rPr>
              <a:t> </a:t>
            </a:r>
            <a:r>
              <a:rPr lang="en-GB" sz="4000" dirty="0" err="1">
                <a:effectLst/>
                <a:latin typeface="+mn-lt"/>
                <a:ea typeface="Corbel" panose="020B0503020204020204" pitchFamily="34" charset="0"/>
                <a:cs typeface="Times New Roman" panose="02020603050405020304" pitchFamily="18" charset="0"/>
              </a:rPr>
              <a:t>inte</a:t>
            </a:r>
            <a:r>
              <a:rPr lang="en-GB" sz="4000" dirty="0">
                <a:effectLst/>
                <a:latin typeface="+mn-lt"/>
                <a:ea typeface="Corbel" panose="020B0503020204020204" pitchFamily="34" charset="0"/>
                <a:cs typeface="Times New Roman" panose="02020603050405020304" pitchFamily="18" charset="0"/>
              </a:rPr>
              <a:t> </a:t>
            </a:r>
            <a:r>
              <a:rPr lang="en-GB" sz="4000" dirty="0" err="1">
                <a:effectLst/>
                <a:latin typeface="+mn-lt"/>
                <a:ea typeface="Corbel" panose="020B0503020204020204" pitchFamily="34" charset="0"/>
                <a:cs typeface="Times New Roman" panose="02020603050405020304" pitchFamily="18" charset="0"/>
              </a:rPr>
              <a:t>alla</a:t>
            </a:r>
            <a:r>
              <a:rPr lang="en-GB" sz="4000" dirty="0">
                <a:latin typeface="+mn-lt"/>
                <a:ea typeface="Corbel" panose="020B0503020204020204" pitchFamily="34" charset="0"/>
                <a:cs typeface="Times New Roman" panose="02020603050405020304" pitchFamily="18" charset="0"/>
              </a:rPr>
              <a:t> </a:t>
            </a:r>
            <a:r>
              <a:rPr lang="en-GB" sz="4000" dirty="0">
                <a:effectLst/>
                <a:latin typeface="+mn-lt"/>
                <a:ea typeface="Corbel" panose="020B0503020204020204" pitchFamily="34" charset="0"/>
                <a:cs typeface="Times New Roman" panose="02020603050405020304" pitchFamily="18" charset="0"/>
              </a:rPr>
              <a:t>…</a:t>
            </a:r>
            <a:br>
              <a:rPr lang="en-GB" sz="3200" dirty="0">
                <a:effectLst/>
                <a:latin typeface="+mn-lt"/>
                <a:ea typeface="Corbel" panose="020B0503020204020204" pitchFamily="34" charset="0"/>
                <a:cs typeface="Times New Roman" panose="02020603050405020304" pitchFamily="18" charset="0"/>
              </a:rPr>
            </a:br>
            <a:br>
              <a:rPr lang="en-GB" sz="3200" dirty="0">
                <a:effectLst/>
                <a:latin typeface="+mn-lt"/>
                <a:ea typeface="Corbel" panose="020B0503020204020204" pitchFamily="34" charset="0"/>
                <a:cs typeface="Times New Roman" panose="02020603050405020304" pitchFamily="18" charset="0"/>
              </a:rPr>
            </a:br>
            <a:r>
              <a:rPr lang="en-GB" b="1" dirty="0">
                <a:latin typeface="+mn-lt"/>
                <a:ea typeface="Corbel" panose="020B0503020204020204" pitchFamily="34" charset="0"/>
                <a:cs typeface="Times New Roman" panose="02020603050405020304" pitchFamily="18" charset="0"/>
              </a:rPr>
              <a:t>2.2 </a:t>
            </a:r>
            <a:r>
              <a:rPr lang="en-GB" b="1" dirty="0" err="1">
                <a:latin typeface="+mn-lt"/>
                <a:ea typeface="Corbel" panose="020B0503020204020204" pitchFamily="34" charset="0"/>
                <a:cs typeface="Times New Roman" panose="02020603050405020304" pitchFamily="18" charset="0"/>
              </a:rPr>
              <a:t>Vad</a:t>
            </a:r>
            <a:r>
              <a:rPr lang="en-GB" b="1" dirty="0">
                <a:latin typeface="+mn-lt"/>
                <a:ea typeface="Corbel" panose="020B0503020204020204" pitchFamily="34" charset="0"/>
                <a:cs typeface="Times New Roman" panose="02020603050405020304" pitchFamily="18" charset="0"/>
              </a:rPr>
              <a:t> </a:t>
            </a:r>
            <a:r>
              <a:rPr lang="en-GB" b="1" dirty="0" err="1">
                <a:latin typeface="+mn-lt"/>
                <a:ea typeface="Corbel" panose="020B0503020204020204" pitchFamily="34" charset="0"/>
                <a:cs typeface="Times New Roman" panose="02020603050405020304" pitchFamily="18" charset="0"/>
              </a:rPr>
              <a:t>är</a:t>
            </a:r>
            <a:r>
              <a:rPr lang="en-GB" b="1" dirty="0">
                <a:latin typeface="+mn-lt"/>
                <a:ea typeface="Corbel" panose="020B0503020204020204" pitchFamily="34" charset="0"/>
                <a:cs typeface="Times New Roman" panose="02020603050405020304" pitchFamily="18" charset="0"/>
              </a:rPr>
              <a:t> </a:t>
            </a:r>
            <a:r>
              <a:rPr lang="en-GB" b="1" dirty="0" err="1">
                <a:latin typeface="+mn-lt"/>
                <a:ea typeface="Corbel" panose="020B0503020204020204" pitchFamily="34" charset="0"/>
                <a:cs typeface="Times New Roman" panose="02020603050405020304" pitchFamily="18" charset="0"/>
              </a:rPr>
              <a:t>differentierad</a:t>
            </a:r>
            <a:r>
              <a:rPr lang="en-GB" b="1" dirty="0">
                <a:latin typeface="+mn-lt"/>
                <a:ea typeface="Corbel" panose="020B0503020204020204" pitchFamily="34" charset="0"/>
                <a:cs typeface="Times New Roman" panose="02020603050405020304" pitchFamily="18" charset="0"/>
              </a:rPr>
              <a:t> </a:t>
            </a:r>
            <a:r>
              <a:rPr lang="en-GB" b="1" dirty="0" err="1">
                <a:latin typeface="+mn-lt"/>
                <a:ea typeface="Corbel" panose="020B0503020204020204" pitchFamily="34" charset="0"/>
                <a:cs typeface="Times New Roman" panose="02020603050405020304" pitchFamily="18" charset="0"/>
              </a:rPr>
              <a:t>undervisning</a:t>
            </a:r>
            <a:r>
              <a:rPr lang="en-GB" sz="3200" b="1" dirty="0">
                <a:effectLst/>
                <a:latin typeface="+mn-lt"/>
                <a:ea typeface="Corbel" panose="020B0503020204020204" pitchFamily="34" charset="0"/>
                <a:cs typeface="Times New Roman" panose="02020603050405020304" pitchFamily="18" charset="0"/>
              </a:rPr>
              <a:t>?</a:t>
            </a:r>
            <a:endParaRPr lang="en-GB" b="1" dirty="0">
              <a:latin typeface="+mn-lt"/>
            </a:endParaRPr>
          </a:p>
        </p:txBody>
      </p:sp>
      <p:sp>
        <p:nvSpPr>
          <p:cNvPr id="4" name="Tijdelijke aanduiding voor tekst 3">
            <a:extLst>
              <a:ext uri="{FF2B5EF4-FFF2-40B4-BE49-F238E27FC236}">
                <a16:creationId xmlns:a16="http://schemas.microsoft.com/office/drawing/2014/main" id="{C9FCEEE3-A4DE-40FE-AF2E-ED7F6A7B139B}"/>
              </a:ext>
            </a:extLst>
          </p:cNvPr>
          <p:cNvSpPr>
            <a:spLocks noGrp="1"/>
          </p:cNvSpPr>
          <p:nvPr>
            <p:ph type="body" sz="half" idx="2"/>
          </p:nvPr>
        </p:nvSpPr>
        <p:spPr>
          <a:xfrm>
            <a:off x="613492" y="2448018"/>
            <a:ext cx="4504569" cy="3811588"/>
          </a:xfrm>
        </p:spPr>
        <p:txBody>
          <a:bodyPr>
            <a:normAutofit/>
          </a:bodyPr>
          <a:lstStyle/>
          <a:p>
            <a:pPr marL="0" indent="0" algn="just">
              <a:lnSpc>
                <a:spcPct val="115000"/>
              </a:lnSpc>
              <a:spcBef>
                <a:spcPts val="500"/>
              </a:spcBef>
              <a:spcAft>
                <a:spcPts val="1000"/>
              </a:spcAft>
              <a:buNone/>
            </a:pPr>
            <a:r>
              <a:rPr lang="sv-SE" sz="1600" dirty="0">
                <a:effectLst/>
                <a:ea typeface="Corbel" panose="020B0503020204020204" pitchFamily="34" charset="0"/>
                <a:cs typeface="Times New Roman" panose="02020603050405020304" pitchFamily="18" charset="0"/>
              </a:rPr>
              <a:t>Enligt Carol Ann </a:t>
            </a:r>
            <a:r>
              <a:rPr lang="sv-SE" sz="1600" dirty="0" err="1">
                <a:effectLst/>
                <a:ea typeface="Corbel" panose="020B0503020204020204" pitchFamily="34" charset="0"/>
                <a:cs typeface="Times New Roman" panose="02020603050405020304" pitchFamily="18" charset="0"/>
              </a:rPr>
              <a:t>Tomlinson</a:t>
            </a:r>
            <a:r>
              <a:rPr lang="sv-SE" sz="1600" dirty="0">
                <a:effectLst/>
                <a:ea typeface="Corbel" panose="020B0503020204020204" pitchFamily="34" charset="0"/>
                <a:cs typeface="Times New Roman" panose="02020603050405020304" pitchFamily="18" charset="0"/>
              </a:rPr>
              <a:t> (en namnkunnig expert på differentierad undervisning), ”består differentiering på den mest grundläggande nivån i lärarens ansträngningar att motsvara variationen bland inlärarna i klassrummet. Närhelst en lärare anpassar sig till en individ eller en liten grupp genom att variera sin undervisning för att skapa bästa möjliga inlärningsupplevelse, då differentierar läraren sin undervisning.”</a:t>
            </a:r>
            <a:r>
              <a:rPr lang="sv-SE" baseline="30000" dirty="0">
                <a:ea typeface="Corbel" panose="020B0503020204020204" pitchFamily="34" charset="0"/>
                <a:cs typeface="Times New Roman" panose="02020603050405020304" pitchFamily="18" charset="0"/>
              </a:rPr>
              <a:t>1</a:t>
            </a:r>
            <a:endParaRPr lang="sv-SE" sz="1600" baseline="30000" dirty="0">
              <a:effectLst/>
              <a:ea typeface="Corbel" panose="020B0503020204020204" pitchFamily="34" charset="0"/>
              <a:cs typeface="Times New Roman" panose="02020603050405020304" pitchFamily="18" charset="0"/>
            </a:endParaRPr>
          </a:p>
          <a:p>
            <a:pPr marL="0" indent="0">
              <a:lnSpc>
                <a:spcPct val="115000"/>
              </a:lnSpc>
              <a:spcBef>
                <a:spcPts val="500"/>
              </a:spcBef>
              <a:spcAft>
                <a:spcPts val="1000"/>
              </a:spcAft>
              <a:buNone/>
            </a:pPr>
            <a:r>
              <a:rPr lang="sv-SE" u="sng" dirty="0">
                <a:solidFill>
                  <a:srgbClr val="E61A52"/>
                </a:solidFill>
                <a:ea typeface="Corbel" panose="020B0503020204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a:t>
            </a:r>
            <a:r>
              <a:rPr lang="sv-SE" sz="1600" u="sng" dirty="0">
                <a:solidFill>
                  <a:srgbClr val="E61A52"/>
                </a:solidFill>
                <a:effectLst/>
                <a:ea typeface="Corbel" panose="020B0503020204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1)https://www.readingrockets.org/article/what-differentiated-instruction</a:t>
            </a:r>
            <a:r>
              <a:rPr lang="sv-SE" sz="1600" dirty="0">
                <a:solidFill>
                  <a:srgbClr val="E61A52"/>
                </a:solidFill>
                <a:effectLst/>
                <a:ea typeface="Corbel" panose="020B0503020204020204" pitchFamily="34" charset="0"/>
                <a:cs typeface="Times New Roman" panose="02020603050405020304" pitchFamily="18" charset="0"/>
              </a:rPr>
              <a:t> </a:t>
            </a:r>
          </a:p>
          <a:p>
            <a:endParaRPr lang="sv-SE" dirty="0"/>
          </a:p>
        </p:txBody>
      </p:sp>
      <p:pic>
        <p:nvPicPr>
          <p:cNvPr id="12" name="Content Placeholder 11">
            <a:extLst>
              <a:ext uri="{FF2B5EF4-FFF2-40B4-BE49-F238E27FC236}">
                <a16:creationId xmlns:a16="http://schemas.microsoft.com/office/drawing/2014/main" id="{E8FA043E-8B9B-4DF1-8686-1BD794EBDA4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7668" b="-7668"/>
          <a:stretch/>
        </p:blipFill>
        <p:spPr>
          <a:xfrm>
            <a:off x="6167021" y="2076595"/>
            <a:ext cx="4958725" cy="2916812"/>
          </a:xfrm>
        </p:spPr>
      </p:pic>
      <p:pic>
        <p:nvPicPr>
          <p:cNvPr id="10" name="Picture 9">
            <a:hlinkClick r:id="rId4"/>
            <a:extLst>
              <a:ext uri="{FF2B5EF4-FFF2-40B4-BE49-F238E27FC236}">
                <a16:creationId xmlns:a16="http://schemas.microsoft.com/office/drawing/2014/main" id="{AAF74161-AECD-4DCA-B694-3890D81B0B1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387" t="10823" r="9307" b="5574"/>
          <a:stretch/>
        </p:blipFill>
        <p:spPr>
          <a:xfrm>
            <a:off x="5171134" y="1811045"/>
            <a:ext cx="6785329" cy="3594239"/>
          </a:xfrm>
          <a:prstGeom prst="rect">
            <a:avLst/>
          </a:prstGeom>
        </p:spPr>
      </p:pic>
      <p:sp>
        <p:nvSpPr>
          <p:cNvPr id="13" name="Titel 1">
            <a:extLst>
              <a:ext uri="{FF2B5EF4-FFF2-40B4-BE49-F238E27FC236}">
                <a16:creationId xmlns:a16="http://schemas.microsoft.com/office/drawing/2014/main" id="{39ED523B-16D2-4D0E-AFA4-C0B6F7092D2B}"/>
              </a:ext>
            </a:extLst>
          </p:cNvPr>
          <p:cNvSpPr txBox="1">
            <a:spLocks/>
          </p:cNvSpPr>
          <p:nvPr/>
        </p:nvSpPr>
        <p:spPr>
          <a:xfrm>
            <a:off x="5639699" y="5258957"/>
            <a:ext cx="6369837" cy="627813"/>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pPr algn="ctr"/>
            <a:r>
              <a:rPr lang="en-GB" sz="2000" b="1" dirty="0" err="1">
                <a:latin typeface="Corbel" panose="020B0503020204020204" pitchFamily="34" charset="0"/>
                <a:ea typeface="Corbel" panose="020B0503020204020204" pitchFamily="34" charset="0"/>
                <a:cs typeface="Times New Roman" panose="02020603050405020304" pitchFamily="18" charset="0"/>
              </a:rPr>
              <a:t>Klicka</a:t>
            </a:r>
            <a:r>
              <a:rPr lang="en-GB" sz="2000" b="1" dirty="0">
                <a:latin typeface="Corbel" panose="020B0503020204020204" pitchFamily="34" charset="0"/>
                <a:ea typeface="Corbel" panose="020B0503020204020204" pitchFamily="34" charset="0"/>
                <a:cs typeface="Times New Roman" panose="02020603050405020304" pitchFamily="18" charset="0"/>
              </a:rPr>
              <a:t> </a:t>
            </a:r>
            <a:r>
              <a:rPr lang="en-GB" sz="2000" b="1" dirty="0" err="1">
                <a:latin typeface="Corbel" panose="020B0503020204020204" pitchFamily="34" charset="0"/>
                <a:ea typeface="Corbel" panose="020B0503020204020204" pitchFamily="34" charset="0"/>
                <a:cs typeface="Times New Roman" panose="02020603050405020304" pitchFamily="18" charset="0"/>
              </a:rPr>
              <a:t>här</a:t>
            </a:r>
            <a:r>
              <a:rPr lang="en-GB" sz="2000" b="1" dirty="0">
                <a:latin typeface="Corbel" panose="020B0503020204020204" pitchFamily="34" charset="0"/>
                <a:ea typeface="Corbel" panose="020B0503020204020204" pitchFamily="34" charset="0"/>
                <a:cs typeface="Times New Roman" panose="02020603050405020304" pitchFamily="18" charset="0"/>
              </a:rPr>
              <a:t> för </a:t>
            </a:r>
            <a:r>
              <a:rPr lang="en-GB" sz="2000" b="1" dirty="0" err="1">
                <a:latin typeface="Corbel" panose="020B0503020204020204" pitchFamily="34" charset="0"/>
                <a:ea typeface="Corbel" panose="020B0503020204020204" pitchFamily="34" charset="0"/>
                <a:cs typeface="Times New Roman" panose="02020603050405020304" pitchFamily="18" charset="0"/>
              </a:rPr>
              <a:t>att</a:t>
            </a:r>
            <a:r>
              <a:rPr lang="en-GB" sz="2000" b="1" dirty="0">
                <a:latin typeface="Corbel" panose="020B0503020204020204" pitchFamily="34" charset="0"/>
                <a:ea typeface="Corbel" panose="020B0503020204020204" pitchFamily="34" charset="0"/>
                <a:cs typeface="Times New Roman" panose="02020603050405020304" pitchFamily="18" charset="0"/>
              </a:rPr>
              <a:t> </a:t>
            </a:r>
            <a:r>
              <a:rPr lang="en-GB" sz="2000" b="1" dirty="0" err="1">
                <a:latin typeface="Corbel" panose="020B0503020204020204" pitchFamily="34" charset="0"/>
                <a:ea typeface="Corbel" panose="020B0503020204020204" pitchFamily="34" charset="0"/>
                <a:cs typeface="Times New Roman" panose="02020603050405020304" pitchFamily="18" charset="0"/>
              </a:rPr>
              <a:t>höra</a:t>
            </a:r>
            <a:r>
              <a:rPr lang="en-GB" sz="2000" b="1" dirty="0">
                <a:latin typeface="Corbel" panose="020B0503020204020204" pitchFamily="34" charset="0"/>
                <a:ea typeface="Corbel" panose="020B0503020204020204" pitchFamily="34" charset="0"/>
                <a:cs typeface="Times New Roman" panose="02020603050405020304" pitchFamily="18" charset="0"/>
              </a:rPr>
              <a:t> </a:t>
            </a:r>
            <a:r>
              <a:rPr lang="en-GB" sz="2000" b="1" dirty="0" err="1">
                <a:latin typeface="Corbel" panose="020B0503020204020204" pitchFamily="34" charset="0"/>
                <a:ea typeface="Corbel" panose="020B0503020204020204" pitchFamily="34" charset="0"/>
                <a:cs typeface="Times New Roman" panose="02020603050405020304" pitchFamily="18" charset="0"/>
              </a:rPr>
              <a:t>experten</a:t>
            </a:r>
            <a:r>
              <a:rPr lang="en-GB" sz="2000" b="1" dirty="0">
                <a:latin typeface="Corbel" panose="020B0503020204020204" pitchFamily="34" charset="0"/>
                <a:ea typeface="Corbel" panose="020B0503020204020204" pitchFamily="34" charset="0"/>
                <a:cs typeface="Times New Roman" panose="02020603050405020304" pitchFamily="18" charset="0"/>
              </a:rPr>
              <a:t> Tomlinson </a:t>
            </a:r>
            <a:r>
              <a:rPr lang="en-GB" sz="2000" b="1" dirty="0" err="1">
                <a:latin typeface="Corbel" panose="020B0503020204020204" pitchFamily="34" charset="0"/>
                <a:ea typeface="Corbel" panose="020B0503020204020204" pitchFamily="34" charset="0"/>
                <a:cs typeface="Times New Roman" panose="02020603050405020304" pitchFamily="18" charset="0"/>
              </a:rPr>
              <a:t>ge</a:t>
            </a:r>
            <a:r>
              <a:rPr lang="en-GB" sz="2000" b="1" dirty="0">
                <a:latin typeface="Corbel" panose="020B0503020204020204" pitchFamily="34" charset="0"/>
                <a:ea typeface="Corbel" panose="020B0503020204020204" pitchFamily="34" charset="0"/>
                <a:cs typeface="Times New Roman" panose="02020603050405020304" pitchFamily="18" charset="0"/>
              </a:rPr>
              <a:t> </a:t>
            </a:r>
            <a:r>
              <a:rPr lang="en-GB" sz="2000" b="1" dirty="0" err="1">
                <a:latin typeface="Corbel" panose="020B0503020204020204" pitchFamily="34" charset="0"/>
                <a:ea typeface="Corbel" panose="020B0503020204020204" pitchFamily="34" charset="0"/>
                <a:cs typeface="Times New Roman" panose="02020603050405020304" pitchFamily="18" charset="0"/>
              </a:rPr>
              <a:t>insikt</a:t>
            </a:r>
            <a:r>
              <a:rPr lang="en-GB" sz="2000" b="1" dirty="0">
                <a:latin typeface="Corbel" panose="020B0503020204020204" pitchFamily="34" charset="0"/>
                <a:ea typeface="Corbel" panose="020B0503020204020204" pitchFamily="34" charset="0"/>
                <a:cs typeface="Times New Roman" panose="02020603050405020304" pitchFamily="18" charset="0"/>
              </a:rPr>
              <a:t> </a:t>
            </a:r>
            <a:r>
              <a:rPr lang="en-GB" sz="2000" b="1" dirty="0" err="1">
                <a:latin typeface="Corbel" panose="020B0503020204020204" pitchFamily="34" charset="0"/>
                <a:ea typeface="Corbel" panose="020B0503020204020204" pitchFamily="34" charset="0"/>
                <a:cs typeface="Times New Roman" panose="02020603050405020304" pitchFamily="18" charset="0"/>
              </a:rPr>
              <a:t>i</a:t>
            </a:r>
            <a:r>
              <a:rPr lang="en-GB" sz="2000" b="1" dirty="0">
                <a:latin typeface="Corbel" panose="020B0503020204020204" pitchFamily="34" charset="0"/>
                <a:ea typeface="Corbel" panose="020B0503020204020204" pitchFamily="34" charset="0"/>
                <a:cs typeface="Times New Roman" panose="02020603050405020304" pitchFamily="18" charset="0"/>
              </a:rPr>
              <a:t> den </a:t>
            </a:r>
            <a:r>
              <a:rPr lang="en-GB" sz="2000" b="1" dirty="0" err="1">
                <a:latin typeface="Corbel" panose="020B0503020204020204" pitchFamily="34" charset="0"/>
                <a:ea typeface="Corbel" panose="020B0503020204020204" pitchFamily="34" charset="0"/>
                <a:cs typeface="Times New Roman" panose="02020603050405020304" pitchFamily="18" charset="0"/>
              </a:rPr>
              <a:t>differentierade</a:t>
            </a:r>
            <a:r>
              <a:rPr lang="en-GB" sz="2000" b="1" dirty="0">
                <a:latin typeface="Corbel" panose="020B0503020204020204" pitchFamily="34" charset="0"/>
                <a:ea typeface="Corbel" panose="020B0503020204020204" pitchFamily="34" charset="0"/>
                <a:cs typeface="Times New Roman" panose="02020603050405020304" pitchFamily="18" charset="0"/>
              </a:rPr>
              <a:t> </a:t>
            </a:r>
            <a:r>
              <a:rPr lang="en-GB" sz="2000" b="1" dirty="0" err="1">
                <a:latin typeface="Corbel" panose="020B0503020204020204" pitchFamily="34" charset="0"/>
                <a:ea typeface="Corbel" panose="020B0503020204020204" pitchFamily="34" charset="0"/>
                <a:cs typeface="Times New Roman" panose="02020603050405020304" pitchFamily="18" charset="0"/>
              </a:rPr>
              <a:t>undervisningens</a:t>
            </a:r>
            <a:r>
              <a:rPr lang="en-GB" sz="2000" b="1" dirty="0">
                <a:latin typeface="Corbel" panose="020B0503020204020204" pitchFamily="34" charset="0"/>
                <a:ea typeface="Corbel" panose="020B0503020204020204" pitchFamily="34" charset="0"/>
                <a:cs typeface="Times New Roman" panose="02020603050405020304" pitchFamily="18" charset="0"/>
              </a:rPr>
              <a:t> </a:t>
            </a:r>
            <a:r>
              <a:rPr lang="en-GB" sz="2000" b="1" dirty="0" err="1">
                <a:latin typeface="Corbel" panose="020B0503020204020204" pitchFamily="34" charset="0"/>
                <a:ea typeface="Corbel" panose="020B0503020204020204" pitchFamily="34" charset="0"/>
                <a:cs typeface="Times New Roman" panose="02020603050405020304" pitchFamily="18" charset="0"/>
              </a:rPr>
              <a:t>metod</a:t>
            </a:r>
            <a:r>
              <a:rPr lang="en-GB" sz="2000" b="1" dirty="0">
                <a:latin typeface="Corbel" panose="020B0503020204020204" pitchFamily="34" charset="0"/>
                <a:ea typeface="Corbel" panose="020B0503020204020204" pitchFamily="34" charset="0"/>
                <a:cs typeface="Times New Roman" panose="02020603050405020304" pitchFamily="18" charset="0"/>
              </a:rPr>
              <a:t>!</a:t>
            </a:r>
            <a:endParaRPr lang="en-GB" sz="1600" dirty="0"/>
          </a:p>
        </p:txBody>
      </p:sp>
    </p:spTree>
    <p:extLst>
      <p:ext uri="{BB962C8B-B14F-4D97-AF65-F5344CB8AC3E}">
        <p14:creationId xmlns:p14="http://schemas.microsoft.com/office/powerpoint/2010/main" val="4265343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a:xfrm>
            <a:off x="838200" y="557259"/>
            <a:ext cx="10515600" cy="1268366"/>
          </a:xfrm>
        </p:spPr>
        <p:txBody>
          <a:bodyPr>
            <a:normAutofit fontScale="90000"/>
          </a:bodyPr>
          <a:lstStyle/>
          <a:p>
            <a:pPr>
              <a:lnSpc>
                <a:spcPct val="115000"/>
              </a:lnSpc>
              <a:spcBef>
                <a:spcPts val="500"/>
              </a:spcBef>
              <a:spcAft>
                <a:spcPts val="1000"/>
              </a:spcAft>
            </a:pPr>
            <a:r>
              <a:rPr lang="en-GB" dirty="0" err="1">
                <a:effectLst/>
                <a:latin typeface="+mn-lt"/>
                <a:ea typeface="Corbel" panose="020B0503020204020204" pitchFamily="34" charset="0"/>
                <a:cs typeface="Times New Roman" panose="02020603050405020304" pitchFamily="18" charset="0"/>
              </a:rPr>
              <a:t>En</a:t>
            </a:r>
            <a:r>
              <a:rPr lang="en-GB" dirty="0">
                <a:effectLst/>
                <a:latin typeface="+mn-lt"/>
                <a:ea typeface="Corbel" panose="020B0503020204020204" pitchFamily="34" charset="0"/>
                <a:cs typeface="Times New Roman" panose="02020603050405020304" pitchFamily="18" charset="0"/>
              </a:rPr>
              <a:t> </a:t>
            </a:r>
            <a:r>
              <a:rPr lang="en-GB" dirty="0" err="1">
                <a:effectLst/>
                <a:latin typeface="+mn-lt"/>
                <a:ea typeface="Corbel" panose="020B0503020204020204" pitchFamily="34" charset="0"/>
                <a:cs typeface="Times New Roman" panose="02020603050405020304" pitchFamily="18" charset="0"/>
              </a:rPr>
              <a:t>storlek</a:t>
            </a:r>
            <a:r>
              <a:rPr lang="en-GB" dirty="0">
                <a:effectLst/>
                <a:latin typeface="+mn-lt"/>
                <a:ea typeface="Corbel" panose="020B0503020204020204" pitchFamily="34" charset="0"/>
                <a:cs typeface="Times New Roman" panose="02020603050405020304" pitchFamily="18" charset="0"/>
              </a:rPr>
              <a:t> </a:t>
            </a:r>
            <a:r>
              <a:rPr lang="en-GB" dirty="0" err="1">
                <a:effectLst/>
                <a:latin typeface="+mn-lt"/>
                <a:ea typeface="Corbel" panose="020B0503020204020204" pitchFamily="34" charset="0"/>
                <a:cs typeface="Times New Roman" panose="02020603050405020304" pitchFamily="18" charset="0"/>
              </a:rPr>
              <a:t>passar</a:t>
            </a:r>
            <a:r>
              <a:rPr lang="en-GB" dirty="0">
                <a:effectLst/>
                <a:latin typeface="+mn-lt"/>
                <a:ea typeface="Corbel" panose="020B0503020204020204" pitchFamily="34" charset="0"/>
                <a:cs typeface="Times New Roman" panose="02020603050405020304" pitchFamily="18" charset="0"/>
              </a:rPr>
              <a:t> </a:t>
            </a:r>
            <a:r>
              <a:rPr lang="en-GB" dirty="0" err="1">
                <a:effectLst/>
                <a:latin typeface="+mn-lt"/>
                <a:ea typeface="Corbel" panose="020B0503020204020204" pitchFamily="34" charset="0"/>
                <a:cs typeface="Times New Roman" panose="02020603050405020304" pitchFamily="18" charset="0"/>
              </a:rPr>
              <a:t>inte</a:t>
            </a:r>
            <a:r>
              <a:rPr lang="en-GB" dirty="0">
                <a:effectLst/>
                <a:latin typeface="+mn-lt"/>
                <a:ea typeface="Corbel" panose="020B0503020204020204" pitchFamily="34" charset="0"/>
                <a:cs typeface="Times New Roman" panose="02020603050405020304" pitchFamily="18" charset="0"/>
              </a:rPr>
              <a:t> </a:t>
            </a:r>
            <a:r>
              <a:rPr lang="en-GB" dirty="0" err="1">
                <a:effectLst/>
                <a:latin typeface="+mn-lt"/>
                <a:ea typeface="Corbel" panose="020B0503020204020204" pitchFamily="34" charset="0"/>
                <a:cs typeface="Times New Roman" panose="02020603050405020304" pitchFamily="18" charset="0"/>
              </a:rPr>
              <a:t>alla</a:t>
            </a:r>
            <a:r>
              <a:rPr lang="en-GB" dirty="0">
                <a:effectLst/>
                <a:latin typeface="+mn-lt"/>
                <a:ea typeface="Corbel" panose="020B0503020204020204" pitchFamily="34" charset="0"/>
                <a:cs typeface="Times New Roman" panose="02020603050405020304" pitchFamily="18" charset="0"/>
              </a:rPr>
              <a:t> …</a:t>
            </a:r>
            <a:br>
              <a:rPr lang="en-GB" i="1" dirty="0">
                <a:effectLst/>
                <a:latin typeface="+mn-lt"/>
                <a:ea typeface="Corbel" panose="020B0503020204020204" pitchFamily="34" charset="0"/>
                <a:cs typeface="Times New Roman" panose="02020603050405020304" pitchFamily="18" charset="0"/>
              </a:rPr>
            </a:br>
            <a:r>
              <a:rPr lang="en-GB" b="1" dirty="0">
                <a:effectLst/>
                <a:latin typeface="+mn-lt"/>
                <a:ea typeface="Corbel" panose="020B0503020204020204" pitchFamily="34" charset="0"/>
                <a:cs typeface="Times New Roman" panose="02020603050405020304" pitchFamily="18" charset="0"/>
              </a:rPr>
              <a:t>2.2 </a:t>
            </a:r>
            <a:r>
              <a:rPr lang="en-GB" sz="3100" b="1" dirty="0" err="1">
                <a:effectLst/>
                <a:latin typeface="+mn-lt"/>
                <a:ea typeface="Corbel" panose="020B0503020204020204" pitchFamily="34" charset="0"/>
                <a:cs typeface="Times New Roman" panose="02020603050405020304" pitchFamily="18" charset="0"/>
              </a:rPr>
              <a:t>Varför</a:t>
            </a:r>
            <a:r>
              <a:rPr lang="en-GB" sz="3100" b="1" dirty="0">
                <a:effectLst/>
                <a:latin typeface="+mn-lt"/>
                <a:ea typeface="Corbel" panose="020B0503020204020204" pitchFamily="34" charset="0"/>
                <a:cs typeface="Times New Roman" panose="02020603050405020304" pitchFamily="18" charset="0"/>
              </a:rPr>
              <a:t> </a:t>
            </a:r>
            <a:r>
              <a:rPr lang="en-GB" sz="3100" b="1" dirty="0" err="1">
                <a:effectLst/>
                <a:latin typeface="+mn-lt"/>
                <a:ea typeface="Corbel" panose="020B0503020204020204" pitchFamily="34" charset="0"/>
                <a:cs typeface="Times New Roman" panose="02020603050405020304" pitchFamily="18" charset="0"/>
              </a:rPr>
              <a:t>spelar</a:t>
            </a:r>
            <a:r>
              <a:rPr lang="en-GB" sz="3100" b="1" dirty="0">
                <a:effectLst/>
                <a:latin typeface="+mn-lt"/>
                <a:ea typeface="Corbel" panose="020B0503020204020204" pitchFamily="34" charset="0"/>
                <a:cs typeface="Times New Roman" panose="02020603050405020304" pitchFamily="18" charset="0"/>
              </a:rPr>
              <a:t> </a:t>
            </a:r>
            <a:r>
              <a:rPr lang="en-GB" sz="3100" b="1" dirty="0" err="1">
                <a:effectLst/>
                <a:latin typeface="+mn-lt"/>
                <a:ea typeface="Corbel" panose="020B0503020204020204" pitchFamily="34" charset="0"/>
                <a:cs typeface="Times New Roman" panose="02020603050405020304" pitchFamily="18" charset="0"/>
              </a:rPr>
              <a:t>differentierad</a:t>
            </a:r>
            <a:r>
              <a:rPr lang="en-GB" sz="3100" b="1" dirty="0">
                <a:effectLst/>
                <a:latin typeface="+mn-lt"/>
                <a:ea typeface="Corbel" panose="020B0503020204020204" pitchFamily="34" charset="0"/>
                <a:cs typeface="Times New Roman" panose="02020603050405020304" pitchFamily="18" charset="0"/>
              </a:rPr>
              <a:t> </a:t>
            </a:r>
            <a:r>
              <a:rPr lang="en-GB" sz="3100" b="1" dirty="0" err="1">
                <a:effectLst/>
                <a:latin typeface="+mn-lt"/>
                <a:ea typeface="Corbel" panose="020B0503020204020204" pitchFamily="34" charset="0"/>
                <a:cs typeface="Times New Roman" panose="02020603050405020304" pitchFamily="18" charset="0"/>
              </a:rPr>
              <a:t>undervisning</a:t>
            </a:r>
            <a:r>
              <a:rPr lang="en-GB" sz="3100" b="1" dirty="0">
                <a:effectLst/>
                <a:latin typeface="+mn-lt"/>
                <a:ea typeface="Corbel" panose="020B0503020204020204" pitchFamily="34" charset="0"/>
                <a:cs typeface="Times New Roman" panose="02020603050405020304" pitchFamily="18" charset="0"/>
              </a:rPr>
              <a:t> roll?</a:t>
            </a:r>
            <a:br>
              <a:rPr lang="en-GB" sz="1800" dirty="0">
                <a:effectLst/>
                <a:latin typeface="Corbel" panose="020B0503020204020204" pitchFamily="34" charset="0"/>
                <a:ea typeface="Corbel" panose="020B0503020204020204" pitchFamily="34" charset="0"/>
                <a:cs typeface="Times New Roman" panose="02020603050405020304" pitchFamily="18" charset="0"/>
              </a:rPr>
            </a:br>
            <a:endParaRPr lang="en-GB" sz="4400" dirty="0">
              <a:effectLst/>
              <a:latin typeface="Corbel" panose="020B0503020204020204" pitchFamily="34" charset="0"/>
              <a:ea typeface="Corbel" panose="020B0503020204020204" pitchFamily="34"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a:xfrm>
            <a:off x="383220" y="1825625"/>
            <a:ext cx="6186256" cy="3918227"/>
          </a:xfrm>
        </p:spPr>
        <p:txBody>
          <a:bodyPr>
            <a:noAutofit/>
          </a:bodyPr>
          <a:lstStyle/>
          <a:p>
            <a:pPr algn="just">
              <a:lnSpc>
                <a:spcPct val="115000"/>
              </a:lnSpc>
              <a:spcBef>
                <a:spcPts val="500"/>
              </a:spcBef>
              <a:spcAft>
                <a:spcPts val="1000"/>
              </a:spcAft>
            </a:pPr>
            <a:r>
              <a:rPr lang="sv-SE" sz="1600" dirty="0">
                <a:effectLst/>
                <a:ea typeface="Corbel" panose="020B0503020204020204" pitchFamily="34" charset="0"/>
                <a:cs typeface="Times New Roman" panose="02020603050405020304" pitchFamily="18" charset="0"/>
              </a:rPr>
              <a:t>I många utbildningssammanhang är det vanligt att en studerande tillbringar </a:t>
            </a:r>
            <a:r>
              <a:rPr lang="sv-SE" sz="1600" dirty="0">
                <a:ea typeface="Corbel" panose="020B0503020204020204" pitchFamily="34" charset="0"/>
                <a:cs typeface="Times New Roman" panose="02020603050405020304" pitchFamily="18" charset="0"/>
              </a:rPr>
              <a:t>sin dag till största delen med att </a:t>
            </a:r>
            <a:r>
              <a:rPr lang="sv-SE" sz="1600" dirty="0">
                <a:effectLst/>
                <a:ea typeface="Corbel" panose="020B0503020204020204" pitchFamily="34" charset="0"/>
                <a:cs typeface="Times New Roman" panose="02020603050405020304" pitchFamily="18" charset="0"/>
              </a:rPr>
              <a:t>sitta vid ett bord, lyssna till en lärare som föreläser och att göra anteckningar som förberedelse för en tentamen eller ett prov. Men när vi tar hänsyn till att inte alla studerande lär sig effektivt på det sättet blir det klart att vad som verkligen behövs i fler klassrum i hela EU är studerandecentrerad eller differentierad inlärning. </a:t>
            </a:r>
          </a:p>
          <a:p>
            <a:pPr algn="just">
              <a:lnSpc>
                <a:spcPct val="115000"/>
              </a:lnSpc>
              <a:spcBef>
                <a:spcPts val="500"/>
              </a:spcBef>
              <a:spcAft>
                <a:spcPts val="1000"/>
              </a:spcAft>
            </a:pPr>
            <a:r>
              <a:rPr lang="sv-SE" sz="1600" dirty="0">
                <a:effectLst/>
                <a:ea typeface="Corbel" panose="020B0503020204020204" pitchFamily="34" charset="0"/>
                <a:cs typeface="Times New Roman" panose="02020603050405020304" pitchFamily="18" charset="0"/>
              </a:rPr>
              <a:t>Forskningen anser att studerande som befinner sig i studerandecentrerade klassrum är mer engagerade och presterar mer än studerande i traditionella klassrum.</a:t>
            </a:r>
            <a:r>
              <a:rPr lang="sv-SE" sz="1600" baseline="30000" dirty="0">
                <a:effectLst/>
                <a:ea typeface="Corbel" panose="020B0503020204020204" pitchFamily="34" charset="0"/>
                <a:cs typeface="Times New Roman" panose="02020603050405020304" pitchFamily="18" charset="0"/>
              </a:rPr>
              <a:t>1</a:t>
            </a:r>
            <a:r>
              <a:rPr lang="sv-SE" sz="1600" dirty="0">
                <a:effectLst/>
                <a:ea typeface="Corbel" panose="020B0503020204020204" pitchFamily="34" charset="0"/>
                <a:cs typeface="Times New Roman" panose="02020603050405020304" pitchFamily="18" charset="0"/>
              </a:rPr>
              <a:t> Med andra ord är det troligare att en </a:t>
            </a:r>
            <a:r>
              <a:rPr lang="sv-SE" sz="1600" dirty="0">
                <a:ea typeface="Corbel" panose="020B0503020204020204" pitchFamily="34" charset="0"/>
                <a:cs typeface="Times New Roman" panose="02020603050405020304" pitchFamily="18" charset="0"/>
              </a:rPr>
              <a:t>differentierad inlärning </a:t>
            </a:r>
            <a:r>
              <a:rPr lang="sv-SE" sz="1600" dirty="0">
                <a:effectLst/>
                <a:ea typeface="Corbel" panose="020B0503020204020204" pitchFamily="34" charset="0"/>
                <a:cs typeface="Times New Roman" panose="02020603050405020304" pitchFamily="18" charset="0"/>
              </a:rPr>
              <a:t>når fram till studenterna än den traditionella föreläsningen där en storlek ska passa alla.</a:t>
            </a:r>
          </a:p>
        </p:txBody>
      </p:sp>
      <p:sp>
        <p:nvSpPr>
          <p:cNvPr id="5" name="Content Placeholder 1">
            <a:extLst>
              <a:ext uri="{FF2B5EF4-FFF2-40B4-BE49-F238E27FC236}">
                <a16:creationId xmlns:a16="http://schemas.microsoft.com/office/drawing/2014/main" id="{A8FB0D88-26F8-47D3-A1D6-C20B2064207E}"/>
              </a:ext>
            </a:extLst>
          </p:cNvPr>
          <p:cNvSpPr txBox="1">
            <a:spLocks/>
          </p:cNvSpPr>
          <p:nvPr/>
        </p:nvSpPr>
        <p:spPr>
          <a:xfrm>
            <a:off x="76200" y="6253178"/>
            <a:ext cx="10923233" cy="846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500"/>
              </a:spcBef>
              <a:spcAft>
                <a:spcPts val="1000"/>
              </a:spcAft>
              <a:buFont typeface="Arial" panose="020B0604020202020204" pitchFamily="34" charset="0"/>
              <a:buNone/>
            </a:pPr>
            <a:r>
              <a:rPr lang="en-GB" sz="800" b="1" dirty="0">
                <a:solidFill>
                  <a:srgbClr val="E61A52"/>
                </a:solidFill>
                <a:ea typeface="Corbel" panose="020B0503020204020204" pitchFamily="34" charset="0"/>
                <a:cs typeface="Times New Roman" panose="02020603050405020304" pitchFamily="18" charset="0"/>
              </a:rPr>
              <a:t>(1) </a:t>
            </a:r>
            <a:r>
              <a:rPr lang="nl-NL" sz="900" dirty="0">
                <a:solidFill>
                  <a:srgbClr val="E61A52"/>
                </a:solidFill>
                <a:hlinkClick r:id="rId2">
                  <a:extLst>
                    <a:ext uri="{A12FA001-AC4F-418D-AE19-62706E023703}">
                      <ahyp:hlinkClr xmlns:ahyp="http://schemas.microsoft.com/office/drawing/2018/hyperlinkcolor" val="tx"/>
                    </a:ext>
                  </a:extLst>
                </a:hlinkClick>
              </a:rPr>
              <a:t>https://www.whitbyschool.org/passionforlearning/differentiated-learning-why-one-size-fits-all-doesnt-work-in-education#:~:text=Research%20finds%20that%20students%20immersed,size%2Dfits%2Dall%20lecture</a:t>
            </a:r>
            <a:r>
              <a:rPr lang="nl-NL" sz="900" dirty="0">
                <a:solidFill>
                  <a:srgbClr val="E61A52"/>
                </a:solidFill>
              </a:rPr>
              <a:t>. </a:t>
            </a:r>
          </a:p>
        </p:txBody>
      </p:sp>
      <p:pic>
        <p:nvPicPr>
          <p:cNvPr id="6" name="Picture 5">
            <a:extLst>
              <a:ext uri="{FF2B5EF4-FFF2-40B4-BE49-F238E27FC236}">
                <a16:creationId xmlns:a16="http://schemas.microsoft.com/office/drawing/2014/main" id="{3957EBC9-896F-4957-AFF5-232E9B4A09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866" y="1906480"/>
            <a:ext cx="5140914" cy="3429000"/>
          </a:xfrm>
          <a:prstGeom prst="rect">
            <a:avLst/>
          </a:prstGeom>
        </p:spPr>
      </p:pic>
    </p:spTree>
    <p:extLst>
      <p:ext uri="{BB962C8B-B14F-4D97-AF65-F5344CB8AC3E}">
        <p14:creationId xmlns:p14="http://schemas.microsoft.com/office/powerpoint/2010/main" val="1651039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a:xfrm>
            <a:off x="838200" y="557259"/>
            <a:ext cx="10515600" cy="1268366"/>
          </a:xfrm>
        </p:spPr>
        <p:txBody>
          <a:bodyPr>
            <a:normAutofit fontScale="90000"/>
          </a:bodyPr>
          <a:lstStyle/>
          <a:p>
            <a:pPr>
              <a:lnSpc>
                <a:spcPct val="115000"/>
              </a:lnSpc>
              <a:spcBef>
                <a:spcPts val="500"/>
              </a:spcBef>
              <a:spcAft>
                <a:spcPts val="1000"/>
              </a:spcAft>
            </a:pPr>
            <a:r>
              <a:rPr lang="en-GB" b="1" dirty="0" err="1">
                <a:effectLst/>
                <a:latin typeface="+mn-lt"/>
                <a:ea typeface="Corbel" panose="020B0503020204020204" pitchFamily="34" charset="0"/>
                <a:cs typeface="Times New Roman" panose="02020603050405020304" pitchFamily="18" charset="0"/>
              </a:rPr>
              <a:t>En</a:t>
            </a:r>
            <a:r>
              <a:rPr lang="en-GB" b="1" dirty="0">
                <a:effectLst/>
                <a:latin typeface="+mn-lt"/>
                <a:ea typeface="Corbel" panose="020B0503020204020204" pitchFamily="34" charset="0"/>
                <a:cs typeface="Times New Roman" panose="02020603050405020304" pitchFamily="18" charset="0"/>
              </a:rPr>
              <a:t> </a:t>
            </a:r>
            <a:r>
              <a:rPr lang="en-GB" b="1" dirty="0" err="1">
                <a:effectLst/>
                <a:latin typeface="+mn-lt"/>
                <a:ea typeface="Corbel" panose="020B0503020204020204" pitchFamily="34" charset="0"/>
                <a:cs typeface="Times New Roman" panose="02020603050405020304" pitchFamily="18" charset="0"/>
              </a:rPr>
              <a:t>storlek</a:t>
            </a:r>
            <a:r>
              <a:rPr lang="en-GB" b="1" dirty="0">
                <a:effectLst/>
                <a:latin typeface="+mn-lt"/>
                <a:ea typeface="Corbel" panose="020B0503020204020204" pitchFamily="34" charset="0"/>
                <a:cs typeface="Times New Roman" panose="02020603050405020304" pitchFamily="18" charset="0"/>
              </a:rPr>
              <a:t> </a:t>
            </a:r>
            <a:r>
              <a:rPr lang="en-GB" b="1" dirty="0" err="1">
                <a:effectLst/>
                <a:latin typeface="+mn-lt"/>
                <a:ea typeface="Corbel" panose="020B0503020204020204" pitchFamily="34" charset="0"/>
                <a:cs typeface="Times New Roman" panose="02020603050405020304" pitchFamily="18" charset="0"/>
              </a:rPr>
              <a:t>passar</a:t>
            </a:r>
            <a:r>
              <a:rPr lang="en-GB" b="1" dirty="0">
                <a:effectLst/>
                <a:latin typeface="+mn-lt"/>
                <a:ea typeface="Corbel" panose="020B0503020204020204" pitchFamily="34" charset="0"/>
                <a:cs typeface="Times New Roman" panose="02020603050405020304" pitchFamily="18" charset="0"/>
              </a:rPr>
              <a:t> </a:t>
            </a:r>
            <a:r>
              <a:rPr lang="en-GB" b="1" dirty="0" err="1">
                <a:effectLst/>
                <a:latin typeface="+mn-lt"/>
                <a:ea typeface="Corbel" panose="020B0503020204020204" pitchFamily="34" charset="0"/>
                <a:cs typeface="Times New Roman" panose="02020603050405020304" pitchFamily="18" charset="0"/>
              </a:rPr>
              <a:t>inte</a:t>
            </a:r>
            <a:r>
              <a:rPr lang="en-GB" b="1" dirty="0">
                <a:effectLst/>
                <a:latin typeface="+mn-lt"/>
                <a:ea typeface="Corbel" panose="020B0503020204020204" pitchFamily="34" charset="0"/>
                <a:cs typeface="Times New Roman" panose="02020603050405020304" pitchFamily="18" charset="0"/>
              </a:rPr>
              <a:t> </a:t>
            </a:r>
            <a:r>
              <a:rPr lang="en-GB" b="1" dirty="0" err="1">
                <a:effectLst/>
                <a:latin typeface="+mn-lt"/>
                <a:ea typeface="Corbel" panose="020B0503020204020204" pitchFamily="34" charset="0"/>
                <a:cs typeface="Times New Roman" panose="02020603050405020304" pitchFamily="18" charset="0"/>
              </a:rPr>
              <a:t>alla</a:t>
            </a:r>
            <a:r>
              <a:rPr lang="en-GB" b="1" dirty="0">
                <a:effectLst/>
                <a:latin typeface="+mn-lt"/>
                <a:ea typeface="Corbel" panose="020B0503020204020204" pitchFamily="34" charset="0"/>
                <a:cs typeface="Times New Roman" panose="02020603050405020304" pitchFamily="18" charset="0"/>
              </a:rPr>
              <a:t> …</a:t>
            </a:r>
            <a:br>
              <a:rPr lang="en-GB" i="1" dirty="0">
                <a:effectLst/>
                <a:latin typeface="+mn-lt"/>
                <a:ea typeface="Corbel" panose="020B0503020204020204" pitchFamily="34" charset="0"/>
                <a:cs typeface="Times New Roman" panose="02020603050405020304" pitchFamily="18" charset="0"/>
              </a:rPr>
            </a:br>
            <a:r>
              <a:rPr lang="en-GB" sz="3300" b="1" i="1" dirty="0">
                <a:effectLst/>
                <a:latin typeface="+mn-lt"/>
                <a:ea typeface="Corbel" panose="020B0503020204020204" pitchFamily="34" charset="0"/>
                <a:cs typeface="Times New Roman" panose="02020603050405020304" pitchFamily="18" charset="0"/>
              </a:rPr>
              <a:t>2.2 Extra </a:t>
            </a:r>
            <a:r>
              <a:rPr lang="en-GB" sz="3300" b="1" i="1" dirty="0" err="1">
                <a:effectLst/>
                <a:latin typeface="+mn-lt"/>
                <a:ea typeface="Corbel" panose="020B0503020204020204" pitchFamily="34" charset="0"/>
                <a:cs typeface="Times New Roman" panose="02020603050405020304" pitchFamily="18" charset="0"/>
              </a:rPr>
              <a:t>läsning</a:t>
            </a:r>
            <a:br>
              <a:rPr lang="en-GB" sz="1800" dirty="0">
                <a:effectLst/>
                <a:latin typeface="Corbel" panose="020B0503020204020204" pitchFamily="34" charset="0"/>
                <a:ea typeface="Corbel" panose="020B0503020204020204" pitchFamily="34" charset="0"/>
                <a:cs typeface="Times New Roman" panose="02020603050405020304" pitchFamily="18" charset="0"/>
              </a:rPr>
            </a:br>
            <a:endParaRPr lang="en-GB" sz="4400" dirty="0">
              <a:effectLst/>
              <a:latin typeface="Corbel" panose="020B0503020204020204" pitchFamily="34" charset="0"/>
              <a:ea typeface="Corbel" panose="020B0503020204020204" pitchFamily="34"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a:solidFill>
            <a:srgbClr val="E61A52"/>
          </a:solidFill>
        </p:spPr>
        <p:txBody>
          <a:bodyPr>
            <a:normAutofit/>
          </a:bodyPr>
          <a:lstStyle/>
          <a:p>
            <a:pPr marL="0" indent="0" algn="ctr">
              <a:lnSpc>
                <a:spcPct val="115000"/>
              </a:lnSpc>
              <a:spcBef>
                <a:spcPts val="500"/>
              </a:spcBef>
              <a:spcAft>
                <a:spcPts val="1000"/>
              </a:spcAft>
              <a:buNone/>
            </a:pPr>
            <a:endParaRPr lang="sv-SE" sz="2000" dirty="0">
              <a:solidFill>
                <a:schemeClr val="bg1"/>
              </a:solidFill>
              <a:effectLst/>
              <a:ea typeface="Corbel" panose="020B0503020204020204" pitchFamily="34" charset="0"/>
              <a:cs typeface="Times New Roman" panose="02020603050405020304" pitchFamily="18" charset="0"/>
            </a:endParaRPr>
          </a:p>
          <a:p>
            <a:pPr marL="0" indent="0" algn="ctr">
              <a:lnSpc>
                <a:spcPct val="115000"/>
              </a:lnSpc>
              <a:spcBef>
                <a:spcPts val="500"/>
              </a:spcBef>
              <a:spcAft>
                <a:spcPts val="1000"/>
              </a:spcAft>
              <a:buNone/>
            </a:pPr>
            <a:r>
              <a:rPr lang="sv-SE" sz="2000" b="1" dirty="0">
                <a:solidFill>
                  <a:schemeClr val="bg1"/>
                </a:solidFill>
                <a:ea typeface="Corbel" panose="020B0503020204020204" pitchFamily="34" charset="0"/>
                <a:cs typeface="Times New Roman" panose="02020603050405020304" pitchFamily="18" charset="0"/>
              </a:rPr>
              <a:t>Steg 1: </a:t>
            </a:r>
            <a:r>
              <a:rPr lang="sv-SE" sz="2000" dirty="0">
                <a:solidFill>
                  <a:schemeClr val="bg1"/>
                </a:solidFill>
                <a:ea typeface="Corbel" panose="020B0503020204020204" pitchFamily="34" charset="0"/>
                <a:cs typeface="Times New Roman" panose="02020603050405020304" pitchFamily="18" charset="0"/>
              </a:rPr>
              <a:t>Ta 15 minuter och ögna snabbt igenom publikationen nedan.</a:t>
            </a:r>
          </a:p>
          <a:p>
            <a:pPr marL="0" indent="0" algn="ctr">
              <a:lnSpc>
                <a:spcPct val="115000"/>
              </a:lnSpc>
              <a:spcBef>
                <a:spcPts val="500"/>
              </a:spcBef>
              <a:spcAft>
                <a:spcPts val="1000"/>
              </a:spcAft>
              <a:buNone/>
            </a:pPr>
            <a:r>
              <a:rPr lang="sv-SE" sz="2000" b="1" dirty="0">
                <a:solidFill>
                  <a:schemeClr val="bg1"/>
                </a:solidFill>
                <a:effectLst/>
                <a:ea typeface="Corbel" panose="020B0503020204020204" pitchFamily="34" charset="0"/>
                <a:cs typeface="Times New Roman" panose="02020603050405020304" pitchFamily="18" charset="0"/>
                <a:hlinkClick r:id="rId2"/>
              </a:rPr>
              <a:t>STUDENT–CENTRED LEARNING: WHAT DOES IT MEAN FOR STUDENTS AND LECTURERS</a:t>
            </a:r>
            <a:r>
              <a:rPr lang="sv-SE" sz="2000" b="1" dirty="0">
                <a:solidFill>
                  <a:schemeClr val="bg1"/>
                </a:solidFill>
                <a:ea typeface="Corbel" panose="020B0503020204020204" pitchFamily="34" charset="0"/>
                <a:cs typeface="Times New Roman" panose="02020603050405020304" pitchFamily="18" charset="0"/>
                <a:hlinkClick r:id="rId2"/>
              </a:rPr>
              <a:t>? </a:t>
            </a:r>
            <a:endParaRPr lang="sv-SE" sz="2000" b="1" dirty="0">
              <a:solidFill>
                <a:schemeClr val="bg1"/>
              </a:solidFill>
              <a:ea typeface="Corbel" panose="020B0503020204020204" pitchFamily="34" charset="0"/>
              <a:cs typeface="Times New Roman" panose="02020603050405020304" pitchFamily="18" charset="0"/>
            </a:endParaRPr>
          </a:p>
          <a:p>
            <a:pPr marL="0" indent="0" algn="ctr">
              <a:lnSpc>
                <a:spcPct val="115000"/>
              </a:lnSpc>
              <a:spcBef>
                <a:spcPts val="500"/>
              </a:spcBef>
              <a:spcAft>
                <a:spcPts val="1000"/>
              </a:spcAft>
              <a:buNone/>
            </a:pPr>
            <a:endParaRPr lang="sv-SE" sz="2000" b="1" dirty="0">
              <a:solidFill>
                <a:schemeClr val="bg1"/>
              </a:solidFill>
              <a:ea typeface="Corbel" panose="020B0503020204020204" pitchFamily="34" charset="0"/>
              <a:cs typeface="Times New Roman" panose="02020603050405020304" pitchFamily="18" charset="0"/>
            </a:endParaRPr>
          </a:p>
          <a:p>
            <a:pPr marL="0" indent="0" algn="ctr">
              <a:lnSpc>
                <a:spcPct val="115000"/>
              </a:lnSpc>
              <a:spcBef>
                <a:spcPts val="500"/>
              </a:spcBef>
              <a:spcAft>
                <a:spcPts val="1000"/>
              </a:spcAft>
              <a:buNone/>
            </a:pPr>
            <a:r>
              <a:rPr lang="sv-SE" sz="2000" b="1" dirty="0">
                <a:solidFill>
                  <a:schemeClr val="bg1"/>
                </a:solidFill>
                <a:ea typeface="Corbel" panose="020B0503020204020204" pitchFamily="34" charset="0"/>
                <a:cs typeface="Times New Roman" panose="02020603050405020304" pitchFamily="18" charset="0"/>
              </a:rPr>
              <a:t>Steg 2: </a:t>
            </a:r>
            <a:r>
              <a:rPr lang="sv-SE" sz="2000" dirty="0">
                <a:solidFill>
                  <a:schemeClr val="bg1"/>
                </a:solidFill>
                <a:ea typeface="Corbel" panose="020B0503020204020204" pitchFamily="34" charset="0"/>
                <a:cs typeface="Times New Roman" panose="02020603050405020304" pitchFamily="18" charset="0"/>
              </a:rPr>
              <a:t>Beskriv de viktigaste punkterna vad gäller effektivitet och kritik mot studerandecentrerad inlärning.</a:t>
            </a:r>
          </a:p>
          <a:p>
            <a:pPr marL="0" indent="0" algn="ctr">
              <a:lnSpc>
                <a:spcPct val="115000"/>
              </a:lnSpc>
              <a:spcBef>
                <a:spcPts val="500"/>
              </a:spcBef>
              <a:spcAft>
                <a:spcPts val="1000"/>
              </a:spcAft>
              <a:buNone/>
            </a:pPr>
            <a:r>
              <a:rPr lang="sv-SE" sz="2000" dirty="0">
                <a:solidFill>
                  <a:schemeClr val="bg1"/>
                </a:solidFill>
                <a:ea typeface="Corbel" panose="020B0503020204020204" pitchFamily="34" charset="0"/>
                <a:cs typeface="Times New Roman" panose="02020603050405020304" pitchFamily="18" charset="0"/>
              </a:rPr>
              <a:t> </a:t>
            </a:r>
          </a:p>
        </p:txBody>
      </p:sp>
    </p:spTree>
    <p:extLst>
      <p:ext uri="{BB962C8B-B14F-4D97-AF65-F5344CB8AC3E}">
        <p14:creationId xmlns:p14="http://schemas.microsoft.com/office/powerpoint/2010/main" val="2253395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a:xfrm>
            <a:off x="838200" y="577049"/>
            <a:ext cx="10515600" cy="1248576"/>
          </a:xfrm>
        </p:spPr>
        <p:txBody>
          <a:bodyPr>
            <a:normAutofit fontScale="90000"/>
          </a:bodyPr>
          <a:lstStyle/>
          <a:p>
            <a:pPr>
              <a:lnSpc>
                <a:spcPct val="115000"/>
              </a:lnSpc>
              <a:spcBef>
                <a:spcPts val="500"/>
              </a:spcBef>
              <a:spcAft>
                <a:spcPts val="1000"/>
              </a:spcAft>
            </a:pPr>
            <a:r>
              <a:rPr lang="en-GB" dirty="0" err="1">
                <a:effectLst/>
                <a:latin typeface="+mn-lt"/>
                <a:ea typeface="Corbel" panose="020B0503020204020204" pitchFamily="34" charset="0"/>
                <a:cs typeface="Times New Roman" panose="02020603050405020304" pitchFamily="18" charset="0"/>
              </a:rPr>
              <a:t>En</a:t>
            </a:r>
            <a:r>
              <a:rPr lang="en-GB" dirty="0">
                <a:effectLst/>
                <a:latin typeface="+mn-lt"/>
                <a:ea typeface="Corbel" panose="020B0503020204020204" pitchFamily="34" charset="0"/>
                <a:cs typeface="Times New Roman" panose="02020603050405020304" pitchFamily="18" charset="0"/>
              </a:rPr>
              <a:t> </a:t>
            </a:r>
            <a:r>
              <a:rPr lang="en-GB" dirty="0" err="1">
                <a:effectLst/>
                <a:latin typeface="+mn-lt"/>
                <a:ea typeface="Corbel" panose="020B0503020204020204" pitchFamily="34" charset="0"/>
                <a:cs typeface="Times New Roman" panose="02020603050405020304" pitchFamily="18" charset="0"/>
              </a:rPr>
              <a:t>storlek</a:t>
            </a:r>
            <a:r>
              <a:rPr lang="en-GB" dirty="0">
                <a:effectLst/>
                <a:latin typeface="+mn-lt"/>
                <a:ea typeface="Corbel" panose="020B0503020204020204" pitchFamily="34" charset="0"/>
                <a:cs typeface="Times New Roman" panose="02020603050405020304" pitchFamily="18" charset="0"/>
              </a:rPr>
              <a:t> </a:t>
            </a:r>
            <a:r>
              <a:rPr lang="en-GB" dirty="0" err="1">
                <a:effectLst/>
                <a:latin typeface="+mn-lt"/>
                <a:ea typeface="Corbel" panose="020B0503020204020204" pitchFamily="34" charset="0"/>
                <a:cs typeface="Times New Roman" panose="02020603050405020304" pitchFamily="18" charset="0"/>
              </a:rPr>
              <a:t>passar</a:t>
            </a:r>
            <a:r>
              <a:rPr lang="en-GB" dirty="0">
                <a:effectLst/>
                <a:latin typeface="+mn-lt"/>
                <a:ea typeface="Corbel" panose="020B0503020204020204" pitchFamily="34" charset="0"/>
                <a:cs typeface="Times New Roman" panose="02020603050405020304" pitchFamily="18" charset="0"/>
              </a:rPr>
              <a:t> </a:t>
            </a:r>
            <a:r>
              <a:rPr lang="en-GB" dirty="0" err="1">
                <a:effectLst/>
                <a:latin typeface="+mn-lt"/>
                <a:ea typeface="Corbel" panose="020B0503020204020204" pitchFamily="34" charset="0"/>
                <a:cs typeface="Times New Roman" panose="02020603050405020304" pitchFamily="18" charset="0"/>
              </a:rPr>
              <a:t>inte</a:t>
            </a:r>
            <a:r>
              <a:rPr lang="en-GB" dirty="0">
                <a:effectLst/>
                <a:latin typeface="+mn-lt"/>
                <a:ea typeface="Corbel" panose="020B0503020204020204" pitchFamily="34" charset="0"/>
                <a:cs typeface="Times New Roman" panose="02020603050405020304" pitchFamily="18" charset="0"/>
              </a:rPr>
              <a:t> </a:t>
            </a:r>
            <a:r>
              <a:rPr lang="en-GB" dirty="0" err="1">
                <a:effectLst/>
                <a:latin typeface="+mn-lt"/>
                <a:ea typeface="Corbel" panose="020B0503020204020204" pitchFamily="34" charset="0"/>
                <a:cs typeface="Times New Roman" panose="02020603050405020304" pitchFamily="18" charset="0"/>
              </a:rPr>
              <a:t>alla</a:t>
            </a:r>
            <a:r>
              <a:rPr lang="en-GB" dirty="0">
                <a:effectLst/>
                <a:latin typeface="+mn-lt"/>
                <a:ea typeface="Corbel" panose="020B0503020204020204" pitchFamily="34" charset="0"/>
                <a:cs typeface="Times New Roman" panose="02020603050405020304" pitchFamily="18" charset="0"/>
              </a:rPr>
              <a:t> …</a:t>
            </a:r>
            <a:br>
              <a:rPr lang="en-GB" i="1" dirty="0">
                <a:effectLst/>
                <a:latin typeface="+mn-lt"/>
                <a:ea typeface="Corbel" panose="020B0503020204020204" pitchFamily="34" charset="0"/>
                <a:cs typeface="Times New Roman" panose="02020603050405020304" pitchFamily="18" charset="0"/>
              </a:rPr>
            </a:br>
            <a:r>
              <a:rPr lang="en-GB" sz="3100" b="1" dirty="0">
                <a:effectLst/>
                <a:ea typeface="Corbel" panose="020B0503020204020204" pitchFamily="34" charset="0"/>
                <a:cs typeface="Times New Roman" panose="02020603050405020304" pitchFamily="18" charset="0"/>
              </a:rPr>
              <a:t>2.2 </a:t>
            </a:r>
            <a:r>
              <a:rPr lang="en-GB" sz="3100" b="1" dirty="0" err="1">
                <a:effectLst/>
                <a:ea typeface="Corbel" panose="020B0503020204020204" pitchFamily="34" charset="0"/>
                <a:cs typeface="Times New Roman" panose="02020603050405020304" pitchFamily="18" charset="0"/>
              </a:rPr>
              <a:t>Hur</a:t>
            </a:r>
            <a:r>
              <a:rPr lang="en-GB" sz="3100" b="1" dirty="0">
                <a:effectLst/>
                <a:ea typeface="Corbel" panose="020B0503020204020204" pitchFamily="34" charset="0"/>
                <a:cs typeface="Times New Roman" panose="02020603050405020304" pitchFamily="18" charset="0"/>
              </a:rPr>
              <a:t> </a:t>
            </a:r>
            <a:r>
              <a:rPr lang="en-GB" sz="3100" b="1" dirty="0" err="1">
                <a:effectLst/>
                <a:ea typeface="Corbel" panose="020B0503020204020204" pitchFamily="34" charset="0"/>
                <a:cs typeface="Times New Roman" panose="02020603050405020304" pitchFamily="18" charset="0"/>
              </a:rPr>
              <a:t>är</a:t>
            </a:r>
            <a:r>
              <a:rPr lang="en-GB" sz="3100" b="1" dirty="0">
                <a:effectLst/>
                <a:ea typeface="Corbel" panose="020B0503020204020204" pitchFamily="34" charset="0"/>
                <a:cs typeface="Times New Roman" panose="02020603050405020304" pitchFamily="18" charset="0"/>
              </a:rPr>
              <a:t> </a:t>
            </a:r>
            <a:r>
              <a:rPr lang="en-GB" sz="3100" b="1" dirty="0" err="1">
                <a:effectLst/>
                <a:ea typeface="Corbel" panose="020B0503020204020204" pitchFamily="34" charset="0"/>
                <a:cs typeface="Times New Roman" panose="02020603050405020304" pitchFamily="18" charset="0"/>
              </a:rPr>
              <a:t>differentierad</a:t>
            </a:r>
            <a:r>
              <a:rPr lang="en-GB" sz="3100" b="1" dirty="0">
                <a:effectLst/>
                <a:ea typeface="Corbel" panose="020B0503020204020204" pitchFamily="34" charset="0"/>
                <a:cs typeface="Times New Roman" panose="02020603050405020304" pitchFamily="18" charset="0"/>
              </a:rPr>
              <a:t> </a:t>
            </a:r>
            <a:r>
              <a:rPr lang="en-GB" sz="3100" b="1" dirty="0" err="1">
                <a:effectLst/>
                <a:ea typeface="Corbel" panose="020B0503020204020204" pitchFamily="34" charset="0"/>
                <a:cs typeface="Times New Roman" panose="02020603050405020304" pitchFamily="18" charset="0"/>
              </a:rPr>
              <a:t>undervisning</a:t>
            </a:r>
            <a:r>
              <a:rPr lang="en-GB" sz="3100" b="1" dirty="0">
                <a:effectLst/>
                <a:ea typeface="Corbel" panose="020B0503020204020204" pitchFamily="34" charset="0"/>
                <a:cs typeface="Times New Roman" panose="02020603050405020304" pitchFamily="18" charset="0"/>
              </a:rPr>
              <a:t> </a:t>
            </a:r>
            <a:r>
              <a:rPr lang="en-GB" sz="3100" b="1" dirty="0" err="1">
                <a:effectLst/>
                <a:ea typeface="Corbel" panose="020B0503020204020204" pitchFamily="34" charset="0"/>
                <a:cs typeface="Times New Roman" panose="02020603050405020304" pitchFamily="18" charset="0"/>
              </a:rPr>
              <a:t>bättre</a:t>
            </a:r>
            <a:r>
              <a:rPr lang="en-GB" sz="3100" b="1" dirty="0">
                <a:effectLst/>
                <a:ea typeface="Corbel" panose="020B0503020204020204" pitchFamily="34" charset="0"/>
                <a:cs typeface="Times New Roman" panose="02020603050405020304" pitchFamily="18" charset="0"/>
              </a:rPr>
              <a:t> </a:t>
            </a:r>
            <a:r>
              <a:rPr lang="en-GB" sz="3100" b="1" dirty="0">
                <a:ea typeface="Corbel" panose="020B0503020204020204" pitchFamily="34" charset="0"/>
                <a:cs typeface="Times New Roman" panose="02020603050405020304" pitchFamily="18" charset="0"/>
              </a:rPr>
              <a:t>för de </a:t>
            </a:r>
            <a:r>
              <a:rPr lang="en-GB" sz="3100" b="1" dirty="0" err="1">
                <a:ea typeface="Corbel" panose="020B0503020204020204" pitchFamily="34" charset="0"/>
                <a:cs typeface="Times New Roman" panose="02020603050405020304" pitchFamily="18" charset="0"/>
              </a:rPr>
              <a:t>studerande</a:t>
            </a:r>
            <a:r>
              <a:rPr lang="en-GB" sz="3100" b="1" dirty="0">
                <a:effectLst/>
                <a:ea typeface="Corbel" panose="020B0503020204020204" pitchFamily="34" charset="0"/>
                <a:cs typeface="Times New Roman" panose="02020603050405020304" pitchFamily="18" charset="0"/>
              </a:rPr>
              <a:t>?</a:t>
            </a:r>
            <a:br>
              <a:rPr lang="en-GB" sz="1800" dirty="0">
                <a:effectLst/>
                <a:latin typeface="Corbel" panose="020B0503020204020204" pitchFamily="34" charset="0"/>
                <a:ea typeface="Corbel" panose="020B0503020204020204" pitchFamily="34" charset="0"/>
                <a:cs typeface="Times New Roman" panose="02020603050405020304" pitchFamily="18" charset="0"/>
              </a:rPr>
            </a:br>
            <a:br>
              <a:rPr lang="en-GB" sz="1800" dirty="0">
                <a:effectLst/>
                <a:latin typeface="Corbel" panose="020B0503020204020204" pitchFamily="34" charset="0"/>
                <a:ea typeface="Corbel" panose="020B0503020204020204" pitchFamily="34" charset="0"/>
                <a:cs typeface="Times New Roman" panose="02020603050405020304" pitchFamily="18" charset="0"/>
              </a:rPr>
            </a:br>
            <a:endParaRPr lang="en-GB" sz="4400" dirty="0">
              <a:effectLst/>
              <a:latin typeface="Corbel" panose="020B0503020204020204" pitchFamily="34" charset="0"/>
              <a:ea typeface="Corbel" panose="020B0503020204020204" pitchFamily="34"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a:xfrm>
            <a:off x="403194" y="1639194"/>
            <a:ext cx="6148466" cy="4351338"/>
          </a:xfrm>
        </p:spPr>
        <p:txBody>
          <a:bodyPr>
            <a:normAutofit fontScale="85000" lnSpcReduction="10000"/>
          </a:bodyPr>
          <a:lstStyle/>
          <a:p>
            <a:pPr algn="just">
              <a:lnSpc>
                <a:spcPct val="115000"/>
              </a:lnSpc>
              <a:spcBef>
                <a:spcPts val="500"/>
              </a:spcBef>
              <a:spcAft>
                <a:spcPts val="1000"/>
              </a:spcAft>
            </a:pPr>
            <a:r>
              <a:rPr lang="sv-SE" sz="1800" dirty="0">
                <a:effectLst/>
                <a:ea typeface="Corbel" panose="020B0503020204020204" pitchFamily="34" charset="0"/>
                <a:cs typeface="Times New Roman" panose="02020603050405020304" pitchFamily="18" charset="0"/>
              </a:rPr>
              <a:t>Differentierad inlärning </a:t>
            </a:r>
            <a:r>
              <a:rPr lang="sv-SE" sz="1800" dirty="0">
                <a:ea typeface="Corbel" panose="020B0503020204020204" pitchFamily="34" charset="0"/>
                <a:cs typeface="Times New Roman" panose="02020603050405020304" pitchFamily="18" charset="0"/>
              </a:rPr>
              <a:t>syftar på en undervisningsstil som låter </a:t>
            </a:r>
            <a:r>
              <a:rPr lang="sv-SE" sz="1800" dirty="0">
                <a:effectLst/>
                <a:ea typeface="Corbel" panose="020B0503020204020204" pitchFamily="34" charset="0"/>
                <a:cs typeface="Times New Roman" panose="02020603050405020304" pitchFamily="18" charset="0"/>
              </a:rPr>
              <a:t>de studerande arbeta mer självständigt i klassrummet och skapa lektioner utifrån sina egna inlärningsstilar.</a:t>
            </a:r>
            <a:r>
              <a:rPr lang="sv-SE" sz="1800" baseline="30000" dirty="0">
                <a:effectLst/>
                <a:ea typeface="Corbel" panose="020B0503020204020204" pitchFamily="34" charset="0"/>
                <a:cs typeface="Times New Roman" panose="02020603050405020304" pitchFamily="18" charset="0"/>
              </a:rPr>
              <a:t>1</a:t>
            </a:r>
            <a:r>
              <a:rPr lang="sv-SE" sz="1800" dirty="0">
                <a:effectLst/>
                <a:ea typeface="Corbel" panose="020B0503020204020204" pitchFamily="34" charset="0"/>
                <a:cs typeface="Times New Roman" panose="02020603050405020304" pitchFamily="18" charset="0"/>
              </a:rPr>
              <a:t> Med andra ord ger den här undervisningsstilen de studerande </a:t>
            </a:r>
            <a:r>
              <a:rPr lang="sv-SE" sz="1800" dirty="0">
                <a:ea typeface="Corbel" panose="020B0503020204020204" pitchFamily="34" charset="0"/>
                <a:cs typeface="Times New Roman" panose="02020603050405020304" pitchFamily="18" charset="0"/>
              </a:rPr>
              <a:t>rätten att skräddarsy sin egen inlärningsupplevelse</a:t>
            </a:r>
            <a:r>
              <a:rPr lang="sv-SE" sz="1800" dirty="0">
                <a:effectLst/>
                <a:ea typeface="Corbel" panose="020B0503020204020204" pitchFamily="34" charset="0"/>
                <a:cs typeface="Times New Roman" panose="02020603050405020304" pitchFamily="18" charset="0"/>
              </a:rPr>
              <a:t> på ett sätt som bäst passar deras unika behov. </a:t>
            </a:r>
          </a:p>
          <a:p>
            <a:pPr algn="just">
              <a:lnSpc>
                <a:spcPct val="115000"/>
              </a:lnSpc>
              <a:spcBef>
                <a:spcPts val="500"/>
              </a:spcBef>
              <a:spcAft>
                <a:spcPts val="1000"/>
              </a:spcAft>
            </a:pPr>
            <a:r>
              <a:rPr lang="sv-SE" sz="1800" dirty="0">
                <a:effectLst/>
                <a:ea typeface="Corbel" panose="020B0503020204020204" pitchFamily="34" charset="0"/>
                <a:cs typeface="Times New Roman" panose="02020603050405020304" pitchFamily="18" charset="0"/>
              </a:rPr>
              <a:t>Låt oss till exempel tänka på grundskolans matematik. Att förklara hur enkel addition fungerar eller att visa det på tavlan kanske bara fungerar för vissa elever. I själva verket kanske sociala inlärare lär sig bäst om de arbetar i grupper som kan läsa problem tillsammans. En sats byggklossar kan hjälpa fysiska inlärare att visualisera ett matematiskt begrepp. Och individuella inlärare kan lära sig bäst genom att ta med sig övningar och göra dem i ett lugnt hörn.  </a:t>
            </a:r>
          </a:p>
          <a:p>
            <a:pPr marL="457200" lvl="1" indent="0" algn="just">
              <a:lnSpc>
                <a:spcPct val="115000"/>
              </a:lnSpc>
              <a:spcAft>
                <a:spcPts val="1000"/>
              </a:spcAft>
              <a:buNone/>
            </a:pPr>
            <a:r>
              <a:rPr lang="sv-SE" sz="800" dirty="0">
                <a:solidFill>
                  <a:srgbClr val="E61A52"/>
                </a:solidFill>
                <a:ea typeface="Corbel" panose="020B0503020204020204" pitchFamily="34" charset="0"/>
                <a:cs typeface="Times New Roman" panose="02020603050405020304" pitchFamily="18" charset="0"/>
              </a:rPr>
              <a:t>(</a:t>
            </a:r>
            <a:r>
              <a:rPr lang="sv-SE" sz="800" dirty="0">
                <a:solidFill>
                  <a:srgbClr val="E61A52"/>
                </a:solidFill>
                <a:effectLst/>
                <a:ea typeface="Corbel" panose="020B0503020204020204" pitchFamily="34" charset="0"/>
                <a:cs typeface="Times New Roman" panose="02020603050405020304" pitchFamily="18" charset="0"/>
              </a:rPr>
              <a:t>1)</a:t>
            </a:r>
            <a:r>
              <a:rPr lang="sv-SE" sz="800" u="sng" dirty="0">
                <a:solidFill>
                  <a:srgbClr val="E61A52"/>
                </a:solidFill>
                <a:effectLst/>
                <a:ea typeface="Corbel" panose="020B0503020204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https://www.whitbyschool.org/passionforlearning/differentiated-learning-why-one-size-fits-all-doesnt-work-in-education#:~:text=Unfortunately%20the%20%22one%20size%20fits,be%20prepared%20for%20future%20success</a:t>
            </a:r>
            <a:r>
              <a:rPr lang="sv-SE" sz="800" dirty="0">
                <a:solidFill>
                  <a:srgbClr val="E61A52"/>
                </a:solidFill>
                <a:effectLst/>
                <a:ea typeface="Corbel" panose="020B0503020204020204" pitchFamily="34" charset="0"/>
                <a:cs typeface="Times New Roman" panose="02020603050405020304" pitchFamily="18" charset="0"/>
              </a:rPr>
              <a:t>. </a:t>
            </a:r>
          </a:p>
        </p:txBody>
      </p:sp>
      <p:pic>
        <p:nvPicPr>
          <p:cNvPr id="5" name="Picture 4">
            <a:hlinkClick r:id="rId3"/>
            <a:extLst>
              <a:ext uri="{FF2B5EF4-FFF2-40B4-BE49-F238E27FC236}">
                <a16:creationId xmlns:a16="http://schemas.microsoft.com/office/drawing/2014/main" id="{D8646445-78DF-4E47-9353-16C81FBEAA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87" t="10823" r="9307" b="5574"/>
          <a:stretch/>
        </p:blipFill>
        <p:spPr>
          <a:xfrm>
            <a:off x="6216248" y="1813890"/>
            <a:ext cx="6148466" cy="3256888"/>
          </a:xfrm>
          <a:prstGeom prst="rect">
            <a:avLst/>
          </a:prstGeom>
        </p:spPr>
      </p:pic>
      <p:pic>
        <p:nvPicPr>
          <p:cNvPr id="6" name="Picture 5">
            <a:hlinkClick r:id="rId5"/>
            <a:extLst>
              <a:ext uri="{FF2B5EF4-FFF2-40B4-BE49-F238E27FC236}">
                <a16:creationId xmlns:a16="http://schemas.microsoft.com/office/drawing/2014/main" id="{C9B82402-452F-45C9-89F6-C302CE6F7293}"/>
              </a:ext>
            </a:extLst>
          </p:cNvPr>
          <p:cNvPicPr>
            <a:picLocks noChangeAspect="1"/>
          </p:cNvPicPr>
          <p:nvPr/>
        </p:nvPicPr>
        <p:blipFill>
          <a:blip r:embed="rId6"/>
          <a:stretch>
            <a:fillRect/>
          </a:stretch>
        </p:blipFill>
        <p:spPr>
          <a:xfrm>
            <a:off x="7119892" y="2095130"/>
            <a:ext cx="4412202" cy="2381163"/>
          </a:xfrm>
          <a:prstGeom prst="rect">
            <a:avLst/>
          </a:prstGeom>
        </p:spPr>
      </p:pic>
      <p:sp>
        <p:nvSpPr>
          <p:cNvPr id="7" name="Titel 1">
            <a:extLst>
              <a:ext uri="{FF2B5EF4-FFF2-40B4-BE49-F238E27FC236}">
                <a16:creationId xmlns:a16="http://schemas.microsoft.com/office/drawing/2014/main" id="{0B092CA2-DE98-49BD-8537-7B8ACFF6ED21}"/>
              </a:ext>
            </a:extLst>
          </p:cNvPr>
          <p:cNvSpPr txBox="1">
            <a:spLocks/>
          </p:cNvSpPr>
          <p:nvPr/>
        </p:nvSpPr>
        <p:spPr>
          <a:xfrm>
            <a:off x="7483876" y="4745798"/>
            <a:ext cx="4304930" cy="627813"/>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pPr algn="ctr"/>
            <a:r>
              <a:rPr lang="sv-SE" sz="2000" b="1" dirty="0">
                <a:latin typeface="Corbel" panose="020B0503020204020204" pitchFamily="34" charset="0"/>
                <a:ea typeface="Corbel" panose="020B0503020204020204" pitchFamily="34" charset="0"/>
                <a:cs typeface="Times New Roman" panose="02020603050405020304" pitchFamily="18" charset="0"/>
              </a:rPr>
              <a:t>Klicka här för att se hur ett tillvägagångssätt med differentierad undervisning är till praktisk nytta för inlärarna!</a:t>
            </a:r>
          </a:p>
        </p:txBody>
      </p:sp>
    </p:spTree>
    <p:extLst>
      <p:ext uri="{BB962C8B-B14F-4D97-AF65-F5344CB8AC3E}">
        <p14:creationId xmlns:p14="http://schemas.microsoft.com/office/powerpoint/2010/main" val="4031026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F630C0-CAA2-4499-8511-BAA59597B572}"/>
              </a:ext>
            </a:extLst>
          </p:cNvPr>
          <p:cNvSpPr/>
          <p:nvPr/>
        </p:nvSpPr>
        <p:spPr>
          <a:xfrm>
            <a:off x="0" y="-28601"/>
            <a:ext cx="12192000" cy="6886601"/>
          </a:xfrm>
          <a:prstGeom prst="rect">
            <a:avLst/>
          </a:prstGeom>
          <a:solidFill>
            <a:srgbClr val="E61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708C663-761A-4AEF-A4D1-75C6931DFDC6}"/>
              </a:ext>
            </a:extLst>
          </p:cNvPr>
          <p:cNvSpPr/>
          <p:nvPr/>
        </p:nvSpPr>
        <p:spPr>
          <a:xfrm>
            <a:off x="276608" y="224782"/>
            <a:ext cx="11691891" cy="6053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a:xfrm>
            <a:off x="838200" y="557259"/>
            <a:ext cx="10515600" cy="1268366"/>
          </a:xfrm>
        </p:spPr>
        <p:txBody>
          <a:bodyPr>
            <a:normAutofit fontScale="90000"/>
          </a:bodyPr>
          <a:lstStyle/>
          <a:p>
            <a:pPr>
              <a:lnSpc>
                <a:spcPct val="115000"/>
              </a:lnSpc>
              <a:spcBef>
                <a:spcPts val="500"/>
              </a:spcBef>
              <a:spcAft>
                <a:spcPts val="1000"/>
              </a:spcAft>
            </a:pPr>
            <a:r>
              <a:rPr lang="en-GB" dirty="0" err="1">
                <a:effectLst/>
                <a:latin typeface="+mn-lt"/>
                <a:ea typeface="Corbel" panose="020B0503020204020204" pitchFamily="34" charset="0"/>
                <a:cs typeface="Times New Roman" panose="02020603050405020304" pitchFamily="18" charset="0"/>
              </a:rPr>
              <a:t>En</a:t>
            </a:r>
            <a:r>
              <a:rPr lang="en-GB" dirty="0">
                <a:effectLst/>
                <a:latin typeface="+mn-lt"/>
                <a:ea typeface="Corbel" panose="020B0503020204020204" pitchFamily="34" charset="0"/>
                <a:cs typeface="Times New Roman" panose="02020603050405020304" pitchFamily="18" charset="0"/>
              </a:rPr>
              <a:t> </a:t>
            </a:r>
            <a:r>
              <a:rPr lang="en-GB" dirty="0" err="1">
                <a:effectLst/>
                <a:latin typeface="+mn-lt"/>
                <a:ea typeface="Corbel" panose="020B0503020204020204" pitchFamily="34" charset="0"/>
                <a:cs typeface="Times New Roman" panose="02020603050405020304" pitchFamily="18" charset="0"/>
              </a:rPr>
              <a:t>storlek</a:t>
            </a:r>
            <a:r>
              <a:rPr lang="en-GB" dirty="0">
                <a:effectLst/>
                <a:latin typeface="+mn-lt"/>
                <a:ea typeface="Corbel" panose="020B0503020204020204" pitchFamily="34" charset="0"/>
                <a:cs typeface="Times New Roman" panose="02020603050405020304" pitchFamily="18" charset="0"/>
              </a:rPr>
              <a:t> </a:t>
            </a:r>
            <a:r>
              <a:rPr lang="en-GB" dirty="0" err="1">
                <a:effectLst/>
                <a:latin typeface="+mn-lt"/>
                <a:ea typeface="Corbel" panose="020B0503020204020204" pitchFamily="34" charset="0"/>
                <a:cs typeface="Times New Roman" panose="02020603050405020304" pitchFamily="18" charset="0"/>
              </a:rPr>
              <a:t>passar</a:t>
            </a:r>
            <a:r>
              <a:rPr lang="en-GB" dirty="0">
                <a:effectLst/>
                <a:latin typeface="+mn-lt"/>
                <a:ea typeface="Corbel" panose="020B0503020204020204" pitchFamily="34" charset="0"/>
                <a:cs typeface="Times New Roman" panose="02020603050405020304" pitchFamily="18" charset="0"/>
              </a:rPr>
              <a:t> </a:t>
            </a:r>
            <a:r>
              <a:rPr lang="en-GB" dirty="0" err="1">
                <a:effectLst/>
                <a:latin typeface="+mn-lt"/>
                <a:ea typeface="Corbel" panose="020B0503020204020204" pitchFamily="34" charset="0"/>
                <a:cs typeface="Times New Roman" panose="02020603050405020304" pitchFamily="18" charset="0"/>
              </a:rPr>
              <a:t>inte</a:t>
            </a:r>
            <a:r>
              <a:rPr lang="en-GB" dirty="0">
                <a:effectLst/>
                <a:latin typeface="+mn-lt"/>
                <a:ea typeface="Corbel" panose="020B0503020204020204" pitchFamily="34" charset="0"/>
                <a:cs typeface="Times New Roman" panose="02020603050405020304" pitchFamily="18" charset="0"/>
              </a:rPr>
              <a:t> </a:t>
            </a:r>
            <a:r>
              <a:rPr lang="en-GB" dirty="0" err="1">
                <a:effectLst/>
                <a:latin typeface="+mn-lt"/>
                <a:ea typeface="Corbel" panose="020B0503020204020204" pitchFamily="34" charset="0"/>
                <a:cs typeface="Times New Roman" panose="02020603050405020304" pitchFamily="18" charset="0"/>
              </a:rPr>
              <a:t>alla</a:t>
            </a:r>
            <a:r>
              <a:rPr lang="en-GB" dirty="0">
                <a:effectLst/>
                <a:latin typeface="+mn-lt"/>
                <a:ea typeface="Corbel" panose="020B0503020204020204" pitchFamily="34" charset="0"/>
                <a:cs typeface="Times New Roman" panose="02020603050405020304" pitchFamily="18" charset="0"/>
              </a:rPr>
              <a:t> …</a:t>
            </a:r>
            <a:br>
              <a:rPr lang="en-GB" i="1" dirty="0">
                <a:effectLst/>
                <a:latin typeface="+mn-lt"/>
                <a:ea typeface="Corbel" panose="020B0503020204020204" pitchFamily="34" charset="0"/>
                <a:cs typeface="Times New Roman" panose="02020603050405020304" pitchFamily="18" charset="0"/>
              </a:rPr>
            </a:br>
            <a:r>
              <a:rPr lang="en-GB" b="1" dirty="0">
                <a:effectLst/>
                <a:latin typeface="+mn-lt"/>
                <a:ea typeface="Corbel" panose="020B0503020204020204" pitchFamily="34" charset="0"/>
                <a:cs typeface="Times New Roman" panose="02020603050405020304" pitchFamily="18" charset="0"/>
              </a:rPr>
              <a:t>2.2 </a:t>
            </a:r>
            <a:r>
              <a:rPr lang="en-GB" sz="3100" b="1" dirty="0" err="1">
                <a:effectLst/>
                <a:latin typeface="+mn-lt"/>
                <a:ea typeface="Corbel" panose="020B0503020204020204" pitchFamily="34" charset="0"/>
                <a:cs typeface="Times New Roman" panose="02020603050405020304" pitchFamily="18" charset="0"/>
              </a:rPr>
              <a:t>Varför</a:t>
            </a:r>
            <a:r>
              <a:rPr lang="en-GB" sz="3100" b="1" dirty="0">
                <a:effectLst/>
                <a:latin typeface="+mn-lt"/>
                <a:ea typeface="Corbel" panose="020B0503020204020204" pitchFamily="34" charset="0"/>
                <a:cs typeface="Times New Roman" panose="02020603050405020304" pitchFamily="18" charset="0"/>
              </a:rPr>
              <a:t> nu?</a:t>
            </a:r>
            <a:br>
              <a:rPr lang="en-GB" sz="1800" dirty="0">
                <a:effectLst/>
                <a:latin typeface="Corbel" panose="020B0503020204020204" pitchFamily="34" charset="0"/>
                <a:ea typeface="Corbel" panose="020B0503020204020204" pitchFamily="34" charset="0"/>
                <a:cs typeface="Times New Roman" panose="02020603050405020304" pitchFamily="18" charset="0"/>
              </a:rPr>
            </a:br>
            <a:endParaRPr lang="en-GB" sz="4400" dirty="0">
              <a:effectLst/>
              <a:latin typeface="Corbel" panose="020B0503020204020204" pitchFamily="34" charset="0"/>
              <a:ea typeface="Corbel" panose="020B0503020204020204" pitchFamily="34"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a:xfrm>
            <a:off x="838200" y="2286318"/>
            <a:ext cx="3111500" cy="4351338"/>
          </a:xfrm>
        </p:spPr>
        <p:txBody>
          <a:bodyPr>
            <a:normAutofit/>
          </a:bodyPr>
          <a:lstStyle/>
          <a:p>
            <a:pPr marL="0" indent="0" algn="just">
              <a:lnSpc>
                <a:spcPct val="115000"/>
              </a:lnSpc>
              <a:spcBef>
                <a:spcPts val="500"/>
              </a:spcBef>
              <a:spcAft>
                <a:spcPts val="1000"/>
              </a:spcAft>
              <a:buNone/>
            </a:pPr>
            <a:r>
              <a:rPr lang="sv-SE" sz="1600" dirty="0">
                <a:effectLst/>
                <a:ea typeface="Corbel" panose="020B0503020204020204" pitchFamily="34" charset="0"/>
                <a:cs typeface="Times New Roman" panose="02020603050405020304" pitchFamily="18" charset="0"/>
              </a:rPr>
              <a:t>Sedan pandemin slog till i mars 2020 har uppskattningsvis 1,37 miljarder studerande lämnat klassrummen och studerar på distans. När yrkesutbildninga</a:t>
            </a:r>
            <a:r>
              <a:rPr lang="sv-SE" sz="1600" dirty="0">
                <a:ea typeface="Corbel" panose="020B0503020204020204" pitchFamily="34" charset="0"/>
                <a:cs typeface="Times New Roman" panose="02020603050405020304" pitchFamily="18" charset="0"/>
              </a:rPr>
              <a:t>r och </a:t>
            </a:r>
            <a:r>
              <a:rPr lang="sv-SE" sz="1600" dirty="0">
                <a:effectLst/>
                <a:ea typeface="Corbel" panose="020B0503020204020204" pitchFamily="34" charset="0"/>
                <a:cs typeface="Times New Roman" panose="02020603050405020304" pitchFamily="18" charset="0"/>
              </a:rPr>
              <a:t>högre utbildningar </a:t>
            </a:r>
            <a:r>
              <a:rPr lang="sv-SE" sz="1600" dirty="0">
                <a:ea typeface="Corbel" panose="020B0503020204020204" pitchFamily="34" charset="0"/>
                <a:cs typeface="Times New Roman" panose="02020603050405020304" pitchFamily="18" charset="0"/>
              </a:rPr>
              <a:t>växlar mellan utbildning på distans och på plats </a:t>
            </a:r>
            <a:r>
              <a:rPr lang="sv-SE" sz="1600" dirty="0">
                <a:effectLst/>
                <a:ea typeface="Corbel" panose="020B0503020204020204" pitchFamily="34" charset="0"/>
                <a:cs typeface="Times New Roman" panose="02020603050405020304" pitchFamily="18" charset="0"/>
              </a:rPr>
              <a:t>har en del studerande svårt att anpassa sin inlärningsstil och hålla fokus på arbetet. </a:t>
            </a:r>
          </a:p>
        </p:txBody>
      </p:sp>
      <p:sp>
        <p:nvSpPr>
          <p:cNvPr id="5" name="Content Placeholder 1">
            <a:extLst>
              <a:ext uri="{FF2B5EF4-FFF2-40B4-BE49-F238E27FC236}">
                <a16:creationId xmlns:a16="http://schemas.microsoft.com/office/drawing/2014/main" id="{7D9D1B48-DAD0-48B5-9147-526E3CC6C99A}"/>
              </a:ext>
            </a:extLst>
          </p:cNvPr>
          <p:cNvSpPr txBox="1">
            <a:spLocks/>
          </p:cNvSpPr>
          <p:nvPr/>
        </p:nvSpPr>
        <p:spPr>
          <a:xfrm>
            <a:off x="4512692" y="2240622"/>
            <a:ext cx="331343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spcBef>
                <a:spcPts val="500"/>
              </a:spcBef>
              <a:spcAft>
                <a:spcPts val="1000"/>
              </a:spcAft>
              <a:buNone/>
            </a:pPr>
            <a:r>
              <a:rPr lang="sv-SE" sz="1600" dirty="0">
                <a:ea typeface="Corbel" panose="020B0503020204020204" pitchFamily="34" charset="0"/>
                <a:cs typeface="Times New Roman" panose="02020603050405020304" pitchFamily="18" charset="0"/>
              </a:rPr>
              <a:t>När de stora utbildningsinstitutionerna övergick till distansutbildning var många oroade för att många studerande som redan hade svårigheter hamnade i miljöer där det fanns relativt sett färre resurser till stöd för deras lärande och på så sätt försatte dem ännu mer i underläge.</a:t>
            </a:r>
          </a:p>
        </p:txBody>
      </p:sp>
      <p:sp>
        <p:nvSpPr>
          <p:cNvPr id="6" name="Content Placeholder 1">
            <a:extLst>
              <a:ext uri="{FF2B5EF4-FFF2-40B4-BE49-F238E27FC236}">
                <a16:creationId xmlns:a16="http://schemas.microsoft.com/office/drawing/2014/main" id="{DC8DB287-0249-430A-A4EB-2B61FA1DB354}"/>
              </a:ext>
            </a:extLst>
          </p:cNvPr>
          <p:cNvSpPr txBox="1">
            <a:spLocks/>
          </p:cNvSpPr>
          <p:nvPr/>
        </p:nvSpPr>
        <p:spPr>
          <a:xfrm>
            <a:off x="8339066" y="2240622"/>
            <a:ext cx="316103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spcBef>
                <a:spcPts val="500"/>
              </a:spcBef>
              <a:spcAft>
                <a:spcPts val="1000"/>
              </a:spcAft>
              <a:buNone/>
            </a:pPr>
            <a:r>
              <a:rPr lang="sv-SE" sz="1600" dirty="0">
                <a:ea typeface="Corbel" panose="020B0503020204020204" pitchFamily="34" charset="0"/>
                <a:cs typeface="Times New Roman" panose="02020603050405020304" pitchFamily="18" charset="0"/>
              </a:rPr>
              <a:t>Pandemin har skapat stora störningar i många sektorer och branscher, och inte minst utbildningen har varit bland de hårdast drabbade. Men det satte ljuset på hur institutioner och deras utbildare kunde anpassa sin undervisning och leverans för att möta de studerandes behov och på så sätt bereda vägen för ytterligare förnyelse och förändring inom sektorn. </a:t>
            </a:r>
          </a:p>
        </p:txBody>
      </p:sp>
      <p:sp>
        <p:nvSpPr>
          <p:cNvPr id="7" name="Content Placeholder 1">
            <a:extLst>
              <a:ext uri="{FF2B5EF4-FFF2-40B4-BE49-F238E27FC236}">
                <a16:creationId xmlns:a16="http://schemas.microsoft.com/office/drawing/2014/main" id="{310C8D93-5412-45E5-BC66-AB1EC341B125}"/>
              </a:ext>
            </a:extLst>
          </p:cNvPr>
          <p:cNvSpPr txBox="1">
            <a:spLocks/>
          </p:cNvSpPr>
          <p:nvPr/>
        </p:nvSpPr>
        <p:spPr>
          <a:xfrm>
            <a:off x="278007" y="1792606"/>
            <a:ext cx="3722961" cy="396240"/>
          </a:xfrm>
          <a:prstGeom prst="rect">
            <a:avLst/>
          </a:prstGeom>
          <a:solidFill>
            <a:srgbClr val="E61A5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Bef>
                <a:spcPts val="500"/>
              </a:spcBef>
              <a:spcAft>
                <a:spcPts val="1000"/>
              </a:spcAft>
              <a:buNone/>
            </a:pPr>
            <a:r>
              <a:rPr lang="en-GB" sz="1600" dirty="0" err="1">
                <a:solidFill>
                  <a:schemeClr val="bg1"/>
                </a:solidFill>
                <a:ea typeface="Corbel" panose="020B0503020204020204" pitchFamily="34" charset="0"/>
                <a:cs typeface="Times New Roman" panose="02020603050405020304" pitchFamily="18" charset="0"/>
              </a:rPr>
              <a:t>Studerande</a:t>
            </a:r>
            <a:r>
              <a:rPr lang="en-GB" sz="1600" dirty="0">
                <a:solidFill>
                  <a:schemeClr val="bg1"/>
                </a:solidFill>
                <a:ea typeface="Corbel" panose="020B0503020204020204" pitchFamily="34" charset="0"/>
                <a:cs typeface="Times New Roman" panose="02020603050405020304" pitchFamily="18" charset="0"/>
              </a:rPr>
              <a:t> </a:t>
            </a:r>
            <a:r>
              <a:rPr lang="en-GB" sz="1600" dirty="0" err="1">
                <a:solidFill>
                  <a:schemeClr val="bg1"/>
                </a:solidFill>
                <a:ea typeface="Corbel" panose="020B0503020204020204" pitchFamily="34" charset="0"/>
                <a:cs typeface="Times New Roman" panose="02020603050405020304" pitchFamily="18" charset="0"/>
              </a:rPr>
              <a:t>har</a:t>
            </a:r>
            <a:r>
              <a:rPr lang="en-GB" sz="1600" dirty="0">
                <a:solidFill>
                  <a:schemeClr val="bg1"/>
                </a:solidFill>
                <a:ea typeface="Corbel" panose="020B0503020204020204" pitchFamily="34" charset="0"/>
                <a:cs typeface="Times New Roman" panose="02020603050405020304" pitchFamily="18" charset="0"/>
              </a:rPr>
              <a:t> </a:t>
            </a:r>
            <a:r>
              <a:rPr lang="en-GB" sz="1600" dirty="0" err="1">
                <a:solidFill>
                  <a:schemeClr val="bg1"/>
                </a:solidFill>
                <a:ea typeface="Corbel" panose="020B0503020204020204" pitchFamily="34" charset="0"/>
                <a:cs typeface="Times New Roman" panose="02020603050405020304" pitchFamily="18" charset="0"/>
              </a:rPr>
              <a:t>anpassningsproblem</a:t>
            </a:r>
            <a:endParaRPr lang="en-GB" sz="1600" dirty="0">
              <a:solidFill>
                <a:schemeClr val="bg1"/>
              </a:solidFill>
              <a:ea typeface="Corbel" panose="020B0503020204020204" pitchFamily="34" charset="0"/>
              <a:cs typeface="Times New Roman" panose="02020603050405020304" pitchFamily="18" charset="0"/>
            </a:endParaRPr>
          </a:p>
        </p:txBody>
      </p:sp>
      <p:sp>
        <p:nvSpPr>
          <p:cNvPr id="8" name="Content Placeholder 1">
            <a:extLst>
              <a:ext uri="{FF2B5EF4-FFF2-40B4-BE49-F238E27FC236}">
                <a16:creationId xmlns:a16="http://schemas.microsoft.com/office/drawing/2014/main" id="{DA3B23D3-C56C-410C-91E4-BD00F3FFA496}"/>
              </a:ext>
            </a:extLst>
          </p:cNvPr>
          <p:cNvSpPr txBox="1">
            <a:spLocks/>
          </p:cNvSpPr>
          <p:nvPr/>
        </p:nvSpPr>
        <p:spPr>
          <a:xfrm>
            <a:off x="4614267" y="1792606"/>
            <a:ext cx="3111500" cy="396240"/>
          </a:xfrm>
          <a:prstGeom prst="rect">
            <a:avLst/>
          </a:prstGeom>
          <a:solidFill>
            <a:srgbClr val="E61A5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Bef>
                <a:spcPts val="500"/>
              </a:spcBef>
              <a:spcAft>
                <a:spcPts val="1000"/>
              </a:spcAft>
              <a:buNone/>
            </a:pPr>
            <a:r>
              <a:rPr lang="en-GB" sz="1600" dirty="0" err="1">
                <a:solidFill>
                  <a:schemeClr val="bg1"/>
                </a:solidFill>
                <a:ea typeface="Corbel" panose="020B0503020204020204" pitchFamily="34" charset="0"/>
                <a:cs typeface="Times New Roman" panose="02020603050405020304" pitchFamily="18" charset="0"/>
              </a:rPr>
              <a:t>Studerande</a:t>
            </a:r>
            <a:r>
              <a:rPr lang="en-GB" sz="1600" dirty="0">
                <a:solidFill>
                  <a:schemeClr val="bg1"/>
                </a:solidFill>
                <a:ea typeface="Corbel" panose="020B0503020204020204" pitchFamily="34" charset="0"/>
                <a:cs typeface="Times New Roman" panose="02020603050405020304" pitchFamily="18" charset="0"/>
              </a:rPr>
              <a:t> med </a:t>
            </a:r>
            <a:r>
              <a:rPr lang="en-GB" sz="1600" dirty="0" err="1">
                <a:solidFill>
                  <a:schemeClr val="bg1"/>
                </a:solidFill>
                <a:ea typeface="Corbel" panose="020B0503020204020204" pitchFamily="34" charset="0"/>
                <a:cs typeface="Times New Roman" panose="02020603050405020304" pitchFamily="18" charset="0"/>
              </a:rPr>
              <a:t>svårigheter</a:t>
            </a:r>
            <a:endParaRPr lang="en-GB" sz="1600" dirty="0">
              <a:solidFill>
                <a:schemeClr val="bg1"/>
              </a:solidFill>
              <a:ea typeface="Corbel" panose="020B0503020204020204" pitchFamily="34" charset="0"/>
              <a:cs typeface="Times New Roman" panose="02020603050405020304" pitchFamily="18" charset="0"/>
            </a:endParaRPr>
          </a:p>
        </p:txBody>
      </p:sp>
      <p:sp>
        <p:nvSpPr>
          <p:cNvPr id="9" name="Content Placeholder 1">
            <a:extLst>
              <a:ext uri="{FF2B5EF4-FFF2-40B4-BE49-F238E27FC236}">
                <a16:creationId xmlns:a16="http://schemas.microsoft.com/office/drawing/2014/main" id="{6065DE9D-2BFA-47A8-A5A2-DCBAF8D04D91}"/>
              </a:ext>
            </a:extLst>
          </p:cNvPr>
          <p:cNvSpPr txBox="1">
            <a:spLocks/>
          </p:cNvSpPr>
          <p:nvPr/>
        </p:nvSpPr>
        <p:spPr>
          <a:xfrm>
            <a:off x="8244138" y="1778013"/>
            <a:ext cx="3722961" cy="396240"/>
          </a:xfrm>
          <a:prstGeom prst="rect">
            <a:avLst/>
          </a:prstGeom>
          <a:solidFill>
            <a:srgbClr val="E61A5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Bef>
                <a:spcPts val="500"/>
              </a:spcBef>
              <a:spcAft>
                <a:spcPts val="1000"/>
              </a:spcAft>
              <a:buNone/>
            </a:pPr>
            <a:r>
              <a:rPr lang="en-GB" sz="1600" dirty="0" err="1">
                <a:solidFill>
                  <a:schemeClr val="bg1"/>
                </a:solidFill>
                <a:ea typeface="Corbel" panose="020B0503020204020204" pitchFamily="34" charset="0"/>
                <a:cs typeface="Times New Roman" panose="02020603050405020304" pitchFamily="18" charset="0"/>
              </a:rPr>
              <a:t>Utbildare</a:t>
            </a:r>
            <a:r>
              <a:rPr lang="en-GB" sz="1600" dirty="0">
                <a:solidFill>
                  <a:schemeClr val="bg1"/>
                </a:solidFill>
                <a:ea typeface="Corbel" panose="020B0503020204020204" pitchFamily="34" charset="0"/>
                <a:cs typeface="Times New Roman" panose="02020603050405020304" pitchFamily="18" charset="0"/>
              </a:rPr>
              <a:t> KAN </a:t>
            </a:r>
            <a:r>
              <a:rPr lang="en-GB" sz="1600" dirty="0" err="1">
                <a:solidFill>
                  <a:schemeClr val="bg1"/>
                </a:solidFill>
                <a:ea typeface="Corbel" panose="020B0503020204020204" pitchFamily="34" charset="0"/>
                <a:cs typeface="Times New Roman" panose="02020603050405020304" pitchFamily="18" charset="0"/>
              </a:rPr>
              <a:t>anpassa</a:t>
            </a:r>
            <a:r>
              <a:rPr lang="en-GB" sz="1600" dirty="0">
                <a:solidFill>
                  <a:schemeClr val="bg1"/>
                </a:solidFill>
                <a:ea typeface="Corbel" panose="020B0503020204020204" pitchFamily="34" charset="0"/>
                <a:cs typeface="Times New Roman" panose="02020603050405020304" pitchFamily="18" charset="0"/>
              </a:rPr>
              <a:t> sig</a:t>
            </a:r>
          </a:p>
        </p:txBody>
      </p:sp>
    </p:spTree>
    <p:extLst>
      <p:ext uri="{BB962C8B-B14F-4D97-AF65-F5344CB8AC3E}">
        <p14:creationId xmlns:p14="http://schemas.microsoft.com/office/powerpoint/2010/main" val="3686777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B0440B0-8154-4FBA-BF5D-D7795764C27A}"/>
              </a:ext>
            </a:extLst>
          </p:cNvPr>
          <p:cNvSpPr>
            <a:spLocks noGrp="1"/>
          </p:cNvSpPr>
          <p:nvPr>
            <p:ph type="title"/>
          </p:nvPr>
        </p:nvSpPr>
        <p:spPr>
          <a:xfrm>
            <a:off x="839788" y="457200"/>
            <a:ext cx="3932237" cy="1181819"/>
          </a:xfrm>
        </p:spPr>
        <p:txBody>
          <a:bodyPr/>
          <a:lstStyle/>
          <a:p>
            <a:r>
              <a:rPr lang="sv-SE" sz="3200" b="1" spc="100" dirty="0"/>
              <a:t>Mål och syfte</a:t>
            </a:r>
            <a:endParaRPr lang="en-GB" dirty="0"/>
          </a:p>
        </p:txBody>
      </p:sp>
      <p:pic>
        <p:nvPicPr>
          <p:cNvPr id="8" name="Tijdelijke aanduiding voor afbeelding 7" descr="Afbeelding met persoon, person&#10;&#10;Automatisch gegenereerde beschrijving">
            <a:extLst>
              <a:ext uri="{FF2B5EF4-FFF2-40B4-BE49-F238E27FC236}">
                <a16:creationId xmlns:a16="http://schemas.microsoft.com/office/drawing/2014/main" id="{EEF428DA-2E71-4A70-B39B-645E48F2F96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1116" b="11116"/>
          <a:stretch>
            <a:fillRect/>
          </a:stretch>
        </p:blipFill>
        <p:spPr/>
      </p:pic>
      <p:sp>
        <p:nvSpPr>
          <p:cNvPr id="6" name="Tijdelijke aanduiding voor tekst 5">
            <a:extLst>
              <a:ext uri="{FF2B5EF4-FFF2-40B4-BE49-F238E27FC236}">
                <a16:creationId xmlns:a16="http://schemas.microsoft.com/office/drawing/2014/main" id="{D49DF9DC-C1D1-4CAD-A7EA-EE59ED159EFD}"/>
              </a:ext>
            </a:extLst>
          </p:cNvPr>
          <p:cNvSpPr>
            <a:spLocks noGrp="1"/>
          </p:cNvSpPr>
          <p:nvPr>
            <p:ph type="body" sz="half" idx="2"/>
          </p:nvPr>
        </p:nvSpPr>
        <p:spPr>
          <a:xfrm>
            <a:off x="806450" y="1639018"/>
            <a:ext cx="3998912" cy="4882551"/>
          </a:xfrm>
        </p:spPr>
        <p:txBody>
          <a:bodyPr>
            <a:noAutofit/>
          </a:bodyPr>
          <a:lstStyle/>
          <a:p>
            <a:pPr algn="just">
              <a:lnSpc>
                <a:spcPct val="200000"/>
              </a:lnSpc>
              <a:spcAft>
                <a:spcPts val="600"/>
              </a:spcAft>
            </a:pPr>
            <a:r>
              <a:rPr lang="sv-SE" b="1" dirty="0">
                <a:solidFill>
                  <a:schemeClr val="tx1"/>
                </a:solidFill>
              </a:rPr>
              <a:t>Det övergripande målet med modul 2 är att ge dig insikt i teorin bakom de olika inlärningsstilarna och de många  intelligenserna och hur du i praktiken kan ta in de teorierna när du planerar mer inlärarcentrerade lektioner. Modul 2 syftar till att ge konkreta resonemang om varför inlärarcentrerade lektioner är särskilt relevanta idag. </a:t>
            </a:r>
          </a:p>
        </p:txBody>
      </p:sp>
      <p:sp>
        <p:nvSpPr>
          <p:cNvPr id="9" name="Tekstvak 8">
            <a:extLst>
              <a:ext uri="{FF2B5EF4-FFF2-40B4-BE49-F238E27FC236}">
                <a16:creationId xmlns:a16="http://schemas.microsoft.com/office/drawing/2014/main" id="{79F09B6A-8E86-4C02-8FAA-0DED80B3A5C9}"/>
              </a:ext>
            </a:extLst>
          </p:cNvPr>
          <p:cNvSpPr txBox="1"/>
          <p:nvPr/>
        </p:nvSpPr>
        <p:spPr>
          <a:xfrm>
            <a:off x="8595756" y="5387459"/>
            <a:ext cx="2873828" cy="369332"/>
          </a:xfrm>
          <a:prstGeom prst="rect">
            <a:avLst/>
          </a:prstGeom>
          <a:noFill/>
        </p:spPr>
        <p:txBody>
          <a:bodyPr wrap="square" rtlCol="0">
            <a:spAutoFit/>
          </a:bodyPr>
          <a:lstStyle/>
          <a:p>
            <a:r>
              <a:rPr lang="nl-NL" dirty="0">
                <a:solidFill>
                  <a:schemeClr val="bg1"/>
                </a:solidFill>
              </a:rPr>
              <a:t>images </a:t>
            </a:r>
            <a:r>
              <a:rPr lang="nl-NL" dirty="0" err="1">
                <a:solidFill>
                  <a:schemeClr val="bg1"/>
                </a:solidFill>
              </a:rPr>
              <a:t>can</a:t>
            </a:r>
            <a:r>
              <a:rPr lang="nl-NL" dirty="0">
                <a:solidFill>
                  <a:schemeClr val="bg1"/>
                </a:solidFill>
              </a:rPr>
              <a:t> </a:t>
            </a:r>
            <a:r>
              <a:rPr lang="nl-NL" dirty="0" err="1">
                <a:solidFill>
                  <a:schemeClr val="bg1"/>
                </a:solidFill>
              </a:rPr>
              <a:t>be</a:t>
            </a:r>
            <a:r>
              <a:rPr lang="nl-NL" dirty="0">
                <a:solidFill>
                  <a:schemeClr val="bg1"/>
                </a:solidFill>
              </a:rPr>
              <a:t> </a:t>
            </a:r>
            <a:r>
              <a:rPr lang="nl-NL" dirty="0" err="1">
                <a:solidFill>
                  <a:schemeClr val="bg1"/>
                </a:solidFill>
              </a:rPr>
              <a:t>changed</a:t>
            </a:r>
            <a:endParaRPr lang="en-GB" dirty="0">
              <a:solidFill>
                <a:schemeClr val="bg1"/>
              </a:solidFill>
            </a:endParaRPr>
          </a:p>
        </p:txBody>
      </p:sp>
    </p:spTree>
    <p:extLst>
      <p:ext uri="{BB962C8B-B14F-4D97-AF65-F5344CB8AC3E}">
        <p14:creationId xmlns:p14="http://schemas.microsoft.com/office/powerpoint/2010/main" val="2908978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12BA15E-4659-440B-9C84-66614085DDD7}"/>
              </a:ext>
            </a:extLst>
          </p:cNvPr>
          <p:cNvSpPr>
            <a:spLocks noGrp="1"/>
          </p:cNvSpPr>
          <p:nvPr>
            <p:ph type="title"/>
          </p:nvPr>
        </p:nvSpPr>
        <p:spPr/>
        <p:txBody>
          <a:bodyPr>
            <a:normAutofit/>
          </a:bodyPr>
          <a:lstStyle/>
          <a:p>
            <a:pPr>
              <a:spcAft>
                <a:spcPts val="1000"/>
              </a:spcAft>
            </a:pPr>
            <a:r>
              <a:rPr lang="en-GB" sz="2800" dirty="0">
                <a:solidFill>
                  <a:schemeClr val="bg1"/>
                </a:solidFill>
                <a:latin typeface="+mn-lt"/>
                <a:ea typeface="+mn-ea"/>
                <a:cs typeface="+mn-cs"/>
              </a:rPr>
              <a:t>2.3 </a:t>
            </a:r>
            <a:r>
              <a:rPr lang="en-GB" sz="2800" dirty="0" err="1">
                <a:solidFill>
                  <a:schemeClr val="bg1"/>
                </a:solidFill>
                <a:latin typeface="+mn-lt"/>
                <a:ea typeface="+mn-ea"/>
                <a:cs typeface="+mn-cs"/>
              </a:rPr>
              <a:t>Teorin</a:t>
            </a:r>
            <a:r>
              <a:rPr lang="en-GB" sz="2800" dirty="0">
                <a:solidFill>
                  <a:schemeClr val="bg1"/>
                </a:solidFill>
                <a:latin typeface="+mn-lt"/>
                <a:ea typeface="+mn-ea"/>
                <a:cs typeface="+mn-cs"/>
              </a:rPr>
              <a:t> om de </a:t>
            </a:r>
            <a:r>
              <a:rPr lang="en-GB" sz="2800" dirty="0" err="1">
                <a:solidFill>
                  <a:schemeClr val="bg1"/>
                </a:solidFill>
                <a:latin typeface="+mn-lt"/>
                <a:ea typeface="+mn-ea"/>
                <a:cs typeface="+mn-cs"/>
              </a:rPr>
              <a:t>många</a:t>
            </a:r>
            <a:r>
              <a:rPr lang="en-GB" sz="2800" dirty="0">
                <a:solidFill>
                  <a:schemeClr val="bg1"/>
                </a:solidFill>
                <a:latin typeface="+mn-lt"/>
                <a:ea typeface="+mn-ea"/>
                <a:cs typeface="+mn-cs"/>
              </a:rPr>
              <a:t> </a:t>
            </a:r>
            <a:r>
              <a:rPr lang="en-GB" sz="2800" dirty="0" err="1">
                <a:solidFill>
                  <a:schemeClr val="bg1"/>
                </a:solidFill>
                <a:latin typeface="+mn-lt"/>
                <a:ea typeface="+mn-ea"/>
                <a:cs typeface="+mn-cs"/>
              </a:rPr>
              <a:t>intelligenserna</a:t>
            </a:r>
            <a:endParaRPr lang="en-GB" sz="2800" dirty="0">
              <a:solidFill>
                <a:schemeClr val="bg1"/>
              </a:solidFill>
              <a:latin typeface="+mn-lt"/>
              <a:ea typeface="+mn-ea"/>
              <a:cs typeface="+mn-cs"/>
            </a:endParaRPr>
          </a:p>
        </p:txBody>
      </p:sp>
    </p:spTree>
    <p:extLst>
      <p:ext uri="{BB962C8B-B14F-4D97-AF65-F5344CB8AC3E}">
        <p14:creationId xmlns:p14="http://schemas.microsoft.com/office/powerpoint/2010/main" val="2375989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F6460083-2617-4962-883D-C247F982CD76}"/>
              </a:ext>
            </a:extLst>
          </p:cNvPr>
          <p:cNvSpPr>
            <a:spLocks noGrp="1"/>
          </p:cNvSpPr>
          <p:nvPr>
            <p:ph type="title"/>
          </p:nvPr>
        </p:nvSpPr>
        <p:spPr/>
        <p:txBody>
          <a:bodyPr>
            <a:normAutofit/>
          </a:bodyPr>
          <a:lstStyle/>
          <a:p>
            <a:r>
              <a:rPr lang="nl-NL" dirty="0">
                <a:solidFill>
                  <a:srgbClr val="F2BD1F"/>
                </a:solidFill>
                <a:latin typeface="+mn-lt"/>
              </a:rPr>
              <a:t>Teorin om de många intelligenserna</a:t>
            </a:r>
            <a:br>
              <a:rPr lang="nl-NL" dirty="0">
                <a:solidFill>
                  <a:srgbClr val="F2BD1F"/>
                </a:solidFill>
              </a:rPr>
            </a:br>
            <a:r>
              <a:rPr lang="nl-NL" dirty="0">
                <a:solidFill>
                  <a:srgbClr val="F2BD1F"/>
                </a:solidFill>
              </a:rPr>
              <a:t>2.3 </a:t>
            </a:r>
            <a:r>
              <a:rPr lang="nl-NL" sz="3600" dirty="0">
                <a:solidFill>
                  <a:srgbClr val="F2BD1F"/>
                </a:solidFill>
              </a:rPr>
              <a:t>Introduktion</a:t>
            </a:r>
            <a:endParaRPr lang="en-GB" dirty="0">
              <a:solidFill>
                <a:srgbClr val="F2BD1F"/>
              </a:solidFill>
            </a:endParaRPr>
          </a:p>
        </p:txBody>
      </p:sp>
      <p:sp>
        <p:nvSpPr>
          <p:cNvPr id="2" name="Content Placeholder 1">
            <a:extLst>
              <a:ext uri="{FF2B5EF4-FFF2-40B4-BE49-F238E27FC236}">
                <a16:creationId xmlns:a16="http://schemas.microsoft.com/office/drawing/2014/main" id="{C20ABA51-1AAB-4D78-9893-485C7244B1A1}"/>
              </a:ext>
            </a:extLst>
          </p:cNvPr>
          <p:cNvSpPr>
            <a:spLocks noGrp="1"/>
          </p:cNvSpPr>
          <p:nvPr>
            <p:ph idx="1"/>
          </p:nvPr>
        </p:nvSpPr>
        <p:spPr>
          <a:xfrm>
            <a:off x="838200" y="1877696"/>
            <a:ext cx="4545367" cy="4697296"/>
          </a:xfrm>
        </p:spPr>
        <p:txBody>
          <a:bodyPr>
            <a:normAutofit/>
          </a:bodyPr>
          <a:lstStyle/>
          <a:p>
            <a:pPr marL="0" indent="0" algn="just">
              <a:buNone/>
            </a:pPr>
            <a:r>
              <a:rPr lang="sv-SE" sz="1800" dirty="0">
                <a:effectLst/>
                <a:ea typeface="Corbel" panose="020B0503020204020204" pitchFamily="34" charset="0"/>
                <a:cs typeface="Times New Roman" panose="02020603050405020304" pitchFamily="18" charset="0"/>
              </a:rPr>
              <a:t>Teorin om de många intelligenserna lanserades av Gardner i början av 1980-talet som ett alternativ till traditionellt utformade klassrum och som ett behov av variation </a:t>
            </a:r>
            <a:r>
              <a:rPr lang="sv-SE" sz="1800" dirty="0">
                <a:ea typeface="Corbel" panose="020B0503020204020204" pitchFamily="34" charset="0"/>
                <a:cs typeface="Times New Roman" panose="02020603050405020304" pitchFamily="18" charset="0"/>
              </a:rPr>
              <a:t>vad gäller de sätt folk lär sig och förstår</a:t>
            </a:r>
            <a:r>
              <a:rPr lang="sv-SE" sz="1800" dirty="0">
                <a:effectLst/>
                <a:ea typeface="Corbel" panose="020B0503020204020204" pitchFamily="34" charset="0"/>
                <a:cs typeface="Times New Roman" panose="02020603050405020304" pitchFamily="18" charset="0"/>
              </a:rPr>
              <a:t>. Gardner (1983) föreslog </a:t>
            </a:r>
            <a:r>
              <a:rPr lang="sv-SE" sz="1800" dirty="0">
                <a:solidFill>
                  <a:srgbClr val="676766"/>
                </a:solidFill>
                <a:effectLst/>
                <a:ea typeface="Corbel" panose="020B0503020204020204" pitchFamily="34" charset="0"/>
                <a:cs typeface="Times New Roman" panose="02020603050405020304" pitchFamily="18" charset="0"/>
              </a:rPr>
              <a:t>att inlärare inte har en enda intelligens utan ett urval av intelligenser</a:t>
            </a:r>
            <a:r>
              <a:rPr lang="sv-SE" sz="1800" dirty="0">
                <a:effectLst/>
                <a:ea typeface="Corbel" panose="020B0503020204020204" pitchFamily="34" charset="0"/>
                <a:cs typeface="Times New Roman" panose="02020603050405020304" pitchFamily="18" charset="0"/>
              </a:rPr>
              <a:t>. Han antar att alla människor har dessa intelligenser men att en av dem är mer framträdande hos varje individ.</a:t>
            </a:r>
            <a:r>
              <a:rPr lang="sv-SE" sz="1800" baseline="30000" dirty="0">
                <a:effectLst/>
                <a:ea typeface="Corbel" panose="020B0503020204020204" pitchFamily="34" charset="0"/>
                <a:cs typeface="Times New Roman" panose="02020603050405020304" pitchFamily="18" charset="0"/>
              </a:rPr>
              <a:t>1</a:t>
            </a:r>
          </a:p>
          <a:p>
            <a:pPr marL="0" indent="0" algn="just">
              <a:buNone/>
            </a:pPr>
            <a:endParaRPr lang="sv-SE" sz="1800" dirty="0">
              <a:latin typeface="Corbel" panose="020B0503020204020204" pitchFamily="34" charset="0"/>
              <a:ea typeface="Corbel" panose="020B0503020204020204" pitchFamily="34" charset="0"/>
              <a:cs typeface="Times New Roman" panose="02020603050405020304" pitchFamily="18" charset="0"/>
            </a:endParaRPr>
          </a:p>
          <a:p>
            <a:pPr marL="0" indent="0" algn="just">
              <a:buNone/>
            </a:pPr>
            <a:r>
              <a:rPr lang="sv-SE" sz="1800" dirty="0">
                <a:effectLst/>
                <a:latin typeface="Corbel" panose="020B0503020204020204" pitchFamily="34" charset="0"/>
                <a:ea typeface="Corbel" panose="020B0503020204020204" pitchFamily="34" charset="0"/>
                <a:cs typeface="Times New Roman" panose="02020603050405020304" pitchFamily="18" charset="0"/>
              </a:rPr>
              <a:t> </a:t>
            </a:r>
            <a:endParaRPr lang="sv-SE" sz="1800" dirty="0">
              <a:latin typeface="Corbel" panose="020B0503020204020204" pitchFamily="34" charset="0"/>
              <a:ea typeface="Corbel" panose="020B0503020204020204" pitchFamily="34" charset="0"/>
              <a:cs typeface="Times New Roman" panose="02020603050405020304" pitchFamily="18" charset="0"/>
            </a:endParaRPr>
          </a:p>
          <a:p>
            <a:pPr marL="342900" indent="-342900">
              <a:buAutoNum type="arabicParenBoth"/>
            </a:pPr>
            <a:r>
              <a:rPr lang="sv-SE" sz="1400" u="sng" dirty="0">
                <a:solidFill>
                  <a:srgbClr val="F2BD1F"/>
                </a:solidFill>
                <a:effectLst/>
                <a:latin typeface="Corbel" panose="020B0503020204020204" pitchFamily="34" charset="0"/>
                <a:ea typeface="Corbel" panose="020B0503020204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https://files.eric.ed.gov/fulltext/EJ1170867.pdf</a:t>
            </a:r>
            <a:r>
              <a:rPr lang="sv-SE" sz="1400" dirty="0">
                <a:solidFill>
                  <a:srgbClr val="F2BD1F"/>
                </a:solidFill>
                <a:effectLst/>
                <a:latin typeface="Corbel" panose="020B0503020204020204" pitchFamily="34" charset="0"/>
                <a:ea typeface="Corbel" panose="020B0503020204020204" pitchFamily="34" charset="0"/>
                <a:cs typeface="Times New Roman" panose="02020603050405020304" pitchFamily="18" charset="0"/>
              </a:rPr>
              <a:t> </a:t>
            </a:r>
          </a:p>
        </p:txBody>
      </p:sp>
      <p:sp>
        <p:nvSpPr>
          <p:cNvPr id="4" name="Content Placeholder 1">
            <a:extLst>
              <a:ext uri="{FF2B5EF4-FFF2-40B4-BE49-F238E27FC236}">
                <a16:creationId xmlns:a16="http://schemas.microsoft.com/office/drawing/2014/main" id="{5EAFB824-9D7F-4158-A552-61054B73FD04}"/>
              </a:ext>
            </a:extLst>
          </p:cNvPr>
          <p:cNvSpPr txBox="1">
            <a:spLocks/>
          </p:cNvSpPr>
          <p:nvPr/>
        </p:nvSpPr>
        <p:spPr>
          <a:xfrm>
            <a:off x="6096000" y="1877696"/>
            <a:ext cx="5269516" cy="46972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sv-SE" sz="1800" dirty="0">
                <a:ea typeface="Corbel" panose="020B0503020204020204" pitchFamily="34" charset="0"/>
                <a:cs typeface="Times New Roman" panose="02020603050405020304" pitchFamily="18" charset="0"/>
              </a:rPr>
              <a:t>Gardner (2013) understryker att oavsett vilket ämne du undervisar i – ”humaniora, naturvetenskap, historia eller matte” – bör du ta fram undervisningsmaterial av olika slag.. Gardner fortsätter med att framhålla att det du är bekant med ”kan du beskriva och föreställa dig … på flera sätt. Vi lärare upptäcker ibland att vår behärskning av ett ämne är svag när en studerande ber oss att förklara innehållet på ett annat sätt, och vi blir förbryllade.” Att förklara ett innehåll på flera sätt hjälper alltså inte bara de studerande att lära sig innehållet, det hjälper också utbildarna att öka och förstärka sin behärskning av ämnet.</a:t>
            </a:r>
            <a:r>
              <a:rPr lang="sv-SE" sz="1800" baseline="30000" dirty="0">
                <a:ea typeface="Corbel" panose="020B0503020204020204" pitchFamily="34" charset="0"/>
                <a:cs typeface="Times New Roman" panose="02020603050405020304" pitchFamily="18" charset="0"/>
              </a:rPr>
              <a:t>2</a:t>
            </a:r>
          </a:p>
          <a:p>
            <a:pPr marL="0" indent="0" algn="just">
              <a:buFont typeface="Arial" panose="020B0604020202020204" pitchFamily="34" charset="0"/>
              <a:buNone/>
            </a:pPr>
            <a:r>
              <a:rPr lang="sv-SE" sz="1800" dirty="0">
                <a:latin typeface="Corbel" panose="020B0503020204020204" pitchFamily="34" charset="0"/>
                <a:ea typeface="Corbel" panose="020B0503020204020204" pitchFamily="34" charset="0"/>
                <a:cs typeface="Times New Roman" panose="02020603050405020304" pitchFamily="18" charset="0"/>
              </a:rPr>
              <a:t> </a:t>
            </a:r>
          </a:p>
          <a:p>
            <a:pPr marL="0" indent="0">
              <a:buNone/>
            </a:pPr>
            <a:r>
              <a:rPr lang="sv-SE" sz="1400" u="sng" dirty="0">
                <a:solidFill>
                  <a:srgbClr val="F2BD1F"/>
                </a:solidFill>
                <a:latin typeface="Corbel" panose="020B0503020204020204" pitchFamily="34" charset="0"/>
                <a:ea typeface="Corbel" panose="020B0503020204020204" pitchFamily="34" charset="0"/>
                <a:cs typeface="Times New Roman" panose="02020603050405020304" pitchFamily="18" charset="0"/>
              </a:rPr>
              <a:t>(2) https://www.niu.edu/citl/resources/guides/instructional-guide/gardners-theory-of-multiple-intelligences.shtml</a:t>
            </a:r>
            <a:endParaRPr lang="sv-SE" sz="1400" dirty="0">
              <a:solidFill>
                <a:srgbClr val="F2BD1F"/>
              </a:solidFill>
              <a:latin typeface="Corbel" panose="020B0503020204020204" pitchFamily="34" charset="0"/>
              <a:ea typeface="Corbel" panose="020B0503020204020204" pitchFamily="34" charset="0"/>
              <a:cs typeface="Times New Roman" panose="02020603050405020304" pitchFamily="18" charset="0"/>
            </a:endParaRPr>
          </a:p>
        </p:txBody>
      </p:sp>
    </p:spTree>
    <p:extLst>
      <p:ext uri="{BB962C8B-B14F-4D97-AF65-F5344CB8AC3E}">
        <p14:creationId xmlns:p14="http://schemas.microsoft.com/office/powerpoint/2010/main" val="642750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hlinkClick r:id="rId2"/>
            <a:extLst>
              <a:ext uri="{FF2B5EF4-FFF2-40B4-BE49-F238E27FC236}">
                <a16:creationId xmlns:a16="http://schemas.microsoft.com/office/drawing/2014/main" id="{7E840ACB-22DA-4D12-9226-31DB254616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87" t="10823" r="9307" b="5574"/>
          <a:stretch/>
        </p:blipFill>
        <p:spPr>
          <a:xfrm>
            <a:off x="2523953" y="1669575"/>
            <a:ext cx="6720506" cy="3559902"/>
          </a:xfrm>
          <a:prstGeom prst="rect">
            <a:avLst/>
          </a:prstGeom>
        </p:spPr>
      </p:pic>
      <p:sp>
        <p:nvSpPr>
          <p:cNvPr id="2" name="Title 1"/>
          <p:cNvSpPr>
            <a:spLocks noGrp="1"/>
          </p:cNvSpPr>
          <p:nvPr>
            <p:ph type="title"/>
          </p:nvPr>
        </p:nvSpPr>
        <p:spPr>
          <a:xfrm>
            <a:off x="1841475" y="116287"/>
            <a:ext cx="10515600" cy="1325563"/>
          </a:xfrm>
        </p:spPr>
        <p:txBody>
          <a:bodyPr/>
          <a:lstStyle/>
          <a:p>
            <a:r>
              <a:rPr lang="en-US" b="1" i="1" dirty="0" err="1">
                <a:solidFill>
                  <a:srgbClr val="F2BD1F"/>
                </a:solidFill>
                <a:latin typeface="+mn-lt"/>
              </a:rPr>
              <a:t>Tid</a:t>
            </a:r>
            <a:r>
              <a:rPr lang="en-US" b="1" i="1" dirty="0">
                <a:solidFill>
                  <a:srgbClr val="F2BD1F"/>
                </a:solidFill>
                <a:latin typeface="+mn-lt"/>
              </a:rPr>
              <a:t> för </a:t>
            </a:r>
            <a:r>
              <a:rPr lang="en-US" b="1" i="1" dirty="0" err="1">
                <a:solidFill>
                  <a:srgbClr val="F2BD1F"/>
                </a:solidFill>
                <a:latin typeface="+mn-lt"/>
              </a:rPr>
              <a:t>självreflektion</a:t>
            </a:r>
            <a:r>
              <a:rPr lang="en-US" b="1" i="1" dirty="0">
                <a:solidFill>
                  <a:srgbClr val="F2BD1F"/>
                </a:solidFill>
                <a:latin typeface="+mn-lt"/>
              </a:rPr>
              <a:t> </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07" y="4550848"/>
            <a:ext cx="2955315" cy="2307152"/>
          </a:xfrm>
          <a:prstGeom prst="rect">
            <a:avLst/>
          </a:prstGeom>
        </p:spPr>
      </p:pic>
      <p:sp>
        <p:nvSpPr>
          <p:cNvPr id="12" name="TextBox 11"/>
          <p:cNvSpPr txBox="1"/>
          <p:nvPr/>
        </p:nvSpPr>
        <p:spPr>
          <a:xfrm>
            <a:off x="4331" y="1323294"/>
            <a:ext cx="6574022" cy="646331"/>
          </a:xfrm>
          <a:prstGeom prst="rect">
            <a:avLst/>
          </a:prstGeom>
          <a:solidFill>
            <a:srgbClr val="F2BD1F"/>
          </a:solidFill>
          <a:ln>
            <a:solidFill>
              <a:srgbClr val="F2BD1F"/>
            </a:solidFill>
          </a:ln>
        </p:spPr>
        <p:txBody>
          <a:bodyPr wrap="square" rtlCol="0">
            <a:spAutoFit/>
          </a:bodyPr>
          <a:lstStyle/>
          <a:p>
            <a:pPr algn="just"/>
            <a:r>
              <a:rPr lang="en-US" dirty="0">
                <a:solidFill>
                  <a:schemeClr val="bg1"/>
                </a:solidFill>
              </a:rPr>
              <a:t>2.3 </a:t>
            </a:r>
            <a:r>
              <a:rPr lang="en-US" dirty="0" err="1">
                <a:solidFill>
                  <a:schemeClr val="bg1"/>
                </a:solidFill>
              </a:rPr>
              <a:t>Klicka</a:t>
            </a:r>
            <a:r>
              <a:rPr lang="en-US" dirty="0">
                <a:solidFill>
                  <a:schemeClr val="bg1"/>
                </a:solidFill>
              </a:rPr>
              <a:t> </a:t>
            </a:r>
            <a:r>
              <a:rPr lang="en-US" dirty="0" err="1">
                <a:solidFill>
                  <a:schemeClr val="bg1"/>
                </a:solidFill>
              </a:rPr>
              <a:t>på</a:t>
            </a:r>
            <a:r>
              <a:rPr lang="en-US" dirty="0">
                <a:solidFill>
                  <a:schemeClr val="bg1"/>
                </a:solidFill>
              </a:rPr>
              <a:t> </a:t>
            </a:r>
            <a:r>
              <a:rPr lang="en-US" dirty="0" err="1">
                <a:solidFill>
                  <a:schemeClr val="bg1"/>
                </a:solidFill>
              </a:rPr>
              <a:t>videosymbolen</a:t>
            </a:r>
            <a:r>
              <a:rPr lang="en-US" dirty="0">
                <a:solidFill>
                  <a:schemeClr val="bg1"/>
                </a:solidFill>
              </a:rPr>
              <a:t> </a:t>
            </a:r>
            <a:r>
              <a:rPr lang="en-US" dirty="0" err="1">
                <a:solidFill>
                  <a:schemeClr val="bg1"/>
                </a:solidFill>
              </a:rPr>
              <a:t>och</a:t>
            </a:r>
            <a:r>
              <a:rPr lang="en-US" dirty="0">
                <a:solidFill>
                  <a:schemeClr val="bg1"/>
                </a:solidFill>
              </a:rPr>
              <a:t> ta </a:t>
            </a:r>
            <a:r>
              <a:rPr lang="en-US" dirty="0" err="1">
                <a:solidFill>
                  <a:schemeClr val="bg1"/>
                </a:solidFill>
              </a:rPr>
              <a:t>reda</a:t>
            </a:r>
            <a:r>
              <a:rPr lang="en-US" dirty="0">
                <a:solidFill>
                  <a:schemeClr val="bg1"/>
                </a:solidFill>
              </a:rPr>
              <a:t> </a:t>
            </a:r>
            <a:r>
              <a:rPr lang="en-US" dirty="0" err="1">
                <a:solidFill>
                  <a:schemeClr val="bg1"/>
                </a:solidFill>
              </a:rPr>
              <a:t>på</a:t>
            </a:r>
            <a:r>
              <a:rPr lang="en-US" dirty="0">
                <a:solidFill>
                  <a:schemeClr val="bg1"/>
                </a:solidFill>
              </a:rPr>
              <a:t> </a:t>
            </a:r>
            <a:r>
              <a:rPr lang="en-US" dirty="0" err="1">
                <a:solidFill>
                  <a:schemeClr val="bg1"/>
                </a:solidFill>
              </a:rPr>
              <a:t>vilka</a:t>
            </a:r>
            <a:r>
              <a:rPr lang="en-US" dirty="0">
                <a:solidFill>
                  <a:schemeClr val="bg1"/>
                </a:solidFill>
              </a:rPr>
              <a:t> de </a:t>
            </a:r>
            <a:r>
              <a:rPr lang="en-US" dirty="0" err="1">
                <a:solidFill>
                  <a:schemeClr val="bg1"/>
                </a:solidFill>
              </a:rPr>
              <a:t>åtta</a:t>
            </a:r>
            <a:r>
              <a:rPr lang="en-US" dirty="0">
                <a:solidFill>
                  <a:schemeClr val="bg1"/>
                </a:solidFill>
              </a:rPr>
              <a:t> </a:t>
            </a:r>
            <a:r>
              <a:rPr lang="en-US" dirty="0" err="1">
                <a:solidFill>
                  <a:schemeClr val="bg1"/>
                </a:solidFill>
              </a:rPr>
              <a:t>intelligenserna</a:t>
            </a:r>
            <a:r>
              <a:rPr lang="en-US" dirty="0">
                <a:solidFill>
                  <a:schemeClr val="bg1"/>
                </a:solidFill>
              </a:rPr>
              <a:t> </a:t>
            </a:r>
            <a:r>
              <a:rPr lang="en-US" dirty="0" err="1">
                <a:solidFill>
                  <a:schemeClr val="bg1"/>
                </a:solidFill>
              </a:rPr>
              <a:t>är</a:t>
            </a:r>
            <a:r>
              <a:rPr lang="en-US" dirty="0">
                <a:solidFill>
                  <a:schemeClr val="bg1"/>
                </a:solidFill>
              </a:rPr>
              <a:t>:</a:t>
            </a:r>
            <a:r>
              <a:rPr lang="en-US" dirty="0"/>
              <a:t> </a:t>
            </a:r>
          </a:p>
        </p:txBody>
      </p:sp>
      <p:sp>
        <p:nvSpPr>
          <p:cNvPr id="14" name="TextBox 13"/>
          <p:cNvSpPr txBox="1"/>
          <p:nvPr/>
        </p:nvSpPr>
        <p:spPr>
          <a:xfrm>
            <a:off x="3257406" y="5457203"/>
            <a:ext cx="5895472" cy="923330"/>
          </a:xfrm>
          <a:prstGeom prst="rect">
            <a:avLst/>
          </a:prstGeom>
          <a:noFill/>
          <a:ln w="38100">
            <a:solidFill>
              <a:srgbClr val="F2BD1F"/>
            </a:solidFill>
          </a:ln>
        </p:spPr>
        <p:txBody>
          <a:bodyPr wrap="square" rtlCol="0">
            <a:spAutoFit/>
          </a:bodyPr>
          <a:lstStyle/>
          <a:p>
            <a:pPr algn="ctr"/>
            <a:r>
              <a:rPr lang="sv-SE" b="1" i="1" dirty="0"/>
              <a:t>Kan du tillämpa dessa många intelligenser i ditt klassrum? Om ja, vilka strategier är mest tillämpbara för dina studerande i yrkesutbildning?</a:t>
            </a:r>
          </a:p>
        </p:txBody>
      </p:sp>
      <p:pic>
        <p:nvPicPr>
          <p:cNvPr id="10" name="Picture 9">
            <a:hlinkClick r:id="rId5"/>
            <a:extLst>
              <a:ext uri="{FF2B5EF4-FFF2-40B4-BE49-F238E27FC236}">
                <a16:creationId xmlns:a16="http://schemas.microsoft.com/office/drawing/2014/main" id="{2CC65DDB-8D9D-485C-BA2B-94FADDF7E040}"/>
              </a:ext>
            </a:extLst>
          </p:cNvPr>
          <p:cNvPicPr>
            <a:picLocks noChangeAspect="1"/>
          </p:cNvPicPr>
          <p:nvPr/>
        </p:nvPicPr>
        <p:blipFill>
          <a:blip r:embed="rId6"/>
          <a:stretch>
            <a:fillRect/>
          </a:stretch>
        </p:blipFill>
        <p:spPr>
          <a:xfrm>
            <a:off x="3527183" y="1980772"/>
            <a:ext cx="4813256" cy="2591228"/>
          </a:xfrm>
          <a:prstGeom prst="rect">
            <a:avLst/>
          </a:prstGeom>
        </p:spPr>
      </p:pic>
      <p:sp>
        <p:nvSpPr>
          <p:cNvPr id="3" name="Action Button: Video 2">
            <a:hlinkClick r:id="rId5" highlightClick="1"/>
            <a:hlinkHover r:id="rId5"/>
            <a:extLst>
              <a:ext uri="{FF2B5EF4-FFF2-40B4-BE49-F238E27FC236}">
                <a16:creationId xmlns:a16="http://schemas.microsoft.com/office/drawing/2014/main" id="{7583FABC-3CA4-46CD-8187-B3701267A53D}"/>
              </a:ext>
            </a:extLst>
          </p:cNvPr>
          <p:cNvSpPr/>
          <p:nvPr/>
        </p:nvSpPr>
        <p:spPr>
          <a:xfrm>
            <a:off x="9343669" y="2407706"/>
            <a:ext cx="2144365" cy="1737360"/>
          </a:xfrm>
          <a:prstGeom prst="actionButtonMovie">
            <a:avLst/>
          </a:prstGeom>
          <a:solidFill>
            <a:srgbClr val="F2BD1F"/>
          </a:solidFill>
          <a:ln>
            <a:solidFill>
              <a:srgbClr val="F2BD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hought Bubble: Cloud 14">
            <a:extLst>
              <a:ext uri="{FF2B5EF4-FFF2-40B4-BE49-F238E27FC236}">
                <a16:creationId xmlns:a16="http://schemas.microsoft.com/office/drawing/2014/main" id="{161C2EC1-0480-40C6-95E7-41E1113544EB}"/>
              </a:ext>
            </a:extLst>
          </p:cNvPr>
          <p:cNvSpPr/>
          <p:nvPr/>
        </p:nvSpPr>
        <p:spPr>
          <a:xfrm rot="1904267">
            <a:off x="628041" y="131238"/>
            <a:ext cx="1085749" cy="1099598"/>
          </a:xfrm>
          <a:prstGeom prst="cloudCallout">
            <a:avLst>
              <a:gd name="adj1" fmla="val -45821"/>
              <a:gd name="adj2" fmla="val 74174"/>
            </a:avLst>
          </a:prstGeom>
          <a:solidFill>
            <a:schemeClr val="bg1"/>
          </a:solidFill>
          <a:ln>
            <a:solidFill>
              <a:srgbClr val="F2BD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51970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168675" y="133815"/>
            <a:ext cx="10515600" cy="717951"/>
          </a:xfrm>
        </p:spPr>
        <p:txBody>
          <a:bodyPr>
            <a:normAutofit/>
          </a:bodyPr>
          <a:lstStyle/>
          <a:p>
            <a:r>
              <a:rPr lang="nl-NL" dirty="0">
                <a:solidFill>
                  <a:srgbClr val="F2BD1F"/>
                </a:solidFill>
                <a:latin typeface="+mn-lt"/>
              </a:rPr>
              <a:t>Teorin om de många intelligenserna</a:t>
            </a:r>
            <a:r>
              <a:rPr lang="nl-NL" b="1" dirty="0">
                <a:solidFill>
                  <a:srgbClr val="F2BD1F"/>
                </a:solidFill>
                <a:latin typeface="+mn-lt"/>
              </a:rPr>
              <a:t>:</a:t>
            </a:r>
            <a:endParaRPr lang="en-GB" dirty="0">
              <a:latin typeface="+mn-lt"/>
            </a:endParaRPr>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599325" y="1593040"/>
            <a:ext cx="5112205" cy="4351338"/>
          </a:xfrm>
        </p:spPr>
        <p:txBody>
          <a:bodyPr>
            <a:normAutofit/>
          </a:bodyPr>
          <a:lstStyle/>
          <a:p>
            <a:pPr marL="0" indent="0" algn="just" fontAlgn="base">
              <a:lnSpc>
                <a:spcPct val="100000"/>
              </a:lnSpc>
              <a:buNone/>
            </a:pPr>
            <a:r>
              <a:rPr lang="sv-SE" sz="1600" b="0" i="0" dirty="0">
                <a:solidFill>
                  <a:srgbClr val="676766"/>
                </a:solidFill>
                <a:effectLst/>
              </a:rPr>
              <a:t>Alla studerande utvecklar olika typer av intelligens. Det betyder att varje studerande har sina egna styrkor och svagheter vad gäller intelligens. När det kallas för inlärningsstil styr dessa intelligensområden hur lätt eller svårt en studerande har att lära sig genom en viss undervisningsmetod</a:t>
            </a:r>
          </a:p>
          <a:p>
            <a:pPr marL="0" indent="0" algn="just" fontAlgn="base">
              <a:buNone/>
            </a:pPr>
            <a:r>
              <a:rPr lang="sv-SE" sz="1600" dirty="0">
                <a:solidFill>
                  <a:srgbClr val="676766"/>
                </a:solidFill>
              </a:rPr>
              <a:t>Det kan finnas mer än en inlärningsstil i ett klassrum. För att balansera mellan inlärningsstilar och ämnesinnehåll bör läraren visa de studerande hur de ska förstå ett ämne som kräver deras svaga intelligensområden genom att tillämpa deras mest utvecklade intelligensområde. Till exempel kan en studerande som har högt utvecklad musikalisk intelligens få i uppgift att lära sig om ett krig och vad som händer under det kriget genom att skriva en sång om det (</a:t>
            </a:r>
            <a:r>
              <a:rPr lang="sv-SE" sz="1600" dirty="0" err="1">
                <a:solidFill>
                  <a:srgbClr val="676766"/>
                </a:solidFill>
              </a:rPr>
              <a:t>Temur</a:t>
            </a:r>
            <a:r>
              <a:rPr lang="sv-SE" sz="1600" dirty="0">
                <a:solidFill>
                  <a:srgbClr val="676766"/>
                </a:solidFill>
              </a:rPr>
              <a:t>, 2007).</a:t>
            </a:r>
          </a:p>
          <a:p>
            <a:pPr marL="0" indent="0" algn="l" fontAlgn="base">
              <a:buNone/>
            </a:pPr>
            <a:endParaRPr lang="sv-SE" sz="1700" b="0" i="0" dirty="0">
              <a:solidFill>
                <a:srgbClr val="676766"/>
              </a:solidFill>
              <a:effectLst/>
            </a:endParaRPr>
          </a:p>
          <a:p>
            <a:endParaRPr lang="sv-SE" dirty="0"/>
          </a:p>
        </p:txBody>
      </p:sp>
      <p:sp>
        <p:nvSpPr>
          <p:cNvPr id="3" name="TextBox 2">
            <a:extLst>
              <a:ext uri="{FF2B5EF4-FFF2-40B4-BE49-F238E27FC236}">
                <a16:creationId xmlns:a16="http://schemas.microsoft.com/office/drawing/2014/main" id="{453D3FEA-F19B-45DA-AC79-CE029830A4EC}"/>
              </a:ext>
            </a:extLst>
          </p:cNvPr>
          <p:cNvSpPr txBox="1"/>
          <p:nvPr/>
        </p:nvSpPr>
        <p:spPr>
          <a:xfrm>
            <a:off x="248573" y="792634"/>
            <a:ext cx="6545632" cy="584775"/>
          </a:xfrm>
          <a:prstGeom prst="rect">
            <a:avLst/>
          </a:prstGeom>
          <a:noFill/>
        </p:spPr>
        <p:txBody>
          <a:bodyPr wrap="square" rtlCol="0">
            <a:spAutoFit/>
          </a:bodyPr>
          <a:lstStyle/>
          <a:p>
            <a:r>
              <a:rPr lang="en-GB" sz="3200" b="1" dirty="0">
                <a:solidFill>
                  <a:srgbClr val="F2BD1F"/>
                </a:solidFill>
              </a:rPr>
              <a:t>2.3 </a:t>
            </a:r>
            <a:r>
              <a:rPr lang="en-GB" sz="3200" b="1" dirty="0" err="1">
                <a:solidFill>
                  <a:srgbClr val="F2BD1F"/>
                </a:solidFill>
              </a:rPr>
              <a:t>Utbildningsmässiga</a:t>
            </a:r>
            <a:r>
              <a:rPr lang="en-GB" sz="3200" b="1" dirty="0">
                <a:solidFill>
                  <a:srgbClr val="F2BD1F"/>
                </a:solidFill>
              </a:rPr>
              <a:t> </a:t>
            </a:r>
            <a:r>
              <a:rPr lang="en-GB" sz="3200" b="1" dirty="0" err="1">
                <a:solidFill>
                  <a:srgbClr val="F2BD1F"/>
                </a:solidFill>
              </a:rPr>
              <a:t>fördelar</a:t>
            </a:r>
            <a:endParaRPr lang="en-GB" sz="3200" b="1" dirty="0">
              <a:solidFill>
                <a:srgbClr val="F2BD1F"/>
              </a:solidFill>
            </a:endParaRPr>
          </a:p>
        </p:txBody>
      </p:sp>
      <p:sp>
        <p:nvSpPr>
          <p:cNvPr id="6" name="Content Placeholder 1">
            <a:extLst>
              <a:ext uri="{FF2B5EF4-FFF2-40B4-BE49-F238E27FC236}">
                <a16:creationId xmlns:a16="http://schemas.microsoft.com/office/drawing/2014/main" id="{AAB77348-BFC7-4C76-89E4-444A3DB9ABC6}"/>
              </a:ext>
            </a:extLst>
          </p:cNvPr>
          <p:cNvSpPr txBox="1">
            <a:spLocks/>
          </p:cNvSpPr>
          <p:nvPr/>
        </p:nvSpPr>
        <p:spPr>
          <a:xfrm>
            <a:off x="6480470" y="1593040"/>
            <a:ext cx="5112205" cy="47922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lnSpc>
                <a:spcPct val="100000"/>
              </a:lnSpc>
              <a:buFont typeface="Arial" panose="020B0604020202020204" pitchFamily="34" charset="0"/>
              <a:buNone/>
            </a:pPr>
            <a:r>
              <a:rPr lang="sv-SE" sz="1600" dirty="0">
                <a:solidFill>
                  <a:srgbClr val="676766"/>
                </a:solidFill>
              </a:rPr>
              <a:t>Vidare kan studerande som tillämpar sina starka intelligensområden i inlärningsaktiviteter lära sig ett ämne med glädje och utan press som de tidigare avskydde. Ett annat exempel är att matematik anses vara ett svårt ämne för många studerande på grund av de abstrakta begrepp som de måste lära sig. Men när sådana begrepp förklaras genom en inlärningsaktivitet som använder de studerandes intelligenser kommer de studerande att tycker att det är mer intressant och roligare eftersom görs som något de tycker om att göra. De studerande kan lära sig matematik genom att rita, danska, blogga och mycket annat. Ett helt kursinnehåll kan skapas med aktiviteter som bygger på många intelligenser på ett sätt som utvecklar olika intelligensområden för varje studerande. Sådant kursinnehåll blir mer studerandecentrerat. De studerande kommer då att upptäcka sina bästa sätt för att ta emot information.</a:t>
            </a:r>
          </a:p>
          <a:p>
            <a:pPr marL="0" indent="0" fontAlgn="base">
              <a:buFont typeface="Arial" panose="020B0604020202020204" pitchFamily="34" charset="0"/>
              <a:buNone/>
            </a:pPr>
            <a:endParaRPr lang="sv-SE" sz="1700" dirty="0">
              <a:solidFill>
                <a:srgbClr val="676766"/>
              </a:solidFill>
            </a:endParaRPr>
          </a:p>
          <a:p>
            <a:endParaRPr lang="sv-SE" dirty="0"/>
          </a:p>
        </p:txBody>
      </p:sp>
      <p:sp>
        <p:nvSpPr>
          <p:cNvPr id="7" name="TextBox 6">
            <a:extLst>
              <a:ext uri="{FF2B5EF4-FFF2-40B4-BE49-F238E27FC236}">
                <a16:creationId xmlns:a16="http://schemas.microsoft.com/office/drawing/2014/main" id="{1E0A2C04-45A8-44DC-9772-711491986266}"/>
              </a:ext>
            </a:extLst>
          </p:cNvPr>
          <p:cNvSpPr txBox="1"/>
          <p:nvPr/>
        </p:nvSpPr>
        <p:spPr>
          <a:xfrm>
            <a:off x="168675" y="6477964"/>
            <a:ext cx="8557570" cy="246221"/>
          </a:xfrm>
          <a:prstGeom prst="rect">
            <a:avLst/>
          </a:prstGeom>
          <a:noFill/>
        </p:spPr>
        <p:txBody>
          <a:bodyPr wrap="square" rtlCol="0">
            <a:spAutoFit/>
          </a:bodyPr>
          <a:lstStyle/>
          <a:p>
            <a:pPr marL="0" indent="0" fontAlgn="base">
              <a:buFont typeface="Arial" panose="020B0604020202020204" pitchFamily="34" charset="0"/>
              <a:buNone/>
            </a:pPr>
            <a:r>
              <a:rPr lang="en-GB" sz="1000" b="1" dirty="0" err="1">
                <a:solidFill>
                  <a:srgbClr val="676766"/>
                </a:solidFill>
              </a:rPr>
              <a:t>Referens</a:t>
            </a:r>
            <a:r>
              <a:rPr lang="en-GB" sz="1000" dirty="0">
                <a:solidFill>
                  <a:srgbClr val="676766"/>
                </a:solidFill>
              </a:rPr>
              <a:t>: </a:t>
            </a:r>
            <a:r>
              <a:rPr lang="en-GB" sz="1000" dirty="0">
                <a:solidFill>
                  <a:srgbClr val="676766"/>
                </a:solidFill>
                <a:hlinkClick r:id="rId2">
                  <a:extLst>
                    <a:ext uri="{A12FA001-AC4F-418D-AE19-62706E023703}">
                      <ahyp:hlinkClr xmlns:ahyp="http://schemas.microsoft.com/office/drawing/2018/hyperlinkcolor" val="tx"/>
                    </a:ext>
                  </a:extLst>
                </a:hlinkClick>
              </a:rPr>
              <a:t>https://www.onatlas.com/blog/multiple-intelligences-theory</a:t>
            </a:r>
            <a:r>
              <a:rPr lang="en-GB" sz="1000" dirty="0">
                <a:solidFill>
                  <a:srgbClr val="676766"/>
                </a:solidFill>
              </a:rPr>
              <a:t> </a:t>
            </a:r>
          </a:p>
        </p:txBody>
      </p:sp>
    </p:spTree>
    <p:extLst>
      <p:ext uri="{BB962C8B-B14F-4D97-AF65-F5344CB8AC3E}">
        <p14:creationId xmlns:p14="http://schemas.microsoft.com/office/powerpoint/2010/main" val="2231290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1676400" y="248897"/>
            <a:ext cx="10515600" cy="1325563"/>
          </a:xfrm>
        </p:spPr>
        <p:txBody>
          <a:bodyPr/>
          <a:lstStyle/>
          <a:p>
            <a:r>
              <a:rPr lang="nl-NL" b="1" i="1" dirty="0">
                <a:solidFill>
                  <a:srgbClr val="F2BD1F"/>
                </a:solidFill>
              </a:rPr>
              <a:t>Dags för extraläsning!</a:t>
            </a:r>
            <a:endParaRPr lang="en-GB" i="1" dirty="0"/>
          </a:p>
        </p:txBody>
      </p:sp>
      <p:sp>
        <p:nvSpPr>
          <p:cNvPr id="7" name="TextBox 6">
            <a:extLst>
              <a:ext uri="{FF2B5EF4-FFF2-40B4-BE49-F238E27FC236}">
                <a16:creationId xmlns:a16="http://schemas.microsoft.com/office/drawing/2014/main" id="{79345539-45A4-42BD-8C10-03BBE288FB2D}"/>
              </a:ext>
            </a:extLst>
          </p:cNvPr>
          <p:cNvSpPr txBox="1"/>
          <p:nvPr/>
        </p:nvSpPr>
        <p:spPr>
          <a:xfrm>
            <a:off x="4332" y="1323295"/>
            <a:ext cx="8347188" cy="646331"/>
          </a:xfrm>
          <a:prstGeom prst="rect">
            <a:avLst/>
          </a:prstGeom>
          <a:solidFill>
            <a:srgbClr val="F2BD1F"/>
          </a:solidFill>
          <a:ln>
            <a:solidFill>
              <a:srgbClr val="F2BD1F"/>
            </a:solidFill>
          </a:ln>
        </p:spPr>
        <p:txBody>
          <a:bodyPr wrap="square" rtlCol="0">
            <a:spAutoFit/>
          </a:bodyPr>
          <a:lstStyle/>
          <a:p>
            <a:pPr algn="just"/>
            <a:r>
              <a:rPr lang="sv-SE" dirty="0">
                <a:solidFill>
                  <a:schemeClr val="bg1"/>
                </a:solidFill>
              </a:rPr>
              <a:t>2.3 Klicka på dokumentsymbolen och låt dig inspireras av en </a:t>
            </a:r>
            <a:r>
              <a:rPr lang="sv-SE" b="1" dirty="0">
                <a:solidFill>
                  <a:schemeClr val="bg1"/>
                </a:solidFill>
              </a:rPr>
              <a:t>lärandeaktivitet </a:t>
            </a:r>
            <a:r>
              <a:rPr lang="sv-SE" dirty="0">
                <a:solidFill>
                  <a:schemeClr val="bg1"/>
                </a:solidFill>
              </a:rPr>
              <a:t>som hänger samman med </a:t>
            </a:r>
            <a:r>
              <a:rPr lang="sv-SE" b="1" dirty="0">
                <a:solidFill>
                  <a:schemeClr val="bg1"/>
                </a:solidFill>
              </a:rPr>
              <a:t>de många intelligenserna</a:t>
            </a:r>
            <a:r>
              <a:rPr lang="sv-SE" dirty="0">
                <a:solidFill>
                  <a:schemeClr val="bg1"/>
                </a:solidFill>
              </a:rPr>
              <a:t>:</a:t>
            </a:r>
            <a:r>
              <a:rPr lang="sv-SE" dirty="0"/>
              <a:t> </a:t>
            </a:r>
          </a:p>
        </p:txBody>
      </p:sp>
      <p:pic>
        <p:nvPicPr>
          <p:cNvPr id="8" name="Picture 7">
            <a:hlinkClick r:id="rId4"/>
            <a:extLst>
              <a:ext uri="{FF2B5EF4-FFF2-40B4-BE49-F238E27FC236}">
                <a16:creationId xmlns:a16="http://schemas.microsoft.com/office/drawing/2014/main" id="{9D57690A-30E4-4950-934C-2C547F9603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387" t="10823" r="9307" b="5574"/>
          <a:stretch/>
        </p:blipFill>
        <p:spPr>
          <a:xfrm>
            <a:off x="2653403" y="1933464"/>
            <a:ext cx="6720506" cy="3559902"/>
          </a:xfrm>
          <a:prstGeom prst="rect">
            <a:avLst/>
          </a:prstGeom>
        </p:spPr>
      </p:pic>
      <p:pic>
        <p:nvPicPr>
          <p:cNvPr id="9" name="Checklist_ Learning Activities That Connect With Multiple Intelligences _ Scholastic (1)_Trim">
            <a:hlinkClick r:id="" action="ppaction://media"/>
            <a:extLst>
              <a:ext uri="{FF2B5EF4-FFF2-40B4-BE49-F238E27FC236}">
                <a16:creationId xmlns:a16="http://schemas.microsoft.com/office/drawing/2014/main" id="{8880F7D0-EF35-45DC-8CD0-1F93D44236A1}"/>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3606801" y="2254106"/>
            <a:ext cx="4874670" cy="2683654"/>
          </a:xfrm>
          <a:prstGeom prst="rect">
            <a:avLst/>
          </a:prstGeom>
        </p:spPr>
      </p:pic>
      <p:pic>
        <p:nvPicPr>
          <p:cNvPr id="10" name="Picture 9">
            <a:extLst>
              <a:ext uri="{FF2B5EF4-FFF2-40B4-BE49-F238E27FC236}">
                <a16:creationId xmlns:a16="http://schemas.microsoft.com/office/drawing/2014/main" id="{247F5D95-5DFF-4202-B093-DE81152E22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07" y="4550848"/>
            <a:ext cx="2955315" cy="2307152"/>
          </a:xfrm>
          <a:prstGeom prst="rect">
            <a:avLst/>
          </a:prstGeom>
        </p:spPr>
      </p:pic>
      <p:sp>
        <p:nvSpPr>
          <p:cNvPr id="11" name="TextBox 10">
            <a:extLst>
              <a:ext uri="{FF2B5EF4-FFF2-40B4-BE49-F238E27FC236}">
                <a16:creationId xmlns:a16="http://schemas.microsoft.com/office/drawing/2014/main" id="{237DA4AC-B06E-4FE4-80F0-E9D77B4F3A0C}"/>
              </a:ext>
            </a:extLst>
          </p:cNvPr>
          <p:cNvSpPr txBox="1"/>
          <p:nvPr/>
        </p:nvSpPr>
        <p:spPr>
          <a:xfrm>
            <a:off x="3257406" y="5457203"/>
            <a:ext cx="5895472" cy="1200329"/>
          </a:xfrm>
          <a:prstGeom prst="rect">
            <a:avLst/>
          </a:prstGeom>
          <a:noFill/>
          <a:ln w="38100">
            <a:solidFill>
              <a:srgbClr val="F2BD1F"/>
            </a:solidFill>
          </a:ln>
        </p:spPr>
        <p:txBody>
          <a:bodyPr wrap="square" rtlCol="0">
            <a:spAutoFit/>
          </a:bodyPr>
          <a:lstStyle/>
          <a:p>
            <a:pPr algn="ctr"/>
            <a:r>
              <a:rPr lang="sv-SE" b="1" i="1" dirty="0"/>
              <a:t>Kan du tillämpa någon av de ovanstående många intelligenserna i ditt klassrum? Om ja, vilka strategier är mest tillämpbara för dina studerande i yrkesutbildning?</a:t>
            </a:r>
          </a:p>
        </p:txBody>
      </p:sp>
      <p:sp>
        <p:nvSpPr>
          <p:cNvPr id="12" name="Action Button: Document 11">
            <a:hlinkClick r:id="rId8" highlightClick="1"/>
            <a:hlinkHover r:id="rId8"/>
            <a:extLst>
              <a:ext uri="{FF2B5EF4-FFF2-40B4-BE49-F238E27FC236}">
                <a16:creationId xmlns:a16="http://schemas.microsoft.com/office/drawing/2014/main" id="{0A75F350-C91E-461E-919D-F423E413120B}"/>
              </a:ext>
            </a:extLst>
          </p:cNvPr>
          <p:cNvSpPr/>
          <p:nvPr/>
        </p:nvSpPr>
        <p:spPr>
          <a:xfrm>
            <a:off x="9373909" y="2613110"/>
            <a:ext cx="1920240" cy="1769254"/>
          </a:xfrm>
          <a:prstGeom prst="actionButtonDocument">
            <a:avLst/>
          </a:prstGeom>
          <a:solidFill>
            <a:srgbClr val="F2BD1F"/>
          </a:solidFill>
          <a:ln>
            <a:solidFill>
              <a:srgbClr val="F2BD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hought Bubble: Cloud 12">
            <a:extLst>
              <a:ext uri="{FF2B5EF4-FFF2-40B4-BE49-F238E27FC236}">
                <a16:creationId xmlns:a16="http://schemas.microsoft.com/office/drawing/2014/main" id="{FC273A36-A680-4C4D-B4CA-5E6AE2802521}"/>
              </a:ext>
            </a:extLst>
          </p:cNvPr>
          <p:cNvSpPr/>
          <p:nvPr/>
        </p:nvSpPr>
        <p:spPr>
          <a:xfrm rot="1904267">
            <a:off x="628041" y="131238"/>
            <a:ext cx="1085749" cy="1099598"/>
          </a:xfrm>
          <a:prstGeom prst="cloudCallout">
            <a:avLst>
              <a:gd name="adj1" fmla="val -45821"/>
              <a:gd name="adj2" fmla="val 74174"/>
            </a:avLst>
          </a:prstGeom>
          <a:solidFill>
            <a:schemeClr val="bg1"/>
          </a:solidFill>
          <a:ln>
            <a:solidFill>
              <a:srgbClr val="F2BD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411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43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391160" y="156686"/>
            <a:ext cx="10515600" cy="1325563"/>
          </a:xfrm>
        </p:spPr>
        <p:txBody>
          <a:bodyPr>
            <a:normAutofit/>
          </a:bodyPr>
          <a:lstStyle/>
          <a:p>
            <a:pPr algn="l" fontAlgn="base"/>
            <a:r>
              <a:rPr lang="sv-SE">
                <a:solidFill>
                  <a:srgbClr val="F2BD1F"/>
                </a:solidFill>
                <a:latin typeface="+mn-lt"/>
              </a:rPr>
              <a:t>Teorin om de många intelligenserna</a:t>
            </a:r>
            <a:br>
              <a:rPr lang="sv-SE">
                <a:solidFill>
                  <a:srgbClr val="F2BD1F"/>
                </a:solidFill>
                <a:latin typeface="+mn-lt"/>
              </a:rPr>
            </a:br>
            <a:r>
              <a:rPr lang="sv-SE" b="1">
                <a:solidFill>
                  <a:srgbClr val="F2BD1F"/>
                </a:solidFill>
              </a:rPr>
              <a:t>2.3 Utmaningar</a:t>
            </a:r>
            <a:endParaRPr lang="sv-SE" b="1" i="0">
              <a:solidFill>
                <a:srgbClr val="F2BD1F"/>
              </a:solidFill>
              <a:effectLst/>
              <a:latin typeface="Open Sans" panose="020B0606030504020204" pitchFamily="34" charset="0"/>
            </a:endParaRPr>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444500" y="1817371"/>
            <a:ext cx="10718800" cy="763270"/>
          </a:xfrm>
        </p:spPr>
        <p:txBody>
          <a:bodyPr>
            <a:normAutofit/>
          </a:bodyPr>
          <a:lstStyle/>
          <a:p>
            <a:pPr marL="0" indent="0" algn="just" fontAlgn="base">
              <a:buNone/>
            </a:pPr>
            <a:r>
              <a:rPr lang="sv-SE" sz="2400" b="0" i="0" dirty="0">
                <a:effectLst/>
              </a:rPr>
              <a:t>Inte alla intelligenser som ingår i teorin är möjliga att på ett enkelt sätt sikta in sig på när man förbereder en lärandeaktivitet. </a:t>
            </a:r>
          </a:p>
          <a:p>
            <a:pPr marL="0" indent="0">
              <a:buNone/>
            </a:pPr>
            <a:endParaRPr lang="sv-SE" dirty="0"/>
          </a:p>
        </p:txBody>
      </p:sp>
      <p:sp>
        <p:nvSpPr>
          <p:cNvPr id="5" name="Content Placeholder 1">
            <a:extLst>
              <a:ext uri="{FF2B5EF4-FFF2-40B4-BE49-F238E27FC236}">
                <a16:creationId xmlns:a16="http://schemas.microsoft.com/office/drawing/2014/main" id="{A0AA52CA-A044-488B-ABCD-0CEFC1E748D8}"/>
              </a:ext>
            </a:extLst>
          </p:cNvPr>
          <p:cNvSpPr txBox="1">
            <a:spLocks/>
          </p:cNvSpPr>
          <p:nvPr/>
        </p:nvSpPr>
        <p:spPr>
          <a:xfrm>
            <a:off x="444500" y="3200082"/>
            <a:ext cx="1054862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None/>
            </a:pPr>
            <a:r>
              <a:rPr lang="sv-SE" sz="2400" dirty="0"/>
              <a:t>Utmaningen är att sikta in sig på ett så stort antal intelligenser som möjligt under en lektion för att säkerställa att alla studerande i klassrummet blir engagerade.</a:t>
            </a:r>
          </a:p>
          <a:p>
            <a:pPr marL="0" indent="0">
              <a:buNone/>
            </a:pPr>
            <a:endParaRPr lang="sv-SE" dirty="0"/>
          </a:p>
        </p:txBody>
      </p:sp>
      <p:sp>
        <p:nvSpPr>
          <p:cNvPr id="6" name="Content Placeholder 1">
            <a:extLst>
              <a:ext uri="{FF2B5EF4-FFF2-40B4-BE49-F238E27FC236}">
                <a16:creationId xmlns:a16="http://schemas.microsoft.com/office/drawing/2014/main" id="{98AE97BE-114D-4942-8924-00EB9E8607B6}"/>
              </a:ext>
            </a:extLst>
          </p:cNvPr>
          <p:cNvSpPr txBox="1">
            <a:spLocks/>
          </p:cNvSpPr>
          <p:nvPr/>
        </p:nvSpPr>
        <p:spPr>
          <a:xfrm>
            <a:off x="391160" y="4657408"/>
            <a:ext cx="11046460" cy="22005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None/>
            </a:pPr>
            <a:r>
              <a:rPr lang="sv-SE" sz="2400" dirty="0"/>
              <a:t>Utbildare ska också lägga märke till att sikta sig på en viss typ av intelligens inte innebär att man struntar i andra typer, eftersom målet är att nå fram till studenterna, men också att utveckla alla deras förmågor.</a:t>
            </a:r>
          </a:p>
          <a:p>
            <a:pPr marL="0" indent="0" fontAlgn="base">
              <a:buFont typeface="Arial" panose="020B0604020202020204" pitchFamily="34" charset="0"/>
              <a:buNone/>
            </a:pPr>
            <a:endParaRPr lang="sv-SE" sz="1400" dirty="0"/>
          </a:p>
          <a:p>
            <a:pPr marL="0" indent="0" fontAlgn="base">
              <a:buFont typeface="Arial" panose="020B0604020202020204" pitchFamily="34" charset="0"/>
              <a:buNone/>
            </a:pPr>
            <a:r>
              <a:rPr lang="sv-SE" sz="1100" b="1" dirty="0">
                <a:solidFill>
                  <a:srgbClr val="F2BD1F"/>
                </a:solidFill>
              </a:rPr>
              <a:t>Referens: </a:t>
            </a:r>
            <a:r>
              <a:rPr lang="sv-SE" sz="1100" b="1" dirty="0">
                <a:solidFill>
                  <a:srgbClr val="F2BD1F"/>
                </a:solidFill>
                <a:hlinkClick r:id="rId2">
                  <a:extLst>
                    <a:ext uri="{A12FA001-AC4F-418D-AE19-62706E023703}">
                      <ahyp:hlinkClr xmlns:ahyp="http://schemas.microsoft.com/office/drawing/2018/hyperlinkcolor" val="tx"/>
                    </a:ext>
                  </a:extLst>
                </a:hlinkClick>
              </a:rPr>
              <a:t>https://www.onatlas.com/blog/multiple-intelligences-theory</a:t>
            </a:r>
            <a:r>
              <a:rPr lang="sv-SE" sz="1100" b="1" dirty="0">
                <a:solidFill>
                  <a:srgbClr val="F2BD1F"/>
                </a:solidFill>
              </a:rPr>
              <a:t> </a:t>
            </a:r>
          </a:p>
          <a:p>
            <a:endParaRPr lang="sv-SE" dirty="0"/>
          </a:p>
        </p:txBody>
      </p:sp>
      <p:sp>
        <p:nvSpPr>
          <p:cNvPr id="3" name="TextBox 2">
            <a:extLst>
              <a:ext uri="{FF2B5EF4-FFF2-40B4-BE49-F238E27FC236}">
                <a16:creationId xmlns:a16="http://schemas.microsoft.com/office/drawing/2014/main" id="{6134BACB-D08A-40A2-8773-96D0A8260AC8}"/>
              </a:ext>
            </a:extLst>
          </p:cNvPr>
          <p:cNvSpPr txBox="1"/>
          <p:nvPr/>
        </p:nvSpPr>
        <p:spPr>
          <a:xfrm>
            <a:off x="0" y="1404659"/>
            <a:ext cx="3096260" cy="369332"/>
          </a:xfrm>
          <a:prstGeom prst="rect">
            <a:avLst/>
          </a:prstGeom>
          <a:solidFill>
            <a:srgbClr val="F2BD1F"/>
          </a:solidFill>
        </p:spPr>
        <p:txBody>
          <a:bodyPr wrap="square" rtlCol="0">
            <a:spAutoFit/>
          </a:bodyPr>
          <a:lstStyle/>
          <a:p>
            <a:r>
              <a:rPr lang="sv-SE">
                <a:solidFill>
                  <a:schemeClr val="bg1"/>
                </a:solidFill>
              </a:rPr>
              <a:t>1</a:t>
            </a:r>
          </a:p>
        </p:txBody>
      </p:sp>
      <p:sp>
        <p:nvSpPr>
          <p:cNvPr id="7" name="TextBox 6">
            <a:extLst>
              <a:ext uri="{FF2B5EF4-FFF2-40B4-BE49-F238E27FC236}">
                <a16:creationId xmlns:a16="http://schemas.microsoft.com/office/drawing/2014/main" id="{E86D396C-C9C3-4EB3-BB11-4C43D6DA5CB4}"/>
              </a:ext>
            </a:extLst>
          </p:cNvPr>
          <p:cNvSpPr txBox="1"/>
          <p:nvPr/>
        </p:nvSpPr>
        <p:spPr>
          <a:xfrm>
            <a:off x="0" y="2813765"/>
            <a:ext cx="3096260" cy="369332"/>
          </a:xfrm>
          <a:prstGeom prst="rect">
            <a:avLst/>
          </a:prstGeom>
          <a:solidFill>
            <a:srgbClr val="F2BD1F"/>
          </a:solidFill>
        </p:spPr>
        <p:txBody>
          <a:bodyPr wrap="square" rtlCol="0">
            <a:spAutoFit/>
          </a:bodyPr>
          <a:lstStyle/>
          <a:p>
            <a:r>
              <a:rPr lang="sv-SE">
                <a:solidFill>
                  <a:schemeClr val="bg1"/>
                </a:solidFill>
              </a:rPr>
              <a:t>2</a:t>
            </a:r>
          </a:p>
        </p:txBody>
      </p:sp>
      <p:sp>
        <p:nvSpPr>
          <p:cNvPr id="8" name="TextBox 7">
            <a:extLst>
              <a:ext uri="{FF2B5EF4-FFF2-40B4-BE49-F238E27FC236}">
                <a16:creationId xmlns:a16="http://schemas.microsoft.com/office/drawing/2014/main" id="{B69428C6-6F44-4765-8277-7725A431A52A}"/>
              </a:ext>
            </a:extLst>
          </p:cNvPr>
          <p:cNvSpPr txBox="1"/>
          <p:nvPr/>
        </p:nvSpPr>
        <p:spPr>
          <a:xfrm>
            <a:off x="0" y="4177032"/>
            <a:ext cx="3096260" cy="369332"/>
          </a:xfrm>
          <a:prstGeom prst="rect">
            <a:avLst/>
          </a:prstGeom>
          <a:solidFill>
            <a:srgbClr val="F2BD1F"/>
          </a:solidFill>
        </p:spPr>
        <p:txBody>
          <a:bodyPr wrap="square" rtlCol="0">
            <a:spAutoFit/>
          </a:bodyPr>
          <a:lstStyle/>
          <a:p>
            <a:r>
              <a:rPr lang="sv-SE">
                <a:solidFill>
                  <a:schemeClr val="bg1"/>
                </a:solidFill>
              </a:rPr>
              <a:t>3</a:t>
            </a:r>
          </a:p>
        </p:txBody>
      </p:sp>
    </p:spTree>
    <p:extLst>
      <p:ext uri="{BB962C8B-B14F-4D97-AF65-F5344CB8AC3E}">
        <p14:creationId xmlns:p14="http://schemas.microsoft.com/office/powerpoint/2010/main" val="1074086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5">
            <a:extLst>
              <a:ext uri="{FF2B5EF4-FFF2-40B4-BE49-F238E27FC236}">
                <a16:creationId xmlns:a16="http://schemas.microsoft.com/office/drawing/2014/main" id="{DF46294A-8341-4EB6-9684-ABC0FEBB3864}"/>
              </a:ext>
            </a:extLst>
          </p:cNvPr>
          <p:cNvSpPr txBox="1">
            <a:spLocks/>
          </p:cNvSpPr>
          <p:nvPr/>
        </p:nvSpPr>
        <p:spPr>
          <a:xfrm>
            <a:off x="266355" y="1387589"/>
            <a:ext cx="4934295" cy="192711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nSpc>
                <a:spcPct val="100000"/>
              </a:lnSpc>
              <a:spcAft>
                <a:spcPts val="1000"/>
              </a:spcAft>
            </a:pPr>
            <a:r>
              <a:rPr lang="en-GB" sz="2800" dirty="0">
                <a:solidFill>
                  <a:schemeClr val="bg1"/>
                </a:solidFill>
                <a:latin typeface="+mn-lt"/>
                <a:ea typeface="+mn-ea"/>
                <a:cs typeface="+mn-cs"/>
              </a:rPr>
              <a:t>2.4 </a:t>
            </a:r>
            <a:r>
              <a:rPr lang="en-GB" sz="2800" dirty="0" err="1">
                <a:solidFill>
                  <a:schemeClr val="bg1"/>
                </a:solidFill>
                <a:latin typeface="+mn-lt"/>
                <a:ea typeface="+mn-ea"/>
                <a:cs typeface="+mn-cs"/>
              </a:rPr>
              <a:t>Faktorerna</a:t>
            </a:r>
            <a:r>
              <a:rPr lang="en-GB" sz="2800" dirty="0">
                <a:solidFill>
                  <a:schemeClr val="bg1"/>
                </a:solidFill>
                <a:latin typeface="+mn-lt"/>
                <a:ea typeface="+mn-ea"/>
                <a:cs typeface="+mn-cs"/>
              </a:rPr>
              <a:t> </a:t>
            </a:r>
            <a:r>
              <a:rPr lang="en-GB" sz="2800" dirty="0" err="1">
                <a:solidFill>
                  <a:schemeClr val="bg1"/>
                </a:solidFill>
                <a:latin typeface="+mn-lt"/>
                <a:ea typeface="+mn-ea"/>
                <a:cs typeface="+mn-cs"/>
              </a:rPr>
              <a:t>som</a:t>
            </a:r>
            <a:r>
              <a:rPr lang="en-GB" sz="2800" dirty="0">
                <a:solidFill>
                  <a:schemeClr val="bg1"/>
                </a:solidFill>
                <a:latin typeface="+mn-lt"/>
                <a:ea typeface="+mn-ea"/>
                <a:cs typeface="+mn-cs"/>
              </a:rPr>
              <a:t> </a:t>
            </a:r>
            <a:r>
              <a:rPr lang="en-GB" sz="2800" dirty="0" err="1">
                <a:solidFill>
                  <a:schemeClr val="bg1"/>
                </a:solidFill>
                <a:latin typeface="+mn-lt"/>
                <a:ea typeface="+mn-ea"/>
                <a:cs typeface="+mn-cs"/>
              </a:rPr>
              <a:t>påverkar</a:t>
            </a:r>
            <a:r>
              <a:rPr lang="en-GB" sz="2800" dirty="0">
                <a:solidFill>
                  <a:schemeClr val="bg1"/>
                </a:solidFill>
                <a:latin typeface="+mn-lt"/>
                <a:ea typeface="+mn-ea"/>
                <a:cs typeface="+mn-cs"/>
              </a:rPr>
              <a:t> </a:t>
            </a:r>
            <a:r>
              <a:rPr lang="en-GB" sz="2800" dirty="0" err="1">
                <a:solidFill>
                  <a:schemeClr val="bg1"/>
                </a:solidFill>
                <a:latin typeface="+mn-lt"/>
                <a:ea typeface="+mn-ea"/>
                <a:cs typeface="+mn-cs"/>
              </a:rPr>
              <a:t>förändringen</a:t>
            </a:r>
            <a:r>
              <a:rPr lang="en-GB" sz="2800" dirty="0">
                <a:solidFill>
                  <a:schemeClr val="bg1"/>
                </a:solidFill>
                <a:latin typeface="+mn-lt"/>
                <a:ea typeface="+mn-ea"/>
                <a:cs typeface="+mn-cs"/>
              </a:rPr>
              <a:t> </a:t>
            </a:r>
            <a:r>
              <a:rPr lang="en-GB" sz="2800" dirty="0" err="1">
                <a:solidFill>
                  <a:schemeClr val="bg1"/>
                </a:solidFill>
                <a:latin typeface="+mn-lt"/>
                <a:ea typeface="+mn-ea"/>
                <a:cs typeface="+mn-cs"/>
              </a:rPr>
              <a:t>i</a:t>
            </a:r>
            <a:r>
              <a:rPr lang="en-GB" sz="2800" dirty="0">
                <a:solidFill>
                  <a:schemeClr val="bg1"/>
                </a:solidFill>
                <a:latin typeface="+mn-lt"/>
                <a:ea typeface="+mn-ea"/>
                <a:cs typeface="+mn-cs"/>
              </a:rPr>
              <a:t> </a:t>
            </a:r>
            <a:r>
              <a:rPr lang="en-GB" sz="2800" dirty="0" err="1">
                <a:solidFill>
                  <a:schemeClr val="bg1"/>
                </a:solidFill>
                <a:latin typeface="+mn-lt"/>
                <a:ea typeface="+mn-ea"/>
                <a:cs typeface="+mn-cs"/>
              </a:rPr>
              <a:t>klassrummet</a:t>
            </a:r>
            <a:endParaRPr lang="en-GB" sz="2800" dirty="0">
              <a:solidFill>
                <a:schemeClr val="bg1"/>
              </a:solidFill>
              <a:latin typeface="+mn-lt"/>
              <a:ea typeface="+mn-ea"/>
              <a:cs typeface="+mn-cs"/>
            </a:endParaRPr>
          </a:p>
        </p:txBody>
      </p:sp>
    </p:spTree>
    <p:extLst>
      <p:ext uri="{BB962C8B-B14F-4D97-AF65-F5344CB8AC3E}">
        <p14:creationId xmlns:p14="http://schemas.microsoft.com/office/powerpoint/2010/main" val="3261012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BEF1AD35-12D5-4BCF-97A3-79A12AE91646}"/>
              </a:ext>
            </a:extLst>
          </p:cNvPr>
          <p:cNvSpPr/>
          <p:nvPr/>
        </p:nvSpPr>
        <p:spPr>
          <a:xfrm>
            <a:off x="175777" y="1262380"/>
            <a:ext cx="5161280" cy="4729480"/>
          </a:xfrm>
          <a:prstGeom prst="ellipse">
            <a:avLst/>
          </a:prstGeom>
          <a:solidFill>
            <a:srgbClr val="378FCD"/>
          </a:solidFill>
          <a:ln>
            <a:solidFill>
              <a:srgbClr val="378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759E2B3-3215-4C6B-8F8B-E352FEBCD425}"/>
              </a:ext>
            </a:extLst>
          </p:cNvPr>
          <p:cNvSpPr>
            <a:spLocks noGrp="1"/>
          </p:cNvSpPr>
          <p:nvPr>
            <p:ph type="title"/>
          </p:nvPr>
        </p:nvSpPr>
        <p:spPr>
          <a:xfrm>
            <a:off x="141105" y="-309563"/>
            <a:ext cx="13690600" cy="1325563"/>
          </a:xfrm>
        </p:spPr>
        <p:txBody>
          <a:bodyPr>
            <a:normAutofit/>
          </a:bodyPr>
          <a:lstStyle/>
          <a:p>
            <a:r>
              <a:rPr lang="en-GB" sz="4000" dirty="0" err="1">
                <a:solidFill>
                  <a:srgbClr val="378FCD"/>
                </a:solidFill>
                <a:latin typeface="+mn-lt"/>
              </a:rPr>
              <a:t>Vilken</a:t>
            </a:r>
            <a:r>
              <a:rPr lang="en-GB" sz="4000" dirty="0">
                <a:solidFill>
                  <a:srgbClr val="378FCD"/>
                </a:solidFill>
                <a:latin typeface="+mn-lt"/>
              </a:rPr>
              <a:t> </a:t>
            </a:r>
            <a:r>
              <a:rPr lang="en-GB" sz="4000" dirty="0" err="1">
                <a:solidFill>
                  <a:srgbClr val="378FCD"/>
                </a:solidFill>
                <a:latin typeface="+mn-lt"/>
              </a:rPr>
              <a:t>faktor</a:t>
            </a:r>
            <a:r>
              <a:rPr lang="en-GB" sz="4000" dirty="0">
                <a:solidFill>
                  <a:srgbClr val="378FCD"/>
                </a:solidFill>
                <a:latin typeface="+mn-lt"/>
              </a:rPr>
              <a:t> </a:t>
            </a:r>
            <a:r>
              <a:rPr lang="en-GB" sz="4000" dirty="0" err="1">
                <a:solidFill>
                  <a:srgbClr val="378FCD"/>
                </a:solidFill>
                <a:latin typeface="+mn-lt"/>
              </a:rPr>
              <a:t>påverkar</a:t>
            </a:r>
            <a:r>
              <a:rPr lang="en-GB" sz="4000" dirty="0">
                <a:solidFill>
                  <a:srgbClr val="378FCD"/>
                </a:solidFill>
                <a:latin typeface="+mn-lt"/>
              </a:rPr>
              <a:t> </a:t>
            </a:r>
            <a:r>
              <a:rPr lang="en-GB" sz="4000" dirty="0" err="1">
                <a:solidFill>
                  <a:srgbClr val="378FCD"/>
                </a:solidFill>
                <a:latin typeface="+mn-lt"/>
              </a:rPr>
              <a:t>förändringen</a:t>
            </a:r>
            <a:r>
              <a:rPr lang="en-GB" sz="4000" dirty="0">
                <a:solidFill>
                  <a:srgbClr val="378FCD"/>
                </a:solidFill>
                <a:latin typeface="+mn-lt"/>
              </a:rPr>
              <a:t> </a:t>
            </a:r>
            <a:r>
              <a:rPr lang="en-GB" sz="4000" dirty="0" err="1">
                <a:solidFill>
                  <a:srgbClr val="378FCD"/>
                </a:solidFill>
                <a:latin typeface="+mn-lt"/>
              </a:rPr>
              <a:t>i</a:t>
            </a:r>
            <a:r>
              <a:rPr lang="en-GB" sz="4000" dirty="0">
                <a:solidFill>
                  <a:srgbClr val="378FCD"/>
                </a:solidFill>
                <a:latin typeface="+mn-lt"/>
              </a:rPr>
              <a:t> </a:t>
            </a:r>
            <a:r>
              <a:rPr lang="en-GB" sz="4000" dirty="0" err="1">
                <a:solidFill>
                  <a:srgbClr val="378FCD"/>
                </a:solidFill>
                <a:latin typeface="+mn-lt"/>
              </a:rPr>
              <a:t>klassrummet</a:t>
            </a:r>
            <a:r>
              <a:rPr lang="en-GB" sz="4000" dirty="0">
                <a:solidFill>
                  <a:srgbClr val="378FCD"/>
                </a:solidFill>
                <a:latin typeface="+mn-lt"/>
              </a:rPr>
              <a:t>?</a:t>
            </a:r>
            <a:endParaRPr lang="nl-NL" sz="4000" dirty="0">
              <a:solidFill>
                <a:srgbClr val="378FCD"/>
              </a:solidFill>
              <a:latin typeface="+mn-lt"/>
            </a:endParaRPr>
          </a:p>
        </p:txBody>
      </p:sp>
      <p:sp>
        <p:nvSpPr>
          <p:cNvPr id="3" name="Content Placeholder 2">
            <a:extLst>
              <a:ext uri="{FF2B5EF4-FFF2-40B4-BE49-F238E27FC236}">
                <a16:creationId xmlns:a16="http://schemas.microsoft.com/office/drawing/2014/main" id="{D3707263-D2BA-411A-9A9C-630FC40FB01B}"/>
              </a:ext>
            </a:extLst>
          </p:cNvPr>
          <p:cNvSpPr>
            <a:spLocks noGrp="1"/>
          </p:cNvSpPr>
          <p:nvPr>
            <p:ph idx="1"/>
          </p:nvPr>
        </p:nvSpPr>
        <p:spPr>
          <a:xfrm>
            <a:off x="6096000" y="1100455"/>
            <a:ext cx="5847080" cy="5053330"/>
          </a:xfrm>
        </p:spPr>
        <p:txBody>
          <a:bodyPr>
            <a:normAutofit/>
          </a:bodyPr>
          <a:lstStyle/>
          <a:p>
            <a:pPr marL="0" indent="0">
              <a:buNone/>
            </a:pPr>
            <a:endParaRPr lang="sv-SE" sz="1600" dirty="0"/>
          </a:p>
          <a:p>
            <a:pPr marL="0" indent="0" algn="just">
              <a:buNone/>
            </a:pPr>
            <a:r>
              <a:rPr lang="sv-SE" sz="1600" dirty="0"/>
              <a:t>Standardiserade klassrum: målstyrda förväntningar fastställda av kommun, region och stat.</a:t>
            </a:r>
          </a:p>
          <a:p>
            <a:pPr marL="0" indent="0" algn="just">
              <a:buNone/>
            </a:pPr>
            <a:endParaRPr lang="sv-SE" sz="1600" dirty="0"/>
          </a:p>
          <a:p>
            <a:pPr marL="0" indent="0" algn="just">
              <a:buNone/>
            </a:pPr>
            <a:r>
              <a:rPr lang="sv-SE" sz="1600" dirty="0"/>
              <a:t>Kulturell mångfald: ett kontinuerligt inflöde av studerande immigranter med lite eller ingen kommunikationskompetens på engelska</a:t>
            </a:r>
          </a:p>
          <a:p>
            <a:pPr algn="just"/>
            <a:endParaRPr lang="sv-SE" sz="1600" dirty="0"/>
          </a:p>
          <a:p>
            <a:pPr marL="0" indent="0" algn="just">
              <a:buNone/>
            </a:pPr>
            <a:r>
              <a:rPr lang="sv-SE" sz="1600" dirty="0"/>
              <a:t>Studerandemångfald: unika inlärningsstilar och olika nivåer på de många intelligenserna.</a:t>
            </a:r>
          </a:p>
          <a:p>
            <a:pPr marL="0" indent="0" algn="just">
              <a:buNone/>
            </a:pPr>
            <a:endParaRPr lang="sv-SE" sz="1600" dirty="0"/>
          </a:p>
          <a:p>
            <a:pPr marL="0" indent="0" algn="just">
              <a:buNone/>
            </a:pPr>
            <a:r>
              <a:rPr lang="sv-SE" sz="1600" dirty="0"/>
              <a:t>Ny kognitionsforskning om mänskligt lärande: kunskap om hjärnan och hur den bearbetar minnen och skapa mening.</a:t>
            </a:r>
          </a:p>
          <a:p>
            <a:pPr algn="just"/>
            <a:endParaRPr lang="sv-SE" sz="1600" dirty="0"/>
          </a:p>
          <a:p>
            <a:pPr marL="0" indent="0" algn="just">
              <a:buNone/>
            </a:pPr>
            <a:r>
              <a:rPr lang="sv-SE" sz="1600" dirty="0"/>
              <a:t>Snabb samhällelig och teknisk utveckling: politisk och ekonomisk revolution som påverkar var och hur lärande sker.</a:t>
            </a:r>
          </a:p>
        </p:txBody>
      </p:sp>
      <p:sp>
        <p:nvSpPr>
          <p:cNvPr id="4" name="Content Placeholder 2">
            <a:extLst>
              <a:ext uri="{FF2B5EF4-FFF2-40B4-BE49-F238E27FC236}">
                <a16:creationId xmlns:a16="http://schemas.microsoft.com/office/drawing/2014/main" id="{FCE66E94-DC83-4BC4-881A-B6FB683C6D6C}"/>
              </a:ext>
            </a:extLst>
          </p:cNvPr>
          <p:cNvSpPr txBox="1">
            <a:spLocks/>
          </p:cNvSpPr>
          <p:nvPr/>
        </p:nvSpPr>
        <p:spPr>
          <a:xfrm>
            <a:off x="710017" y="2450148"/>
            <a:ext cx="4287520" cy="3541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sv-SE" sz="1800" dirty="0">
                <a:solidFill>
                  <a:srgbClr val="FFFFFF"/>
                </a:solidFill>
              </a:rPr>
              <a:t>Vi har mött mer förändring inom utbildningen än någonsin tidigare. För flera decennier sedan började lärare arbeta inom yrket med en önskan om att arbeta med inlärare, en kunskapsbas och goda föresatser. Idag möter utbildare ett utmanande landskap som är i ständig förändring. Många faktorer påverkar klassrummet som ständigt förändras.</a:t>
            </a:r>
          </a:p>
        </p:txBody>
      </p:sp>
      <p:sp>
        <p:nvSpPr>
          <p:cNvPr id="6" name="Title 1">
            <a:extLst>
              <a:ext uri="{FF2B5EF4-FFF2-40B4-BE49-F238E27FC236}">
                <a16:creationId xmlns:a16="http://schemas.microsoft.com/office/drawing/2014/main" id="{59BFC70E-28E9-4FE5-A477-CF2AE5DAF5A9}"/>
              </a:ext>
            </a:extLst>
          </p:cNvPr>
          <p:cNvSpPr txBox="1">
            <a:spLocks/>
          </p:cNvSpPr>
          <p:nvPr/>
        </p:nvSpPr>
        <p:spPr>
          <a:xfrm>
            <a:off x="5547360" y="935989"/>
            <a:ext cx="7772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dirty="0">
                <a:solidFill>
                  <a:srgbClr val="378FCD"/>
                </a:solidFill>
              </a:rPr>
              <a:t>1.</a:t>
            </a:r>
            <a:endParaRPr lang="nl-NL" dirty="0">
              <a:solidFill>
                <a:srgbClr val="378FCD"/>
              </a:solidFill>
            </a:endParaRPr>
          </a:p>
        </p:txBody>
      </p:sp>
      <p:sp>
        <p:nvSpPr>
          <p:cNvPr id="7" name="Title 1">
            <a:extLst>
              <a:ext uri="{FF2B5EF4-FFF2-40B4-BE49-F238E27FC236}">
                <a16:creationId xmlns:a16="http://schemas.microsoft.com/office/drawing/2014/main" id="{71C0AEFD-73F7-4FAB-B46A-61D0E7DB85B6}"/>
              </a:ext>
            </a:extLst>
          </p:cNvPr>
          <p:cNvSpPr txBox="1">
            <a:spLocks/>
          </p:cNvSpPr>
          <p:nvPr/>
        </p:nvSpPr>
        <p:spPr>
          <a:xfrm>
            <a:off x="5547360" y="1854041"/>
            <a:ext cx="7772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dirty="0">
                <a:solidFill>
                  <a:srgbClr val="378FCD"/>
                </a:solidFill>
              </a:rPr>
              <a:t>2.</a:t>
            </a:r>
            <a:endParaRPr lang="nl-NL" dirty="0">
              <a:solidFill>
                <a:srgbClr val="378FCD"/>
              </a:solidFill>
            </a:endParaRPr>
          </a:p>
        </p:txBody>
      </p:sp>
      <p:sp>
        <p:nvSpPr>
          <p:cNvPr id="8" name="Title 1">
            <a:extLst>
              <a:ext uri="{FF2B5EF4-FFF2-40B4-BE49-F238E27FC236}">
                <a16:creationId xmlns:a16="http://schemas.microsoft.com/office/drawing/2014/main" id="{FD49373C-C83A-42AA-AE11-F25AB1717B72}"/>
              </a:ext>
            </a:extLst>
          </p:cNvPr>
          <p:cNvSpPr txBox="1">
            <a:spLocks/>
          </p:cNvSpPr>
          <p:nvPr/>
        </p:nvSpPr>
        <p:spPr>
          <a:xfrm>
            <a:off x="5537200" y="3627120"/>
            <a:ext cx="7772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dirty="0">
                <a:solidFill>
                  <a:srgbClr val="378FCD"/>
                </a:solidFill>
              </a:rPr>
              <a:t>4.</a:t>
            </a:r>
            <a:endParaRPr lang="nl-NL" dirty="0">
              <a:solidFill>
                <a:srgbClr val="378FCD"/>
              </a:solidFill>
            </a:endParaRPr>
          </a:p>
        </p:txBody>
      </p:sp>
      <p:sp>
        <p:nvSpPr>
          <p:cNvPr id="9" name="Title 1">
            <a:extLst>
              <a:ext uri="{FF2B5EF4-FFF2-40B4-BE49-F238E27FC236}">
                <a16:creationId xmlns:a16="http://schemas.microsoft.com/office/drawing/2014/main" id="{55AB3055-247E-4589-A7E2-6AF9CBA459A0}"/>
              </a:ext>
            </a:extLst>
          </p:cNvPr>
          <p:cNvSpPr txBox="1">
            <a:spLocks/>
          </p:cNvSpPr>
          <p:nvPr/>
        </p:nvSpPr>
        <p:spPr>
          <a:xfrm>
            <a:off x="5537200" y="2703987"/>
            <a:ext cx="7772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dirty="0">
                <a:solidFill>
                  <a:srgbClr val="378FCD"/>
                </a:solidFill>
              </a:rPr>
              <a:t>3.</a:t>
            </a:r>
            <a:endParaRPr lang="nl-NL" dirty="0">
              <a:solidFill>
                <a:srgbClr val="378FCD"/>
              </a:solidFill>
            </a:endParaRPr>
          </a:p>
        </p:txBody>
      </p:sp>
      <p:sp>
        <p:nvSpPr>
          <p:cNvPr id="10" name="Title 1">
            <a:extLst>
              <a:ext uri="{FF2B5EF4-FFF2-40B4-BE49-F238E27FC236}">
                <a16:creationId xmlns:a16="http://schemas.microsoft.com/office/drawing/2014/main" id="{9DF39C2C-BBC5-4466-A3D9-5C2016C64D1C}"/>
              </a:ext>
            </a:extLst>
          </p:cNvPr>
          <p:cNvSpPr txBox="1">
            <a:spLocks/>
          </p:cNvSpPr>
          <p:nvPr/>
        </p:nvSpPr>
        <p:spPr>
          <a:xfrm>
            <a:off x="5491480" y="4712334"/>
            <a:ext cx="7772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dirty="0">
                <a:solidFill>
                  <a:srgbClr val="378FCD"/>
                </a:solidFill>
              </a:rPr>
              <a:t>5.</a:t>
            </a:r>
            <a:endParaRPr lang="nl-NL" dirty="0">
              <a:solidFill>
                <a:srgbClr val="378FCD"/>
              </a:solidFill>
            </a:endParaRPr>
          </a:p>
        </p:txBody>
      </p:sp>
      <p:sp>
        <p:nvSpPr>
          <p:cNvPr id="11" name="Title 1">
            <a:extLst>
              <a:ext uri="{FF2B5EF4-FFF2-40B4-BE49-F238E27FC236}">
                <a16:creationId xmlns:a16="http://schemas.microsoft.com/office/drawing/2014/main" id="{47A0C9DC-0D86-42E3-B7B3-75E7447E7880}"/>
              </a:ext>
            </a:extLst>
          </p:cNvPr>
          <p:cNvSpPr txBox="1">
            <a:spLocks/>
          </p:cNvSpPr>
          <p:nvPr/>
        </p:nvSpPr>
        <p:spPr>
          <a:xfrm>
            <a:off x="175777" y="341313"/>
            <a:ext cx="13690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sz="4000" dirty="0">
                <a:solidFill>
                  <a:srgbClr val="378FCD"/>
                </a:solidFill>
              </a:rPr>
              <a:t>2.4 Bakgrund</a:t>
            </a:r>
          </a:p>
        </p:txBody>
      </p:sp>
    </p:spTree>
    <p:extLst>
      <p:ext uri="{BB962C8B-B14F-4D97-AF65-F5344CB8AC3E}">
        <p14:creationId xmlns:p14="http://schemas.microsoft.com/office/powerpoint/2010/main" val="3481863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7A0C9DC-0D86-42E3-B7B3-75E7447E7880}"/>
              </a:ext>
            </a:extLst>
          </p:cNvPr>
          <p:cNvSpPr txBox="1">
            <a:spLocks/>
          </p:cNvSpPr>
          <p:nvPr/>
        </p:nvSpPr>
        <p:spPr>
          <a:xfrm>
            <a:off x="2132847" y="61835"/>
            <a:ext cx="614882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sz="4000" dirty="0">
                <a:solidFill>
                  <a:srgbClr val="378FCD"/>
                </a:solidFill>
              </a:rPr>
              <a:t>Tid för självreflektion</a:t>
            </a:r>
          </a:p>
        </p:txBody>
      </p:sp>
      <p:sp>
        <p:nvSpPr>
          <p:cNvPr id="12" name="Thought Bubble: Cloud 11">
            <a:extLst>
              <a:ext uri="{FF2B5EF4-FFF2-40B4-BE49-F238E27FC236}">
                <a16:creationId xmlns:a16="http://schemas.microsoft.com/office/drawing/2014/main" id="{CA9F39EF-0748-41C6-AD9B-F59A4E5EAFCF}"/>
              </a:ext>
            </a:extLst>
          </p:cNvPr>
          <p:cNvSpPr/>
          <p:nvPr/>
        </p:nvSpPr>
        <p:spPr>
          <a:xfrm rot="1667474">
            <a:off x="739054" y="84382"/>
            <a:ext cx="1404292" cy="1083559"/>
          </a:xfrm>
          <a:prstGeom prst="cloudCallout">
            <a:avLst>
              <a:gd name="adj1" fmla="val -30856"/>
              <a:gd name="adj2" fmla="val 76985"/>
            </a:avLst>
          </a:prstGeom>
          <a:solidFill>
            <a:schemeClr val="bg1"/>
          </a:solidFill>
          <a:ln>
            <a:solidFill>
              <a:srgbClr val="378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87406CDB-8DA5-4171-9428-4C99314941D5}"/>
              </a:ext>
            </a:extLst>
          </p:cNvPr>
          <p:cNvSpPr txBox="1"/>
          <p:nvPr/>
        </p:nvSpPr>
        <p:spPr>
          <a:xfrm>
            <a:off x="0" y="1832875"/>
            <a:ext cx="6324600" cy="646331"/>
          </a:xfrm>
          <a:prstGeom prst="rect">
            <a:avLst/>
          </a:prstGeom>
          <a:solidFill>
            <a:srgbClr val="378FCD"/>
          </a:solidFill>
          <a:ln>
            <a:solidFill>
              <a:srgbClr val="378FCD"/>
            </a:solidFill>
          </a:ln>
        </p:spPr>
        <p:txBody>
          <a:bodyPr wrap="square">
            <a:spAutoFit/>
          </a:bodyPr>
          <a:lstStyle/>
          <a:p>
            <a:pPr algn="l"/>
            <a:r>
              <a:rPr lang="sv-SE" b="1" dirty="0">
                <a:solidFill>
                  <a:srgbClr val="FFFFFF"/>
                </a:solidFill>
                <a:effectLst/>
              </a:rPr>
              <a:t>2.4 Kan du hitta några av dessa faktorer i ditt klassrum? Dela med dig av dina exempel.</a:t>
            </a:r>
          </a:p>
        </p:txBody>
      </p:sp>
      <p:cxnSp>
        <p:nvCxnSpPr>
          <p:cNvPr id="17" name="Straight Connector 16">
            <a:extLst>
              <a:ext uri="{FF2B5EF4-FFF2-40B4-BE49-F238E27FC236}">
                <a16:creationId xmlns:a16="http://schemas.microsoft.com/office/drawing/2014/main" id="{17A49CF0-8437-4101-A903-5C1A23BEB341}"/>
              </a:ext>
            </a:extLst>
          </p:cNvPr>
          <p:cNvCxnSpPr/>
          <p:nvPr/>
        </p:nvCxnSpPr>
        <p:spPr>
          <a:xfrm>
            <a:off x="3162300" y="3848100"/>
            <a:ext cx="6477000" cy="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C7E51D3-F281-4961-8605-F88917178A38}"/>
              </a:ext>
            </a:extLst>
          </p:cNvPr>
          <p:cNvCxnSpPr/>
          <p:nvPr/>
        </p:nvCxnSpPr>
        <p:spPr>
          <a:xfrm>
            <a:off x="3162300" y="4819650"/>
            <a:ext cx="6477000"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5798DC6B-573F-46E6-A876-77513E83F0F3}"/>
              </a:ext>
            </a:extLst>
          </p:cNvPr>
          <p:cNvCxnSpPr/>
          <p:nvPr/>
        </p:nvCxnSpPr>
        <p:spPr>
          <a:xfrm>
            <a:off x="3162300" y="5343525"/>
            <a:ext cx="6477000" cy="0"/>
          </a:xfrm>
          <a:prstGeom prst="line">
            <a:avLst/>
          </a:prstGeom>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A9B11D59-E918-4591-ADB9-C1B12A5683B7}"/>
              </a:ext>
            </a:extLst>
          </p:cNvPr>
          <p:cNvSpPr txBox="1"/>
          <p:nvPr/>
        </p:nvSpPr>
        <p:spPr>
          <a:xfrm>
            <a:off x="4195762" y="1787995"/>
            <a:ext cx="7477125" cy="2600325"/>
          </a:xfrm>
          <a:prstGeom prst="rect">
            <a:avLst/>
          </a:prstGeom>
          <a:noFill/>
        </p:spPr>
        <p:txBody>
          <a:bodyPr wrap="square" rtlCol="0">
            <a:spAutoFit/>
          </a:bodyPr>
          <a:lstStyle/>
          <a:p>
            <a:endParaRPr lang="en-GB" dirty="0"/>
          </a:p>
        </p:txBody>
      </p:sp>
      <p:cxnSp>
        <p:nvCxnSpPr>
          <p:cNvPr id="23" name="Straight Connector 22">
            <a:extLst>
              <a:ext uri="{FF2B5EF4-FFF2-40B4-BE49-F238E27FC236}">
                <a16:creationId xmlns:a16="http://schemas.microsoft.com/office/drawing/2014/main" id="{870F97F9-CDA4-4903-82D9-A930F615C24E}"/>
              </a:ext>
            </a:extLst>
          </p:cNvPr>
          <p:cNvCxnSpPr/>
          <p:nvPr/>
        </p:nvCxnSpPr>
        <p:spPr>
          <a:xfrm>
            <a:off x="3162300" y="4314825"/>
            <a:ext cx="6477000" cy="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3F9C43BE-00AC-4286-897C-5A11C717CBA6}"/>
              </a:ext>
            </a:extLst>
          </p:cNvPr>
          <p:cNvCxnSpPr/>
          <p:nvPr/>
        </p:nvCxnSpPr>
        <p:spPr>
          <a:xfrm>
            <a:off x="3162300" y="3333750"/>
            <a:ext cx="6477000" cy="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4A1B3B48-81DC-4D3B-A0E5-8C3FDDDBCFE3}"/>
              </a:ext>
            </a:extLst>
          </p:cNvPr>
          <p:cNvCxnSpPr/>
          <p:nvPr/>
        </p:nvCxnSpPr>
        <p:spPr>
          <a:xfrm>
            <a:off x="3162300" y="5876925"/>
            <a:ext cx="6477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50797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1682AE-D364-4DA8-A554-271AA4C02C56}"/>
              </a:ext>
            </a:extLst>
          </p:cNvPr>
          <p:cNvSpPr>
            <a:spLocks noGrp="1"/>
          </p:cNvSpPr>
          <p:nvPr>
            <p:ph type="title"/>
          </p:nvPr>
        </p:nvSpPr>
        <p:spPr/>
        <p:txBody>
          <a:bodyPr/>
          <a:lstStyle/>
          <a:p>
            <a:r>
              <a:rPr lang="nl-NL" dirty="0"/>
              <a:t>Tack för uppmärksamheten!</a:t>
            </a:r>
            <a:endParaRPr lang="en-GB" dirty="0"/>
          </a:p>
        </p:txBody>
      </p:sp>
    </p:spTree>
    <p:extLst>
      <p:ext uri="{BB962C8B-B14F-4D97-AF65-F5344CB8AC3E}">
        <p14:creationId xmlns:p14="http://schemas.microsoft.com/office/powerpoint/2010/main" val="3038295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68C1346-8A82-49C4-B5D6-F1C33B546FF7}"/>
              </a:ext>
            </a:extLst>
          </p:cNvPr>
          <p:cNvSpPr>
            <a:spLocks noGrp="1"/>
          </p:cNvSpPr>
          <p:nvPr>
            <p:ph type="title"/>
          </p:nvPr>
        </p:nvSpPr>
        <p:spPr/>
        <p:txBody>
          <a:bodyPr/>
          <a:lstStyle/>
          <a:p>
            <a:r>
              <a:rPr lang="nl-NL" dirty="0"/>
              <a:t>Lärandemål</a:t>
            </a:r>
            <a:endParaRPr lang="en-GB" dirty="0"/>
          </a:p>
        </p:txBody>
      </p:sp>
      <p:sp>
        <p:nvSpPr>
          <p:cNvPr id="6" name="Tijdelijke aanduiding voor inhoud 5">
            <a:extLst>
              <a:ext uri="{FF2B5EF4-FFF2-40B4-BE49-F238E27FC236}">
                <a16:creationId xmlns:a16="http://schemas.microsoft.com/office/drawing/2014/main" id="{23E1468E-DF45-45D1-8745-773959FC00FC}"/>
              </a:ext>
            </a:extLst>
          </p:cNvPr>
          <p:cNvSpPr>
            <a:spLocks noGrp="1"/>
          </p:cNvSpPr>
          <p:nvPr>
            <p:ph idx="1"/>
          </p:nvPr>
        </p:nvSpPr>
        <p:spPr>
          <a:xfrm>
            <a:off x="838200" y="1690688"/>
            <a:ext cx="10515600" cy="4351338"/>
          </a:xfrm>
        </p:spPr>
        <p:txBody>
          <a:bodyPr>
            <a:normAutofit fontScale="92500" lnSpcReduction="20000"/>
          </a:bodyPr>
          <a:lstStyle/>
          <a:p>
            <a:pPr marL="0" indent="0">
              <a:buNone/>
            </a:pPr>
            <a:r>
              <a:rPr lang="sv-SE" dirty="0"/>
              <a:t>Vid slutet av den här modulen kommer inlärarna att kunna:</a:t>
            </a:r>
          </a:p>
          <a:p>
            <a:pPr marL="0" indent="0">
              <a:buNone/>
            </a:pPr>
            <a:endParaRPr lang="sv-SE" dirty="0"/>
          </a:p>
          <a:p>
            <a:r>
              <a:rPr lang="sv-SE" b="1" i="1" u="sng" dirty="0"/>
              <a:t>förstå</a:t>
            </a:r>
            <a:r>
              <a:rPr lang="sv-SE" dirty="0"/>
              <a:t> vad teorin om de många intelligenserna är och dess olika beståndsdelar</a:t>
            </a:r>
          </a:p>
          <a:p>
            <a:endParaRPr lang="sv-SE" dirty="0"/>
          </a:p>
          <a:p>
            <a:r>
              <a:rPr lang="sv-SE" b="1" i="1" u="sng" dirty="0"/>
              <a:t>känna igen</a:t>
            </a:r>
            <a:r>
              <a:rPr lang="sv-SE" dirty="0"/>
              <a:t> vilka de olika inlärningsstilarna är och varför de är nyttiga att ta hänsyn till i utbildning</a:t>
            </a:r>
          </a:p>
          <a:p>
            <a:endParaRPr lang="sv-SE" dirty="0"/>
          </a:p>
          <a:p>
            <a:r>
              <a:rPr lang="sv-SE" b="1" i="1" u="sng" dirty="0"/>
              <a:t>förstå</a:t>
            </a:r>
            <a:r>
              <a:rPr lang="sv-SE" dirty="0"/>
              <a:t> att ”en storlek” inte passar alla när det gäller utbildning</a:t>
            </a:r>
          </a:p>
          <a:p>
            <a:endParaRPr lang="sv-SE" dirty="0"/>
          </a:p>
          <a:p>
            <a:r>
              <a:rPr lang="sv-SE" b="1" i="1" u="sng" dirty="0"/>
              <a:t>identifiera</a:t>
            </a:r>
            <a:r>
              <a:rPr lang="sv-SE" dirty="0"/>
              <a:t> faktorerna som påverkar klassrummet i förändring</a:t>
            </a:r>
          </a:p>
          <a:p>
            <a:pPr marL="0" indent="0">
              <a:buNone/>
            </a:pPr>
            <a:endParaRPr lang="sv-SE" dirty="0"/>
          </a:p>
        </p:txBody>
      </p:sp>
    </p:spTree>
    <p:extLst>
      <p:ext uri="{BB962C8B-B14F-4D97-AF65-F5344CB8AC3E}">
        <p14:creationId xmlns:p14="http://schemas.microsoft.com/office/powerpoint/2010/main" val="2824483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4B90225-916D-48EE-AA0E-93FDBCC1A91E}"/>
              </a:ext>
            </a:extLst>
          </p:cNvPr>
          <p:cNvSpPr>
            <a:spLocks noGrp="1"/>
          </p:cNvSpPr>
          <p:nvPr>
            <p:ph type="title"/>
          </p:nvPr>
        </p:nvSpPr>
        <p:spPr/>
        <p:txBody>
          <a:bodyPr/>
          <a:lstStyle/>
          <a:p>
            <a:r>
              <a:rPr lang="nl-NL" dirty="0"/>
              <a:t>Nyckelord</a:t>
            </a:r>
            <a:endParaRPr lang="en-GB" dirty="0"/>
          </a:p>
        </p:txBody>
      </p:sp>
      <p:sp>
        <p:nvSpPr>
          <p:cNvPr id="5" name="Tijdelijke aanduiding voor inhoud 4">
            <a:extLst>
              <a:ext uri="{FF2B5EF4-FFF2-40B4-BE49-F238E27FC236}">
                <a16:creationId xmlns:a16="http://schemas.microsoft.com/office/drawing/2014/main" id="{4A7D3395-BB5E-4CB0-91D4-BEBFCD97D76C}"/>
              </a:ext>
            </a:extLst>
          </p:cNvPr>
          <p:cNvSpPr>
            <a:spLocks noGrp="1"/>
          </p:cNvSpPr>
          <p:nvPr>
            <p:ph idx="1"/>
          </p:nvPr>
        </p:nvSpPr>
        <p:spPr>
          <a:ln w="38100">
            <a:solidFill>
              <a:schemeClr val="bg1"/>
            </a:solidFill>
          </a:ln>
        </p:spPr>
        <p:txBody>
          <a:bodyPr/>
          <a:lstStyle/>
          <a:p>
            <a:r>
              <a:rPr lang="nl-NL" dirty="0"/>
              <a:t>Inlärningsstilar</a:t>
            </a:r>
          </a:p>
          <a:p>
            <a:r>
              <a:rPr lang="nl-NL" dirty="0"/>
              <a:t>Teorin om de många intelligenserna</a:t>
            </a:r>
          </a:p>
          <a:p>
            <a:r>
              <a:rPr lang="nl-NL" dirty="0"/>
              <a:t>Differentierat lärande</a:t>
            </a:r>
          </a:p>
          <a:p>
            <a:r>
              <a:rPr lang="nl-NL" dirty="0"/>
              <a:t>Differentierad undervisning</a:t>
            </a:r>
          </a:p>
          <a:p>
            <a:r>
              <a:rPr lang="nl-NL" dirty="0"/>
              <a:t>Utbildning</a:t>
            </a:r>
          </a:p>
          <a:p>
            <a:r>
              <a:rPr lang="nl-NL" dirty="0"/>
              <a:t>Inlärarcentrerad utformning</a:t>
            </a:r>
            <a:endParaRPr lang="en-GB" dirty="0"/>
          </a:p>
        </p:txBody>
      </p:sp>
    </p:spTree>
    <p:extLst>
      <p:ext uri="{BB962C8B-B14F-4D97-AF65-F5344CB8AC3E}">
        <p14:creationId xmlns:p14="http://schemas.microsoft.com/office/powerpoint/2010/main" val="113399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B884FEB-1397-4CD6-9506-15CE0A3717CA}"/>
              </a:ext>
            </a:extLst>
          </p:cNvPr>
          <p:cNvSpPr>
            <a:spLocks noGrp="1"/>
          </p:cNvSpPr>
          <p:nvPr>
            <p:ph type="title"/>
          </p:nvPr>
        </p:nvSpPr>
        <p:spPr>
          <a:xfrm>
            <a:off x="722790" y="0"/>
            <a:ext cx="10515600" cy="1325563"/>
          </a:xfrm>
        </p:spPr>
        <p:txBody>
          <a:bodyPr/>
          <a:lstStyle/>
          <a:p>
            <a:r>
              <a:rPr lang="nl-NL" dirty="0"/>
              <a:t>Innehållsförteckning</a:t>
            </a:r>
            <a:endParaRPr lang="en-GB" dirty="0"/>
          </a:p>
        </p:txBody>
      </p:sp>
      <p:sp>
        <p:nvSpPr>
          <p:cNvPr id="7" name="Tijdelijke aanduiding voor inhoud 6">
            <a:extLst>
              <a:ext uri="{FF2B5EF4-FFF2-40B4-BE49-F238E27FC236}">
                <a16:creationId xmlns:a16="http://schemas.microsoft.com/office/drawing/2014/main" id="{468FC1CB-C882-4A8D-8D26-400235D76757}"/>
              </a:ext>
            </a:extLst>
          </p:cNvPr>
          <p:cNvSpPr>
            <a:spLocks noGrp="1"/>
          </p:cNvSpPr>
          <p:nvPr>
            <p:ph idx="1"/>
          </p:nvPr>
        </p:nvSpPr>
        <p:spPr>
          <a:xfrm>
            <a:off x="722790" y="1171575"/>
            <a:ext cx="11335860" cy="5314950"/>
          </a:xfrm>
        </p:spPr>
        <p:txBody>
          <a:bodyPr>
            <a:normAutofit fontScale="55000" lnSpcReduction="20000"/>
          </a:bodyPr>
          <a:lstStyle/>
          <a:p>
            <a:pPr marL="0" indent="0">
              <a:buNone/>
            </a:pPr>
            <a:r>
              <a:rPr lang="sv-SE" sz="3100" b="1" dirty="0"/>
              <a:t>ENHET 1 VILKA ÄR INLÄRNINGSSTILARNA? </a:t>
            </a:r>
          </a:p>
          <a:p>
            <a:pPr marL="457200" lvl="1" indent="0">
              <a:buNone/>
            </a:pPr>
            <a:r>
              <a:rPr lang="sv-SE" sz="2700" dirty="0"/>
              <a:t>2.1. Introduktion</a:t>
            </a:r>
          </a:p>
          <a:p>
            <a:pPr marL="457200" lvl="1" indent="0">
              <a:buNone/>
            </a:pPr>
            <a:r>
              <a:rPr lang="sv-SE" sz="2700" dirty="0"/>
              <a:t>2.2. Inlärningsstilarna</a:t>
            </a:r>
          </a:p>
          <a:p>
            <a:pPr marL="457200" lvl="1" indent="0">
              <a:buNone/>
            </a:pPr>
            <a:r>
              <a:rPr lang="sv-SE" sz="2700" dirty="0"/>
              <a:t>2.3. Tvisten om inlärningsstilarna</a:t>
            </a:r>
          </a:p>
          <a:p>
            <a:pPr marL="457200" lvl="1" indent="0">
              <a:buNone/>
            </a:pPr>
            <a:r>
              <a:rPr lang="sv-SE" sz="2700" dirty="0"/>
              <a:t>2.4. Uppgift om inlärningsstilar: 20 frågor</a:t>
            </a:r>
          </a:p>
          <a:p>
            <a:pPr marL="457200" lvl="1" indent="0">
              <a:buNone/>
            </a:pPr>
            <a:endParaRPr lang="sv-SE" sz="3100" dirty="0"/>
          </a:p>
          <a:p>
            <a:pPr marL="0" indent="0">
              <a:buNone/>
            </a:pPr>
            <a:r>
              <a:rPr lang="sv-SE" sz="3100" b="1" dirty="0"/>
              <a:t>ENHET 2 EN STORLEK PASSAR INTE ALLA ...</a:t>
            </a:r>
          </a:p>
          <a:p>
            <a:pPr marL="457200" lvl="1" indent="0">
              <a:buNone/>
            </a:pPr>
            <a:r>
              <a:rPr lang="sv-SE" sz="2700" dirty="0"/>
              <a:t>2.1. Bakgrund</a:t>
            </a:r>
          </a:p>
          <a:p>
            <a:pPr marL="457200" lvl="1" indent="0">
              <a:buNone/>
            </a:pPr>
            <a:r>
              <a:rPr lang="sv-SE" sz="2700" dirty="0"/>
              <a:t>2.2. Vad är differentierad undervisning</a:t>
            </a:r>
          </a:p>
          <a:p>
            <a:pPr marL="457200" lvl="1" indent="0">
              <a:buNone/>
            </a:pPr>
            <a:r>
              <a:rPr lang="sv-SE" sz="2700" dirty="0"/>
              <a:t>2.3. Varför spelar differentierad undervisning roll</a:t>
            </a:r>
          </a:p>
          <a:p>
            <a:pPr marL="457200" lvl="1" indent="0">
              <a:buNone/>
            </a:pPr>
            <a:r>
              <a:rPr lang="sv-SE" sz="2700" dirty="0"/>
              <a:t>2.4. Hur är differentierad undervisning bättre för de studerande</a:t>
            </a:r>
          </a:p>
          <a:p>
            <a:pPr marL="457200" lvl="1" indent="0">
              <a:buNone/>
            </a:pPr>
            <a:r>
              <a:rPr lang="sv-SE" sz="2700" dirty="0"/>
              <a:t>2.5. Extra läsning</a:t>
            </a:r>
          </a:p>
          <a:p>
            <a:pPr marL="457200" lvl="1" indent="0">
              <a:buNone/>
            </a:pPr>
            <a:r>
              <a:rPr lang="sv-SE" sz="2700" dirty="0"/>
              <a:t>2.6. Varför nu</a:t>
            </a:r>
          </a:p>
          <a:p>
            <a:pPr marL="457200" lvl="1" indent="0">
              <a:buNone/>
            </a:pPr>
            <a:endParaRPr lang="sv-SE" sz="3100" dirty="0"/>
          </a:p>
          <a:p>
            <a:pPr marL="0" indent="0">
              <a:buNone/>
            </a:pPr>
            <a:r>
              <a:rPr lang="sv-SE" sz="3100" b="1" dirty="0"/>
              <a:t>ENHET 3 TEORIN OM DE MÅNGA INTELLIGENSERNA</a:t>
            </a:r>
          </a:p>
          <a:p>
            <a:pPr marL="457200" lvl="1" indent="0">
              <a:buNone/>
            </a:pPr>
            <a:r>
              <a:rPr lang="sv-SE" sz="2700" dirty="0"/>
              <a:t>3.1. Introduktion</a:t>
            </a:r>
          </a:p>
          <a:p>
            <a:pPr marL="457200" lvl="1" indent="0">
              <a:buNone/>
            </a:pPr>
            <a:r>
              <a:rPr lang="sv-SE" sz="2700" dirty="0"/>
              <a:t>3.2.Tid för självreflektion </a:t>
            </a:r>
          </a:p>
          <a:p>
            <a:pPr marL="0" indent="0">
              <a:buNone/>
            </a:pPr>
            <a:endParaRPr lang="sv-SE" sz="3100" dirty="0"/>
          </a:p>
          <a:p>
            <a:pPr marL="0" indent="0">
              <a:buNone/>
            </a:pPr>
            <a:r>
              <a:rPr lang="sv-SE" sz="3100" b="1" dirty="0"/>
              <a:t>ENHET 4 FAKTORERNA SOM PÅVERKAR FÖRÄNDRINGEN I KLASSRUMMET</a:t>
            </a:r>
          </a:p>
          <a:p>
            <a:pPr marL="457200" lvl="1" indent="0">
              <a:buNone/>
            </a:pPr>
            <a:r>
              <a:rPr lang="sv-SE" sz="3100" dirty="0"/>
              <a:t>4.1. Bakgrund</a:t>
            </a:r>
          </a:p>
          <a:p>
            <a:pPr marL="457200" lvl="1" indent="0">
              <a:buNone/>
            </a:pPr>
            <a:r>
              <a:rPr lang="sv-SE" sz="3100" dirty="0"/>
              <a:t>4.2. </a:t>
            </a:r>
            <a:r>
              <a:rPr lang="sv-SE" sz="3200" dirty="0"/>
              <a:t>Tid för självreflektion </a:t>
            </a:r>
            <a:endParaRPr lang="sv-SE" sz="3100" dirty="0"/>
          </a:p>
          <a:p>
            <a:pPr marL="457200" lvl="1" indent="0">
              <a:buNone/>
            </a:pPr>
            <a:endParaRPr lang="sv-SE" dirty="0"/>
          </a:p>
          <a:p>
            <a:pPr marL="457200" lvl="1" indent="0">
              <a:buNone/>
            </a:pPr>
            <a:endParaRPr lang="sv-SE" dirty="0"/>
          </a:p>
          <a:p>
            <a:pPr marL="457200" lvl="1" indent="0">
              <a:buNone/>
            </a:pPr>
            <a:endParaRPr lang="sv-SE" dirty="0"/>
          </a:p>
          <a:p>
            <a:pPr lvl="1"/>
            <a:endParaRPr lang="sv-SE" dirty="0"/>
          </a:p>
          <a:p>
            <a:pPr marL="457200" lvl="1" indent="0">
              <a:buNone/>
            </a:pPr>
            <a:endParaRPr lang="sv-SE" dirty="0"/>
          </a:p>
        </p:txBody>
      </p:sp>
    </p:spTree>
    <p:extLst>
      <p:ext uri="{BB962C8B-B14F-4D97-AF65-F5344CB8AC3E}">
        <p14:creationId xmlns:p14="http://schemas.microsoft.com/office/powerpoint/2010/main" val="244793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1A11D0-FBA5-428B-8E6A-DC4E8940EDA7}"/>
              </a:ext>
            </a:extLst>
          </p:cNvPr>
          <p:cNvSpPr>
            <a:spLocks noGrp="1"/>
          </p:cNvSpPr>
          <p:nvPr>
            <p:ph type="title"/>
          </p:nvPr>
        </p:nvSpPr>
        <p:spPr/>
        <p:txBody>
          <a:bodyPr>
            <a:normAutofit/>
          </a:bodyPr>
          <a:lstStyle/>
          <a:p>
            <a:pPr>
              <a:lnSpc>
                <a:spcPct val="115000"/>
              </a:lnSpc>
              <a:spcBef>
                <a:spcPts val="500"/>
              </a:spcBef>
              <a:spcAft>
                <a:spcPts val="1000"/>
              </a:spcAft>
            </a:pPr>
            <a:r>
              <a:rPr lang="en-GB" sz="2800" dirty="0">
                <a:solidFill>
                  <a:schemeClr val="bg1"/>
                </a:solidFill>
                <a:latin typeface="+mn-lt"/>
                <a:ea typeface="+mn-ea"/>
                <a:cs typeface="+mn-cs"/>
              </a:rPr>
              <a:t>2.1 VILKA ÄR INLÄRNINGSSTILARNA? </a:t>
            </a:r>
          </a:p>
        </p:txBody>
      </p:sp>
      <p:sp>
        <p:nvSpPr>
          <p:cNvPr id="5" name="TextBox 4">
            <a:extLst>
              <a:ext uri="{FF2B5EF4-FFF2-40B4-BE49-F238E27FC236}">
                <a16:creationId xmlns:a16="http://schemas.microsoft.com/office/drawing/2014/main" id="{308B41E4-13E2-4ED8-971D-D8365451BCF2}"/>
              </a:ext>
            </a:extLst>
          </p:cNvPr>
          <p:cNvSpPr txBox="1"/>
          <p:nvPr/>
        </p:nvSpPr>
        <p:spPr>
          <a:xfrm>
            <a:off x="229455" y="4019637"/>
            <a:ext cx="5425621" cy="2083647"/>
          </a:xfrm>
          <a:prstGeom prst="rect">
            <a:avLst/>
          </a:prstGeom>
          <a:noFill/>
        </p:spPr>
        <p:txBody>
          <a:bodyPr wrap="square">
            <a:spAutoFit/>
          </a:bodyPr>
          <a:lstStyle/>
          <a:p>
            <a:pPr>
              <a:lnSpc>
                <a:spcPct val="150000"/>
              </a:lnSpc>
              <a:spcBef>
                <a:spcPts val="500"/>
              </a:spcBef>
              <a:spcAft>
                <a:spcPts val="1000"/>
              </a:spcAft>
            </a:pPr>
            <a:r>
              <a:rPr lang="sv-SE" sz="2000" i="1" dirty="0">
                <a:solidFill>
                  <a:schemeClr val="bg1"/>
                </a:solidFill>
                <a:effectLst/>
                <a:latin typeface="Corbel" panose="020B0503020204020204" pitchFamily="34" charset="0"/>
                <a:ea typeface="Corbel" panose="020B0503020204020204" pitchFamily="34" charset="0"/>
                <a:cs typeface="Times New Roman" panose="02020603050405020304" pitchFamily="18" charset="0"/>
              </a:rPr>
              <a:t>“Alla är genier … men om man bedömer en fisk utifrån om den kan klättra i träd kommer den att </a:t>
            </a:r>
            <a:r>
              <a:rPr lang="sv-SE" sz="2000" i="1" dirty="0">
                <a:solidFill>
                  <a:schemeClr val="bg1"/>
                </a:solidFill>
                <a:latin typeface="Corbel" panose="020B0503020204020204" pitchFamily="34" charset="0"/>
                <a:ea typeface="Corbel" panose="020B0503020204020204" pitchFamily="34" charset="0"/>
                <a:cs typeface="Times New Roman" panose="02020603050405020304" pitchFamily="18" charset="0"/>
              </a:rPr>
              <a:t>leva hela livet i tron att den är dum</a:t>
            </a:r>
            <a:r>
              <a:rPr lang="sv-SE" sz="2000" i="1" dirty="0">
                <a:solidFill>
                  <a:schemeClr val="bg1"/>
                </a:solidFill>
                <a:effectLst/>
                <a:latin typeface="Corbel" panose="020B0503020204020204" pitchFamily="34" charset="0"/>
                <a:ea typeface="Corbel" panose="020B0503020204020204" pitchFamily="34" charset="0"/>
                <a:cs typeface="Times New Roman" panose="02020603050405020304" pitchFamily="18" charset="0"/>
              </a:rPr>
              <a:t>”</a:t>
            </a:r>
          </a:p>
          <a:p>
            <a:pPr>
              <a:lnSpc>
                <a:spcPct val="150000"/>
              </a:lnSpc>
              <a:spcBef>
                <a:spcPts val="500"/>
              </a:spcBef>
              <a:spcAft>
                <a:spcPts val="1000"/>
              </a:spcAft>
            </a:pPr>
            <a:r>
              <a:rPr lang="sv-SE" sz="2000" b="1" i="1" dirty="0">
                <a:solidFill>
                  <a:schemeClr val="bg1"/>
                </a:solidFill>
                <a:effectLst/>
                <a:latin typeface="Corbel" panose="020B0503020204020204" pitchFamily="34" charset="0"/>
                <a:ea typeface="Corbel" panose="020B0503020204020204" pitchFamily="34" charset="0"/>
                <a:cs typeface="Times New Roman" panose="02020603050405020304" pitchFamily="18" charset="0"/>
              </a:rPr>
              <a:t>-</a:t>
            </a:r>
            <a:r>
              <a:rPr lang="sv-SE" sz="2000" b="1" dirty="0">
                <a:solidFill>
                  <a:schemeClr val="bg1"/>
                </a:solidFill>
                <a:effectLst/>
                <a:latin typeface="Corbel" panose="020B0503020204020204" pitchFamily="34" charset="0"/>
                <a:ea typeface="Corbel" panose="020B0503020204020204" pitchFamily="34" charset="0"/>
                <a:cs typeface="Times New Roman" panose="02020603050405020304" pitchFamily="18" charset="0"/>
              </a:rPr>
              <a:t>Albert Einstein </a:t>
            </a:r>
          </a:p>
        </p:txBody>
      </p:sp>
    </p:spTree>
    <p:extLst>
      <p:ext uri="{BB962C8B-B14F-4D97-AF65-F5344CB8AC3E}">
        <p14:creationId xmlns:p14="http://schemas.microsoft.com/office/powerpoint/2010/main" val="3855585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D67A9A5-0E33-4966-8A16-91923FECE081}"/>
              </a:ext>
            </a:extLst>
          </p:cNvPr>
          <p:cNvSpPr>
            <a:spLocks noGrp="1"/>
          </p:cNvSpPr>
          <p:nvPr>
            <p:ph type="title"/>
          </p:nvPr>
        </p:nvSpPr>
        <p:spPr>
          <a:xfrm>
            <a:off x="246354" y="21463"/>
            <a:ext cx="11945646" cy="1325563"/>
          </a:xfrm>
        </p:spPr>
        <p:txBody>
          <a:bodyPr>
            <a:normAutofit/>
          </a:bodyPr>
          <a:lstStyle/>
          <a:p>
            <a:r>
              <a:rPr lang="nl-NL" dirty="0">
                <a:solidFill>
                  <a:srgbClr val="64B558"/>
                </a:solidFill>
                <a:latin typeface="+mn-lt"/>
              </a:rPr>
              <a:t>Vilka är inlärningsstilarna?</a:t>
            </a:r>
            <a:br>
              <a:rPr lang="nl-NL" b="1" dirty="0">
                <a:solidFill>
                  <a:srgbClr val="64B558"/>
                </a:solidFill>
              </a:rPr>
            </a:br>
            <a:r>
              <a:rPr lang="nl-NL" b="1" dirty="0">
                <a:solidFill>
                  <a:srgbClr val="64B558"/>
                </a:solidFill>
              </a:rPr>
              <a:t>2.1 </a:t>
            </a:r>
            <a:r>
              <a:rPr lang="nl-NL" sz="3600" dirty="0">
                <a:solidFill>
                  <a:srgbClr val="64B558"/>
                </a:solidFill>
              </a:rPr>
              <a:t>Introduktion:</a:t>
            </a:r>
            <a:endParaRPr lang="en-GB" dirty="0">
              <a:solidFill>
                <a:srgbClr val="64B558"/>
              </a:solidFill>
            </a:endParaRPr>
          </a:p>
        </p:txBody>
      </p:sp>
      <p:sp>
        <p:nvSpPr>
          <p:cNvPr id="2" name="Content Placeholder 1">
            <a:extLst>
              <a:ext uri="{FF2B5EF4-FFF2-40B4-BE49-F238E27FC236}">
                <a16:creationId xmlns:a16="http://schemas.microsoft.com/office/drawing/2014/main" id="{605F5134-825F-40D6-8EF9-6FFA9298FB51}"/>
              </a:ext>
            </a:extLst>
          </p:cNvPr>
          <p:cNvSpPr>
            <a:spLocks noGrp="1"/>
          </p:cNvSpPr>
          <p:nvPr>
            <p:ph idx="1"/>
          </p:nvPr>
        </p:nvSpPr>
        <p:spPr>
          <a:xfrm>
            <a:off x="5907024" y="1521789"/>
            <a:ext cx="5961681" cy="4087789"/>
          </a:xfrm>
          <a:ln w="28575">
            <a:solidFill>
              <a:srgbClr val="64B558"/>
            </a:solidFill>
          </a:ln>
        </p:spPr>
        <p:txBody>
          <a:bodyPr>
            <a:normAutofit fontScale="70000" lnSpcReduction="20000"/>
          </a:bodyPr>
          <a:lstStyle/>
          <a:p>
            <a:pPr marL="457200" indent="0">
              <a:lnSpc>
                <a:spcPct val="124000"/>
              </a:lnSpc>
              <a:spcBef>
                <a:spcPts val="500"/>
              </a:spcBef>
              <a:spcAft>
                <a:spcPts val="1000"/>
              </a:spcAft>
              <a:buNone/>
            </a:pPr>
            <a:endParaRPr lang="sv-SE" sz="2000" dirty="0">
              <a:solidFill>
                <a:srgbClr val="64B558"/>
              </a:solidFill>
            </a:endParaRPr>
          </a:p>
          <a:p>
            <a:pPr marL="457200" indent="0">
              <a:lnSpc>
                <a:spcPct val="124000"/>
              </a:lnSpc>
              <a:spcBef>
                <a:spcPts val="500"/>
              </a:spcBef>
              <a:spcAft>
                <a:spcPts val="1000"/>
              </a:spcAft>
              <a:buNone/>
            </a:pPr>
            <a:r>
              <a:rPr lang="sv-SE" sz="2200" dirty="0">
                <a:solidFill>
                  <a:srgbClr val="676766"/>
                </a:solidFill>
              </a:rPr>
              <a:t>Inlärningsstil syftar på det tillvägagångssätt som den studerande föredrar i alla inlärningssituationer, medan undervisningsstil syftar på föreläsarens beteende, åsikter och de undervisningsmetoder som har valts för att ge lektionerna för de studerande.</a:t>
            </a:r>
            <a:r>
              <a:rPr lang="sv-SE" sz="2200" baseline="30000" dirty="0">
                <a:solidFill>
                  <a:srgbClr val="676766"/>
                </a:solidFill>
              </a:rPr>
              <a:t>1</a:t>
            </a:r>
            <a:r>
              <a:rPr lang="sv-SE" sz="2200" dirty="0">
                <a:solidFill>
                  <a:srgbClr val="676766"/>
                </a:solidFill>
              </a:rPr>
              <a:t> För närvarande pågår många forskningsstudier om begreppen inlärningsstil hos studerande och undervisningsstil hos utbildare.</a:t>
            </a:r>
          </a:p>
          <a:p>
            <a:pPr marL="457200" indent="0">
              <a:lnSpc>
                <a:spcPct val="124000"/>
              </a:lnSpc>
              <a:spcBef>
                <a:spcPts val="500"/>
              </a:spcBef>
              <a:spcAft>
                <a:spcPts val="1000"/>
              </a:spcAft>
              <a:buNone/>
            </a:pPr>
            <a:r>
              <a:rPr lang="sv-SE" sz="2200" dirty="0">
                <a:solidFill>
                  <a:srgbClr val="676766"/>
                </a:solidFill>
              </a:rPr>
              <a:t>Dessutom reflekterar de studerandes inlärningsstilar genetisk kodning, personlig utveckling och anpassning till omgivningen (2). Forskning visar att de studerande uppnår mer kunskap, minns mer information och presterar bättre när lärarnas undervisningsstilar stämmer överens med de studerandes inlärningsstilar.</a:t>
            </a:r>
            <a:r>
              <a:rPr lang="sv-SE" sz="2200" baseline="30000" dirty="0">
                <a:solidFill>
                  <a:srgbClr val="676766"/>
                </a:solidFill>
              </a:rPr>
              <a:t>2</a:t>
            </a:r>
            <a:endParaRPr lang="sv-SE" sz="2400" baseline="30000" dirty="0"/>
          </a:p>
          <a:p>
            <a:endParaRPr lang="sv-SE" dirty="0"/>
          </a:p>
        </p:txBody>
      </p:sp>
      <p:pic>
        <p:nvPicPr>
          <p:cNvPr id="5" name="Picture 4">
            <a:extLst>
              <a:ext uri="{FF2B5EF4-FFF2-40B4-BE49-F238E27FC236}">
                <a16:creationId xmlns:a16="http://schemas.microsoft.com/office/drawing/2014/main" id="{301B2304-1CB0-4DFA-BEC1-1077163FE6F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395"/>
          <a:stretch/>
        </p:blipFill>
        <p:spPr>
          <a:xfrm>
            <a:off x="752913" y="1521789"/>
            <a:ext cx="4500864" cy="4087790"/>
          </a:xfrm>
          <a:prstGeom prst="rect">
            <a:avLst/>
          </a:prstGeom>
        </p:spPr>
      </p:pic>
      <p:sp>
        <p:nvSpPr>
          <p:cNvPr id="6" name="Content Placeholder 1">
            <a:extLst>
              <a:ext uri="{FF2B5EF4-FFF2-40B4-BE49-F238E27FC236}">
                <a16:creationId xmlns:a16="http://schemas.microsoft.com/office/drawing/2014/main" id="{E31E6074-40D8-4E51-9919-502DFE062445}"/>
              </a:ext>
            </a:extLst>
          </p:cNvPr>
          <p:cNvSpPr txBox="1">
            <a:spLocks/>
          </p:cNvSpPr>
          <p:nvPr/>
        </p:nvSpPr>
        <p:spPr>
          <a:xfrm>
            <a:off x="-292460" y="6018016"/>
            <a:ext cx="9994244" cy="11691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15000"/>
              </a:lnSpc>
              <a:buFont typeface="Arial" panose="020B0604020202020204" pitchFamily="34" charset="0"/>
              <a:buNone/>
            </a:pPr>
            <a:endParaRPr lang="en-GB" sz="800" dirty="0">
              <a:solidFill>
                <a:srgbClr val="64B558"/>
              </a:solidFill>
              <a:ea typeface="Corbel" panose="020B0503020204020204" pitchFamily="34" charset="0"/>
              <a:cs typeface="Times New Roman" panose="02020603050405020304" pitchFamily="18" charset="0"/>
            </a:endParaRPr>
          </a:p>
          <a:p>
            <a:pPr lvl="1">
              <a:lnSpc>
                <a:spcPct val="115000"/>
              </a:lnSpc>
              <a:buFont typeface="Arial" panose="020B0604020202020204" pitchFamily="34" charset="0"/>
              <a:buAutoNum type="arabicParenBoth"/>
            </a:pPr>
            <a:r>
              <a:rPr lang="en-GB" sz="800" dirty="0">
                <a:solidFill>
                  <a:srgbClr val="64B558"/>
                </a:solidFill>
                <a:ea typeface="Corbel" panose="020B0503020204020204" pitchFamily="34" charset="0"/>
                <a:cs typeface="Times New Roman" panose="02020603050405020304" pitchFamily="18" charset="0"/>
              </a:rPr>
              <a:t>L. Mei </a:t>
            </a:r>
            <a:r>
              <a:rPr lang="en-GB" sz="800" dirty="0" err="1">
                <a:solidFill>
                  <a:srgbClr val="64B558"/>
                </a:solidFill>
                <a:ea typeface="Corbel" panose="020B0503020204020204" pitchFamily="34" charset="0"/>
                <a:cs typeface="Times New Roman" panose="02020603050405020304" pitchFamily="18" charset="0"/>
              </a:rPr>
              <a:t>Ph’ng</a:t>
            </a:r>
            <a:r>
              <a:rPr lang="en-GB" sz="800" dirty="0">
                <a:solidFill>
                  <a:srgbClr val="64B558"/>
                </a:solidFill>
                <a:ea typeface="Corbel" panose="020B0503020204020204" pitchFamily="34" charset="0"/>
                <a:cs typeface="Times New Roman" panose="02020603050405020304" pitchFamily="18" charset="0"/>
              </a:rPr>
              <a:t>, "Teaching Styles, Learning Styles and the ESP Classroom," MATEC Web Conf., vol. 150, s. 5082, 2018</a:t>
            </a:r>
          </a:p>
          <a:p>
            <a:pPr lvl="1">
              <a:lnSpc>
                <a:spcPct val="115000"/>
              </a:lnSpc>
              <a:buFont typeface="Arial" panose="020B0604020202020204" pitchFamily="34" charset="0"/>
              <a:buAutoNum type="arabicParenBoth"/>
            </a:pPr>
            <a:r>
              <a:rPr lang="en-GB" sz="800" dirty="0">
                <a:solidFill>
                  <a:srgbClr val="64B558"/>
                </a:solidFill>
                <a:ea typeface="Corbel" panose="020B0503020204020204" pitchFamily="34" charset="0"/>
                <a:cs typeface="Times New Roman" panose="02020603050405020304" pitchFamily="18" charset="0"/>
              </a:rPr>
              <a:t>Chetty, Nithya &amp; </a:t>
            </a:r>
            <a:r>
              <a:rPr lang="en-GB" sz="800" dirty="0" err="1">
                <a:solidFill>
                  <a:srgbClr val="64B558"/>
                </a:solidFill>
                <a:ea typeface="Corbel" panose="020B0503020204020204" pitchFamily="34" charset="0"/>
                <a:cs typeface="Times New Roman" panose="02020603050405020304" pitchFamily="18" charset="0"/>
              </a:rPr>
              <a:t>Handayani</a:t>
            </a:r>
            <a:r>
              <a:rPr lang="en-GB" sz="800" dirty="0">
                <a:solidFill>
                  <a:srgbClr val="64B558"/>
                </a:solidFill>
                <a:ea typeface="Corbel" panose="020B0503020204020204" pitchFamily="34" charset="0"/>
                <a:cs typeface="Times New Roman" panose="02020603050405020304" pitchFamily="18" charset="0"/>
              </a:rPr>
              <a:t>, Lina &amp; </a:t>
            </a:r>
            <a:r>
              <a:rPr lang="en-GB" sz="800" dirty="0" err="1">
                <a:solidFill>
                  <a:srgbClr val="64B558"/>
                </a:solidFill>
                <a:ea typeface="Corbel" panose="020B0503020204020204" pitchFamily="34" charset="0"/>
                <a:cs typeface="Times New Roman" panose="02020603050405020304" pitchFamily="18" charset="0"/>
              </a:rPr>
              <a:t>Sahabudin</a:t>
            </a:r>
            <a:r>
              <a:rPr lang="en-GB" sz="800" dirty="0">
                <a:solidFill>
                  <a:srgbClr val="64B558"/>
                </a:solidFill>
                <a:ea typeface="Corbel" panose="020B0503020204020204" pitchFamily="34" charset="0"/>
                <a:cs typeface="Times New Roman" panose="02020603050405020304" pitchFamily="18" charset="0"/>
              </a:rPr>
              <a:t>, Noor &amp; Ali, </a:t>
            </a:r>
            <a:r>
              <a:rPr lang="en-GB" sz="800" dirty="0" err="1">
                <a:solidFill>
                  <a:srgbClr val="64B558"/>
                </a:solidFill>
                <a:ea typeface="Corbel" panose="020B0503020204020204" pitchFamily="34" charset="0"/>
                <a:cs typeface="Times New Roman" panose="02020603050405020304" pitchFamily="18" charset="0"/>
              </a:rPr>
              <a:t>Zuraina</a:t>
            </a:r>
            <a:r>
              <a:rPr lang="en-GB" sz="800" dirty="0">
                <a:solidFill>
                  <a:srgbClr val="64B558"/>
                </a:solidFill>
                <a:ea typeface="Corbel" panose="020B0503020204020204" pitchFamily="34" charset="0"/>
                <a:cs typeface="Times New Roman" panose="02020603050405020304" pitchFamily="18" charset="0"/>
              </a:rPr>
              <a:t> &amp; Hamzah, </a:t>
            </a:r>
            <a:r>
              <a:rPr lang="en-GB" sz="800" dirty="0" err="1">
                <a:solidFill>
                  <a:srgbClr val="64B558"/>
                </a:solidFill>
                <a:ea typeface="Corbel" panose="020B0503020204020204" pitchFamily="34" charset="0"/>
                <a:cs typeface="Times New Roman" panose="02020603050405020304" pitchFamily="18" charset="0"/>
              </a:rPr>
              <a:t>Norhasyimah</a:t>
            </a:r>
            <a:r>
              <a:rPr lang="en-GB" sz="800" dirty="0">
                <a:solidFill>
                  <a:srgbClr val="64B558"/>
                </a:solidFill>
                <a:ea typeface="Corbel" panose="020B0503020204020204" pitchFamily="34" charset="0"/>
                <a:cs typeface="Times New Roman" panose="02020603050405020304" pitchFamily="18" charset="0"/>
              </a:rPr>
              <a:t> &amp; Kasim, </a:t>
            </a:r>
            <a:r>
              <a:rPr lang="en-GB" sz="800" dirty="0" err="1">
                <a:solidFill>
                  <a:srgbClr val="64B558"/>
                </a:solidFill>
                <a:ea typeface="Corbel" panose="020B0503020204020204" pitchFamily="34" charset="0"/>
                <a:cs typeface="Times New Roman" panose="02020603050405020304" pitchFamily="18" charset="0"/>
              </a:rPr>
              <a:t>Shahreen</a:t>
            </a:r>
            <a:r>
              <a:rPr lang="en-GB" sz="800" dirty="0">
                <a:solidFill>
                  <a:srgbClr val="64B558"/>
                </a:solidFill>
                <a:ea typeface="Corbel" panose="020B0503020204020204" pitchFamily="34" charset="0"/>
                <a:cs typeface="Times New Roman" panose="02020603050405020304" pitchFamily="18" charset="0"/>
              </a:rPr>
              <a:t>. (2019). Learning styles and teaching styles determine students’ academic performances. International Journal of Evaluation and Research in Education (IJERE). 8. 610.10.11591/ijere.v8i4.20345. </a:t>
            </a:r>
            <a:r>
              <a:rPr lang="en-GB" sz="800" u="sng" dirty="0">
                <a:solidFill>
                  <a:srgbClr val="64B558"/>
                </a:solidFill>
                <a:ea typeface="Corbel" panose="020B0503020204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https://files.eric.ed.gov/fulltext/EJ1238274.pdf</a:t>
            </a:r>
            <a:r>
              <a:rPr lang="en-GB" sz="800" dirty="0">
                <a:solidFill>
                  <a:srgbClr val="64B558"/>
                </a:solidFill>
                <a:ea typeface="Corbel" panose="020B0503020204020204" pitchFamily="34" charset="0"/>
                <a:cs typeface="Times New Roman" panose="02020603050405020304" pitchFamily="18" charset="0"/>
              </a:rPr>
              <a:t> </a:t>
            </a:r>
          </a:p>
          <a:p>
            <a:endParaRPr lang="en-GB" sz="800" dirty="0"/>
          </a:p>
          <a:p>
            <a:endParaRPr lang="nl-NL" sz="800" dirty="0"/>
          </a:p>
        </p:txBody>
      </p:sp>
    </p:spTree>
    <p:extLst>
      <p:ext uri="{BB962C8B-B14F-4D97-AF65-F5344CB8AC3E}">
        <p14:creationId xmlns:p14="http://schemas.microsoft.com/office/powerpoint/2010/main" val="695922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a:xfrm>
            <a:off x="-3361" y="1047214"/>
            <a:ext cx="7545500" cy="5458795"/>
          </a:xfrm>
        </p:spPr>
        <p:txBody>
          <a:bodyPr>
            <a:normAutofit/>
          </a:bodyPr>
          <a:lstStyle/>
          <a:p>
            <a:pPr marL="0" indent="0" algn="just">
              <a:lnSpc>
                <a:spcPct val="115000"/>
              </a:lnSpc>
              <a:spcBef>
                <a:spcPts val="500"/>
              </a:spcBef>
              <a:spcAft>
                <a:spcPts val="1000"/>
              </a:spcAft>
              <a:buNone/>
            </a:pPr>
            <a:r>
              <a:rPr lang="sv-SE" sz="1700" dirty="0">
                <a:effectLst/>
                <a:ea typeface="Corbel" panose="020B0503020204020204" pitchFamily="34" charset="0"/>
                <a:cs typeface="Times New Roman" panose="02020603050405020304" pitchFamily="18" charset="0"/>
              </a:rPr>
              <a:t>Även om de inte är vetenskapliga kategorier med skarpa gränser är de ändå till hjälp som riktlinjer. Forskningen anser att det finns ett antal inlärningsstilar, men </a:t>
            </a:r>
            <a:r>
              <a:rPr lang="sv-SE" sz="1700" dirty="0">
                <a:ea typeface="Corbel" panose="020B0503020204020204" pitchFamily="34" charset="0"/>
                <a:cs typeface="Times New Roman" panose="02020603050405020304" pitchFamily="18" charset="0"/>
              </a:rPr>
              <a:t>nedan finns de mest erkända, och </a:t>
            </a:r>
            <a:r>
              <a:rPr lang="sv-SE" sz="1700" dirty="0">
                <a:effectLst/>
                <a:ea typeface="Corbel" panose="020B0503020204020204" pitchFamily="34" charset="0"/>
                <a:cs typeface="Times New Roman" panose="02020603050405020304" pitchFamily="18" charset="0"/>
              </a:rPr>
              <a:t>de är värdefulla verktyg när man skräddarsyr lektioner för inlärare</a:t>
            </a:r>
            <a:r>
              <a:rPr lang="sv-SE" sz="1700" baseline="30000" dirty="0">
                <a:effectLst/>
                <a:ea typeface="Corbel" panose="020B0503020204020204" pitchFamily="34" charset="0"/>
                <a:cs typeface="Times New Roman" panose="02020603050405020304" pitchFamily="18" charset="0"/>
              </a:rPr>
              <a:t>1</a:t>
            </a:r>
            <a:r>
              <a:rPr lang="sv-SE" sz="1700" dirty="0">
                <a:effectLst/>
                <a:ea typeface="Corbel" panose="020B0503020204020204" pitchFamily="34" charset="0"/>
                <a:cs typeface="Times New Roman" panose="02020603050405020304" pitchFamily="18" charset="0"/>
              </a:rPr>
              <a:t>:</a:t>
            </a:r>
          </a:p>
        </p:txBody>
      </p:sp>
      <p:sp>
        <p:nvSpPr>
          <p:cNvPr id="6" name="Titel 3">
            <a:extLst>
              <a:ext uri="{FF2B5EF4-FFF2-40B4-BE49-F238E27FC236}">
                <a16:creationId xmlns:a16="http://schemas.microsoft.com/office/drawing/2014/main" id="{5A4524AD-DBFA-4C2B-8C42-AE7F5C52B9D4}"/>
              </a:ext>
            </a:extLst>
          </p:cNvPr>
          <p:cNvSpPr txBox="1">
            <a:spLocks/>
          </p:cNvSpPr>
          <p:nvPr/>
        </p:nvSpPr>
        <p:spPr>
          <a:xfrm>
            <a:off x="0" y="-103912"/>
            <a:ext cx="132506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sz="4000" dirty="0">
                <a:solidFill>
                  <a:srgbClr val="64B558"/>
                </a:solidFill>
                <a:latin typeface="+mn-lt"/>
              </a:rPr>
              <a:t>Vilka är inlärningsstilarna? </a:t>
            </a:r>
          </a:p>
          <a:p>
            <a:r>
              <a:rPr lang="nl-NL" sz="2800" dirty="0">
                <a:solidFill>
                  <a:srgbClr val="64B558"/>
                </a:solidFill>
              </a:rPr>
              <a:t>2.1 Inlärningsstilarna:</a:t>
            </a:r>
            <a:endParaRPr lang="en-GB" sz="3200" dirty="0">
              <a:solidFill>
                <a:srgbClr val="64B558"/>
              </a:solidFill>
            </a:endParaRPr>
          </a:p>
        </p:txBody>
      </p:sp>
      <p:pic>
        <p:nvPicPr>
          <p:cNvPr id="4" name="Picture 3">
            <a:extLst>
              <a:ext uri="{FF2B5EF4-FFF2-40B4-BE49-F238E27FC236}">
                <a16:creationId xmlns:a16="http://schemas.microsoft.com/office/drawing/2014/main" id="{271BE5FC-158E-4A67-830A-8568DB7558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714" r="23980"/>
          <a:stretch/>
        </p:blipFill>
        <p:spPr>
          <a:xfrm>
            <a:off x="7766984" y="3429000"/>
            <a:ext cx="4084705" cy="2989481"/>
          </a:xfrm>
          <a:prstGeom prst="rect">
            <a:avLst/>
          </a:prstGeom>
        </p:spPr>
      </p:pic>
      <p:pic>
        <p:nvPicPr>
          <p:cNvPr id="7" name="Picture 6">
            <a:extLst>
              <a:ext uri="{FF2B5EF4-FFF2-40B4-BE49-F238E27FC236}">
                <a16:creationId xmlns:a16="http://schemas.microsoft.com/office/drawing/2014/main" id="{F765EF1C-334A-4B80-9F02-8EEC9FCE6B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98" r="13010"/>
          <a:stretch/>
        </p:blipFill>
        <p:spPr>
          <a:xfrm>
            <a:off x="7876713" y="616265"/>
            <a:ext cx="4084704" cy="2989481"/>
          </a:xfrm>
          <a:prstGeom prst="rect">
            <a:avLst/>
          </a:prstGeom>
        </p:spPr>
      </p:pic>
      <p:sp>
        <p:nvSpPr>
          <p:cNvPr id="8" name="TextBox 7">
            <a:extLst>
              <a:ext uri="{FF2B5EF4-FFF2-40B4-BE49-F238E27FC236}">
                <a16:creationId xmlns:a16="http://schemas.microsoft.com/office/drawing/2014/main" id="{74C82378-62E3-423C-8FEF-756233B7D2AE}"/>
              </a:ext>
            </a:extLst>
          </p:cNvPr>
          <p:cNvSpPr txBox="1"/>
          <p:nvPr/>
        </p:nvSpPr>
        <p:spPr>
          <a:xfrm>
            <a:off x="0" y="2408040"/>
            <a:ext cx="5775478" cy="369332"/>
          </a:xfrm>
          <a:prstGeom prst="rect">
            <a:avLst/>
          </a:prstGeom>
          <a:solidFill>
            <a:srgbClr val="378FCD"/>
          </a:solidFill>
        </p:spPr>
        <p:txBody>
          <a:bodyPr wrap="square" rtlCol="0">
            <a:spAutoFit/>
          </a:bodyPr>
          <a:lstStyle/>
          <a:p>
            <a:r>
              <a:rPr lang="en-GB" sz="1800" b="1" dirty="0">
                <a:solidFill>
                  <a:schemeClr val="bg1"/>
                </a:solidFill>
                <a:effectLst/>
                <a:ea typeface="Corbel" panose="020B0503020204020204" pitchFamily="34" charset="0"/>
                <a:cs typeface="Times New Roman" panose="02020603050405020304" pitchFamily="18" charset="0"/>
              </a:rPr>
              <a:t>1. </a:t>
            </a:r>
            <a:r>
              <a:rPr lang="en-GB" sz="1800" b="1" dirty="0" err="1">
                <a:solidFill>
                  <a:schemeClr val="bg1"/>
                </a:solidFill>
                <a:effectLst/>
                <a:ea typeface="Corbel" panose="020B0503020204020204" pitchFamily="34" charset="0"/>
                <a:cs typeface="Times New Roman" panose="02020603050405020304" pitchFamily="18" charset="0"/>
              </a:rPr>
              <a:t>Visuella</a:t>
            </a:r>
            <a:r>
              <a:rPr lang="en-GB" sz="1800" b="1" dirty="0">
                <a:solidFill>
                  <a:schemeClr val="bg1"/>
                </a:solidFill>
                <a:effectLst/>
                <a:ea typeface="Corbel" panose="020B0503020204020204" pitchFamily="34" charset="0"/>
                <a:cs typeface="Times New Roman" panose="02020603050405020304" pitchFamily="18" charset="0"/>
              </a:rPr>
              <a:t> (</a:t>
            </a:r>
            <a:r>
              <a:rPr lang="en-GB" sz="1800" b="1" dirty="0" err="1">
                <a:solidFill>
                  <a:schemeClr val="bg1"/>
                </a:solidFill>
                <a:effectLst/>
                <a:ea typeface="Corbel" panose="020B0503020204020204" pitchFamily="34" charset="0"/>
                <a:cs typeface="Times New Roman" panose="02020603050405020304" pitchFamily="18" charset="0"/>
              </a:rPr>
              <a:t>spatiala</a:t>
            </a:r>
            <a:r>
              <a:rPr lang="en-GB" sz="1800" b="1" dirty="0">
                <a:solidFill>
                  <a:schemeClr val="bg1"/>
                </a:solidFill>
                <a:effectLst/>
                <a:ea typeface="Corbel" panose="020B0503020204020204" pitchFamily="34" charset="0"/>
                <a:cs typeface="Times New Roman" panose="02020603050405020304" pitchFamily="18" charset="0"/>
              </a:rPr>
              <a:t>) </a:t>
            </a:r>
            <a:r>
              <a:rPr lang="en-GB" sz="1800" b="1" dirty="0" err="1">
                <a:solidFill>
                  <a:schemeClr val="bg1"/>
                </a:solidFill>
                <a:effectLst/>
                <a:ea typeface="Corbel" panose="020B0503020204020204" pitchFamily="34" charset="0"/>
                <a:cs typeface="Times New Roman" panose="02020603050405020304" pitchFamily="18" charset="0"/>
              </a:rPr>
              <a:t>inlärare</a:t>
            </a:r>
            <a:r>
              <a:rPr lang="en-GB" sz="1800" b="1" dirty="0">
                <a:solidFill>
                  <a:schemeClr val="bg1"/>
                </a:solidFill>
                <a:effectLst/>
                <a:ea typeface="Corbel" panose="020B0503020204020204" pitchFamily="34" charset="0"/>
                <a:cs typeface="Times New Roman" panose="02020603050405020304" pitchFamily="18" charset="0"/>
              </a:rPr>
              <a:t>: </a:t>
            </a:r>
            <a:endParaRPr lang="en-GB" dirty="0">
              <a:solidFill>
                <a:schemeClr val="bg1"/>
              </a:solidFill>
            </a:endParaRPr>
          </a:p>
        </p:txBody>
      </p:sp>
      <p:sp>
        <p:nvSpPr>
          <p:cNvPr id="9" name="Content Placeholder 1">
            <a:extLst>
              <a:ext uri="{FF2B5EF4-FFF2-40B4-BE49-F238E27FC236}">
                <a16:creationId xmlns:a16="http://schemas.microsoft.com/office/drawing/2014/main" id="{A47D3423-0094-4FDC-ACF4-B518775F5966}"/>
              </a:ext>
            </a:extLst>
          </p:cNvPr>
          <p:cNvSpPr txBox="1">
            <a:spLocks/>
          </p:cNvSpPr>
          <p:nvPr/>
        </p:nvSpPr>
        <p:spPr>
          <a:xfrm>
            <a:off x="7644" y="2800223"/>
            <a:ext cx="7699633" cy="15123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lnSpc>
                <a:spcPct val="115000"/>
              </a:lnSpc>
              <a:spcAft>
                <a:spcPts val="1000"/>
              </a:spcAft>
              <a:buNone/>
            </a:pPr>
            <a:r>
              <a:rPr lang="sv-SE" sz="1700" dirty="0">
                <a:ea typeface="Corbel" panose="020B0503020204020204" pitchFamily="34" charset="0"/>
                <a:cs typeface="Times New Roman" panose="02020603050405020304" pitchFamily="18" charset="0"/>
              </a:rPr>
              <a:t>De föredrar att information presenteras visuellt. Hellre än detaljerad information i skrift eller tal tar sådana studerande bättre emot tabeller, diagram, bilder och foton. Visuella hjälpmedel som projektorer och information som ordnats visuellt är användbara. </a:t>
            </a:r>
          </a:p>
          <a:p>
            <a:pPr marL="800100" lvl="1" indent="-342900">
              <a:lnSpc>
                <a:spcPct val="115000"/>
              </a:lnSpc>
              <a:spcAft>
                <a:spcPts val="1000"/>
              </a:spcAft>
              <a:buFont typeface="Arial" panose="020B0604020202020204" pitchFamily="34" charset="0"/>
              <a:buAutoNum type="arabicPeriod"/>
            </a:pPr>
            <a:endParaRPr lang="sv-SE" sz="1700" dirty="0">
              <a:ea typeface="Corbel" panose="020B0503020204020204" pitchFamily="34" charset="0"/>
              <a:cs typeface="Times New Roman" panose="02020603050405020304" pitchFamily="18" charset="0"/>
            </a:endParaRPr>
          </a:p>
        </p:txBody>
      </p:sp>
      <p:sp>
        <p:nvSpPr>
          <p:cNvPr id="10" name="Content Placeholder 1">
            <a:extLst>
              <a:ext uri="{FF2B5EF4-FFF2-40B4-BE49-F238E27FC236}">
                <a16:creationId xmlns:a16="http://schemas.microsoft.com/office/drawing/2014/main" id="{AFDBC001-2A46-4D2D-9850-400B1B0082F8}"/>
              </a:ext>
            </a:extLst>
          </p:cNvPr>
          <p:cNvSpPr txBox="1">
            <a:spLocks/>
          </p:cNvSpPr>
          <p:nvPr/>
        </p:nvSpPr>
        <p:spPr>
          <a:xfrm>
            <a:off x="-75393" y="4597099"/>
            <a:ext cx="7831372" cy="54587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lnSpc>
                <a:spcPct val="115000"/>
              </a:lnSpc>
              <a:spcAft>
                <a:spcPts val="1000"/>
              </a:spcAft>
              <a:buNone/>
            </a:pPr>
            <a:r>
              <a:rPr lang="sv-SE" sz="1700" dirty="0">
                <a:ea typeface="Corbel" panose="020B0503020204020204" pitchFamily="34" charset="0"/>
                <a:cs typeface="Times New Roman" panose="02020603050405020304" pitchFamily="18" charset="0"/>
              </a:rPr>
              <a:t>Auditiva inlärare föredrar att ta emot information genom att lyssna och tala. När de läser hjälper det ofta att de läser högt. En del idéer för att förbättra deras lärande är: musik (som kan hjälpa till genom att skapa en känslomässig bindning), rim som läses högt och ljudböcker när det passar.</a:t>
            </a:r>
          </a:p>
          <a:p>
            <a:pPr marL="457200" lvl="1" indent="0">
              <a:lnSpc>
                <a:spcPct val="115000"/>
              </a:lnSpc>
              <a:spcAft>
                <a:spcPts val="1000"/>
              </a:spcAft>
              <a:buFont typeface="Arial" panose="020B0604020202020204" pitchFamily="34" charset="0"/>
              <a:buNone/>
            </a:pPr>
            <a:r>
              <a:rPr lang="sv-SE" sz="1500" dirty="0">
                <a:solidFill>
                  <a:srgbClr val="64B558"/>
                </a:solidFill>
              </a:rPr>
              <a:t>(1) </a:t>
            </a:r>
            <a:r>
              <a:rPr lang="sv-SE" sz="1500" dirty="0">
                <a:solidFill>
                  <a:srgbClr val="64B558"/>
                </a:solidFill>
                <a:hlinkClick r:id="rId4">
                  <a:extLst>
                    <a:ext uri="{A12FA001-AC4F-418D-AE19-62706E023703}">
                      <ahyp:hlinkClr xmlns:ahyp="http://schemas.microsoft.com/office/drawing/2018/hyperlinkcolor" val="tx"/>
                    </a:ext>
                  </a:extLst>
                </a:hlinkClick>
              </a:rPr>
              <a:t>https://www.viewsonic.com/library/education/the-8-learning-styles/</a:t>
            </a:r>
            <a:r>
              <a:rPr lang="sv-SE" sz="1500" dirty="0">
                <a:solidFill>
                  <a:srgbClr val="64B558"/>
                </a:solidFill>
              </a:rPr>
              <a:t> </a:t>
            </a:r>
          </a:p>
          <a:p>
            <a:pPr marL="800100" lvl="1" indent="-342900">
              <a:lnSpc>
                <a:spcPct val="115000"/>
              </a:lnSpc>
              <a:spcAft>
                <a:spcPts val="1000"/>
              </a:spcAft>
              <a:buFont typeface="Arial" panose="020B0604020202020204" pitchFamily="34" charset="0"/>
              <a:buAutoNum type="arabicPeriod"/>
            </a:pPr>
            <a:endParaRPr lang="sv-SE" sz="1700" dirty="0">
              <a:ea typeface="Corbel" panose="020B0503020204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7849BE66-EE97-4B8C-9C3E-F8748A1492D9}"/>
              </a:ext>
            </a:extLst>
          </p:cNvPr>
          <p:cNvSpPr txBox="1"/>
          <p:nvPr/>
        </p:nvSpPr>
        <p:spPr>
          <a:xfrm>
            <a:off x="0" y="4150714"/>
            <a:ext cx="5775478" cy="369332"/>
          </a:xfrm>
          <a:prstGeom prst="rect">
            <a:avLst/>
          </a:prstGeom>
          <a:solidFill>
            <a:srgbClr val="F2BD1F"/>
          </a:solidFill>
        </p:spPr>
        <p:txBody>
          <a:bodyPr wrap="square" rtlCol="0">
            <a:spAutoFit/>
          </a:bodyPr>
          <a:lstStyle/>
          <a:p>
            <a:r>
              <a:rPr lang="en-GB" sz="1800" b="1" dirty="0">
                <a:solidFill>
                  <a:schemeClr val="bg1"/>
                </a:solidFill>
                <a:effectLst/>
                <a:ea typeface="Corbel" panose="020B0503020204020204" pitchFamily="34" charset="0"/>
                <a:cs typeface="Times New Roman" panose="02020603050405020304" pitchFamily="18" charset="0"/>
              </a:rPr>
              <a:t>2. </a:t>
            </a:r>
            <a:r>
              <a:rPr lang="en-GB" sz="1800" b="1" dirty="0" err="1">
                <a:solidFill>
                  <a:schemeClr val="bg1"/>
                </a:solidFill>
                <a:effectLst/>
                <a:ea typeface="Corbel" panose="020B0503020204020204" pitchFamily="34" charset="0"/>
                <a:cs typeface="Times New Roman" panose="02020603050405020304" pitchFamily="18" charset="0"/>
              </a:rPr>
              <a:t>Auditiva</a:t>
            </a:r>
            <a:r>
              <a:rPr lang="en-GB" sz="1800" b="1" dirty="0">
                <a:solidFill>
                  <a:schemeClr val="bg1"/>
                </a:solidFill>
                <a:effectLst/>
                <a:ea typeface="Corbel" panose="020B0503020204020204" pitchFamily="34" charset="0"/>
                <a:cs typeface="Times New Roman" panose="02020603050405020304" pitchFamily="18" charset="0"/>
              </a:rPr>
              <a:t> </a:t>
            </a:r>
            <a:r>
              <a:rPr lang="en-GB" sz="1800" b="1" dirty="0" err="1">
                <a:solidFill>
                  <a:schemeClr val="bg1"/>
                </a:solidFill>
                <a:effectLst/>
                <a:ea typeface="Corbel" panose="020B0503020204020204" pitchFamily="34" charset="0"/>
                <a:cs typeface="Times New Roman" panose="02020603050405020304" pitchFamily="18" charset="0"/>
              </a:rPr>
              <a:t>inlärare</a:t>
            </a:r>
            <a:r>
              <a:rPr lang="en-GB" sz="1800" b="1" dirty="0">
                <a:solidFill>
                  <a:schemeClr val="bg1"/>
                </a:solidFill>
                <a:effectLst/>
                <a:ea typeface="Corbel" panose="020B0503020204020204" pitchFamily="34" charset="0"/>
                <a:cs typeface="Times New Roman" panose="02020603050405020304" pitchFamily="18" charset="0"/>
              </a:rPr>
              <a:t>: </a:t>
            </a:r>
            <a:endParaRPr lang="en-GB" dirty="0">
              <a:solidFill>
                <a:schemeClr val="bg1"/>
              </a:solidFill>
            </a:endParaRPr>
          </a:p>
        </p:txBody>
      </p:sp>
    </p:spTree>
    <p:extLst>
      <p:ext uri="{BB962C8B-B14F-4D97-AF65-F5344CB8AC3E}">
        <p14:creationId xmlns:p14="http://schemas.microsoft.com/office/powerpoint/2010/main" val="2993290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a:xfrm>
            <a:off x="465978" y="2794383"/>
            <a:ext cx="6948494" cy="5458795"/>
          </a:xfrm>
        </p:spPr>
        <p:txBody>
          <a:bodyPr>
            <a:normAutofit/>
          </a:bodyPr>
          <a:lstStyle/>
          <a:p>
            <a:pPr marL="457200" lvl="1" indent="0" algn="just">
              <a:lnSpc>
                <a:spcPct val="115000"/>
              </a:lnSpc>
              <a:spcAft>
                <a:spcPts val="1000"/>
              </a:spcAft>
              <a:buNone/>
            </a:pPr>
            <a:r>
              <a:rPr lang="sv-SE" sz="1700" dirty="0">
                <a:effectLst/>
                <a:ea typeface="Corbel" panose="020B0503020204020204" pitchFamily="34" charset="0"/>
                <a:cs typeface="Times New Roman" panose="02020603050405020304" pitchFamily="18" charset="0"/>
              </a:rPr>
              <a:t>Dessa studerande tycker om att använda själva språket. Liksom auditiva inlärare  tycker de verbala om </a:t>
            </a:r>
            <a:r>
              <a:rPr lang="sv-SE" sz="1700" dirty="0">
                <a:ea typeface="Corbel" panose="020B0503020204020204" pitchFamily="34" charset="0"/>
                <a:cs typeface="Times New Roman" panose="02020603050405020304" pitchFamily="18" charset="0"/>
              </a:rPr>
              <a:t>rim och ordlekar</a:t>
            </a:r>
            <a:r>
              <a:rPr lang="sv-SE" sz="1700" dirty="0">
                <a:effectLst/>
                <a:ea typeface="Corbel" panose="020B0503020204020204" pitchFamily="34" charset="0"/>
                <a:cs typeface="Times New Roman" panose="02020603050405020304" pitchFamily="18" charset="0"/>
              </a:rPr>
              <a:t>. De fungerar typiskt sett bra i aktiviteter som uppmuntrar till gruppdiskussioner, presentationer inför klassen eller rollspel med intressanta scenarier.</a:t>
            </a:r>
          </a:p>
        </p:txBody>
      </p:sp>
      <p:sp>
        <p:nvSpPr>
          <p:cNvPr id="6" name="Titel 3">
            <a:extLst>
              <a:ext uri="{FF2B5EF4-FFF2-40B4-BE49-F238E27FC236}">
                <a16:creationId xmlns:a16="http://schemas.microsoft.com/office/drawing/2014/main" id="{5A4524AD-DBFA-4C2B-8C42-AE7F5C52B9D4}"/>
              </a:ext>
            </a:extLst>
          </p:cNvPr>
          <p:cNvSpPr txBox="1">
            <a:spLocks/>
          </p:cNvSpPr>
          <p:nvPr/>
        </p:nvSpPr>
        <p:spPr>
          <a:xfrm>
            <a:off x="298703" y="-164802"/>
            <a:ext cx="10515600" cy="9915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sz="3200" dirty="0">
                <a:solidFill>
                  <a:srgbClr val="64B558"/>
                </a:solidFill>
              </a:rPr>
              <a:t>2.1 Inlärningsstilarna:</a:t>
            </a:r>
            <a:endParaRPr lang="en-GB" sz="3600" dirty="0">
              <a:solidFill>
                <a:srgbClr val="64B558"/>
              </a:solidFill>
            </a:endParaRPr>
          </a:p>
        </p:txBody>
      </p:sp>
      <p:pic>
        <p:nvPicPr>
          <p:cNvPr id="4" name="Picture 3">
            <a:extLst>
              <a:ext uri="{FF2B5EF4-FFF2-40B4-BE49-F238E27FC236}">
                <a16:creationId xmlns:a16="http://schemas.microsoft.com/office/drawing/2014/main" id="{EB3A8197-FA64-4C55-BBBD-4BFE215B8B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2688"/>
          <a:stretch/>
        </p:blipFill>
        <p:spPr>
          <a:xfrm>
            <a:off x="8110122" y="899136"/>
            <a:ext cx="3510748" cy="2624883"/>
          </a:xfrm>
          <a:prstGeom prst="rect">
            <a:avLst/>
          </a:prstGeom>
        </p:spPr>
      </p:pic>
      <p:pic>
        <p:nvPicPr>
          <p:cNvPr id="7" name="Picture 6">
            <a:extLst>
              <a:ext uri="{FF2B5EF4-FFF2-40B4-BE49-F238E27FC236}">
                <a16:creationId xmlns:a16="http://schemas.microsoft.com/office/drawing/2014/main" id="{307D3D82-20D5-4020-B98F-19C238660D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152" t="-1520" r="12596" b="20307"/>
          <a:stretch/>
        </p:blipFill>
        <p:spPr>
          <a:xfrm>
            <a:off x="8110122" y="3494968"/>
            <a:ext cx="3510748" cy="2642514"/>
          </a:xfrm>
          <a:prstGeom prst="rect">
            <a:avLst/>
          </a:prstGeom>
        </p:spPr>
      </p:pic>
      <p:sp>
        <p:nvSpPr>
          <p:cNvPr id="8" name="TextBox 7">
            <a:extLst>
              <a:ext uri="{FF2B5EF4-FFF2-40B4-BE49-F238E27FC236}">
                <a16:creationId xmlns:a16="http://schemas.microsoft.com/office/drawing/2014/main" id="{E7A54A33-E467-4DEE-9356-74B736D05D09}"/>
              </a:ext>
            </a:extLst>
          </p:cNvPr>
          <p:cNvSpPr txBox="1"/>
          <p:nvPr/>
        </p:nvSpPr>
        <p:spPr>
          <a:xfrm>
            <a:off x="0" y="810074"/>
            <a:ext cx="5775478" cy="369332"/>
          </a:xfrm>
          <a:prstGeom prst="rect">
            <a:avLst/>
          </a:prstGeom>
          <a:solidFill>
            <a:srgbClr val="EC662D"/>
          </a:solidFill>
        </p:spPr>
        <p:txBody>
          <a:bodyPr wrap="square" rtlCol="0">
            <a:spAutoFit/>
          </a:bodyPr>
          <a:lstStyle/>
          <a:p>
            <a:r>
              <a:rPr lang="en-GB" sz="1800" b="1" dirty="0">
                <a:solidFill>
                  <a:schemeClr val="bg1"/>
                </a:solidFill>
                <a:effectLst/>
                <a:ea typeface="Corbel" panose="020B0503020204020204" pitchFamily="34" charset="0"/>
                <a:cs typeface="Times New Roman" panose="02020603050405020304" pitchFamily="18" charset="0"/>
              </a:rPr>
              <a:t>3. </a:t>
            </a:r>
            <a:r>
              <a:rPr lang="en-GB" sz="1800" b="1" dirty="0" err="1">
                <a:solidFill>
                  <a:schemeClr val="bg1"/>
                </a:solidFill>
                <a:effectLst/>
                <a:ea typeface="Corbel" panose="020B0503020204020204" pitchFamily="34" charset="0"/>
                <a:cs typeface="Times New Roman" panose="02020603050405020304" pitchFamily="18" charset="0"/>
              </a:rPr>
              <a:t>Taktila</a:t>
            </a:r>
            <a:r>
              <a:rPr lang="en-GB" sz="1800" b="1" dirty="0">
                <a:solidFill>
                  <a:schemeClr val="bg1"/>
                </a:solidFill>
                <a:effectLst/>
                <a:ea typeface="Corbel" panose="020B0503020204020204" pitchFamily="34" charset="0"/>
                <a:cs typeface="Times New Roman" panose="02020603050405020304" pitchFamily="18" charset="0"/>
              </a:rPr>
              <a:t> </a:t>
            </a:r>
            <a:r>
              <a:rPr lang="en-GB" sz="1800" b="1" dirty="0" err="1">
                <a:solidFill>
                  <a:schemeClr val="bg1"/>
                </a:solidFill>
                <a:effectLst/>
                <a:ea typeface="Corbel" panose="020B0503020204020204" pitchFamily="34" charset="0"/>
                <a:cs typeface="Times New Roman" panose="02020603050405020304" pitchFamily="18" charset="0"/>
              </a:rPr>
              <a:t>inlärare</a:t>
            </a:r>
            <a:r>
              <a:rPr lang="en-GB" sz="1800" b="1" dirty="0">
                <a:solidFill>
                  <a:schemeClr val="bg1"/>
                </a:solidFill>
                <a:effectLst/>
                <a:ea typeface="Corbel" panose="020B0503020204020204" pitchFamily="34" charset="0"/>
                <a:cs typeface="Times New Roman" panose="02020603050405020304" pitchFamily="18" charset="0"/>
              </a:rPr>
              <a:t>:</a:t>
            </a:r>
            <a:endParaRPr lang="en-GB" dirty="0">
              <a:solidFill>
                <a:schemeClr val="bg1"/>
              </a:solidFill>
            </a:endParaRPr>
          </a:p>
        </p:txBody>
      </p:sp>
      <p:sp>
        <p:nvSpPr>
          <p:cNvPr id="9" name="Content Placeholder 1">
            <a:extLst>
              <a:ext uri="{FF2B5EF4-FFF2-40B4-BE49-F238E27FC236}">
                <a16:creationId xmlns:a16="http://schemas.microsoft.com/office/drawing/2014/main" id="{B5C24BDF-D1B8-43F1-B607-40BFB2484B03}"/>
              </a:ext>
            </a:extLst>
          </p:cNvPr>
          <p:cNvSpPr txBox="1">
            <a:spLocks/>
          </p:cNvSpPr>
          <p:nvPr/>
        </p:nvSpPr>
        <p:spPr>
          <a:xfrm>
            <a:off x="461776" y="1148834"/>
            <a:ext cx="6987490"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lnSpc>
                <a:spcPct val="115000"/>
              </a:lnSpc>
              <a:spcAft>
                <a:spcPts val="1000"/>
              </a:spcAft>
              <a:buFont typeface="Arial" panose="020B0604020202020204" pitchFamily="34" charset="0"/>
              <a:buNone/>
            </a:pPr>
            <a:r>
              <a:rPr lang="sv-SE" sz="1700" dirty="0">
                <a:ea typeface="Corbel" panose="020B0503020204020204" pitchFamily="34" charset="0"/>
                <a:cs typeface="Times New Roman" panose="02020603050405020304" pitchFamily="18" charset="0"/>
              </a:rPr>
              <a:t>Den här typen av inlärare lär sig bäst genom att använda sina händer. De föredrar att röra vid saker för att lära sig om dem. De stryker ofta under vad de läser, gör anteckningar medan de lyssnar och håller händerna i rörelse på andra sätt.</a:t>
            </a:r>
          </a:p>
        </p:txBody>
      </p:sp>
      <p:sp>
        <p:nvSpPr>
          <p:cNvPr id="10" name="Content Placeholder 1">
            <a:extLst>
              <a:ext uri="{FF2B5EF4-FFF2-40B4-BE49-F238E27FC236}">
                <a16:creationId xmlns:a16="http://schemas.microsoft.com/office/drawing/2014/main" id="{15536AA1-ADCB-46B5-860E-0C717BD3E454}"/>
              </a:ext>
            </a:extLst>
          </p:cNvPr>
          <p:cNvSpPr txBox="1">
            <a:spLocks/>
          </p:cNvSpPr>
          <p:nvPr/>
        </p:nvSpPr>
        <p:spPr>
          <a:xfrm>
            <a:off x="391419" y="4690126"/>
            <a:ext cx="7128205" cy="54587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lnSpc>
                <a:spcPct val="115000"/>
              </a:lnSpc>
              <a:spcAft>
                <a:spcPts val="1000"/>
              </a:spcAft>
              <a:buFont typeface="Arial" panose="020B0604020202020204" pitchFamily="34" charset="0"/>
              <a:buNone/>
            </a:pPr>
            <a:r>
              <a:rPr lang="sv-SE" sz="1700" dirty="0">
                <a:ea typeface="Corbel" panose="020B0503020204020204" pitchFamily="34" charset="0"/>
                <a:cs typeface="Times New Roman" panose="02020603050405020304" pitchFamily="18" charset="0"/>
              </a:rPr>
              <a:t>Logiska inlärare letar efter mönster och tendenser i det de lär sig. De letar efter samband, orsaker och resultat. Lärare kan motivera dem bäst genom att lektioner som ställer frågor som kräver tolkning och slutledning, innehåller material som kräver förmåga till problemlösning eller uppmuntrar dem till att dra slutsatser utifrån fakta och resonemang.</a:t>
            </a:r>
          </a:p>
        </p:txBody>
      </p:sp>
      <p:sp>
        <p:nvSpPr>
          <p:cNvPr id="11" name="TextBox 10">
            <a:extLst>
              <a:ext uri="{FF2B5EF4-FFF2-40B4-BE49-F238E27FC236}">
                <a16:creationId xmlns:a16="http://schemas.microsoft.com/office/drawing/2014/main" id="{4617565A-C7A7-4B21-9AA3-86366B50B342}"/>
              </a:ext>
            </a:extLst>
          </p:cNvPr>
          <p:cNvSpPr txBox="1"/>
          <p:nvPr/>
        </p:nvSpPr>
        <p:spPr>
          <a:xfrm>
            <a:off x="0" y="2474397"/>
            <a:ext cx="5775478" cy="369332"/>
          </a:xfrm>
          <a:prstGeom prst="rect">
            <a:avLst/>
          </a:prstGeom>
          <a:solidFill>
            <a:srgbClr val="E61A52"/>
          </a:solidFill>
        </p:spPr>
        <p:txBody>
          <a:bodyPr wrap="square" rtlCol="0">
            <a:spAutoFit/>
          </a:bodyPr>
          <a:lstStyle/>
          <a:p>
            <a:r>
              <a:rPr lang="en-GB" sz="1800" b="1" dirty="0">
                <a:solidFill>
                  <a:schemeClr val="bg1"/>
                </a:solidFill>
                <a:effectLst/>
                <a:ea typeface="Corbel" panose="020B0503020204020204" pitchFamily="34" charset="0"/>
                <a:cs typeface="Times New Roman" panose="02020603050405020304" pitchFamily="18" charset="0"/>
              </a:rPr>
              <a:t>4. </a:t>
            </a:r>
            <a:r>
              <a:rPr lang="en-GB" sz="1800" b="1" dirty="0" err="1">
                <a:solidFill>
                  <a:schemeClr val="bg1"/>
                </a:solidFill>
                <a:effectLst/>
                <a:ea typeface="Corbel" panose="020B0503020204020204" pitchFamily="34" charset="0"/>
                <a:cs typeface="Times New Roman" panose="02020603050405020304" pitchFamily="18" charset="0"/>
              </a:rPr>
              <a:t>Verbala</a:t>
            </a:r>
            <a:r>
              <a:rPr lang="en-GB" sz="1800" b="1" dirty="0">
                <a:solidFill>
                  <a:schemeClr val="bg1"/>
                </a:solidFill>
                <a:effectLst/>
                <a:ea typeface="Corbel" panose="020B0503020204020204" pitchFamily="34" charset="0"/>
                <a:cs typeface="Times New Roman" panose="02020603050405020304" pitchFamily="18" charset="0"/>
              </a:rPr>
              <a:t> </a:t>
            </a:r>
            <a:r>
              <a:rPr lang="en-GB" sz="1800" b="1" dirty="0" err="1">
                <a:solidFill>
                  <a:schemeClr val="bg1"/>
                </a:solidFill>
                <a:effectLst/>
                <a:ea typeface="Corbel" panose="020B0503020204020204" pitchFamily="34" charset="0"/>
                <a:cs typeface="Times New Roman" panose="02020603050405020304" pitchFamily="18" charset="0"/>
              </a:rPr>
              <a:t>inlärare</a:t>
            </a:r>
            <a:r>
              <a:rPr lang="en-GB" sz="1800" b="1" dirty="0">
                <a:solidFill>
                  <a:schemeClr val="bg1"/>
                </a:solidFill>
                <a:effectLst/>
                <a:ea typeface="Corbel" panose="020B0503020204020204" pitchFamily="34" charset="0"/>
                <a:cs typeface="Times New Roman" panose="02020603050405020304" pitchFamily="18" charset="0"/>
              </a:rPr>
              <a:t>: </a:t>
            </a:r>
            <a:endParaRPr lang="en-GB" dirty="0">
              <a:solidFill>
                <a:schemeClr val="bg1"/>
              </a:solidFill>
            </a:endParaRPr>
          </a:p>
        </p:txBody>
      </p:sp>
      <p:sp>
        <p:nvSpPr>
          <p:cNvPr id="12" name="TextBox 11">
            <a:extLst>
              <a:ext uri="{FF2B5EF4-FFF2-40B4-BE49-F238E27FC236}">
                <a16:creationId xmlns:a16="http://schemas.microsoft.com/office/drawing/2014/main" id="{4B6A6F11-DA18-461B-AFFE-1F7E0A780D0C}"/>
              </a:ext>
            </a:extLst>
          </p:cNvPr>
          <p:cNvSpPr txBox="1"/>
          <p:nvPr/>
        </p:nvSpPr>
        <p:spPr>
          <a:xfrm>
            <a:off x="0" y="4370140"/>
            <a:ext cx="5775478" cy="369332"/>
          </a:xfrm>
          <a:prstGeom prst="rect">
            <a:avLst/>
          </a:prstGeom>
          <a:solidFill>
            <a:srgbClr val="378FCD"/>
          </a:solidFill>
        </p:spPr>
        <p:txBody>
          <a:bodyPr wrap="square" rtlCol="0">
            <a:spAutoFit/>
          </a:bodyPr>
          <a:lstStyle/>
          <a:p>
            <a:r>
              <a:rPr lang="en-GB" sz="1800" b="1" dirty="0">
                <a:solidFill>
                  <a:schemeClr val="bg1"/>
                </a:solidFill>
                <a:effectLst/>
                <a:ea typeface="Corbel" panose="020B0503020204020204" pitchFamily="34" charset="0"/>
                <a:cs typeface="Times New Roman" panose="02020603050405020304" pitchFamily="18" charset="0"/>
              </a:rPr>
              <a:t>5. </a:t>
            </a:r>
            <a:r>
              <a:rPr lang="en-GB" sz="1800" b="1" dirty="0" err="1">
                <a:solidFill>
                  <a:schemeClr val="bg1"/>
                </a:solidFill>
                <a:effectLst/>
                <a:ea typeface="Corbel" panose="020B0503020204020204" pitchFamily="34" charset="0"/>
                <a:cs typeface="Times New Roman" panose="02020603050405020304" pitchFamily="18" charset="0"/>
              </a:rPr>
              <a:t>Logiska</a:t>
            </a:r>
            <a:r>
              <a:rPr lang="en-GB" sz="1800" b="1" dirty="0">
                <a:solidFill>
                  <a:schemeClr val="bg1"/>
                </a:solidFill>
                <a:effectLst/>
                <a:ea typeface="Corbel" panose="020B0503020204020204" pitchFamily="34" charset="0"/>
                <a:cs typeface="Times New Roman" panose="02020603050405020304" pitchFamily="18" charset="0"/>
              </a:rPr>
              <a:t> </a:t>
            </a:r>
            <a:r>
              <a:rPr lang="en-GB" sz="1800" b="1" dirty="0" err="1">
                <a:solidFill>
                  <a:schemeClr val="bg1"/>
                </a:solidFill>
                <a:effectLst/>
                <a:ea typeface="Corbel" panose="020B0503020204020204" pitchFamily="34" charset="0"/>
                <a:cs typeface="Times New Roman" panose="02020603050405020304" pitchFamily="18" charset="0"/>
              </a:rPr>
              <a:t>inlärare</a:t>
            </a:r>
            <a:r>
              <a:rPr lang="en-GB" sz="1800" b="1" dirty="0">
                <a:solidFill>
                  <a:schemeClr val="bg1"/>
                </a:solidFill>
                <a:effectLst/>
                <a:ea typeface="Corbel" panose="020B0503020204020204" pitchFamily="34" charset="0"/>
                <a:cs typeface="Times New Roman" panose="02020603050405020304" pitchFamily="18" charset="0"/>
              </a:rPr>
              <a:t>: </a:t>
            </a:r>
            <a:endParaRPr lang="en-GB" dirty="0">
              <a:solidFill>
                <a:schemeClr val="bg1"/>
              </a:solidFill>
            </a:endParaRPr>
          </a:p>
        </p:txBody>
      </p:sp>
    </p:spTree>
    <p:extLst>
      <p:ext uri="{BB962C8B-B14F-4D97-AF65-F5344CB8AC3E}">
        <p14:creationId xmlns:p14="http://schemas.microsoft.com/office/powerpoint/2010/main" val="2246244731"/>
      </p:ext>
    </p:extLst>
  </p:cSld>
  <p:clrMapOvr>
    <a:masterClrMapping/>
  </p:clrMapOvr>
</p:sld>
</file>

<file path=ppt/theme/theme1.xml><?xml version="1.0" encoding="utf-8"?>
<a:theme xmlns:a="http://schemas.openxmlformats.org/drawingml/2006/main" name="Kantoorthema">
  <a:themeElements>
    <a:clrScheme name="INACT">
      <a:dk1>
        <a:srgbClr val="262626"/>
      </a:dk1>
      <a:lt1>
        <a:sysClr val="window" lastClr="FFFFFF"/>
      </a:lt1>
      <a:dk2>
        <a:srgbClr val="5C5C5C"/>
      </a:dk2>
      <a:lt2>
        <a:srgbClr val="F2F2F2"/>
      </a:lt2>
      <a:accent1>
        <a:srgbClr val="E61A52"/>
      </a:accent1>
      <a:accent2>
        <a:srgbClr val="378FCD"/>
      </a:accent2>
      <a:accent3>
        <a:srgbClr val="64B558"/>
      </a:accent3>
      <a:accent4>
        <a:srgbClr val="F2BD1F"/>
      </a:accent4>
      <a:accent5>
        <a:srgbClr val="EC662D"/>
      </a:accent5>
      <a:accent6>
        <a:srgbClr val="676766"/>
      </a:accent6>
      <a:hlink>
        <a:srgbClr val="FFFFFF"/>
      </a:hlink>
      <a:folHlink>
        <a:srgbClr val="262626"/>
      </a:folHlink>
    </a:clrScheme>
    <a:fontScheme name="inact">
      <a:majorFont>
        <a:latin typeface="Raleway 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4079</TotalTime>
  <Words>2876</Words>
  <Application>Microsoft Office PowerPoint</Application>
  <PresentationFormat>Bredbild</PresentationFormat>
  <Paragraphs>169</Paragraphs>
  <Slides>29</Slides>
  <Notes>0</Notes>
  <HiddenSlides>0</HiddenSlides>
  <MMClips>2</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29</vt:i4>
      </vt:variant>
    </vt:vector>
  </HeadingPairs>
  <TitlesOfParts>
    <vt:vector size="35" baseType="lpstr">
      <vt:lpstr>Arial</vt:lpstr>
      <vt:lpstr>Corbel</vt:lpstr>
      <vt:lpstr>Open Sans</vt:lpstr>
      <vt:lpstr>Raleway</vt:lpstr>
      <vt:lpstr>Raleway bold</vt:lpstr>
      <vt:lpstr>Kantoorthema</vt:lpstr>
      <vt:lpstr>Modul 2: Vilka inlärningsstilar finns i differentierad undervisning?  </vt:lpstr>
      <vt:lpstr>Mål och syfte</vt:lpstr>
      <vt:lpstr>Lärandemål</vt:lpstr>
      <vt:lpstr>Nyckelord</vt:lpstr>
      <vt:lpstr>Innehållsförteckning</vt:lpstr>
      <vt:lpstr>2.1 VILKA ÄR INLÄRNINGSSTILARNA? </vt:lpstr>
      <vt:lpstr>Vilka är inlärningsstilarna? 2.1 Introduktion:</vt:lpstr>
      <vt:lpstr>PowerPoint-presentation</vt:lpstr>
      <vt:lpstr>PowerPoint-presentation</vt:lpstr>
      <vt:lpstr>PowerPoint-presentation</vt:lpstr>
      <vt:lpstr>Vilka är inlärningsstilarna?  2.1 Tvisten om inlärningsstilarna?</vt:lpstr>
      <vt:lpstr>Dags för en uppgift</vt:lpstr>
      <vt:lpstr>2.2 En storlek passar inte alla .... </vt:lpstr>
      <vt:lpstr>En storlek passar inte alla ... 2.2 Bakgrund</vt:lpstr>
      <vt:lpstr>En storlek passar inte alla …  2.2 Vad är differentierad undervisning?</vt:lpstr>
      <vt:lpstr>En storlek passar inte alla … 2.2 Varför spelar differentierad undervisning roll? </vt:lpstr>
      <vt:lpstr>En storlek passar inte alla … 2.2 Extra läsning </vt:lpstr>
      <vt:lpstr>En storlek passar inte alla … 2.2 Hur är differentierad undervisning bättre för de studerande?  </vt:lpstr>
      <vt:lpstr>En storlek passar inte alla … 2.2 Varför nu? </vt:lpstr>
      <vt:lpstr>2.3 Teorin om de många intelligenserna</vt:lpstr>
      <vt:lpstr>Teorin om de många intelligenserna 2.3 Introduktion</vt:lpstr>
      <vt:lpstr>Tid för självreflektion </vt:lpstr>
      <vt:lpstr>Teorin om de många intelligenserna:</vt:lpstr>
      <vt:lpstr>Dags för extraläsning!</vt:lpstr>
      <vt:lpstr>Teorin om de många intelligenserna 2.3 Utmaningar</vt:lpstr>
      <vt:lpstr>PowerPoint-presentation</vt:lpstr>
      <vt:lpstr>Vilken faktor påverkar förändringen i klassrummet?</vt:lpstr>
      <vt:lpstr>PowerPoint-presentation</vt:lpstr>
      <vt:lpstr>Tack för uppmärksamheten!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Jennifer van Elferen</dc:creator>
  <cp:lastModifiedBy>Jesper Olsson</cp:lastModifiedBy>
  <cp:revision>143</cp:revision>
  <dcterms:created xsi:type="dcterms:W3CDTF">2021-03-16T15:14:53Z</dcterms:created>
  <dcterms:modified xsi:type="dcterms:W3CDTF">2022-08-07T20:15:10Z</dcterms:modified>
</cp:coreProperties>
</file>