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91" r:id="rId9"/>
    <p:sldId id="264" r:id="rId10"/>
    <p:sldId id="292" r:id="rId11"/>
    <p:sldId id="279" r:id="rId12"/>
    <p:sldId id="296" r:id="rId13"/>
    <p:sldId id="265" r:id="rId14"/>
    <p:sldId id="266" r:id="rId15"/>
    <p:sldId id="268" r:id="rId16"/>
    <p:sldId id="280" r:id="rId17"/>
    <p:sldId id="293" r:id="rId18"/>
    <p:sldId id="283" r:id="rId19"/>
    <p:sldId id="284" r:id="rId20"/>
    <p:sldId id="273" r:id="rId21"/>
    <p:sldId id="272" r:id="rId22"/>
    <p:sldId id="290" r:id="rId23"/>
    <p:sldId id="274" r:id="rId24"/>
    <p:sldId id="294" r:id="rId25"/>
    <p:sldId id="282" r:id="rId26"/>
    <p:sldId id="288" r:id="rId27"/>
    <p:sldId id="277" r:id="rId28"/>
    <p:sldId id="297" r:id="rId29"/>
    <p:sldId id="278"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15" clrIdx="0">
    <p:extLst>
      <p:ext uri="{19B8F6BF-5375-455C-9EA6-DF929625EA0E}">
        <p15:presenceInfo xmlns:p15="http://schemas.microsoft.com/office/powerpoint/2012/main" userId="Marievi Gretsi" providerId="None"/>
      </p:ext>
    </p:extLst>
  </p:cmAuthor>
  <p:cmAuthor id="2" name="aine hamill" initials="ah" lastIdx="8" clrIdx="1">
    <p:extLst>
      <p:ext uri="{19B8F6BF-5375-455C-9EA6-DF929625EA0E}">
        <p15:presenceInfo xmlns:p15="http://schemas.microsoft.com/office/powerpoint/2012/main" userId="505fde40218565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1A52"/>
    <a:srgbClr val="378FCD"/>
    <a:srgbClr val="64B558"/>
    <a:srgbClr val="F2BD1F"/>
    <a:srgbClr val="FFFFFF"/>
    <a:srgbClr val="676766"/>
    <a:srgbClr val="EC662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74" d="100"/>
          <a:sy n="74" d="100"/>
        </p:scale>
        <p:origin x="106" y="2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1T16:43:39.743" idx="8">
    <p:pos x="7393" y="1077"/>
    <p:text>Παρακαλείστε να αναφέρετε την πηγή.</p:text>
    <p:extLst>
      <p:ext uri="{C676402C-5697-4E1C-873F-D02D1690AC5C}">
        <p15:threadingInfo xmlns:p15="http://schemas.microsoft.com/office/powerpoint/2012/main" timeZoneBias="-180"/>
      </p:ext>
    </p:extLst>
  </p:cm>
  <p:cm authorId="2" dt="2021-10-12T11:15:05.547" idx="3">
    <p:pos x="7393" y="1213"/>
    <p:text>Σε ποια πηγή αναφέρεστε; Εννοείτε τον σύνδεσμο για το βίντεο;</p:text>
    <p:extLst>
      <p:ext uri="{C676402C-5697-4E1C-873F-D02D1690AC5C}">
        <p15:threadingInfo xmlns:p15="http://schemas.microsoft.com/office/powerpoint/2012/main" timeZoneBias="-60">
          <p15:parentCm authorId="1" idx="8"/>
        </p15:threadingInfo>
      </p:ext>
    </p:extLst>
  </p:cm>
  <p:cm authorId="1" dt="2021-10-12T15:45:54.507" idx="10">
    <p:pos x="7393" y="1349"/>
    <p:text>Ναι, αυτός ο σύνδεσμος από το βίντεο.</p:text>
    <p:extLst>
      <p:ext uri="{C676402C-5697-4E1C-873F-D02D1690AC5C}">
        <p15:threadingInfo xmlns:p15="http://schemas.microsoft.com/office/powerpoint/2012/main" timeZoneBias="-180">
          <p15:parentCm authorId="1" idx="8"/>
        </p15:threadingInfo>
      </p:ext>
    </p:extLst>
  </p:cm>
</p:cmLst>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2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2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2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66.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44.svg"/><Relationship Id="rId7" Type="http://schemas.openxmlformats.org/officeDocument/2006/relationships/image" Target="../media/image9.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255.sv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77.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633.svg"/><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33.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33.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2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2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2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2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88.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xmlns=""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xmlns=""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xmlns=""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xmlns=""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xmlns=""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xmlns=""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xmlns=""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xmlns=""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xmlns=""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xmlns=""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07/12/2022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rgbClr val="37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xmlns=""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xmlns=""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07/12/2022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07/12/2022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rgbClr val="64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xmlns=""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xmlns=""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07/12/2022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rgbClr val="F2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xmlns=""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xmlns=""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07/12/2022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xmlns=""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xmlns=""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xmlns=""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xmlns=""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xmlns=""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xmlns=""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xmlns=""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xmlns="" id="{B337FECA-81DA-437C-96FB-1F0CCC1F1B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861715" y="6176963"/>
            <a:ext cx="1330285" cy="940047"/>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xmlns=""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xmlns=""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xmlns="" id="{F2DCB080-EBE5-4FE4-8A8C-1517C542CB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xmlns="" id="{0916403C-BBCD-426C-8DED-8BAF4EAD5C6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xmlns=""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xmlns=""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xmlns=""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xmlns=""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xmlns=""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xmlns=""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xmlns=""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xmlns=""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xmlns="" id="{7D13D90E-2AA7-47EA-86DE-1E960EBB13E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xmlns=""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xmlns="" id="{E3D1C544-CEB0-4095-9B5F-B125310717A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6011F3EB-1901-465F-A19E-1015079364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xmlns=""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5F01DFC6-EE44-424B-B0CD-43D139788B0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xmlns=""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xmlns=""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xmlns=""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xmlns=""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xmlns=""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xmlns=""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xmlns=""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xmlns=""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xmlns=""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xmlns=""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xmlns=""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xmlns=""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07/12/2022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xmlns=""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78FCD"/>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F4D4114D-D467-4507-8469-3495A15884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886450" y="-101512"/>
            <a:ext cx="6462632" cy="7061024"/>
          </a:xfrm>
          <a:prstGeom prst="rect">
            <a:avLst/>
          </a:prstGeom>
        </p:spPr>
      </p:pic>
      <p:sp>
        <p:nvSpPr>
          <p:cNvPr id="4" name="Rectangle 3">
            <a:extLst>
              <a:ext uri="{FF2B5EF4-FFF2-40B4-BE49-F238E27FC236}">
                <a16:creationId xmlns:a16="http://schemas.microsoft.com/office/drawing/2014/main" xmlns="" id="{5D99E51B-1191-4C50-853A-EB1A20765181}"/>
              </a:ext>
            </a:extLst>
          </p:cNvPr>
          <p:cNvSpPr/>
          <p:nvPr userDrawn="1"/>
        </p:nvSpPr>
        <p:spPr>
          <a:xfrm>
            <a:off x="0" y="1238250"/>
            <a:ext cx="5076825" cy="203835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pic>
        <p:nvPicPr>
          <p:cNvPr id="5" name="Afbeelding 18">
            <a:extLst>
              <a:ext uri="{FF2B5EF4-FFF2-40B4-BE49-F238E27FC236}">
                <a16:creationId xmlns:a16="http://schemas.microsoft.com/office/drawing/2014/main" xmlns="" id="{457E190C-A422-4012-BB3A-50DF305D41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11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07/12/2022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xmlns=""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07/12/2022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07/12/2022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xmlns=""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07/12/2022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rgbClr val="EC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xmlns=""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939981"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xmlns=""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xmlns=""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xmlns=""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p14="http://schemas.microsoft.com/office/powerpoint/2010/main"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Κάντε κλικ για να δημιουργήσετε κάτι</a:t>
            </a:r>
            <a:endParaRPr lang="en-GB" dirty="0"/>
          </a:p>
        </p:txBody>
      </p:sp>
      <p:sp>
        <p:nvSpPr>
          <p:cNvPr id="3" name="Tijdelijke aanduiding voor tekst 2">
            <a:extLst>
              <a:ext uri="{FF2B5EF4-FFF2-40B4-BE49-F238E27FC236}">
                <a16:creationId xmlns="" xmlns:p14="http://schemas.microsoft.com/office/powerpoint/2010/main"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Κάντε κλικ για να δείτε την τεχνική του μοντέλου</a:t>
            </a:r>
          </a:p>
          <a:p>
            <a:pPr lvl="1"/>
            <a:r>
              <a:rPr lang="nl-NL" dirty="0"/>
              <a:t>Tweede niveau</a:t>
            </a:r>
          </a:p>
          <a:p>
            <a:pPr lvl="2"/>
            <a:r>
              <a:rPr lang="nl-NL" dirty="0"/>
              <a:t>Το χαμηλότερο επίπεδο</a:t>
            </a:r>
          </a:p>
          <a:p>
            <a:pPr lvl="3"/>
            <a:r>
              <a:rPr lang="nl-NL" dirty="0"/>
              <a:t>Τέταρτο επίπεδο</a:t>
            </a:r>
          </a:p>
          <a:p>
            <a:pPr lvl="4"/>
            <a:r>
              <a:rPr lang="nl-NL" dirty="0"/>
              <a:t>Υψηλό επίπεδο</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77" r:id="rId5"/>
    <p:sldLayoutId id="2147483663" r:id="rId6"/>
    <p:sldLayoutId id="2147483664" r:id="rId7"/>
    <p:sldLayoutId id="2147483665" r:id="rId8"/>
    <p:sldLayoutId id="2147483671" r:id="rId9"/>
    <p:sldLayoutId id="2147483672" r:id="rId10"/>
    <p:sldLayoutId id="2147483673" r:id="rId11"/>
    <p:sldLayoutId id="2147483674" r:id="rId12"/>
    <p:sldLayoutId id="2147483675" r:id="rId13"/>
    <p:sldLayoutId id="2147483676" r:id="rId14"/>
    <p:sldLayoutId id="2147483650" r:id="rId15"/>
    <p:sldLayoutId id="2147483651" r:id="rId16"/>
    <p:sldLayoutId id="2147483666" r:id="rId17"/>
    <p:sldLayoutId id="2147483667" r:id="rId18"/>
    <p:sldLayoutId id="2147483668" r:id="rId19"/>
    <p:sldLayoutId id="2147483669" r:id="rId20"/>
    <p:sldLayoutId id="2147483652" r:id="rId21"/>
    <p:sldLayoutId id="2147483653" r:id="rId22"/>
    <p:sldLayoutId id="2147483654" r:id="rId23"/>
    <p:sldLayoutId id="2147483655" r:id="rId24"/>
    <p:sldLayoutId id="2147483656" r:id="rId25"/>
    <p:sldLayoutId id="2147483657" r:id="rId26"/>
    <p:sldLayoutId id="2147483670" r:id="rId27"/>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houghtco.com/learning-styles-controversy-3115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educationplanner.org/students/self-assessments/learning-styles-quiz.shtml" TargetMode="External"/><Relationship Id="rId3" Type="http://schemas.openxmlformats.org/officeDocument/2006/relationships/slideLayout" Target="../slideLayouts/slideLayout2.xml"/><Relationship Id="rId7" Type="http://schemas.openxmlformats.org/officeDocument/2006/relationships/image" Target="../media/image29.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youtube.com/watch?v=ornsytb0Nr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readingrockets.org/article/what-differentiated-instruction" TargetMode="Externa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hyperlink" Target="https://www.youtube.com/watch?v=ornsytb0Nr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whitbyschool.org/passionforlearning/differentiated-learning-why-one-size-fits-all-doesnt-work-in-education#:~:text=Research%20finds%20that%20students%20immersed,size%2Dfits%2Dall%20lectur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ucd.ie/teaching/t4media/student_centered_learning.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ornsytb0NrI" TargetMode="External"/><Relationship Id="rId2" Type="http://schemas.openxmlformats.org/officeDocument/2006/relationships/hyperlink" Target="https://www.whitbyschool.org/passionforlearning/differentiated-learning-why-one-size-fits-all-doesnt-work-in-education#:~:text=Unfortunately%20the%20%22one%20size%20fits,be%20prepared%20for%20future%20success"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youtube.com/watch?v=zrR-KIoggf4" TargetMode="Externa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hyperlink" Target="https://files.eric.ed.gov/fulltext/EJ1170867.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comments" Target="../comments/comment1.xml"/><Relationship Id="rId2" Type="http://schemas.openxmlformats.org/officeDocument/2006/relationships/hyperlink" Target="https://www.youtube.com/watch?v=ornsytb0NrI"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youtu.be/s2EdujrM0vA" TargetMode="Externa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2" Type="http://schemas.openxmlformats.org/officeDocument/2006/relationships/hyperlink" Target="https://www.onatlas.com/blog/multiple-intelligences-theor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scholastic.com/teachers/articles/teaching-content/clip-save-checklist-learning-activities-connect-multiple-intelligences/" TargetMode="External"/><Relationship Id="rId3" Type="http://schemas.openxmlformats.org/officeDocument/2006/relationships/slideLayout" Target="../slideLayouts/slideLayout2.xml"/><Relationship Id="rId7" Type="http://schemas.openxmlformats.org/officeDocument/2006/relationships/image" Target="../media/image29.jp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hyperlink" Target="https://www.youtube.com/watch?v=ornsytb0NrI"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onatlas.com/blog/multiple-intelligences-theor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niu.edu/citl/resources/guides/instructional-guide" TargetMode="External"/><Relationship Id="rId3" Type="http://schemas.openxmlformats.org/officeDocument/2006/relationships/hyperlink" Target="https://www.viewsonic.com/library/education/the-8-learning-styles/" TargetMode="External"/><Relationship Id="rId7" Type="http://schemas.openxmlformats.org/officeDocument/2006/relationships/hyperlink" Target="https://files.eric.ed.gov/fulltext/EJ1170867.pdf" TargetMode="External"/><Relationship Id="rId2" Type="http://schemas.openxmlformats.org/officeDocument/2006/relationships/hyperlink" Target="https://files.eric.ed.gov/fulltext/EJ1238274.pdf" TargetMode="External"/><Relationship Id="rId1" Type="http://schemas.openxmlformats.org/officeDocument/2006/relationships/slideLayout" Target="../slideLayouts/slideLayout4.xml"/><Relationship Id="rId6" Type="http://schemas.openxmlformats.org/officeDocument/2006/relationships/hyperlink" Target="https://www.whitbyschool.org/passionforlearning/differentiated-learning-why-one-size-fits-all-doesnt-work-in-education#:~:text=Research%20finds%20that%20students%20immersed,size%2Dfits%2Dall%20lecture" TargetMode="External"/><Relationship Id="rId5" Type="http://schemas.openxmlformats.org/officeDocument/2006/relationships/hyperlink" Target="https://www.readingrockets.org/article/what-differentiated-instruction" TargetMode="External"/><Relationship Id="rId10" Type="http://schemas.openxmlformats.org/officeDocument/2006/relationships/hyperlink" Target="https://medium.com/tailor-ed/the-6-myths-of-differentiated-instruction-bcde6e202c73" TargetMode="External"/><Relationship Id="rId4" Type="http://schemas.openxmlformats.org/officeDocument/2006/relationships/hyperlink" Target="https://www.thoughtco.com/learning-styles-controversy-31153" TargetMode="External"/><Relationship Id="rId9" Type="http://schemas.openxmlformats.org/officeDocument/2006/relationships/hyperlink" Target="https://www.onatlas.com/blog/multiple-intelligences-theo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files.eric.ed.gov/fulltext/EJ1238274.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p14="http://schemas.microsoft.com/office/powerpoint/2010/main" xmlns:a16="http://schemas.microsoft.com/office/drawing/2014/main" id="{97642F37-6A6B-41B1-9E9E-CBD267A44BBE}"/>
              </a:ext>
            </a:extLst>
          </p:cNvPr>
          <p:cNvSpPr>
            <a:spLocks noGrp="1"/>
          </p:cNvSpPr>
          <p:nvPr>
            <p:ph type="ctrTitle"/>
          </p:nvPr>
        </p:nvSpPr>
        <p:spPr>
          <a:xfrm>
            <a:off x="1223914" y="3559946"/>
            <a:ext cx="10811248" cy="1537150"/>
          </a:xfrm>
        </p:spPr>
        <p:txBody>
          <a:bodyPr>
            <a:noAutofit/>
          </a:bodyPr>
          <a:lstStyle/>
          <a:p>
            <a:pPr algn="r"/>
            <a:r>
              <a:rPr lang="en-US" sz="4400" b="1" spc="100" dirty="0">
                <a:ea typeface="+mj-ea"/>
                <a:cs typeface="+mj-cs"/>
              </a:rPr>
              <a:t>Ενότητα 2</a:t>
            </a:r>
            <a:r>
              <a:rPr lang="en-US" sz="4400" b="1" spc="100" dirty="0" smtClean="0">
                <a:ea typeface="+mj-ea"/>
                <a:cs typeface="+mj-cs"/>
              </a:rPr>
              <a:t>: </a:t>
            </a:r>
            <a:r>
              <a:rPr lang="en-GB" sz="4000" b="1" spc="100" dirty="0" err="1" smtClean="0">
                <a:ea typeface="+mj-ea"/>
                <a:cs typeface="+mj-cs"/>
              </a:rPr>
              <a:t>Ποι</a:t>
            </a:r>
            <a:r>
              <a:rPr lang="en-GB" sz="4000" b="1" spc="100" dirty="0" smtClean="0">
                <a:ea typeface="+mj-ea"/>
                <a:cs typeface="+mj-cs"/>
              </a:rPr>
              <a:t>α </a:t>
            </a:r>
            <a:r>
              <a:rPr lang="en-GB" sz="4000" b="1" spc="100" dirty="0">
                <a:ea typeface="+mj-ea"/>
                <a:cs typeface="+mj-cs"/>
              </a:rPr>
              <a:t>είναι τα μαθησιακά </a:t>
            </a:r>
            <a:r>
              <a:rPr lang="en-GB" sz="4000" b="1" spc="100" dirty="0" smtClean="0">
                <a:ea typeface="+mj-ea"/>
                <a:cs typeface="+mj-cs"/>
              </a:rPr>
              <a:t>στυλ στη </a:t>
            </a:r>
            <a:r>
              <a:rPr lang="en-GB" sz="4000" b="1" spc="100" dirty="0">
                <a:ea typeface="+mj-ea"/>
                <a:cs typeface="+mj-cs"/>
              </a:rPr>
              <a:t>διαφοροποιημένη διδασκαλία; </a:t>
            </a:r>
            <a:r>
              <a:rPr lang="en-US" sz="4000" b="1" spc="100" dirty="0">
                <a:ea typeface="+mj-ea"/>
                <a:cs typeface="+mj-cs"/>
              </a:rPr>
              <a:t> </a:t>
            </a:r>
            <a:endParaRPr lang="en-GB" sz="36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4="http://schemas.microsoft.com/office/drawing/2010/main" xmlns:p14="http://schemas.microsoft.com/office/powerpoint/2010/main" xmlns:a16="http://schemas.microsoft.com/office/drawing/2014/main" id="{ACF4B134-D2C0-41E4-9ED6-B3D83A90F84B}"/>
              </a:ext>
            </a:extLst>
          </p:cNvPr>
          <p:cNvSpPr>
            <a:spLocks noGrp="1"/>
          </p:cNvSpPr>
          <p:nvPr>
            <p:ph idx="1"/>
          </p:nvPr>
        </p:nvSpPr>
        <p:spPr>
          <a:xfrm>
            <a:off x="0" y="1310492"/>
            <a:ext cx="6332192" cy="2156141"/>
          </a:xfrm>
        </p:spPr>
        <p:txBody>
          <a:bodyPr>
            <a:normAutofit/>
          </a:bodyPr>
          <a:lstStyle/>
          <a:p>
            <a:pPr marL="457200" lvl="1" indent="0" algn="just">
              <a:lnSpc>
                <a:spcPct val="115000"/>
              </a:lnSpc>
              <a:spcAft>
                <a:spcPts val="1000"/>
              </a:spcAft>
              <a:buNone/>
            </a:pPr>
            <a:r>
              <a:rPr lang="en-GB" sz="1400" dirty="0">
                <a:effectLst/>
                <a:ea typeface="Corbel" panose="020B0503020204020204" pitchFamily="34" charset="0"/>
                <a:cs typeface="Times New Roman" panose="02020603050405020304" pitchFamily="18" charset="0"/>
              </a:rPr>
              <a:t>Αυτοί οι μαθητές επιθυμούν την ιδιωτική τους ζωή και είναι ανεξάρτητοι και εσωστρεφείς. Οι μαθητές με ατομική προτίμηση μπορούν συχνά να εστιάζουν καλά στα θέματα, να έχουν επίγνωση της δικής τους σκέψης και να </a:t>
            </a:r>
            <a:r>
              <a:rPr lang="en-GB" sz="1400" dirty="0" err="1">
                <a:effectLst/>
                <a:ea typeface="Corbel" panose="020B0503020204020204" pitchFamily="34" charset="0"/>
                <a:cs typeface="Times New Roman" panose="02020603050405020304" pitchFamily="18" charset="0"/>
              </a:rPr>
              <a:t>αναλύουν </a:t>
            </a:r>
            <a:r>
              <a:rPr lang="en-GB" sz="1400" dirty="0">
                <a:effectLst/>
                <a:ea typeface="Corbel" panose="020B0503020204020204" pitchFamily="34" charset="0"/>
                <a:cs typeface="Times New Roman" panose="02020603050405020304" pitchFamily="18" charset="0"/>
              </a:rPr>
              <a:t>με διαφορετικό τρόπο αυτό που σκέφτονται και αισθάνονται. Δραστηριότητες που εστιάζουν στην ατομική μάθηση και την επίλυση προβλημάτων θα ήταν χρήσιμες.</a:t>
            </a:r>
          </a:p>
        </p:txBody>
      </p:sp>
      <p:sp>
        <p:nvSpPr>
          <p:cNvPr id="6" name="Titel 3">
            <a:extLst>
              <a:ext uri="{FF2B5EF4-FFF2-40B4-BE49-F238E27FC236}">
                <a16:creationId xmlns="" xmlns:a14="http://schemas.microsoft.com/office/drawing/2010/main" xmlns:p14="http://schemas.microsoft.com/office/powerpoint/2010/main" xmlns:a16="http://schemas.microsoft.com/office/drawing/2014/main" id="{5A4524AD-DBFA-4C2B-8C42-AE7F5C52B9D4}"/>
              </a:ext>
            </a:extLst>
          </p:cNvPr>
          <p:cNvSpPr txBox="1">
            <a:spLocks/>
          </p:cNvSpPr>
          <p:nvPr/>
        </p:nvSpPr>
        <p:spPr>
          <a:xfrm>
            <a:off x="97535" y="-1202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3200" dirty="0">
                <a:solidFill>
                  <a:srgbClr val="64B558"/>
                </a:solidFill>
              </a:rPr>
              <a:t>2.1 Τα μαθησιακά στυλ:</a:t>
            </a:r>
            <a:endParaRPr lang="en-GB" sz="3600" dirty="0">
              <a:solidFill>
                <a:srgbClr val="64B558"/>
              </a:solidFill>
            </a:endParaRPr>
          </a:p>
        </p:txBody>
      </p:sp>
      <p:pic>
        <p:nvPicPr>
          <p:cNvPr id="4" name="Picture 3">
            <a:extLst>
              <a:ext uri="{FF2B5EF4-FFF2-40B4-BE49-F238E27FC236}">
                <a16:creationId xmlns="" xmlns:a14="http://schemas.microsoft.com/office/drawing/2010/main" xmlns:p14="http://schemas.microsoft.com/office/powerpoint/2010/main" xmlns:a16="http://schemas.microsoft.com/office/drawing/2014/main" id="{F3DE7E2E-4499-4F9C-8232-130247BC6C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7200" y="929053"/>
            <a:ext cx="4083369" cy="2722246"/>
          </a:xfrm>
          <a:prstGeom prst="rect">
            <a:avLst/>
          </a:prstGeom>
        </p:spPr>
      </p:pic>
      <p:pic>
        <p:nvPicPr>
          <p:cNvPr id="7" name="Picture 6">
            <a:extLst>
              <a:ext uri="{FF2B5EF4-FFF2-40B4-BE49-F238E27FC236}">
                <a16:creationId xmlns="" xmlns:a14="http://schemas.microsoft.com/office/drawing/2010/main" xmlns:p14="http://schemas.microsoft.com/office/powerpoint/2010/main" xmlns:a16="http://schemas.microsoft.com/office/drawing/2014/main" id="{A7637DAB-FD0B-4628-92CE-2FE9F2087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200" y="3582633"/>
            <a:ext cx="4083369" cy="2722246"/>
          </a:xfrm>
          <a:prstGeom prst="rect">
            <a:avLst/>
          </a:prstGeom>
        </p:spPr>
      </p:pic>
      <p:sp>
        <p:nvSpPr>
          <p:cNvPr id="3" name="TextBox 2">
            <a:extLst>
              <a:ext uri="{FF2B5EF4-FFF2-40B4-BE49-F238E27FC236}">
                <a16:creationId xmlns="" xmlns:a14="http://schemas.microsoft.com/office/drawing/2010/main" xmlns:p14="http://schemas.microsoft.com/office/powerpoint/2010/main" xmlns:a16="http://schemas.microsoft.com/office/drawing/2014/main" id="{B5DC7F22-1838-4B69-947C-960484674E1F}"/>
              </a:ext>
            </a:extLst>
          </p:cNvPr>
          <p:cNvSpPr txBox="1"/>
          <p:nvPr/>
        </p:nvSpPr>
        <p:spPr>
          <a:xfrm>
            <a:off x="0" y="941160"/>
            <a:ext cx="5775478" cy="369332"/>
          </a:xfrm>
          <a:prstGeom prst="rect">
            <a:avLst/>
          </a:prstGeom>
          <a:solidFill>
            <a:srgbClr val="F2BD1F"/>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6. Ατομικοί (σόλο) μαθητές:</a:t>
            </a:r>
            <a:endParaRPr lang="en-GB" dirty="0">
              <a:solidFill>
                <a:schemeClr val="bg1"/>
              </a:solidFill>
            </a:endParaRPr>
          </a:p>
        </p:txBody>
      </p:sp>
      <p:sp>
        <p:nvSpPr>
          <p:cNvPr id="8" name="Content Placeholder 1">
            <a:extLst>
              <a:ext uri="{FF2B5EF4-FFF2-40B4-BE49-F238E27FC236}">
                <a16:creationId xmlns="" xmlns:a14="http://schemas.microsoft.com/office/drawing/2010/main" xmlns:p14="http://schemas.microsoft.com/office/powerpoint/2010/main" xmlns:a16="http://schemas.microsoft.com/office/drawing/2014/main" id="{992EA339-8C5C-4DD6-8F7B-08FF481A3FE9}"/>
              </a:ext>
            </a:extLst>
          </p:cNvPr>
          <p:cNvSpPr txBox="1">
            <a:spLocks/>
          </p:cNvSpPr>
          <p:nvPr/>
        </p:nvSpPr>
        <p:spPr>
          <a:xfrm>
            <a:off x="0" y="3908701"/>
            <a:ext cx="6261810" cy="1629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Font typeface="Arial" panose="020B0604020202020204" pitchFamily="34" charset="0"/>
              <a:buNone/>
            </a:pPr>
            <a:r>
              <a:rPr lang="en-GB" sz="1400" dirty="0">
                <a:ea typeface="Corbel" panose="020B0503020204020204" pitchFamily="34" charset="0"/>
                <a:cs typeface="Times New Roman" panose="02020603050405020304" pitchFamily="18" charset="0"/>
              </a:rPr>
              <a:t>Τα άτομα αυτά είναι καλά στην επικοινωνία με τους ανθρώπους, τόσο λεκτικά όσο και μη λεκτικά. Προτιμούν να καθοδηγούν και να συμβουλεύουν τους άλλους. Οι ομαδικές δραστηριότητες που ενσωματώνουν παιχνίδια ρόλων ή που ενθαρρύνουν τους μαθητές να θέτουν στους άλλους ερωτήσεις και να μοιράζονται ιστορίες θα ήταν πιο κατάλληλες εδώ. </a:t>
            </a:r>
          </a:p>
        </p:txBody>
      </p:sp>
      <p:sp>
        <p:nvSpPr>
          <p:cNvPr id="9" name="TextBox 8">
            <a:extLst>
              <a:ext uri="{FF2B5EF4-FFF2-40B4-BE49-F238E27FC236}">
                <a16:creationId xmlns="" xmlns:a14="http://schemas.microsoft.com/office/drawing/2010/main" xmlns:p14="http://schemas.microsoft.com/office/powerpoint/2010/main" xmlns:a16="http://schemas.microsoft.com/office/drawing/2014/main" id="{B2EECB53-9990-4C5E-A699-FCE6B7B52575}"/>
              </a:ext>
            </a:extLst>
          </p:cNvPr>
          <p:cNvSpPr txBox="1"/>
          <p:nvPr/>
        </p:nvSpPr>
        <p:spPr>
          <a:xfrm>
            <a:off x="0" y="3466633"/>
            <a:ext cx="5498790" cy="369332"/>
          </a:xfrm>
          <a:prstGeom prst="rect">
            <a:avLst/>
          </a:prstGeom>
          <a:solidFill>
            <a:srgbClr val="EC662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7. Ομαδικοί (κοινωνικοί) μαθητές: </a:t>
            </a:r>
            <a:endParaRPr lang="en-GB" dirty="0">
              <a:solidFill>
                <a:schemeClr val="bg1"/>
              </a:solidFill>
            </a:endParaRPr>
          </a:p>
        </p:txBody>
      </p:sp>
    </p:spTree>
    <p:extLst>
      <p:ext uri="{BB962C8B-B14F-4D97-AF65-F5344CB8AC3E}">
        <p14:creationId xmlns:p14="http://schemas.microsoft.com/office/powerpoint/2010/main" val="81226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hyp="http://schemas.microsoft.com/office/drawing/2018/hyperlinkcolor" xmlns:p14="http://schemas.microsoft.com/office/powerpoint/2010/main" xmlns:a16="http://schemas.microsoft.com/office/drawing/2014/main" id="{ACF4B134-D2C0-41E4-9ED6-B3D83A90F84B}"/>
              </a:ext>
            </a:extLst>
          </p:cNvPr>
          <p:cNvSpPr>
            <a:spLocks noGrp="1"/>
          </p:cNvSpPr>
          <p:nvPr>
            <p:ph idx="1"/>
          </p:nvPr>
        </p:nvSpPr>
        <p:spPr>
          <a:ln w="57150">
            <a:solidFill>
              <a:srgbClr val="64B558"/>
            </a:solidFill>
          </a:ln>
        </p:spPr>
        <p:txBody>
          <a:bodyPr>
            <a:normAutofit lnSpcReduction="10000"/>
          </a:bodyPr>
          <a:lstStyle/>
          <a:p>
            <a:pPr>
              <a:lnSpc>
                <a:spcPct val="100000"/>
              </a:lnSpc>
              <a:spcBef>
                <a:spcPts val="500"/>
              </a:spcBef>
              <a:spcAft>
                <a:spcPts val="1000"/>
              </a:spcAft>
            </a:pPr>
            <a:r>
              <a:rPr lang="en-GB" sz="2200" dirty="0">
                <a:effectLst/>
                <a:ea typeface="Corbel" panose="020B0503020204020204" pitchFamily="34" charset="0"/>
                <a:cs typeface="Times New Roman" panose="02020603050405020304" pitchFamily="18" charset="0"/>
              </a:rPr>
              <a:t>Η έννοια και η ύπαρξη των μαθησιακών στυλ είναι γεμάτη αντιπαραθέσεις και πρόσφατες μελέτες έχουν θέσει υπό αμφισβήτηση την ύπαρξή τους. (1) Ωστόσο, πολλοί μαθητές εξακολουθούν να πιστεύουν στη συμβατική άποψη ότι τα μαθησιακά στυλ είναι θεμιτά και μπορεί να προσαρμόζουν τις στρατηγικές μελέτης τους εκτός τάξης ώστε να ταιριάζουν με αυτά τα μαθησιακά στυλ.</a:t>
            </a:r>
          </a:p>
          <a:p>
            <a:pPr>
              <a:lnSpc>
                <a:spcPct val="100000"/>
              </a:lnSpc>
            </a:pPr>
            <a:r>
              <a:rPr lang="en-GB" sz="2200" dirty="0">
                <a:effectLst/>
                <a:ea typeface="Corbel" panose="020B0503020204020204" pitchFamily="34" charset="0"/>
                <a:cs typeface="Times New Roman" panose="02020603050405020304" pitchFamily="18" charset="0"/>
              </a:rPr>
              <a:t>Για να το θέσω απλά, ο καθένας είναι διαφορετικός. Είναι σημαντικό για τους εκπαιδευτικούς να κατανοούν τις διαφορές στα μαθησιακά στυλ των μαθητών τους, ώστε να μπορούν να εφαρμόζουν στρατηγικές βέλτιστης πρακτικής στις καθημερινές διδακτικές τους δραστηριότητες, στο πρόγραμμα σπουδών και στις αξιολογήσεις τους. </a:t>
            </a:r>
          </a:p>
          <a:p>
            <a:pPr>
              <a:lnSpc>
                <a:spcPct val="100000"/>
              </a:lnSpc>
            </a:pPr>
            <a:endParaRPr lang="en-GB" sz="2200" dirty="0">
              <a:latin typeface="Corbel" panose="020B0503020204020204" pitchFamily="34" charset="0"/>
              <a:ea typeface="Corbel" panose="020B0503020204020204" pitchFamily="34" charset="0"/>
              <a:cs typeface="Times New Roman" panose="02020603050405020304" pitchFamily="18" charset="0"/>
            </a:endParaRPr>
          </a:p>
          <a:p>
            <a:pPr marL="0" indent="0">
              <a:lnSpc>
                <a:spcPct val="100000"/>
              </a:lnSpc>
              <a:buNone/>
            </a:pPr>
            <a:r>
              <a:rPr lang="en-GB" sz="1200" dirty="0">
                <a:solidFill>
                  <a:srgbClr val="64B558"/>
                </a:solidFill>
                <a:effectLst/>
                <a:latin typeface="Corbel" panose="020B0503020204020204" pitchFamily="34" charset="0"/>
                <a:ea typeface="Corbel" panose="020B0503020204020204" pitchFamily="34" charset="0"/>
                <a:cs typeface="Times New Roman" panose="02020603050405020304" pitchFamily="18" charset="0"/>
              </a:rPr>
              <a:t>(</a:t>
            </a:r>
            <a:r>
              <a:rPr lang="en-GB" sz="1200" dirty="0">
                <a:solidFill>
                  <a:srgbClr val="64B558"/>
                </a:solidFill>
                <a:effectLst/>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1) https://www.thoughtco.com/learning-styles-controversy-31153 </a:t>
            </a:r>
          </a:p>
          <a:p>
            <a:endParaRPr lang="nl-NL" dirty="0"/>
          </a:p>
        </p:txBody>
      </p:sp>
      <p:sp>
        <p:nvSpPr>
          <p:cNvPr id="6" name="Titel 3">
            <a:extLst>
              <a:ext uri="{FF2B5EF4-FFF2-40B4-BE49-F238E27FC236}">
                <a16:creationId xmlns="" xmlns:ahyp="http://schemas.microsoft.com/office/drawing/2018/hyperlinkcolor" xmlns:p14="http://schemas.microsoft.com/office/powerpoint/2010/main" xmlns:a16="http://schemas.microsoft.com/office/drawing/2014/main" id="{E0C12477-BECC-48B3-9E49-1957533F1451}"/>
              </a:ext>
            </a:extLst>
          </p:cNvPr>
          <p:cNvSpPr>
            <a:spLocks noGrp="1"/>
          </p:cNvSpPr>
          <p:nvPr>
            <p:ph type="title"/>
          </p:nvPr>
        </p:nvSpPr>
        <p:spPr>
          <a:xfrm>
            <a:off x="838200" y="365125"/>
            <a:ext cx="10515600" cy="1325563"/>
          </a:xfrm>
        </p:spPr>
        <p:txBody>
          <a:bodyPr/>
          <a:lstStyle/>
          <a:p>
            <a:r>
              <a:rPr lang="nl-NL" dirty="0">
                <a:solidFill>
                  <a:srgbClr val="64B558"/>
                </a:solidFill>
                <a:latin typeface="+mn-lt"/>
              </a:rPr>
              <a:t>Ποια είναι τα μαθησιακά στυλ; </a:t>
            </a:r>
            <a:r>
              <a:rPr lang="nl-NL" dirty="0">
                <a:solidFill>
                  <a:srgbClr val="64B558"/>
                </a:solidFill>
              </a:rPr>
              <a:t/>
            </a:r>
            <a:br>
              <a:rPr lang="nl-NL" dirty="0">
                <a:solidFill>
                  <a:srgbClr val="64B558"/>
                </a:solidFill>
              </a:rPr>
            </a:br>
            <a:r>
              <a:rPr lang="nl-NL" dirty="0">
                <a:solidFill>
                  <a:srgbClr val="64B558"/>
                </a:solidFill>
              </a:rPr>
              <a:t>2.1 </a:t>
            </a:r>
            <a:r>
              <a:rPr lang="nl-NL" sz="3600" dirty="0">
                <a:solidFill>
                  <a:srgbClr val="64B558"/>
                </a:solidFill>
              </a:rPr>
              <a:t>Διαμάχη για τα μαθησιακά στυλ;</a:t>
            </a:r>
            <a:endParaRPr lang="en-GB" dirty="0">
              <a:solidFill>
                <a:srgbClr val="64B558"/>
              </a:solidFill>
            </a:endParaRPr>
          </a:p>
        </p:txBody>
      </p:sp>
    </p:spTree>
    <p:extLst>
      <p:ext uri="{BB962C8B-B14F-4D97-AF65-F5344CB8AC3E}">
        <p14:creationId xmlns:p14="http://schemas.microsoft.com/office/powerpoint/2010/main" val="239356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4"/>
            <a:extLst>
              <a:ext uri="{FF2B5EF4-FFF2-40B4-BE49-F238E27FC236}">
                <a16:creationId xmlns="" xmlns:a14="http://schemas.microsoft.com/office/drawing/2010/main" xmlns:p14="http://schemas.microsoft.com/office/powerpoint/2010/main" xmlns:a16="http://schemas.microsoft.com/office/drawing/2014/main" id="{422471EF-1C4F-43B9-BC89-06E0C1A6DE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2709700" y="1824025"/>
            <a:ext cx="6897865" cy="3653850"/>
          </a:xfrm>
          <a:prstGeom prst="rect">
            <a:avLst/>
          </a:prstGeom>
        </p:spPr>
      </p:pic>
      <p:sp>
        <p:nvSpPr>
          <p:cNvPr id="6" name="Titel 3">
            <a:extLst>
              <a:ext uri="{FF2B5EF4-FFF2-40B4-BE49-F238E27FC236}">
                <a16:creationId xmlns="" xmlns:a14="http://schemas.microsoft.com/office/drawing/2010/main" xmlns:p14="http://schemas.microsoft.com/office/powerpoint/2010/main" xmlns:a16="http://schemas.microsoft.com/office/drawing/2014/main" id="{E0C12477-BECC-48B3-9E49-1957533F1451}"/>
              </a:ext>
            </a:extLst>
          </p:cNvPr>
          <p:cNvSpPr>
            <a:spLocks noGrp="1"/>
          </p:cNvSpPr>
          <p:nvPr>
            <p:ph type="title"/>
          </p:nvPr>
        </p:nvSpPr>
        <p:spPr>
          <a:xfrm>
            <a:off x="1808480" y="161323"/>
            <a:ext cx="10515600" cy="1325563"/>
          </a:xfrm>
        </p:spPr>
        <p:txBody>
          <a:bodyPr/>
          <a:lstStyle/>
          <a:p>
            <a:r>
              <a:rPr lang="nl-NL" b="1" i="1" dirty="0">
                <a:solidFill>
                  <a:srgbClr val="64B558"/>
                </a:solidFill>
              </a:rPr>
              <a:t>Ώρα για αξιολόγηση </a:t>
            </a:r>
            <a:endParaRPr lang="en-GB" i="1" dirty="0">
              <a:solidFill>
                <a:srgbClr val="64B558"/>
              </a:solidFill>
            </a:endParaRPr>
          </a:p>
        </p:txBody>
      </p:sp>
      <p:sp>
        <p:nvSpPr>
          <p:cNvPr id="5" name="TextBox 4">
            <a:extLst>
              <a:ext uri="{FF2B5EF4-FFF2-40B4-BE49-F238E27FC236}">
                <a16:creationId xmlns="" xmlns:a14="http://schemas.microsoft.com/office/drawing/2010/main" xmlns:p14="http://schemas.microsoft.com/office/powerpoint/2010/main" xmlns:a16="http://schemas.microsoft.com/office/drawing/2014/main" id="{D2CF01F1-CA0F-4F18-B4C9-934DA2ABD732}"/>
              </a:ext>
            </a:extLst>
          </p:cNvPr>
          <p:cNvSpPr txBox="1"/>
          <p:nvPr/>
        </p:nvSpPr>
        <p:spPr>
          <a:xfrm>
            <a:off x="0" y="1432825"/>
            <a:ext cx="6096000" cy="369332"/>
          </a:xfrm>
          <a:prstGeom prst="rect">
            <a:avLst/>
          </a:prstGeom>
          <a:solidFill>
            <a:srgbClr val="64B558"/>
          </a:solidFill>
        </p:spPr>
        <p:txBody>
          <a:bodyPr wrap="square">
            <a:spAutoFit/>
          </a:bodyPr>
          <a:lstStyle/>
          <a:p>
            <a:pPr algn="l"/>
            <a:r>
              <a:rPr lang="en-GB" b="1" dirty="0">
                <a:solidFill>
                  <a:srgbClr val="FFFFFF"/>
                </a:solidFill>
                <a:effectLst/>
              </a:rPr>
              <a:t>2.1 Ποιο είναι το μαθησιακό σας στυλ; 20 ερωτήσεις</a:t>
            </a:r>
          </a:p>
        </p:txBody>
      </p:sp>
      <p:pic>
        <p:nvPicPr>
          <p:cNvPr id="4" name="What's Your Learning Style_ 20 Questions_Trim">
            <a:hlinkClick r:id="" action="ppaction://media"/>
            <a:extLst>
              <a:ext uri="{FF2B5EF4-FFF2-40B4-BE49-F238E27FC236}">
                <a16:creationId xmlns="" xmlns:a14="http://schemas.microsoft.com/office/drawing/2010/main" xmlns:p14="http://schemas.microsoft.com/office/powerpoint/2010/main" xmlns:a16="http://schemas.microsoft.com/office/drawing/2014/main" id="{4626EB50-0F2B-459F-84BE-77E5341FB4E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7469" b="9607"/>
          <a:stretch/>
        </p:blipFill>
        <p:spPr>
          <a:xfrm>
            <a:off x="3728719" y="2123359"/>
            <a:ext cx="4941106" cy="2731492"/>
          </a:xfrm>
          <a:prstGeom prst="rect">
            <a:avLst/>
          </a:prstGeom>
        </p:spPr>
      </p:pic>
      <p:sp>
        <p:nvSpPr>
          <p:cNvPr id="8" name="Thought Bubble: Cloud 7">
            <a:extLst>
              <a:ext uri="{FF2B5EF4-FFF2-40B4-BE49-F238E27FC236}">
                <a16:creationId xmlns="" xmlns:a14="http://schemas.microsoft.com/office/drawing/2010/main" xmlns:p14="http://schemas.microsoft.com/office/powerpoint/2010/main" xmlns:a16="http://schemas.microsoft.com/office/drawing/2014/main" id="{9691AEBE-2963-4875-80F9-A1930F673863}"/>
              </a:ext>
            </a:extLst>
          </p:cNvPr>
          <p:cNvSpPr/>
          <p:nvPr/>
        </p:nvSpPr>
        <p:spPr>
          <a:xfrm rot="1667474">
            <a:off x="185348" y="190876"/>
            <a:ext cx="1671463" cy="1208570"/>
          </a:xfrm>
          <a:prstGeom prst="cloudCallout">
            <a:avLst>
              <a:gd name="adj1" fmla="val -30856"/>
              <a:gd name="adj2" fmla="val 76985"/>
            </a:avLst>
          </a:prstGeom>
          <a:solidFill>
            <a:schemeClr val="bg1"/>
          </a:solidFill>
          <a:ln>
            <a:solidFill>
              <a:srgbClr val="64B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4="http://schemas.microsoft.com/office/drawing/2010/main" xmlns:p14="http://schemas.microsoft.com/office/powerpoint/2010/main" xmlns:a16="http://schemas.microsoft.com/office/drawing/2014/main" id="{933E2FD6-5102-47FE-ABC8-8E953EDCF3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550848"/>
            <a:ext cx="2955315" cy="2307152"/>
          </a:xfrm>
          <a:prstGeom prst="rect">
            <a:avLst/>
          </a:prstGeom>
        </p:spPr>
      </p:pic>
      <p:sp>
        <p:nvSpPr>
          <p:cNvPr id="10" name="Action Button: Document 9">
            <a:hlinkClick r:id="rId8" highlightClick="1"/>
            <a:extLst>
              <a:ext uri="{FF2B5EF4-FFF2-40B4-BE49-F238E27FC236}">
                <a16:creationId xmlns="" xmlns:a14="http://schemas.microsoft.com/office/drawing/2010/main" xmlns:p14="http://schemas.microsoft.com/office/powerpoint/2010/main" xmlns:a16="http://schemas.microsoft.com/office/drawing/2014/main" id="{E1CC16C9-E9EA-4B8D-8B9E-FC5B13D595D5}"/>
              </a:ext>
            </a:extLst>
          </p:cNvPr>
          <p:cNvSpPr/>
          <p:nvPr/>
        </p:nvSpPr>
        <p:spPr>
          <a:xfrm>
            <a:off x="9604219" y="2226249"/>
            <a:ext cx="2296160" cy="2525712"/>
          </a:xfrm>
          <a:prstGeom prst="actionButtonDocument">
            <a:avLst/>
          </a:prstGeom>
          <a:solidFill>
            <a:srgbClr val="64B558"/>
          </a:solidFill>
          <a:ln>
            <a:solidFill>
              <a:srgbClr val="64B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 xmlns:a14="http://schemas.microsoft.com/office/drawing/2010/main" xmlns:p14="http://schemas.microsoft.com/office/powerpoint/2010/main" xmlns:a16="http://schemas.microsoft.com/office/drawing/2014/main" id="{176369AA-43CC-4E38-B1A5-D1F2FB863E09}"/>
              </a:ext>
            </a:extLst>
          </p:cNvPr>
          <p:cNvSpPr txBox="1"/>
          <p:nvPr/>
        </p:nvSpPr>
        <p:spPr>
          <a:xfrm>
            <a:off x="3257406" y="5457203"/>
            <a:ext cx="6073630" cy="1077218"/>
          </a:xfrm>
          <a:prstGeom prst="rect">
            <a:avLst/>
          </a:prstGeom>
          <a:noFill/>
          <a:ln w="38100">
            <a:solidFill>
              <a:srgbClr val="64B558"/>
            </a:solidFill>
          </a:ln>
        </p:spPr>
        <p:txBody>
          <a:bodyPr wrap="square" rtlCol="0">
            <a:spAutoFit/>
          </a:bodyPr>
          <a:lstStyle/>
          <a:p>
            <a:pPr algn="ctr"/>
            <a:r>
              <a:rPr lang="en-GB" sz="1600" b="1" i="1" dirty="0"/>
              <a:t>Γιατί να μην δώσετε στους μαθητές σας της ΕΕΚ αυτό το τεστ για να ελέγξετε το μαθησιακό τους στυλ. Αυτό θα μπορούσε να αποτελέσει ένα καλό σημείο εκκίνησης για την εφαρμογή διαφοροποιημένων μαθημάτων σε αυτή τη βάση!</a:t>
            </a:r>
            <a:endParaRPr lang="en-US" sz="1600" b="1" i="1" dirty="0"/>
          </a:p>
        </p:txBody>
      </p:sp>
    </p:spTree>
    <p:extLst>
      <p:ext uri="{BB962C8B-B14F-4D97-AF65-F5344CB8AC3E}">
        <p14:creationId xmlns:p14="http://schemas.microsoft.com/office/powerpoint/2010/main" val="379700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 xmlns:p14="http://schemas.microsoft.com/office/powerpoint/2010/main" xmlns:a16="http://schemas.microsoft.com/office/drawing/2014/main" id="{B9E10321-43AB-4F48-96CB-F4394CD3638E}"/>
              </a:ext>
            </a:extLst>
          </p:cNvPr>
          <p:cNvSpPr>
            <a:spLocks noGrp="1"/>
          </p:cNvSpPr>
          <p:nvPr>
            <p:ph type="title"/>
          </p:nvPr>
        </p:nvSpPr>
        <p:spPr>
          <a:xfrm>
            <a:off x="456854" y="1202083"/>
            <a:ext cx="5639146" cy="1325563"/>
          </a:xfrm>
        </p:spPr>
        <p:txBody>
          <a:bodyPr>
            <a:normAutofit/>
          </a:bodyPr>
          <a:lstStyle/>
          <a:p>
            <a:r>
              <a:rPr lang="nl-NL" sz="2800" dirty="0">
                <a:solidFill>
                  <a:schemeClr val="bg1"/>
                </a:solidFill>
                <a:latin typeface="+mn-lt"/>
                <a:ea typeface="+mn-ea"/>
                <a:cs typeface="+mn-cs"/>
              </a:rPr>
              <a:t>2.2 Ένα μέγεθος δεν ταιριάζει σε όλους.... </a:t>
            </a:r>
            <a:endParaRPr lang="en-GB" sz="2800" dirty="0">
              <a:solidFill>
                <a:schemeClr val="bg1"/>
              </a:solidFill>
              <a:latin typeface="+mn-lt"/>
              <a:ea typeface="+mn-ea"/>
              <a:cs typeface="+mn-cs"/>
            </a:endParaRPr>
          </a:p>
        </p:txBody>
      </p:sp>
      <p:sp>
        <p:nvSpPr>
          <p:cNvPr id="2" name="TextBox 1">
            <a:extLst>
              <a:ext uri="{FF2B5EF4-FFF2-40B4-BE49-F238E27FC236}">
                <a16:creationId xmlns="" xmlns:p14="http://schemas.microsoft.com/office/powerpoint/2010/main" xmlns:a16="http://schemas.microsoft.com/office/drawing/2014/main" id="{0676812E-92A0-4711-8EC7-C7C574D848CB}"/>
              </a:ext>
            </a:extLst>
          </p:cNvPr>
          <p:cNvSpPr txBox="1"/>
          <p:nvPr/>
        </p:nvSpPr>
        <p:spPr>
          <a:xfrm>
            <a:off x="284890" y="5055752"/>
            <a:ext cx="4215989" cy="1200329"/>
          </a:xfrm>
          <a:prstGeom prst="rect">
            <a:avLst/>
          </a:prstGeom>
          <a:noFill/>
        </p:spPr>
        <p:txBody>
          <a:bodyPr wrap="square" rtlCol="0">
            <a:spAutoFit/>
          </a:bodyPr>
          <a:lstStyle/>
          <a:p>
            <a:r>
              <a:rPr lang="en-GB" sz="2400" dirty="0">
                <a:solidFill>
                  <a:schemeClr val="bg1"/>
                </a:solidFill>
              </a:rPr>
              <a:t>"Όπως με τα ρούχα, έτσι και με τα μαθήματα: One Size does not fit all...."</a:t>
            </a:r>
          </a:p>
        </p:txBody>
      </p:sp>
    </p:spTree>
    <p:extLst>
      <p:ext uri="{BB962C8B-B14F-4D97-AF65-F5344CB8AC3E}">
        <p14:creationId xmlns:p14="http://schemas.microsoft.com/office/powerpoint/2010/main" val="219139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p14="http://schemas.microsoft.com/office/powerpoint/2010/main" xmlns:a16="http://schemas.microsoft.com/office/drawing/2014/main" id="{482B8486-A00D-49D7-99C1-87EE71646A37}"/>
              </a:ext>
            </a:extLst>
          </p:cNvPr>
          <p:cNvSpPr>
            <a:spLocks noGrp="1"/>
          </p:cNvSpPr>
          <p:nvPr>
            <p:ph type="title"/>
          </p:nvPr>
        </p:nvSpPr>
        <p:spPr/>
        <p:txBody>
          <a:bodyPr/>
          <a:lstStyle/>
          <a:p>
            <a:r>
              <a:rPr lang="nl-NL" dirty="0">
                <a:latin typeface="+mn-lt"/>
              </a:rPr>
              <a:t>Ένα μέγεθος δεν ταιριάζει σε όλους...</a:t>
            </a:r>
            <a:r>
              <a:rPr lang="nl-NL" dirty="0"/>
              <a:t/>
            </a:r>
            <a:br>
              <a:rPr lang="nl-NL" dirty="0"/>
            </a:br>
            <a:r>
              <a:rPr lang="nl-NL" dirty="0"/>
              <a:t>2.2 </a:t>
            </a:r>
            <a:r>
              <a:rPr lang="nl-NL" sz="4000" dirty="0"/>
              <a:t>Ιστορικό</a:t>
            </a:r>
            <a:endParaRPr lang="en-GB" dirty="0"/>
          </a:p>
        </p:txBody>
      </p:sp>
      <p:sp>
        <p:nvSpPr>
          <p:cNvPr id="2" name="Content Placeholder 1">
            <a:extLst>
              <a:ext uri="{FF2B5EF4-FFF2-40B4-BE49-F238E27FC236}">
                <a16:creationId xmlns="" xmlns:p14="http://schemas.microsoft.com/office/powerpoint/2010/main" xmlns:a16="http://schemas.microsoft.com/office/drawing/2014/main" id="{86A9C198-9B35-4020-BBEA-8236B396ACEA}"/>
              </a:ext>
            </a:extLst>
          </p:cNvPr>
          <p:cNvSpPr>
            <a:spLocks noGrp="1"/>
          </p:cNvSpPr>
          <p:nvPr>
            <p:ph idx="1"/>
          </p:nvPr>
        </p:nvSpPr>
        <p:spPr>
          <a:xfrm>
            <a:off x="838200" y="1825625"/>
            <a:ext cx="5420557" cy="4351338"/>
          </a:xfrm>
          <a:solidFill>
            <a:srgbClr val="E61A52"/>
          </a:solidFill>
        </p:spPr>
        <p:txBody>
          <a:bodyPr>
            <a:normAutofit fontScale="85000" lnSpcReduction="20000"/>
          </a:bodyPr>
          <a:lstStyle/>
          <a:p>
            <a:pPr>
              <a:lnSpc>
                <a:spcPct val="115000"/>
              </a:lnSpc>
              <a:spcBef>
                <a:spcPts val="500"/>
              </a:spcBef>
              <a:spcAft>
                <a:spcPts val="1000"/>
              </a:spcAft>
            </a:pPr>
            <a:r>
              <a:rPr lang="en-GB" sz="2400" dirty="0">
                <a:solidFill>
                  <a:schemeClr val="bg1"/>
                </a:solidFill>
                <a:effectLst/>
                <a:ea typeface="Corbel" panose="020B0503020204020204" pitchFamily="34" charset="0"/>
                <a:cs typeface="Times New Roman" panose="02020603050405020304" pitchFamily="18" charset="0"/>
              </a:rPr>
              <a:t>Η εκπαίδευση παραδοσιακά προσεγγίζεται με το μοντέλο "ένα μέγεθος για όλους", όπου οι μαθητές υπόκεινται στους ίδιους τρόπους διδασκαλίας και στις ίδιες μεθόδους αξιολόγησης, ανεξάρτητα από τις ικανότητες ή τα ενδιαφέροντά τους. Δεδομένου ότι διαφορετικοί μαθητές έχουν διαφορετικά στυλ μάθησης, έχουν διαφορετικά δυνατά και αδύνατα σημεία και αντιμετωπίζουν διαφορετικές ευθύνες στην προσωπική τους ζωή, έχει νόημα να ρίχνουμε όλους τους μαθητές στον ίδιο "ιμάντα μεταφοράς" εκπαίδευσης και να περιμένουμε τα ίδια αποτελέσματα; Η απάντηση, απλά, είναι όχι.</a:t>
            </a:r>
          </a:p>
          <a:p>
            <a:endParaRPr lang="nl-NL" dirty="0"/>
          </a:p>
        </p:txBody>
      </p:sp>
      <p:sp>
        <p:nvSpPr>
          <p:cNvPr id="5" name="Content Placeholder 1">
            <a:extLst>
              <a:ext uri="{FF2B5EF4-FFF2-40B4-BE49-F238E27FC236}">
                <a16:creationId xmlns="" xmlns:p14="http://schemas.microsoft.com/office/powerpoint/2010/main" xmlns:a16="http://schemas.microsoft.com/office/drawing/2014/main" id="{9D7A8F75-AC75-426A-A095-C093196D8AC6}"/>
              </a:ext>
            </a:extLst>
          </p:cNvPr>
          <p:cNvSpPr txBox="1">
            <a:spLocks/>
          </p:cNvSpPr>
          <p:nvPr/>
        </p:nvSpPr>
        <p:spPr>
          <a:xfrm>
            <a:off x="6477000" y="1815052"/>
            <a:ext cx="5100961" cy="4351338"/>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500"/>
              </a:spcBef>
              <a:spcAft>
                <a:spcPts val="1000"/>
              </a:spcAft>
            </a:pPr>
            <a:r>
              <a:rPr lang="en-GB" sz="2000" dirty="0">
                <a:solidFill>
                  <a:schemeClr val="bg1"/>
                </a:solidFill>
                <a:ea typeface="Corbel" panose="020B0503020204020204" pitchFamily="34" charset="0"/>
                <a:cs typeface="Times New Roman" panose="02020603050405020304" pitchFamily="18" charset="0"/>
              </a:rPr>
              <a:t>Τα προγράμματα σπουδών πρέπει να διαφοροποιούνται ώστε να ανταποκρίνονται στις ατομικές ανάγκες κάθε μαθητή. Μόνο έτσι οι μαθητές μπορούν να λάβουν την καλύτερη δυνατή εκπαίδευση και να προετοιμαστούν για μελλοντική επιτυχία.</a:t>
            </a:r>
          </a:p>
          <a:p>
            <a:pPr>
              <a:lnSpc>
                <a:spcPct val="115000"/>
              </a:lnSpc>
              <a:spcBef>
                <a:spcPts val="500"/>
              </a:spcBef>
              <a:spcAft>
                <a:spcPts val="1000"/>
              </a:spcAft>
            </a:pPr>
            <a:r>
              <a:rPr lang="en-GB" sz="2000" dirty="0">
                <a:solidFill>
                  <a:schemeClr val="bg1"/>
                </a:solidFill>
                <a:ea typeface="Corbel" panose="020B0503020204020204" pitchFamily="34" charset="0"/>
                <a:cs typeface="Times New Roman" panose="02020603050405020304" pitchFamily="18" charset="0"/>
              </a:rPr>
              <a:t>Εδώ έγκειται η ανάγκη για διαφοροποιημένη διδασκαλία/μάθηση!</a:t>
            </a:r>
          </a:p>
          <a:p>
            <a:endParaRPr lang="nl-NL" dirty="0"/>
          </a:p>
        </p:txBody>
      </p:sp>
    </p:spTree>
    <p:extLst>
      <p:ext uri="{BB962C8B-B14F-4D97-AF65-F5344CB8AC3E}">
        <p14:creationId xmlns:p14="http://schemas.microsoft.com/office/powerpoint/2010/main" val="300215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4AA0D145-6387-4110-9955-37232CA6D273}"/>
              </a:ext>
            </a:extLst>
          </p:cNvPr>
          <p:cNvSpPr>
            <a:spLocks noGrp="1"/>
          </p:cNvSpPr>
          <p:nvPr>
            <p:ph type="title"/>
          </p:nvPr>
        </p:nvSpPr>
        <p:spPr>
          <a:xfrm>
            <a:off x="613491" y="412812"/>
            <a:ext cx="7761581" cy="1600200"/>
          </a:xfrm>
        </p:spPr>
        <p:txBody>
          <a:bodyPr>
            <a:normAutofit fontScale="90000"/>
          </a:bodyPr>
          <a:lstStyle/>
          <a:p>
            <a:r>
              <a:rPr lang="en-GB" sz="4000" dirty="0">
                <a:effectLst/>
                <a:latin typeface="+mn-lt"/>
                <a:ea typeface="Corbel" panose="020B0503020204020204" pitchFamily="34" charset="0"/>
                <a:cs typeface="Times New Roman" panose="02020603050405020304" pitchFamily="18" charset="0"/>
              </a:rPr>
              <a:t>Ένα μέγεθος δεν ταιριάζει σε όλους...</a:t>
            </a:r>
            <a:r>
              <a:rPr lang="en-GB" sz="3200" dirty="0">
                <a:effectLst/>
                <a:latin typeface="+mn-lt"/>
                <a:ea typeface="Corbel" panose="020B0503020204020204" pitchFamily="34" charset="0"/>
                <a:cs typeface="Times New Roman" panose="02020603050405020304" pitchFamily="18" charset="0"/>
              </a:rPr>
              <a:t/>
            </a:r>
            <a:br>
              <a:rPr lang="en-GB" sz="3200" dirty="0">
                <a:effectLst/>
                <a:latin typeface="+mn-lt"/>
                <a:ea typeface="Corbel" panose="020B0503020204020204" pitchFamily="34" charset="0"/>
                <a:cs typeface="Times New Roman" panose="02020603050405020304" pitchFamily="18" charset="0"/>
              </a:rPr>
            </a:br>
            <a:r>
              <a:rPr lang="en-GB" sz="3200" dirty="0">
                <a:effectLst/>
                <a:latin typeface="+mn-lt"/>
                <a:ea typeface="Corbel" panose="020B0503020204020204" pitchFamily="34" charset="0"/>
                <a:cs typeface="Times New Roman" panose="02020603050405020304" pitchFamily="18" charset="0"/>
              </a:rPr>
              <a:t/>
            </a:r>
            <a:br>
              <a:rPr lang="en-GB" sz="3200" dirty="0">
                <a:effectLst/>
                <a:latin typeface="+mn-lt"/>
                <a:ea typeface="Corbel" panose="020B0503020204020204" pitchFamily="34" charset="0"/>
                <a:cs typeface="Times New Roman" panose="02020603050405020304" pitchFamily="18" charset="0"/>
              </a:rPr>
            </a:br>
            <a:r>
              <a:rPr lang="en-GB" b="1" dirty="0">
                <a:latin typeface="+mn-lt"/>
                <a:ea typeface="Corbel" panose="020B0503020204020204" pitchFamily="34" charset="0"/>
                <a:cs typeface="Times New Roman" panose="02020603050405020304" pitchFamily="18" charset="0"/>
              </a:rPr>
              <a:t>2.2 </a:t>
            </a:r>
            <a:r>
              <a:rPr lang="en-GB" sz="3200" b="1" dirty="0">
                <a:effectLst/>
                <a:latin typeface="+mn-lt"/>
                <a:ea typeface="Corbel" panose="020B0503020204020204" pitchFamily="34" charset="0"/>
                <a:cs typeface="Times New Roman" panose="02020603050405020304" pitchFamily="18" charset="0"/>
              </a:rPr>
              <a:t>Τι είναι η διαφοροποιημένη διδασκαλία;</a:t>
            </a:r>
            <a:endParaRPr lang="en-GB" b="1" dirty="0">
              <a:latin typeface="+mn-lt"/>
            </a:endParaRPr>
          </a:p>
        </p:txBody>
      </p:sp>
      <p:sp>
        <p:nvSpPr>
          <p:cNvPr id="4" name="Tijdelijke aanduiding voor tekst 3">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C9FCEEE3-A4DE-40FE-AF2E-ED7F6A7B139B}"/>
              </a:ext>
            </a:extLst>
          </p:cNvPr>
          <p:cNvSpPr>
            <a:spLocks noGrp="1"/>
          </p:cNvSpPr>
          <p:nvPr>
            <p:ph type="body" sz="half" idx="2"/>
          </p:nvPr>
        </p:nvSpPr>
        <p:spPr>
          <a:xfrm>
            <a:off x="613492" y="2448018"/>
            <a:ext cx="4504569" cy="3811588"/>
          </a:xfrm>
        </p:spPr>
        <p:txBody>
          <a:bodyPr>
            <a:normAutofit fontScale="92500" lnSpcReduction="10000"/>
          </a:bodyPr>
          <a:lstStyle/>
          <a:p>
            <a:pPr marL="0" indent="0" algn="just">
              <a:lnSpc>
                <a:spcPct val="115000"/>
              </a:lnSpc>
              <a:spcBef>
                <a:spcPts val="500"/>
              </a:spcBef>
              <a:spcAft>
                <a:spcPts val="1000"/>
              </a:spcAft>
              <a:buNone/>
            </a:pPr>
            <a:r>
              <a:rPr lang="en-GB" sz="1600" dirty="0">
                <a:effectLst/>
                <a:ea typeface="Corbel" panose="020B0503020204020204" pitchFamily="34" charset="0"/>
                <a:cs typeface="Times New Roman" panose="02020603050405020304" pitchFamily="18" charset="0"/>
              </a:rPr>
              <a:t>Σύμφωνα με την Carol Ann Tomlinson (γνωστή ειδική στον τομέα της διαφοροποιημένης διδασκαλίας), "Στο πιο βασικό της επίπεδο, η διαφοροποίηση συνίσταται στις προσπάθειες των εκπαιδευτικών να ανταποκριθούν στις διαφορές μεταξύ των μαθητών στην τάξη. Κάθε φορά που ένας εκπαιδευτικός απευθύνεται σε ένα άτομο ή μια μικρή ομάδα για να διαφοροποιήσει τη διδασκαλία του προκειμένου να δημιουργήσει την καλύτερη δυνατή μαθησιακή εμπειρία, ο εν λόγω εκπαιδευτικός διαφοροποιεί τη διδασκαλία". </a:t>
            </a:r>
            <a:r>
              <a:rPr lang="en-GB" dirty="0">
                <a:ea typeface="Corbel" panose="020B0503020204020204" pitchFamily="34" charset="0"/>
                <a:cs typeface="Times New Roman" panose="02020603050405020304" pitchFamily="18" charset="0"/>
              </a:rPr>
              <a:t>(1)</a:t>
            </a:r>
            <a:endParaRPr lang="en-GB" sz="1600" dirty="0">
              <a:effectLst/>
              <a:ea typeface="Corbel" panose="020B0503020204020204" pitchFamily="34" charset="0"/>
              <a:cs typeface="Times New Roman" panose="02020603050405020304" pitchFamily="18" charset="0"/>
            </a:endParaRPr>
          </a:p>
          <a:p>
            <a:pPr marL="0" indent="0">
              <a:lnSpc>
                <a:spcPct val="115000"/>
              </a:lnSpc>
              <a:spcBef>
                <a:spcPts val="500"/>
              </a:spcBef>
              <a:spcAft>
                <a:spcPts val="1000"/>
              </a:spcAft>
              <a:buNone/>
            </a:pPr>
            <a:r>
              <a:rPr lang="en-GB" u="sng" dirty="0">
                <a:solidFill>
                  <a:srgbClr val="E61A52"/>
                </a:solidFill>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a:t>
            </a:r>
            <a:r>
              <a:rPr lang="en-GB" sz="1600" u="sng" dirty="0">
                <a:solidFill>
                  <a:srgbClr val="E61A52"/>
                </a:solidFill>
                <a:effectLst/>
                <a:ea typeface="Corbel" panose="020B0503020204020204" pitchFamily="34" charset="0"/>
                <a:cs typeface="Times New Roman" panose="02020603050405020304" pitchFamily="18" charset="0"/>
              </a:rPr>
              <a:t>1) </a:t>
            </a:r>
            <a:r>
              <a:rPr lang="en-GB" sz="1600" dirty="0">
                <a:solidFill>
                  <a:srgbClr val="E61A52"/>
                </a:solidFill>
                <a:effectLst/>
                <a:ea typeface="Corbel" panose="020B0503020204020204" pitchFamily="34" charset="0"/>
                <a:cs typeface="Times New Roman" panose="02020603050405020304" pitchFamily="18" charset="0"/>
              </a:rPr>
              <a:t>https://www.readingrockets.org/article/what-differentiated-instruction </a:t>
            </a:r>
          </a:p>
          <a:p>
            <a:endParaRPr lang="en-GB" dirty="0"/>
          </a:p>
        </p:txBody>
      </p:sp>
      <p:pic>
        <p:nvPicPr>
          <p:cNvPr id="12" name="Content Placeholder 11">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E8FA043E-8B9B-4DF1-8686-1BD794EBDA4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668" b="-7668"/>
          <a:stretch/>
        </p:blipFill>
        <p:spPr>
          <a:xfrm>
            <a:off x="6167021" y="2076595"/>
            <a:ext cx="4958725" cy="2916812"/>
          </a:xfrm>
        </p:spPr>
      </p:pic>
      <p:pic>
        <p:nvPicPr>
          <p:cNvPr id="10" name="Picture 9">
            <a:hlinkClick r:id="rId4"/>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AAF74161-AECD-4DCA-B694-3890D81B0B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5118061" y="1838865"/>
            <a:ext cx="6785329" cy="3594239"/>
          </a:xfrm>
          <a:prstGeom prst="rect">
            <a:avLst/>
          </a:prstGeom>
        </p:spPr>
      </p:pic>
      <p:sp>
        <p:nvSpPr>
          <p:cNvPr id="13" name="Titel 1">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39ED523B-16D2-4D0E-AFA4-C0B6F7092D2B}"/>
              </a:ext>
            </a:extLst>
          </p:cNvPr>
          <p:cNvSpPr txBox="1">
            <a:spLocks/>
          </p:cNvSpPr>
          <p:nvPr/>
        </p:nvSpPr>
        <p:spPr>
          <a:xfrm>
            <a:off x="5639699" y="5258957"/>
            <a:ext cx="6369837" cy="627813"/>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gn="ctr"/>
            <a:r>
              <a:rPr lang="en-GB" sz="2000" b="1" dirty="0">
                <a:latin typeface="Corbel" panose="020B0503020204020204" pitchFamily="34" charset="0"/>
                <a:ea typeface="Corbel" panose="020B0503020204020204" pitchFamily="34" charset="0"/>
                <a:cs typeface="Times New Roman" panose="02020603050405020304" pitchFamily="18" charset="0"/>
              </a:rPr>
              <a:t>Κάντε κλικ παραπάνω για να ακούσετε τον εμπειρογνώμονα Tomlinson να δίνει πληροφορίες για τη μέθοδο της διαφοροποιημένης διδασκαλίας!</a:t>
            </a:r>
            <a:endParaRPr lang="en-GB" sz="1600" dirty="0"/>
          </a:p>
        </p:txBody>
      </p:sp>
    </p:spTree>
    <p:extLst>
      <p:ext uri="{BB962C8B-B14F-4D97-AF65-F5344CB8AC3E}">
        <p14:creationId xmlns:p14="http://schemas.microsoft.com/office/powerpoint/2010/main" val="426534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n-GB" dirty="0">
                <a:effectLst/>
                <a:latin typeface="+mn-lt"/>
                <a:ea typeface="Corbel" panose="020B0503020204020204" pitchFamily="34" charset="0"/>
                <a:cs typeface="Times New Roman" panose="02020603050405020304" pitchFamily="18" charset="0"/>
              </a:rPr>
              <a:t>Ένα μέγεθος δεν ταιριάζει σε όλους...</a:t>
            </a:r>
            <a:r>
              <a:rPr lang="en-GB" i="1" dirty="0">
                <a:effectLst/>
                <a:latin typeface="+mn-lt"/>
                <a:ea typeface="Corbel" panose="020B0503020204020204" pitchFamily="34" charset="0"/>
                <a:cs typeface="Times New Roman" panose="02020603050405020304" pitchFamily="18" charset="0"/>
              </a:rPr>
              <a:t/>
            </a:r>
            <a:br>
              <a:rPr lang="en-GB" i="1" dirty="0">
                <a:effectLst/>
                <a:latin typeface="+mn-lt"/>
                <a:ea typeface="Corbel" panose="020B0503020204020204" pitchFamily="34" charset="0"/>
                <a:cs typeface="Times New Roman" panose="02020603050405020304" pitchFamily="18" charset="0"/>
              </a:rPr>
            </a:br>
            <a:r>
              <a:rPr lang="en-GB" b="1" dirty="0">
                <a:effectLst/>
                <a:latin typeface="+mn-lt"/>
                <a:ea typeface="Corbel" panose="020B0503020204020204" pitchFamily="34" charset="0"/>
                <a:cs typeface="Times New Roman" panose="02020603050405020304" pitchFamily="18" charset="0"/>
              </a:rPr>
              <a:t>2.2 Γιατί </a:t>
            </a:r>
            <a:r>
              <a:rPr lang="en-GB" sz="3100" b="1" dirty="0">
                <a:effectLst/>
                <a:latin typeface="+mn-lt"/>
                <a:ea typeface="Corbel" panose="020B0503020204020204" pitchFamily="34" charset="0"/>
                <a:cs typeface="Times New Roman" panose="02020603050405020304" pitchFamily="18" charset="0"/>
              </a:rPr>
              <a:t>έχει σημασία η διαφοροποιημένη μάθηση;</a:t>
            </a:r>
            <a:r>
              <a:rPr lang="en-GB" sz="1800" dirty="0">
                <a:effectLst/>
                <a:latin typeface="Corbel" panose="020B0503020204020204" pitchFamily="34" charset="0"/>
                <a:ea typeface="Corbel" panose="020B0503020204020204" pitchFamily="34" charset="0"/>
                <a:cs typeface="Times New Roman" panose="02020603050405020304" pitchFamily="18" charset="0"/>
              </a:rPr>
              <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86A9C198-9B35-4020-BBEA-8236B396ACEA}"/>
              </a:ext>
            </a:extLst>
          </p:cNvPr>
          <p:cNvSpPr>
            <a:spLocks noGrp="1"/>
          </p:cNvSpPr>
          <p:nvPr>
            <p:ph idx="1"/>
          </p:nvPr>
        </p:nvSpPr>
        <p:spPr>
          <a:xfrm>
            <a:off x="383220" y="1825625"/>
            <a:ext cx="6186256" cy="3918227"/>
          </a:xfrm>
        </p:spPr>
        <p:txBody>
          <a:bodyPr>
            <a:noAutofit/>
          </a:bodyPr>
          <a:lstStyle/>
          <a:p>
            <a:pPr algn="just">
              <a:lnSpc>
                <a:spcPct val="115000"/>
              </a:lnSpc>
              <a:spcBef>
                <a:spcPts val="500"/>
              </a:spcBef>
              <a:spcAft>
                <a:spcPts val="1000"/>
              </a:spcAft>
            </a:pPr>
            <a:r>
              <a:rPr lang="en-GB" sz="1600" dirty="0">
                <a:effectLst/>
                <a:ea typeface="Corbel" panose="020B0503020204020204" pitchFamily="34" charset="0"/>
                <a:cs typeface="Times New Roman" panose="02020603050405020304" pitchFamily="18" charset="0"/>
              </a:rPr>
              <a:t>Σε πολλά εκπαιδευτικά περιβάλλοντα είναι σύνηθες η ημέρα ενός μαθητή να αποτελείται σε μεγάλο βαθμό από το να κάθεται σε ένα θρανίο, να ακούει μια διάλεξη από έναν καθηγητή/εκπαιδευτή και να κρατάει σημειώσεις για την προετοιμασία μιας εξέτασης ή ενός τεστ. Ωστόσο, αν λάβουμε υπόψη ότι δεν μαθαίνουν όλοι οι μαθητές αποτελεσματικά με αυτή τη μέθοδο, γίνεται σαφές ότι αυτό που πραγματικά χρειαζόμαστε σε περισσότερες αίθουσες διδασκαλίας σε όλη την ΕΕ είναι η </a:t>
            </a:r>
            <a:r>
              <a:rPr lang="en-GB" sz="1600" dirty="0" err="1">
                <a:effectLst/>
                <a:ea typeface="Corbel" panose="020B0503020204020204" pitchFamily="34" charset="0"/>
                <a:cs typeface="Times New Roman" panose="02020603050405020304" pitchFamily="18" charset="0"/>
              </a:rPr>
              <a:t>μαθητοκεντρική </a:t>
            </a:r>
            <a:r>
              <a:rPr lang="en-GB" sz="1600" dirty="0">
                <a:effectLst/>
                <a:ea typeface="Corbel" panose="020B0503020204020204" pitchFamily="34" charset="0"/>
                <a:cs typeface="Times New Roman" panose="02020603050405020304" pitchFamily="18" charset="0"/>
              </a:rPr>
              <a:t>ή διαφοροποιημένη μάθηση. </a:t>
            </a:r>
          </a:p>
          <a:p>
            <a:pPr algn="just">
              <a:lnSpc>
                <a:spcPct val="115000"/>
              </a:lnSpc>
              <a:spcBef>
                <a:spcPts val="500"/>
              </a:spcBef>
              <a:spcAft>
                <a:spcPts val="1000"/>
              </a:spcAft>
            </a:pPr>
            <a:r>
              <a:rPr lang="en-GB" sz="1600" dirty="0">
                <a:effectLst/>
                <a:ea typeface="Corbel" panose="020B0503020204020204" pitchFamily="34" charset="0"/>
                <a:cs typeface="Times New Roman" panose="02020603050405020304" pitchFamily="18" charset="0"/>
              </a:rPr>
              <a:t>Οι έρευνες διαπιστώνουν ότι οι μαθητές που βρίσκονται σε </a:t>
            </a:r>
            <a:r>
              <a:rPr lang="en-GB" sz="1600" dirty="0" err="1">
                <a:effectLst/>
                <a:ea typeface="Corbel" panose="020B0503020204020204" pitchFamily="34" charset="0"/>
                <a:cs typeface="Times New Roman" panose="02020603050405020304" pitchFamily="18" charset="0"/>
              </a:rPr>
              <a:t>μαθητοκεντρικές </a:t>
            </a:r>
            <a:r>
              <a:rPr lang="en-GB" sz="1600" dirty="0">
                <a:effectLst/>
                <a:ea typeface="Corbel" panose="020B0503020204020204" pitchFamily="34" charset="0"/>
                <a:cs typeface="Times New Roman" panose="02020603050405020304" pitchFamily="18" charset="0"/>
              </a:rPr>
              <a:t>τάξεις είναι πιο αφοσιωμένοι και πετυχαίνουν περισσότερα από τους μαθητές σε παραδοσιακές τάξεις. (1) Με άλλα λόγια, μια διαφοροποιημένη μαθησιακή προσέγγιση είναι πιο πιθανό να προσεγγίσει τους μαθητές από την παραδοσιακή διάλεξη που ταιριάζει σε όλους.</a:t>
            </a:r>
          </a:p>
        </p:txBody>
      </p:sp>
      <p:sp>
        <p:nvSpPr>
          <p:cNvPr id="5" name="Content Placeholder 1">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A8FB0D88-26F8-47D3-A1D6-C20B2064207E}"/>
              </a:ext>
            </a:extLst>
          </p:cNvPr>
          <p:cNvSpPr txBox="1">
            <a:spLocks/>
          </p:cNvSpPr>
          <p:nvPr/>
        </p:nvSpPr>
        <p:spPr>
          <a:xfrm>
            <a:off x="107372" y="6284350"/>
            <a:ext cx="10923233" cy="5736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500"/>
              </a:spcBef>
              <a:spcAft>
                <a:spcPts val="1000"/>
              </a:spcAft>
              <a:buFont typeface="Arial" panose="020B0604020202020204" pitchFamily="34" charset="0"/>
              <a:buAutoNum type="arabicParenBoth"/>
            </a:pPr>
            <a:r>
              <a:rPr lang="nl-NL" sz="900" dirty="0" smtClean="0">
                <a:solidFill>
                  <a:schemeClr val="tx1"/>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https</a:t>
            </a:r>
            <a:r>
              <a:rPr lang="nl-NL" sz="900" dirty="0">
                <a:solidFill>
                  <a:schemeClr val="tx1"/>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://www.whitbyschool.org/passionforlearning/differentiated-learning-why-one-size-fits-all-doesnt-work-in-education#:~:</a:t>
            </a:r>
            <a:r>
              <a:rPr lang="nl-NL" sz="900" dirty="0" smtClean="0">
                <a:solidFill>
                  <a:schemeClr val="tx1"/>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text=Έρευνα%20βρίσκει%20ότι%20οι%20μαθητές%20εμβαθύνουν,μέγεθος</a:t>
            </a:r>
            <a:endParaRPr lang="el-GR" sz="900" dirty="0">
              <a:solidFill>
                <a:schemeClr val="tx1"/>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endParaRPr>
          </a:p>
          <a:p>
            <a:pPr>
              <a:lnSpc>
                <a:spcPct val="115000"/>
              </a:lnSpc>
              <a:spcBef>
                <a:spcPts val="500"/>
              </a:spcBef>
              <a:spcAft>
                <a:spcPts val="1000"/>
              </a:spcAft>
              <a:buFont typeface="Arial" panose="020B0604020202020204" pitchFamily="34" charset="0"/>
              <a:buAutoNum type="arabicParenBoth"/>
            </a:pPr>
            <a:r>
              <a:rPr lang="nl-NL" sz="900" dirty="0" smtClean="0">
                <a:solidFill>
                  <a:schemeClr val="tx1"/>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a:t>
            </a:r>
            <a:r>
              <a:rPr lang="nl-NL" sz="900" dirty="0">
                <a:solidFill>
                  <a:schemeClr val="tx1"/>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2Dfits%2Dall%20lecture. </a:t>
            </a:r>
            <a:endParaRPr lang="el-GR" sz="900" dirty="0" smtClean="0">
              <a:solidFill>
                <a:schemeClr val="tx1"/>
              </a:solidFill>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endParaRPr>
          </a:p>
        </p:txBody>
      </p:sp>
      <p:pic>
        <p:nvPicPr>
          <p:cNvPr id="6" name="Picture 5">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3957EBC9-896F-4957-AFF5-232E9B4A09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866" y="1906480"/>
            <a:ext cx="5140914" cy="3429000"/>
          </a:xfrm>
          <a:prstGeom prst="rect">
            <a:avLst/>
          </a:prstGeom>
        </p:spPr>
      </p:pic>
    </p:spTree>
    <p:extLst>
      <p:ext uri="{BB962C8B-B14F-4D97-AF65-F5344CB8AC3E}">
        <p14:creationId xmlns:p14="http://schemas.microsoft.com/office/powerpoint/2010/main" val="165103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p14="http://schemas.microsoft.com/office/powerpoint/2010/main" xmlns:a16="http://schemas.microsoft.com/office/drawing/2014/main"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n-GB" b="1" dirty="0">
                <a:effectLst/>
                <a:latin typeface="+mn-lt"/>
                <a:ea typeface="Corbel" panose="020B0503020204020204" pitchFamily="34" charset="0"/>
                <a:cs typeface="Times New Roman" panose="02020603050405020304" pitchFamily="18" charset="0"/>
              </a:rPr>
              <a:t>Ένα μέγεθος δεν ταιριάζει σε όλους...</a:t>
            </a:r>
            <a:r>
              <a:rPr lang="en-GB" i="1" dirty="0">
                <a:effectLst/>
                <a:latin typeface="+mn-lt"/>
                <a:ea typeface="Corbel" panose="020B0503020204020204" pitchFamily="34" charset="0"/>
                <a:cs typeface="Times New Roman" panose="02020603050405020304" pitchFamily="18" charset="0"/>
              </a:rPr>
              <a:t/>
            </a:r>
            <a:br>
              <a:rPr lang="en-GB" i="1" dirty="0">
                <a:effectLst/>
                <a:latin typeface="+mn-lt"/>
                <a:ea typeface="Corbel" panose="020B0503020204020204" pitchFamily="34" charset="0"/>
                <a:cs typeface="Times New Roman" panose="02020603050405020304" pitchFamily="18" charset="0"/>
              </a:rPr>
            </a:br>
            <a:r>
              <a:rPr lang="en-GB" sz="3300" b="1" i="1" dirty="0">
                <a:effectLst/>
                <a:latin typeface="+mn-lt"/>
                <a:ea typeface="Corbel" panose="020B0503020204020204" pitchFamily="34" charset="0"/>
                <a:cs typeface="Times New Roman" panose="02020603050405020304" pitchFamily="18" charset="0"/>
              </a:rPr>
              <a:t>2.2 Επιπλέον δραστηριότητα ανάγνωσης</a:t>
            </a:r>
            <a:r>
              <a:rPr lang="en-GB" sz="1800" dirty="0">
                <a:effectLst/>
                <a:latin typeface="Corbel" panose="020B0503020204020204" pitchFamily="34" charset="0"/>
                <a:ea typeface="Corbel" panose="020B0503020204020204" pitchFamily="34" charset="0"/>
                <a:cs typeface="Times New Roman" panose="02020603050405020304" pitchFamily="18" charset="0"/>
              </a:rPr>
              <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 xmlns:p14="http://schemas.microsoft.com/office/powerpoint/2010/main" xmlns:a16="http://schemas.microsoft.com/office/drawing/2014/main" id="{86A9C198-9B35-4020-BBEA-8236B396ACEA}"/>
              </a:ext>
            </a:extLst>
          </p:cNvPr>
          <p:cNvSpPr>
            <a:spLocks noGrp="1"/>
          </p:cNvSpPr>
          <p:nvPr>
            <p:ph idx="1"/>
          </p:nvPr>
        </p:nvSpPr>
        <p:spPr>
          <a:solidFill>
            <a:srgbClr val="E61A52"/>
          </a:solidFill>
        </p:spPr>
        <p:txBody>
          <a:bodyPr>
            <a:normAutofit/>
          </a:bodyPr>
          <a:lstStyle/>
          <a:p>
            <a:pPr marL="0" indent="0" algn="ctr">
              <a:lnSpc>
                <a:spcPct val="115000"/>
              </a:lnSpc>
              <a:spcBef>
                <a:spcPts val="500"/>
              </a:spcBef>
              <a:spcAft>
                <a:spcPts val="1000"/>
              </a:spcAft>
              <a:buNone/>
            </a:pPr>
            <a:endParaRPr lang="en-GB" sz="2000" dirty="0">
              <a:solidFill>
                <a:schemeClr val="bg1"/>
              </a:solidFill>
              <a:effectLst/>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r>
              <a:rPr lang="en-GB" sz="2000" b="1" dirty="0">
                <a:solidFill>
                  <a:schemeClr val="bg1"/>
                </a:solidFill>
                <a:ea typeface="Corbel" panose="020B0503020204020204" pitchFamily="34" charset="0"/>
                <a:cs typeface="Times New Roman" panose="02020603050405020304" pitchFamily="18" charset="0"/>
              </a:rPr>
              <a:t>Βήμα 1: </a:t>
            </a:r>
            <a:r>
              <a:rPr lang="en-GB" sz="2000" dirty="0">
                <a:solidFill>
                  <a:schemeClr val="bg1"/>
                </a:solidFill>
                <a:ea typeface="Corbel" panose="020B0503020204020204" pitchFamily="34" charset="0"/>
                <a:cs typeface="Times New Roman" panose="02020603050405020304" pitchFamily="18" charset="0"/>
              </a:rPr>
              <a:t>Αφιερώστε 15 λεπτά για να σαρώσετε γρήγορα την παρακάτω δημοσίευση</a:t>
            </a:r>
          </a:p>
          <a:p>
            <a:pPr marL="0" indent="0" algn="ctr">
              <a:lnSpc>
                <a:spcPct val="115000"/>
              </a:lnSpc>
              <a:spcBef>
                <a:spcPts val="500"/>
              </a:spcBef>
              <a:spcAft>
                <a:spcPts val="1000"/>
              </a:spcAft>
              <a:buNone/>
            </a:pPr>
            <a:r>
              <a:rPr lang="en-GB" sz="2000" b="1" dirty="0" smtClean="0">
                <a:solidFill>
                  <a:schemeClr val="bg1"/>
                </a:solidFill>
                <a:effectLst/>
                <a:ea typeface="Corbel" panose="020B0503020204020204" pitchFamily="34" charset="0"/>
                <a:cs typeface="Times New Roman" panose="02020603050405020304" pitchFamily="18" charset="0"/>
                <a:hlinkClick r:id="rId2"/>
              </a:rPr>
              <a:t>Μ</a:t>
            </a:r>
            <a:r>
              <a:rPr lang="el-GR" sz="2000" b="1" dirty="0" smtClean="0">
                <a:solidFill>
                  <a:schemeClr val="bg1"/>
                </a:solidFill>
                <a:effectLst/>
                <a:ea typeface="Corbel" panose="020B0503020204020204" pitchFamily="34" charset="0"/>
                <a:cs typeface="Times New Roman" panose="02020603050405020304" pitchFamily="18" charset="0"/>
                <a:hlinkClick r:id="rId2"/>
              </a:rPr>
              <a:t>Α</a:t>
            </a:r>
            <a:r>
              <a:rPr lang="en-GB" sz="2000" b="1" dirty="0" smtClean="0">
                <a:solidFill>
                  <a:schemeClr val="bg1"/>
                </a:solidFill>
                <a:effectLst/>
                <a:ea typeface="Corbel" panose="020B0503020204020204" pitchFamily="34" charset="0"/>
                <a:cs typeface="Times New Roman" panose="02020603050405020304" pitchFamily="18" charset="0"/>
                <a:hlinkClick r:id="rId2"/>
              </a:rPr>
              <a:t>ΘΗΣΗ </a:t>
            </a:r>
            <a:r>
              <a:rPr lang="en-GB" sz="2000" b="1" dirty="0">
                <a:solidFill>
                  <a:schemeClr val="bg1"/>
                </a:solidFill>
                <a:effectLst/>
                <a:ea typeface="Corbel" panose="020B0503020204020204" pitchFamily="34" charset="0"/>
                <a:cs typeface="Times New Roman" panose="02020603050405020304" pitchFamily="18" charset="0"/>
                <a:hlinkClick r:id="rId2"/>
              </a:rPr>
              <a:t>ΜΕ </a:t>
            </a:r>
            <a:r>
              <a:rPr lang="en-GB" sz="2000" b="1" dirty="0" smtClean="0">
                <a:solidFill>
                  <a:schemeClr val="bg1"/>
                </a:solidFill>
                <a:effectLst/>
                <a:ea typeface="Corbel" panose="020B0503020204020204" pitchFamily="34" charset="0"/>
                <a:cs typeface="Times New Roman" panose="02020603050405020304" pitchFamily="18" charset="0"/>
                <a:hlinkClick r:id="rId2"/>
              </a:rPr>
              <a:t>ΕΠ</a:t>
            </a:r>
            <a:r>
              <a:rPr lang="el-GR" sz="2000" b="1" dirty="0" smtClean="0">
                <a:solidFill>
                  <a:schemeClr val="bg1"/>
                </a:solidFill>
                <a:effectLst/>
                <a:ea typeface="Corbel" panose="020B0503020204020204" pitchFamily="34" charset="0"/>
                <a:cs typeface="Times New Roman" panose="02020603050405020304" pitchFamily="18" charset="0"/>
                <a:hlinkClick r:id="rId2"/>
              </a:rPr>
              <a:t>Ι</a:t>
            </a:r>
            <a:r>
              <a:rPr lang="en-GB" sz="2000" b="1" dirty="0" smtClean="0">
                <a:solidFill>
                  <a:schemeClr val="bg1"/>
                </a:solidFill>
                <a:effectLst/>
                <a:ea typeface="Corbel" panose="020B0503020204020204" pitchFamily="34" charset="0"/>
                <a:cs typeface="Times New Roman" panose="02020603050405020304" pitchFamily="18" charset="0"/>
                <a:hlinkClick r:id="rId2"/>
              </a:rPr>
              <a:t>ΚΕΝΤΡΟ </a:t>
            </a:r>
            <a:r>
              <a:rPr lang="en-GB" sz="2000" b="1" dirty="0">
                <a:solidFill>
                  <a:schemeClr val="bg1"/>
                </a:solidFill>
                <a:effectLst/>
                <a:ea typeface="Corbel" panose="020B0503020204020204" pitchFamily="34" charset="0"/>
                <a:cs typeface="Times New Roman" panose="02020603050405020304" pitchFamily="18" charset="0"/>
                <a:hlinkClick r:id="rId2"/>
              </a:rPr>
              <a:t>ΤΟΝ ΦΟΙΤΗΤΉ: ΤΙ </a:t>
            </a:r>
            <a:r>
              <a:rPr lang="en-GB" sz="2000" b="1" dirty="0" smtClean="0">
                <a:solidFill>
                  <a:schemeClr val="bg1"/>
                </a:solidFill>
                <a:effectLst/>
                <a:ea typeface="Corbel" panose="020B0503020204020204" pitchFamily="34" charset="0"/>
                <a:cs typeface="Times New Roman" panose="02020603050405020304" pitchFamily="18" charset="0"/>
                <a:hlinkClick r:id="rId2"/>
              </a:rPr>
              <a:t>ΣΗΜΑ</a:t>
            </a:r>
            <a:r>
              <a:rPr lang="el-GR" sz="2000" b="1" dirty="0" smtClean="0">
                <a:solidFill>
                  <a:schemeClr val="bg1"/>
                </a:solidFill>
                <a:effectLst/>
                <a:ea typeface="Corbel" panose="020B0503020204020204" pitchFamily="34" charset="0"/>
                <a:cs typeface="Times New Roman" panose="02020603050405020304" pitchFamily="18" charset="0"/>
                <a:hlinkClick r:id="rId2"/>
              </a:rPr>
              <a:t>Ι</a:t>
            </a:r>
            <a:r>
              <a:rPr lang="en-GB" sz="2000" b="1" dirty="0" smtClean="0">
                <a:solidFill>
                  <a:schemeClr val="bg1"/>
                </a:solidFill>
                <a:effectLst/>
                <a:ea typeface="Corbel" panose="020B0503020204020204" pitchFamily="34" charset="0"/>
                <a:cs typeface="Times New Roman" panose="02020603050405020304" pitchFamily="18" charset="0"/>
                <a:hlinkClick r:id="rId2"/>
              </a:rPr>
              <a:t>ΝΕΙ </a:t>
            </a:r>
            <a:r>
              <a:rPr lang="en-GB" sz="2000" b="1" dirty="0">
                <a:solidFill>
                  <a:schemeClr val="bg1"/>
                </a:solidFill>
                <a:effectLst/>
                <a:ea typeface="Corbel" panose="020B0503020204020204" pitchFamily="34" charset="0"/>
                <a:cs typeface="Times New Roman" panose="02020603050405020304" pitchFamily="18" charset="0"/>
                <a:hlinkClick r:id="rId2"/>
              </a:rPr>
              <a:t>ΓΙΑ ΤΟΥΣ ΦΟΙΤΗΤΈΣ ΚΑΙ ΤΟΥΣ </a:t>
            </a:r>
            <a:r>
              <a:rPr lang="en-GB" sz="2000" b="1" dirty="0" smtClean="0">
                <a:solidFill>
                  <a:schemeClr val="bg1"/>
                </a:solidFill>
                <a:effectLst/>
                <a:ea typeface="Corbel" panose="020B0503020204020204" pitchFamily="34" charset="0"/>
                <a:cs typeface="Times New Roman" panose="02020603050405020304" pitchFamily="18" charset="0"/>
                <a:hlinkClick r:id="rId2"/>
              </a:rPr>
              <a:t>ΔΙΔ</a:t>
            </a:r>
            <a:r>
              <a:rPr lang="el-GR" sz="2000" b="1" dirty="0" smtClean="0">
                <a:solidFill>
                  <a:schemeClr val="bg1"/>
                </a:solidFill>
                <a:effectLst/>
                <a:ea typeface="Corbel" panose="020B0503020204020204" pitchFamily="34" charset="0"/>
                <a:cs typeface="Times New Roman" panose="02020603050405020304" pitchFamily="18" charset="0"/>
                <a:hlinkClick r:id="rId2"/>
              </a:rPr>
              <a:t>Α</a:t>
            </a:r>
            <a:r>
              <a:rPr lang="en-GB" sz="2000" b="1" dirty="0" smtClean="0">
                <a:solidFill>
                  <a:schemeClr val="bg1"/>
                </a:solidFill>
                <a:effectLst/>
                <a:ea typeface="Corbel" panose="020B0503020204020204" pitchFamily="34" charset="0"/>
                <a:cs typeface="Times New Roman" panose="02020603050405020304" pitchFamily="18" charset="0"/>
                <a:hlinkClick r:id="rId2"/>
              </a:rPr>
              <a:t>ΣΚΟΝΤΕΣ</a:t>
            </a:r>
            <a:r>
              <a:rPr lang="en-GB" sz="2000" b="1" dirty="0">
                <a:solidFill>
                  <a:schemeClr val="bg1"/>
                </a:solidFill>
                <a:ea typeface="Corbel" panose="020B0503020204020204" pitchFamily="34" charset="0"/>
                <a:cs typeface="Times New Roman" panose="02020603050405020304" pitchFamily="18" charset="0"/>
                <a:hlinkClick r:id="rId2"/>
              </a:rPr>
              <a:t>; </a:t>
            </a:r>
            <a:endParaRPr lang="en-GB" sz="2000" b="1" dirty="0">
              <a:solidFill>
                <a:schemeClr val="bg1"/>
              </a:solidFill>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endParaRPr lang="en-GB" sz="2000" b="1" dirty="0">
              <a:solidFill>
                <a:schemeClr val="bg1"/>
              </a:solidFill>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r>
              <a:rPr lang="en-GB" sz="2000" b="1" dirty="0">
                <a:solidFill>
                  <a:schemeClr val="bg1"/>
                </a:solidFill>
                <a:ea typeface="Corbel" panose="020B0503020204020204" pitchFamily="34" charset="0"/>
                <a:cs typeface="Times New Roman" panose="02020603050405020304" pitchFamily="18" charset="0"/>
              </a:rPr>
              <a:t>Βήμα 2: </a:t>
            </a:r>
            <a:r>
              <a:rPr lang="en-GB" sz="2000" dirty="0">
                <a:solidFill>
                  <a:schemeClr val="bg1"/>
                </a:solidFill>
                <a:ea typeface="Corbel" panose="020B0503020204020204" pitchFamily="34" charset="0"/>
                <a:cs typeface="Times New Roman" panose="02020603050405020304" pitchFamily="18" charset="0"/>
              </a:rPr>
              <a:t>Περιγράψτε τα κύρια σημεία εκμάθησης της αποτελεσματικότητας και της κριτικής της μαθητοκεντρικής μάθησης</a:t>
            </a:r>
          </a:p>
          <a:p>
            <a:pPr marL="0" indent="0" algn="ctr">
              <a:lnSpc>
                <a:spcPct val="115000"/>
              </a:lnSpc>
              <a:spcBef>
                <a:spcPts val="500"/>
              </a:spcBef>
              <a:spcAft>
                <a:spcPts val="1000"/>
              </a:spcAft>
              <a:buNone/>
            </a:pPr>
            <a:r>
              <a:rPr lang="en-GB" sz="2000" dirty="0">
                <a:solidFill>
                  <a:schemeClr val="bg1"/>
                </a:solidFill>
                <a:ea typeface="Corbel" panose="020B0503020204020204" pitchFamily="34" charset="0"/>
                <a:cs typeface="Times New Roman" panose="02020603050405020304" pitchFamily="18" charset="0"/>
              </a:rPr>
              <a:t> </a:t>
            </a:r>
          </a:p>
        </p:txBody>
      </p:sp>
    </p:spTree>
    <p:extLst>
      <p:ext uri="{BB962C8B-B14F-4D97-AF65-F5344CB8AC3E}">
        <p14:creationId xmlns:p14="http://schemas.microsoft.com/office/powerpoint/2010/main" val="225339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482B8486-A00D-49D7-99C1-87EE71646A37}"/>
              </a:ext>
            </a:extLst>
          </p:cNvPr>
          <p:cNvSpPr>
            <a:spLocks noGrp="1"/>
          </p:cNvSpPr>
          <p:nvPr>
            <p:ph type="title"/>
          </p:nvPr>
        </p:nvSpPr>
        <p:spPr>
          <a:xfrm>
            <a:off x="713509" y="705934"/>
            <a:ext cx="10515600" cy="1248576"/>
          </a:xfrm>
        </p:spPr>
        <p:txBody>
          <a:bodyPr>
            <a:normAutofit fontScale="90000"/>
          </a:bodyPr>
          <a:lstStyle/>
          <a:p>
            <a:pPr>
              <a:lnSpc>
                <a:spcPct val="115000"/>
              </a:lnSpc>
              <a:spcBef>
                <a:spcPts val="500"/>
              </a:spcBef>
              <a:spcAft>
                <a:spcPts val="1000"/>
              </a:spcAft>
            </a:pPr>
            <a:r>
              <a:rPr lang="en-GB" dirty="0">
                <a:effectLst/>
                <a:latin typeface="+mn-lt"/>
                <a:ea typeface="Corbel" panose="020B0503020204020204" pitchFamily="34" charset="0"/>
                <a:cs typeface="Times New Roman" panose="02020603050405020304" pitchFamily="18" charset="0"/>
              </a:rPr>
              <a:t>Ένα μέγεθος δεν ταιριάζει σε όλους...</a:t>
            </a:r>
            <a:r>
              <a:rPr lang="en-GB" i="1" dirty="0">
                <a:effectLst/>
                <a:latin typeface="+mn-lt"/>
                <a:ea typeface="Corbel" panose="020B0503020204020204" pitchFamily="34" charset="0"/>
                <a:cs typeface="Times New Roman" panose="02020603050405020304" pitchFamily="18" charset="0"/>
              </a:rPr>
              <a:t/>
            </a:r>
            <a:br>
              <a:rPr lang="en-GB" i="1" dirty="0">
                <a:effectLst/>
                <a:latin typeface="+mn-lt"/>
                <a:ea typeface="Corbel" panose="020B0503020204020204" pitchFamily="34" charset="0"/>
                <a:cs typeface="Times New Roman" panose="02020603050405020304" pitchFamily="18" charset="0"/>
              </a:rPr>
            </a:br>
            <a:r>
              <a:rPr lang="en-GB" sz="3100" b="1" dirty="0">
                <a:effectLst/>
                <a:ea typeface="Corbel" panose="020B0503020204020204" pitchFamily="34" charset="0"/>
                <a:cs typeface="Times New Roman" panose="02020603050405020304" pitchFamily="18" charset="0"/>
              </a:rPr>
              <a:t>2.2 Πώς η διαφοροποιημένη μάθηση εξυπηρετεί καλύτερα τους μαθητές;</a:t>
            </a:r>
            <a:r>
              <a:rPr lang="en-GB" sz="1800" dirty="0">
                <a:effectLst/>
                <a:latin typeface="Corbel" panose="020B0503020204020204" pitchFamily="34" charset="0"/>
                <a:ea typeface="Corbel" panose="020B0503020204020204" pitchFamily="34" charset="0"/>
                <a:cs typeface="Times New Roman" panose="02020603050405020304" pitchFamily="18" charset="0"/>
              </a:rPr>
              <a:t/>
            </a:r>
            <a:br>
              <a:rPr lang="en-GB" sz="1800" dirty="0">
                <a:effectLst/>
                <a:latin typeface="Corbel" panose="020B0503020204020204" pitchFamily="34" charset="0"/>
                <a:ea typeface="Corbel" panose="020B0503020204020204" pitchFamily="34" charset="0"/>
                <a:cs typeface="Times New Roman" panose="02020603050405020304" pitchFamily="18" charset="0"/>
              </a:rPr>
            </a:br>
            <a:r>
              <a:rPr lang="en-GB" sz="1800" dirty="0">
                <a:effectLst/>
                <a:latin typeface="Corbel" panose="020B0503020204020204" pitchFamily="34" charset="0"/>
                <a:ea typeface="Corbel" panose="020B0503020204020204" pitchFamily="34" charset="0"/>
                <a:cs typeface="Times New Roman" panose="02020603050405020304" pitchFamily="18" charset="0"/>
              </a:rPr>
              <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86A9C198-9B35-4020-BBEA-8236B396ACEA}"/>
              </a:ext>
            </a:extLst>
          </p:cNvPr>
          <p:cNvSpPr>
            <a:spLocks noGrp="1"/>
          </p:cNvSpPr>
          <p:nvPr>
            <p:ph idx="1"/>
          </p:nvPr>
        </p:nvSpPr>
        <p:spPr>
          <a:xfrm>
            <a:off x="395518" y="1680757"/>
            <a:ext cx="6148466" cy="4351338"/>
          </a:xfrm>
        </p:spPr>
        <p:txBody>
          <a:bodyPr>
            <a:normAutofit fontScale="77500" lnSpcReduction="20000"/>
          </a:bodyPr>
          <a:lstStyle/>
          <a:p>
            <a:pPr algn="just">
              <a:lnSpc>
                <a:spcPct val="115000"/>
              </a:lnSpc>
              <a:spcBef>
                <a:spcPts val="500"/>
              </a:spcBef>
              <a:spcAft>
                <a:spcPts val="1000"/>
              </a:spcAft>
            </a:pPr>
            <a:r>
              <a:rPr lang="en-GB" sz="1800" dirty="0">
                <a:effectLst/>
                <a:ea typeface="Corbel" panose="020B0503020204020204" pitchFamily="34" charset="0"/>
                <a:cs typeface="Times New Roman" panose="02020603050405020304" pitchFamily="18" charset="0"/>
              </a:rPr>
              <a:t>Η διαφοροποιημένη μάθηση αναφέρεται σε ένα στυλ διδασκαλίας που επιτρέπει στους μαθητές να εργάζονται πιο ανεξάρτητα στην τάξη και να κατασκευάζουν μαθήματα με βάση τα δικά τους μαθησιακά στυλ. (1) Με άλλα λόγια, αυτό το στυλ διδασκαλίας δίνει στους μαθητές τη δυνατότητα να προσαρμόζουν τις μαθησιακές τους εμπειρίες με τρόπο που να ταιριάζει καλύτερα στις μοναδικές τους ανάγκες. </a:t>
            </a:r>
          </a:p>
          <a:p>
            <a:pPr algn="just">
              <a:lnSpc>
                <a:spcPct val="115000"/>
              </a:lnSpc>
              <a:spcBef>
                <a:spcPts val="500"/>
              </a:spcBef>
              <a:spcAft>
                <a:spcPts val="1000"/>
              </a:spcAft>
            </a:pPr>
            <a:r>
              <a:rPr lang="en-GB" sz="1800" dirty="0">
                <a:effectLst/>
                <a:ea typeface="Corbel" panose="020B0503020204020204" pitchFamily="34" charset="0"/>
                <a:cs typeface="Times New Roman" panose="02020603050405020304" pitchFamily="18" charset="0"/>
              </a:rPr>
              <a:t>Ας σκεφτούμε για παράδειγμα τα μαθηματικά του δημοτικού σχολείου. Η εξήγηση της απλής πρόσθεσης ή ακόμη και η επίδειξή της στον πίνακα μπορεί να έχει απήχηση μόνο σε ορισμένους μαθητές. Στην πραγματικότητα, οι κοινωνικοί μαθητές μπορεί να μαθαίνουν καλύτερα δουλεύοντας σε ομάδες που μπορούν να λύσουν προβλήματα από κοινού. Ένα σετ από τουβλάκια θα μπορούσε να βοηθήσει τους φυσικούς μαθητές να οπτικοποιήσουν μια μαθηματική έννοια. Και οι μοναχικοί μαθητές θα μπορούσαν να μάθουν καλύτερα πηγαίνοντας τα φύλλα εργασίας εξάσκησης σε μια ήσυχη γωνιά.  </a:t>
            </a:r>
          </a:p>
          <a:p>
            <a:pPr marL="457200" lvl="1" indent="0" algn="just">
              <a:lnSpc>
                <a:spcPct val="115000"/>
              </a:lnSpc>
              <a:spcAft>
                <a:spcPts val="1000"/>
              </a:spcAft>
              <a:buNone/>
            </a:pPr>
            <a:r>
              <a:rPr lang="en-GB" sz="800" dirty="0" smtClean="0">
                <a:solidFill>
                  <a:srgbClr val="E61A52"/>
                </a:solidFill>
                <a:ea typeface="Corbel" panose="020B0503020204020204" pitchFamily="34" charset="0"/>
                <a:cs typeface="Times New Roman" panose="02020603050405020304" pitchFamily="18" charset="0"/>
              </a:rPr>
              <a:t>(</a:t>
            </a:r>
            <a:r>
              <a:rPr lang="en-GB" sz="800" dirty="0" smtClean="0">
                <a:solidFill>
                  <a:srgbClr val="E61A52"/>
                </a:solidFill>
                <a:effectLst/>
                <a:ea typeface="Corbel" panose="020B0503020204020204" pitchFamily="34" charset="0"/>
                <a:cs typeface="Times New Roman" panose="02020603050405020304" pitchFamily="18" charset="0"/>
              </a:rPr>
              <a:t>1</a:t>
            </a:r>
            <a:r>
              <a:rPr lang="en-GB" sz="800" u="sng" dirty="0" smtClean="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)https://www.whitbyschool.org/passionforlearning/differentiated-learning-why-one-size-fits-all-doesnt-work-in-education#:~:text=Δυστυχώς%20το%20%22ένα%20μέγεθος%20 τα</a:t>
            </a:r>
            <a:r>
              <a:rPr lang="en-GB" sz="800" u="sng" dirty="0" err="1" smtClean="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ιριάζει,ν</a:t>
            </a:r>
            <a:r>
              <a:rPr lang="en-GB" sz="800" u="sng" dirty="0" smtClean="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α%20είστ</a:t>
            </a:r>
            <a:endParaRPr lang="el-GR" sz="800" u="sng" dirty="0" smtClean="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endParaRPr>
          </a:p>
          <a:p>
            <a:pPr marL="457200" lvl="1" indent="0" algn="just">
              <a:lnSpc>
                <a:spcPct val="115000"/>
              </a:lnSpc>
              <a:spcAft>
                <a:spcPts val="1000"/>
              </a:spcAft>
              <a:buNone/>
            </a:pPr>
            <a:r>
              <a:rPr lang="en-GB" sz="800" u="sng" dirty="0" smtClean="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ε%20π</a:t>
            </a:r>
            <a:r>
              <a:rPr lang="en-GB" sz="800" u="sng" dirty="0" err="1" smtClean="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ροετοιμ</a:t>
            </a:r>
            <a:r>
              <a:rPr lang="en-GB" sz="800" u="sng" dirty="0" smtClean="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ασμένοι%20για%20μελλοντική%20επιτυχία. </a:t>
            </a:r>
            <a:endParaRPr lang="en-GB" sz="800" u="sng" dirty="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endParaRPr>
          </a:p>
        </p:txBody>
      </p:sp>
      <p:pic>
        <p:nvPicPr>
          <p:cNvPr id="5" name="Picture 4">
            <a:hlinkClick r:id="rId3"/>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D8646445-78DF-4E47-9353-16C81FBEAA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87" t="10823" r="9307" b="5574"/>
          <a:stretch/>
        </p:blipFill>
        <p:spPr>
          <a:xfrm>
            <a:off x="6216248" y="1813890"/>
            <a:ext cx="6148466" cy="3256888"/>
          </a:xfrm>
          <a:prstGeom prst="rect">
            <a:avLst/>
          </a:prstGeom>
        </p:spPr>
      </p:pic>
      <p:pic>
        <p:nvPicPr>
          <p:cNvPr id="6" name="Picture 5">
            <a:hlinkClick r:id="rId5"/>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C9B82402-452F-45C9-89F6-C302CE6F7293}"/>
              </a:ext>
            </a:extLst>
          </p:cNvPr>
          <p:cNvPicPr>
            <a:picLocks noChangeAspect="1"/>
          </p:cNvPicPr>
          <p:nvPr/>
        </p:nvPicPr>
        <p:blipFill>
          <a:blip r:embed="rId6"/>
          <a:stretch>
            <a:fillRect/>
          </a:stretch>
        </p:blipFill>
        <p:spPr>
          <a:xfrm>
            <a:off x="7119892" y="2095130"/>
            <a:ext cx="4412202" cy="2381163"/>
          </a:xfrm>
          <a:prstGeom prst="rect">
            <a:avLst/>
          </a:prstGeom>
        </p:spPr>
      </p:pic>
      <p:sp>
        <p:nvSpPr>
          <p:cNvPr id="7" name="Titel 1">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0B092CA2-DE98-49BD-8537-7B8ACFF6ED21}"/>
              </a:ext>
            </a:extLst>
          </p:cNvPr>
          <p:cNvSpPr txBox="1">
            <a:spLocks/>
          </p:cNvSpPr>
          <p:nvPr/>
        </p:nvSpPr>
        <p:spPr>
          <a:xfrm>
            <a:off x="7483876" y="4745798"/>
            <a:ext cx="4304930" cy="627813"/>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gn="ctr"/>
            <a:r>
              <a:rPr lang="en-GB" sz="2000" b="1" dirty="0">
                <a:latin typeface="Corbel" panose="020B0503020204020204" pitchFamily="34" charset="0"/>
                <a:ea typeface="Corbel" panose="020B0503020204020204" pitchFamily="34" charset="0"/>
                <a:cs typeface="Times New Roman" panose="02020603050405020304" pitchFamily="18" charset="0"/>
              </a:rPr>
              <a:t>Κάντε κλικ παραπάνω για να δείτε πώς μια προσέγγιση διαφοροποιημένης διδασκαλίας ωφελεί τους μαθητές στην πράξη!</a:t>
            </a:r>
          </a:p>
        </p:txBody>
      </p:sp>
    </p:spTree>
    <p:extLst>
      <p:ext uri="{BB962C8B-B14F-4D97-AF65-F5344CB8AC3E}">
        <p14:creationId xmlns:p14="http://schemas.microsoft.com/office/powerpoint/2010/main" val="403102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p14="http://schemas.microsoft.com/office/powerpoint/2010/main" xmlns:a16="http://schemas.microsoft.com/office/drawing/2014/main" id="{0CF630C0-CAA2-4499-8511-BAA59597B572}"/>
              </a:ext>
            </a:extLst>
          </p:cNvPr>
          <p:cNvSpPr/>
          <p:nvPr/>
        </p:nvSpPr>
        <p:spPr>
          <a:xfrm>
            <a:off x="0" y="-28601"/>
            <a:ext cx="12192000" cy="6886601"/>
          </a:xfrm>
          <a:prstGeom prst="rect">
            <a:avLst/>
          </a:prstGeom>
          <a:solidFill>
            <a:srgbClr val="E6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 xmlns:p14="http://schemas.microsoft.com/office/powerpoint/2010/main" xmlns:a16="http://schemas.microsoft.com/office/drawing/2014/main" id="{6708C663-761A-4AEF-A4D1-75C6931DFDC6}"/>
              </a:ext>
            </a:extLst>
          </p:cNvPr>
          <p:cNvSpPr/>
          <p:nvPr/>
        </p:nvSpPr>
        <p:spPr>
          <a:xfrm>
            <a:off x="276608" y="224782"/>
            <a:ext cx="11691891" cy="6053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el 3">
            <a:extLst>
              <a:ext uri="{FF2B5EF4-FFF2-40B4-BE49-F238E27FC236}">
                <a16:creationId xmlns="" xmlns:p14="http://schemas.microsoft.com/office/powerpoint/2010/main" xmlns:a16="http://schemas.microsoft.com/office/drawing/2014/main"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n-GB" dirty="0">
                <a:effectLst/>
                <a:latin typeface="+mn-lt"/>
                <a:ea typeface="Corbel" panose="020B0503020204020204" pitchFamily="34" charset="0"/>
                <a:cs typeface="Times New Roman" panose="02020603050405020304" pitchFamily="18" charset="0"/>
              </a:rPr>
              <a:t>Ένα μέγεθος δεν ταιριάζει σε όλους...</a:t>
            </a:r>
            <a:r>
              <a:rPr lang="en-GB" i="1" dirty="0">
                <a:effectLst/>
                <a:latin typeface="+mn-lt"/>
                <a:ea typeface="Corbel" panose="020B0503020204020204" pitchFamily="34" charset="0"/>
                <a:cs typeface="Times New Roman" panose="02020603050405020304" pitchFamily="18" charset="0"/>
              </a:rPr>
              <a:t/>
            </a:r>
            <a:br>
              <a:rPr lang="en-GB" i="1" dirty="0">
                <a:effectLst/>
                <a:latin typeface="+mn-lt"/>
                <a:ea typeface="Corbel" panose="020B0503020204020204" pitchFamily="34" charset="0"/>
                <a:cs typeface="Times New Roman" panose="02020603050405020304" pitchFamily="18" charset="0"/>
              </a:rPr>
            </a:br>
            <a:r>
              <a:rPr lang="en-GB" b="1" dirty="0">
                <a:effectLst/>
                <a:latin typeface="+mn-lt"/>
                <a:ea typeface="Corbel" panose="020B0503020204020204" pitchFamily="34" charset="0"/>
                <a:cs typeface="Times New Roman" panose="02020603050405020304" pitchFamily="18" charset="0"/>
              </a:rPr>
              <a:t>2.2 </a:t>
            </a:r>
            <a:r>
              <a:rPr lang="en-GB" sz="3100" b="1" dirty="0">
                <a:effectLst/>
                <a:latin typeface="+mn-lt"/>
                <a:ea typeface="Corbel" panose="020B0503020204020204" pitchFamily="34" charset="0"/>
                <a:cs typeface="Times New Roman" panose="02020603050405020304" pitchFamily="18" charset="0"/>
              </a:rPr>
              <a:t>Γιατί τώρα;</a:t>
            </a:r>
            <a:r>
              <a:rPr lang="en-GB" sz="1800" dirty="0">
                <a:effectLst/>
                <a:latin typeface="Corbel" panose="020B0503020204020204" pitchFamily="34" charset="0"/>
                <a:ea typeface="Corbel" panose="020B0503020204020204" pitchFamily="34" charset="0"/>
                <a:cs typeface="Times New Roman" panose="02020603050405020304" pitchFamily="18" charset="0"/>
              </a:rPr>
              <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 xmlns:p14="http://schemas.microsoft.com/office/powerpoint/2010/main" xmlns:a16="http://schemas.microsoft.com/office/drawing/2014/main" id="{86A9C198-9B35-4020-BBEA-8236B396ACEA}"/>
              </a:ext>
            </a:extLst>
          </p:cNvPr>
          <p:cNvSpPr>
            <a:spLocks noGrp="1"/>
          </p:cNvSpPr>
          <p:nvPr>
            <p:ph idx="1"/>
          </p:nvPr>
        </p:nvSpPr>
        <p:spPr>
          <a:xfrm>
            <a:off x="276607" y="2404343"/>
            <a:ext cx="3723141" cy="3873993"/>
          </a:xfrm>
        </p:spPr>
        <p:txBody>
          <a:bodyPr>
            <a:normAutofit/>
          </a:bodyPr>
          <a:lstStyle/>
          <a:p>
            <a:pPr marL="0" indent="0" algn="just">
              <a:lnSpc>
                <a:spcPct val="115000"/>
              </a:lnSpc>
              <a:spcBef>
                <a:spcPts val="500"/>
              </a:spcBef>
              <a:spcAft>
                <a:spcPts val="1000"/>
              </a:spcAft>
              <a:buNone/>
            </a:pPr>
            <a:r>
              <a:rPr lang="en-GB" sz="1600" dirty="0">
                <a:effectLst/>
                <a:ea typeface="Corbel" panose="020B0503020204020204" pitchFamily="34" charset="0"/>
                <a:cs typeface="Times New Roman" panose="02020603050405020304" pitchFamily="18" charset="0"/>
              </a:rPr>
              <a:t>Από τον Μάρτιο του 2020, όταν ξέσπασε η πανδημία, εκτιμάται ότι 1,37 δισεκατομμύρια μαθητές βρίσκονται εκτός τάξης και μαθαίνουν εξ αποστάσεως. </a:t>
            </a:r>
            <a:r>
              <a:rPr lang="en-GB" sz="1600" dirty="0" err="1">
                <a:effectLst/>
                <a:ea typeface="Corbel" panose="020B0503020204020204" pitchFamily="34" charset="0"/>
                <a:cs typeface="Times New Roman" panose="02020603050405020304" pitchFamily="18" charset="0"/>
              </a:rPr>
              <a:t>Με</a:t>
            </a:r>
            <a:r>
              <a:rPr lang="en-GB" sz="1600" dirty="0">
                <a:effectLst/>
                <a:ea typeface="Corbel" panose="020B0503020204020204" pitchFamily="34" charset="0"/>
                <a:cs typeface="Times New Roman" panose="02020603050405020304" pitchFamily="18" charset="0"/>
              </a:rPr>
              <a:t> </a:t>
            </a:r>
            <a:r>
              <a:rPr lang="en-GB" sz="1600" dirty="0" smtClean="0">
                <a:effectLst/>
                <a:ea typeface="Corbel" panose="020B0503020204020204" pitchFamily="34" charset="0"/>
                <a:cs typeface="Times New Roman" panose="02020603050405020304" pitchFamily="18" charset="0"/>
              </a:rPr>
              <a:t>τ</a:t>
            </a:r>
            <a:r>
              <a:rPr lang="el-GR" sz="1600" dirty="0" err="1" smtClean="0">
                <a:effectLst/>
                <a:ea typeface="Corbel" panose="020B0503020204020204" pitchFamily="34" charset="0"/>
                <a:cs typeface="Times New Roman" panose="02020603050405020304" pitchFamily="18" charset="0"/>
              </a:rPr>
              <a:t>ους</a:t>
            </a:r>
            <a:r>
              <a:rPr lang="el-GR" sz="1600" dirty="0" smtClean="0">
                <a:effectLst/>
                <a:ea typeface="Corbel" panose="020B0503020204020204" pitchFamily="34" charset="0"/>
                <a:cs typeface="Times New Roman" panose="02020603050405020304" pitchFamily="18" charset="0"/>
              </a:rPr>
              <a:t> οργανισμούς </a:t>
            </a:r>
            <a:r>
              <a:rPr lang="en-GB" sz="1600" dirty="0" smtClean="0">
                <a:effectLst/>
                <a:ea typeface="Corbel" panose="020B0503020204020204" pitchFamily="34" charset="0"/>
                <a:cs typeface="Times New Roman" panose="02020603050405020304" pitchFamily="18" charset="0"/>
              </a:rPr>
              <a:t>ΕΕΚ </a:t>
            </a:r>
            <a:r>
              <a:rPr lang="en-GB" sz="1600" dirty="0">
                <a:effectLst/>
                <a:ea typeface="Corbel" panose="020B0503020204020204" pitchFamily="34" charset="0"/>
                <a:cs typeface="Times New Roman" panose="02020603050405020304" pitchFamily="18" charset="0"/>
              </a:rPr>
              <a:t>και τα ΑΕΙ να εναλλάσσονται μεταξύ δια ζώσης και διαδικτυακής μάθησης, ορισμένοι μαθητές δυσκολεύονται να προσαρμόσουν τα μαθησιακά τους στυλ και να παραμείνουν στην κορυφή της εργασίας τους. </a:t>
            </a:r>
          </a:p>
        </p:txBody>
      </p:sp>
      <p:sp>
        <p:nvSpPr>
          <p:cNvPr id="5" name="Content Placeholder 1">
            <a:extLst>
              <a:ext uri="{FF2B5EF4-FFF2-40B4-BE49-F238E27FC236}">
                <a16:creationId xmlns="" xmlns:p14="http://schemas.microsoft.com/office/powerpoint/2010/main" xmlns:a16="http://schemas.microsoft.com/office/drawing/2014/main" id="{7D9D1B48-DAD0-48B5-9147-526E3CC6C99A}"/>
              </a:ext>
            </a:extLst>
          </p:cNvPr>
          <p:cNvSpPr txBox="1">
            <a:spLocks/>
          </p:cNvSpPr>
          <p:nvPr/>
        </p:nvSpPr>
        <p:spPr>
          <a:xfrm>
            <a:off x="4613046" y="2400300"/>
            <a:ext cx="3112721" cy="4191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500"/>
              </a:spcBef>
              <a:spcAft>
                <a:spcPts val="1000"/>
              </a:spcAft>
              <a:buNone/>
            </a:pPr>
            <a:r>
              <a:rPr lang="en-GB" sz="1600" dirty="0">
                <a:ea typeface="Corbel" panose="020B0503020204020204" pitchFamily="34" charset="0"/>
                <a:cs typeface="Times New Roman" panose="02020603050405020304" pitchFamily="18" charset="0"/>
              </a:rPr>
              <a:t>Μια μεγάλη ανησυχία για πολλούς ήταν ότι όταν τα εκπαιδευτικά ιδρύματα μπήκαν στο διαδίκτυο, πολλοί μαθητές που ήταν ήδη σε μειονεκτική θέση επέστρεφαν σε περιβάλλοντα με σχετικά λιγότερους πόρους για την υποστήριξη της μάθησης, θέτοντάς τους έτσι σε περαιτέρω μειονεκτική θέση.</a:t>
            </a:r>
          </a:p>
        </p:txBody>
      </p:sp>
      <p:sp>
        <p:nvSpPr>
          <p:cNvPr id="6" name="Content Placeholder 1">
            <a:extLst>
              <a:ext uri="{FF2B5EF4-FFF2-40B4-BE49-F238E27FC236}">
                <a16:creationId xmlns="" xmlns:p14="http://schemas.microsoft.com/office/powerpoint/2010/main" xmlns:a16="http://schemas.microsoft.com/office/drawing/2014/main" id="{DC8DB287-0249-430A-A4EB-2B61FA1DB354}"/>
              </a:ext>
            </a:extLst>
          </p:cNvPr>
          <p:cNvSpPr txBox="1">
            <a:spLocks/>
          </p:cNvSpPr>
          <p:nvPr/>
        </p:nvSpPr>
        <p:spPr>
          <a:xfrm>
            <a:off x="8242738" y="2400299"/>
            <a:ext cx="3571726" cy="38780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500"/>
              </a:spcBef>
              <a:spcAft>
                <a:spcPts val="1000"/>
              </a:spcAft>
              <a:buNone/>
            </a:pPr>
            <a:r>
              <a:rPr lang="en-GB" sz="1600" dirty="0">
                <a:ea typeface="Corbel" panose="020B0503020204020204" pitchFamily="34" charset="0"/>
                <a:cs typeface="Times New Roman" panose="02020603050405020304" pitchFamily="18" charset="0"/>
              </a:rPr>
              <a:t>Η πανδημία προκάλεσε σημαντικές διαταραχές σε πολλούς τομείς και κλάδους, και αναμφισβήτητα η εκπαίδευση έχει πληγεί περισσότερο. Ωστόσο, ανέδειξε τον τρόπο με τον οποίο τα </a:t>
            </a:r>
            <a:r>
              <a:rPr lang="el-GR" sz="1600" dirty="0" smtClean="0">
                <a:ea typeface="Corbel" panose="020B0503020204020204" pitchFamily="34" charset="0"/>
                <a:cs typeface="Times New Roman" panose="02020603050405020304" pitchFamily="18" charset="0"/>
              </a:rPr>
              <a:t>εκπαιδευτικά ι</a:t>
            </a:r>
            <a:r>
              <a:rPr lang="en-GB" sz="1600" dirty="0" err="1" smtClean="0">
                <a:ea typeface="Corbel" panose="020B0503020204020204" pitchFamily="34" charset="0"/>
                <a:cs typeface="Times New Roman" panose="02020603050405020304" pitchFamily="18" charset="0"/>
              </a:rPr>
              <a:t>δρύμ</a:t>
            </a:r>
            <a:r>
              <a:rPr lang="en-GB" sz="1600" dirty="0" smtClean="0">
                <a:ea typeface="Corbel" panose="020B0503020204020204" pitchFamily="34" charset="0"/>
                <a:cs typeface="Times New Roman" panose="02020603050405020304" pitchFamily="18" charset="0"/>
              </a:rPr>
              <a:t>ατα </a:t>
            </a:r>
            <a:r>
              <a:rPr lang="en-GB" sz="1600" dirty="0">
                <a:ea typeface="Corbel" panose="020B0503020204020204" pitchFamily="34" charset="0"/>
                <a:cs typeface="Times New Roman" panose="02020603050405020304" pitchFamily="18" charset="0"/>
              </a:rPr>
              <a:t>και οι εκπαιδευτικοί τους μπόρεσαν να προσαρμόσουν τις διδακτικές τους δραστηριότητες και την παράδοση προκειμένου να ανταποκριθούν στις ανάγκες των μαθητών, ανοίγοντας έτσι τον δρόμο για περαιτέρω καινοτομία και αλλαγές στην εκπαίδευση. </a:t>
            </a:r>
          </a:p>
        </p:txBody>
      </p:sp>
      <p:sp>
        <p:nvSpPr>
          <p:cNvPr id="7" name="Content Placeholder 1">
            <a:extLst>
              <a:ext uri="{FF2B5EF4-FFF2-40B4-BE49-F238E27FC236}">
                <a16:creationId xmlns="" xmlns:p14="http://schemas.microsoft.com/office/powerpoint/2010/main" xmlns:a16="http://schemas.microsoft.com/office/drawing/2014/main" id="{310C8D93-5412-45E5-BC66-AB1EC341B125}"/>
              </a:ext>
            </a:extLst>
          </p:cNvPr>
          <p:cNvSpPr txBox="1">
            <a:spLocks/>
          </p:cNvSpPr>
          <p:nvPr/>
        </p:nvSpPr>
        <p:spPr>
          <a:xfrm>
            <a:off x="278007" y="1792606"/>
            <a:ext cx="3722961" cy="607694"/>
          </a:xfrm>
          <a:prstGeom prst="rect">
            <a:avLst/>
          </a:prstGeom>
          <a:solidFill>
            <a:srgbClr val="E61A5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n-GB" sz="1600" dirty="0">
                <a:solidFill>
                  <a:schemeClr val="bg1"/>
                </a:solidFill>
                <a:ea typeface="Corbel" panose="020B0503020204020204" pitchFamily="34" charset="0"/>
                <a:cs typeface="Times New Roman" panose="02020603050405020304" pitchFamily="18" charset="0"/>
              </a:rPr>
              <a:t>Οι μαθητές δυσκολεύονται να προσαρμοστούν </a:t>
            </a:r>
          </a:p>
        </p:txBody>
      </p:sp>
      <p:sp>
        <p:nvSpPr>
          <p:cNvPr id="8" name="Content Placeholder 1">
            <a:extLst>
              <a:ext uri="{FF2B5EF4-FFF2-40B4-BE49-F238E27FC236}">
                <a16:creationId xmlns="" xmlns:p14="http://schemas.microsoft.com/office/powerpoint/2010/main" xmlns:a16="http://schemas.microsoft.com/office/drawing/2014/main" id="{DA3B23D3-C56C-410C-91E4-BD00F3FFA496}"/>
              </a:ext>
            </a:extLst>
          </p:cNvPr>
          <p:cNvSpPr txBox="1">
            <a:spLocks/>
          </p:cNvSpPr>
          <p:nvPr/>
        </p:nvSpPr>
        <p:spPr>
          <a:xfrm>
            <a:off x="4614267" y="1792606"/>
            <a:ext cx="3111500" cy="607694"/>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n-GB" sz="1600" dirty="0">
                <a:solidFill>
                  <a:schemeClr val="bg1"/>
                </a:solidFill>
                <a:ea typeface="Corbel" panose="020B0503020204020204" pitchFamily="34" charset="0"/>
                <a:cs typeface="Times New Roman" panose="02020603050405020304" pitchFamily="18" charset="0"/>
              </a:rPr>
              <a:t>Μειονεκτήματα Φοιτητές</a:t>
            </a:r>
          </a:p>
        </p:txBody>
      </p:sp>
      <p:sp>
        <p:nvSpPr>
          <p:cNvPr id="9" name="Content Placeholder 1">
            <a:extLst>
              <a:ext uri="{FF2B5EF4-FFF2-40B4-BE49-F238E27FC236}">
                <a16:creationId xmlns="" xmlns:p14="http://schemas.microsoft.com/office/powerpoint/2010/main" xmlns:a16="http://schemas.microsoft.com/office/drawing/2014/main" id="{6065DE9D-2BFA-47A8-A5A2-DCBAF8D04D91}"/>
              </a:ext>
            </a:extLst>
          </p:cNvPr>
          <p:cNvSpPr txBox="1">
            <a:spLocks/>
          </p:cNvSpPr>
          <p:nvPr/>
        </p:nvSpPr>
        <p:spPr>
          <a:xfrm>
            <a:off x="8244138" y="1778012"/>
            <a:ext cx="3722961" cy="622287"/>
          </a:xfrm>
          <a:prstGeom prst="rect">
            <a:avLst/>
          </a:prstGeom>
          <a:solidFill>
            <a:srgbClr val="E61A52"/>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n-GB" sz="1600" dirty="0">
                <a:solidFill>
                  <a:schemeClr val="bg1"/>
                </a:solidFill>
                <a:ea typeface="Corbel" panose="020B0503020204020204" pitchFamily="34" charset="0"/>
                <a:cs typeface="Times New Roman" panose="02020603050405020304" pitchFamily="18" charset="0"/>
              </a:rPr>
              <a:t>Οι εκπαιδευτικοί ΜΠΟΡΟΥΝ να προσαρμοστούν</a:t>
            </a:r>
          </a:p>
        </p:txBody>
      </p:sp>
    </p:spTree>
    <p:extLst>
      <p:ext uri="{BB962C8B-B14F-4D97-AF65-F5344CB8AC3E}">
        <p14:creationId xmlns:p14="http://schemas.microsoft.com/office/powerpoint/2010/main" val="368677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4="http://schemas.microsoft.com/office/drawing/2010/main" xmlns:p14="http://schemas.microsoft.com/office/powerpoint/2010/main" xmlns:a16="http://schemas.microsoft.com/office/drawing/2014/main" id="{DB0440B0-8154-4FBA-BF5D-D7795764C27A}"/>
              </a:ext>
            </a:extLst>
          </p:cNvPr>
          <p:cNvSpPr>
            <a:spLocks noGrp="1"/>
          </p:cNvSpPr>
          <p:nvPr>
            <p:ph type="title"/>
          </p:nvPr>
        </p:nvSpPr>
        <p:spPr>
          <a:xfrm>
            <a:off x="556057" y="396515"/>
            <a:ext cx="3932237" cy="1181819"/>
          </a:xfrm>
        </p:spPr>
        <p:txBody>
          <a:bodyPr/>
          <a:lstStyle/>
          <a:p>
            <a:r>
              <a:rPr lang="it-IT" sz="3200" b="1" spc="100" dirty="0" err="1"/>
              <a:t>Στόχοι </a:t>
            </a:r>
            <a:r>
              <a:rPr lang="en-US" sz="3200" b="1" spc="100" dirty="0"/>
              <a:t>και σκοποί</a:t>
            </a:r>
            <a:endParaRPr lang="en-GB" dirty="0"/>
          </a:p>
        </p:txBody>
      </p:sp>
      <p:pic>
        <p:nvPicPr>
          <p:cNvPr id="8" name="Tijdelijke aanduiding voor afbeelding 7" descr="Afbeelding met persoon, person&#10;&#10;Automatisch gegenereerde beschrijving">
            <a:extLst>
              <a:ext uri="{FF2B5EF4-FFF2-40B4-BE49-F238E27FC236}">
                <a16:creationId xmlns="" xmlns:a14="http://schemas.microsoft.com/office/drawing/2010/main" xmlns:p14="http://schemas.microsoft.com/office/powerpoint/2010/main"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 xmlns:a14="http://schemas.microsoft.com/office/drawing/2010/main" xmlns:p14="http://schemas.microsoft.com/office/powerpoint/2010/main" xmlns:a16="http://schemas.microsoft.com/office/drawing/2014/main" id="{D49DF9DC-C1D1-4CAD-A7EA-EE59ED159EFD}"/>
              </a:ext>
            </a:extLst>
          </p:cNvPr>
          <p:cNvSpPr>
            <a:spLocks noGrp="1"/>
          </p:cNvSpPr>
          <p:nvPr>
            <p:ph type="body" sz="half" idx="2"/>
          </p:nvPr>
        </p:nvSpPr>
        <p:spPr>
          <a:xfrm>
            <a:off x="238991" y="1639018"/>
            <a:ext cx="4830001" cy="4882551"/>
          </a:xfrm>
        </p:spPr>
        <p:txBody>
          <a:bodyPr>
            <a:noAutofit/>
          </a:bodyPr>
          <a:lstStyle/>
          <a:p>
            <a:pPr algn="just">
              <a:lnSpc>
                <a:spcPct val="200000"/>
              </a:lnSpc>
              <a:spcAft>
                <a:spcPts val="600"/>
              </a:spcAft>
            </a:pPr>
            <a:r>
              <a:rPr lang="en-GB" b="1" dirty="0">
                <a:solidFill>
                  <a:schemeClr val="tx1"/>
                </a:solidFill>
              </a:rPr>
              <a:t>Ο γενικός στόχος της Ενότητας 2 είναι να σας δώσει μια εικόνα της θεωρίας πίσω από τα διάφορα μαθησιακά στυλ και </a:t>
            </a:r>
            <a:r>
              <a:rPr lang="el-GR" b="1" dirty="0" smtClean="0">
                <a:solidFill>
                  <a:schemeClr val="tx1"/>
                </a:solidFill>
              </a:rPr>
              <a:t>τους πολλαπλούς τύπους νοημοσύνης</a:t>
            </a:r>
            <a:r>
              <a:rPr lang="en-GB" b="1" dirty="0" smtClean="0">
                <a:solidFill>
                  <a:schemeClr val="tx1"/>
                </a:solidFill>
              </a:rPr>
              <a:t> </a:t>
            </a:r>
            <a:r>
              <a:rPr lang="en-GB" b="1" dirty="0">
                <a:solidFill>
                  <a:schemeClr val="tx1"/>
                </a:solidFill>
              </a:rPr>
              <a:t>και πώς μπορείτε να εφαρμόσετε πρακτικά αυτές τις θεωρίες κατά το σχεδιασμό μαθητοκεντρικών μαθημάτων. Η Ενότητα 2 αποσκοπεί στην παροχή συγκεκριμένων επιχειρημάτων σχετικά με το γιατί τα μαθήματα με επίκεντρο τον μαθητή είναι ιδιαίτερα σημαντικά σήμερα. </a:t>
            </a:r>
          </a:p>
        </p:txBody>
      </p:sp>
      <p:sp>
        <p:nvSpPr>
          <p:cNvPr id="9" name="Tekstvak 8">
            <a:extLst>
              <a:ext uri="{FF2B5EF4-FFF2-40B4-BE49-F238E27FC236}">
                <a16:creationId xmlns="" xmlns:a14="http://schemas.microsoft.com/office/drawing/2010/main" xmlns:p14="http://schemas.microsoft.com/office/powerpoint/2010/main" xmlns:a16="http://schemas.microsoft.com/office/drawing/2014/main" id="{79F09B6A-8E86-4C02-8FAA-0DED80B3A5C9}"/>
              </a:ext>
            </a:extLst>
          </p:cNvPr>
          <p:cNvSpPr txBox="1"/>
          <p:nvPr/>
        </p:nvSpPr>
        <p:spPr>
          <a:xfrm>
            <a:off x="8595756" y="5387459"/>
            <a:ext cx="2873828" cy="369332"/>
          </a:xfrm>
          <a:prstGeom prst="rect">
            <a:avLst/>
          </a:prstGeom>
          <a:noFill/>
        </p:spPr>
        <p:txBody>
          <a:bodyPr wrap="square" rtlCol="0">
            <a:spAutoFit/>
          </a:bodyPr>
          <a:lstStyle/>
          <a:p>
            <a:r>
              <a:rPr lang="nl-NL" dirty="0">
                <a:solidFill>
                  <a:schemeClr val="bg1"/>
                </a:solidFill>
              </a:rPr>
              <a:t>οι εικόνες </a:t>
            </a:r>
            <a:r>
              <a:rPr lang="nl-NL" dirty="0" err="1">
                <a:solidFill>
                  <a:schemeClr val="bg1"/>
                </a:solidFill>
              </a:rPr>
              <a:t>μπορούν να αλλάξουν</a:t>
            </a:r>
            <a:endParaRPr lang="en-GB" dirty="0">
              <a:solidFill>
                <a:schemeClr val="bg1"/>
              </a:solidFill>
            </a:endParaRPr>
          </a:p>
        </p:txBody>
      </p:sp>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p14="http://schemas.microsoft.com/office/powerpoint/2010/main" xmlns:a16="http://schemas.microsoft.com/office/drawing/2014/main" id="{412BA15E-4659-440B-9C84-66614085DDD7}"/>
              </a:ext>
            </a:extLst>
          </p:cNvPr>
          <p:cNvSpPr>
            <a:spLocks noGrp="1"/>
          </p:cNvSpPr>
          <p:nvPr>
            <p:ph type="title"/>
          </p:nvPr>
        </p:nvSpPr>
        <p:spPr/>
        <p:txBody>
          <a:bodyPr>
            <a:normAutofit/>
          </a:bodyPr>
          <a:lstStyle/>
          <a:p>
            <a:pPr>
              <a:spcAft>
                <a:spcPts val="1000"/>
              </a:spcAft>
            </a:pPr>
            <a:r>
              <a:rPr lang="en-GB" sz="2800" dirty="0">
                <a:solidFill>
                  <a:schemeClr val="bg1"/>
                </a:solidFill>
                <a:latin typeface="+mn-lt"/>
                <a:ea typeface="+mn-ea"/>
                <a:cs typeface="+mn-cs"/>
              </a:rPr>
              <a:t>2.3 Η θεωρία των </a:t>
            </a:r>
            <a:r>
              <a:rPr lang="en-GB" sz="2800" dirty="0" smtClean="0">
                <a:solidFill>
                  <a:schemeClr val="bg1"/>
                </a:solidFill>
                <a:latin typeface="+mn-lt"/>
                <a:ea typeface="+mn-ea"/>
                <a:cs typeface="+mn-cs"/>
              </a:rPr>
              <a:t>πολλαπλών</a:t>
            </a:r>
            <a:r>
              <a:rPr lang="el-GR" sz="2800" dirty="0" smtClean="0">
                <a:solidFill>
                  <a:schemeClr val="bg1"/>
                </a:solidFill>
                <a:latin typeface="+mn-lt"/>
                <a:ea typeface="+mn-ea"/>
                <a:cs typeface="+mn-cs"/>
              </a:rPr>
              <a:t> τύπων νοημοσύνης</a:t>
            </a:r>
            <a:endParaRPr lang="en-GB" sz="2800" dirty="0">
              <a:solidFill>
                <a:schemeClr val="bg1"/>
              </a:solidFill>
              <a:latin typeface="+mn-lt"/>
              <a:ea typeface="+mn-ea"/>
              <a:cs typeface="+mn-cs"/>
            </a:endParaRPr>
          </a:p>
        </p:txBody>
      </p:sp>
    </p:spTree>
    <p:extLst>
      <p:ext uri="{BB962C8B-B14F-4D97-AF65-F5344CB8AC3E}">
        <p14:creationId xmlns:p14="http://schemas.microsoft.com/office/powerpoint/2010/main" val="237598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 xmlns:ahyp="http://schemas.microsoft.com/office/drawing/2018/hyperlinkcolor" xmlns:p14="http://schemas.microsoft.com/office/powerpoint/2010/main" xmlns:a16="http://schemas.microsoft.com/office/drawing/2014/main" id="{F6460083-2617-4962-883D-C247F982CD76}"/>
              </a:ext>
            </a:extLst>
          </p:cNvPr>
          <p:cNvSpPr>
            <a:spLocks noGrp="1"/>
          </p:cNvSpPr>
          <p:nvPr>
            <p:ph type="title"/>
          </p:nvPr>
        </p:nvSpPr>
        <p:spPr>
          <a:xfrm>
            <a:off x="838200" y="365125"/>
            <a:ext cx="10778836" cy="1325563"/>
          </a:xfrm>
        </p:spPr>
        <p:txBody>
          <a:bodyPr>
            <a:normAutofit fontScale="90000"/>
          </a:bodyPr>
          <a:lstStyle/>
          <a:p>
            <a:r>
              <a:rPr lang="nl-NL" dirty="0">
                <a:solidFill>
                  <a:srgbClr val="F2BD1F"/>
                </a:solidFill>
                <a:latin typeface="+mn-lt"/>
              </a:rPr>
              <a:t>Η θεωρία των </a:t>
            </a:r>
            <a:r>
              <a:rPr lang="el-GR" dirty="0">
                <a:solidFill>
                  <a:srgbClr val="F2BD1F"/>
                </a:solidFill>
                <a:latin typeface="+mn-lt"/>
              </a:rPr>
              <a:t>πολλαπλών τύπων νοημοσύνης</a:t>
            </a:r>
            <a:r>
              <a:rPr lang="nl-NL" dirty="0">
                <a:solidFill>
                  <a:srgbClr val="F2BD1F"/>
                </a:solidFill>
              </a:rPr>
              <a:t/>
            </a:r>
            <a:br>
              <a:rPr lang="nl-NL" dirty="0">
                <a:solidFill>
                  <a:srgbClr val="F2BD1F"/>
                </a:solidFill>
              </a:rPr>
            </a:br>
            <a:r>
              <a:rPr lang="nl-NL" dirty="0">
                <a:solidFill>
                  <a:srgbClr val="F2BD1F"/>
                </a:solidFill>
              </a:rPr>
              <a:t>2.3 </a:t>
            </a:r>
            <a:r>
              <a:rPr lang="nl-NL" sz="3600" dirty="0">
                <a:solidFill>
                  <a:srgbClr val="F2BD1F"/>
                </a:solidFill>
              </a:rPr>
              <a:t>Εισαγωγή</a:t>
            </a:r>
            <a:endParaRPr lang="en-GB" dirty="0">
              <a:solidFill>
                <a:srgbClr val="F2BD1F"/>
              </a:solidFill>
            </a:endParaRPr>
          </a:p>
        </p:txBody>
      </p:sp>
      <p:sp>
        <p:nvSpPr>
          <p:cNvPr id="2" name="Content Placeholder 1">
            <a:extLst>
              <a:ext uri="{FF2B5EF4-FFF2-40B4-BE49-F238E27FC236}">
                <a16:creationId xmlns="" xmlns:ahyp="http://schemas.microsoft.com/office/drawing/2018/hyperlinkcolor" xmlns:p14="http://schemas.microsoft.com/office/powerpoint/2010/main" xmlns:a16="http://schemas.microsoft.com/office/drawing/2014/main" id="{C20ABA51-1AAB-4D78-9893-485C7244B1A1}"/>
              </a:ext>
            </a:extLst>
          </p:cNvPr>
          <p:cNvSpPr>
            <a:spLocks noGrp="1"/>
          </p:cNvSpPr>
          <p:nvPr>
            <p:ph idx="1"/>
          </p:nvPr>
        </p:nvSpPr>
        <p:spPr>
          <a:xfrm>
            <a:off x="838200" y="1877696"/>
            <a:ext cx="4545367" cy="4697296"/>
          </a:xfrm>
        </p:spPr>
        <p:txBody>
          <a:bodyPr>
            <a:normAutofit/>
          </a:bodyPr>
          <a:lstStyle/>
          <a:p>
            <a:pPr marL="0" indent="0" algn="just">
              <a:buNone/>
            </a:pPr>
            <a:r>
              <a:rPr lang="en-GB" sz="1800" dirty="0">
                <a:effectLst/>
                <a:ea typeface="Corbel" panose="020B0503020204020204" pitchFamily="34" charset="0"/>
                <a:cs typeface="Times New Roman" panose="02020603050405020304" pitchFamily="18" charset="0"/>
              </a:rPr>
              <a:t>Η θεωρία των </a:t>
            </a:r>
            <a:r>
              <a:rPr lang="el-GR" sz="1800" dirty="0">
                <a:ea typeface="Corbel" panose="020B0503020204020204" pitchFamily="34" charset="0"/>
                <a:cs typeface="Times New Roman" panose="02020603050405020304" pitchFamily="18" charset="0"/>
              </a:rPr>
              <a:t>πολλαπλών τύπων </a:t>
            </a:r>
            <a:r>
              <a:rPr lang="el-GR" sz="1800" dirty="0" smtClean="0">
                <a:ea typeface="Corbel" panose="020B0503020204020204" pitchFamily="34" charset="0"/>
                <a:cs typeface="Times New Roman" panose="02020603050405020304" pitchFamily="18" charset="0"/>
              </a:rPr>
              <a:t>νοημοσύνης </a:t>
            </a:r>
            <a:r>
              <a:rPr lang="en-GB" sz="1800" dirty="0" smtClean="0">
                <a:effectLst/>
                <a:ea typeface="Corbel" panose="020B0503020204020204" pitchFamily="34" charset="0"/>
                <a:cs typeface="Times New Roman" panose="02020603050405020304" pitchFamily="18" charset="0"/>
              </a:rPr>
              <a:t>π</a:t>
            </a:r>
            <a:r>
              <a:rPr lang="en-GB" sz="1800" dirty="0" err="1" smtClean="0">
                <a:effectLst/>
                <a:ea typeface="Corbel" panose="020B0503020204020204" pitchFamily="34" charset="0"/>
                <a:cs typeface="Times New Roman" panose="02020603050405020304" pitchFamily="18" charset="0"/>
              </a:rPr>
              <a:t>ροτάθηκε</a:t>
            </a:r>
            <a:r>
              <a:rPr lang="en-GB" sz="1800" dirty="0" smtClean="0">
                <a:effectLst/>
                <a:ea typeface="Corbel" panose="020B0503020204020204" pitchFamily="34" charset="0"/>
                <a:cs typeface="Times New Roman" panose="02020603050405020304" pitchFamily="18" charset="0"/>
              </a:rPr>
              <a:t> </a:t>
            </a:r>
            <a:r>
              <a:rPr lang="en-GB" sz="1800" dirty="0">
                <a:effectLst/>
                <a:ea typeface="Corbel" panose="020B0503020204020204" pitchFamily="34" charset="0"/>
                <a:cs typeface="Times New Roman" panose="02020603050405020304" pitchFamily="18" charset="0"/>
              </a:rPr>
              <a:t>από τον Gardner στις αρχές της δεκαετίας του 1980 ως ένας εναλλακτικός τρόπος για τον παραδοσιακό σχεδιασμό της τάξης, ο οποίος προέβλεπε την ανάγκη για την ποικιλία των τρόπων με τους οποίους οι άνθρωποι μαθαίνουν και κατανοούν. Ο Gardner (1983) πρότεινε </a:t>
            </a:r>
            <a:r>
              <a:rPr lang="en-GB" sz="1800" dirty="0">
                <a:solidFill>
                  <a:srgbClr val="676766"/>
                </a:solidFill>
                <a:effectLst/>
                <a:ea typeface="Corbel" panose="020B0503020204020204" pitchFamily="34" charset="0"/>
                <a:cs typeface="Times New Roman" panose="02020603050405020304" pitchFamily="18" charset="0"/>
              </a:rPr>
              <a:t>ότι οι μαθητές </a:t>
            </a:r>
            <a:r>
              <a:rPr lang="en-GB" sz="1800" dirty="0">
                <a:effectLst/>
                <a:ea typeface="Corbel" panose="020B0503020204020204" pitchFamily="34" charset="0"/>
                <a:cs typeface="Times New Roman" panose="02020603050405020304" pitchFamily="18" charset="0"/>
              </a:rPr>
              <a:t>δεν έχουν μία μόνο νοημοσύνη, αλλά ένα εύρος νοημοσυνών. Η παραδοχή του είναι ότι όλοι οι άνθρωποι έχουν αυτές τις νοημοσύνες, αλλά σε κάθε άτομο μία από αυτές είναι πιο έντονη. (1)</a:t>
            </a:r>
          </a:p>
          <a:p>
            <a:pPr marL="0" indent="0" algn="just">
              <a:buNone/>
            </a:pPr>
            <a:endParaRPr lang="en-GB" sz="1800" dirty="0">
              <a:latin typeface="Corbel" panose="020B0503020204020204" pitchFamily="34" charset="0"/>
              <a:ea typeface="Corbel" panose="020B0503020204020204" pitchFamily="34" charset="0"/>
              <a:cs typeface="Times New Roman" panose="02020603050405020304" pitchFamily="18" charset="0"/>
            </a:endParaRPr>
          </a:p>
          <a:p>
            <a:pPr marL="0" indent="0" algn="just">
              <a:buNone/>
            </a:pPr>
            <a:r>
              <a:rPr lang="en-GB" sz="1800" dirty="0">
                <a:effectLst/>
                <a:latin typeface="Corbel" panose="020B0503020204020204" pitchFamily="34" charset="0"/>
                <a:ea typeface="Corbel" panose="020B0503020204020204" pitchFamily="34" charset="0"/>
                <a:cs typeface="Times New Roman" panose="02020603050405020304" pitchFamily="18" charset="0"/>
              </a:rPr>
              <a:t> </a:t>
            </a:r>
            <a:endParaRPr lang="en-GB" sz="1800" dirty="0">
              <a:latin typeface="Corbel" panose="020B0503020204020204" pitchFamily="34" charset="0"/>
              <a:ea typeface="Corbel" panose="020B0503020204020204" pitchFamily="34" charset="0"/>
              <a:cs typeface="Times New Roman" panose="02020603050405020304" pitchFamily="18" charset="0"/>
            </a:endParaRPr>
          </a:p>
          <a:p>
            <a:pPr marL="342900" indent="-342900">
              <a:buAutoNum type="arabicParenBoth"/>
            </a:pPr>
            <a:r>
              <a:rPr lang="en-GB" sz="1400" u="sng" dirty="0">
                <a:solidFill>
                  <a:srgbClr val="F2BD1F"/>
                </a:solidFill>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https://files.eric.ed.gov/fulltext/EJ1170867.pdf </a:t>
            </a:r>
          </a:p>
        </p:txBody>
      </p:sp>
      <p:sp>
        <p:nvSpPr>
          <p:cNvPr id="4" name="Content Placeholder 1">
            <a:extLst>
              <a:ext uri="{FF2B5EF4-FFF2-40B4-BE49-F238E27FC236}">
                <a16:creationId xmlns="" xmlns:ahyp="http://schemas.microsoft.com/office/drawing/2018/hyperlinkcolor" xmlns:p14="http://schemas.microsoft.com/office/powerpoint/2010/main" xmlns:a16="http://schemas.microsoft.com/office/drawing/2014/main" id="{5EAFB824-9D7F-4158-A552-61054B73FD04}"/>
              </a:ext>
            </a:extLst>
          </p:cNvPr>
          <p:cNvSpPr txBox="1">
            <a:spLocks/>
          </p:cNvSpPr>
          <p:nvPr/>
        </p:nvSpPr>
        <p:spPr>
          <a:xfrm>
            <a:off x="6096000" y="1877696"/>
            <a:ext cx="5269516" cy="46972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800" dirty="0">
                <a:ea typeface="Corbel" panose="020B0503020204020204" pitchFamily="34" charset="0"/>
                <a:cs typeface="Times New Roman" panose="02020603050405020304" pitchFamily="18" charset="0"/>
              </a:rPr>
              <a:t>Ο Gardner (2013) ισχυρίζεται ότι ανεξάρτητα από το ποιο μάθημα διδάσκετε - "τις τέχνες, τις επιστήμες, την ιστορία ή τα μαθηματικά"- θα πρέπει να παρουσιάζετε το μαθησιακό υλικό με πολλαπλούς τρόπους. Ο Gardner συνεχίζει επισημαίνοντας ότι οτιδήποτε σας είναι βαθιά οικείο "μπορείτε να το περιγράψετε και να το μεταφέρετε ... με πολλούς τρόπους. Εμείς οι δάσκαλοι ανακαλύπτουμε ότι μερικές φορές η δική μας γνώση ενός θέματος είναι ισχνή, όταν ένας μαθητής μας ζητάει να μεταφέρουμε τη γνώση με άλλο τρόπο και εμείς μένουμε άναυδοι". Έτσι, η μεταφορά πληροφοριών με πολλαπλούς τρόπους όχι μόνο βοηθά τους μαθητές να μάθουν το υλικό, αλλά και τους εκπαιδευτικούς να αυξήσουν και να ενισχύσουν τη δική μας γνώση του περιεχομένου. (2)</a:t>
            </a:r>
          </a:p>
          <a:p>
            <a:pPr marL="0" indent="0" algn="just">
              <a:buFont typeface="Arial" panose="020B0604020202020204" pitchFamily="34" charset="0"/>
              <a:buNone/>
            </a:pPr>
            <a:r>
              <a:rPr lang="en-GB" sz="1800" dirty="0">
                <a:latin typeface="Corbel" panose="020B0503020204020204" pitchFamily="34" charset="0"/>
                <a:ea typeface="Corbel" panose="020B0503020204020204" pitchFamily="34" charset="0"/>
                <a:cs typeface="Times New Roman" panose="02020603050405020304" pitchFamily="18" charset="0"/>
              </a:rPr>
              <a:t> </a:t>
            </a:r>
          </a:p>
          <a:p>
            <a:pPr marL="0" indent="0">
              <a:buNone/>
            </a:pPr>
            <a:r>
              <a:rPr lang="en-GB" sz="1400" u="sng" dirty="0">
                <a:solidFill>
                  <a:srgbClr val="F2BD1F"/>
                </a:solidFill>
                <a:latin typeface="Corbel" panose="020B0503020204020204" pitchFamily="34" charset="0"/>
                <a:ea typeface="Corbel" panose="020B0503020204020204" pitchFamily="34" charset="0"/>
                <a:cs typeface="Times New Roman" panose="02020603050405020304" pitchFamily="18" charset="0"/>
              </a:rPr>
              <a:t>(2) https://www.niu.edu/citl/resources/guides/instructional-guide/gardners-theory-of-multiple-intelligences.shtml</a:t>
            </a:r>
          </a:p>
        </p:txBody>
      </p:sp>
    </p:spTree>
    <p:extLst>
      <p:ext uri="{BB962C8B-B14F-4D97-AF65-F5344CB8AC3E}">
        <p14:creationId xmlns:p14="http://schemas.microsoft.com/office/powerpoint/2010/main" val="64275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 xmlns:a14="http://schemas.microsoft.com/office/drawing/2010/main" xmlns:p14="http://schemas.microsoft.com/office/powerpoint/2010/main" xmlns:a16="http://schemas.microsoft.com/office/drawing/2014/main" id="{7E840ACB-22DA-4D12-9226-31DB254616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87" t="10823" r="9307" b="5574"/>
          <a:stretch/>
        </p:blipFill>
        <p:spPr>
          <a:xfrm>
            <a:off x="2523953" y="1669575"/>
            <a:ext cx="6720506" cy="3559902"/>
          </a:xfrm>
          <a:prstGeom prst="rect">
            <a:avLst/>
          </a:prstGeom>
        </p:spPr>
      </p:pic>
      <p:sp>
        <p:nvSpPr>
          <p:cNvPr id="2" name="Title 1"/>
          <p:cNvSpPr>
            <a:spLocks noGrp="1"/>
          </p:cNvSpPr>
          <p:nvPr>
            <p:ph type="title"/>
          </p:nvPr>
        </p:nvSpPr>
        <p:spPr>
          <a:xfrm>
            <a:off x="1841475" y="116287"/>
            <a:ext cx="10515600" cy="1325563"/>
          </a:xfrm>
        </p:spPr>
        <p:txBody>
          <a:bodyPr/>
          <a:lstStyle/>
          <a:p>
            <a:r>
              <a:rPr lang="en-US" b="1" i="1" dirty="0">
                <a:solidFill>
                  <a:srgbClr val="F2BD1F"/>
                </a:solidFill>
                <a:latin typeface="+mn-lt"/>
              </a:rPr>
              <a:t>Ώρα για αυτο-αναστοχασμό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7" y="4550848"/>
            <a:ext cx="2955315" cy="2307152"/>
          </a:xfrm>
          <a:prstGeom prst="rect">
            <a:avLst/>
          </a:prstGeom>
        </p:spPr>
      </p:pic>
      <p:sp>
        <p:nvSpPr>
          <p:cNvPr id="12" name="TextBox 11"/>
          <p:cNvSpPr txBox="1"/>
          <p:nvPr/>
        </p:nvSpPr>
        <p:spPr>
          <a:xfrm>
            <a:off x="4330" y="1323294"/>
            <a:ext cx="8890287" cy="369332"/>
          </a:xfrm>
          <a:prstGeom prst="rect">
            <a:avLst/>
          </a:prstGeom>
          <a:solidFill>
            <a:srgbClr val="F2BD1F"/>
          </a:solidFill>
          <a:ln>
            <a:solidFill>
              <a:srgbClr val="F2BD1F"/>
            </a:solidFill>
          </a:ln>
        </p:spPr>
        <p:txBody>
          <a:bodyPr wrap="square" rtlCol="0">
            <a:spAutoFit/>
          </a:bodyPr>
          <a:lstStyle/>
          <a:p>
            <a:pPr algn="just"/>
            <a:r>
              <a:rPr lang="en-US" dirty="0">
                <a:solidFill>
                  <a:schemeClr val="bg1"/>
                </a:solidFill>
              </a:rPr>
              <a:t>2.3 Κάντε κλικ στο εικονίδιο του βίντεο και </a:t>
            </a:r>
            <a:r>
              <a:rPr lang="en-US" dirty="0" err="1">
                <a:solidFill>
                  <a:schemeClr val="bg1"/>
                </a:solidFill>
              </a:rPr>
              <a:t>μάθετε</a:t>
            </a:r>
            <a:r>
              <a:rPr lang="en-US" dirty="0">
                <a:solidFill>
                  <a:schemeClr val="bg1"/>
                </a:solidFill>
              </a:rPr>
              <a:t> </a:t>
            </a:r>
            <a:r>
              <a:rPr lang="en-US" dirty="0" smtClean="0">
                <a:solidFill>
                  <a:schemeClr val="bg1"/>
                </a:solidFill>
              </a:rPr>
              <a:t>π</a:t>
            </a:r>
            <a:r>
              <a:rPr lang="en-US" dirty="0" err="1" smtClean="0">
                <a:solidFill>
                  <a:schemeClr val="bg1"/>
                </a:solidFill>
              </a:rPr>
              <a:t>οι</a:t>
            </a:r>
            <a:r>
              <a:rPr lang="el-GR" dirty="0" smtClean="0">
                <a:solidFill>
                  <a:schemeClr val="bg1"/>
                </a:solidFill>
              </a:rPr>
              <a:t>οι</a:t>
            </a:r>
            <a:r>
              <a:rPr lang="en-US" dirty="0" smtClean="0">
                <a:solidFill>
                  <a:schemeClr val="bg1"/>
                </a:solidFill>
              </a:rPr>
              <a:t> </a:t>
            </a:r>
            <a:r>
              <a:rPr lang="en-US" dirty="0">
                <a:solidFill>
                  <a:schemeClr val="bg1"/>
                </a:solidFill>
              </a:rPr>
              <a:t>είναι οι </a:t>
            </a:r>
            <a:r>
              <a:rPr lang="en-US" dirty="0" smtClean="0">
                <a:solidFill>
                  <a:schemeClr val="bg1"/>
                </a:solidFill>
              </a:rPr>
              <a:t>8</a:t>
            </a:r>
            <a:r>
              <a:rPr lang="el-GR" dirty="0" smtClean="0">
                <a:solidFill>
                  <a:schemeClr val="bg1"/>
                </a:solidFill>
              </a:rPr>
              <a:t> τύπου νοημοσύνης:</a:t>
            </a:r>
            <a:r>
              <a:rPr lang="en-US" dirty="0" smtClean="0">
                <a:solidFill>
                  <a:schemeClr val="bg1"/>
                </a:solidFill>
              </a:rPr>
              <a:t> </a:t>
            </a:r>
            <a:endParaRPr lang="en-US" dirty="0">
              <a:solidFill>
                <a:schemeClr val="bg1"/>
              </a:solidFill>
            </a:endParaRPr>
          </a:p>
        </p:txBody>
      </p:sp>
      <p:sp>
        <p:nvSpPr>
          <p:cNvPr id="14" name="TextBox 13"/>
          <p:cNvSpPr txBox="1"/>
          <p:nvPr/>
        </p:nvSpPr>
        <p:spPr>
          <a:xfrm>
            <a:off x="3257406" y="5457203"/>
            <a:ext cx="5895472" cy="830997"/>
          </a:xfrm>
          <a:prstGeom prst="rect">
            <a:avLst/>
          </a:prstGeom>
          <a:noFill/>
          <a:ln w="38100">
            <a:solidFill>
              <a:srgbClr val="F2BD1F"/>
            </a:solidFill>
          </a:ln>
        </p:spPr>
        <p:txBody>
          <a:bodyPr wrap="square" rtlCol="0">
            <a:spAutoFit/>
          </a:bodyPr>
          <a:lstStyle/>
          <a:p>
            <a:pPr algn="ctr"/>
            <a:r>
              <a:rPr lang="en-US" sz="1600" b="1" i="1" dirty="0"/>
              <a:t>Μπορείτε να εφαρμόσετε αυτές τις </a:t>
            </a:r>
            <a:r>
              <a:rPr lang="nl-NL" sz="1600" b="1" i="1" dirty="0"/>
              <a:t>πολλαπλές </a:t>
            </a:r>
            <a:r>
              <a:rPr lang="nl-NL" sz="1600" b="1" i="1" dirty="0" err="1"/>
              <a:t>νοημοσύνες στην </a:t>
            </a:r>
            <a:r>
              <a:rPr lang="en-US" sz="1600" b="1" i="1" dirty="0"/>
              <a:t>τάξη σας; Αν ναι, ποιες στρατηγικές είναι οι πιο εφαρμόσιμες για τους μαθητές σας στην ΕΕΚ;</a:t>
            </a:r>
          </a:p>
        </p:txBody>
      </p:sp>
      <p:pic>
        <p:nvPicPr>
          <p:cNvPr id="10" name="Picture 9">
            <a:hlinkClick r:id="rId5"/>
            <a:extLst>
              <a:ext uri="{FF2B5EF4-FFF2-40B4-BE49-F238E27FC236}">
                <a16:creationId xmlns="" xmlns:a14="http://schemas.microsoft.com/office/drawing/2010/main" xmlns:p14="http://schemas.microsoft.com/office/powerpoint/2010/main" xmlns:a16="http://schemas.microsoft.com/office/drawing/2014/main" id="{2CC65DDB-8D9D-485C-BA2B-94FADDF7E040}"/>
              </a:ext>
            </a:extLst>
          </p:cNvPr>
          <p:cNvPicPr>
            <a:picLocks noChangeAspect="1"/>
          </p:cNvPicPr>
          <p:nvPr/>
        </p:nvPicPr>
        <p:blipFill>
          <a:blip r:embed="rId6"/>
          <a:stretch>
            <a:fillRect/>
          </a:stretch>
        </p:blipFill>
        <p:spPr>
          <a:xfrm>
            <a:off x="3527183" y="1980772"/>
            <a:ext cx="4813256" cy="2591228"/>
          </a:xfrm>
          <a:prstGeom prst="rect">
            <a:avLst/>
          </a:prstGeom>
        </p:spPr>
      </p:pic>
      <p:sp>
        <p:nvSpPr>
          <p:cNvPr id="3" name="Action Button: Video 2">
            <a:hlinkClick r:id="rId5" highlightClick="1"/>
            <a:hlinkHover r:id="rId5"/>
            <a:extLst>
              <a:ext uri="{FF2B5EF4-FFF2-40B4-BE49-F238E27FC236}">
                <a16:creationId xmlns="" xmlns:a14="http://schemas.microsoft.com/office/drawing/2010/main" xmlns:p14="http://schemas.microsoft.com/office/powerpoint/2010/main" xmlns:a16="http://schemas.microsoft.com/office/drawing/2014/main" id="{7583FABC-3CA4-46CD-8187-B3701267A53D}"/>
              </a:ext>
            </a:extLst>
          </p:cNvPr>
          <p:cNvSpPr/>
          <p:nvPr/>
        </p:nvSpPr>
        <p:spPr>
          <a:xfrm>
            <a:off x="9343669" y="2407706"/>
            <a:ext cx="2144365" cy="1737360"/>
          </a:xfrm>
          <a:prstGeom prst="actionButtonMovie">
            <a:avLst/>
          </a:prstGeom>
          <a:solidFill>
            <a:srgbClr val="F2BD1F"/>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hought Bubble: Cloud 14">
            <a:extLst>
              <a:ext uri="{FF2B5EF4-FFF2-40B4-BE49-F238E27FC236}">
                <a16:creationId xmlns="" xmlns:a14="http://schemas.microsoft.com/office/drawing/2010/main" xmlns:p14="http://schemas.microsoft.com/office/powerpoint/2010/main" xmlns:a16="http://schemas.microsoft.com/office/drawing/2014/main" id="{161C2EC1-0480-40C6-95E7-41E1113544EB}"/>
              </a:ext>
            </a:extLst>
          </p:cNvPr>
          <p:cNvSpPr/>
          <p:nvPr/>
        </p:nvSpPr>
        <p:spPr>
          <a:xfrm rot="1904267">
            <a:off x="628041" y="131238"/>
            <a:ext cx="1085749" cy="1099598"/>
          </a:xfrm>
          <a:prstGeom prst="cloudCallout">
            <a:avLst>
              <a:gd name="adj1" fmla="val -45821"/>
              <a:gd name="adj2" fmla="val 74174"/>
            </a:avLst>
          </a:prstGeom>
          <a:solidFill>
            <a:schemeClr val="bg1"/>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197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hyp="http://schemas.microsoft.com/office/drawing/2018/hyperlinkcolor" xmlns:p14="http://schemas.microsoft.com/office/powerpoint/2010/main" xmlns:a16="http://schemas.microsoft.com/office/drawing/2014/main" id="{C6636DB5-842C-46F2-9EA9-DD4A4B8D2A38}"/>
              </a:ext>
            </a:extLst>
          </p:cNvPr>
          <p:cNvSpPr>
            <a:spLocks noGrp="1"/>
          </p:cNvSpPr>
          <p:nvPr>
            <p:ph type="title"/>
          </p:nvPr>
        </p:nvSpPr>
        <p:spPr>
          <a:xfrm>
            <a:off x="168674" y="133815"/>
            <a:ext cx="11261325" cy="717951"/>
          </a:xfrm>
        </p:spPr>
        <p:txBody>
          <a:bodyPr>
            <a:normAutofit fontScale="90000"/>
          </a:bodyPr>
          <a:lstStyle/>
          <a:p>
            <a:r>
              <a:rPr lang="nl-NL" dirty="0">
                <a:solidFill>
                  <a:srgbClr val="F2BD1F"/>
                </a:solidFill>
                <a:latin typeface="+mn-lt"/>
              </a:rPr>
              <a:t>Η θεωρία των </a:t>
            </a:r>
            <a:r>
              <a:rPr lang="el-GR" dirty="0">
                <a:solidFill>
                  <a:srgbClr val="F2BD1F"/>
                </a:solidFill>
                <a:latin typeface="+mn-lt"/>
              </a:rPr>
              <a:t>πολλαπλών τύπων νοημοσύνης</a:t>
            </a:r>
            <a:r>
              <a:rPr lang="nl-NL" b="1" dirty="0" smtClean="0">
                <a:solidFill>
                  <a:srgbClr val="F2BD1F"/>
                </a:solidFill>
                <a:latin typeface="+mn-lt"/>
              </a:rPr>
              <a:t>:</a:t>
            </a:r>
            <a:endParaRPr lang="en-GB" dirty="0">
              <a:latin typeface="+mn-lt"/>
            </a:endParaRPr>
          </a:p>
        </p:txBody>
      </p:sp>
      <p:sp>
        <p:nvSpPr>
          <p:cNvPr id="2" name="Content Placeholder 1">
            <a:extLst>
              <a:ext uri="{FF2B5EF4-FFF2-40B4-BE49-F238E27FC236}">
                <a16:creationId xmlns="" xmlns:ahyp="http://schemas.microsoft.com/office/drawing/2018/hyperlinkcolor" xmlns:p14="http://schemas.microsoft.com/office/powerpoint/2010/main" xmlns:a16="http://schemas.microsoft.com/office/drawing/2014/main" id="{D7FF0508-2CC0-4BA1-8701-CBF6E3DC9F5A}"/>
              </a:ext>
            </a:extLst>
          </p:cNvPr>
          <p:cNvSpPr>
            <a:spLocks noGrp="1"/>
          </p:cNvSpPr>
          <p:nvPr>
            <p:ph idx="1"/>
          </p:nvPr>
        </p:nvSpPr>
        <p:spPr>
          <a:xfrm>
            <a:off x="462303" y="1752017"/>
            <a:ext cx="5112205" cy="4351338"/>
          </a:xfrm>
        </p:spPr>
        <p:txBody>
          <a:bodyPr>
            <a:normAutofit/>
          </a:bodyPr>
          <a:lstStyle/>
          <a:p>
            <a:pPr marL="0" indent="0" algn="just" fontAlgn="base">
              <a:lnSpc>
                <a:spcPct val="100000"/>
              </a:lnSpc>
              <a:buNone/>
            </a:pPr>
            <a:r>
              <a:rPr lang="en-GB" sz="1500" b="0" i="0" dirty="0">
                <a:solidFill>
                  <a:srgbClr val="676766"/>
                </a:solidFill>
                <a:effectLst/>
              </a:rPr>
              <a:t>Όλοι οι μαθητές αναπτύσσουν διαφορετικούς τύπους νοημοσύνης. Αυτό σημαίνει ότι κάθε μαθητής έχει τα δικά του πλεονεκτήματα και αδυναμίες νοημοσύνης. Οι τομείς αυτοί της νοημοσύνης, που ονομάζονται μαθησιακό στυλ, καθορίζουν πόσο εύκολα ή δύσκολα μπορεί ένας μαθητής να μάθει μέσω μιας συγκεκριμένης μεθόδου διδασκαλίας.</a:t>
            </a:r>
          </a:p>
          <a:p>
            <a:pPr marL="0" indent="0" algn="just" fontAlgn="base">
              <a:buNone/>
            </a:pPr>
            <a:r>
              <a:rPr lang="en-GB" sz="1500" dirty="0">
                <a:solidFill>
                  <a:srgbClr val="676766"/>
                </a:solidFill>
              </a:rPr>
              <a:t>Σε μια τάξη μπορεί να υπάρχουν περισσότερα από ένα στυλ μάθησης. Για να εξισορροπήσει τα μαθησιακά στυλ και το γνωστικό αντικείμενο, ο δάσκαλος πρέπει να δείξει στους μαθητές πώς να κατανοήσουν ένα θέμα που απευθύνεται σε έναν από τους αδύναμους τομείς της νοημοσύνης τους, εφαρμόζοντας τον πιο ανεπτυγμένο τομέα της νοημοσύνης τους. Για παράδειγμα, μπορεί να ζητηθεί από έναν μαθητή που έχει ιδιαίτερα ανεπτυγμένη μουσική νοημοσύνη να μάθει για έναν πόλεμο και για το τι συνέβη κατά τη διάρκεια αυτού του πολέμου, συνθέτοντας ένα τραγούδι για αυτόν (Temur, 2007).</a:t>
            </a:r>
          </a:p>
          <a:p>
            <a:pPr marL="0" indent="0" algn="l" fontAlgn="base">
              <a:buNone/>
            </a:pPr>
            <a:endParaRPr lang="en-GB" sz="1500" b="0" i="0" dirty="0">
              <a:solidFill>
                <a:srgbClr val="676766"/>
              </a:solidFill>
              <a:effectLst/>
            </a:endParaRPr>
          </a:p>
          <a:p>
            <a:endParaRPr lang="nl-NL" sz="1500" dirty="0"/>
          </a:p>
        </p:txBody>
      </p:sp>
      <p:sp>
        <p:nvSpPr>
          <p:cNvPr id="3" name="TextBox 2">
            <a:extLst>
              <a:ext uri="{FF2B5EF4-FFF2-40B4-BE49-F238E27FC236}">
                <a16:creationId xmlns="" xmlns:ahyp="http://schemas.microsoft.com/office/drawing/2018/hyperlinkcolor" xmlns:p14="http://schemas.microsoft.com/office/powerpoint/2010/main" xmlns:a16="http://schemas.microsoft.com/office/drawing/2014/main" id="{453D3FEA-F19B-45DA-AC79-CE029830A4EC}"/>
              </a:ext>
            </a:extLst>
          </p:cNvPr>
          <p:cNvSpPr txBox="1"/>
          <p:nvPr/>
        </p:nvSpPr>
        <p:spPr>
          <a:xfrm>
            <a:off x="248573" y="792634"/>
            <a:ext cx="5539667" cy="584775"/>
          </a:xfrm>
          <a:prstGeom prst="rect">
            <a:avLst/>
          </a:prstGeom>
          <a:noFill/>
        </p:spPr>
        <p:txBody>
          <a:bodyPr wrap="square" rtlCol="0">
            <a:spAutoFit/>
          </a:bodyPr>
          <a:lstStyle/>
          <a:p>
            <a:r>
              <a:rPr lang="en-GB" sz="3200" b="1" dirty="0">
                <a:solidFill>
                  <a:srgbClr val="F2BD1F"/>
                </a:solidFill>
              </a:rPr>
              <a:t>2.3 Εκπαιδευτικά οφέλη</a:t>
            </a:r>
          </a:p>
        </p:txBody>
      </p:sp>
      <p:sp>
        <p:nvSpPr>
          <p:cNvPr id="6" name="Content Placeholder 1">
            <a:extLst>
              <a:ext uri="{FF2B5EF4-FFF2-40B4-BE49-F238E27FC236}">
                <a16:creationId xmlns="" xmlns:ahyp="http://schemas.microsoft.com/office/drawing/2018/hyperlinkcolor" xmlns:p14="http://schemas.microsoft.com/office/powerpoint/2010/main" xmlns:a16="http://schemas.microsoft.com/office/drawing/2014/main" id="{AAB77348-BFC7-4C76-89E4-444A3DB9ABC6}"/>
              </a:ext>
            </a:extLst>
          </p:cNvPr>
          <p:cNvSpPr txBox="1">
            <a:spLocks/>
          </p:cNvSpPr>
          <p:nvPr/>
        </p:nvSpPr>
        <p:spPr>
          <a:xfrm>
            <a:off x="6031830" y="1752017"/>
            <a:ext cx="5013706" cy="479226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00000"/>
              </a:lnSpc>
              <a:buFont typeface="Arial" panose="020B0604020202020204" pitchFamily="34" charset="0"/>
              <a:buNone/>
            </a:pPr>
            <a:r>
              <a:rPr lang="en-GB" sz="1600" dirty="0">
                <a:solidFill>
                  <a:srgbClr val="676766"/>
                </a:solidFill>
              </a:rPr>
              <a:t>Επιπλέον, οι μαθητές που εφαρμόζουν τους ισχυρούς τομείς της νοημοσύνης τους στις μαθησιακές δραστηριότητες μπορούν να μάθουν ένα μάθημα που μισούσαν με χαρά και χωρίς πίεση. Ως άλλο παράδειγμα, τα μαθηματικά θεωρούνται δύσκολο μάθημα για πολλούς μαθητές λόγω των αφηρημένων εννοιών που πρέπει να μάθουν. Ωστόσο, όταν οι έννοιες αυτές εξηγούνται μέσω μιας μαθησιακής δραστηριότητας που εφαρμόζει τις νοημοσύνες των μαθητών, οι μαθητές θα το βρουν πιο ενδιαφέρον και πιο διασκεδαστικό, επειδή δίνεται ως κάτι που αγαπούν να κάνουν. Οι μαθητές μπορούν να μάθουν μαθηματικά ζωγραφίζοντας, χορεύοντας, γράφοντας σε ιστολόγια και πολλά άλλα. Ένα ολόκληρο πρόγραμμα σπουδών μπορεί να δημιουργηθεί με δραστηριότητες βασισμένες στις πολλαπλές νοημοσύνες με τρόπο που να αναπτύσσει διαφορετικά πεδία νοημοσύνης για κάθε μαθητή˙ ένα τέτοιο πρόγραμμα σπουδών θα είναι πιο μαθητοκεντρικό. Οι μαθητές θα ανακαλύψουν τότε τους καλύτερους τρόπους με τους οποίους είναι σε θέση να λαμβάνουν πληροφορίες.</a:t>
            </a:r>
          </a:p>
          <a:p>
            <a:pPr marL="0" indent="0" fontAlgn="base">
              <a:buFont typeface="Arial" panose="020B0604020202020204" pitchFamily="34" charset="0"/>
              <a:buNone/>
            </a:pPr>
            <a:endParaRPr lang="en-GB" sz="1700" dirty="0">
              <a:solidFill>
                <a:srgbClr val="676766"/>
              </a:solidFill>
            </a:endParaRPr>
          </a:p>
          <a:p>
            <a:endParaRPr lang="nl-NL" dirty="0"/>
          </a:p>
        </p:txBody>
      </p:sp>
      <p:sp>
        <p:nvSpPr>
          <p:cNvPr id="7" name="TextBox 6">
            <a:extLst>
              <a:ext uri="{FF2B5EF4-FFF2-40B4-BE49-F238E27FC236}">
                <a16:creationId xmlns="" xmlns:ahyp="http://schemas.microsoft.com/office/drawing/2018/hyperlinkcolor" xmlns:p14="http://schemas.microsoft.com/office/powerpoint/2010/main" xmlns:a16="http://schemas.microsoft.com/office/drawing/2014/main" id="{1E0A2C04-45A8-44DC-9772-711491986266}"/>
              </a:ext>
            </a:extLst>
          </p:cNvPr>
          <p:cNvSpPr txBox="1"/>
          <p:nvPr/>
        </p:nvSpPr>
        <p:spPr>
          <a:xfrm>
            <a:off x="168675" y="6477964"/>
            <a:ext cx="8557570" cy="246221"/>
          </a:xfrm>
          <a:prstGeom prst="rect">
            <a:avLst/>
          </a:prstGeom>
          <a:noFill/>
        </p:spPr>
        <p:txBody>
          <a:bodyPr wrap="square" rtlCol="0">
            <a:spAutoFit/>
          </a:bodyPr>
          <a:lstStyle/>
          <a:p>
            <a:pPr marL="0" indent="0" fontAlgn="base">
              <a:buFont typeface="Arial" panose="020B0604020202020204" pitchFamily="34" charset="0"/>
              <a:buNone/>
            </a:pPr>
            <a:r>
              <a:rPr lang="en-GB" sz="1000" b="1" dirty="0">
                <a:solidFill>
                  <a:srgbClr val="676766"/>
                </a:solidFill>
              </a:rPr>
              <a:t>Αναφορά: </a:t>
            </a:r>
            <a:r>
              <a:rPr lang="en-GB" sz="1000" dirty="0">
                <a:solidFill>
                  <a:srgbClr val="676766"/>
                </a:solidFill>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https:</a:t>
            </a:r>
            <a:r>
              <a:rPr lang="en-GB" sz="1000" dirty="0">
                <a:solidFill>
                  <a:srgbClr val="676766"/>
                </a:solidFill>
              </a:rPr>
              <a:t>//www.onatlas.com/blog/multiple-intelligences-theory </a:t>
            </a:r>
          </a:p>
        </p:txBody>
      </p:sp>
    </p:spTree>
    <p:extLst>
      <p:ext uri="{BB962C8B-B14F-4D97-AF65-F5344CB8AC3E}">
        <p14:creationId xmlns:p14="http://schemas.microsoft.com/office/powerpoint/2010/main" val="2231290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4="http://schemas.microsoft.com/office/drawing/2010/main" xmlns:p14="http://schemas.microsoft.com/office/powerpoint/2010/main" xmlns:a16="http://schemas.microsoft.com/office/drawing/2014/main" id="{C6636DB5-842C-46F2-9EA9-DD4A4B8D2A38}"/>
              </a:ext>
            </a:extLst>
          </p:cNvPr>
          <p:cNvSpPr>
            <a:spLocks noGrp="1"/>
          </p:cNvSpPr>
          <p:nvPr>
            <p:ph type="title"/>
          </p:nvPr>
        </p:nvSpPr>
        <p:spPr>
          <a:xfrm>
            <a:off x="1676400" y="248897"/>
            <a:ext cx="10515600" cy="1325563"/>
          </a:xfrm>
        </p:spPr>
        <p:txBody>
          <a:bodyPr/>
          <a:lstStyle/>
          <a:p>
            <a:r>
              <a:rPr lang="nl-NL" b="1" i="1" dirty="0">
                <a:solidFill>
                  <a:srgbClr val="F2BD1F"/>
                </a:solidFill>
              </a:rPr>
              <a:t>Ώρα για επιπλέον διάβασμα!</a:t>
            </a:r>
            <a:endParaRPr lang="en-GB" i="1" dirty="0"/>
          </a:p>
        </p:txBody>
      </p:sp>
      <p:sp>
        <p:nvSpPr>
          <p:cNvPr id="7" name="TextBox 6">
            <a:extLst>
              <a:ext uri="{FF2B5EF4-FFF2-40B4-BE49-F238E27FC236}">
                <a16:creationId xmlns="" xmlns:a14="http://schemas.microsoft.com/office/drawing/2010/main" xmlns:p14="http://schemas.microsoft.com/office/powerpoint/2010/main" xmlns:a16="http://schemas.microsoft.com/office/drawing/2014/main" id="{79345539-45A4-42BD-8C10-03BBE288FB2D}"/>
              </a:ext>
            </a:extLst>
          </p:cNvPr>
          <p:cNvSpPr txBox="1"/>
          <p:nvPr/>
        </p:nvSpPr>
        <p:spPr>
          <a:xfrm>
            <a:off x="4332" y="1323295"/>
            <a:ext cx="8347188" cy="646331"/>
          </a:xfrm>
          <a:prstGeom prst="rect">
            <a:avLst/>
          </a:prstGeom>
          <a:solidFill>
            <a:srgbClr val="F2BD1F"/>
          </a:solidFill>
          <a:ln>
            <a:solidFill>
              <a:srgbClr val="F2BD1F"/>
            </a:solidFill>
          </a:ln>
        </p:spPr>
        <p:txBody>
          <a:bodyPr wrap="square" rtlCol="0">
            <a:spAutoFit/>
          </a:bodyPr>
          <a:lstStyle/>
          <a:p>
            <a:pPr algn="just"/>
            <a:r>
              <a:rPr lang="en-US" dirty="0">
                <a:solidFill>
                  <a:schemeClr val="bg1"/>
                </a:solidFill>
              </a:rPr>
              <a:t>2.3 Κάντε κλικ στο εικονίδιο του εγγράφου και εμπνευστείτε από </a:t>
            </a:r>
            <a:r>
              <a:rPr lang="en-GB" b="1" dirty="0">
                <a:solidFill>
                  <a:schemeClr val="bg1"/>
                </a:solidFill>
              </a:rPr>
              <a:t>Μαθησιακές Δραστηριότητες </a:t>
            </a:r>
            <a:r>
              <a:rPr lang="en-GB" dirty="0">
                <a:solidFill>
                  <a:schemeClr val="bg1"/>
                </a:solidFill>
              </a:rPr>
              <a:t>που συνδέονται με </a:t>
            </a:r>
            <a:r>
              <a:rPr lang="en-GB" b="1" dirty="0">
                <a:solidFill>
                  <a:schemeClr val="bg1"/>
                </a:solidFill>
              </a:rPr>
              <a:t>τις Πολλαπλές Νοημοσύνες: </a:t>
            </a:r>
          </a:p>
        </p:txBody>
      </p:sp>
      <p:pic>
        <p:nvPicPr>
          <p:cNvPr id="8" name="Picture 7">
            <a:hlinkClick r:id="rId4"/>
            <a:extLst>
              <a:ext uri="{FF2B5EF4-FFF2-40B4-BE49-F238E27FC236}">
                <a16:creationId xmlns="" xmlns:a14="http://schemas.microsoft.com/office/drawing/2010/main" xmlns:p14="http://schemas.microsoft.com/office/powerpoint/2010/main" xmlns:a16="http://schemas.microsoft.com/office/drawing/2014/main" id="{9D57690A-30E4-4950-934C-2C547F9603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2653403" y="1933464"/>
            <a:ext cx="6720506" cy="3559902"/>
          </a:xfrm>
          <a:prstGeom prst="rect">
            <a:avLst/>
          </a:prstGeom>
        </p:spPr>
      </p:pic>
      <p:pic>
        <p:nvPicPr>
          <p:cNvPr id="9" name="Checklist_ Learning Activities That Connect With Multiple Intelligences _ Scholastic (1)_Trim">
            <a:hlinkClick r:id="" action="ppaction://media"/>
            <a:extLst>
              <a:ext uri="{FF2B5EF4-FFF2-40B4-BE49-F238E27FC236}">
                <a16:creationId xmlns="" xmlns:a14="http://schemas.microsoft.com/office/drawing/2010/main" xmlns:p14="http://schemas.microsoft.com/office/powerpoint/2010/main" xmlns:a16="http://schemas.microsoft.com/office/drawing/2014/main" id="{8880F7D0-EF35-45DC-8CD0-1F93D44236A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606801" y="2254106"/>
            <a:ext cx="4874670" cy="2683654"/>
          </a:xfrm>
          <a:prstGeom prst="rect">
            <a:avLst/>
          </a:prstGeom>
        </p:spPr>
      </p:pic>
      <p:pic>
        <p:nvPicPr>
          <p:cNvPr id="10" name="Picture 9">
            <a:extLst>
              <a:ext uri="{FF2B5EF4-FFF2-40B4-BE49-F238E27FC236}">
                <a16:creationId xmlns="" xmlns:a14="http://schemas.microsoft.com/office/drawing/2010/main" xmlns:p14="http://schemas.microsoft.com/office/powerpoint/2010/main" xmlns:a16="http://schemas.microsoft.com/office/drawing/2014/main" id="{247F5D95-5DFF-4202-B093-DE81152E22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07" y="4550848"/>
            <a:ext cx="2955315" cy="2307152"/>
          </a:xfrm>
          <a:prstGeom prst="rect">
            <a:avLst/>
          </a:prstGeom>
        </p:spPr>
      </p:pic>
      <p:sp>
        <p:nvSpPr>
          <p:cNvPr id="11" name="TextBox 10">
            <a:extLst>
              <a:ext uri="{FF2B5EF4-FFF2-40B4-BE49-F238E27FC236}">
                <a16:creationId xmlns="" xmlns:a14="http://schemas.microsoft.com/office/drawing/2010/main" xmlns:p14="http://schemas.microsoft.com/office/powerpoint/2010/main" xmlns:a16="http://schemas.microsoft.com/office/drawing/2014/main" id="{237DA4AC-B06E-4FE4-80F0-E9D77B4F3A0C}"/>
              </a:ext>
            </a:extLst>
          </p:cNvPr>
          <p:cNvSpPr txBox="1"/>
          <p:nvPr/>
        </p:nvSpPr>
        <p:spPr>
          <a:xfrm>
            <a:off x="3257406" y="5457203"/>
            <a:ext cx="5895472" cy="1200329"/>
          </a:xfrm>
          <a:prstGeom prst="rect">
            <a:avLst/>
          </a:prstGeom>
          <a:noFill/>
          <a:ln w="38100">
            <a:solidFill>
              <a:srgbClr val="F2BD1F"/>
            </a:solidFill>
          </a:ln>
        </p:spPr>
        <p:txBody>
          <a:bodyPr wrap="square" rtlCol="0">
            <a:spAutoFit/>
          </a:bodyPr>
          <a:lstStyle/>
          <a:p>
            <a:pPr algn="ctr"/>
            <a:r>
              <a:rPr lang="en-US" b="1" i="1" dirty="0"/>
              <a:t>Μπορείτε να εφαρμόσετε κάποια από τις παραπάνω </a:t>
            </a:r>
            <a:r>
              <a:rPr lang="nl-NL" b="1" i="1" dirty="0"/>
              <a:t>δραστηριότητες πολλαπλών νοημοσυνών </a:t>
            </a:r>
            <a:r>
              <a:rPr lang="en-US" b="1" i="1" dirty="0"/>
              <a:t>στην τάξη σας; Αν ναι, ποιες στρατηγικές είναι οι πιο εφαρμόσιμες για τους μαθητές σας της ΕΕΚ;</a:t>
            </a:r>
          </a:p>
        </p:txBody>
      </p:sp>
      <p:sp>
        <p:nvSpPr>
          <p:cNvPr id="12" name="Action Button: Document 11">
            <a:hlinkClick r:id="rId8" highlightClick="1"/>
            <a:hlinkHover r:id="rId8"/>
            <a:extLst>
              <a:ext uri="{FF2B5EF4-FFF2-40B4-BE49-F238E27FC236}">
                <a16:creationId xmlns="" xmlns:a14="http://schemas.microsoft.com/office/drawing/2010/main" xmlns:p14="http://schemas.microsoft.com/office/powerpoint/2010/main" xmlns:a16="http://schemas.microsoft.com/office/drawing/2014/main" id="{0A75F350-C91E-461E-919D-F423E413120B}"/>
              </a:ext>
            </a:extLst>
          </p:cNvPr>
          <p:cNvSpPr/>
          <p:nvPr/>
        </p:nvSpPr>
        <p:spPr>
          <a:xfrm>
            <a:off x="9373909" y="2613110"/>
            <a:ext cx="1920240" cy="1769254"/>
          </a:xfrm>
          <a:prstGeom prst="actionButtonDocument">
            <a:avLst/>
          </a:prstGeom>
          <a:solidFill>
            <a:srgbClr val="F2BD1F"/>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hought Bubble: Cloud 12">
            <a:extLst>
              <a:ext uri="{FF2B5EF4-FFF2-40B4-BE49-F238E27FC236}">
                <a16:creationId xmlns="" xmlns:a14="http://schemas.microsoft.com/office/drawing/2010/main" xmlns:p14="http://schemas.microsoft.com/office/powerpoint/2010/main" xmlns:a16="http://schemas.microsoft.com/office/drawing/2014/main" id="{FC273A36-A680-4C4D-B4CA-5E6AE2802521}"/>
              </a:ext>
            </a:extLst>
          </p:cNvPr>
          <p:cNvSpPr/>
          <p:nvPr/>
        </p:nvSpPr>
        <p:spPr>
          <a:xfrm rot="1904267">
            <a:off x="628041" y="131238"/>
            <a:ext cx="1085749" cy="1099598"/>
          </a:xfrm>
          <a:prstGeom prst="cloudCallout">
            <a:avLst>
              <a:gd name="adj1" fmla="val -45821"/>
              <a:gd name="adj2" fmla="val 74174"/>
            </a:avLst>
          </a:prstGeom>
          <a:solidFill>
            <a:schemeClr val="bg1"/>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411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3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hyp="http://schemas.microsoft.com/office/drawing/2018/hyperlinkcolor" xmlns:p14="http://schemas.microsoft.com/office/powerpoint/2010/main" xmlns:a16="http://schemas.microsoft.com/office/drawing/2014/main" id="{C6636DB5-842C-46F2-9EA9-DD4A4B8D2A38}"/>
              </a:ext>
            </a:extLst>
          </p:cNvPr>
          <p:cNvSpPr>
            <a:spLocks noGrp="1"/>
          </p:cNvSpPr>
          <p:nvPr>
            <p:ph type="title"/>
          </p:nvPr>
        </p:nvSpPr>
        <p:spPr>
          <a:xfrm>
            <a:off x="391160" y="156686"/>
            <a:ext cx="11651904" cy="1325563"/>
          </a:xfrm>
        </p:spPr>
        <p:txBody>
          <a:bodyPr>
            <a:normAutofit/>
          </a:bodyPr>
          <a:lstStyle/>
          <a:p>
            <a:pPr fontAlgn="base"/>
            <a:r>
              <a:rPr lang="nl-NL" dirty="0">
                <a:solidFill>
                  <a:srgbClr val="F2BD1F"/>
                </a:solidFill>
                <a:latin typeface="+mn-lt"/>
              </a:rPr>
              <a:t>Η θεωρία των </a:t>
            </a:r>
            <a:r>
              <a:rPr lang="el-GR" dirty="0">
                <a:solidFill>
                  <a:srgbClr val="F2BD1F"/>
                </a:solidFill>
                <a:latin typeface="+mn-lt"/>
              </a:rPr>
              <a:t>πολλαπλών τύπων νοημοσύνης</a:t>
            </a:r>
            <a:r>
              <a:rPr lang="nl-NL" dirty="0">
                <a:solidFill>
                  <a:srgbClr val="F2BD1F"/>
                </a:solidFill>
                <a:latin typeface="+mn-lt"/>
              </a:rPr>
              <a:t/>
            </a:r>
            <a:br>
              <a:rPr lang="nl-NL" dirty="0">
                <a:solidFill>
                  <a:srgbClr val="F2BD1F"/>
                </a:solidFill>
                <a:latin typeface="+mn-lt"/>
              </a:rPr>
            </a:br>
            <a:r>
              <a:rPr lang="nl-NL" b="1" dirty="0">
                <a:solidFill>
                  <a:srgbClr val="F2BD1F"/>
                </a:solidFill>
              </a:rPr>
              <a:t>2.3 Προκλήσεις</a:t>
            </a:r>
            <a:endParaRPr lang="en-GB" b="1" i="0" dirty="0">
              <a:solidFill>
                <a:srgbClr val="F2BD1F"/>
              </a:solidFill>
              <a:effectLst/>
              <a:latin typeface="Open Sans" panose="020B0606030504020204" pitchFamily="34" charset="0"/>
            </a:endParaRPr>
          </a:p>
        </p:txBody>
      </p:sp>
      <p:sp>
        <p:nvSpPr>
          <p:cNvPr id="2" name="Content Placeholder 1">
            <a:extLst>
              <a:ext uri="{FF2B5EF4-FFF2-40B4-BE49-F238E27FC236}">
                <a16:creationId xmlns="" xmlns:ahyp="http://schemas.microsoft.com/office/drawing/2018/hyperlinkcolor" xmlns:p14="http://schemas.microsoft.com/office/powerpoint/2010/main" xmlns:a16="http://schemas.microsoft.com/office/drawing/2014/main" id="{D7FF0508-2CC0-4BA1-8701-CBF6E3DC9F5A}"/>
              </a:ext>
            </a:extLst>
          </p:cNvPr>
          <p:cNvSpPr>
            <a:spLocks noGrp="1"/>
          </p:cNvSpPr>
          <p:nvPr>
            <p:ph idx="1"/>
          </p:nvPr>
        </p:nvSpPr>
        <p:spPr>
          <a:xfrm>
            <a:off x="444500" y="1817371"/>
            <a:ext cx="10718800" cy="763270"/>
          </a:xfrm>
        </p:spPr>
        <p:txBody>
          <a:bodyPr>
            <a:normAutofit/>
          </a:bodyPr>
          <a:lstStyle/>
          <a:p>
            <a:pPr marL="0" indent="0" algn="just" fontAlgn="base">
              <a:buNone/>
            </a:pPr>
            <a:r>
              <a:rPr lang="en-GB" sz="2000" b="0" i="0" dirty="0" err="1">
                <a:effectLst/>
              </a:rPr>
              <a:t>Δεν</a:t>
            </a:r>
            <a:r>
              <a:rPr lang="en-GB" sz="2000" b="0" i="0" dirty="0">
                <a:effectLst/>
              </a:rPr>
              <a:t> </a:t>
            </a:r>
            <a:r>
              <a:rPr lang="el-GR" sz="2000" b="0" i="0" dirty="0" smtClean="0">
                <a:effectLst/>
              </a:rPr>
              <a:t>είναι εύκολο να </a:t>
            </a:r>
            <a:r>
              <a:rPr lang="el-GR" sz="2000" dirty="0"/>
              <a:t>συμπεριληφθούν σ</a:t>
            </a:r>
            <a:r>
              <a:rPr lang="en-GB" sz="2000" dirty="0" err="1"/>
              <a:t>την</a:t>
            </a:r>
            <a:r>
              <a:rPr lang="en-GB" sz="2000" dirty="0"/>
              <a:t> π</a:t>
            </a:r>
            <a:r>
              <a:rPr lang="en-GB" sz="2000" dirty="0" err="1"/>
              <a:t>ροετοιμ</a:t>
            </a:r>
            <a:r>
              <a:rPr lang="en-GB" sz="2000" dirty="0"/>
              <a:t>ασία μιας μαθησιακής </a:t>
            </a:r>
            <a:r>
              <a:rPr lang="en-GB" sz="2000" dirty="0" smtClean="0"/>
              <a:t>δραστηριότητας</a:t>
            </a:r>
            <a:r>
              <a:rPr lang="el-GR" sz="2000" dirty="0" smtClean="0"/>
              <a:t>, </a:t>
            </a:r>
            <a:r>
              <a:rPr lang="el-GR" sz="2000" b="0" i="0" dirty="0" smtClean="0">
                <a:effectLst/>
              </a:rPr>
              <a:t>όλοι οι τύποι </a:t>
            </a:r>
            <a:r>
              <a:rPr lang="el-GR" sz="2000" dirty="0"/>
              <a:t>ν</a:t>
            </a:r>
            <a:r>
              <a:rPr lang="el-GR" sz="2000" b="0" i="0" dirty="0" smtClean="0">
                <a:effectLst/>
              </a:rPr>
              <a:t>οημοσύνης</a:t>
            </a:r>
            <a:r>
              <a:rPr lang="en-GB" sz="2000" b="0" i="0" dirty="0" smtClean="0">
                <a:effectLst/>
              </a:rPr>
              <a:t> </a:t>
            </a:r>
            <a:r>
              <a:rPr lang="en-GB" sz="2000" b="0" i="0" dirty="0">
                <a:effectLst/>
              </a:rPr>
              <a:t>που περιλαμβάνονται στη </a:t>
            </a:r>
            <a:r>
              <a:rPr lang="en-GB" sz="2000" b="0" i="0" dirty="0" smtClean="0">
                <a:effectLst/>
              </a:rPr>
              <a:t>θεωρία. </a:t>
            </a:r>
            <a:endParaRPr lang="en-GB" sz="2000" b="0" i="0" dirty="0">
              <a:effectLst/>
            </a:endParaRPr>
          </a:p>
          <a:p>
            <a:pPr marL="0" indent="0">
              <a:buNone/>
            </a:pPr>
            <a:endParaRPr lang="nl-NL" sz="2400" dirty="0"/>
          </a:p>
        </p:txBody>
      </p:sp>
      <p:sp>
        <p:nvSpPr>
          <p:cNvPr id="5" name="Content Placeholder 1">
            <a:extLst>
              <a:ext uri="{FF2B5EF4-FFF2-40B4-BE49-F238E27FC236}">
                <a16:creationId xmlns="" xmlns:ahyp="http://schemas.microsoft.com/office/drawing/2018/hyperlinkcolor" xmlns:p14="http://schemas.microsoft.com/office/powerpoint/2010/main" xmlns:a16="http://schemas.microsoft.com/office/drawing/2014/main" id="{A0AA52CA-A044-488B-ABCD-0CEFC1E748D8}"/>
              </a:ext>
            </a:extLst>
          </p:cNvPr>
          <p:cNvSpPr txBox="1">
            <a:spLocks/>
          </p:cNvSpPr>
          <p:nvPr/>
        </p:nvSpPr>
        <p:spPr>
          <a:xfrm>
            <a:off x="444500" y="3200082"/>
            <a:ext cx="10548620" cy="976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000" dirty="0"/>
              <a:t>Η πρόκληση είναι να στοχεύσουμε στο μέγιστο αριθμό νοημοσύνων σε μια συνεδρία, ώστε να εξασφαλίσουμε τη συμμετοχή όλων των μαθητών σε μια τάξη.</a:t>
            </a:r>
          </a:p>
          <a:p>
            <a:pPr marL="0" indent="0">
              <a:buNone/>
            </a:pPr>
            <a:endParaRPr lang="nl-NL" sz="2400" dirty="0"/>
          </a:p>
        </p:txBody>
      </p:sp>
      <p:sp>
        <p:nvSpPr>
          <p:cNvPr id="6" name="Content Placeholder 1">
            <a:extLst>
              <a:ext uri="{FF2B5EF4-FFF2-40B4-BE49-F238E27FC236}">
                <a16:creationId xmlns="" xmlns:ahyp="http://schemas.microsoft.com/office/drawing/2018/hyperlinkcolor" xmlns:p14="http://schemas.microsoft.com/office/powerpoint/2010/main" xmlns:a16="http://schemas.microsoft.com/office/drawing/2014/main" id="{98AE97BE-114D-4942-8924-00EB9E8607B6}"/>
              </a:ext>
            </a:extLst>
          </p:cNvPr>
          <p:cNvSpPr txBox="1">
            <a:spLocks/>
          </p:cNvSpPr>
          <p:nvPr/>
        </p:nvSpPr>
        <p:spPr>
          <a:xfrm>
            <a:off x="391160" y="4657408"/>
            <a:ext cx="11046460" cy="2200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000" dirty="0"/>
              <a:t>Οι εκπαιδευτικοί θα πρέπει επίσης να προσέχουν ότι η αντιμετώπιση ενός συγκεκριμένου τύπου νοημοσύνης δεν σημαίνει ότι αγνοούνται άλλοι τύποι νοημοσύνης, διότι ο στόχος είναι να προσεγγιστεί το μυαλό των μαθητών καθώς και να αναπτυχθούν όλες οι δεξιότητές τους.</a:t>
            </a:r>
          </a:p>
          <a:p>
            <a:pPr marL="0" indent="0" fontAlgn="base">
              <a:buFont typeface="Arial" panose="020B0604020202020204" pitchFamily="34" charset="0"/>
              <a:buNone/>
            </a:pPr>
            <a:endParaRPr lang="en-GB" sz="1200" dirty="0"/>
          </a:p>
          <a:p>
            <a:pPr marL="0" indent="0" fontAlgn="base">
              <a:buFont typeface="Arial" panose="020B0604020202020204" pitchFamily="34" charset="0"/>
              <a:buNone/>
            </a:pPr>
            <a:r>
              <a:rPr lang="en-GB" sz="1050" b="1" dirty="0">
                <a:solidFill>
                  <a:srgbClr val="F2BD1F"/>
                </a:solidFill>
              </a:rPr>
              <a:t>Αναφορά: </a:t>
            </a:r>
            <a:r>
              <a:rPr lang="en-GB" sz="1050" b="1" dirty="0">
                <a:solidFill>
                  <a:srgbClr val="F2BD1F"/>
                </a:solidFill>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https:</a:t>
            </a:r>
            <a:r>
              <a:rPr lang="en-GB" sz="1050" b="1" dirty="0">
                <a:solidFill>
                  <a:srgbClr val="F2BD1F"/>
                </a:solidFill>
              </a:rPr>
              <a:t>//www.onatlas.com/blog/multiple-intelligences-theory </a:t>
            </a:r>
          </a:p>
          <a:p>
            <a:endParaRPr lang="nl-NL" sz="2400" dirty="0"/>
          </a:p>
        </p:txBody>
      </p:sp>
      <p:sp>
        <p:nvSpPr>
          <p:cNvPr id="3" name="TextBox 2">
            <a:extLst>
              <a:ext uri="{FF2B5EF4-FFF2-40B4-BE49-F238E27FC236}">
                <a16:creationId xmlns="" xmlns:ahyp="http://schemas.microsoft.com/office/drawing/2018/hyperlinkcolor" xmlns:p14="http://schemas.microsoft.com/office/powerpoint/2010/main" xmlns:a16="http://schemas.microsoft.com/office/drawing/2014/main" id="{6134BACB-D08A-40A2-8773-96D0A8260AC8}"/>
              </a:ext>
            </a:extLst>
          </p:cNvPr>
          <p:cNvSpPr txBox="1"/>
          <p:nvPr/>
        </p:nvSpPr>
        <p:spPr>
          <a:xfrm>
            <a:off x="0" y="1404659"/>
            <a:ext cx="3096260" cy="369332"/>
          </a:xfrm>
          <a:prstGeom prst="rect">
            <a:avLst/>
          </a:prstGeom>
          <a:solidFill>
            <a:srgbClr val="F2BD1F"/>
          </a:solidFill>
        </p:spPr>
        <p:txBody>
          <a:bodyPr wrap="square" rtlCol="0">
            <a:spAutoFit/>
          </a:bodyPr>
          <a:lstStyle/>
          <a:p>
            <a:r>
              <a:rPr lang="en-GB" dirty="0">
                <a:solidFill>
                  <a:schemeClr val="bg1"/>
                </a:solidFill>
              </a:rPr>
              <a:t>1</a:t>
            </a:r>
          </a:p>
        </p:txBody>
      </p:sp>
      <p:sp>
        <p:nvSpPr>
          <p:cNvPr id="7" name="TextBox 6">
            <a:extLst>
              <a:ext uri="{FF2B5EF4-FFF2-40B4-BE49-F238E27FC236}">
                <a16:creationId xmlns="" xmlns:ahyp="http://schemas.microsoft.com/office/drawing/2018/hyperlinkcolor" xmlns:p14="http://schemas.microsoft.com/office/powerpoint/2010/main" xmlns:a16="http://schemas.microsoft.com/office/drawing/2014/main" id="{E86D396C-C9C3-4EB3-BB11-4C43D6DA5CB4}"/>
              </a:ext>
            </a:extLst>
          </p:cNvPr>
          <p:cNvSpPr txBox="1"/>
          <p:nvPr/>
        </p:nvSpPr>
        <p:spPr>
          <a:xfrm>
            <a:off x="0" y="2813765"/>
            <a:ext cx="3096260" cy="369332"/>
          </a:xfrm>
          <a:prstGeom prst="rect">
            <a:avLst/>
          </a:prstGeom>
          <a:solidFill>
            <a:srgbClr val="F2BD1F"/>
          </a:solidFill>
        </p:spPr>
        <p:txBody>
          <a:bodyPr wrap="square" rtlCol="0">
            <a:spAutoFit/>
          </a:bodyPr>
          <a:lstStyle/>
          <a:p>
            <a:r>
              <a:rPr lang="en-GB" dirty="0">
                <a:solidFill>
                  <a:schemeClr val="bg1"/>
                </a:solidFill>
              </a:rPr>
              <a:t>2</a:t>
            </a:r>
          </a:p>
        </p:txBody>
      </p:sp>
      <p:sp>
        <p:nvSpPr>
          <p:cNvPr id="8" name="TextBox 7">
            <a:extLst>
              <a:ext uri="{FF2B5EF4-FFF2-40B4-BE49-F238E27FC236}">
                <a16:creationId xmlns="" xmlns:ahyp="http://schemas.microsoft.com/office/drawing/2018/hyperlinkcolor" xmlns:p14="http://schemas.microsoft.com/office/powerpoint/2010/main" xmlns:a16="http://schemas.microsoft.com/office/drawing/2014/main" id="{B69428C6-6F44-4765-8277-7725A431A52A}"/>
              </a:ext>
            </a:extLst>
          </p:cNvPr>
          <p:cNvSpPr txBox="1"/>
          <p:nvPr/>
        </p:nvSpPr>
        <p:spPr>
          <a:xfrm>
            <a:off x="0" y="4177032"/>
            <a:ext cx="3096260" cy="369332"/>
          </a:xfrm>
          <a:prstGeom prst="rect">
            <a:avLst/>
          </a:prstGeom>
          <a:solidFill>
            <a:srgbClr val="F2BD1F"/>
          </a:solidFill>
        </p:spPr>
        <p:txBody>
          <a:bodyPr wrap="square" rtlCol="0">
            <a:spAutoFit/>
          </a:bodyPr>
          <a:lstStyle/>
          <a:p>
            <a:r>
              <a:rPr lang="en-GB" dirty="0">
                <a:solidFill>
                  <a:schemeClr val="bg1"/>
                </a:solidFill>
              </a:rPr>
              <a:t>3</a:t>
            </a:r>
          </a:p>
        </p:txBody>
      </p:sp>
    </p:spTree>
    <p:extLst>
      <p:ext uri="{BB962C8B-B14F-4D97-AF65-F5344CB8AC3E}">
        <p14:creationId xmlns:p14="http://schemas.microsoft.com/office/powerpoint/2010/main" val="107408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 xmlns:p14="http://schemas.microsoft.com/office/powerpoint/2010/main" xmlns:a16="http://schemas.microsoft.com/office/drawing/2014/main" id="{DF46294A-8341-4EB6-9684-ABC0FEBB3864}"/>
              </a:ext>
            </a:extLst>
          </p:cNvPr>
          <p:cNvSpPr txBox="1">
            <a:spLocks/>
          </p:cNvSpPr>
          <p:nvPr/>
        </p:nvSpPr>
        <p:spPr>
          <a:xfrm>
            <a:off x="266355" y="1387589"/>
            <a:ext cx="4934295" cy="19271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nSpc>
                <a:spcPct val="100000"/>
              </a:lnSpc>
              <a:spcAft>
                <a:spcPts val="1000"/>
              </a:spcAft>
            </a:pPr>
            <a:r>
              <a:rPr lang="en-GB" sz="2800" dirty="0">
                <a:solidFill>
                  <a:schemeClr val="bg1"/>
                </a:solidFill>
                <a:latin typeface="+mn-lt"/>
                <a:ea typeface="+mn-ea"/>
                <a:cs typeface="+mn-cs"/>
              </a:rPr>
              <a:t>2.4 Οι παράγοντες που επηρεάζουν την αλλαγή στην τάξη</a:t>
            </a:r>
          </a:p>
        </p:txBody>
      </p:sp>
    </p:spTree>
    <p:extLst>
      <p:ext uri="{BB962C8B-B14F-4D97-AF65-F5344CB8AC3E}">
        <p14:creationId xmlns:p14="http://schemas.microsoft.com/office/powerpoint/2010/main" val="326101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 xmlns:p14="http://schemas.microsoft.com/office/powerpoint/2010/main" xmlns:a16="http://schemas.microsoft.com/office/drawing/2014/main" id="{BEF1AD35-12D5-4BCF-97A3-79A12AE91646}"/>
              </a:ext>
            </a:extLst>
          </p:cNvPr>
          <p:cNvSpPr/>
          <p:nvPr/>
        </p:nvSpPr>
        <p:spPr>
          <a:xfrm>
            <a:off x="175777" y="1262380"/>
            <a:ext cx="5161280" cy="4729480"/>
          </a:xfrm>
          <a:prstGeom prst="ellipse">
            <a:avLst/>
          </a:prstGeom>
          <a:solidFill>
            <a:srgbClr val="378FCD"/>
          </a:solidFill>
          <a:ln>
            <a:solidFill>
              <a:srgbClr val="37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p14="http://schemas.microsoft.com/office/powerpoint/2010/main" xmlns:a16="http://schemas.microsoft.com/office/drawing/2014/main" id="{5759E2B3-3215-4C6B-8F8B-E352FEBCD425}"/>
              </a:ext>
            </a:extLst>
          </p:cNvPr>
          <p:cNvSpPr>
            <a:spLocks noGrp="1"/>
          </p:cNvSpPr>
          <p:nvPr>
            <p:ph type="title"/>
          </p:nvPr>
        </p:nvSpPr>
        <p:spPr>
          <a:xfrm>
            <a:off x="141105" y="-309563"/>
            <a:ext cx="13690600" cy="1325563"/>
          </a:xfrm>
        </p:spPr>
        <p:txBody>
          <a:bodyPr>
            <a:normAutofit/>
          </a:bodyPr>
          <a:lstStyle/>
          <a:p>
            <a:r>
              <a:rPr lang="en-GB" sz="4000" dirty="0">
                <a:solidFill>
                  <a:srgbClr val="378FCD"/>
                </a:solidFill>
                <a:latin typeface="+mn-lt"/>
              </a:rPr>
              <a:t>Ποιος παράγοντας επηρεάζει την αλλαγή στην τάξη;</a:t>
            </a:r>
            <a:endParaRPr lang="nl-NL" sz="4000" dirty="0">
              <a:solidFill>
                <a:srgbClr val="378FCD"/>
              </a:solidFill>
              <a:latin typeface="+mn-lt"/>
            </a:endParaRPr>
          </a:p>
        </p:txBody>
      </p:sp>
      <p:sp>
        <p:nvSpPr>
          <p:cNvPr id="3" name="Content Placeholder 2">
            <a:extLst>
              <a:ext uri="{FF2B5EF4-FFF2-40B4-BE49-F238E27FC236}">
                <a16:creationId xmlns="" xmlns:p14="http://schemas.microsoft.com/office/powerpoint/2010/main" xmlns:a16="http://schemas.microsoft.com/office/drawing/2014/main" id="{D3707263-D2BA-411A-9A9C-630FC40FB01B}"/>
              </a:ext>
            </a:extLst>
          </p:cNvPr>
          <p:cNvSpPr>
            <a:spLocks noGrp="1"/>
          </p:cNvSpPr>
          <p:nvPr>
            <p:ph idx="1"/>
          </p:nvPr>
        </p:nvSpPr>
        <p:spPr>
          <a:xfrm>
            <a:off x="6096000" y="1100455"/>
            <a:ext cx="5847080" cy="5053330"/>
          </a:xfrm>
        </p:spPr>
        <p:txBody>
          <a:bodyPr>
            <a:normAutofit lnSpcReduction="10000"/>
          </a:bodyPr>
          <a:lstStyle/>
          <a:p>
            <a:pPr marL="0" indent="0">
              <a:buNone/>
            </a:pPr>
            <a:endParaRPr lang="en-GB" sz="1600" dirty="0"/>
          </a:p>
          <a:p>
            <a:pPr marL="0" indent="0" algn="just">
              <a:buNone/>
            </a:pPr>
            <a:r>
              <a:rPr lang="en-GB" sz="1600" dirty="0"/>
              <a:t>Τάξεις βασισμένες σε πρότυπα: στοχευμένες προσδοκίες που καθορίζονται από περιφέρειες, κράτη και έθνη</a:t>
            </a:r>
          </a:p>
          <a:p>
            <a:pPr marL="0" indent="0" algn="just">
              <a:buNone/>
            </a:pPr>
            <a:endParaRPr lang="en-GB" sz="1600" dirty="0"/>
          </a:p>
          <a:p>
            <a:pPr marL="0" indent="0" algn="just">
              <a:buNone/>
            </a:pPr>
            <a:r>
              <a:rPr lang="en-GB" sz="1600" dirty="0"/>
              <a:t>Πολυπολιτισμική ποικιλομορφία: συνεχής εισροή μεταναστών μαθητών με ελάχιστες ή καθόλου επικοινωνιακές δεξιότητες ή ικανότητες στην αγγλική γλώσσα</a:t>
            </a:r>
          </a:p>
          <a:p>
            <a:pPr algn="just"/>
            <a:endParaRPr lang="en-GB" sz="1600" dirty="0"/>
          </a:p>
          <a:p>
            <a:pPr marL="0" indent="0" algn="just">
              <a:buNone/>
            </a:pPr>
            <a:r>
              <a:rPr lang="en-GB" sz="1600" dirty="0"/>
              <a:t>Διαφορετικότητα των μαθητών: μοναδικά μαθησιακά στυλ και διαφορετικά επίπεδα πολλαπλής νοημοσύνης</a:t>
            </a:r>
          </a:p>
          <a:p>
            <a:pPr marL="0" indent="0" algn="just">
              <a:buNone/>
            </a:pPr>
            <a:endParaRPr lang="en-GB" sz="1600" dirty="0"/>
          </a:p>
          <a:p>
            <a:pPr marL="0" indent="0" algn="just">
              <a:buNone/>
            </a:pPr>
            <a:r>
              <a:rPr lang="en-GB" sz="1600" dirty="0"/>
              <a:t>Νέα γνωστική έρευνα για την ανθρώπινη μάθηση: γνώση του εγκεφάλου και του τρόπου με τον οποίο επεξεργάζεται τη μνήμη και δημιουργεί νόημα</a:t>
            </a:r>
          </a:p>
          <a:p>
            <a:pPr algn="just"/>
            <a:endParaRPr lang="en-GB" sz="1600" dirty="0"/>
          </a:p>
          <a:p>
            <a:pPr marL="0" indent="0" algn="just">
              <a:buNone/>
            </a:pPr>
            <a:r>
              <a:rPr lang="en-GB" sz="1600" dirty="0"/>
              <a:t>Ραγδαίες κοινωνικές και τεχνολογικές αλλαγές: πολιτικές και οικονομικές επαναστάσεις που επηρεάζουν </a:t>
            </a:r>
            <a:r>
              <a:rPr lang="en-GB" sz="1600" dirty="0" smtClean="0"/>
              <a:t>το</a:t>
            </a:r>
            <a:r>
              <a:rPr lang="el-GR" sz="1600" dirty="0" smtClean="0"/>
              <a:t>ν</a:t>
            </a:r>
            <a:r>
              <a:rPr lang="en-GB" sz="1600" dirty="0" smtClean="0"/>
              <a:t> </a:t>
            </a:r>
            <a:r>
              <a:rPr lang="el-GR" sz="1600" dirty="0" smtClean="0"/>
              <a:t>τρόπο που πραγματοποιείται η διδασκαλία και το περιεχόμενο της</a:t>
            </a:r>
            <a:endParaRPr lang="nl-NL" sz="1600" dirty="0"/>
          </a:p>
        </p:txBody>
      </p:sp>
      <p:sp>
        <p:nvSpPr>
          <p:cNvPr id="4" name="Content Placeholder 2">
            <a:extLst>
              <a:ext uri="{FF2B5EF4-FFF2-40B4-BE49-F238E27FC236}">
                <a16:creationId xmlns="" xmlns:p14="http://schemas.microsoft.com/office/powerpoint/2010/main" xmlns:a16="http://schemas.microsoft.com/office/drawing/2014/main" id="{FCE66E94-DC83-4BC4-881A-B6FB683C6D6C}"/>
              </a:ext>
            </a:extLst>
          </p:cNvPr>
          <p:cNvSpPr txBox="1">
            <a:spLocks/>
          </p:cNvSpPr>
          <p:nvPr/>
        </p:nvSpPr>
        <p:spPr>
          <a:xfrm>
            <a:off x="710017" y="2317752"/>
            <a:ext cx="4287520" cy="3541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800" dirty="0">
                <a:solidFill>
                  <a:srgbClr val="FFFFFF"/>
                </a:solidFill>
              </a:rPr>
              <a:t>Είμαστε αντιμέτωποι με περισσότερες αλλαγές από ποτέ άλλοτε στην εκπαίδευση. Αρκετές δεκαετίες πριν, οι εκπαιδευτικοί έμπαιναν στο επάγγελμα με την επιθυμία να εργαστούν με μαθητές, μια βάση γνώσεων και καλές προθέσεις. Σήμερα, οι εκπαιδευτικοί αντιμετωπίζουν ένα δύσκολο τοπίο που βρίσκεται σε συνεχή μεταβολή. Πολλοί παράγοντες επηρεάζουν τη συνεχώς μεταβαλλόμενη τάξη:</a:t>
            </a:r>
          </a:p>
        </p:txBody>
      </p:sp>
      <p:sp>
        <p:nvSpPr>
          <p:cNvPr id="6" name="Title 1">
            <a:extLst>
              <a:ext uri="{FF2B5EF4-FFF2-40B4-BE49-F238E27FC236}">
                <a16:creationId xmlns="" xmlns:p14="http://schemas.microsoft.com/office/powerpoint/2010/main" xmlns:a16="http://schemas.microsoft.com/office/drawing/2014/main" id="{59BFC70E-28E9-4FE5-A477-CF2AE5DAF5A9}"/>
              </a:ext>
            </a:extLst>
          </p:cNvPr>
          <p:cNvSpPr txBox="1">
            <a:spLocks/>
          </p:cNvSpPr>
          <p:nvPr/>
        </p:nvSpPr>
        <p:spPr>
          <a:xfrm>
            <a:off x="5547360" y="935989"/>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1.</a:t>
            </a:r>
            <a:endParaRPr lang="nl-NL" dirty="0">
              <a:solidFill>
                <a:srgbClr val="378FCD"/>
              </a:solidFill>
            </a:endParaRPr>
          </a:p>
        </p:txBody>
      </p:sp>
      <p:sp>
        <p:nvSpPr>
          <p:cNvPr id="7" name="Title 1">
            <a:extLst>
              <a:ext uri="{FF2B5EF4-FFF2-40B4-BE49-F238E27FC236}">
                <a16:creationId xmlns="" xmlns:p14="http://schemas.microsoft.com/office/powerpoint/2010/main" xmlns:a16="http://schemas.microsoft.com/office/drawing/2014/main" id="{71C0AEFD-73F7-4FAB-B46A-61D0E7DB85B6}"/>
              </a:ext>
            </a:extLst>
          </p:cNvPr>
          <p:cNvSpPr txBox="1">
            <a:spLocks/>
          </p:cNvSpPr>
          <p:nvPr/>
        </p:nvSpPr>
        <p:spPr>
          <a:xfrm>
            <a:off x="5547360" y="1854041"/>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2.</a:t>
            </a:r>
            <a:endParaRPr lang="nl-NL" dirty="0">
              <a:solidFill>
                <a:srgbClr val="378FCD"/>
              </a:solidFill>
            </a:endParaRPr>
          </a:p>
        </p:txBody>
      </p:sp>
      <p:sp>
        <p:nvSpPr>
          <p:cNvPr id="8" name="Title 1">
            <a:extLst>
              <a:ext uri="{FF2B5EF4-FFF2-40B4-BE49-F238E27FC236}">
                <a16:creationId xmlns="" xmlns:p14="http://schemas.microsoft.com/office/powerpoint/2010/main" xmlns:a16="http://schemas.microsoft.com/office/drawing/2014/main" id="{FD49373C-C83A-42AA-AE11-F25AB1717B72}"/>
              </a:ext>
            </a:extLst>
          </p:cNvPr>
          <p:cNvSpPr txBox="1">
            <a:spLocks/>
          </p:cNvSpPr>
          <p:nvPr/>
        </p:nvSpPr>
        <p:spPr>
          <a:xfrm>
            <a:off x="5537200" y="3627120"/>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4.</a:t>
            </a:r>
            <a:endParaRPr lang="nl-NL" dirty="0">
              <a:solidFill>
                <a:srgbClr val="378FCD"/>
              </a:solidFill>
            </a:endParaRPr>
          </a:p>
        </p:txBody>
      </p:sp>
      <p:sp>
        <p:nvSpPr>
          <p:cNvPr id="9" name="Title 1">
            <a:extLst>
              <a:ext uri="{FF2B5EF4-FFF2-40B4-BE49-F238E27FC236}">
                <a16:creationId xmlns="" xmlns:p14="http://schemas.microsoft.com/office/powerpoint/2010/main" xmlns:a16="http://schemas.microsoft.com/office/drawing/2014/main" id="{55AB3055-247E-4589-A7E2-6AF9CBA459A0}"/>
              </a:ext>
            </a:extLst>
          </p:cNvPr>
          <p:cNvSpPr txBox="1">
            <a:spLocks/>
          </p:cNvSpPr>
          <p:nvPr/>
        </p:nvSpPr>
        <p:spPr>
          <a:xfrm>
            <a:off x="5537200" y="2703987"/>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3.</a:t>
            </a:r>
            <a:endParaRPr lang="nl-NL" dirty="0">
              <a:solidFill>
                <a:srgbClr val="378FCD"/>
              </a:solidFill>
            </a:endParaRPr>
          </a:p>
        </p:txBody>
      </p:sp>
      <p:sp>
        <p:nvSpPr>
          <p:cNvPr id="10" name="Title 1">
            <a:extLst>
              <a:ext uri="{FF2B5EF4-FFF2-40B4-BE49-F238E27FC236}">
                <a16:creationId xmlns="" xmlns:p14="http://schemas.microsoft.com/office/powerpoint/2010/main" xmlns:a16="http://schemas.microsoft.com/office/drawing/2014/main" id="{9DF39C2C-BBC5-4466-A3D9-5C2016C64D1C}"/>
              </a:ext>
            </a:extLst>
          </p:cNvPr>
          <p:cNvSpPr txBox="1">
            <a:spLocks/>
          </p:cNvSpPr>
          <p:nvPr/>
        </p:nvSpPr>
        <p:spPr>
          <a:xfrm>
            <a:off x="5491480" y="4712334"/>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5.</a:t>
            </a:r>
            <a:endParaRPr lang="nl-NL" dirty="0">
              <a:solidFill>
                <a:srgbClr val="378FCD"/>
              </a:solidFill>
            </a:endParaRPr>
          </a:p>
        </p:txBody>
      </p:sp>
      <p:sp>
        <p:nvSpPr>
          <p:cNvPr id="11" name="Title 1">
            <a:extLst>
              <a:ext uri="{FF2B5EF4-FFF2-40B4-BE49-F238E27FC236}">
                <a16:creationId xmlns="" xmlns:p14="http://schemas.microsoft.com/office/powerpoint/2010/main" xmlns:a16="http://schemas.microsoft.com/office/drawing/2014/main" id="{47A0C9DC-0D86-42E3-B7B3-75E7447E7880}"/>
              </a:ext>
            </a:extLst>
          </p:cNvPr>
          <p:cNvSpPr txBox="1">
            <a:spLocks/>
          </p:cNvSpPr>
          <p:nvPr/>
        </p:nvSpPr>
        <p:spPr>
          <a:xfrm>
            <a:off x="175777" y="341313"/>
            <a:ext cx="1369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4000" dirty="0">
                <a:solidFill>
                  <a:srgbClr val="378FCD"/>
                </a:solidFill>
              </a:rPr>
              <a:t>2.4 Ιστορικό</a:t>
            </a:r>
          </a:p>
        </p:txBody>
      </p:sp>
    </p:spTree>
    <p:extLst>
      <p:ext uri="{BB962C8B-B14F-4D97-AF65-F5344CB8AC3E}">
        <p14:creationId xmlns:p14="http://schemas.microsoft.com/office/powerpoint/2010/main" val="3481863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 xmlns:p14="http://schemas.microsoft.com/office/powerpoint/2010/main" xmlns:a16="http://schemas.microsoft.com/office/drawing/2014/main" id="{47A0C9DC-0D86-42E3-B7B3-75E7447E7880}"/>
              </a:ext>
            </a:extLst>
          </p:cNvPr>
          <p:cNvSpPr txBox="1">
            <a:spLocks/>
          </p:cNvSpPr>
          <p:nvPr/>
        </p:nvSpPr>
        <p:spPr>
          <a:xfrm>
            <a:off x="2132847" y="61835"/>
            <a:ext cx="61488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4000" dirty="0">
                <a:solidFill>
                  <a:srgbClr val="378FCD"/>
                </a:solidFill>
              </a:rPr>
              <a:t>Χρόνος </a:t>
            </a:r>
            <a:r>
              <a:rPr lang="nl-NL" sz="4000" dirty="0" err="1">
                <a:solidFill>
                  <a:srgbClr val="378FCD"/>
                </a:solidFill>
              </a:rPr>
              <a:t>γι</a:t>
            </a:r>
            <a:r>
              <a:rPr lang="nl-NL" sz="4000" dirty="0">
                <a:solidFill>
                  <a:srgbClr val="378FCD"/>
                </a:solidFill>
              </a:rPr>
              <a:t>α </a:t>
            </a:r>
            <a:r>
              <a:rPr lang="el-GR" sz="4000" dirty="0" err="1" smtClean="0">
                <a:solidFill>
                  <a:srgbClr val="378FCD"/>
                </a:solidFill>
              </a:rPr>
              <a:t>αναστοχασμό</a:t>
            </a:r>
            <a:endParaRPr lang="nl-NL" sz="4000" dirty="0">
              <a:solidFill>
                <a:srgbClr val="378FCD"/>
              </a:solidFill>
            </a:endParaRPr>
          </a:p>
        </p:txBody>
      </p:sp>
      <p:sp>
        <p:nvSpPr>
          <p:cNvPr id="12" name="Thought Bubble: Cloud 11">
            <a:extLst>
              <a:ext uri="{FF2B5EF4-FFF2-40B4-BE49-F238E27FC236}">
                <a16:creationId xmlns="" xmlns:p14="http://schemas.microsoft.com/office/powerpoint/2010/main" xmlns:a16="http://schemas.microsoft.com/office/drawing/2014/main" id="{CA9F39EF-0748-41C6-AD9B-F59A4E5EAFCF}"/>
              </a:ext>
            </a:extLst>
          </p:cNvPr>
          <p:cNvSpPr/>
          <p:nvPr/>
        </p:nvSpPr>
        <p:spPr>
          <a:xfrm rot="1667474">
            <a:off x="739054" y="84382"/>
            <a:ext cx="1404292" cy="1083559"/>
          </a:xfrm>
          <a:prstGeom prst="cloudCallout">
            <a:avLst>
              <a:gd name="adj1" fmla="val -30856"/>
              <a:gd name="adj2" fmla="val 76985"/>
            </a:avLst>
          </a:prstGeom>
          <a:solidFill>
            <a:schemeClr val="bg1"/>
          </a:solidFill>
          <a:ln>
            <a:solidFill>
              <a:srgbClr val="37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 xmlns:p14="http://schemas.microsoft.com/office/powerpoint/2010/main" xmlns:a16="http://schemas.microsoft.com/office/drawing/2014/main" id="{87406CDB-8DA5-4171-9428-4C99314941D5}"/>
              </a:ext>
            </a:extLst>
          </p:cNvPr>
          <p:cNvSpPr txBox="1"/>
          <p:nvPr/>
        </p:nvSpPr>
        <p:spPr>
          <a:xfrm>
            <a:off x="0" y="1832875"/>
            <a:ext cx="8021782" cy="646331"/>
          </a:xfrm>
          <a:prstGeom prst="rect">
            <a:avLst/>
          </a:prstGeom>
          <a:solidFill>
            <a:srgbClr val="378FCD"/>
          </a:solidFill>
          <a:ln>
            <a:solidFill>
              <a:srgbClr val="378FCD"/>
            </a:solidFill>
          </a:ln>
        </p:spPr>
        <p:txBody>
          <a:bodyPr wrap="square">
            <a:spAutoFit/>
          </a:bodyPr>
          <a:lstStyle/>
          <a:p>
            <a:pPr algn="l"/>
            <a:r>
              <a:rPr lang="en-GB" b="1" dirty="0">
                <a:solidFill>
                  <a:srgbClr val="FFFFFF"/>
                </a:solidFill>
                <a:effectLst/>
              </a:rPr>
              <a:t>2.4. Μπορείτε να εντοπίσετε κάποιον από αυτούς τους παράγοντες στην τάξη σας; Μοιραστείτε μαζί μας τα παραδείγματά σας</a:t>
            </a:r>
          </a:p>
        </p:txBody>
      </p:sp>
      <p:cxnSp>
        <p:nvCxnSpPr>
          <p:cNvPr id="17" name="Straight Connector 16">
            <a:extLst>
              <a:ext uri="{FF2B5EF4-FFF2-40B4-BE49-F238E27FC236}">
                <a16:creationId xmlns="" xmlns:p14="http://schemas.microsoft.com/office/powerpoint/2010/main" xmlns:a16="http://schemas.microsoft.com/office/drawing/2014/main" id="{17A49CF0-8437-4101-A903-5C1A23BEB341}"/>
              </a:ext>
            </a:extLst>
          </p:cNvPr>
          <p:cNvCxnSpPr/>
          <p:nvPr/>
        </p:nvCxnSpPr>
        <p:spPr>
          <a:xfrm>
            <a:off x="3162300" y="384810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 xmlns:p14="http://schemas.microsoft.com/office/powerpoint/2010/main" xmlns:a16="http://schemas.microsoft.com/office/drawing/2014/main" id="{1C7E51D3-F281-4961-8605-F88917178A38}"/>
              </a:ext>
            </a:extLst>
          </p:cNvPr>
          <p:cNvCxnSpPr/>
          <p:nvPr/>
        </p:nvCxnSpPr>
        <p:spPr>
          <a:xfrm>
            <a:off x="3162300" y="481965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p14="http://schemas.microsoft.com/office/powerpoint/2010/main" xmlns:a16="http://schemas.microsoft.com/office/drawing/2014/main" id="{5798DC6B-573F-46E6-A876-77513E83F0F3}"/>
              </a:ext>
            </a:extLst>
          </p:cNvPr>
          <p:cNvCxnSpPr/>
          <p:nvPr/>
        </p:nvCxnSpPr>
        <p:spPr>
          <a:xfrm>
            <a:off x="3162300" y="5343525"/>
            <a:ext cx="6477000" cy="0"/>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 xmlns:p14="http://schemas.microsoft.com/office/powerpoint/2010/main" xmlns:a16="http://schemas.microsoft.com/office/drawing/2014/main" id="{A9B11D59-E918-4591-ADB9-C1B12A5683B7}"/>
              </a:ext>
            </a:extLst>
          </p:cNvPr>
          <p:cNvSpPr txBox="1"/>
          <p:nvPr/>
        </p:nvSpPr>
        <p:spPr>
          <a:xfrm>
            <a:off x="4195762" y="1787995"/>
            <a:ext cx="7477125" cy="2600325"/>
          </a:xfrm>
          <a:prstGeom prst="rect">
            <a:avLst/>
          </a:prstGeom>
          <a:noFill/>
        </p:spPr>
        <p:txBody>
          <a:bodyPr wrap="square" rtlCol="0">
            <a:spAutoFit/>
          </a:bodyPr>
          <a:lstStyle/>
          <a:p>
            <a:endParaRPr lang="en-GB" dirty="0"/>
          </a:p>
        </p:txBody>
      </p:sp>
      <p:cxnSp>
        <p:nvCxnSpPr>
          <p:cNvPr id="23" name="Straight Connector 22">
            <a:extLst>
              <a:ext uri="{FF2B5EF4-FFF2-40B4-BE49-F238E27FC236}">
                <a16:creationId xmlns="" xmlns:p14="http://schemas.microsoft.com/office/powerpoint/2010/main" xmlns:a16="http://schemas.microsoft.com/office/drawing/2014/main" id="{870F97F9-CDA4-4903-82D9-A930F615C24E}"/>
              </a:ext>
            </a:extLst>
          </p:cNvPr>
          <p:cNvCxnSpPr/>
          <p:nvPr/>
        </p:nvCxnSpPr>
        <p:spPr>
          <a:xfrm>
            <a:off x="3162300" y="4314825"/>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p14="http://schemas.microsoft.com/office/powerpoint/2010/main" xmlns:a16="http://schemas.microsoft.com/office/drawing/2014/main" id="{3F9C43BE-00AC-4286-897C-5A11C717CBA6}"/>
              </a:ext>
            </a:extLst>
          </p:cNvPr>
          <p:cNvCxnSpPr/>
          <p:nvPr/>
        </p:nvCxnSpPr>
        <p:spPr>
          <a:xfrm>
            <a:off x="3162300" y="333375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p14="http://schemas.microsoft.com/office/powerpoint/2010/main" xmlns:a16="http://schemas.microsoft.com/office/drawing/2014/main" id="{4A1B3B48-81DC-4D3B-A0E5-8C3FDDDBCFE3}"/>
              </a:ext>
            </a:extLst>
          </p:cNvPr>
          <p:cNvCxnSpPr/>
          <p:nvPr/>
        </p:nvCxnSpPr>
        <p:spPr>
          <a:xfrm>
            <a:off x="3162300" y="5876925"/>
            <a:ext cx="6477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0797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hyp="http://schemas.microsoft.com/office/drawing/2018/hyperlinkcolor" xmlns:p14="http://schemas.microsoft.com/office/powerpoint/2010/main" xmlns:a16="http://schemas.microsoft.com/office/drawing/2014/main" id="{422FED3E-30FA-41C7-BD1B-3AB0EE5FFFCC}"/>
              </a:ext>
            </a:extLst>
          </p:cNvPr>
          <p:cNvSpPr>
            <a:spLocks noGrp="1"/>
          </p:cNvSpPr>
          <p:nvPr>
            <p:ph type="title"/>
          </p:nvPr>
        </p:nvSpPr>
        <p:spPr/>
        <p:txBody>
          <a:bodyPr/>
          <a:lstStyle/>
          <a:p>
            <a:r>
              <a:rPr lang="en-GB" dirty="0"/>
              <a:t>Κατάλογος αναφορών και περαιτέρω ανάγνωσης</a:t>
            </a:r>
            <a:endParaRPr lang="nl-NL" dirty="0"/>
          </a:p>
        </p:txBody>
      </p:sp>
      <p:sp>
        <p:nvSpPr>
          <p:cNvPr id="3" name="Content Placeholder 2">
            <a:extLst>
              <a:ext uri="{FF2B5EF4-FFF2-40B4-BE49-F238E27FC236}">
                <a16:creationId xmlns="" xmlns:ahyp="http://schemas.microsoft.com/office/drawing/2018/hyperlinkcolor" xmlns:p14="http://schemas.microsoft.com/office/powerpoint/2010/main" xmlns:a16="http://schemas.microsoft.com/office/drawing/2014/main" id="{EB77659D-2AD8-4529-B848-2CC222CA124E}"/>
              </a:ext>
            </a:extLst>
          </p:cNvPr>
          <p:cNvSpPr>
            <a:spLocks noGrp="1"/>
          </p:cNvSpPr>
          <p:nvPr>
            <p:ph idx="1"/>
          </p:nvPr>
        </p:nvSpPr>
        <p:spPr>
          <a:xfrm>
            <a:off x="645391" y="1690688"/>
            <a:ext cx="10901218" cy="4630593"/>
          </a:xfrm>
        </p:spPr>
        <p:txBody>
          <a:bodyPr>
            <a:normAutofit lnSpcReduction="10000"/>
          </a:bodyPr>
          <a:lstStyle/>
          <a:p>
            <a:pPr marL="457200" lvl="1" indent="0">
              <a:lnSpc>
                <a:spcPct val="115000"/>
              </a:lnSpc>
              <a:buNone/>
            </a:pPr>
            <a:r>
              <a:rPr lang="en-GB" sz="1000" dirty="0">
                <a:solidFill>
                  <a:schemeClr val="bg1"/>
                </a:solidFill>
                <a:ea typeface="Corbel" panose="020B0503020204020204" pitchFamily="34" charset="0"/>
                <a:cs typeface="Calibri Light" panose="020F0302020204030204" pitchFamily="34" charset="0"/>
              </a:rPr>
              <a:t>L. Mei </a:t>
            </a:r>
            <a:r>
              <a:rPr lang="en-GB" sz="1000" dirty="0" err="1">
                <a:solidFill>
                  <a:schemeClr val="bg1"/>
                </a:solidFill>
                <a:ea typeface="Corbel" panose="020B0503020204020204" pitchFamily="34" charset="0"/>
                <a:cs typeface="Calibri Light" panose="020F0302020204030204" pitchFamily="34" charset="0"/>
              </a:rPr>
              <a:t>Ph'ng</a:t>
            </a:r>
            <a:r>
              <a:rPr lang="en-GB" sz="1000" dirty="0">
                <a:solidFill>
                  <a:schemeClr val="bg1"/>
                </a:solidFill>
                <a:ea typeface="Corbel" panose="020B0503020204020204" pitchFamily="34" charset="0"/>
                <a:cs typeface="Calibri Light" panose="020F0302020204030204" pitchFamily="34" charset="0"/>
              </a:rPr>
              <a:t>, "Teaching Styles, Learning Styles and the ESP Classroom," MATEC Web Conf., vol. 150, pp. 5082, 2018</a:t>
            </a:r>
          </a:p>
          <a:p>
            <a:pPr marL="457200" lvl="1" indent="0">
              <a:lnSpc>
                <a:spcPct val="115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5000"/>
              </a:lnSpc>
              <a:buNone/>
            </a:pPr>
            <a:r>
              <a:rPr lang="en-GB" sz="1000" dirty="0">
                <a:solidFill>
                  <a:schemeClr val="bg1"/>
                </a:solidFill>
                <a:ea typeface="Corbel" panose="020B0503020204020204" pitchFamily="34" charset="0"/>
                <a:cs typeface="Calibri Light" panose="020F0302020204030204" pitchFamily="34" charset="0"/>
              </a:rPr>
              <a:t>Chetty, Nithya &amp; </a:t>
            </a:r>
            <a:r>
              <a:rPr lang="en-GB" sz="1000" dirty="0" err="1">
                <a:solidFill>
                  <a:schemeClr val="bg1"/>
                </a:solidFill>
                <a:ea typeface="Corbel" panose="020B0503020204020204" pitchFamily="34" charset="0"/>
                <a:cs typeface="Calibri Light" panose="020F0302020204030204" pitchFamily="34" charset="0"/>
              </a:rPr>
              <a:t>Handayani</a:t>
            </a:r>
            <a:r>
              <a:rPr lang="en-GB" sz="1000" dirty="0">
                <a:solidFill>
                  <a:schemeClr val="bg1"/>
                </a:solidFill>
                <a:ea typeface="Corbel" panose="020B0503020204020204" pitchFamily="34" charset="0"/>
                <a:cs typeface="Calibri Light" panose="020F0302020204030204" pitchFamily="34" charset="0"/>
              </a:rPr>
              <a:t>, Lina &amp; </a:t>
            </a:r>
            <a:r>
              <a:rPr lang="en-GB" sz="1000" dirty="0" err="1">
                <a:solidFill>
                  <a:schemeClr val="bg1"/>
                </a:solidFill>
                <a:ea typeface="Corbel" panose="020B0503020204020204" pitchFamily="34" charset="0"/>
                <a:cs typeface="Calibri Light" panose="020F0302020204030204" pitchFamily="34" charset="0"/>
              </a:rPr>
              <a:t>Sahabudin</a:t>
            </a:r>
            <a:r>
              <a:rPr lang="en-GB" sz="1000" dirty="0">
                <a:solidFill>
                  <a:schemeClr val="bg1"/>
                </a:solidFill>
                <a:ea typeface="Corbel" panose="020B0503020204020204" pitchFamily="34" charset="0"/>
                <a:cs typeface="Calibri Light" panose="020F0302020204030204" pitchFamily="34" charset="0"/>
              </a:rPr>
              <a:t>, Noor &amp; Ali, </a:t>
            </a:r>
            <a:r>
              <a:rPr lang="en-GB" sz="1000" dirty="0" err="1">
                <a:solidFill>
                  <a:schemeClr val="bg1"/>
                </a:solidFill>
                <a:ea typeface="Corbel" panose="020B0503020204020204" pitchFamily="34" charset="0"/>
                <a:cs typeface="Calibri Light" panose="020F0302020204030204" pitchFamily="34" charset="0"/>
              </a:rPr>
              <a:t>Zuraina </a:t>
            </a:r>
            <a:r>
              <a:rPr lang="en-GB" sz="1000" dirty="0">
                <a:solidFill>
                  <a:schemeClr val="bg1"/>
                </a:solidFill>
                <a:ea typeface="Corbel" panose="020B0503020204020204" pitchFamily="34" charset="0"/>
                <a:cs typeface="Calibri Light" panose="020F0302020204030204" pitchFamily="34" charset="0"/>
              </a:rPr>
              <a:t>&amp; Hamzah, </a:t>
            </a:r>
            <a:r>
              <a:rPr lang="en-GB" sz="1000" dirty="0" err="1">
                <a:solidFill>
                  <a:schemeClr val="bg1"/>
                </a:solidFill>
                <a:ea typeface="Corbel" panose="020B0503020204020204" pitchFamily="34" charset="0"/>
                <a:cs typeface="Calibri Light" panose="020F0302020204030204" pitchFamily="34" charset="0"/>
              </a:rPr>
              <a:t>Norhasyimah </a:t>
            </a:r>
            <a:r>
              <a:rPr lang="en-GB" sz="1000" dirty="0">
                <a:solidFill>
                  <a:schemeClr val="bg1"/>
                </a:solidFill>
                <a:ea typeface="Corbel" panose="020B0503020204020204" pitchFamily="34" charset="0"/>
                <a:cs typeface="Calibri Light" panose="020F0302020204030204" pitchFamily="34" charset="0"/>
              </a:rPr>
              <a:t>&amp; Kasim, </a:t>
            </a:r>
            <a:r>
              <a:rPr lang="en-GB" sz="1000" dirty="0" err="1">
                <a:solidFill>
                  <a:schemeClr val="bg1"/>
                </a:solidFill>
                <a:ea typeface="Corbel" panose="020B0503020204020204" pitchFamily="34" charset="0"/>
                <a:cs typeface="Calibri Light" panose="020F0302020204030204" pitchFamily="34" charset="0"/>
              </a:rPr>
              <a:t>Shahreen</a:t>
            </a:r>
            <a:r>
              <a:rPr lang="en-GB" sz="1000" dirty="0">
                <a:solidFill>
                  <a:schemeClr val="bg1"/>
                </a:solidFill>
                <a:ea typeface="Corbel" panose="020B0503020204020204" pitchFamily="34" charset="0"/>
                <a:cs typeface="Calibri Light" panose="020F0302020204030204" pitchFamily="34" charset="0"/>
              </a:rPr>
              <a:t>. (2019). Τα στυλ μάθησης και τα στυλ διδασκαλίας καθορίζουν τις ακαδημαϊκές επιδόσεις των φοιτητών. Διεθνές περιοδικό αξιολόγησης και έρευνας στην εκπαίδευση (IJERE). 8. 610.10.11591/ijere.v8i4.20345. </a:t>
            </a:r>
            <a:r>
              <a:rPr lang="en-GB" sz="1000" dirty="0">
                <a:solidFill>
                  <a:schemeClr val="bg1"/>
                </a:solidFill>
                <a:ea typeface="Corbel" panose="020B0503020204020204" pitchFamily="34" charset="0"/>
                <a:cs typeface="Times New Roman" panose="02020603050405020304" pitchFamily="18" charset="0"/>
              </a:rPr>
              <a:t>Ανακτήθηκε </a:t>
            </a:r>
            <a:r>
              <a:rPr lang="en-US" sz="1000" dirty="0" smtClean="0">
                <a:solidFill>
                  <a:schemeClr val="bg1"/>
                </a:solidFill>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από: </a:t>
            </a:r>
            <a:r>
              <a:rPr lang="en-GB" sz="1000" u="sng" dirty="0">
                <a:solidFill>
                  <a:schemeClr val="bg1"/>
                </a:solidFill>
                <a:ea typeface="Corbel" panose="020B0503020204020204" pitchFamily="34" charset="0"/>
                <a:cs typeface="Calibri Light" panose="020F0302020204030204" pitchFamily="34" charset="0"/>
                <a:hlinkClick r:id="rId2">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https:</a:t>
            </a:r>
            <a:r>
              <a:rPr lang="en-GB" sz="1000" dirty="0">
                <a:solidFill>
                  <a:schemeClr val="bg1"/>
                </a:solidFill>
                <a:ea typeface="Corbel" panose="020B0503020204020204" pitchFamily="34" charset="0"/>
                <a:cs typeface="Calibri Light" panose="020F0302020204030204" pitchFamily="34" charset="0"/>
              </a:rPr>
              <a:t>//files.eric.ed.gov/fulltext/EJ1238274.pdf </a:t>
            </a:r>
          </a:p>
          <a:p>
            <a:pPr marL="457200" lvl="1" indent="0">
              <a:lnSpc>
                <a:spcPct val="115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5000"/>
              </a:lnSpc>
              <a:buNone/>
            </a:pPr>
            <a:r>
              <a:rPr lang="en-US" sz="1000" dirty="0">
                <a:solidFill>
                  <a:schemeClr val="bg1"/>
                </a:solidFill>
                <a:cs typeface="Calibri Light" panose="020F0302020204030204" pitchFamily="34" charset="0"/>
              </a:rPr>
              <a:t>View Sonic, The 8 Learning Styles, (2020), </a:t>
            </a:r>
            <a:r>
              <a:rPr lang="en-GB" sz="1000" dirty="0">
                <a:solidFill>
                  <a:schemeClr val="bg1"/>
                </a:solidFill>
                <a:ea typeface="Corbel" panose="020B0503020204020204" pitchFamily="34" charset="0"/>
                <a:cs typeface="Times New Roman" panose="02020603050405020304" pitchFamily="18" charset="0"/>
              </a:rPr>
              <a:t>Ανακτήθηκε </a:t>
            </a:r>
            <a:r>
              <a:rPr lang="en-GB" sz="1000" dirty="0" smtClean="0">
                <a:solidFill>
                  <a:schemeClr val="bg1"/>
                </a:solidFill>
                <a:ea typeface="Corbel" panose="020B0503020204020204" pitchFamily="34" charset="0"/>
                <a:cs typeface="Times New Roman" panose="02020603050405020304" pitchFamily="18" charset="0"/>
              </a:rPr>
              <a:t>από: </a:t>
            </a:r>
            <a:r>
              <a:rPr lang="nl-NL" sz="1000" dirty="0">
                <a:solidFill>
                  <a:schemeClr val="bg1"/>
                </a:solidFill>
                <a:cs typeface="Calibri Light" panose="020F0302020204030204" pitchFamily="34" charset="0"/>
                <a:hlinkClick r:id="rId3">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https:</a:t>
            </a:r>
            <a:r>
              <a:rPr lang="nl-NL" sz="1000" dirty="0">
                <a:solidFill>
                  <a:schemeClr val="bg1"/>
                </a:solidFill>
                <a:cs typeface="Calibri Light" panose="020F0302020204030204" pitchFamily="34" charset="0"/>
              </a:rPr>
              <a:t>//www.viewsonic.com/library/education/the-8-learning-styles/ </a:t>
            </a:r>
          </a:p>
          <a:p>
            <a:pPr marL="457200" lvl="1" indent="0">
              <a:lnSpc>
                <a:spcPct val="115000"/>
              </a:lnSpc>
              <a:buNone/>
            </a:pPr>
            <a:endParaRPr lang="nl-NL" sz="1000" dirty="0">
              <a:solidFill>
                <a:schemeClr val="bg1"/>
              </a:solidFill>
              <a:effectLst/>
              <a:ea typeface="Corbel" panose="020B0503020204020204" pitchFamily="34" charset="0"/>
              <a:cs typeface="Calibri Light" panose="020F0302020204030204" pitchFamily="34" charset="0"/>
            </a:endParaRPr>
          </a:p>
          <a:p>
            <a:pPr marL="457200" lvl="1" indent="0">
              <a:lnSpc>
                <a:spcPct val="115000"/>
              </a:lnSpc>
              <a:buNone/>
            </a:pPr>
            <a:r>
              <a:rPr lang="en-GB" sz="1000" dirty="0">
                <a:solidFill>
                  <a:schemeClr val="bg1"/>
                </a:solidFill>
                <a:effectLst/>
                <a:ea typeface="Corbel" panose="020B0503020204020204" pitchFamily="34" charset="0"/>
                <a:cs typeface="Calibri Light" panose="020F0302020204030204" pitchFamily="34" charset="0"/>
              </a:rPr>
              <a:t>Deb Peterson, The Learning Styles Controversy - Arguments For and Against, </a:t>
            </a:r>
            <a:r>
              <a:rPr lang="en-GB" sz="1000" dirty="0" err="1">
                <a:solidFill>
                  <a:schemeClr val="bg1"/>
                </a:solidFill>
                <a:effectLst/>
                <a:ea typeface="Corbel" panose="020B0503020204020204" pitchFamily="34" charset="0"/>
                <a:cs typeface="Calibri Light" panose="020F0302020204030204" pitchFamily="34" charset="0"/>
              </a:rPr>
              <a:t>Thought.Co</a:t>
            </a:r>
            <a:r>
              <a:rPr lang="en-GB" sz="1000" dirty="0">
                <a:solidFill>
                  <a:schemeClr val="bg1"/>
                </a:solidFill>
                <a:effectLst/>
                <a:ea typeface="Corbel" panose="020B0503020204020204" pitchFamily="34" charset="0"/>
                <a:cs typeface="Calibri Light" panose="020F0302020204030204" pitchFamily="34" charset="0"/>
              </a:rPr>
              <a:t>, (2020) </a:t>
            </a:r>
            <a:r>
              <a:rPr lang="en-GB" sz="1000" dirty="0">
                <a:solidFill>
                  <a:schemeClr val="bg1"/>
                </a:solidFill>
                <a:ea typeface="Corbel" panose="020B0503020204020204" pitchFamily="34" charset="0"/>
                <a:cs typeface="Times New Roman" panose="02020603050405020304" pitchFamily="18" charset="0"/>
              </a:rPr>
              <a:t>Ανακτήθηκε από: </a:t>
            </a:r>
            <a:r>
              <a:rPr lang="en-GB" sz="1000" dirty="0">
                <a:solidFill>
                  <a:schemeClr val="bg1"/>
                </a:solidFill>
                <a:effectLst/>
                <a:ea typeface="Corbel" panose="020B0503020204020204" pitchFamily="34" charset="0"/>
                <a:cs typeface="Calibri Light" panose="020F0302020204030204" pitchFamily="34" charset="0"/>
                <a:hlinkClick r:id="rId4">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https:</a:t>
            </a:r>
            <a:r>
              <a:rPr lang="en-GB" sz="1000" dirty="0">
                <a:solidFill>
                  <a:schemeClr val="bg1"/>
                </a:solidFill>
                <a:effectLst/>
                <a:ea typeface="Corbel" panose="020B0503020204020204" pitchFamily="34" charset="0"/>
                <a:cs typeface="Calibri Light" panose="020F0302020204030204" pitchFamily="34" charset="0"/>
              </a:rPr>
              <a:t>//www.thoughtco.com/learning-styles-controversy-31153 </a:t>
            </a:r>
          </a:p>
          <a:p>
            <a:pPr marL="457200" lvl="1" indent="0">
              <a:lnSpc>
                <a:spcPct val="115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5000"/>
              </a:lnSpc>
              <a:buNone/>
            </a:pPr>
            <a:r>
              <a:rPr lang="en-GB" sz="1000" dirty="0">
                <a:solidFill>
                  <a:schemeClr val="bg1"/>
                </a:solidFill>
                <a:effectLst/>
                <a:ea typeface="Corbel" panose="020B0503020204020204" pitchFamily="34" charset="0"/>
                <a:cs typeface="Calibri Light" panose="020F0302020204030204" pitchFamily="34" charset="0"/>
              </a:rPr>
              <a:t>Carol Ann Tomlinson, Τι είναι η διαφοροποιημένη διδασκαλία</a:t>
            </a:r>
            <a:r>
              <a:rPr lang="en-GB" sz="1000" dirty="0" smtClean="0">
                <a:solidFill>
                  <a:schemeClr val="bg1"/>
                </a:solidFill>
                <a:effectLst/>
                <a:ea typeface="Corbel" panose="020B0503020204020204" pitchFamily="34" charset="0"/>
                <a:cs typeface="Calibri Light" panose="020F0302020204030204" pitchFamily="34" charset="0"/>
              </a:rPr>
              <a:t>; </a:t>
            </a:r>
            <a:r>
              <a:rPr lang="en-GB" sz="1000" dirty="0">
                <a:solidFill>
                  <a:schemeClr val="bg1"/>
                </a:solidFill>
                <a:ea typeface="Corbel" panose="020B0503020204020204" pitchFamily="34" charset="0"/>
                <a:cs typeface="Times New Roman" panose="02020603050405020304" pitchFamily="18" charset="0"/>
              </a:rPr>
              <a:t>Ανακτήθηκε από: </a:t>
            </a:r>
            <a:r>
              <a:rPr lang="en-GB" sz="1000" u="sng" dirty="0">
                <a:solidFill>
                  <a:schemeClr val="bg1"/>
                </a:solidFill>
                <a:effectLst/>
                <a:ea typeface="Corbel" panose="020B0503020204020204" pitchFamily="34" charset="0"/>
                <a:cs typeface="Calibri Light" panose="020F0302020204030204" pitchFamily="34" charset="0"/>
                <a:hlinkClick r:id="rId5">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https:</a:t>
            </a:r>
            <a:r>
              <a:rPr lang="en-GB" sz="1000" dirty="0">
                <a:solidFill>
                  <a:schemeClr val="bg1"/>
                </a:solidFill>
                <a:effectLst/>
                <a:ea typeface="Corbel" panose="020B0503020204020204" pitchFamily="34" charset="0"/>
                <a:cs typeface="Calibri Light" panose="020F0302020204030204" pitchFamily="34" charset="0"/>
              </a:rPr>
              <a:t>//www.readingrockets.org/article/what-differentiated-instruction </a:t>
            </a:r>
          </a:p>
          <a:p>
            <a:pPr marL="457200" lvl="1" indent="0">
              <a:lnSpc>
                <a:spcPct val="115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5000"/>
              </a:lnSpc>
              <a:buNone/>
            </a:pPr>
            <a:r>
              <a:rPr lang="en-GB" sz="1000" dirty="0">
                <a:solidFill>
                  <a:schemeClr val="bg1"/>
                </a:solidFill>
                <a:ea typeface="Corbel" panose="020B0503020204020204" pitchFamily="34" charset="0"/>
                <a:cs typeface="Calibri Light" panose="020F0302020204030204" pitchFamily="34" charset="0"/>
              </a:rPr>
              <a:t>Sarah Mead, Διαφοροποιημένη μάθηση: Whitby, </a:t>
            </a:r>
            <a:r>
              <a:rPr lang="en-GB" sz="1000" dirty="0">
                <a:solidFill>
                  <a:schemeClr val="bg1"/>
                </a:solidFill>
                <a:ea typeface="Corbel" panose="020B0503020204020204" pitchFamily="34" charset="0"/>
                <a:cs typeface="Times New Roman" panose="02020603050405020304" pitchFamily="18" charset="0"/>
              </a:rPr>
              <a:t>Retrieved from: </a:t>
            </a:r>
            <a:r>
              <a:rPr lang="nl-NL" sz="1000" dirty="0">
                <a:solidFill>
                  <a:schemeClr val="bg1"/>
                </a:solidFill>
                <a:cs typeface="Calibri Light" panose="020F0302020204030204" pitchFamily="34" charset="0"/>
                <a:hlinkClick r:id="rId6">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https://www.whitbyschool.org/passionforlearning/differentiated-learning-why-one-size-fits-all-doesnt-work-in-education#:~:text=Research%20finds%20that%20students%20immersed,size%2Dfits%2Dall%20lecture</a:t>
            </a:r>
            <a:r>
              <a:rPr lang="nl-NL" sz="1000" dirty="0">
                <a:solidFill>
                  <a:schemeClr val="bg1"/>
                </a:solidFill>
                <a:cs typeface="Calibri Light" panose="020F0302020204030204" pitchFamily="34" charset="0"/>
              </a:rPr>
              <a:t>.</a:t>
            </a:r>
          </a:p>
          <a:p>
            <a:pPr marL="457200" lvl="1" indent="0">
              <a:lnSpc>
                <a:spcPct val="115000"/>
              </a:lnSpc>
              <a:buNone/>
            </a:pPr>
            <a:endParaRPr lang="nl-NL" sz="1000" dirty="0">
              <a:solidFill>
                <a:schemeClr val="bg1"/>
              </a:solidFill>
              <a:cs typeface="Calibri Light" panose="020F0302020204030204" pitchFamily="34" charset="0"/>
            </a:endParaRPr>
          </a:p>
          <a:p>
            <a:pPr marL="457200" lvl="1" indent="0">
              <a:lnSpc>
                <a:spcPct val="115000"/>
              </a:lnSpc>
              <a:buNone/>
            </a:pPr>
            <a:r>
              <a:rPr lang="nl-NL" sz="1000" dirty="0">
                <a:solidFill>
                  <a:schemeClr val="bg1"/>
                </a:solidFill>
                <a:cs typeface="Calibri Light" panose="020F0302020204030204" pitchFamily="34" charset="0"/>
              </a:rPr>
              <a:t>Sabriye Şener, Ayten Çokçalışkan, </a:t>
            </a:r>
            <a:r>
              <a:rPr lang="en-GB" sz="1000" dirty="0">
                <a:solidFill>
                  <a:schemeClr val="bg1"/>
                </a:solidFill>
                <a:cs typeface="Calibri Light" panose="020F0302020204030204" pitchFamily="34" charset="0"/>
              </a:rPr>
              <a:t>An Investigation between Multiple Intelligences and Learning Styles, Journal of Education and Training Studies, Vol. 6, No. 2; February 2018 </a:t>
            </a:r>
            <a:r>
              <a:rPr lang="en-GB" sz="1000" dirty="0">
                <a:solidFill>
                  <a:schemeClr val="bg1"/>
                </a:solidFill>
                <a:ea typeface="Corbel" panose="020B0503020204020204" pitchFamily="34" charset="0"/>
                <a:cs typeface="Times New Roman" panose="02020603050405020304" pitchFamily="18" charset="0"/>
              </a:rPr>
              <a:t>Ανακτήθηκε από: </a:t>
            </a:r>
            <a:r>
              <a:rPr lang="en-GB" sz="1000" u="sng" dirty="0">
                <a:solidFill>
                  <a:schemeClr val="bg1"/>
                </a:solidFill>
                <a:effectLst/>
                <a:ea typeface="Corbel" panose="020B0503020204020204" pitchFamily="34" charset="0"/>
                <a:cs typeface="Times New Roman" panose="02020603050405020304" pitchFamily="18" charset="0"/>
                <a:hlinkClick r:id="rId7">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https:</a:t>
            </a:r>
            <a:r>
              <a:rPr lang="en-GB" sz="1000" dirty="0">
                <a:solidFill>
                  <a:schemeClr val="bg1"/>
                </a:solidFill>
                <a:effectLst/>
                <a:ea typeface="Corbel" panose="020B0503020204020204" pitchFamily="34" charset="0"/>
                <a:cs typeface="Times New Roman" panose="02020603050405020304" pitchFamily="18" charset="0"/>
              </a:rPr>
              <a:t>//files.eric.ed.gov/fulltext/EJ1170867.pdf </a:t>
            </a:r>
          </a:p>
          <a:p>
            <a:pPr marL="457200" lvl="1" indent="0">
              <a:lnSpc>
                <a:spcPct val="115000"/>
              </a:lnSpc>
              <a:buNone/>
            </a:pPr>
            <a:endParaRPr lang="en-GB" sz="1000" dirty="0">
              <a:solidFill>
                <a:schemeClr val="bg1"/>
              </a:solidFill>
              <a:ea typeface="Corbel" panose="020B0503020204020204" pitchFamily="34" charset="0"/>
              <a:cs typeface="Times New Roman" panose="02020603050405020304" pitchFamily="18" charset="0"/>
            </a:endParaRPr>
          </a:p>
          <a:p>
            <a:pPr marL="457200" lvl="1" indent="0">
              <a:lnSpc>
                <a:spcPct val="115000"/>
              </a:lnSpc>
              <a:buNone/>
            </a:pPr>
            <a:r>
              <a:rPr lang="en-GB" sz="1000" dirty="0" err="1">
                <a:solidFill>
                  <a:schemeClr val="bg1"/>
                </a:solidFill>
                <a:effectLst/>
                <a:ea typeface="Corbel" panose="020B0503020204020204" pitchFamily="34" charset="0"/>
                <a:cs typeface="Times New Roman" panose="02020603050405020304" pitchFamily="18" charset="0"/>
              </a:rPr>
              <a:t>Κέντρο </a:t>
            </a:r>
            <a:r>
              <a:rPr lang="en-GB" sz="1000" dirty="0">
                <a:solidFill>
                  <a:schemeClr val="bg1"/>
                </a:solidFill>
                <a:effectLst/>
                <a:ea typeface="Corbel" panose="020B0503020204020204" pitchFamily="34" charset="0"/>
                <a:cs typeface="Times New Roman" panose="02020603050405020304" pitchFamily="18" charset="0"/>
              </a:rPr>
              <a:t>Καινοτόμου Διδασκαλίας και Μάθησης του Πανεπιστημίου του Βόρειου Ιλινόις. (2020). Η θεωρία της πολλαπλής νοημοσύνης του Howard Gardner. Στο Οδηγός διδασκαλίας για πανεπιστημιακούς καθηγητές και βοηθούς διδασκαλίας. Ανακτήθηκε από </a:t>
            </a:r>
            <a:r>
              <a:rPr lang="en-GB" sz="1000" dirty="0">
                <a:solidFill>
                  <a:schemeClr val="bg1"/>
                </a:solidFill>
                <a:effectLst/>
                <a:ea typeface="Corbel" panose="020B0503020204020204" pitchFamily="34" charset="0"/>
                <a:cs typeface="Times New Roman" panose="02020603050405020304" pitchFamily="18" charset="0"/>
                <a:hlinkClick r:id="rId8"/>
              </a:rPr>
              <a:t>https://www.niu.edu/citl/resources/guides/instructional-guide</a:t>
            </a:r>
            <a:endParaRPr lang="en-GB" sz="1000" dirty="0">
              <a:solidFill>
                <a:schemeClr val="bg1"/>
              </a:solidFill>
              <a:effectLst/>
              <a:ea typeface="Corbel" panose="020B0503020204020204" pitchFamily="34" charset="0"/>
              <a:cs typeface="Times New Roman" panose="02020603050405020304" pitchFamily="18" charset="0"/>
            </a:endParaRPr>
          </a:p>
          <a:p>
            <a:pPr marL="457200" lvl="1" indent="0">
              <a:lnSpc>
                <a:spcPct val="115000"/>
              </a:lnSpc>
              <a:buNone/>
            </a:pPr>
            <a:endParaRPr lang="en-GB" sz="1000" dirty="0">
              <a:solidFill>
                <a:schemeClr val="bg1"/>
              </a:solidFill>
              <a:effectLst/>
              <a:ea typeface="Corbel" panose="020B0503020204020204" pitchFamily="34" charset="0"/>
              <a:cs typeface="Times New Roman" panose="02020603050405020304" pitchFamily="18" charset="0"/>
            </a:endParaRPr>
          </a:p>
          <a:p>
            <a:pPr marL="457200" lvl="1" indent="0">
              <a:lnSpc>
                <a:spcPct val="115000"/>
              </a:lnSpc>
              <a:buNone/>
            </a:pPr>
            <a:r>
              <a:rPr lang="en-GB" sz="1000" dirty="0">
                <a:solidFill>
                  <a:schemeClr val="bg1"/>
                </a:solidFill>
                <a:effectLst/>
                <a:ea typeface="Corbel" panose="020B0503020204020204" pitchFamily="34" charset="0"/>
                <a:cs typeface="Times New Roman" panose="02020603050405020304" pitchFamily="18" charset="0"/>
              </a:rPr>
              <a:t>Rima </a:t>
            </a:r>
            <a:r>
              <a:rPr lang="en-GB" sz="1000" dirty="0" err="1">
                <a:solidFill>
                  <a:schemeClr val="bg1"/>
                </a:solidFill>
                <a:effectLst/>
                <a:ea typeface="Corbel" panose="020B0503020204020204" pitchFamily="34" charset="0"/>
                <a:cs typeface="Times New Roman" panose="02020603050405020304" pitchFamily="18" charset="0"/>
              </a:rPr>
              <a:t>Amacha</a:t>
            </a:r>
            <a:r>
              <a:rPr lang="en-GB" sz="1000" dirty="0">
                <a:solidFill>
                  <a:schemeClr val="bg1"/>
                </a:solidFill>
                <a:effectLst/>
                <a:ea typeface="Corbel" panose="020B0503020204020204" pitchFamily="34" charset="0"/>
                <a:cs typeface="Times New Roman" panose="02020603050405020304" pitchFamily="18" charset="0"/>
              </a:rPr>
              <a:t>, </a:t>
            </a:r>
            <a:r>
              <a:rPr lang="en-GB" sz="1000" dirty="0" err="1">
                <a:solidFill>
                  <a:schemeClr val="bg1"/>
                </a:solidFill>
                <a:effectLst/>
                <a:ea typeface="Corbel" panose="020B0503020204020204" pitchFamily="34" charset="0"/>
                <a:cs typeface="Times New Roman" panose="02020603050405020304" pitchFamily="18" charset="0"/>
              </a:rPr>
              <a:t>Ahliah </a:t>
            </a:r>
            <a:r>
              <a:rPr lang="en-GB" sz="1000" dirty="0">
                <a:solidFill>
                  <a:schemeClr val="bg1"/>
                </a:solidFill>
                <a:effectLst/>
                <a:ea typeface="Corbel" panose="020B0503020204020204" pitchFamily="34" charset="0"/>
                <a:cs typeface="Times New Roman" panose="02020603050405020304" pitchFamily="18" charset="0"/>
              </a:rPr>
              <a:t>School, Using the Multiple Intelligences Theory in a Classroom, (2017) </a:t>
            </a:r>
            <a:r>
              <a:rPr lang="en-GB" sz="1000" dirty="0">
                <a:solidFill>
                  <a:schemeClr val="bg1"/>
                </a:solidFill>
                <a:ea typeface="Corbel" panose="020B0503020204020204" pitchFamily="34" charset="0"/>
                <a:cs typeface="Times New Roman" panose="02020603050405020304" pitchFamily="18" charset="0"/>
              </a:rPr>
              <a:t>Ανακτήθηκε από: </a:t>
            </a:r>
            <a:r>
              <a:rPr lang="en-GB" sz="1000" dirty="0">
                <a:solidFill>
                  <a:schemeClr val="bg1"/>
                </a:solidFill>
                <a:hlinkClick r:id="rId9">
                  <a:extLst>
                    <a:ext uri="{A12FA001-AC4F-418D-AE19-62706E023703}">
                      <ahyp:hlinkClr xmlns="" xmlns:a16="http://schemas.microsoft.com/office/drawing/2014/main" xmlns:ahyp="http://schemas.microsoft.com/office/drawing/2018/hyperlinkcolor" xmlns:p14="http://schemas.microsoft.com/office/powerpoint/2010/main" val="tx"/>
                    </a:ext>
                  </a:extLst>
                </a:hlinkClick>
              </a:rPr>
              <a:t>https://www.onatlas.com/blog/multiple-intelligences-theory</a:t>
            </a:r>
            <a:endParaRPr lang="en-GB" sz="1000" b="1" dirty="0">
              <a:solidFill>
                <a:schemeClr val="bg1"/>
              </a:solidFill>
              <a:effectLst/>
              <a:ea typeface="Corbel" panose="020B0503020204020204" pitchFamily="34" charset="0"/>
              <a:cs typeface="Times New Roman" panose="02020603050405020304" pitchFamily="18" charset="0"/>
            </a:endParaRPr>
          </a:p>
          <a:p>
            <a:pPr marL="0" indent="0">
              <a:buNone/>
            </a:pPr>
            <a:endParaRPr lang="nl-NL" sz="2000" dirty="0">
              <a:solidFill>
                <a:schemeClr val="bg1"/>
              </a:solidFill>
            </a:endParaRPr>
          </a:p>
          <a:p>
            <a:pPr marL="0" indent="0">
              <a:buNone/>
            </a:pPr>
            <a:endParaRPr lang="en-US" sz="1900" dirty="0">
              <a:hlinkClick r:id="rId10"/>
            </a:endParaRPr>
          </a:p>
        </p:txBody>
      </p:sp>
    </p:spTree>
    <p:extLst>
      <p:ext uri="{BB962C8B-B14F-4D97-AF65-F5344CB8AC3E}">
        <p14:creationId xmlns:p14="http://schemas.microsoft.com/office/powerpoint/2010/main" val="286655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p14="http://schemas.microsoft.com/office/powerpoint/2010/main" xmlns:a16="http://schemas.microsoft.com/office/drawing/2014/main" id="{B68C1346-8A82-49C4-B5D6-F1C33B546FF7}"/>
              </a:ext>
            </a:extLst>
          </p:cNvPr>
          <p:cNvSpPr>
            <a:spLocks noGrp="1"/>
          </p:cNvSpPr>
          <p:nvPr>
            <p:ph type="title"/>
          </p:nvPr>
        </p:nvSpPr>
        <p:spPr/>
        <p:txBody>
          <a:bodyPr/>
          <a:lstStyle/>
          <a:p>
            <a:r>
              <a:rPr lang="nl-NL" dirty="0"/>
              <a:t>Μαθησιακά </a:t>
            </a:r>
            <a:r>
              <a:rPr lang="nl-NL" dirty="0" err="1"/>
              <a:t>αποτελέσματα</a:t>
            </a:r>
            <a:endParaRPr lang="en-GB" dirty="0"/>
          </a:p>
        </p:txBody>
      </p:sp>
      <p:sp>
        <p:nvSpPr>
          <p:cNvPr id="6" name="Tijdelijke aanduiding voor inhoud 5">
            <a:extLst>
              <a:ext uri="{FF2B5EF4-FFF2-40B4-BE49-F238E27FC236}">
                <a16:creationId xmlns="" xmlns:p14="http://schemas.microsoft.com/office/powerpoint/2010/main" xmlns:a16="http://schemas.microsoft.com/office/drawing/2014/main" id="{23E1468E-DF45-45D1-8745-773959FC00FC}"/>
              </a:ext>
            </a:extLst>
          </p:cNvPr>
          <p:cNvSpPr>
            <a:spLocks noGrp="1"/>
          </p:cNvSpPr>
          <p:nvPr>
            <p:ph idx="1"/>
          </p:nvPr>
        </p:nvSpPr>
        <p:spPr>
          <a:xfrm>
            <a:off x="838200" y="1690688"/>
            <a:ext cx="10515600" cy="4351338"/>
          </a:xfrm>
        </p:spPr>
        <p:txBody>
          <a:bodyPr>
            <a:normAutofit fontScale="77500" lnSpcReduction="20000"/>
          </a:bodyPr>
          <a:lstStyle/>
          <a:p>
            <a:pPr marL="0" indent="0">
              <a:buNone/>
            </a:pPr>
            <a:r>
              <a:rPr lang="en-GB" dirty="0"/>
              <a:t>Με την ολοκλήρωση αυτής της ενότητας, οι εκπαιδευόμενοι θα είναι σε θέση να:</a:t>
            </a:r>
          </a:p>
          <a:p>
            <a:pPr marL="0" indent="0">
              <a:buNone/>
            </a:pPr>
            <a:endParaRPr lang="en-GB" dirty="0"/>
          </a:p>
          <a:p>
            <a:r>
              <a:rPr lang="en-GB" b="1" i="1" u="sng" dirty="0"/>
              <a:t>Να κατανοήσουν </a:t>
            </a:r>
            <a:r>
              <a:rPr lang="en-GB" dirty="0"/>
              <a:t>τι είναι η θεωρία της πολλαπλής νοημοσύνης και τα διάφορα </a:t>
            </a:r>
            <a:r>
              <a:rPr lang="el-GR" dirty="0" smtClean="0"/>
              <a:t>χαρακτηριστικά </a:t>
            </a:r>
            <a:r>
              <a:rPr lang="en-GB" dirty="0" err="1" smtClean="0"/>
              <a:t>της</a:t>
            </a:r>
            <a:r>
              <a:rPr lang="en-GB" dirty="0"/>
              <a:t>.</a:t>
            </a:r>
          </a:p>
          <a:p>
            <a:endParaRPr lang="en-GB" dirty="0"/>
          </a:p>
          <a:p>
            <a:r>
              <a:rPr lang="el-GR" b="1" i="1" u="sng" dirty="0" smtClean="0"/>
              <a:t>Να αναγνωρίσουν </a:t>
            </a:r>
            <a:r>
              <a:rPr lang="en-GB" dirty="0" smtClean="0"/>
              <a:t>π</a:t>
            </a:r>
            <a:r>
              <a:rPr lang="en-GB" dirty="0" err="1" smtClean="0"/>
              <a:t>οι</a:t>
            </a:r>
            <a:r>
              <a:rPr lang="en-GB" dirty="0" smtClean="0"/>
              <a:t>α </a:t>
            </a:r>
            <a:r>
              <a:rPr lang="en-GB" dirty="0"/>
              <a:t>είναι τα διάφορα μαθησιακά στυλ και γιατί είναι χρήσιμο να τα λαμβάνετε υπόψη στην εκπαίδευση.</a:t>
            </a:r>
          </a:p>
          <a:p>
            <a:endParaRPr lang="en-GB" dirty="0"/>
          </a:p>
          <a:p>
            <a:r>
              <a:rPr lang="en-GB" b="1" i="1" u="sng" dirty="0"/>
              <a:t>Να κατανοήσουν </a:t>
            </a:r>
            <a:r>
              <a:rPr lang="en-GB" dirty="0"/>
              <a:t>ότι το "ένα μέγεθος" δεν ταιριάζει σε όλους όταν πρόκειται για την εκπαίδευση.</a:t>
            </a:r>
          </a:p>
          <a:p>
            <a:endParaRPr lang="en-GB" dirty="0"/>
          </a:p>
          <a:p>
            <a:r>
              <a:rPr lang="el-GR" b="1" i="1" u="sng" dirty="0" smtClean="0"/>
              <a:t>Να προσδιορίσουν </a:t>
            </a:r>
            <a:r>
              <a:rPr lang="en-GB" dirty="0" err="1" smtClean="0"/>
              <a:t>τους</a:t>
            </a:r>
            <a:r>
              <a:rPr lang="en-GB" dirty="0" smtClean="0"/>
              <a:t> </a:t>
            </a:r>
            <a:r>
              <a:rPr lang="en-GB" dirty="0"/>
              <a:t>παράγοντες που επηρεάζουν τη συνεχώς μεταβαλλόμενη τάξη</a:t>
            </a:r>
          </a:p>
          <a:p>
            <a:pPr marL="0" indent="0">
              <a:buNone/>
            </a:pPr>
            <a:endParaRPr lang="nl-NL" dirty="0"/>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p14="http://schemas.microsoft.com/office/powerpoint/2010/main" xmlns:a16="http://schemas.microsoft.com/office/drawing/2014/main" id="{471682AE-D364-4DA8-A554-271AA4C02C56}"/>
              </a:ext>
            </a:extLst>
          </p:cNvPr>
          <p:cNvSpPr>
            <a:spLocks noGrp="1"/>
          </p:cNvSpPr>
          <p:nvPr>
            <p:ph type="title"/>
          </p:nvPr>
        </p:nvSpPr>
        <p:spPr/>
        <p:txBody>
          <a:bodyPr/>
          <a:lstStyle/>
          <a:p>
            <a:r>
              <a:rPr lang="nl-NL" dirty="0"/>
              <a:t>Σας ευχαριστώ για την προσοχή σας</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p14="http://schemas.microsoft.com/office/powerpoint/2010/main" xmlns:a16="http://schemas.microsoft.com/office/drawing/2014/main" id="{94B90225-916D-48EE-AA0E-93FDBCC1A91E}"/>
              </a:ext>
            </a:extLst>
          </p:cNvPr>
          <p:cNvSpPr>
            <a:spLocks noGrp="1"/>
          </p:cNvSpPr>
          <p:nvPr>
            <p:ph type="title"/>
          </p:nvPr>
        </p:nvSpPr>
        <p:spPr/>
        <p:txBody>
          <a:bodyPr/>
          <a:lstStyle/>
          <a:p>
            <a:r>
              <a:rPr lang="nl-NL" dirty="0" err="1"/>
              <a:t>Λέξεις κλειδιά</a:t>
            </a:r>
            <a:endParaRPr lang="en-GB" dirty="0"/>
          </a:p>
        </p:txBody>
      </p:sp>
      <p:sp>
        <p:nvSpPr>
          <p:cNvPr id="5" name="Tijdelijke aanduiding voor inhoud 4">
            <a:extLst>
              <a:ext uri="{FF2B5EF4-FFF2-40B4-BE49-F238E27FC236}">
                <a16:creationId xmlns="" xmlns:p14="http://schemas.microsoft.com/office/powerpoint/2010/main" xmlns:a16="http://schemas.microsoft.com/office/drawing/2014/main" id="{4A7D3395-BB5E-4CB0-91D4-BEBFCD97D76C}"/>
              </a:ext>
            </a:extLst>
          </p:cNvPr>
          <p:cNvSpPr>
            <a:spLocks noGrp="1"/>
          </p:cNvSpPr>
          <p:nvPr>
            <p:ph idx="1"/>
          </p:nvPr>
        </p:nvSpPr>
        <p:spPr>
          <a:ln w="38100">
            <a:solidFill>
              <a:schemeClr val="bg1"/>
            </a:solidFill>
          </a:ln>
        </p:spPr>
        <p:txBody>
          <a:bodyPr/>
          <a:lstStyle/>
          <a:p>
            <a:r>
              <a:rPr lang="nl-NL" dirty="0"/>
              <a:t>Στυλ μάθησης</a:t>
            </a:r>
          </a:p>
          <a:p>
            <a:r>
              <a:rPr lang="nl-NL" dirty="0"/>
              <a:t>Θεωρία της πολλαπλής νοημοσύνης</a:t>
            </a:r>
          </a:p>
          <a:p>
            <a:r>
              <a:rPr lang="nl-NL" dirty="0"/>
              <a:t>Διαφοροποιημένη μάθηση </a:t>
            </a:r>
          </a:p>
          <a:p>
            <a:r>
              <a:rPr lang="nl-NL" dirty="0"/>
              <a:t>Διαφοροποιημένη διδασκαλία </a:t>
            </a:r>
          </a:p>
          <a:p>
            <a:r>
              <a:rPr lang="nl-NL" dirty="0"/>
              <a:t>Εκπαίδευση</a:t>
            </a:r>
          </a:p>
          <a:p>
            <a:r>
              <a:rPr lang="nl-NL" dirty="0"/>
              <a:t>Σχεδιασμός με επίκεντρο τον </a:t>
            </a:r>
            <a:r>
              <a:rPr lang="nl-NL" dirty="0" smtClean="0"/>
              <a:t>εκπαιδευόμενο</a:t>
            </a:r>
            <a:endParaRPr lang="el-GR" dirty="0" smtClean="0"/>
          </a:p>
          <a:p>
            <a:r>
              <a:rPr lang="el-GR" dirty="0" err="1" smtClean="0"/>
              <a:t>Μαθητοκεντρική</a:t>
            </a:r>
            <a:r>
              <a:rPr lang="el-GR" dirty="0" smtClean="0"/>
              <a:t> Διδασκαλία</a:t>
            </a:r>
            <a:endParaRPr lang="en-GB" dirty="0"/>
          </a:p>
        </p:txBody>
      </p:sp>
    </p:spTree>
    <p:extLst>
      <p:ext uri="{BB962C8B-B14F-4D97-AF65-F5344CB8AC3E}">
        <p14:creationId xmlns:p14="http://schemas.microsoft.com/office/powerpoint/2010/main" val="11339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p14="http://schemas.microsoft.com/office/powerpoint/2010/main" xmlns:a16="http://schemas.microsoft.com/office/drawing/2014/main" id="{8B884FEB-1397-4CD6-9506-15CE0A3717CA}"/>
              </a:ext>
            </a:extLst>
          </p:cNvPr>
          <p:cNvSpPr>
            <a:spLocks noGrp="1"/>
          </p:cNvSpPr>
          <p:nvPr>
            <p:ph type="title"/>
          </p:nvPr>
        </p:nvSpPr>
        <p:spPr>
          <a:xfrm>
            <a:off x="722790" y="0"/>
            <a:ext cx="10515600" cy="1325563"/>
          </a:xfrm>
        </p:spPr>
        <p:txBody>
          <a:bodyPr/>
          <a:lstStyle/>
          <a:p>
            <a:r>
              <a:rPr lang="nl-NL" dirty="0" err="1"/>
              <a:t>Πίνακας </a:t>
            </a:r>
            <a:r>
              <a:rPr lang="nl-NL" dirty="0"/>
              <a:t>περιεχομένων</a:t>
            </a:r>
            <a:endParaRPr lang="en-GB" dirty="0"/>
          </a:p>
        </p:txBody>
      </p:sp>
      <p:sp>
        <p:nvSpPr>
          <p:cNvPr id="7" name="Tijdelijke aanduiding voor inhoud 6">
            <a:extLst>
              <a:ext uri="{FF2B5EF4-FFF2-40B4-BE49-F238E27FC236}">
                <a16:creationId xmlns="" xmlns:p14="http://schemas.microsoft.com/office/powerpoint/2010/main" xmlns:a16="http://schemas.microsoft.com/office/drawing/2014/main" id="{468FC1CB-C882-4A8D-8D26-400235D76757}"/>
              </a:ext>
            </a:extLst>
          </p:cNvPr>
          <p:cNvSpPr>
            <a:spLocks noGrp="1"/>
          </p:cNvSpPr>
          <p:nvPr>
            <p:ph idx="1"/>
          </p:nvPr>
        </p:nvSpPr>
        <p:spPr>
          <a:xfrm>
            <a:off x="722790" y="1171575"/>
            <a:ext cx="11335860" cy="5314950"/>
          </a:xfrm>
        </p:spPr>
        <p:txBody>
          <a:bodyPr>
            <a:normAutofit fontScale="55000" lnSpcReduction="20000"/>
          </a:bodyPr>
          <a:lstStyle/>
          <a:p>
            <a:pPr marL="0" indent="0">
              <a:buNone/>
            </a:pPr>
            <a:r>
              <a:rPr lang="el-GR" sz="3100" b="1" dirty="0" smtClean="0"/>
              <a:t>ΚΕΦΑΛΑΙΟ </a:t>
            </a:r>
            <a:r>
              <a:rPr lang="en-GB" sz="3100" b="1" dirty="0" smtClean="0"/>
              <a:t>1 </a:t>
            </a:r>
            <a:r>
              <a:rPr lang="en-GB" sz="3100" b="1" dirty="0"/>
              <a:t>ΠΟΙΑ </a:t>
            </a:r>
            <a:r>
              <a:rPr lang="el-GR" sz="3100" b="1" dirty="0" smtClean="0"/>
              <a:t>ΕΙΝΑΙ </a:t>
            </a:r>
            <a:r>
              <a:rPr lang="en-GB" sz="3100" b="1" dirty="0" smtClean="0"/>
              <a:t>ΤΑ </a:t>
            </a:r>
            <a:r>
              <a:rPr lang="el-GR" sz="3100" b="1" dirty="0" smtClean="0"/>
              <a:t>ΜΑΘΗΣΙΑΚΑ </a:t>
            </a:r>
            <a:r>
              <a:rPr lang="en-GB" sz="3100" b="1" dirty="0" smtClean="0"/>
              <a:t>ΣΤΥΛ</a:t>
            </a:r>
            <a:r>
              <a:rPr lang="en-GB" sz="3100" b="1" dirty="0"/>
              <a:t>; </a:t>
            </a:r>
          </a:p>
          <a:p>
            <a:pPr marL="457200" lvl="1" indent="0">
              <a:buNone/>
            </a:pPr>
            <a:r>
              <a:rPr lang="en-GB" sz="2700" dirty="0"/>
              <a:t>2.1. Εισαγωγή</a:t>
            </a:r>
          </a:p>
          <a:p>
            <a:pPr marL="457200" lvl="1" indent="0">
              <a:buNone/>
            </a:pPr>
            <a:r>
              <a:rPr lang="nl-NL" sz="2700" dirty="0"/>
              <a:t>2.2. Τα μαθησιακά στυλ</a:t>
            </a:r>
          </a:p>
          <a:p>
            <a:pPr marL="457200" lvl="1" indent="0">
              <a:buNone/>
            </a:pPr>
            <a:r>
              <a:rPr lang="nl-NL" sz="2700" dirty="0"/>
              <a:t>2.3. Η διαμάχη για τα μαθησιακά στυλ </a:t>
            </a:r>
          </a:p>
          <a:p>
            <a:pPr marL="457200" lvl="1" indent="0">
              <a:buNone/>
            </a:pPr>
            <a:r>
              <a:rPr lang="nl-NL" sz="2700" dirty="0"/>
              <a:t>2.4. Αξιολόγηση μαθησιακού στυλ: 20 ερωτήσεις</a:t>
            </a:r>
          </a:p>
          <a:p>
            <a:pPr marL="457200" lvl="1" indent="0">
              <a:buNone/>
            </a:pPr>
            <a:endParaRPr lang="en-GB" sz="3100" dirty="0"/>
          </a:p>
          <a:p>
            <a:pPr marL="0" indent="0">
              <a:buNone/>
            </a:pPr>
            <a:r>
              <a:rPr lang="el-GR" sz="3100" b="1" dirty="0"/>
              <a:t>ΚΕΦΑΛΑΙΟ </a:t>
            </a:r>
            <a:r>
              <a:rPr lang="nl-NL" sz="3100" b="1" dirty="0" smtClean="0"/>
              <a:t>2 </a:t>
            </a:r>
            <a:r>
              <a:rPr lang="nl-NL" sz="3100" b="1" dirty="0"/>
              <a:t>ΈΝΑ </a:t>
            </a:r>
            <a:r>
              <a:rPr lang="nl-NL" sz="3100" b="1" dirty="0" smtClean="0"/>
              <a:t>Μ</a:t>
            </a:r>
            <a:r>
              <a:rPr lang="el-GR" sz="3100" b="1" dirty="0" smtClean="0"/>
              <a:t>ΕΓ</a:t>
            </a:r>
            <a:r>
              <a:rPr lang="nl-NL" sz="3100" b="1" dirty="0" smtClean="0"/>
              <a:t>ΕΘΟΣ </a:t>
            </a:r>
            <a:r>
              <a:rPr lang="nl-NL" sz="3100" b="1" dirty="0"/>
              <a:t>ΔΕΝ </a:t>
            </a:r>
            <a:r>
              <a:rPr lang="el-GR" sz="3100" b="1" dirty="0" smtClean="0"/>
              <a:t>ΤΑΙΡΙΑΖΕΙ </a:t>
            </a:r>
            <a:r>
              <a:rPr lang="nl-NL" sz="3100" b="1" dirty="0" smtClean="0"/>
              <a:t>ΣΕ </a:t>
            </a:r>
            <a:r>
              <a:rPr lang="el-GR" sz="3100" b="1" dirty="0" smtClean="0"/>
              <a:t>ΟΛΟΥΣ</a:t>
            </a:r>
            <a:r>
              <a:rPr lang="nl-NL" sz="3100" b="1" dirty="0" smtClean="0"/>
              <a:t>...</a:t>
            </a:r>
            <a:endParaRPr lang="nl-NL" sz="3100" b="1" dirty="0"/>
          </a:p>
          <a:p>
            <a:pPr marL="457200" lvl="1" indent="0">
              <a:buNone/>
            </a:pPr>
            <a:r>
              <a:rPr lang="nl-NL" sz="2700" dirty="0"/>
              <a:t>2.1. Ιστορικό</a:t>
            </a:r>
          </a:p>
          <a:p>
            <a:pPr marL="457200" lvl="1" indent="0">
              <a:buNone/>
            </a:pPr>
            <a:r>
              <a:rPr lang="nl-NL" sz="2700" dirty="0"/>
              <a:t>2.2. </a:t>
            </a:r>
            <a:r>
              <a:rPr lang="nl-NL" sz="2700" dirty="0" err="1"/>
              <a:t>Τι </a:t>
            </a:r>
            <a:r>
              <a:rPr lang="nl-NL" sz="2700" dirty="0"/>
              <a:t>είναι η διαφοροποιημένη διδασκαλία</a:t>
            </a:r>
          </a:p>
          <a:p>
            <a:pPr marL="457200" lvl="1" indent="0">
              <a:buNone/>
            </a:pPr>
            <a:r>
              <a:rPr lang="nl-NL" sz="2700" dirty="0"/>
              <a:t>2.3. </a:t>
            </a:r>
            <a:r>
              <a:rPr lang="nl-NL" sz="2700" dirty="0" err="1"/>
              <a:t>Γιατί </a:t>
            </a:r>
            <a:r>
              <a:rPr lang="nl-NL" sz="2700" dirty="0"/>
              <a:t>έχει σημασία η διαφοροποιημένη διδασκαλία </a:t>
            </a:r>
          </a:p>
          <a:p>
            <a:pPr marL="457200" lvl="1" indent="0">
              <a:buNone/>
            </a:pPr>
            <a:r>
              <a:rPr lang="nl-NL" sz="2700" dirty="0"/>
              <a:t>2.4. Πώς η διαφοροποιημένη διδασκαλία εξυπηρετεί καλύτερα τους μαθητές</a:t>
            </a:r>
          </a:p>
          <a:p>
            <a:pPr marL="457200" lvl="1" indent="0">
              <a:buNone/>
            </a:pPr>
            <a:r>
              <a:rPr lang="nl-NL" sz="2700" dirty="0"/>
              <a:t>2.5. Δραστηριότητα επιπλέον ανάγνωσης </a:t>
            </a:r>
          </a:p>
          <a:p>
            <a:pPr marL="457200" lvl="1" indent="0">
              <a:buNone/>
            </a:pPr>
            <a:r>
              <a:rPr lang="nl-NL" sz="2700" dirty="0"/>
              <a:t>2.6. </a:t>
            </a:r>
            <a:r>
              <a:rPr lang="nl-NL" sz="2700" dirty="0" err="1"/>
              <a:t>Γι</a:t>
            </a:r>
            <a:r>
              <a:rPr lang="nl-NL" sz="2700" dirty="0"/>
              <a:t>ατί </a:t>
            </a:r>
            <a:r>
              <a:rPr lang="nl-NL" sz="2700" dirty="0" smtClean="0"/>
              <a:t>τώρ</a:t>
            </a:r>
            <a:r>
              <a:rPr lang="el-GR" sz="2700" dirty="0" smtClean="0"/>
              <a:t>α;</a:t>
            </a:r>
            <a:endParaRPr lang="nl-NL" sz="2700" dirty="0"/>
          </a:p>
          <a:p>
            <a:pPr marL="457200" lvl="1" indent="0">
              <a:buNone/>
            </a:pPr>
            <a:endParaRPr lang="en-GB" sz="3100" dirty="0"/>
          </a:p>
          <a:p>
            <a:pPr marL="0" indent="0">
              <a:buNone/>
            </a:pPr>
            <a:r>
              <a:rPr lang="el-GR" sz="3100" b="1" dirty="0"/>
              <a:t>ΚΕΦΑΛΑΙΟ </a:t>
            </a:r>
            <a:r>
              <a:rPr lang="nl-NL" sz="3100" b="1" dirty="0" smtClean="0"/>
              <a:t>3 </a:t>
            </a:r>
            <a:r>
              <a:rPr lang="nl-NL" sz="3100" b="1" dirty="0"/>
              <a:t>Η </a:t>
            </a:r>
            <a:r>
              <a:rPr lang="nl-NL" sz="3100" b="1" dirty="0" smtClean="0"/>
              <a:t>ΘΕΩΡ</a:t>
            </a:r>
            <a:r>
              <a:rPr lang="el-GR" sz="3100" b="1" dirty="0" smtClean="0"/>
              <a:t>Ι</a:t>
            </a:r>
            <a:r>
              <a:rPr lang="nl-NL" sz="3100" b="1" dirty="0" smtClean="0"/>
              <a:t>Α </a:t>
            </a:r>
            <a:r>
              <a:rPr lang="nl-NL" sz="3100" b="1" dirty="0"/>
              <a:t>ΤΗΣ </a:t>
            </a:r>
            <a:r>
              <a:rPr lang="nl-NL" sz="3100" b="1" dirty="0" smtClean="0"/>
              <a:t>ΠΟΛΛΑΠΛ</a:t>
            </a:r>
            <a:r>
              <a:rPr lang="el-GR" sz="3100" b="1" dirty="0" smtClean="0"/>
              <a:t>Η</a:t>
            </a:r>
            <a:r>
              <a:rPr lang="nl-NL" sz="3100" b="1" dirty="0" smtClean="0"/>
              <a:t>Σ ΝΟΗΜΟΣ</a:t>
            </a:r>
            <a:r>
              <a:rPr lang="el-GR" sz="3100" b="1" dirty="0" smtClean="0"/>
              <a:t>Υ</a:t>
            </a:r>
            <a:r>
              <a:rPr lang="nl-NL" sz="3100" b="1" dirty="0" smtClean="0"/>
              <a:t>ΝΗΣ</a:t>
            </a:r>
            <a:endParaRPr lang="nl-NL" sz="3100" b="1" dirty="0"/>
          </a:p>
          <a:p>
            <a:pPr marL="457200" lvl="1" indent="0">
              <a:buNone/>
            </a:pPr>
            <a:r>
              <a:rPr lang="en-GB" sz="2700" dirty="0"/>
              <a:t>3.1. Εισαγωγή</a:t>
            </a:r>
          </a:p>
          <a:p>
            <a:pPr marL="457200" lvl="1" indent="0">
              <a:buNone/>
            </a:pPr>
            <a:r>
              <a:rPr lang="en-GB" sz="2700" dirty="0"/>
              <a:t>3.2</a:t>
            </a:r>
            <a:r>
              <a:rPr lang="en-GB" sz="2700" dirty="0" smtClean="0"/>
              <a:t>.</a:t>
            </a:r>
            <a:r>
              <a:rPr lang="el-GR" sz="2700" dirty="0" smtClean="0"/>
              <a:t> </a:t>
            </a:r>
            <a:r>
              <a:rPr lang="en-GB" sz="2700" dirty="0" err="1" smtClean="0"/>
              <a:t>Χρόνος</a:t>
            </a:r>
            <a:r>
              <a:rPr lang="en-GB" sz="2700" dirty="0" smtClean="0"/>
              <a:t> </a:t>
            </a:r>
            <a:r>
              <a:rPr lang="en-GB" sz="2700" dirty="0"/>
              <a:t>για αυτοστοχασμό </a:t>
            </a:r>
          </a:p>
          <a:p>
            <a:pPr marL="0" indent="0">
              <a:buNone/>
            </a:pPr>
            <a:endParaRPr lang="en-GB" sz="3100" dirty="0"/>
          </a:p>
          <a:p>
            <a:pPr marL="0" indent="0">
              <a:buNone/>
            </a:pPr>
            <a:r>
              <a:rPr lang="el-GR" sz="3100" b="1" dirty="0"/>
              <a:t>ΚΕΦΑΛΑΙΟ </a:t>
            </a:r>
            <a:r>
              <a:rPr lang="nl-NL" sz="3100" b="1" dirty="0" smtClean="0"/>
              <a:t>4 </a:t>
            </a:r>
            <a:r>
              <a:rPr lang="nl-NL" sz="3100" b="1" dirty="0"/>
              <a:t>ΟΙ </a:t>
            </a:r>
            <a:r>
              <a:rPr lang="nl-NL" sz="3100" b="1" dirty="0" smtClean="0"/>
              <a:t>ΠΑΡ</a:t>
            </a:r>
            <a:r>
              <a:rPr lang="el-GR" sz="3100" b="1" dirty="0" smtClean="0"/>
              <a:t>Α</a:t>
            </a:r>
            <a:r>
              <a:rPr lang="nl-NL" sz="3100" b="1" dirty="0" smtClean="0"/>
              <a:t>ΓΟΝΤΕΣ </a:t>
            </a:r>
            <a:r>
              <a:rPr lang="nl-NL" sz="3100" b="1" dirty="0"/>
              <a:t>ΠΟΥ </a:t>
            </a:r>
            <a:r>
              <a:rPr lang="nl-NL" sz="3100" b="1" dirty="0" smtClean="0"/>
              <a:t>ΕΠΗΡΕ</a:t>
            </a:r>
            <a:r>
              <a:rPr lang="el-GR" sz="3100" b="1" dirty="0" smtClean="0"/>
              <a:t>Α</a:t>
            </a:r>
            <a:r>
              <a:rPr lang="nl-NL" sz="3100" b="1" dirty="0" smtClean="0"/>
              <a:t>ΖΟΥΝ </a:t>
            </a:r>
            <a:r>
              <a:rPr lang="nl-NL" sz="3100" b="1" dirty="0"/>
              <a:t>ΤΗΝ </a:t>
            </a:r>
            <a:r>
              <a:rPr lang="nl-NL" sz="3100" b="1" dirty="0" smtClean="0"/>
              <a:t>ΑΛΛΑΓ</a:t>
            </a:r>
            <a:r>
              <a:rPr lang="el-GR" sz="3100" b="1" dirty="0" smtClean="0"/>
              <a:t>Η</a:t>
            </a:r>
            <a:r>
              <a:rPr lang="nl-NL" sz="3100" b="1" dirty="0" smtClean="0"/>
              <a:t> </a:t>
            </a:r>
            <a:r>
              <a:rPr lang="nl-NL" sz="3100" b="1" dirty="0"/>
              <a:t>ΣΤΗΝ ΤΆΞΗ</a:t>
            </a:r>
          </a:p>
          <a:p>
            <a:pPr marL="457200" lvl="1" indent="0">
              <a:buNone/>
            </a:pPr>
            <a:r>
              <a:rPr lang="nl-NL" sz="2900" dirty="0"/>
              <a:t>4.1. Ιστορικό</a:t>
            </a:r>
          </a:p>
          <a:p>
            <a:pPr marL="457200" lvl="1" indent="0">
              <a:buNone/>
            </a:pPr>
            <a:r>
              <a:rPr lang="nl-NL" sz="2900" dirty="0"/>
              <a:t>4.2. Χρόνος για αυτοαναστοχασμό</a:t>
            </a:r>
          </a:p>
          <a:p>
            <a:pPr marL="457200" lvl="1" indent="0">
              <a:buNone/>
            </a:pPr>
            <a:endParaRPr lang="nl-NL" dirty="0"/>
          </a:p>
          <a:p>
            <a:pPr marL="457200" lvl="1" indent="0">
              <a:buNone/>
            </a:pPr>
            <a:endParaRPr lang="nl-NL"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p14="http://schemas.microsoft.com/office/powerpoint/2010/main" xmlns:a16="http://schemas.microsoft.com/office/drawing/2014/main" id="{471A11D0-FBA5-428B-8E6A-DC4E8940EDA7}"/>
              </a:ext>
            </a:extLst>
          </p:cNvPr>
          <p:cNvSpPr>
            <a:spLocks noGrp="1"/>
          </p:cNvSpPr>
          <p:nvPr>
            <p:ph type="title"/>
          </p:nvPr>
        </p:nvSpPr>
        <p:spPr/>
        <p:txBody>
          <a:bodyPr>
            <a:normAutofit/>
          </a:bodyPr>
          <a:lstStyle/>
          <a:p>
            <a:pPr>
              <a:lnSpc>
                <a:spcPct val="115000"/>
              </a:lnSpc>
              <a:spcBef>
                <a:spcPts val="500"/>
              </a:spcBef>
              <a:spcAft>
                <a:spcPts val="1000"/>
              </a:spcAft>
            </a:pPr>
            <a:r>
              <a:rPr lang="en-GB" sz="2800" dirty="0">
                <a:solidFill>
                  <a:schemeClr val="bg1"/>
                </a:solidFill>
                <a:latin typeface="+mn-lt"/>
                <a:ea typeface="+mn-ea"/>
                <a:cs typeface="+mn-cs"/>
              </a:rPr>
              <a:t>2.1 ΠΟΙΑ </a:t>
            </a:r>
            <a:r>
              <a:rPr lang="el-GR" sz="2800" dirty="0" smtClean="0">
                <a:solidFill>
                  <a:schemeClr val="bg1"/>
                </a:solidFill>
                <a:latin typeface="+mn-lt"/>
                <a:ea typeface="+mn-ea"/>
                <a:cs typeface="+mn-cs"/>
              </a:rPr>
              <a:t>ΕΙΝΑΙ </a:t>
            </a:r>
            <a:r>
              <a:rPr lang="en-GB" sz="2800" dirty="0" smtClean="0">
                <a:solidFill>
                  <a:schemeClr val="bg1"/>
                </a:solidFill>
                <a:latin typeface="+mn-lt"/>
                <a:ea typeface="+mn-ea"/>
                <a:cs typeface="+mn-cs"/>
              </a:rPr>
              <a:t>ΤΑ ΜΑΘΗΣΙΑΚ</a:t>
            </a:r>
            <a:r>
              <a:rPr lang="el-GR" sz="2800" dirty="0">
                <a:solidFill>
                  <a:schemeClr val="bg1"/>
                </a:solidFill>
                <a:latin typeface="+mn-lt"/>
                <a:ea typeface="+mn-ea"/>
                <a:cs typeface="+mn-cs"/>
              </a:rPr>
              <a:t>Α</a:t>
            </a:r>
            <a:r>
              <a:rPr lang="en-GB" sz="2800" dirty="0" smtClean="0">
                <a:solidFill>
                  <a:schemeClr val="bg1"/>
                </a:solidFill>
                <a:latin typeface="+mn-lt"/>
                <a:ea typeface="+mn-ea"/>
                <a:cs typeface="+mn-cs"/>
              </a:rPr>
              <a:t> </a:t>
            </a:r>
            <a:r>
              <a:rPr lang="en-GB" sz="2800" dirty="0">
                <a:solidFill>
                  <a:schemeClr val="bg1"/>
                </a:solidFill>
                <a:latin typeface="+mn-lt"/>
                <a:ea typeface="+mn-ea"/>
                <a:cs typeface="+mn-cs"/>
              </a:rPr>
              <a:t>ΣΤΥΛ; </a:t>
            </a:r>
          </a:p>
        </p:txBody>
      </p:sp>
      <p:sp>
        <p:nvSpPr>
          <p:cNvPr id="5" name="TextBox 4">
            <a:extLst>
              <a:ext uri="{FF2B5EF4-FFF2-40B4-BE49-F238E27FC236}">
                <a16:creationId xmlns="" xmlns:p14="http://schemas.microsoft.com/office/powerpoint/2010/main" xmlns:a16="http://schemas.microsoft.com/office/drawing/2014/main" id="{308B41E4-13E2-4ED8-971D-D8365451BCF2}"/>
              </a:ext>
            </a:extLst>
          </p:cNvPr>
          <p:cNvSpPr txBox="1"/>
          <p:nvPr/>
        </p:nvSpPr>
        <p:spPr>
          <a:xfrm>
            <a:off x="229455" y="4019637"/>
            <a:ext cx="5425621" cy="2083647"/>
          </a:xfrm>
          <a:prstGeom prst="rect">
            <a:avLst/>
          </a:prstGeom>
          <a:noFill/>
        </p:spPr>
        <p:txBody>
          <a:bodyPr wrap="square">
            <a:spAutoFit/>
          </a:bodyPr>
          <a:lstStyle/>
          <a:p>
            <a:pPr>
              <a:lnSpc>
                <a:spcPct val="150000"/>
              </a:lnSpc>
              <a:spcBef>
                <a:spcPts val="500"/>
              </a:spcBef>
              <a:spcAft>
                <a:spcPts val="1000"/>
              </a:spcAft>
            </a:pPr>
            <a:r>
              <a:rPr lang="en-GB" sz="2000" i="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"Όλοι είναι ιδιοφυΐες... αλλά αν κρίνεις ένα ψάρι από την ικανότητά του να σκαρφαλώνει σε ένα δέντρο, θα ζήσει όλη του τη ζωή πιστεύοντας ότι είναι ηλίθιο"</a:t>
            </a:r>
          </a:p>
          <a:p>
            <a:pPr>
              <a:lnSpc>
                <a:spcPct val="150000"/>
              </a:lnSpc>
              <a:spcBef>
                <a:spcPts val="500"/>
              </a:spcBef>
              <a:spcAft>
                <a:spcPts val="1000"/>
              </a:spcAft>
            </a:pPr>
            <a:r>
              <a:rPr lang="en-GB" sz="2000" b="1" i="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-Άλμπερτ </a:t>
            </a:r>
            <a:r>
              <a:rPr lang="en-GB" sz="2000" b="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Αϊνστάιν </a:t>
            </a:r>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2D67A9A5-0E33-4966-8A16-91923FECE081}"/>
              </a:ext>
            </a:extLst>
          </p:cNvPr>
          <p:cNvSpPr>
            <a:spLocks noGrp="1"/>
          </p:cNvSpPr>
          <p:nvPr>
            <p:ph type="title"/>
          </p:nvPr>
        </p:nvSpPr>
        <p:spPr>
          <a:xfrm>
            <a:off x="246354" y="21463"/>
            <a:ext cx="11945646" cy="1325563"/>
          </a:xfrm>
        </p:spPr>
        <p:txBody>
          <a:bodyPr/>
          <a:lstStyle/>
          <a:p>
            <a:r>
              <a:rPr lang="nl-NL" dirty="0">
                <a:solidFill>
                  <a:srgbClr val="64B558"/>
                </a:solidFill>
                <a:latin typeface="+mn-lt"/>
              </a:rPr>
              <a:t>Ποια είναι τα μαθησιακά στυλ;</a:t>
            </a:r>
            <a:r>
              <a:rPr lang="nl-NL" b="1" dirty="0">
                <a:solidFill>
                  <a:srgbClr val="64B558"/>
                </a:solidFill>
              </a:rPr>
              <a:t/>
            </a:r>
            <a:br>
              <a:rPr lang="nl-NL" b="1" dirty="0">
                <a:solidFill>
                  <a:srgbClr val="64B558"/>
                </a:solidFill>
              </a:rPr>
            </a:br>
            <a:r>
              <a:rPr lang="nl-NL" b="1" dirty="0">
                <a:solidFill>
                  <a:srgbClr val="64B558"/>
                </a:solidFill>
              </a:rPr>
              <a:t>2.1 </a:t>
            </a:r>
            <a:r>
              <a:rPr lang="nl-NL" sz="3600" dirty="0">
                <a:solidFill>
                  <a:srgbClr val="64B558"/>
                </a:solidFill>
              </a:rPr>
              <a:t>Εισαγωγή:</a:t>
            </a:r>
            <a:endParaRPr lang="en-GB" dirty="0">
              <a:solidFill>
                <a:srgbClr val="64B558"/>
              </a:solidFill>
            </a:endParaRPr>
          </a:p>
        </p:txBody>
      </p:sp>
      <p:sp>
        <p:nvSpPr>
          <p:cNvPr id="2" name="Content Placeholder 1">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605F5134-825F-40D6-8EF9-6FFA9298FB51}"/>
              </a:ext>
            </a:extLst>
          </p:cNvPr>
          <p:cNvSpPr>
            <a:spLocks noGrp="1"/>
          </p:cNvSpPr>
          <p:nvPr>
            <p:ph idx="1"/>
          </p:nvPr>
        </p:nvSpPr>
        <p:spPr>
          <a:xfrm>
            <a:off x="5688816" y="1521789"/>
            <a:ext cx="5961681" cy="4568840"/>
          </a:xfrm>
          <a:ln w="28575">
            <a:solidFill>
              <a:srgbClr val="64B558"/>
            </a:solidFill>
          </a:ln>
        </p:spPr>
        <p:txBody>
          <a:bodyPr>
            <a:noAutofit/>
          </a:bodyPr>
          <a:lstStyle/>
          <a:p>
            <a:pPr marL="457200" indent="0">
              <a:lnSpc>
                <a:spcPct val="124000"/>
              </a:lnSpc>
              <a:spcBef>
                <a:spcPts val="500"/>
              </a:spcBef>
              <a:spcAft>
                <a:spcPts val="1000"/>
              </a:spcAft>
              <a:buNone/>
            </a:pPr>
            <a:r>
              <a:rPr lang="en-GB" sz="1400" dirty="0" err="1" smtClean="0">
                <a:solidFill>
                  <a:srgbClr val="676766"/>
                </a:solidFill>
              </a:rPr>
              <a:t>Το</a:t>
            </a:r>
            <a:r>
              <a:rPr lang="en-GB" sz="1400" dirty="0" smtClean="0">
                <a:solidFill>
                  <a:srgbClr val="676766"/>
                </a:solidFill>
              </a:rPr>
              <a:t> </a:t>
            </a:r>
            <a:r>
              <a:rPr lang="en-GB" sz="1400" dirty="0">
                <a:solidFill>
                  <a:srgbClr val="676766"/>
                </a:solidFill>
              </a:rPr>
              <a:t>μαθησιακό στυλ αναφέρεται στις προτιμώμενες μαθησιακές προσεγγίσεις των μαθητών για όλες τις μαθησιακές καταστάσεις, ενώ το διδακτικό στυλ αναφέρεται στη συμπεριφορά, τις πεποιθήσεις και τις επιλεγμένες διδακτικές μεθόδους των διδασκόντων που χρησιμοποιούνται για την παρουσίαση των μαθημάτων στους μαθητές. (1) Επί του παρόντος, υπάρχουν πολλές έρευνες που διεξάγονται σχετικά με τις έννοιες του μαθησιακού στυλ των μαθητών και του στυλ διδασκαλίας των εκπαιδευτικών.</a:t>
            </a:r>
          </a:p>
          <a:p>
            <a:pPr marL="457200" indent="0">
              <a:lnSpc>
                <a:spcPct val="124000"/>
              </a:lnSpc>
              <a:spcBef>
                <a:spcPts val="500"/>
              </a:spcBef>
              <a:spcAft>
                <a:spcPts val="1000"/>
              </a:spcAft>
              <a:buNone/>
            </a:pPr>
            <a:r>
              <a:rPr lang="en-GB" sz="1400" dirty="0">
                <a:solidFill>
                  <a:srgbClr val="676766"/>
                </a:solidFill>
              </a:rPr>
              <a:t>Επιπλέον, τα μαθησιακά στυλ των μαθητών αντικατοπτρίζουν τη γενετική κωδικοποίηση, την ανάπτυξη της προσωπικότητας και τις περιβαλλοντικές προσαρμογές (2). Οι έρευνες δείχνουν ότι οι μαθητές αποκτούν περισσότερες γνώσεις, συγκρατούν περισσότερες πληροφορίες και αποδίδουν καλύτερα όταν το στυλ διδασκαλίας των εκπαιδευτικών ταιριάζει με το μαθησιακό στυλ των μαθητών. (2)</a:t>
            </a:r>
          </a:p>
          <a:p>
            <a:pPr marL="457200" lvl="1" indent="0">
              <a:lnSpc>
                <a:spcPct val="115000"/>
              </a:lnSpc>
              <a:buNone/>
            </a:pPr>
            <a:endParaRPr lang="en-GB" sz="1400" dirty="0">
              <a:solidFill>
                <a:srgbClr val="64B558"/>
              </a:solidFill>
              <a:effectLst/>
              <a:ea typeface="Corbel" panose="020B0503020204020204" pitchFamily="34" charset="0"/>
              <a:cs typeface="Times New Roman" panose="02020603050405020304" pitchFamily="18" charset="0"/>
            </a:endParaRPr>
          </a:p>
          <a:p>
            <a:pPr lvl="1">
              <a:lnSpc>
                <a:spcPct val="115000"/>
              </a:lnSpc>
              <a:buAutoNum type="arabicParenBoth"/>
            </a:pPr>
            <a:r>
              <a:rPr lang="en-GB" sz="1400" u="sng" dirty="0" smtClean="0">
                <a:solidFill>
                  <a:srgbClr val="FFFFFF"/>
                </a:solidFill>
                <a:effectLst/>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a:t>
            </a:r>
            <a:endParaRPr lang="en-GB" sz="1400" dirty="0">
              <a:effectLst/>
              <a:latin typeface="Corbel" panose="020B0503020204020204" pitchFamily="34" charset="0"/>
              <a:ea typeface="Corbel" panose="020B0503020204020204" pitchFamily="34" charset="0"/>
              <a:cs typeface="Times New Roman" panose="02020603050405020304" pitchFamily="18" charset="0"/>
            </a:endParaRPr>
          </a:p>
          <a:p>
            <a:endParaRPr lang="en-GB" sz="1400" dirty="0"/>
          </a:p>
          <a:p>
            <a:endParaRPr lang="nl-NL" sz="1400" dirty="0"/>
          </a:p>
        </p:txBody>
      </p:sp>
      <p:pic>
        <p:nvPicPr>
          <p:cNvPr id="5" name="Picture 4">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301B2304-1CB0-4DFA-BEC1-1077163FE6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395"/>
          <a:stretch/>
        </p:blipFill>
        <p:spPr>
          <a:xfrm>
            <a:off x="752913" y="1521789"/>
            <a:ext cx="4500864" cy="4087790"/>
          </a:xfrm>
          <a:prstGeom prst="rect">
            <a:avLst/>
          </a:prstGeom>
        </p:spPr>
      </p:pic>
      <p:sp>
        <p:nvSpPr>
          <p:cNvPr id="6" name="Content Placeholder 1">
            <a:extLst>
              <a:ext uri="{FF2B5EF4-FFF2-40B4-BE49-F238E27FC236}">
                <a16:creationId xmlns="" xmlns:ahyp="http://schemas.microsoft.com/office/drawing/2018/hyperlinkcolor" xmlns:a14="http://schemas.microsoft.com/office/drawing/2010/main" xmlns:p14="http://schemas.microsoft.com/office/powerpoint/2010/main" xmlns:a16="http://schemas.microsoft.com/office/drawing/2014/main" id="{E31E6074-40D8-4E51-9919-502DFE062445}"/>
              </a:ext>
            </a:extLst>
          </p:cNvPr>
          <p:cNvSpPr txBox="1">
            <a:spLocks/>
          </p:cNvSpPr>
          <p:nvPr/>
        </p:nvSpPr>
        <p:spPr>
          <a:xfrm>
            <a:off x="0" y="6090628"/>
            <a:ext cx="10900064" cy="767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5000"/>
              </a:lnSpc>
              <a:buFont typeface="Arial" panose="020B0604020202020204" pitchFamily="34" charset="0"/>
              <a:buNone/>
            </a:pPr>
            <a:endParaRPr lang="en-GB" sz="1000" dirty="0">
              <a:solidFill>
                <a:srgbClr val="64B558"/>
              </a:solidFill>
              <a:ea typeface="Corbel" panose="020B0503020204020204" pitchFamily="34" charset="0"/>
              <a:cs typeface="Times New Roman" panose="02020603050405020304" pitchFamily="18" charset="0"/>
            </a:endParaRPr>
          </a:p>
          <a:p>
            <a:pPr lvl="1">
              <a:lnSpc>
                <a:spcPct val="115000"/>
              </a:lnSpc>
              <a:buFont typeface="Arial" panose="020B0604020202020204" pitchFamily="34" charset="0"/>
              <a:buAutoNum type="arabicParenBoth"/>
            </a:pPr>
            <a:r>
              <a:rPr lang="en-GB" sz="700" dirty="0">
                <a:solidFill>
                  <a:srgbClr val="64B558"/>
                </a:solidFill>
                <a:ea typeface="Corbel" panose="020B0503020204020204" pitchFamily="34" charset="0"/>
                <a:cs typeface="Times New Roman" panose="02020603050405020304" pitchFamily="18" charset="0"/>
              </a:rPr>
              <a:t>L. Mei </a:t>
            </a:r>
            <a:r>
              <a:rPr lang="en-GB" sz="700" dirty="0" err="1">
                <a:solidFill>
                  <a:srgbClr val="64B558"/>
                </a:solidFill>
                <a:ea typeface="Corbel" panose="020B0503020204020204" pitchFamily="34" charset="0"/>
                <a:cs typeface="Times New Roman" panose="02020603050405020304" pitchFamily="18" charset="0"/>
              </a:rPr>
              <a:t>Ph'ng</a:t>
            </a:r>
            <a:r>
              <a:rPr lang="en-GB" sz="700" dirty="0">
                <a:solidFill>
                  <a:srgbClr val="64B558"/>
                </a:solidFill>
                <a:ea typeface="Corbel" panose="020B0503020204020204" pitchFamily="34" charset="0"/>
                <a:cs typeface="Times New Roman" panose="02020603050405020304" pitchFamily="18" charset="0"/>
              </a:rPr>
              <a:t>, "Teaching Styles, Learning Styles and the ESP Classroom," MATEC Web Conf., vol. 150, pp. 5082, 2018</a:t>
            </a:r>
          </a:p>
          <a:p>
            <a:pPr lvl="1">
              <a:lnSpc>
                <a:spcPct val="115000"/>
              </a:lnSpc>
              <a:buFont typeface="Arial" panose="020B0604020202020204" pitchFamily="34" charset="0"/>
              <a:buAutoNum type="arabicParenBoth"/>
            </a:pPr>
            <a:r>
              <a:rPr lang="en-GB" sz="700" dirty="0">
                <a:solidFill>
                  <a:srgbClr val="64B558"/>
                </a:solidFill>
                <a:ea typeface="Corbel" panose="020B0503020204020204" pitchFamily="34" charset="0"/>
                <a:cs typeface="Times New Roman" panose="02020603050405020304" pitchFamily="18" charset="0"/>
              </a:rPr>
              <a:t>Chetty, Nithya &amp; </a:t>
            </a:r>
            <a:r>
              <a:rPr lang="en-GB" sz="700" dirty="0" err="1">
                <a:solidFill>
                  <a:srgbClr val="64B558"/>
                </a:solidFill>
                <a:ea typeface="Corbel" panose="020B0503020204020204" pitchFamily="34" charset="0"/>
                <a:cs typeface="Times New Roman" panose="02020603050405020304" pitchFamily="18" charset="0"/>
              </a:rPr>
              <a:t>Handayani</a:t>
            </a:r>
            <a:r>
              <a:rPr lang="en-GB" sz="700" dirty="0">
                <a:solidFill>
                  <a:srgbClr val="64B558"/>
                </a:solidFill>
                <a:ea typeface="Corbel" panose="020B0503020204020204" pitchFamily="34" charset="0"/>
                <a:cs typeface="Times New Roman" panose="02020603050405020304" pitchFamily="18" charset="0"/>
              </a:rPr>
              <a:t>, Lina &amp; </a:t>
            </a:r>
            <a:r>
              <a:rPr lang="en-GB" sz="700" dirty="0" err="1">
                <a:solidFill>
                  <a:srgbClr val="64B558"/>
                </a:solidFill>
                <a:ea typeface="Corbel" panose="020B0503020204020204" pitchFamily="34" charset="0"/>
                <a:cs typeface="Times New Roman" panose="02020603050405020304" pitchFamily="18" charset="0"/>
              </a:rPr>
              <a:t>Sahabudin</a:t>
            </a:r>
            <a:r>
              <a:rPr lang="en-GB" sz="700" dirty="0">
                <a:solidFill>
                  <a:srgbClr val="64B558"/>
                </a:solidFill>
                <a:ea typeface="Corbel" panose="020B0503020204020204" pitchFamily="34" charset="0"/>
                <a:cs typeface="Times New Roman" panose="02020603050405020304" pitchFamily="18" charset="0"/>
              </a:rPr>
              <a:t>, Noor &amp; Ali, </a:t>
            </a:r>
            <a:r>
              <a:rPr lang="en-GB" sz="700" dirty="0" err="1">
                <a:solidFill>
                  <a:srgbClr val="64B558"/>
                </a:solidFill>
                <a:ea typeface="Corbel" panose="020B0503020204020204" pitchFamily="34" charset="0"/>
                <a:cs typeface="Times New Roman" panose="02020603050405020304" pitchFamily="18" charset="0"/>
              </a:rPr>
              <a:t>Zuraina </a:t>
            </a:r>
            <a:r>
              <a:rPr lang="en-GB" sz="700" dirty="0">
                <a:solidFill>
                  <a:srgbClr val="64B558"/>
                </a:solidFill>
                <a:ea typeface="Corbel" panose="020B0503020204020204" pitchFamily="34" charset="0"/>
                <a:cs typeface="Times New Roman" panose="02020603050405020304" pitchFamily="18" charset="0"/>
              </a:rPr>
              <a:t>&amp; Hamzah, </a:t>
            </a:r>
            <a:r>
              <a:rPr lang="en-GB" sz="700" dirty="0" err="1">
                <a:solidFill>
                  <a:srgbClr val="64B558"/>
                </a:solidFill>
                <a:ea typeface="Corbel" panose="020B0503020204020204" pitchFamily="34" charset="0"/>
                <a:cs typeface="Times New Roman" panose="02020603050405020304" pitchFamily="18" charset="0"/>
              </a:rPr>
              <a:t>Norhasyimah </a:t>
            </a:r>
            <a:r>
              <a:rPr lang="en-GB" sz="700" dirty="0">
                <a:solidFill>
                  <a:srgbClr val="64B558"/>
                </a:solidFill>
                <a:ea typeface="Corbel" panose="020B0503020204020204" pitchFamily="34" charset="0"/>
                <a:cs typeface="Times New Roman" panose="02020603050405020304" pitchFamily="18" charset="0"/>
              </a:rPr>
              <a:t>&amp; Kasim, </a:t>
            </a:r>
            <a:r>
              <a:rPr lang="en-GB" sz="700" dirty="0" err="1">
                <a:solidFill>
                  <a:srgbClr val="64B558"/>
                </a:solidFill>
                <a:ea typeface="Corbel" panose="020B0503020204020204" pitchFamily="34" charset="0"/>
                <a:cs typeface="Times New Roman" panose="02020603050405020304" pitchFamily="18" charset="0"/>
              </a:rPr>
              <a:t>Shahreen</a:t>
            </a:r>
            <a:r>
              <a:rPr lang="en-GB" sz="700" dirty="0">
                <a:solidFill>
                  <a:srgbClr val="64B558"/>
                </a:solidFill>
                <a:ea typeface="Corbel" panose="020B0503020204020204" pitchFamily="34" charset="0"/>
                <a:cs typeface="Times New Roman" panose="02020603050405020304" pitchFamily="18" charset="0"/>
              </a:rPr>
              <a:t>. (2019). Τα στυλ μάθησης και τα στυλ διδασκαλίας καθορίζουν τις ακαδημαϊκές επιδόσεις των φοιτητών. Διεθνές περιοδικό αξιολόγησης και έρευνας στην εκπαίδευση (IJERE). 8. 610.10.11591/ijere.v8i4.20345. </a:t>
            </a:r>
            <a:r>
              <a:rPr lang="en-GB" sz="700" u="sng" dirty="0">
                <a:solidFill>
                  <a:srgbClr val="64B558"/>
                </a:solidFill>
                <a:ea typeface="Corbel" panose="020B0503020204020204" pitchFamily="34" charset="0"/>
                <a:cs typeface="Times New Roman" panose="02020603050405020304" pitchFamily="18" charset="0"/>
                <a:hlinkClick r:id="rId2">
                  <a:extLst>
                    <a:ext uri="{A12FA001-AC4F-418D-AE19-62706E023703}">
                      <ahyp:hlinkClr xmlns="" xmlns:a16="http://schemas.microsoft.com/office/drawing/2014/main" xmlns:ahyp="http://schemas.microsoft.com/office/drawing/2018/hyperlinkcolor" xmlns:a14="http://schemas.microsoft.com/office/drawing/2010/main" xmlns:p14="http://schemas.microsoft.com/office/powerpoint/2010/main" val="tx"/>
                    </a:ext>
                  </a:extLst>
                </a:hlinkClick>
              </a:rPr>
              <a:t>https://files.</a:t>
            </a:r>
            <a:r>
              <a:rPr lang="en-GB" sz="700" dirty="0">
                <a:solidFill>
                  <a:srgbClr val="64B558"/>
                </a:solidFill>
                <a:ea typeface="Corbel" panose="020B0503020204020204" pitchFamily="34" charset="0"/>
                <a:cs typeface="Times New Roman" panose="02020603050405020304" pitchFamily="18" charset="0"/>
              </a:rPr>
              <a:t>eric.ed.gov/fulltext/EJ1238274.pdf </a:t>
            </a:r>
            <a:endParaRPr lang="el-GR" sz="700" dirty="0" smtClean="0">
              <a:solidFill>
                <a:srgbClr val="64B558"/>
              </a:solidFill>
              <a:ea typeface="Corbel" panose="020B0503020204020204" pitchFamily="34" charset="0"/>
              <a:cs typeface="Times New Roman" panose="02020603050405020304" pitchFamily="18" charset="0"/>
            </a:endParaRPr>
          </a:p>
          <a:p>
            <a:pPr lvl="1">
              <a:lnSpc>
                <a:spcPct val="115000"/>
              </a:lnSpc>
              <a:buFont typeface="Arial" panose="020B0604020202020204" pitchFamily="34" charset="0"/>
              <a:buAutoNum type="arabicParenBoth"/>
            </a:pPr>
            <a:endParaRPr lang="en-GB" sz="700" dirty="0">
              <a:solidFill>
                <a:srgbClr val="64B558"/>
              </a:solidFill>
              <a:ea typeface="Corbel" panose="020B0503020204020204" pitchFamily="34" charset="0"/>
              <a:cs typeface="Times New Roman" panose="02020603050405020304" pitchFamily="18" charset="0"/>
            </a:endParaRPr>
          </a:p>
          <a:p>
            <a:endParaRPr lang="en-GB" sz="2400" dirty="0"/>
          </a:p>
          <a:p>
            <a:endParaRPr lang="nl-NL" dirty="0"/>
          </a:p>
        </p:txBody>
      </p:sp>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4="http://schemas.microsoft.com/office/drawing/2010/main" xmlns:ahyp="http://schemas.microsoft.com/office/drawing/2018/hyperlinkcolor" xmlns:p14="http://schemas.microsoft.com/office/powerpoint/2010/main" xmlns:a16="http://schemas.microsoft.com/office/drawing/2014/main" id="{ACF4B134-D2C0-41E4-9ED6-B3D83A90F84B}"/>
              </a:ext>
            </a:extLst>
          </p:cNvPr>
          <p:cNvSpPr>
            <a:spLocks noGrp="1"/>
          </p:cNvSpPr>
          <p:nvPr>
            <p:ph idx="1"/>
          </p:nvPr>
        </p:nvSpPr>
        <p:spPr>
          <a:xfrm>
            <a:off x="-3361" y="1047214"/>
            <a:ext cx="7545500" cy="5458795"/>
          </a:xfrm>
        </p:spPr>
        <p:txBody>
          <a:bodyPr>
            <a:normAutofit/>
          </a:bodyPr>
          <a:lstStyle/>
          <a:p>
            <a:pPr marL="0" indent="0" algn="just">
              <a:lnSpc>
                <a:spcPct val="115000"/>
              </a:lnSpc>
              <a:spcBef>
                <a:spcPts val="500"/>
              </a:spcBef>
              <a:spcAft>
                <a:spcPts val="1000"/>
              </a:spcAft>
              <a:buNone/>
            </a:pPr>
            <a:r>
              <a:rPr lang="en-GB" sz="1400" dirty="0">
                <a:effectLst/>
                <a:ea typeface="Corbel" panose="020B0503020204020204" pitchFamily="34" charset="0"/>
                <a:cs typeface="Times New Roman" panose="02020603050405020304" pitchFamily="18" charset="0"/>
              </a:rPr>
              <a:t>Αν και δεν πρόκειται για σκληρές επιστημονικές κατηγορίες, εξακολουθούν να χρησιμεύουν ως χρήσιμες κατευθυντήριες γραμμές. Οι έρευνες δείχνουν ότι υπάρχουν διάφοροι αριθμοί μαθησιακών στυλ, αλλά παρακάτω παρατίθενται εκείνα που είναι περισσότερο αναγνωρισμένα και λειτουργούν ως χρήσιμα εργαλεία για την προσαρμογή των μαθημάτων στους μαθητές (1):</a:t>
            </a:r>
          </a:p>
        </p:txBody>
      </p:sp>
      <p:sp>
        <p:nvSpPr>
          <p:cNvPr id="6" name="Titel 3">
            <a:extLst>
              <a:ext uri="{FF2B5EF4-FFF2-40B4-BE49-F238E27FC236}">
                <a16:creationId xmlns="" xmlns:a14="http://schemas.microsoft.com/office/drawing/2010/main" xmlns:ahyp="http://schemas.microsoft.com/office/drawing/2018/hyperlinkcolor" xmlns:p14="http://schemas.microsoft.com/office/powerpoint/2010/main" xmlns:a16="http://schemas.microsoft.com/office/drawing/2014/main" id="{5A4524AD-DBFA-4C2B-8C42-AE7F5C52B9D4}"/>
              </a:ext>
            </a:extLst>
          </p:cNvPr>
          <p:cNvSpPr txBox="1">
            <a:spLocks/>
          </p:cNvSpPr>
          <p:nvPr/>
        </p:nvSpPr>
        <p:spPr>
          <a:xfrm>
            <a:off x="0" y="-103912"/>
            <a:ext cx="132506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4000" dirty="0">
                <a:solidFill>
                  <a:srgbClr val="64B558"/>
                </a:solidFill>
                <a:latin typeface="+mn-lt"/>
              </a:rPr>
              <a:t>Ποια είναι τα μαθησιακά στυλ; </a:t>
            </a:r>
          </a:p>
          <a:p>
            <a:r>
              <a:rPr lang="nl-NL" sz="2800" dirty="0">
                <a:solidFill>
                  <a:srgbClr val="64B558"/>
                </a:solidFill>
              </a:rPr>
              <a:t>2.1 Τα μαθησιακά στυλ:</a:t>
            </a:r>
            <a:endParaRPr lang="en-GB" sz="3200" dirty="0">
              <a:solidFill>
                <a:srgbClr val="64B558"/>
              </a:solidFill>
            </a:endParaRPr>
          </a:p>
        </p:txBody>
      </p:sp>
      <p:pic>
        <p:nvPicPr>
          <p:cNvPr id="4" name="Picture 3">
            <a:extLst>
              <a:ext uri="{FF2B5EF4-FFF2-40B4-BE49-F238E27FC236}">
                <a16:creationId xmlns="" xmlns:a14="http://schemas.microsoft.com/office/drawing/2010/main" xmlns:ahyp="http://schemas.microsoft.com/office/drawing/2018/hyperlinkcolor" xmlns:p14="http://schemas.microsoft.com/office/powerpoint/2010/main" xmlns:a16="http://schemas.microsoft.com/office/drawing/2014/main" id="{271BE5FC-158E-4A67-830A-8568DB7558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14" r="23980"/>
          <a:stretch/>
        </p:blipFill>
        <p:spPr>
          <a:xfrm>
            <a:off x="7766984" y="3429000"/>
            <a:ext cx="4084705" cy="2989481"/>
          </a:xfrm>
          <a:prstGeom prst="rect">
            <a:avLst/>
          </a:prstGeom>
        </p:spPr>
      </p:pic>
      <p:pic>
        <p:nvPicPr>
          <p:cNvPr id="7" name="Picture 6">
            <a:extLst>
              <a:ext uri="{FF2B5EF4-FFF2-40B4-BE49-F238E27FC236}">
                <a16:creationId xmlns="" xmlns:a14="http://schemas.microsoft.com/office/drawing/2010/main" xmlns:ahyp="http://schemas.microsoft.com/office/drawing/2018/hyperlinkcolor" xmlns:p14="http://schemas.microsoft.com/office/powerpoint/2010/main" xmlns:a16="http://schemas.microsoft.com/office/drawing/2014/main" id="{F765EF1C-334A-4B80-9F02-8EEC9FCE6B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98" r="13010"/>
          <a:stretch/>
        </p:blipFill>
        <p:spPr>
          <a:xfrm>
            <a:off x="7876713" y="616265"/>
            <a:ext cx="4084704" cy="2989481"/>
          </a:xfrm>
          <a:prstGeom prst="rect">
            <a:avLst/>
          </a:prstGeom>
        </p:spPr>
      </p:pic>
      <p:sp>
        <p:nvSpPr>
          <p:cNvPr id="8" name="TextBox 7">
            <a:extLst>
              <a:ext uri="{FF2B5EF4-FFF2-40B4-BE49-F238E27FC236}">
                <a16:creationId xmlns="" xmlns:a14="http://schemas.microsoft.com/office/drawing/2010/main" xmlns:ahyp="http://schemas.microsoft.com/office/drawing/2018/hyperlinkcolor" xmlns:p14="http://schemas.microsoft.com/office/powerpoint/2010/main" xmlns:a16="http://schemas.microsoft.com/office/drawing/2014/main" id="{74C82378-62E3-423C-8FEF-756233B7D2AE}"/>
              </a:ext>
            </a:extLst>
          </p:cNvPr>
          <p:cNvSpPr txBox="1"/>
          <p:nvPr/>
        </p:nvSpPr>
        <p:spPr>
          <a:xfrm>
            <a:off x="0" y="2408040"/>
            <a:ext cx="5775478" cy="369332"/>
          </a:xfrm>
          <a:prstGeom prst="rect">
            <a:avLst/>
          </a:prstGeom>
          <a:solidFill>
            <a:srgbClr val="378FC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1. Οπτικοί (χωρικοί) μαθητές: </a:t>
            </a:r>
            <a:endParaRPr lang="en-GB" dirty="0">
              <a:solidFill>
                <a:schemeClr val="bg1"/>
              </a:solidFill>
            </a:endParaRPr>
          </a:p>
        </p:txBody>
      </p:sp>
      <p:sp>
        <p:nvSpPr>
          <p:cNvPr id="9" name="Content Placeholder 1">
            <a:extLst>
              <a:ext uri="{FF2B5EF4-FFF2-40B4-BE49-F238E27FC236}">
                <a16:creationId xmlns="" xmlns:a14="http://schemas.microsoft.com/office/drawing/2010/main" xmlns:ahyp="http://schemas.microsoft.com/office/drawing/2018/hyperlinkcolor" xmlns:p14="http://schemas.microsoft.com/office/powerpoint/2010/main" xmlns:a16="http://schemas.microsoft.com/office/drawing/2014/main" id="{A47D3423-0094-4FDC-ACF4-B518775F5966}"/>
              </a:ext>
            </a:extLst>
          </p:cNvPr>
          <p:cNvSpPr txBox="1">
            <a:spLocks/>
          </p:cNvSpPr>
          <p:nvPr/>
        </p:nvSpPr>
        <p:spPr>
          <a:xfrm>
            <a:off x="7644" y="2800223"/>
            <a:ext cx="7699633" cy="13504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None/>
            </a:pPr>
            <a:r>
              <a:rPr lang="en-GB" sz="1400" dirty="0">
                <a:ea typeface="Corbel" panose="020B0503020204020204" pitchFamily="34" charset="0"/>
                <a:cs typeface="Times New Roman" panose="02020603050405020304" pitchFamily="18" charset="0"/>
              </a:rPr>
              <a:t>Αυτοί οι άνθρωποι προτιμούν όταν οι πληροφορίες παρουσιάζονται οπτικά. Αντί για λεπτομερείς γραπτές ή προφορικές πληροφορίες, αυτοί οι μαθητές ανταποκρίνονται καλύτερα σε διαγράμματα, γραφήματα, εικόνες και φωτογραφίες. Τα οπτικά βοηθήματα, όπως οι βιντεοπροβολείς και οι πληροφορίες που είναι οργανωμένες οπτικά είναι χρήσιμα. </a:t>
            </a:r>
          </a:p>
          <a:p>
            <a:pPr marL="800100" lvl="1" indent="-342900">
              <a:lnSpc>
                <a:spcPct val="115000"/>
              </a:lnSpc>
              <a:spcAft>
                <a:spcPts val="1000"/>
              </a:spcAft>
              <a:buFont typeface="Arial" panose="020B0604020202020204" pitchFamily="34" charset="0"/>
              <a:buAutoNum type="arabicPeriod"/>
            </a:pPr>
            <a:endParaRPr lang="en-GB" sz="1400" dirty="0">
              <a:ea typeface="Corbel" panose="020B0503020204020204" pitchFamily="34" charset="0"/>
              <a:cs typeface="Times New Roman" panose="02020603050405020304" pitchFamily="18" charset="0"/>
            </a:endParaRPr>
          </a:p>
        </p:txBody>
      </p:sp>
      <p:sp>
        <p:nvSpPr>
          <p:cNvPr id="10" name="Content Placeholder 1">
            <a:extLst>
              <a:ext uri="{FF2B5EF4-FFF2-40B4-BE49-F238E27FC236}">
                <a16:creationId xmlns="" xmlns:a14="http://schemas.microsoft.com/office/drawing/2010/main" xmlns:ahyp="http://schemas.microsoft.com/office/drawing/2018/hyperlinkcolor" xmlns:p14="http://schemas.microsoft.com/office/powerpoint/2010/main" xmlns:a16="http://schemas.microsoft.com/office/drawing/2014/main" id="{AFDBC001-2A46-4D2D-9850-400B1B0082F8}"/>
              </a:ext>
            </a:extLst>
          </p:cNvPr>
          <p:cNvSpPr txBox="1">
            <a:spLocks/>
          </p:cNvSpPr>
          <p:nvPr/>
        </p:nvSpPr>
        <p:spPr>
          <a:xfrm>
            <a:off x="-3361" y="4577930"/>
            <a:ext cx="7452938" cy="17431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None/>
            </a:pPr>
            <a:r>
              <a:rPr lang="en-GB" sz="1400" dirty="0">
                <a:ea typeface="Corbel" panose="020B0503020204020204" pitchFamily="34" charset="0"/>
                <a:cs typeface="Times New Roman" panose="02020603050405020304" pitchFamily="18" charset="0"/>
              </a:rPr>
              <a:t>Οι ακουστικοί μαθητές προτιμούν να επεξεργάζονται τις πληροφορίες μέσω της ακρόασης και της ομιλίας. Όταν διαβάζουν, συχνά τους βοηθάει να το κάνουν δυνατά. Ορισμένες ιδέες για τη βελτίωση της μαθησιακής τους εμπειρίας περιλαμβάνουν: Μουσική (η οποία μπορεί να βοηθήσει παρέχοντας μια συναισθηματική σύνδεση), ομοιοκαταληξίες που εκφωνούνται δυνατά και ακουστικά βιβλία όταν είναι κατάλληλα.</a:t>
            </a:r>
          </a:p>
          <a:p>
            <a:pPr marL="457200" lvl="1" indent="0">
              <a:lnSpc>
                <a:spcPct val="115000"/>
              </a:lnSpc>
              <a:spcAft>
                <a:spcPts val="1000"/>
              </a:spcAft>
              <a:buFont typeface="Arial" panose="020B0604020202020204" pitchFamily="34" charset="0"/>
              <a:buNone/>
            </a:pPr>
            <a:r>
              <a:rPr lang="nl-NL" sz="1200" dirty="0">
                <a:solidFill>
                  <a:srgbClr val="64B558"/>
                </a:solidFill>
              </a:rPr>
              <a:t>(1) https://www.viewsonic.com/library/education/the-8-learning-styles/ </a:t>
            </a:r>
          </a:p>
          <a:p>
            <a:pPr marL="800100" lvl="1" indent="-342900">
              <a:lnSpc>
                <a:spcPct val="115000"/>
              </a:lnSpc>
              <a:spcAft>
                <a:spcPts val="1000"/>
              </a:spcAft>
              <a:buFont typeface="Arial" panose="020B0604020202020204" pitchFamily="34" charset="0"/>
              <a:buAutoNum type="arabicPeriod"/>
            </a:pPr>
            <a:endParaRPr lang="en-GB" sz="1400" dirty="0">
              <a:ea typeface="Corbel" panose="020B0503020204020204" pitchFamily="34" charset="0"/>
              <a:cs typeface="Times New Roman" panose="02020603050405020304" pitchFamily="18" charset="0"/>
            </a:endParaRPr>
          </a:p>
        </p:txBody>
      </p:sp>
      <p:sp>
        <p:nvSpPr>
          <p:cNvPr id="11" name="TextBox 10">
            <a:extLst>
              <a:ext uri="{FF2B5EF4-FFF2-40B4-BE49-F238E27FC236}">
                <a16:creationId xmlns="" xmlns:a14="http://schemas.microsoft.com/office/drawing/2010/main" xmlns:ahyp="http://schemas.microsoft.com/office/drawing/2018/hyperlinkcolor" xmlns:p14="http://schemas.microsoft.com/office/powerpoint/2010/main" xmlns:a16="http://schemas.microsoft.com/office/drawing/2014/main" id="{7849BE66-EE97-4B8C-9C3E-F8748A1492D9}"/>
              </a:ext>
            </a:extLst>
          </p:cNvPr>
          <p:cNvSpPr txBox="1"/>
          <p:nvPr/>
        </p:nvSpPr>
        <p:spPr>
          <a:xfrm>
            <a:off x="0" y="4150714"/>
            <a:ext cx="5775478" cy="369332"/>
          </a:xfrm>
          <a:prstGeom prst="rect">
            <a:avLst/>
          </a:prstGeom>
          <a:solidFill>
            <a:srgbClr val="F2BD1F"/>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2. Ακουστικοί μαθητές: </a:t>
            </a:r>
            <a:endParaRPr lang="en-GB" dirty="0">
              <a:solidFill>
                <a:schemeClr val="bg1"/>
              </a:solidFill>
            </a:endParaRPr>
          </a:p>
        </p:txBody>
      </p:sp>
    </p:spTree>
    <p:extLst>
      <p:ext uri="{BB962C8B-B14F-4D97-AF65-F5344CB8AC3E}">
        <p14:creationId xmlns:p14="http://schemas.microsoft.com/office/powerpoint/2010/main" val="299329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4="http://schemas.microsoft.com/office/drawing/2010/main" xmlns:p14="http://schemas.microsoft.com/office/powerpoint/2010/main" xmlns:a16="http://schemas.microsoft.com/office/drawing/2014/main" id="{ACF4B134-D2C0-41E4-9ED6-B3D83A90F84B}"/>
              </a:ext>
            </a:extLst>
          </p:cNvPr>
          <p:cNvSpPr>
            <a:spLocks noGrp="1"/>
          </p:cNvSpPr>
          <p:nvPr>
            <p:ph idx="1"/>
          </p:nvPr>
        </p:nvSpPr>
        <p:spPr>
          <a:xfrm>
            <a:off x="0" y="2809435"/>
            <a:ext cx="6948494" cy="1663317"/>
          </a:xfrm>
        </p:spPr>
        <p:txBody>
          <a:bodyPr>
            <a:normAutofit/>
          </a:bodyPr>
          <a:lstStyle/>
          <a:p>
            <a:pPr marL="457200" lvl="1" indent="0" algn="just">
              <a:lnSpc>
                <a:spcPct val="115000"/>
              </a:lnSpc>
              <a:spcAft>
                <a:spcPts val="1000"/>
              </a:spcAft>
              <a:buNone/>
            </a:pPr>
            <a:r>
              <a:rPr lang="en-GB" sz="1400" dirty="0">
                <a:effectLst/>
                <a:ea typeface="Corbel" panose="020B0503020204020204" pitchFamily="34" charset="0"/>
                <a:cs typeface="Times New Roman" panose="02020603050405020304" pitchFamily="18" charset="0"/>
              </a:rPr>
              <a:t>Αυτοί οι μαθητές απολαμβάνουν τη χρήση της ίδιας της γλώσσας. Όπως οι ακουστικοί μαθητές, έτσι και οι λεκτικοί μαθητές απολαμβάνουν τις ομοιοκαταληξίες και τα λογοπαίγνια. Συνήθως ανταποκρίνονται καλά σε δραστηριότητες που ενθαρρύνουν τις ομαδικές συζητήσεις, τις εργασίες για παρουσιάσεις στην τάξη , ή τα παιχνίδια ρόλων με ενδιαφέροντα σενάρια.</a:t>
            </a:r>
          </a:p>
        </p:txBody>
      </p:sp>
      <p:sp>
        <p:nvSpPr>
          <p:cNvPr id="6" name="Titel 3">
            <a:extLst>
              <a:ext uri="{FF2B5EF4-FFF2-40B4-BE49-F238E27FC236}">
                <a16:creationId xmlns="" xmlns:a14="http://schemas.microsoft.com/office/drawing/2010/main" xmlns:p14="http://schemas.microsoft.com/office/powerpoint/2010/main" xmlns:a16="http://schemas.microsoft.com/office/drawing/2014/main" id="{5A4524AD-DBFA-4C2B-8C42-AE7F5C52B9D4}"/>
              </a:ext>
            </a:extLst>
          </p:cNvPr>
          <p:cNvSpPr txBox="1">
            <a:spLocks/>
          </p:cNvSpPr>
          <p:nvPr/>
        </p:nvSpPr>
        <p:spPr>
          <a:xfrm>
            <a:off x="298703" y="-164802"/>
            <a:ext cx="10515600" cy="991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3200" dirty="0">
                <a:solidFill>
                  <a:srgbClr val="64B558"/>
                </a:solidFill>
              </a:rPr>
              <a:t>2.1 Τα μαθησιακά στυλ:</a:t>
            </a:r>
            <a:endParaRPr lang="en-GB" sz="3600" dirty="0">
              <a:solidFill>
                <a:srgbClr val="64B558"/>
              </a:solidFill>
            </a:endParaRPr>
          </a:p>
        </p:txBody>
      </p:sp>
      <p:pic>
        <p:nvPicPr>
          <p:cNvPr id="4" name="Picture 3">
            <a:extLst>
              <a:ext uri="{FF2B5EF4-FFF2-40B4-BE49-F238E27FC236}">
                <a16:creationId xmlns="" xmlns:a14="http://schemas.microsoft.com/office/drawing/2010/main" xmlns:p14="http://schemas.microsoft.com/office/powerpoint/2010/main" xmlns:a16="http://schemas.microsoft.com/office/drawing/2014/main" id="{EB3A8197-FA64-4C55-BBBD-4BFE215B8B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688"/>
          <a:stretch/>
        </p:blipFill>
        <p:spPr>
          <a:xfrm>
            <a:off x="8110122" y="899136"/>
            <a:ext cx="3510748" cy="2624883"/>
          </a:xfrm>
          <a:prstGeom prst="rect">
            <a:avLst/>
          </a:prstGeom>
        </p:spPr>
      </p:pic>
      <p:pic>
        <p:nvPicPr>
          <p:cNvPr id="7" name="Picture 6">
            <a:extLst>
              <a:ext uri="{FF2B5EF4-FFF2-40B4-BE49-F238E27FC236}">
                <a16:creationId xmlns="" xmlns:a14="http://schemas.microsoft.com/office/drawing/2010/main" xmlns:p14="http://schemas.microsoft.com/office/powerpoint/2010/main" xmlns:a16="http://schemas.microsoft.com/office/drawing/2014/main" id="{307D3D82-20D5-4020-B98F-19C238660D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52" t="-1520" r="12596" b="20307"/>
          <a:stretch/>
        </p:blipFill>
        <p:spPr>
          <a:xfrm>
            <a:off x="8110122" y="3494968"/>
            <a:ext cx="3510748" cy="2642514"/>
          </a:xfrm>
          <a:prstGeom prst="rect">
            <a:avLst/>
          </a:prstGeom>
        </p:spPr>
      </p:pic>
      <p:sp>
        <p:nvSpPr>
          <p:cNvPr id="8" name="TextBox 7">
            <a:extLst>
              <a:ext uri="{FF2B5EF4-FFF2-40B4-BE49-F238E27FC236}">
                <a16:creationId xmlns="" xmlns:a14="http://schemas.microsoft.com/office/drawing/2010/main" xmlns:p14="http://schemas.microsoft.com/office/powerpoint/2010/main" xmlns:a16="http://schemas.microsoft.com/office/drawing/2014/main" id="{E7A54A33-E467-4DEE-9356-74B736D05D09}"/>
              </a:ext>
            </a:extLst>
          </p:cNvPr>
          <p:cNvSpPr txBox="1"/>
          <p:nvPr/>
        </p:nvSpPr>
        <p:spPr>
          <a:xfrm>
            <a:off x="0" y="810074"/>
            <a:ext cx="5775478" cy="369332"/>
          </a:xfrm>
          <a:prstGeom prst="rect">
            <a:avLst/>
          </a:prstGeom>
          <a:solidFill>
            <a:srgbClr val="EC662D"/>
          </a:solidFill>
        </p:spPr>
        <p:txBody>
          <a:bodyPr wrap="square" rtlCol="0">
            <a:spAutoFit/>
          </a:bodyPr>
          <a:lstStyle/>
          <a:p>
            <a:r>
              <a:rPr lang="en-GB" sz="1800" b="1" dirty="0" smtClean="0">
                <a:solidFill>
                  <a:schemeClr val="bg1"/>
                </a:solidFill>
                <a:effectLst/>
                <a:ea typeface="Corbel" panose="020B0503020204020204" pitchFamily="34" charset="0"/>
                <a:cs typeface="Times New Roman" panose="02020603050405020304" pitchFamily="18" charset="0"/>
              </a:rPr>
              <a:t>3. </a:t>
            </a:r>
            <a:r>
              <a:rPr lang="el-GR" b="1" dirty="0" smtClean="0">
                <a:solidFill>
                  <a:schemeClr val="bg1"/>
                </a:solidFill>
                <a:ea typeface="Corbel" panose="020B0503020204020204" pitchFamily="34" charset="0"/>
                <a:cs typeface="Times New Roman" panose="02020603050405020304" pitchFamily="18" charset="0"/>
              </a:rPr>
              <a:t>Κιναισθητικοί </a:t>
            </a:r>
            <a:r>
              <a:rPr lang="en-GB" sz="1800" b="1" dirty="0" smtClean="0">
                <a:solidFill>
                  <a:schemeClr val="bg1"/>
                </a:solidFill>
                <a:effectLst/>
                <a:ea typeface="Corbel" panose="020B0503020204020204" pitchFamily="34" charset="0"/>
                <a:cs typeface="Times New Roman" panose="02020603050405020304" pitchFamily="18" charset="0"/>
              </a:rPr>
              <a:t>μα</a:t>
            </a:r>
            <a:r>
              <a:rPr lang="en-GB" sz="1800" b="1" dirty="0" err="1" smtClean="0">
                <a:solidFill>
                  <a:schemeClr val="bg1"/>
                </a:solidFill>
                <a:effectLst/>
                <a:ea typeface="Corbel" panose="020B0503020204020204" pitchFamily="34" charset="0"/>
                <a:cs typeface="Times New Roman" panose="02020603050405020304" pitchFamily="18" charset="0"/>
              </a:rPr>
              <a:t>θητές</a:t>
            </a:r>
            <a:r>
              <a:rPr lang="en-GB" sz="1800" b="1" dirty="0" smtClean="0">
                <a:solidFill>
                  <a:schemeClr val="bg1"/>
                </a:solidFill>
                <a:effectLst/>
                <a:ea typeface="Corbel" panose="020B0503020204020204" pitchFamily="34" charset="0"/>
                <a:cs typeface="Times New Roman" panose="02020603050405020304" pitchFamily="18" charset="0"/>
              </a:rPr>
              <a:t>:</a:t>
            </a:r>
            <a:endParaRPr lang="en-GB" dirty="0">
              <a:solidFill>
                <a:schemeClr val="bg1"/>
              </a:solidFill>
            </a:endParaRPr>
          </a:p>
        </p:txBody>
      </p:sp>
      <p:sp>
        <p:nvSpPr>
          <p:cNvPr id="9" name="Content Placeholder 1">
            <a:extLst>
              <a:ext uri="{FF2B5EF4-FFF2-40B4-BE49-F238E27FC236}">
                <a16:creationId xmlns="" xmlns:a14="http://schemas.microsoft.com/office/drawing/2010/main" xmlns:p14="http://schemas.microsoft.com/office/powerpoint/2010/main" xmlns:a16="http://schemas.microsoft.com/office/drawing/2014/main" id="{B5C24BDF-D1B8-43F1-B607-40BFB2484B03}"/>
              </a:ext>
            </a:extLst>
          </p:cNvPr>
          <p:cNvSpPr txBox="1">
            <a:spLocks/>
          </p:cNvSpPr>
          <p:nvPr/>
        </p:nvSpPr>
        <p:spPr>
          <a:xfrm>
            <a:off x="-44690" y="1168303"/>
            <a:ext cx="698749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Font typeface="Arial" panose="020B0604020202020204" pitchFamily="34" charset="0"/>
              <a:buNone/>
            </a:pPr>
            <a:r>
              <a:rPr lang="en-GB" sz="1400" dirty="0">
                <a:ea typeface="Corbel" panose="020B0503020204020204" pitchFamily="34" charset="0"/>
                <a:cs typeface="Times New Roman" panose="02020603050405020304" pitchFamily="18" charset="0"/>
              </a:rPr>
              <a:t>Αυτός ο τύπος μαθητών μαθαίνει καλύτερα χρησιμοποιώντας τα χέρια του. Προτιμούν να αγγίζουν τα πράγματα για να μάθουν γι' αυτά. Υπογραμμίζουν συχνά αυτά που διαβάζουν, κρατούν σημειώσεις κατά τη διάρκεια της ακρόασης και κρατούν τα χέρια τους απασχολημένα με άλλους τρόπους.</a:t>
            </a:r>
          </a:p>
        </p:txBody>
      </p:sp>
      <p:sp>
        <p:nvSpPr>
          <p:cNvPr id="10" name="Content Placeholder 1">
            <a:extLst>
              <a:ext uri="{FF2B5EF4-FFF2-40B4-BE49-F238E27FC236}">
                <a16:creationId xmlns="" xmlns:a14="http://schemas.microsoft.com/office/drawing/2010/main" xmlns:p14="http://schemas.microsoft.com/office/powerpoint/2010/main" xmlns:a16="http://schemas.microsoft.com/office/drawing/2014/main" id="{15536AA1-ADCB-46B5-860E-0C717BD3E454}"/>
              </a:ext>
            </a:extLst>
          </p:cNvPr>
          <p:cNvSpPr txBox="1">
            <a:spLocks/>
          </p:cNvSpPr>
          <p:nvPr/>
        </p:nvSpPr>
        <p:spPr>
          <a:xfrm>
            <a:off x="103909" y="4739472"/>
            <a:ext cx="7128205" cy="1801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Font typeface="Arial" panose="020B0604020202020204" pitchFamily="34" charset="0"/>
              <a:buNone/>
            </a:pPr>
            <a:r>
              <a:rPr lang="en-GB" sz="1400" dirty="0">
                <a:ea typeface="Corbel" panose="020B0503020204020204" pitchFamily="34" charset="0"/>
                <a:cs typeface="Times New Roman" panose="02020603050405020304" pitchFamily="18" charset="0"/>
              </a:rPr>
              <a:t>Οι λογικοί μαθητές αναζητούν μοτίβα και τάσεις σε αυτά που μαθαίνουν. Αναζητούν τις συνδέσεις, τους λόγους και τα αποτελέσματα. Οι εκπαιδευτικοί μπορούν να τους παρακινήσουν καλύτερα χρησιμοποιώντας μαθήματα που εισάγουν ερωτήσεις που απαιτούν ερμηνεία και συμπερασμό, παρουσιάζουν υλικό που απαιτεί ικανότητες επίλυσης προβλημάτων ή τους ενθαρρύνουν να καταλήξουν σε συμπεράσματα με βάση γεγονότα και συλλογισμούς</a:t>
            </a:r>
          </a:p>
        </p:txBody>
      </p:sp>
      <p:sp>
        <p:nvSpPr>
          <p:cNvPr id="11" name="TextBox 10">
            <a:extLst>
              <a:ext uri="{FF2B5EF4-FFF2-40B4-BE49-F238E27FC236}">
                <a16:creationId xmlns="" xmlns:a14="http://schemas.microsoft.com/office/drawing/2010/main" xmlns:p14="http://schemas.microsoft.com/office/powerpoint/2010/main" xmlns:a16="http://schemas.microsoft.com/office/drawing/2014/main" id="{4617565A-C7A7-4B21-9AA3-86366B50B342}"/>
              </a:ext>
            </a:extLst>
          </p:cNvPr>
          <p:cNvSpPr txBox="1"/>
          <p:nvPr/>
        </p:nvSpPr>
        <p:spPr>
          <a:xfrm>
            <a:off x="0" y="2474397"/>
            <a:ext cx="5775478" cy="369332"/>
          </a:xfrm>
          <a:prstGeom prst="rect">
            <a:avLst/>
          </a:prstGeom>
          <a:solidFill>
            <a:srgbClr val="E61A52"/>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4. Λεκτικοί μαθητές: </a:t>
            </a:r>
            <a:endParaRPr lang="en-GB" dirty="0">
              <a:solidFill>
                <a:schemeClr val="bg1"/>
              </a:solidFill>
            </a:endParaRPr>
          </a:p>
        </p:txBody>
      </p:sp>
      <p:sp>
        <p:nvSpPr>
          <p:cNvPr id="12" name="TextBox 11">
            <a:extLst>
              <a:ext uri="{FF2B5EF4-FFF2-40B4-BE49-F238E27FC236}">
                <a16:creationId xmlns="" xmlns:a14="http://schemas.microsoft.com/office/drawing/2010/main" xmlns:p14="http://schemas.microsoft.com/office/powerpoint/2010/main" xmlns:a16="http://schemas.microsoft.com/office/drawing/2014/main" id="{4B6A6F11-DA18-461B-AFFE-1F7E0A780D0C}"/>
              </a:ext>
            </a:extLst>
          </p:cNvPr>
          <p:cNvSpPr txBox="1"/>
          <p:nvPr/>
        </p:nvSpPr>
        <p:spPr>
          <a:xfrm>
            <a:off x="0" y="4370140"/>
            <a:ext cx="5775478" cy="369332"/>
          </a:xfrm>
          <a:prstGeom prst="rect">
            <a:avLst/>
          </a:prstGeom>
          <a:solidFill>
            <a:srgbClr val="378FC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5. Λογικοί μαθητές: </a:t>
            </a:r>
            <a:endParaRPr lang="en-GB" dirty="0">
              <a:solidFill>
                <a:schemeClr val="bg1"/>
              </a:solidFill>
            </a:endParaRPr>
          </a:p>
        </p:txBody>
      </p:sp>
    </p:spTree>
    <p:extLst>
      <p:ext uri="{BB962C8B-B14F-4D97-AF65-F5344CB8AC3E}">
        <p14:creationId xmlns:p14="http://schemas.microsoft.com/office/powerpoint/2010/main" val="2246244731"/>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3732</TotalTime>
  <Words>3349</Words>
  <Application>Microsoft Office PowerPoint</Application>
  <PresentationFormat>Widescreen</PresentationFormat>
  <Paragraphs>192</Paragraphs>
  <Slides>30</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 Light</vt:lpstr>
      <vt:lpstr>Corbel</vt:lpstr>
      <vt:lpstr>Open Sans</vt:lpstr>
      <vt:lpstr>Raleway</vt:lpstr>
      <vt:lpstr>Raleway bold</vt:lpstr>
      <vt:lpstr>Times New Roman</vt:lpstr>
      <vt:lpstr>Kantoorthema</vt:lpstr>
      <vt:lpstr>Ενότητα 2: Ποια είναι τα μαθησιακά στυλ στη διαφοροποιημένη διδασκαλία;  </vt:lpstr>
      <vt:lpstr>Στόχοι και σκοποί</vt:lpstr>
      <vt:lpstr>Μαθησιακά αποτελέσματα</vt:lpstr>
      <vt:lpstr>Λέξεις κλειδιά</vt:lpstr>
      <vt:lpstr>Πίνακας περιεχομένων</vt:lpstr>
      <vt:lpstr>2.1 ΠΟΙΑ ΕΙΝΑΙ ΤΑ ΜΑΘΗΣΙΑΚΑ ΣΤΥΛ; </vt:lpstr>
      <vt:lpstr>Ποια είναι τα μαθησιακά στυλ; 2.1 Εισαγωγή:</vt:lpstr>
      <vt:lpstr>PowerPoint Presentation</vt:lpstr>
      <vt:lpstr>PowerPoint Presentation</vt:lpstr>
      <vt:lpstr>PowerPoint Presentation</vt:lpstr>
      <vt:lpstr>Ποια είναι τα μαθησιακά στυλ;  2.1 Διαμάχη για τα μαθησιακά στυλ;</vt:lpstr>
      <vt:lpstr>Ώρα για αξιολόγηση </vt:lpstr>
      <vt:lpstr>2.2 Ένα μέγεθος δεν ταιριάζει σε όλους.... </vt:lpstr>
      <vt:lpstr>Ένα μέγεθος δεν ταιριάζει σε όλους... 2.2 Ιστορικό</vt:lpstr>
      <vt:lpstr>Ένα μέγεθος δεν ταιριάζει σε όλους...  2.2 Τι είναι η διαφοροποιημένη διδασκαλία;</vt:lpstr>
      <vt:lpstr>Ένα μέγεθος δεν ταιριάζει σε όλους... 2.2 Γιατί έχει σημασία η διαφοροποιημένη μάθηση; </vt:lpstr>
      <vt:lpstr>Ένα μέγεθος δεν ταιριάζει σε όλους... 2.2 Επιπλέον δραστηριότητα ανάγνωσης </vt:lpstr>
      <vt:lpstr>Ένα μέγεθος δεν ταιριάζει σε όλους... 2.2 Πώς η διαφοροποιημένη μάθηση εξυπηρετεί καλύτερα τους μαθητές;  </vt:lpstr>
      <vt:lpstr>Ένα μέγεθος δεν ταιριάζει σε όλους... 2.2 Γιατί τώρα; </vt:lpstr>
      <vt:lpstr>2.3 Η θεωρία των πολλαπλών τύπων νοημοσύνης</vt:lpstr>
      <vt:lpstr>Η θεωρία των πολλαπλών τύπων νοημοσύνης 2.3 Εισαγωγή</vt:lpstr>
      <vt:lpstr>Ώρα για αυτο-αναστοχασμό </vt:lpstr>
      <vt:lpstr>Η θεωρία των πολλαπλών τύπων νοημοσύνης:</vt:lpstr>
      <vt:lpstr>Ώρα για επιπλέον διάβασμα!</vt:lpstr>
      <vt:lpstr>Η θεωρία των πολλαπλών τύπων νοημοσύνης 2.3 Προκλήσεις</vt:lpstr>
      <vt:lpstr>PowerPoint Presentation</vt:lpstr>
      <vt:lpstr>Ποιος παράγοντας επηρεάζει την αλλαγή στην τάξη;</vt:lpstr>
      <vt:lpstr>PowerPoint Presentation</vt:lpstr>
      <vt:lpstr>Κατάλογος αναφορών και περαιτέρω ανάγνωσης</vt:lpstr>
      <vt:lpstr>Σας ευχαριστώ για την προσοχή σας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keywords>, docId:53CFCBF2A53DFD8E7DCF03E763334D58</cp:keywords>
  <cp:lastModifiedBy>Katerina Stergiopoulou</cp:lastModifiedBy>
  <cp:revision>125</cp:revision>
  <dcterms:created xsi:type="dcterms:W3CDTF">2021-03-16T15:14:53Z</dcterms:created>
  <dcterms:modified xsi:type="dcterms:W3CDTF">2022-12-07T13:51:15Z</dcterms:modified>
</cp:coreProperties>
</file>