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91" r:id="rId9"/>
    <p:sldId id="264" r:id="rId10"/>
    <p:sldId id="292" r:id="rId11"/>
    <p:sldId id="279" r:id="rId12"/>
    <p:sldId id="296" r:id="rId13"/>
    <p:sldId id="265" r:id="rId14"/>
    <p:sldId id="266" r:id="rId15"/>
    <p:sldId id="268" r:id="rId16"/>
    <p:sldId id="280" r:id="rId17"/>
    <p:sldId id="293" r:id="rId18"/>
    <p:sldId id="283" r:id="rId19"/>
    <p:sldId id="284" r:id="rId20"/>
    <p:sldId id="273" r:id="rId21"/>
    <p:sldId id="272" r:id="rId22"/>
    <p:sldId id="290" r:id="rId23"/>
    <p:sldId id="274" r:id="rId24"/>
    <p:sldId id="294" r:id="rId25"/>
    <p:sldId id="282" r:id="rId26"/>
    <p:sldId id="288" r:id="rId27"/>
    <p:sldId id="277" r:id="rId28"/>
    <p:sldId id="297" r:id="rId29"/>
    <p:sldId id="278"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15" clrIdx="0">
    <p:extLst>
      <p:ext uri="{19B8F6BF-5375-455C-9EA6-DF929625EA0E}">
        <p15:presenceInfo xmlns:p15="http://schemas.microsoft.com/office/powerpoint/2012/main" userId="Marievi Gretsi" providerId="None"/>
      </p:ext>
    </p:extLst>
  </p:cmAuthor>
  <p:cmAuthor id="2" name="aine hamill" initials="ah" lastIdx="8" clrIdx="1">
    <p:extLst>
      <p:ext uri="{19B8F6BF-5375-455C-9EA6-DF929625EA0E}">
        <p15:presenceInfo xmlns:p15="http://schemas.microsoft.com/office/powerpoint/2012/main" userId="505fde40218565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1A52"/>
    <a:srgbClr val="378FCD"/>
    <a:srgbClr val="64B558"/>
    <a:srgbClr val="F2BD1F"/>
    <a:srgbClr val="FFFFFF"/>
    <a:srgbClr val="676766"/>
    <a:srgbClr val="EC66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112" d="100"/>
          <a:sy n="112"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6:43:39.743" idx="8">
    <p:pos x="7393" y="1077"/>
    <p:text>Vermeld de bron.</p:text>
    <p:extLst>
      <p:ext uri="{C676402C-5697-4E1C-873F-D02D1690AC5C}">
        <p15:threadingInfo xmlns:p15="http://schemas.microsoft.com/office/powerpoint/2012/main" timeZoneBias="-180"/>
      </p:ext>
    </p:extLst>
  </p:cm>
  <p:cm authorId="2" dt="2021-10-12T11:15:05.547" idx="3">
    <p:pos x="7393" y="1213"/>
    <p:text>Naar welke bron verwijst u? Bedoel je de link naar de video?</p:text>
    <p:extLst>
      <p:ext uri="{C676402C-5697-4E1C-873F-D02D1690AC5C}">
        <p15:threadingInfo xmlns:p15="http://schemas.microsoft.com/office/powerpoint/2012/main" timeZoneBias="-60">
          <p15:parentCm authorId="1" idx="8"/>
        </p15:threadingInfo>
      </p:ext>
    </p:extLst>
  </p:cm>
  <p:cm authorId="1" dt="2021-10-12T15:45:54.507" idx="10">
    <p:pos x="7393" y="1349"/>
    <p:text>Ja, deze link van de video.</p:text>
    <p:extLst>
      <p:ext uri="{C676402C-5697-4E1C-873F-D02D1690AC5C}">
        <p15:threadingInfo xmlns:p15="http://schemas.microsoft.com/office/powerpoint/2012/main" timeZoneBias="-180">
          <p15:parentCm authorId="1" idx="8"/>
        </p15:threadingInfo>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1715" y="6176963"/>
            <a:ext cx="1330285" cy="940047"/>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4D4114D-D467-4507-8469-3495A15884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id="{457E190C-A422-4012-BB3A-50DF305D41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rgbClr val="EC6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51" r:id="rId16"/>
    <p:sldLayoutId id="2147483666" r:id="rId17"/>
    <p:sldLayoutId id="2147483667" r:id="rId18"/>
    <p:sldLayoutId id="2147483668" r:id="rId19"/>
    <p:sldLayoutId id="2147483669" r:id="rId20"/>
    <p:sldLayoutId id="2147483652" r:id="rId21"/>
    <p:sldLayoutId id="2147483653" r:id="rId22"/>
    <p:sldLayoutId id="2147483654" r:id="rId23"/>
    <p:sldLayoutId id="2147483655" r:id="rId24"/>
    <p:sldLayoutId id="2147483656" r:id="rId25"/>
    <p:sldLayoutId id="2147483657" r:id="rId26"/>
    <p:sldLayoutId id="2147483670" r:id="rId2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oughtco.com/learning-styles-controversy-3115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educationplanner.org/students/self-assessments/learning-styles-quiz.shtml" TargetMode="External"/><Relationship Id="rId3" Type="http://schemas.openxmlformats.org/officeDocument/2006/relationships/slideLayout" Target="../slideLayouts/slideLayout2.xml"/><Relationship Id="rId7" Type="http://schemas.openxmlformats.org/officeDocument/2006/relationships/image" Target="../media/image35.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youtube.com/watch?v=ornsytb0Nr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readingrockets.org/article/what-differentiated-instruction" TargetMode="External"/><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hyperlink" Target="https://www.youtube.com/watch?v=ornsytb0Nr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ucd.ie/teaching/t4media/student_centered_learning.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rnsytb0NrI" TargetMode="External"/><Relationship Id="rId2" Type="http://schemas.openxmlformats.org/officeDocument/2006/relationships/hyperlink" Target="https://www.whitbyschool.org/passionforlearning/differentiated-learning-why-one-size-fits-all-doesnt-work-in-education#:~:text=Unfortunately%20the%20%22one%20size%20fits,be%20prepared%20for%20future%20success"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youtube.com/watch?v=zrR-KIoggf4" TargetMode="Externa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https://files.eric.ed.gov/fulltext/EJ117086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comments" Target="../comments/comment1.xml"/><Relationship Id="rId2" Type="http://schemas.openxmlformats.org/officeDocument/2006/relationships/hyperlink" Target="https://www.youtube.com/watch?v=ornsytb0NrI"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youtu.be/s2EdujrM0vA" TargetMode="Externa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scholastic.com/teachers/articles/teaching-content/clip-save-checklist-learning-activities-connect-multiple-intelligences/" TargetMode="External"/><Relationship Id="rId3" Type="http://schemas.openxmlformats.org/officeDocument/2006/relationships/slideLayout" Target="../slideLayouts/slideLayout2.xml"/><Relationship Id="rId7" Type="http://schemas.openxmlformats.org/officeDocument/2006/relationships/image" Target="../media/image35.jp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hyperlink" Target="https://www.youtube.com/watch?v=ornsytb0NrI"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onatlas.com/blog/multiple-intelligences-the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niu.edu/citl/resources/guides/instructional-guide" TargetMode="External"/><Relationship Id="rId3" Type="http://schemas.openxmlformats.org/officeDocument/2006/relationships/hyperlink" Target="https://www.viewsonic.com/library/education/the-8-learning-styles/" TargetMode="External"/><Relationship Id="rId7" Type="http://schemas.openxmlformats.org/officeDocument/2006/relationships/hyperlink" Target="https://files.eric.ed.gov/fulltext/EJ1170867.pdf" TargetMode="External"/><Relationship Id="rId2" Type="http://schemas.openxmlformats.org/officeDocument/2006/relationships/hyperlink" Target="https://files.eric.ed.gov/fulltext/EJ1238274.pdf" TargetMode="External"/><Relationship Id="rId1" Type="http://schemas.openxmlformats.org/officeDocument/2006/relationships/slideLayout" Target="../slideLayouts/slideLayout4.xml"/><Relationship Id="rId6" Type="http://schemas.openxmlformats.org/officeDocument/2006/relationships/hyperlink" Target="https://www.whitbyschool.org/passionforlearning/differentiated-learning-why-one-size-fits-all-doesnt-work-in-education#:~:text=Research%20finds%20that%20students%20immersed,size%2Dfits%2Dall%20lecture" TargetMode="External"/><Relationship Id="rId5" Type="http://schemas.openxmlformats.org/officeDocument/2006/relationships/hyperlink" Target="https://www.readingrockets.org/article/what-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www.thoughtco.com/learning-styles-controversy-31153" TargetMode="External"/><Relationship Id="rId9" Type="http://schemas.openxmlformats.org/officeDocument/2006/relationships/hyperlink" Target="https://www.onatlas.com/blog/multiple-intelligences-the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files.eric.ed.gov/fulltext/EJ123827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a:xfrm>
            <a:off x="1223914" y="3559946"/>
            <a:ext cx="10811248" cy="1537150"/>
          </a:xfrm>
        </p:spPr>
        <p:txBody>
          <a:bodyPr>
            <a:noAutofit/>
          </a:bodyPr>
          <a:lstStyle/>
          <a:p>
            <a:pPr algn="r"/>
            <a:r>
              <a:rPr lang="en-US" sz="4800" b="1" spc="100" dirty="0">
                <a:ea typeface="+mj-ea"/>
                <a:cs typeface="+mj-cs"/>
              </a:rPr>
              <a:t>Module 2: </a:t>
            </a:r>
            <a:r>
              <a:rPr lang="en-GB" sz="4400" b="1" spc="100" dirty="0">
                <a:ea typeface="+mj-ea"/>
                <a:cs typeface="+mj-cs"/>
              </a:rPr>
              <a:t>Wat zijn de leerstijlen in gedifferentieerde instructie? </a:t>
            </a:r>
            <a:r>
              <a:rPr lang="en-US" sz="4400" b="1" spc="100" dirty="0">
                <a:ea typeface="+mj-ea"/>
                <a:cs typeface="+mj-cs"/>
              </a:rPr>
              <a:t> </a:t>
            </a:r>
            <a:endParaRPr lang="en-GB" sz="40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374147" y="1310492"/>
            <a:ext cx="6332192" cy="4087195"/>
          </a:xfrm>
        </p:spPr>
        <p:txBody>
          <a:bodyPr>
            <a:normAutofit/>
          </a:bodyPr>
          <a:lstStyle/>
          <a:p>
            <a:pPr marL="457200" lvl="1" indent="0" algn="just">
              <a:lnSpc>
                <a:spcPct val="115000"/>
              </a:lnSpc>
              <a:spcAft>
                <a:spcPts val="1000"/>
              </a:spcAft>
              <a:buNone/>
            </a:pPr>
            <a:r>
              <a:rPr lang="en-GB" sz="1400" dirty="0">
                <a:effectLst/>
                <a:ea typeface="Corbel" panose="020B0503020204020204" pitchFamily="34" charset="0"/>
                <a:cs typeface="Times New Roman" panose="02020603050405020304" pitchFamily="18" charset="0"/>
              </a:rPr>
              <a:t>Deze leerlingen houden van hun privacy en zijn onafhankelijk, en in zichzelf gekeerd. Leerlingen met een individuele voorkeur kunnen zich vaak goed concentreren op de problemen, zijn zich bewust van hun eigen denken, en </a:t>
            </a:r>
            <a:r>
              <a:rPr lang="en-GB" sz="1400" dirty="0" err="1">
                <a:effectLst/>
                <a:ea typeface="Corbel" panose="020B0503020204020204" pitchFamily="34" charset="0"/>
                <a:cs typeface="Times New Roman" panose="02020603050405020304" pitchFamily="18" charset="0"/>
              </a:rPr>
              <a:t>analyseren </a:t>
            </a:r>
            <a:r>
              <a:rPr lang="en-GB" sz="1400" dirty="0">
                <a:effectLst/>
                <a:ea typeface="Corbel" panose="020B0503020204020204" pitchFamily="34" charset="0"/>
                <a:cs typeface="Times New Roman" panose="02020603050405020304" pitchFamily="18" charset="0"/>
              </a:rPr>
              <a:t>op een andere manier wat ze denken en voelen. Activiteiten die gericht zijn op individueel leren en het oplossen van problemen zouden nuttig zijn.</a:t>
            </a: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97535" y="-1202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De leerstijlen:</a:t>
            </a:r>
            <a:endParaRPr lang="en-GB" sz="3600" dirty="0">
              <a:solidFill>
                <a:srgbClr val="64B558"/>
              </a:solidFill>
            </a:endParaRPr>
          </a:p>
        </p:txBody>
      </p:sp>
      <p:pic>
        <p:nvPicPr>
          <p:cNvPr id="4" name="Picture 3">
            <a:extLst>
              <a:ext uri="{FF2B5EF4-FFF2-40B4-BE49-F238E27FC236}">
                <a16:creationId xmlns:a16="http://schemas.microsoft.com/office/drawing/2014/main" id="{F3DE7E2E-4499-4F9C-8232-130247BC6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200" y="929053"/>
            <a:ext cx="4083369" cy="2722246"/>
          </a:xfrm>
          <a:prstGeom prst="rect">
            <a:avLst/>
          </a:prstGeom>
        </p:spPr>
      </p:pic>
      <p:pic>
        <p:nvPicPr>
          <p:cNvPr id="7" name="Picture 6">
            <a:extLst>
              <a:ext uri="{FF2B5EF4-FFF2-40B4-BE49-F238E27FC236}">
                <a16:creationId xmlns:a16="http://schemas.microsoft.com/office/drawing/2014/main" id="{A7637DAB-FD0B-4628-92CE-2FE9F2087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7200" y="3582633"/>
            <a:ext cx="4083369" cy="2722246"/>
          </a:xfrm>
          <a:prstGeom prst="rect">
            <a:avLst/>
          </a:prstGeom>
        </p:spPr>
      </p:pic>
      <p:sp>
        <p:nvSpPr>
          <p:cNvPr id="3" name="TextBox 2">
            <a:extLst>
              <a:ext uri="{FF2B5EF4-FFF2-40B4-BE49-F238E27FC236}">
                <a16:creationId xmlns:a16="http://schemas.microsoft.com/office/drawing/2014/main" id="{B5DC7F22-1838-4B69-947C-960484674E1F}"/>
              </a:ext>
            </a:extLst>
          </p:cNvPr>
          <p:cNvSpPr txBox="1"/>
          <p:nvPr/>
        </p:nvSpPr>
        <p:spPr>
          <a:xfrm>
            <a:off x="0" y="941160"/>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6. Individuele (solo) lerenden:</a:t>
            </a:r>
            <a:endParaRPr lang="en-GB" dirty="0">
              <a:solidFill>
                <a:schemeClr val="bg1"/>
              </a:solidFill>
            </a:endParaRPr>
          </a:p>
        </p:txBody>
      </p:sp>
      <p:sp>
        <p:nvSpPr>
          <p:cNvPr id="8" name="Content Placeholder 1">
            <a:extLst>
              <a:ext uri="{FF2B5EF4-FFF2-40B4-BE49-F238E27FC236}">
                <a16:creationId xmlns:a16="http://schemas.microsoft.com/office/drawing/2014/main" id="{992EA339-8C5C-4DD6-8F7B-08FF481A3FE9}"/>
              </a:ext>
            </a:extLst>
          </p:cNvPr>
          <p:cNvSpPr txBox="1">
            <a:spLocks/>
          </p:cNvSpPr>
          <p:nvPr/>
        </p:nvSpPr>
        <p:spPr>
          <a:xfrm>
            <a:off x="376734" y="3873242"/>
            <a:ext cx="6261810" cy="4087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400" dirty="0">
                <a:ea typeface="Corbel" panose="020B0503020204020204" pitchFamily="34" charset="0"/>
                <a:cs typeface="Times New Roman" panose="02020603050405020304" pitchFamily="18" charset="0"/>
              </a:rPr>
              <a:t>Deze personen zijn goed in het communiceren met mensen, zowel verbaal als non-verbaal. Zij geven de voorkeur aan het begeleiden en adviseren van anderen. Groepsactiviteiten met rollenspelen of waarbij de leerlingen worden aangemoedigd anderen vragen te stellen en verhalen te delen, zijn hier het meest geschikt. </a:t>
            </a:r>
          </a:p>
        </p:txBody>
      </p:sp>
      <p:sp>
        <p:nvSpPr>
          <p:cNvPr id="9" name="TextBox 8">
            <a:extLst>
              <a:ext uri="{FF2B5EF4-FFF2-40B4-BE49-F238E27FC236}">
                <a16:creationId xmlns:a16="http://schemas.microsoft.com/office/drawing/2014/main" id="{B2EECB53-9990-4C5E-A699-FCE6B7B52575}"/>
              </a:ext>
            </a:extLst>
          </p:cNvPr>
          <p:cNvSpPr txBox="1"/>
          <p:nvPr/>
        </p:nvSpPr>
        <p:spPr>
          <a:xfrm>
            <a:off x="0" y="3466633"/>
            <a:ext cx="5498790"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7. Groepsleerlingen (sociaal): </a:t>
            </a:r>
            <a:endParaRPr lang="en-GB" dirty="0">
              <a:solidFill>
                <a:schemeClr val="bg1"/>
              </a:solidFill>
            </a:endParaRPr>
          </a:p>
        </p:txBody>
      </p:sp>
    </p:spTree>
    <p:extLst>
      <p:ext uri="{BB962C8B-B14F-4D97-AF65-F5344CB8AC3E}">
        <p14:creationId xmlns:p14="http://schemas.microsoft.com/office/powerpoint/2010/main" val="8122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ln w="57150">
            <a:solidFill>
              <a:srgbClr val="64B558"/>
            </a:solidFill>
          </a:ln>
        </p:spPr>
        <p:txBody>
          <a:bodyPr>
            <a:normAutofit/>
          </a:bodyPr>
          <a:lstStyle/>
          <a:p>
            <a:pPr>
              <a:lnSpc>
                <a:spcPct val="100000"/>
              </a:lnSpc>
              <a:spcBef>
                <a:spcPts val="500"/>
              </a:spcBef>
              <a:spcAft>
                <a:spcPts val="1000"/>
              </a:spcAft>
            </a:pPr>
            <a:r>
              <a:rPr lang="en-GB" sz="2200" dirty="0">
                <a:effectLst/>
                <a:ea typeface="Corbel" panose="020B0503020204020204" pitchFamily="34" charset="0"/>
                <a:cs typeface="Times New Roman" panose="02020603050405020304" pitchFamily="18" charset="0"/>
              </a:rPr>
              <a:t>Het concept en het bestaan van leerstijlen is omstreden geweest, en recente studies hebben hun bestaan in twijfel getrokken. (1) Toch houden veel studenten nog steeds vast aan de conventionele wijsheid dat leerstijlen legitiem zijn, en passen zij hun studiestrategieën buiten de klas aan deze leerstijlen aan.</a:t>
            </a:r>
          </a:p>
          <a:p>
            <a:pPr>
              <a:lnSpc>
                <a:spcPct val="100000"/>
              </a:lnSpc>
            </a:pPr>
            <a:r>
              <a:rPr lang="en-GB" sz="2200" dirty="0">
                <a:effectLst/>
                <a:ea typeface="Corbel" panose="020B0503020204020204" pitchFamily="34" charset="0"/>
                <a:cs typeface="Times New Roman" panose="02020603050405020304" pitchFamily="18" charset="0"/>
              </a:rPr>
              <a:t>Simpel gezegd: iedereen is anders. Het is belangrijk dat opvoeders de verschillen in leerstijlen van hun leerlingen begrijpen, zodat zij de beste praktijkstrategieën kunnen toepassen in hun dagelijkse onderwijsactiviteiten, leerplannen en beoordelingen. </a:t>
            </a:r>
          </a:p>
          <a:p>
            <a:pPr>
              <a:lnSpc>
                <a:spcPct val="100000"/>
              </a:lnSpc>
            </a:pPr>
            <a:endParaRPr lang="en-GB" sz="2200" dirty="0">
              <a:latin typeface="Corbel" panose="020B0503020204020204" pitchFamily="34" charset="0"/>
              <a:ea typeface="Corbel" panose="020B0503020204020204" pitchFamily="34" charset="0"/>
              <a:cs typeface="Times New Roman" panose="02020603050405020304" pitchFamily="18" charset="0"/>
            </a:endParaRPr>
          </a:p>
          <a:p>
            <a:pPr marL="0" indent="0">
              <a:lnSpc>
                <a:spcPct val="100000"/>
              </a:lnSpc>
              <a:buNone/>
            </a:pP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rPr>
              <a:t>(</a:t>
            </a:r>
            <a:r>
              <a:rPr lang="en-GB" sz="1200" dirty="0">
                <a:solidFill>
                  <a:srgbClr val="64B558"/>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 https://www.thoughtco.com/learning-styles-controversy-31153 </a:t>
            </a:r>
          </a:p>
          <a:p>
            <a:endParaRPr lang="nl-NL" dirty="0"/>
          </a:p>
        </p:txBody>
      </p:sp>
      <p:sp>
        <p:nvSpPr>
          <p:cNvPr id="6" name="Titel 3">
            <a:extLst>
              <a:ext uri="{FF2B5EF4-FFF2-40B4-BE49-F238E27FC236}">
                <a16:creationId xmlns:a16="http://schemas.microsoft.com/office/drawing/2014/main" id="{E0C12477-BECC-48B3-9E49-1957533F1451}"/>
              </a:ext>
            </a:extLst>
          </p:cNvPr>
          <p:cNvSpPr>
            <a:spLocks noGrp="1"/>
          </p:cNvSpPr>
          <p:nvPr>
            <p:ph type="title"/>
          </p:nvPr>
        </p:nvSpPr>
        <p:spPr>
          <a:xfrm>
            <a:off x="838200" y="365125"/>
            <a:ext cx="10515600" cy="1325563"/>
          </a:xfrm>
        </p:spPr>
        <p:txBody>
          <a:bodyPr/>
          <a:lstStyle/>
          <a:p>
            <a:r>
              <a:rPr lang="nl-NL" dirty="0">
                <a:solidFill>
                  <a:srgbClr val="64B558"/>
                </a:solidFill>
                <a:latin typeface="+mn-lt"/>
              </a:rPr>
              <a:t>Wat zijn de leerstijlen? </a:t>
            </a:r>
            <a:br>
              <a:rPr lang="nl-NL" dirty="0">
                <a:solidFill>
                  <a:srgbClr val="64B558"/>
                </a:solidFill>
              </a:rPr>
            </a:br>
            <a:r>
              <a:rPr lang="nl-NL" dirty="0">
                <a:solidFill>
                  <a:srgbClr val="64B558"/>
                </a:solidFill>
              </a:rPr>
              <a:t>2.1 </a:t>
            </a:r>
            <a:r>
              <a:rPr lang="nl-NL" sz="3600" dirty="0">
                <a:solidFill>
                  <a:srgbClr val="64B558"/>
                </a:solidFill>
              </a:rPr>
              <a:t>Leerstijlen controverse?</a:t>
            </a:r>
            <a:endParaRPr lang="en-GB" dirty="0">
              <a:solidFill>
                <a:srgbClr val="64B558"/>
              </a:solidFill>
            </a:endParaRPr>
          </a:p>
        </p:txBody>
      </p:sp>
    </p:spTree>
    <p:extLst>
      <p:ext uri="{BB962C8B-B14F-4D97-AF65-F5344CB8AC3E}">
        <p14:creationId xmlns:p14="http://schemas.microsoft.com/office/powerpoint/2010/main" val="239356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4"/>
            <a:extLst>
              <a:ext uri="{FF2B5EF4-FFF2-40B4-BE49-F238E27FC236}">
                <a16:creationId xmlns:a16="http://schemas.microsoft.com/office/drawing/2014/main" id="{422471EF-1C4F-43B9-BC89-06E0C1A6DE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709700" y="1824025"/>
            <a:ext cx="6897865" cy="3653850"/>
          </a:xfrm>
          <a:prstGeom prst="rect">
            <a:avLst/>
          </a:prstGeom>
        </p:spPr>
      </p:pic>
      <p:sp>
        <p:nvSpPr>
          <p:cNvPr id="6" name="Titel 3">
            <a:extLst>
              <a:ext uri="{FF2B5EF4-FFF2-40B4-BE49-F238E27FC236}">
                <a16:creationId xmlns:a16="http://schemas.microsoft.com/office/drawing/2014/main" id="{E0C12477-BECC-48B3-9E49-1957533F1451}"/>
              </a:ext>
            </a:extLst>
          </p:cNvPr>
          <p:cNvSpPr>
            <a:spLocks noGrp="1"/>
          </p:cNvSpPr>
          <p:nvPr>
            <p:ph type="title"/>
          </p:nvPr>
        </p:nvSpPr>
        <p:spPr>
          <a:xfrm>
            <a:off x="1808480" y="161323"/>
            <a:ext cx="10515600" cy="1325563"/>
          </a:xfrm>
        </p:spPr>
        <p:txBody>
          <a:bodyPr/>
          <a:lstStyle/>
          <a:p>
            <a:r>
              <a:rPr lang="nl-NL" b="1" i="1" dirty="0">
                <a:solidFill>
                  <a:srgbClr val="64B558"/>
                </a:solidFill>
              </a:rPr>
              <a:t>Tijd voor een evaluatie </a:t>
            </a:r>
            <a:endParaRPr lang="en-GB" i="1" dirty="0">
              <a:solidFill>
                <a:srgbClr val="64B558"/>
              </a:solidFill>
            </a:endParaRPr>
          </a:p>
        </p:txBody>
      </p:sp>
      <p:sp>
        <p:nvSpPr>
          <p:cNvPr id="5" name="TextBox 4">
            <a:extLst>
              <a:ext uri="{FF2B5EF4-FFF2-40B4-BE49-F238E27FC236}">
                <a16:creationId xmlns:a16="http://schemas.microsoft.com/office/drawing/2014/main" id="{D2CF01F1-CA0F-4F18-B4C9-934DA2ABD732}"/>
              </a:ext>
            </a:extLst>
          </p:cNvPr>
          <p:cNvSpPr txBox="1"/>
          <p:nvPr/>
        </p:nvSpPr>
        <p:spPr>
          <a:xfrm>
            <a:off x="0" y="1432825"/>
            <a:ext cx="6096000" cy="369332"/>
          </a:xfrm>
          <a:prstGeom prst="rect">
            <a:avLst/>
          </a:prstGeom>
          <a:solidFill>
            <a:srgbClr val="64B558"/>
          </a:solidFill>
        </p:spPr>
        <p:txBody>
          <a:bodyPr wrap="square">
            <a:spAutoFit/>
          </a:bodyPr>
          <a:lstStyle/>
          <a:p>
            <a:pPr algn="l"/>
            <a:r>
              <a:rPr lang="en-GB" b="1" dirty="0">
                <a:solidFill>
                  <a:srgbClr val="FFFFFF"/>
                </a:solidFill>
                <a:effectLst/>
              </a:rPr>
              <a:t>2.1 Wat is uw leerstijl? 20 Vragen</a:t>
            </a:r>
          </a:p>
        </p:txBody>
      </p:sp>
      <p:pic>
        <p:nvPicPr>
          <p:cNvPr id="4" name="What's Your Learning Style_ 20 Questions_Trim">
            <a:hlinkClick r:id="" action="ppaction://media"/>
            <a:extLst>
              <a:ext uri="{FF2B5EF4-FFF2-40B4-BE49-F238E27FC236}">
                <a16:creationId xmlns:a16="http://schemas.microsoft.com/office/drawing/2014/main" id="{4626EB50-0F2B-459F-84BE-77E5341FB4E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7469" b="9607"/>
          <a:stretch/>
        </p:blipFill>
        <p:spPr>
          <a:xfrm>
            <a:off x="3728719" y="2123359"/>
            <a:ext cx="4941106" cy="2731492"/>
          </a:xfrm>
          <a:prstGeom prst="rect">
            <a:avLst/>
          </a:prstGeom>
        </p:spPr>
      </p:pic>
      <p:sp>
        <p:nvSpPr>
          <p:cNvPr id="8" name="Thought Bubble: Cloud 7">
            <a:extLst>
              <a:ext uri="{FF2B5EF4-FFF2-40B4-BE49-F238E27FC236}">
                <a16:creationId xmlns:a16="http://schemas.microsoft.com/office/drawing/2014/main" id="{9691AEBE-2963-4875-80F9-A1930F673863}"/>
              </a:ext>
            </a:extLst>
          </p:cNvPr>
          <p:cNvSpPr/>
          <p:nvPr/>
        </p:nvSpPr>
        <p:spPr>
          <a:xfrm rot="1667474">
            <a:off x="185348" y="190876"/>
            <a:ext cx="1671463" cy="1208570"/>
          </a:xfrm>
          <a:prstGeom prst="cloudCallout">
            <a:avLst>
              <a:gd name="adj1" fmla="val -30856"/>
              <a:gd name="adj2" fmla="val 76985"/>
            </a:avLst>
          </a:prstGeom>
          <a:solidFill>
            <a:schemeClr val="bg1"/>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33E2FD6-5102-47FE-ABC8-8E953EDCF3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0" name="Action Button: Document 9">
            <a:hlinkClick r:id="rId8" highlightClick="1"/>
            <a:extLst>
              <a:ext uri="{FF2B5EF4-FFF2-40B4-BE49-F238E27FC236}">
                <a16:creationId xmlns:a16="http://schemas.microsoft.com/office/drawing/2014/main" id="{E1CC16C9-E9EA-4B8D-8B9E-FC5B13D595D5}"/>
              </a:ext>
            </a:extLst>
          </p:cNvPr>
          <p:cNvSpPr/>
          <p:nvPr/>
        </p:nvSpPr>
        <p:spPr>
          <a:xfrm>
            <a:off x="9604219" y="2226249"/>
            <a:ext cx="2296160" cy="2525712"/>
          </a:xfrm>
          <a:prstGeom prst="actionButtonDocument">
            <a:avLst/>
          </a:prstGeom>
          <a:solidFill>
            <a:srgbClr val="64B558"/>
          </a:solidFill>
          <a:ln>
            <a:solidFill>
              <a:srgbClr val="64B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76369AA-43CC-4E38-B1A5-D1F2FB863E09}"/>
              </a:ext>
            </a:extLst>
          </p:cNvPr>
          <p:cNvSpPr txBox="1"/>
          <p:nvPr/>
        </p:nvSpPr>
        <p:spPr>
          <a:xfrm>
            <a:off x="3257406" y="5457203"/>
            <a:ext cx="5895472" cy="1200329"/>
          </a:xfrm>
          <a:prstGeom prst="rect">
            <a:avLst/>
          </a:prstGeom>
          <a:noFill/>
          <a:ln w="38100">
            <a:solidFill>
              <a:srgbClr val="64B558"/>
            </a:solidFill>
          </a:ln>
        </p:spPr>
        <p:txBody>
          <a:bodyPr wrap="square" rtlCol="0">
            <a:spAutoFit/>
          </a:bodyPr>
          <a:lstStyle/>
          <a:p>
            <a:pPr algn="ctr"/>
            <a:r>
              <a:rPr lang="en-GB" b="1" i="1" dirty="0"/>
              <a:t>Waarom geeft u uw leerlingen niet deze test om na te gaan wat hun leerstijl is. Dit kan een goed uitgangspunt zijn om op basis hiervan gedifferentieerde lessen te geven!</a:t>
            </a:r>
            <a:endParaRPr lang="en-US" b="1" i="1" dirty="0"/>
          </a:p>
        </p:txBody>
      </p:sp>
    </p:spTree>
    <p:extLst>
      <p:ext uri="{BB962C8B-B14F-4D97-AF65-F5344CB8AC3E}">
        <p14:creationId xmlns:p14="http://schemas.microsoft.com/office/powerpoint/2010/main" val="37970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r>
              <a:rPr lang="nl-NL" sz="2800" dirty="0">
                <a:solidFill>
                  <a:schemeClr val="bg1"/>
                </a:solidFill>
                <a:latin typeface="+mn-lt"/>
                <a:ea typeface="+mn-ea"/>
                <a:cs typeface="+mn-cs"/>
              </a:rPr>
              <a:t>2.2 One size doesn't fit all.... </a:t>
            </a:r>
            <a:endParaRPr lang="en-GB" sz="28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0676812E-92A0-4711-8EC7-C7C574D848CB}"/>
              </a:ext>
            </a:extLst>
          </p:cNvPr>
          <p:cNvSpPr txBox="1"/>
          <p:nvPr/>
        </p:nvSpPr>
        <p:spPr>
          <a:xfrm>
            <a:off x="284890" y="5055752"/>
            <a:ext cx="4215989" cy="1200329"/>
          </a:xfrm>
          <a:prstGeom prst="rect">
            <a:avLst/>
          </a:prstGeom>
          <a:noFill/>
        </p:spPr>
        <p:txBody>
          <a:bodyPr wrap="square" rtlCol="0">
            <a:spAutoFit/>
          </a:bodyPr>
          <a:lstStyle/>
          <a:p>
            <a:r>
              <a:rPr lang="en-GB" sz="2400" dirty="0">
                <a:solidFill>
                  <a:schemeClr val="bg1"/>
                </a:solidFill>
              </a:rPr>
              <a:t>"Zoals met kleding, zo ook met lessen: One Size does not fit all...."</a:t>
            </a:r>
          </a:p>
        </p:txBody>
      </p:sp>
    </p:spTree>
    <p:extLst>
      <p:ext uri="{BB962C8B-B14F-4D97-AF65-F5344CB8AC3E}">
        <p14:creationId xmlns:p14="http://schemas.microsoft.com/office/powerpoint/2010/main" val="219139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NL" dirty="0">
                <a:latin typeface="+mn-lt"/>
              </a:rPr>
              <a:t>Eén maat is niet voor alle...</a:t>
            </a:r>
            <a:br>
              <a:rPr lang="nl-NL" dirty="0"/>
            </a:br>
            <a:r>
              <a:rPr lang="nl-NL" dirty="0"/>
              <a:t>2.2 </a:t>
            </a:r>
            <a:r>
              <a:rPr lang="nl-NL" sz="4000" dirty="0"/>
              <a:t>Achtergrond</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825625"/>
            <a:ext cx="5420557" cy="4351338"/>
          </a:xfrm>
          <a:solidFill>
            <a:srgbClr val="E61A52"/>
          </a:solidFill>
        </p:spPr>
        <p:txBody>
          <a:bodyPr anchor="ctr">
            <a:noAutofit/>
          </a:bodyPr>
          <a:lstStyle/>
          <a:p>
            <a:pPr>
              <a:lnSpc>
                <a:spcPct val="100000"/>
              </a:lnSpc>
              <a:spcBef>
                <a:spcPts val="500"/>
              </a:spcBef>
              <a:spcAft>
                <a:spcPts val="1000"/>
              </a:spcAft>
            </a:pPr>
            <a:r>
              <a:rPr lang="en-GB" sz="1800" dirty="0">
                <a:solidFill>
                  <a:schemeClr val="bg1"/>
                </a:solidFill>
                <a:effectLst/>
                <a:ea typeface="Corbel" panose="020B0503020204020204" pitchFamily="34" charset="0"/>
                <a:cs typeface="Times New Roman" panose="02020603050405020304" pitchFamily="18" charset="0"/>
              </a:rPr>
              <a:t>Onderwijs wordt van oudsher benaderd volgens een "one size fits all"-model, waarbij leerlingen worden onderworpen aan dezelfde onderwijsstijlen en evaluatiemethoden, ongeacht hun capaciteiten of belangstelling. Gezien het feit dat verschillende studenten verschillende leerstijlen hebben, verschillende sterke en zwakke punten hebben, en verschillende verantwoordelijkheden hebben in hun persoonlijke leven, heeft het dan zin om alle studenten op dezelfde "lopende band" van onderwijs te gooien en dezelfde resultaten te verwachten? Het antwoord is eenvoudig: nee.</a:t>
            </a:r>
          </a:p>
        </p:txBody>
      </p:sp>
      <p:sp>
        <p:nvSpPr>
          <p:cNvPr id="5" name="Content Placeholder 1">
            <a:extLst>
              <a:ext uri="{FF2B5EF4-FFF2-40B4-BE49-F238E27FC236}">
                <a16:creationId xmlns:a16="http://schemas.microsoft.com/office/drawing/2014/main" id="{9D7A8F75-AC75-426A-A095-C093196D8AC6}"/>
              </a:ext>
            </a:extLst>
          </p:cNvPr>
          <p:cNvSpPr txBox="1">
            <a:spLocks/>
          </p:cNvSpPr>
          <p:nvPr/>
        </p:nvSpPr>
        <p:spPr>
          <a:xfrm>
            <a:off x="6477000" y="1815052"/>
            <a:ext cx="5100961" cy="4351338"/>
          </a:xfrm>
          <a:prstGeom prst="rect">
            <a:avLst/>
          </a:prstGeom>
          <a:solidFill>
            <a:srgbClr val="E61A52"/>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spcAft>
                <a:spcPts val="1000"/>
              </a:spcAft>
            </a:pPr>
            <a:r>
              <a:rPr lang="en-GB" sz="1800" dirty="0">
                <a:solidFill>
                  <a:schemeClr val="bg1"/>
                </a:solidFill>
                <a:ea typeface="Corbel" panose="020B0503020204020204" pitchFamily="34" charset="0"/>
                <a:cs typeface="Times New Roman" panose="02020603050405020304" pitchFamily="18" charset="0"/>
              </a:rPr>
              <a:t>Leerplannen moeten worden gedifferentieerd om tegemoet te komen aan de individuele behoeften van elke unieke leerling. Alleen dan kunnen leerlingen het best mogelijke onderwijs krijgen en worden voorbereid op succes in de toekomst.</a:t>
            </a:r>
          </a:p>
          <a:p>
            <a:pPr>
              <a:lnSpc>
                <a:spcPct val="100000"/>
              </a:lnSpc>
              <a:spcBef>
                <a:spcPts val="500"/>
              </a:spcBef>
              <a:spcAft>
                <a:spcPts val="1000"/>
              </a:spcAft>
            </a:pPr>
            <a:r>
              <a:rPr lang="en-GB" sz="1800" dirty="0">
                <a:solidFill>
                  <a:schemeClr val="bg1"/>
                </a:solidFill>
                <a:ea typeface="Corbel" panose="020B0503020204020204" pitchFamily="34" charset="0"/>
                <a:cs typeface="Times New Roman" panose="02020603050405020304" pitchFamily="18" charset="0"/>
              </a:rPr>
              <a:t>Daarin ligt de noodzaak van gedifferentieerde instructie/</a:t>
            </a:r>
            <a:r>
              <a:rPr lang="en-GB" sz="1800" dirty="0" err="1">
                <a:solidFill>
                  <a:schemeClr val="bg1"/>
                </a:solidFill>
                <a:ea typeface="Corbel" panose="020B0503020204020204" pitchFamily="34" charset="0"/>
                <a:cs typeface="Times New Roman" panose="02020603050405020304" pitchFamily="18" charset="0"/>
              </a:rPr>
              <a:t>leren</a:t>
            </a:r>
            <a:r>
              <a:rPr lang="en-GB" sz="1800" dirty="0">
                <a:solidFill>
                  <a:schemeClr val="bg1"/>
                </a:solidFill>
                <a:ea typeface="Corbel" panose="020B0503020204020204" pitchFamily="34" charset="0"/>
                <a:cs typeface="Times New Roman" panose="02020603050405020304" pitchFamily="18" charset="0"/>
              </a:rPr>
              <a:t>!</a:t>
            </a:r>
          </a:p>
        </p:txBody>
      </p:sp>
    </p:spTree>
    <p:extLst>
      <p:ext uri="{BB962C8B-B14F-4D97-AF65-F5344CB8AC3E}">
        <p14:creationId xmlns:p14="http://schemas.microsoft.com/office/powerpoint/2010/main" val="300215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0D145-6387-4110-9955-37232CA6D273}"/>
              </a:ext>
            </a:extLst>
          </p:cNvPr>
          <p:cNvSpPr>
            <a:spLocks noGrp="1"/>
          </p:cNvSpPr>
          <p:nvPr>
            <p:ph type="title"/>
          </p:nvPr>
        </p:nvSpPr>
        <p:spPr>
          <a:xfrm>
            <a:off x="613491" y="412812"/>
            <a:ext cx="7590472" cy="1600200"/>
          </a:xfrm>
        </p:spPr>
        <p:txBody>
          <a:bodyPr>
            <a:normAutofit fontScale="90000"/>
          </a:bodyPr>
          <a:lstStyle/>
          <a:p>
            <a:r>
              <a:rPr lang="en-GB" sz="4000" dirty="0">
                <a:effectLst/>
                <a:latin typeface="+mn-lt"/>
                <a:ea typeface="Corbel" panose="020B0503020204020204" pitchFamily="34" charset="0"/>
                <a:cs typeface="Times New Roman" panose="02020603050405020304" pitchFamily="18" charset="0"/>
              </a:rPr>
              <a:t>One size doesn't fit all...</a:t>
            </a:r>
            <a:br>
              <a:rPr lang="en-GB" sz="3200" dirty="0">
                <a:effectLst/>
                <a:latin typeface="+mn-lt"/>
                <a:ea typeface="Corbel" panose="020B0503020204020204" pitchFamily="34" charset="0"/>
                <a:cs typeface="Times New Roman" panose="02020603050405020304" pitchFamily="18" charset="0"/>
              </a:rPr>
            </a:br>
            <a:br>
              <a:rPr lang="en-GB" sz="3200" dirty="0">
                <a:effectLst/>
                <a:latin typeface="+mn-lt"/>
                <a:ea typeface="Corbel" panose="020B0503020204020204" pitchFamily="34" charset="0"/>
                <a:cs typeface="Times New Roman" panose="02020603050405020304" pitchFamily="18" charset="0"/>
              </a:rPr>
            </a:br>
            <a:r>
              <a:rPr lang="en-GB" b="1" dirty="0">
                <a:latin typeface="+mn-lt"/>
                <a:ea typeface="Corbel" panose="020B0503020204020204" pitchFamily="34" charset="0"/>
                <a:cs typeface="Times New Roman" panose="02020603050405020304" pitchFamily="18" charset="0"/>
              </a:rPr>
              <a:t>2.2 </a:t>
            </a:r>
            <a:r>
              <a:rPr lang="en-GB" sz="3200" b="1" dirty="0">
                <a:effectLst/>
                <a:latin typeface="+mn-lt"/>
                <a:ea typeface="Corbel" panose="020B0503020204020204" pitchFamily="34" charset="0"/>
                <a:cs typeface="Times New Roman" panose="02020603050405020304" pitchFamily="18" charset="0"/>
              </a:rPr>
              <a:t>Wat is </a:t>
            </a:r>
            <a:r>
              <a:rPr lang="en-GB" sz="3200" b="1" dirty="0" err="1">
                <a:effectLst/>
                <a:latin typeface="+mn-lt"/>
                <a:ea typeface="Corbel" panose="020B0503020204020204" pitchFamily="34" charset="0"/>
                <a:cs typeface="Times New Roman" panose="02020603050405020304" pitchFamily="18" charset="0"/>
              </a:rPr>
              <a:t>gedifferentieerde</a:t>
            </a:r>
            <a:br>
              <a:rPr lang="en-GB" sz="3200" b="1" dirty="0">
                <a:effectLst/>
                <a:latin typeface="+mn-lt"/>
                <a:ea typeface="Corbel" panose="020B0503020204020204" pitchFamily="34" charset="0"/>
                <a:cs typeface="Times New Roman" panose="02020603050405020304" pitchFamily="18" charset="0"/>
              </a:rPr>
            </a:br>
            <a:r>
              <a:rPr lang="en-GB" sz="3200" b="1" dirty="0" err="1">
                <a:effectLst/>
                <a:latin typeface="+mn-lt"/>
                <a:ea typeface="Corbel" panose="020B0503020204020204" pitchFamily="34" charset="0"/>
                <a:cs typeface="Times New Roman" panose="02020603050405020304" pitchFamily="18" charset="0"/>
              </a:rPr>
              <a:t>Instructie</a:t>
            </a:r>
            <a:r>
              <a:rPr lang="en-GB" sz="3200" b="1" dirty="0">
                <a:effectLst/>
                <a:latin typeface="+mn-lt"/>
                <a:ea typeface="Corbel" panose="020B0503020204020204" pitchFamily="34" charset="0"/>
                <a:cs typeface="Times New Roman" panose="02020603050405020304" pitchFamily="18" charset="0"/>
              </a:rPr>
              <a:t>?</a:t>
            </a:r>
            <a:endParaRPr lang="en-GB" b="1" dirty="0">
              <a:latin typeface="+mn-lt"/>
            </a:endParaRPr>
          </a:p>
        </p:txBody>
      </p:sp>
      <p:sp>
        <p:nvSpPr>
          <p:cNvPr id="4" name="Tijdelijke aanduiding voor tekst 3">
            <a:extLst>
              <a:ext uri="{FF2B5EF4-FFF2-40B4-BE49-F238E27FC236}">
                <a16:creationId xmlns:a16="http://schemas.microsoft.com/office/drawing/2014/main" id="{C9FCEEE3-A4DE-40FE-AF2E-ED7F6A7B139B}"/>
              </a:ext>
            </a:extLst>
          </p:cNvPr>
          <p:cNvSpPr>
            <a:spLocks noGrp="1"/>
          </p:cNvSpPr>
          <p:nvPr>
            <p:ph type="body" sz="half" idx="2"/>
          </p:nvPr>
        </p:nvSpPr>
        <p:spPr>
          <a:xfrm>
            <a:off x="613492" y="2448018"/>
            <a:ext cx="4504569" cy="3811588"/>
          </a:xfrm>
        </p:spPr>
        <p:txBody>
          <a:bodyPr>
            <a:normAutofit lnSpcReduction="10000"/>
          </a:bodyPr>
          <a:lstStyle/>
          <a:p>
            <a:pPr marL="0" indent="0">
              <a:lnSpc>
                <a:spcPct val="115000"/>
              </a:lnSpc>
              <a:spcBef>
                <a:spcPts val="500"/>
              </a:spcBef>
              <a:spcAft>
                <a:spcPts val="1000"/>
              </a:spcAft>
              <a:buNone/>
            </a:pPr>
            <a:r>
              <a:rPr lang="en-GB" sz="1600" dirty="0">
                <a:effectLst/>
                <a:ea typeface="Corbel" panose="020B0503020204020204" pitchFamily="34" charset="0"/>
                <a:cs typeface="Times New Roman" panose="02020603050405020304" pitchFamily="18" charset="0"/>
              </a:rPr>
              <a:t>Volgens Carol Ann Tomlinson (een gerenommeerd expert op het gebied van gedifferentieerde instructie), "bestaat differentiatie op het meest basale niveau uit de inspanningen van leraren om te reageren op verschillen tussen leerlingen in de klas. Telkens wanneer een leerkracht een individu of een kleine groep de hand reikt om zijn of haar onderwijs te variëren om de best mogelijke leerervaring te creëren, differentieert die leerkracht de instructie." </a:t>
            </a:r>
            <a:r>
              <a:rPr lang="en-GB" dirty="0">
                <a:ea typeface="Corbel" panose="020B0503020204020204" pitchFamily="34" charset="0"/>
                <a:cs typeface="Times New Roman" panose="02020603050405020304" pitchFamily="18" charset="0"/>
              </a:rPr>
              <a:t>(1)</a:t>
            </a:r>
            <a:endParaRPr lang="en-GB" sz="1600" dirty="0">
              <a:effectLst/>
              <a:ea typeface="Corbel" panose="020B0503020204020204" pitchFamily="34" charset="0"/>
              <a:cs typeface="Times New Roman" panose="02020603050405020304" pitchFamily="18" charset="0"/>
            </a:endParaRPr>
          </a:p>
          <a:p>
            <a:pPr marL="0" indent="0">
              <a:lnSpc>
                <a:spcPct val="115000"/>
              </a:lnSpc>
              <a:spcBef>
                <a:spcPts val="500"/>
              </a:spcBef>
              <a:spcAft>
                <a:spcPts val="1000"/>
              </a:spcAft>
              <a:buNone/>
            </a:pPr>
            <a:r>
              <a:rPr lang="en-GB" u="sng" dirty="0">
                <a:solidFill>
                  <a:srgbClr val="E61A52"/>
                </a:solidFill>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GB" sz="16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a:t>
            </a:r>
            <a:r>
              <a:rPr lang="en-GB" sz="1600" dirty="0">
                <a:solidFill>
                  <a:srgbClr val="E61A52"/>
                </a:solidFill>
                <a:effectLst/>
                <a:ea typeface="Corbel" panose="020B0503020204020204" pitchFamily="34" charset="0"/>
                <a:cs typeface="Times New Roman" panose="02020603050405020304" pitchFamily="18" charset="0"/>
              </a:rPr>
              <a:t>https://www.readingrockets.org/article/what-differentiated-instruction </a:t>
            </a:r>
          </a:p>
          <a:p>
            <a:endParaRPr lang="en-GB" dirty="0"/>
          </a:p>
        </p:txBody>
      </p:sp>
      <p:pic>
        <p:nvPicPr>
          <p:cNvPr id="12" name="Content Placeholder 11">
            <a:extLst>
              <a:ext uri="{FF2B5EF4-FFF2-40B4-BE49-F238E27FC236}">
                <a16:creationId xmlns:a16="http://schemas.microsoft.com/office/drawing/2014/main" id="{E8FA043E-8B9B-4DF1-8686-1BD794EBDA4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668" b="-7668"/>
          <a:stretch/>
        </p:blipFill>
        <p:spPr>
          <a:xfrm>
            <a:off x="6167021" y="2076595"/>
            <a:ext cx="4958725" cy="2916812"/>
          </a:xfrm>
        </p:spPr>
      </p:pic>
      <p:pic>
        <p:nvPicPr>
          <p:cNvPr id="10" name="Picture 9">
            <a:hlinkClick r:id="rId4"/>
            <a:extLst>
              <a:ext uri="{FF2B5EF4-FFF2-40B4-BE49-F238E27FC236}">
                <a16:creationId xmlns:a16="http://schemas.microsoft.com/office/drawing/2014/main" id="{AAF74161-AECD-4DCA-B694-3890D81B0B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5171134" y="1811045"/>
            <a:ext cx="6785329" cy="3594239"/>
          </a:xfrm>
          <a:prstGeom prst="rect">
            <a:avLst/>
          </a:prstGeom>
        </p:spPr>
      </p:pic>
      <p:sp>
        <p:nvSpPr>
          <p:cNvPr id="13" name="Titel 1">
            <a:extLst>
              <a:ext uri="{FF2B5EF4-FFF2-40B4-BE49-F238E27FC236}">
                <a16:creationId xmlns:a16="http://schemas.microsoft.com/office/drawing/2014/main" id="{39ED523B-16D2-4D0E-AFA4-C0B6F7092D2B}"/>
              </a:ext>
            </a:extLst>
          </p:cNvPr>
          <p:cNvSpPr txBox="1">
            <a:spLocks/>
          </p:cNvSpPr>
          <p:nvPr/>
        </p:nvSpPr>
        <p:spPr>
          <a:xfrm>
            <a:off x="5639699" y="5258957"/>
            <a:ext cx="6369837" cy="627813"/>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GB" sz="2000" b="1" dirty="0">
                <a:latin typeface="Corbel" panose="020B0503020204020204" pitchFamily="34" charset="0"/>
                <a:ea typeface="Corbel" panose="020B0503020204020204" pitchFamily="34" charset="0"/>
                <a:cs typeface="Times New Roman" panose="02020603050405020304" pitchFamily="18" charset="0"/>
              </a:rPr>
              <a:t>Klik hierboven om te luisteren naar expert Tomlinson die inzicht geeft in de gedifferentieerde instructiemethode!</a:t>
            </a:r>
            <a:endParaRPr lang="en-GB" sz="1600" dirty="0"/>
          </a:p>
        </p:txBody>
      </p:sp>
    </p:spTree>
    <p:extLst>
      <p:ext uri="{BB962C8B-B14F-4D97-AF65-F5344CB8AC3E}">
        <p14:creationId xmlns:p14="http://schemas.microsoft.com/office/powerpoint/2010/main" val="426534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One size doesn't fit all...</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a:t>
            </a:r>
            <a:r>
              <a:rPr lang="en-GB" sz="3100" b="1" dirty="0">
                <a:effectLst/>
                <a:latin typeface="+mn-lt"/>
                <a:ea typeface="Corbel" panose="020B0503020204020204" pitchFamily="34" charset="0"/>
                <a:cs typeface="Times New Roman" panose="02020603050405020304" pitchFamily="18" charset="0"/>
              </a:rPr>
              <a:t>Waarom is gedifferentieerd leren belangrijk?</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383220" y="1825625"/>
            <a:ext cx="6186256" cy="3918227"/>
          </a:xfrm>
        </p:spPr>
        <p:txBody>
          <a:bodyPr>
            <a:noAutofit/>
          </a:bodyPr>
          <a:lstStyle/>
          <a:p>
            <a:pPr>
              <a:lnSpc>
                <a:spcPct val="115000"/>
              </a:lnSpc>
              <a:spcBef>
                <a:spcPts val="500"/>
              </a:spcBef>
              <a:spcAft>
                <a:spcPts val="1000"/>
              </a:spcAft>
            </a:pPr>
            <a:r>
              <a:rPr lang="en-GB" sz="1600" dirty="0">
                <a:effectLst/>
                <a:ea typeface="Corbel" panose="020B0503020204020204" pitchFamily="34" charset="0"/>
                <a:cs typeface="Times New Roman" panose="02020603050405020304" pitchFamily="18" charset="0"/>
              </a:rPr>
              <a:t>In veel onderwijsomgevingen bestaat de dag van een leerling grotendeels uit achter een bureau zitten, luisteren naar een les van een leraar/opleider en aantekeningen maken ter voorbereiding op een examen of toets. Als we echter bedenken dat niet alle leerlingen met deze methode effectief leren, wordt het duidelijk dat we in meer klaslokalen in de EU </a:t>
            </a:r>
            <a:r>
              <a:rPr lang="en-GB" sz="1600" dirty="0" err="1">
                <a:effectLst/>
                <a:ea typeface="Corbel" panose="020B0503020204020204" pitchFamily="34" charset="0"/>
                <a:cs typeface="Times New Roman" panose="02020603050405020304" pitchFamily="18" charset="0"/>
              </a:rPr>
              <a:t>leerlinggericht </a:t>
            </a:r>
            <a:r>
              <a:rPr lang="en-GB" sz="1600" dirty="0">
                <a:effectLst/>
                <a:ea typeface="Corbel" panose="020B0503020204020204" pitchFamily="34" charset="0"/>
                <a:cs typeface="Times New Roman" panose="02020603050405020304" pitchFamily="18" charset="0"/>
              </a:rPr>
              <a:t>of gedifferentieerd leren nodig hebben. </a:t>
            </a:r>
          </a:p>
          <a:p>
            <a:pPr>
              <a:lnSpc>
                <a:spcPct val="115000"/>
              </a:lnSpc>
              <a:spcBef>
                <a:spcPts val="500"/>
              </a:spcBef>
              <a:spcAft>
                <a:spcPts val="1000"/>
              </a:spcAft>
            </a:pPr>
            <a:r>
              <a:rPr lang="en-GB" sz="1600" dirty="0">
                <a:effectLst/>
                <a:ea typeface="Corbel" panose="020B0503020204020204" pitchFamily="34" charset="0"/>
                <a:cs typeface="Times New Roman" panose="02020603050405020304" pitchFamily="18" charset="0"/>
              </a:rPr>
              <a:t>Uit onderzoek blijkt dat leerlingen die worden ondergedompeld in </a:t>
            </a:r>
            <a:r>
              <a:rPr lang="en-GB" sz="1600" dirty="0" err="1">
                <a:effectLst/>
                <a:ea typeface="Corbel" panose="020B0503020204020204" pitchFamily="34" charset="0"/>
                <a:cs typeface="Times New Roman" panose="02020603050405020304" pitchFamily="18" charset="0"/>
              </a:rPr>
              <a:t>leerlinggerichte </a:t>
            </a:r>
            <a:r>
              <a:rPr lang="en-GB" sz="1600" dirty="0">
                <a:effectLst/>
                <a:ea typeface="Corbel" panose="020B0503020204020204" pitchFamily="34" charset="0"/>
                <a:cs typeface="Times New Roman" panose="02020603050405020304" pitchFamily="18" charset="0"/>
              </a:rPr>
              <a:t>klaslokalen meer betrokken zijn en meer bereiken dan leerlingen in traditionele klaslokalen. (1) Met andere woorden, een gedifferentieerde leerbenadering zal leerlingen eerder bereiken dan het traditionele one-size-fits-all college.</a:t>
            </a:r>
          </a:p>
        </p:txBody>
      </p:sp>
      <p:sp>
        <p:nvSpPr>
          <p:cNvPr id="5" name="Content Placeholder 1">
            <a:extLst>
              <a:ext uri="{FF2B5EF4-FFF2-40B4-BE49-F238E27FC236}">
                <a16:creationId xmlns:a16="http://schemas.microsoft.com/office/drawing/2014/main" id="{A8FB0D88-26F8-47D3-A1D6-C20B2064207E}"/>
              </a:ext>
            </a:extLst>
          </p:cNvPr>
          <p:cNvSpPr txBox="1">
            <a:spLocks/>
          </p:cNvSpPr>
          <p:nvPr/>
        </p:nvSpPr>
        <p:spPr>
          <a:xfrm>
            <a:off x="76200" y="6253178"/>
            <a:ext cx="10923233" cy="846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500"/>
              </a:spcBef>
              <a:spcAft>
                <a:spcPts val="1000"/>
              </a:spcAft>
              <a:buFont typeface="Arial" panose="020B0604020202020204" pitchFamily="34" charset="0"/>
              <a:buNone/>
            </a:pPr>
            <a:r>
              <a:rPr lang="en-GB" sz="800" b="1" dirty="0">
                <a:solidFill>
                  <a:srgbClr val="E61A52"/>
                </a:solidFill>
                <a:ea typeface="Corbel" panose="020B0503020204020204" pitchFamily="34" charset="0"/>
                <a:cs typeface="Times New Roman" panose="02020603050405020304" pitchFamily="18" charset="0"/>
              </a:rPr>
              <a:t>(1) </a:t>
            </a:r>
            <a:r>
              <a:rPr lang="nl-NL" sz="900" dirty="0">
                <a:solidFill>
                  <a:srgbClr val="E61A52"/>
                </a:solidFill>
                <a:hlinkClick r:id="rId2">
                  <a:extLst>
                    <a:ext uri="{A12FA001-AC4F-418D-AE19-62706E023703}">
                      <ahyp:hlinkClr xmlns:ahyp="http://schemas.microsoft.com/office/drawing/2018/hyperlinkcolor" val="tx"/>
                    </a:ext>
                  </a:extLst>
                </a:hlinkClick>
              </a:rPr>
              <a:t>https://www.whitbyschool.org/passionforlearning/differentiated-learning-why-one-size-fits-all-doesnt-work-in-education#:~:text=Onderzoek%20vindt%20dat%20studenten%20zich%20onderdompelen,size%2Dfits%2Dall%20lezing. </a:t>
            </a:r>
          </a:p>
        </p:txBody>
      </p:sp>
      <p:pic>
        <p:nvPicPr>
          <p:cNvPr id="6" name="Picture 5">
            <a:extLst>
              <a:ext uri="{FF2B5EF4-FFF2-40B4-BE49-F238E27FC236}">
                <a16:creationId xmlns:a16="http://schemas.microsoft.com/office/drawing/2014/main" id="{3957EBC9-896F-4957-AFF5-232E9B4A0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66" y="1906480"/>
            <a:ext cx="5140914" cy="3429000"/>
          </a:xfrm>
          <a:prstGeom prst="rect">
            <a:avLst/>
          </a:prstGeom>
        </p:spPr>
      </p:pic>
    </p:spTree>
    <p:extLst>
      <p:ext uri="{BB962C8B-B14F-4D97-AF65-F5344CB8AC3E}">
        <p14:creationId xmlns:p14="http://schemas.microsoft.com/office/powerpoint/2010/main" val="165103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b="1" dirty="0">
                <a:effectLst/>
                <a:latin typeface="+mn-lt"/>
                <a:ea typeface="Corbel" panose="020B0503020204020204" pitchFamily="34" charset="0"/>
                <a:cs typeface="Times New Roman" panose="02020603050405020304" pitchFamily="18" charset="0"/>
              </a:rPr>
              <a:t>One size doesn't fit all...</a:t>
            </a:r>
            <a:br>
              <a:rPr lang="en-GB" i="1" dirty="0">
                <a:effectLst/>
                <a:latin typeface="+mn-lt"/>
                <a:ea typeface="Corbel" panose="020B0503020204020204" pitchFamily="34" charset="0"/>
                <a:cs typeface="Times New Roman" panose="02020603050405020304" pitchFamily="18" charset="0"/>
              </a:rPr>
            </a:br>
            <a:r>
              <a:rPr lang="en-GB" sz="3300" b="1" i="1" dirty="0">
                <a:effectLst/>
                <a:latin typeface="+mn-lt"/>
                <a:ea typeface="Corbel" panose="020B0503020204020204" pitchFamily="34" charset="0"/>
                <a:cs typeface="Times New Roman" panose="02020603050405020304" pitchFamily="18" charset="0"/>
              </a:rPr>
              <a:t>2.2 Extra leesactiviteit</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solidFill>
            <a:srgbClr val="E61A52"/>
          </a:solidFill>
        </p:spPr>
        <p:txBody>
          <a:bodyPr>
            <a:normAutofit/>
          </a:bodyPr>
          <a:lstStyle/>
          <a:p>
            <a:pPr marL="0" indent="0" algn="ctr">
              <a:lnSpc>
                <a:spcPct val="115000"/>
              </a:lnSpc>
              <a:spcBef>
                <a:spcPts val="500"/>
              </a:spcBef>
              <a:spcAft>
                <a:spcPts val="1000"/>
              </a:spcAft>
              <a:buNone/>
            </a:pPr>
            <a:endParaRPr lang="en-GB" sz="2000" dirty="0">
              <a:solidFill>
                <a:schemeClr val="bg1"/>
              </a:solidFill>
              <a:effectLst/>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n-GB" sz="2000" b="1" dirty="0">
                <a:solidFill>
                  <a:schemeClr val="bg1"/>
                </a:solidFill>
                <a:ea typeface="Corbel" panose="020B0503020204020204" pitchFamily="34" charset="0"/>
                <a:cs typeface="Times New Roman" panose="02020603050405020304" pitchFamily="18" charset="0"/>
              </a:rPr>
              <a:t>Stap 1: </a:t>
            </a:r>
            <a:r>
              <a:rPr lang="en-GB" sz="2000" dirty="0">
                <a:solidFill>
                  <a:schemeClr val="bg1"/>
                </a:solidFill>
                <a:ea typeface="Corbel" panose="020B0503020204020204" pitchFamily="34" charset="0"/>
                <a:cs typeface="Times New Roman" panose="02020603050405020304" pitchFamily="18" charset="0"/>
              </a:rPr>
              <a:t>Neem 15 minuten de tijd om de onderstaande publicatie snel door te nemen</a:t>
            </a:r>
          </a:p>
          <a:p>
            <a:pPr marL="0" indent="0" algn="ctr">
              <a:lnSpc>
                <a:spcPct val="115000"/>
              </a:lnSpc>
              <a:spcBef>
                <a:spcPts val="500"/>
              </a:spcBef>
              <a:spcAft>
                <a:spcPts val="1000"/>
              </a:spcAft>
              <a:buNone/>
            </a:pPr>
            <a:r>
              <a:rPr lang="en-GB" sz="2000" b="1" dirty="0">
                <a:solidFill>
                  <a:schemeClr val="bg1"/>
                </a:solidFill>
                <a:effectLst/>
                <a:ea typeface="Corbel" panose="020B0503020204020204" pitchFamily="34" charset="0"/>
                <a:cs typeface="Times New Roman" panose="02020603050405020304" pitchFamily="18" charset="0"/>
                <a:hlinkClick r:id="rId2"/>
              </a:rPr>
              <a:t>STUDENTGECENTREERD LEREN: WAT BETEKENT HET VOOR STUDENTEN EN DOCENTEN</a:t>
            </a:r>
            <a:r>
              <a:rPr lang="en-GB" sz="2000" b="1" dirty="0">
                <a:solidFill>
                  <a:schemeClr val="bg1"/>
                </a:solidFill>
                <a:ea typeface="Corbel" panose="020B0503020204020204" pitchFamily="34" charset="0"/>
                <a:cs typeface="Times New Roman" panose="02020603050405020304" pitchFamily="18" charset="0"/>
                <a:hlinkClick r:id="rId2"/>
              </a:rPr>
              <a:t>? </a:t>
            </a: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endParaRPr lang="en-GB" sz="2000" b="1" dirty="0">
              <a:solidFill>
                <a:schemeClr val="bg1"/>
              </a:solidFill>
              <a:ea typeface="Corbel" panose="020B0503020204020204" pitchFamily="34" charset="0"/>
              <a:cs typeface="Times New Roman" panose="02020603050405020304" pitchFamily="18" charset="0"/>
            </a:endParaRPr>
          </a:p>
          <a:p>
            <a:pPr marL="0" indent="0" algn="ctr">
              <a:lnSpc>
                <a:spcPct val="115000"/>
              </a:lnSpc>
              <a:spcBef>
                <a:spcPts val="500"/>
              </a:spcBef>
              <a:spcAft>
                <a:spcPts val="1000"/>
              </a:spcAft>
              <a:buNone/>
            </a:pPr>
            <a:r>
              <a:rPr lang="en-GB" sz="2000" b="1" dirty="0">
                <a:solidFill>
                  <a:schemeClr val="bg1"/>
                </a:solidFill>
                <a:ea typeface="Corbel" panose="020B0503020204020204" pitchFamily="34" charset="0"/>
                <a:cs typeface="Times New Roman" panose="02020603050405020304" pitchFamily="18" charset="0"/>
              </a:rPr>
              <a:t>Stap 2: </a:t>
            </a:r>
            <a:r>
              <a:rPr lang="en-GB" sz="2000" dirty="0">
                <a:solidFill>
                  <a:schemeClr val="bg1"/>
                </a:solidFill>
                <a:ea typeface="Corbel" panose="020B0503020204020204" pitchFamily="34" charset="0"/>
                <a:cs typeface="Times New Roman" panose="02020603050405020304" pitchFamily="18" charset="0"/>
              </a:rPr>
              <a:t>Schets de belangrijkste leerpunten van de doeltreffendheid van en de kritiek op leerlinggericht leren</a:t>
            </a:r>
          </a:p>
          <a:p>
            <a:pPr marL="0" indent="0" algn="ctr">
              <a:lnSpc>
                <a:spcPct val="115000"/>
              </a:lnSpc>
              <a:spcBef>
                <a:spcPts val="500"/>
              </a:spcBef>
              <a:spcAft>
                <a:spcPts val="1000"/>
              </a:spcAft>
              <a:buNone/>
            </a:pPr>
            <a:r>
              <a:rPr lang="en-GB" sz="2000" dirty="0">
                <a:solidFill>
                  <a:schemeClr val="bg1"/>
                </a:solidFill>
                <a:ea typeface="Corbel" panose="020B0503020204020204" pitchFamily="34" charset="0"/>
                <a:cs typeface="Times New Roman" panose="02020603050405020304" pitchFamily="18" charset="0"/>
              </a:rPr>
              <a:t> </a:t>
            </a:r>
          </a:p>
        </p:txBody>
      </p:sp>
    </p:spTree>
    <p:extLst>
      <p:ext uri="{BB962C8B-B14F-4D97-AF65-F5344CB8AC3E}">
        <p14:creationId xmlns:p14="http://schemas.microsoft.com/office/powerpoint/2010/main" val="225339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624555" y="809189"/>
            <a:ext cx="10515600" cy="124857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One size doesn't fit all...</a:t>
            </a:r>
            <a:br>
              <a:rPr lang="en-GB" i="1" dirty="0">
                <a:effectLst/>
                <a:latin typeface="+mn-lt"/>
                <a:ea typeface="Corbel" panose="020B0503020204020204" pitchFamily="34" charset="0"/>
                <a:cs typeface="Times New Roman" panose="02020603050405020304" pitchFamily="18" charset="0"/>
              </a:rPr>
            </a:br>
            <a:r>
              <a:rPr lang="en-GB" sz="3100" b="1" dirty="0">
                <a:effectLst/>
                <a:ea typeface="Corbel" panose="020B0503020204020204" pitchFamily="34" charset="0"/>
                <a:cs typeface="Times New Roman" panose="02020603050405020304" pitchFamily="18" charset="0"/>
              </a:rPr>
              <a:t>2.2 Hoe kan gedifferentieerd leren de leerlingen beter van dienst zijn?</a:t>
            </a:r>
            <a:br>
              <a:rPr lang="en-GB" sz="1800" dirty="0">
                <a:effectLst/>
                <a:latin typeface="Corbel" panose="020B0503020204020204" pitchFamily="34" charset="0"/>
                <a:ea typeface="Corbel" panose="020B0503020204020204" pitchFamily="34" charset="0"/>
                <a:cs typeface="Times New Roman" panose="02020603050405020304" pitchFamily="18" charset="0"/>
              </a:rPr>
            </a:b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403194" y="1888621"/>
            <a:ext cx="6148466" cy="4623273"/>
          </a:xfrm>
        </p:spPr>
        <p:txBody>
          <a:bodyPr>
            <a:normAutofit fontScale="85000" lnSpcReduction="10000"/>
          </a:bodyPr>
          <a:lstStyle/>
          <a:p>
            <a:pPr>
              <a:lnSpc>
                <a:spcPct val="115000"/>
              </a:lnSpc>
              <a:spcBef>
                <a:spcPts val="500"/>
              </a:spcBef>
              <a:spcAft>
                <a:spcPts val="1000"/>
              </a:spcAft>
            </a:pPr>
            <a:r>
              <a:rPr lang="en-GB" sz="1800" dirty="0">
                <a:effectLst/>
                <a:ea typeface="Corbel" panose="020B0503020204020204" pitchFamily="34" charset="0"/>
                <a:cs typeface="Times New Roman" panose="02020603050405020304" pitchFamily="18" charset="0"/>
              </a:rPr>
              <a:t>Gedifferentieerd leren verwijst naar een manier van lesgeven waarbij leerlingen zelfstandiger kunnen werken in de klas en lessen kunnen samenstellen op basis van hun eigen leerstijl. (1) Met andere woorden, deze manier van lesgeven geeft leerlingen de macht om hun leerervaringen op maat te maken op een manier die het best past bij hun unieke behoeften. </a:t>
            </a:r>
          </a:p>
          <a:p>
            <a:pPr>
              <a:lnSpc>
                <a:spcPct val="115000"/>
              </a:lnSpc>
              <a:spcBef>
                <a:spcPts val="500"/>
              </a:spcBef>
              <a:spcAft>
                <a:spcPts val="1000"/>
              </a:spcAft>
            </a:pPr>
            <a:r>
              <a:rPr lang="en-GB" sz="1800" dirty="0">
                <a:effectLst/>
                <a:ea typeface="Corbel" panose="020B0503020204020204" pitchFamily="34" charset="0"/>
                <a:cs typeface="Times New Roman" panose="02020603050405020304" pitchFamily="18" charset="0"/>
              </a:rPr>
              <a:t>Laten we bijvoorbeeld eens denken aan wiskunde op de basisschool. Uitleggen hoe een eenvoudige optelsom werkt of het zelfs demonstreren op het whiteboard kan alleen bij bepaalde leerlingen aanslaan. In werkelijkheid leren sociale leerlingen misschien het best door in groepen te werken die samen problemen kunnen oplossen. Een set blokken kan fysieke leerlingen helpen om een wiskundig concept te visualiseren. En eenzame leerlingen kunnen het beste leren door werkbladen mee te nemen naar een rustige hoek.  </a:t>
            </a:r>
          </a:p>
          <a:p>
            <a:pPr marL="457200" lvl="1" indent="0">
              <a:lnSpc>
                <a:spcPct val="115000"/>
              </a:lnSpc>
              <a:spcAft>
                <a:spcPts val="1000"/>
              </a:spcAft>
              <a:buNone/>
            </a:pPr>
            <a:r>
              <a:rPr lang="en-GB" sz="800" dirty="0">
                <a:solidFill>
                  <a:srgbClr val="E61A52"/>
                </a:solidFill>
                <a:ea typeface="Corbel" panose="020B0503020204020204" pitchFamily="34" charset="0"/>
                <a:cs typeface="Times New Roman" panose="02020603050405020304" pitchFamily="18" charset="0"/>
              </a:rPr>
              <a:t>(</a:t>
            </a:r>
            <a:r>
              <a:rPr lang="en-GB" sz="800" dirty="0">
                <a:solidFill>
                  <a:srgbClr val="E61A52"/>
                </a:solidFill>
                <a:effectLst/>
                <a:ea typeface="Corbel" panose="020B0503020204020204" pitchFamily="34" charset="0"/>
                <a:cs typeface="Times New Roman" panose="02020603050405020304" pitchFamily="18" charset="0"/>
              </a:rPr>
              <a:t>1</a:t>
            </a:r>
            <a:r>
              <a:rPr lang="en-GB" sz="800" u="sng" dirty="0">
                <a:solidFill>
                  <a:srgbClr val="E61A52"/>
                </a:solidFill>
                <a:effectLst/>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)https://www.whitbyschool.org/passionforlearning/differentiated-learning-why-one-size-fits-all-doesnt-work-in-education#:~:text=Gewellige%20%22een%20maat%20past,wees%20voorbereid%20op%20toekomstig%20succes. </a:t>
            </a:r>
          </a:p>
        </p:txBody>
      </p:sp>
      <p:pic>
        <p:nvPicPr>
          <p:cNvPr id="5" name="Picture 4">
            <a:hlinkClick r:id="rId3"/>
            <a:extLst>
              <a:ext uri="{FF2B5EF4-FFF2-40B4-BE49-F238E27FC236}">
                <a16:creationId xmlns:a16="http://schemas.microsoft.com/office/drawing/2014/main" id="{D8646445-78DF-4E47-9353-16C81FBEAA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87" t="10823" r="9307" b="5574"/>
          <a:stretch/>
        </p:blipFill>
        <p:spPr>
          <a:xfrm>
            <a:off x="6216248" y="1813890"/>
            <a:ext cx="6148466" cy="3256888"/>
          </a:xfrm>
          <a:prstGeom prst="rect">
            <a:avLst/>
          </a:prstGeom>
        </p:spPr>
      </p:pic>
      <p:pic>
        <p:nvPicPr>
          <p:cNvPr id="6" name="Picture 5">
            <a:hlinkClick r:id="rId5"/>
            <a:extLst>
              <a:ext uri="{FF2B5EF4-FFF2-40B4-BE49-F238E27FC236}">
                <a16:creationId xmlns:a16="http://schemas.microsoft.com/office/drawing/2014/main" id="{C9B82402-452F-45C9-89F6-C302CE6F7293}"/>
              </a:ext>
            </a:extLst>
          </p:cNvPr>
          <p:cNvPicPr>
            <a:picLocks noChangeAspect="1"/>
          </p:cNvPicPr>
          <p:nvPr/>
        </p:nvPicPr>
        <p:blipFill>
          <a:blip r:embed="rId6"/>
          <a:stretch>
            <a:fillRect/>
          </a:stretch>
        </p:blipFill>
        <p:spPr>
          <a:xfrm>
            <a:off x="7119892" y="2095130"/>
            <a:ext cx="4412202" cy="2381163"/>
          </a:xfrm>
          <a:prstGeom prst="rect">
            <a:avLst/>
          </a:prstGeom>
        </p:spPr>
      </p:pic>
      <p:sp>
        <p:nvSpPr>
          <p:cNvPr id="7" name="Titel 1">
            <a:extLst>
              <a:ext uri="{FF2B5EF4-FFF2-40B4-BE49-F238E27FC236}">
                <a16:creationId xmlns:a16="http://schemas.microsoft.com/office/drawing/2014/main" id="{0B092CA2-DE98-49BD-8537-7B8ACFF6ED21}"/>
              </a:ext>
            </a:extLst>
          </p:cNvPr>
          <p:cNvSpPr txBox="1">
            <a:spLocks/>
          </p:cNvSpPr>
          <p:nvPr/>
        </p:nvSpPr>
        <p:spPr>
          <a:xfrm>
            <a:off x="7483876" y="4745798"/>
            <a:ext cx="4304930" cy="627813"/>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GB" sz="2000" b="1" dirty="0">
                <a:latin typeface="Corbel" panose="020B0503020204020204" pitchFamily="34" charset="0"/>
                <a:ea typeface="Corbel" panose="020B0503020204020204" pitchFamily="34" charset="0"/>
                <a:cs typeface="Times New Roman" panose="02020603050405020304" pitchFamily="18" charset="0"/>
              </a:rPr>
              <a:t>Klik hierboven om te zien hoe gedifferentieerde instructie leerlingen in de praktijk ten goede komt!</a:t>
            </a:r>
          </a:p>
        </p:txBody>
      </p:sp>
    </p:spTree>
    <p:extLst>
      <p:ext uri="{BB962C8B-B14F-4D97-AF65-F5344CB8AC3E}">
        <p14:creationId xmlns:p14="http://schemas.microsoft.com/office/powerpoint/2010/main" val="403102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F630C0-CAA2-4499-8511-BAA59597B572}"/>
              </a:ext>
            </a:extLst>
          </p:cNvPr>
          <p:cNvSpPr/>
          <p:nvPr/>
        </p:nvSpPr>
        <p:spPr>
          <a:xfrm>
            <a:off x="0" y="-28601"/>
            <a:ext cx="12192000" cy="6886601"/>
          </a:xfrm>
          <a:prstGeom prst="rect">
            <a:avLst/>
          </a:prstGeom>
          <a:solidFill>
            <a:srgbClr val="E6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708C663-761A-4AEF-A4D1-75C6931DFDC6}"/>
              </a:ext>
            </a:extLst>
          </p:cNvPr>
          <p:cNvSpPr/>
          <p:nvPr/>
        </p:nvSpPr>
        <p:spPr>
          <a:xfrm>
            <a:off x="276608" y="224782"/>
            <a:ext cx="11691891" cy="6053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557259"/>
            <a:ext cx="10515600" cy="1268366"/>
          </a:xfrm>
        </p:spPr>
        <p:txBody>
          <a:bodyPr>
            <a:normAutofit fontScale="90000"/>
          </a:bodyPr>
          <a:lstStyle/>
          <a:p>
            <a:pPr>
              <a:lnSpc>
                <a:spcPct val="115000"/>
              </a:lnSpc>
              <a:spcBef>
                <a:spcPts val="500"/>
              </a:spcBef>
              <a:spcAft>
                <a:spcPts val="1000"/>
              </a:spcAft>
            </a:pPr>
            <a:r>
              <a:rPr lang="en-GB" dirty="0">
                <a:effectLst/>
                <a:latin typeface="+mn-lt"/>
                <a:ea typeface="Corbel" panose="020B0503020204020204" pitchFamily="34" charset="0"/>
                <a:cs typeface="Times New Roman" panose="02020603050405020304" pitchFamily="18" charset="0"/>
              </a:rPr>
              <a:t>Eén maat past niet voor iedereen...</a:t>
            </a:r>
            <a:br>
              <a:rPr lang="en-GB" i="1" dirty="0">
                <a:effectLst/>
                <a:latin typeface="+mn-lt"/>
                <a:ea typeface="Corbel" panose="020B0503020204020204" pitchFamily="34" charset="0"/>
                <a:cs typeface="Times New Roman" panose="02020603050405020304" pitchFamily="18" charset="0"/>
              </a:rPr>
            </a:br>
            <a:r>
              <a:rPr lang="en-GB" b="1" dirty="0">
                <a:effectLst/>
                <a:latin typeface="+mn-lt"/>
                <a:ea typeface="Corbel" panose="020B0503020204020204" pitchFamily="34" charset="0"/>
                <a:cs typeface="Times New Roman" panose="02020603050405020304" pitchFamily="18" charset="0"/>
              </a:rPr>
              <a:t>2.2 </a:t>
            </a:r>
            <a:r>
              <a:rPr lang="en-GB" sz="3100" b="1" dirty="0">
                <a:effectLst/>
                <a:latin typeface="+mn-lt"/>
                <a:ea typeface="Corbel" panose="020B0503020204020204" pitchFamily="34" charset="0"/>
                <a:cs typeface="Times New Roman" panose="02020603050405020304" pitchFamily="18" charset="0"/>
              </a:rPr>
              <a:t>Waarom nu?</a:t>
            </a:r>
            <a:br>
              <a:rPr lang="en-GB" sz="1800" dirty="0">
                <a:effectLst/>
                <a:latin typeface="Corbel" panose="020B0503020204020204" pitchFamily="34" charset="0"/>
                <a:ea typeface="Corbel" panose="020B0503020204020204" pitchFamily="34" charset="0"/>
                <a:cs typeface="Times New Roman" panose="02020603050405020304" pitchFamily="18" charset="0"/>
              </a:rPr>
            </a:br>
            <a:endParaRPr lang="en-GB" sz="44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2286318"/>
            <a:ext cx="3111500" cy="4351338"/>
          </a:xfrm>
        </p:spPr>
        <p:txBody>
          <a:bodyPr>
            <a:normAutofit/>
          </a:bodyPr>
          <a:lstStyle/>
          <a:p>
            <a:pPr marL="0" indent="0">
              <a:lnSpc>
                <a:spcPct val="115000"/>
              </a:lnSpc>
              <a:spcBef>
                <a:spcPts val="500"/>
              </a:spcBef>
              <a:spcAft>
                <a:spcPts val="1000"/>
              </a:spcAft>
              <a:buNone/>
            </a:pPr>
            <a:r>
              <a:rPr lang="en-GB" sz="1600" dirty="0">
                <a:effectLst/>
                <a:ea typeface="Corbel" panose="020B0503020204020204" pitchFamily="34" charset="0"/>
                <a:cs typeface="Times New Roman" panose="02020603050405020304" pitchFamily="18" charset="0"/>
              </a:rPr>
              <a:t>Sinds de pandemie in maart 2020 toesloeg, zijn naar schatting 1,37 miljard studenten het klaslokaal uit en leren zij op afstand. Nu scholen voor beroepsonderwijs en -opleiding en instellingen voor hoger onderwijs overschakelen van persoonlijk op online leren, hebben sommige studenten moeite om hun leerstijl aan te passen en hun werk bij te houden. </a:t>
            </a:r>
          </a:p>
        </p:txBody>
      </p:sp>
      <p:sp>
        <p:nvSpPr>
          <p:cNvPr id="5" name="Content Placeholder 1">
            <a:extLst>
              <a:ext uri="{FF2B5EF4-FFF2-40B4-BE49-F238E27FC236}">
                <a16:creationId xmlns:a16="http://schemas.microsoft.com/office/drawing/2014/main" id="{7D9D1B48-DAD0-48B5-9147-526E3CC6C99A}"/>
              </a:ext>
            </a:extLst>
          </p:cNvPr>
          <p:cNvSpPr txBox="1">
            <a:spLocks/>
          </p:cNvSpPr>
          <p:nvPr/>
        </p:nvSpPr>
        <p:spPr>
          <a:xfrm>
            <a:off x="4512692" y="2240622"/>
            <a:ext cx="33134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500"/>
              </a:spcBef>
              <a:spcAft>
                <a:spcPts val="1000"/>
              </a:spcAft>
              <a:buNone/>
            </a:pPr>
            <a:r>
              <a:rPr lang="en-GB" sz="1600" dirty="0">
                <a:ea typeface="Corbel" panose="020B0503020204020204" pitchFamily="34" charset="0"/>
                <a:cs typeface="Times New Roman" panose="02020603050405020304" pitchFamily="18" charset="0"/>
              </a:rPr>
              <a:t>Een groot punt van zorg voor velen was dat, toen onderwijsinstellingen online gingen, veel studenten die toch al een achterstand hadden, terugkeerden naar een omgeving met relatief minder middelen om het leren te ondersteunen, waardoor zij nog verder in het nadeel zouden komen te verkeren.</a:t>
            </a:r>
          </a:p>
        </p:txBody>
      </p:sp>
      <p:sp>
        <p:nvSpPr>
          <p:cNvPr id="6" name="Content Placeholder 1">
            <a:extLst>
              <a:ext uri="{FF2B5EF4-FFF2-40B4-BE49-F238E27FC236}">
                <a16:creationId xmlns:a16="http://schemas.microsoft.com/office/drawing/2014/main" id="{DC8DB287-0249-430A-A4EB-2B61FA1DB354}"/>
              </a:ext>
            </a:extLst>
          </p:cNvPr>
          <p:cNvSpPr txBox="1">
            <a:spLocks/>
          </p:cNvSpPr>
          <p:nvPr/>
        </p:nvSpPr>
        <p:spPr>
          <a:xfrm>
            <a:off x="8339066" y="2240622"/>
            <a:ext cx="316103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500"/>
              </a:spcBef>
              <a:spcAft>
                <a:spcPts val="1000"/>
              </a:spcAft>
              <a:buNone/>
            </a:pPr>
            <a:r>
              <a:rPr lang="en-GB" sz="1600" dirty="0">
                <a:ea typeface="Corbel" panose="020B0503020204020204" pitchFamily="34" charset="0"/>
                <a:cs typeface="Times New Roman" panose="02020603050405020304" pitchFamily="18" charset="0"/>
              </a:rPr>
              <a:t>De pandemie heeft in veel sectoren en bedrijfstakken voor grote verstoringen gezorgd, maar het onderwijs is aantoonbaar een van de zwaarst getroffen sectoren. De pandemie heeft echter duidelijk gemaakt hoe de instellingen en hun onderwijzend personeel in staat waren hun onderwijsactiviteiten aan te passen om aan de behoeften van de studenten te voldoen, en zo de weg vrij te maken voor verdere innovatie en verandering in het onderwijs. </a:t>
            </a:r>
          </a:p>
        </p:txBody>
      </p:sp>
      <p:sp>
        <p:nvSpPr>
          <p:cNvPr id="7" name="Content Placeholder 1">
            <a:extLst>
              <a:ext uri="{FF2B5EF4-FFF2-40B4-BE49-F238E27FC236}">
                <a16:creationId xmlns:a16="http://schemas.microsoft.com/office/drawing/2014/main" id="{310C8D93-5412-45E5-BC66-AB1EC341B125}"/>
              </a:ext>
            </a:extLst>
          </p:cNvPr>
          <p:cNvSpPr txBox="1">
            <a:spLocks/>
          </p:cNvSpPr>
          <p:nvPr/>
        </p:nvSpPr>
        <p:spPr>
          <a:xfrm>
            <a:off x="278007" y="1792606"/>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Studenten worstelen om zich aan te passen </a:t>
            </a:r>
          </a:p>
        </p:txBody>
      </p:sp>
      <p:sp>
        <p:nvSpPr>
          <p:cNvPr id="8" name="Content Placeholder 1">
            <a:extLst>
              <a:ext uri="{FF2B5EF4-FFF2-40B4-BE49-F238E27FC236}">
                <a16:creationId xmlns:a16="http://schemas.microsoft.com/office/drawing/2014/main" id="{DA3B23D3-C56C-410C-91E4-BD00F3FFA496}"/>
              </a:ext>
            </a:extLst>
          </p:cNvPr>
          <p:cNvSpPr txBox="1">
            <a:spLocks/>
          </p:cNvSpPr>
          <p:nvPr/>
        </p:nvSpPr>
        <p:spPr>
          <a:xfrm>
            <a:off x="4614267" y="1792606"/>
            <a:ext cx="3111500"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a:solidFill>
                  <a:schemeClr val="bg1"/>
                </a:solidFill>
                <a:ea typeface="Corbel" panose="020B0503020204020204" pitchFamily="34" charset="0"/>
                <a:cs typeface="Times New Roman" panose="02020603050405020304" pitchFamily="18" charset="0"/>
              </a:rPr>
              <a:t>Nadelen Studenten</a:t>
            </a:r>
          </a:p>
        </p:txBody>
      </p:sp>
      <p:sp>
        <p:nvSpPr>
          <p:cNvPr id="9" name="Content Placeholder 1">
            <a:extLst>
              <a:ext uri="{FF2B5EF4-FFF2-40B4-BE49-F238E27FC236}">
                <a16:creationId xmlns:a16="http://schemas.microsoft.com/office/drawing/2014/main" id="{6065DE9D-2BFA-47A8-A5A2-DCBAF8D04D91}"/>
              </a:ext>
            </a:extLst>
          </p:cNvPr>
          <p:cNvSpPr txBox="1">
            <a:spLocks/>
          </p:cNvSpPr>
          <p:nvPr/>
        </p:nvSpPr>
        <p:spPr>
          <a:xfrm>
            <a:off x="8244138" y="1778013"/>
            <a:ext cx="3722961" cy="396240"/>
          </a:xfrm>
          <a:prstGeom prst="rect">
            <a:avLst/>
          </a:prstGeom>
          <a:solidFill>
            <a:srgbClr val="E61A5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500"/>
              </a:spcBef>
              <a:spcAft>
                <a:spcPts val="1000"/>
              </a:spcAft>
              <a:buNone/>
            </a:pPr>
            <a:r>
              <a:rPr lang="en-GB" sz="1600" dirty="0" err="1">
                <a:solidFill>
                  <a:schemeClr val="bg1"/>
                </a:solidFill>
                <a:ea typeface="Corbel" panose="020B0503020204020204" pitchFamily="34" charset="0"/>
                <a:cs typeface="Times New Roman" panose="02020603050405020304" pitchFamily="18" charset="0"/>
              </a:rPr>
              <a:t>Docenten</a:t>
            </a:r>
            <a:r>
              <a:rPr lang="en-GB" sz="1600" dirty="0">
                <a:solidFill>
                  <a:schemeClr val="bg1"/>
                </a:solidFill>
                <a:ea typeface="Corbel" panose="020B0503020204020204" pitchFamily="34" charset="0"/>
                <a:cs typeface="Times New Roman" panose="02020603050405020304" pitchFamily="18" charset="0"/>
              </a:rPr>
              <a:t> KUNNEN zich aanpassen</a:t>
            </a:r>
          </a:p>
        </p:txBody>
      </p:sp>
    </p:spTree>
    <p:extLst>
      <p:ext uri="{BB962C8B-B14F-4D97-AF65-F5344CB8AC3E}">
        <p14:creationId xmlns:p14="http://schemas.microsoft.com/office/powerpoint/2010/main" val="368677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839788" y="457200"/>
            <a:ext cx="3932237" cy="1181819"/>
          </a:xfrm>
        </p:spPr>
        <p:txBody>
          <a:bodyPr/>
          <a:lstStyle/>
          <a:p>
            <a:r>
              <a:rPr lang="en-US" sz="3200" b="1" spc="100" dirty="0"/>
              <a:t>Doelstellingen</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06450" y="1639018"/>
            <a:ext cx="3998912" cy="4882551"/>
          </a:xfrm>
        </p:spPr>
        <p:txBody>
          <a:bodyPr>
            <a:noAutofit/>
          </a:bodyPr>
          <a:lstStyle/>
          <a:p>
            <a:pPr>
              <a:lnSpc>
                <a:spcPct val="100000"/>
              </a:lnSpc>
              <a:spcAft>
                <a:spcPts val="600"/>
              </a:spcAft>
            </a:pPr>
            <a:r>
              <a:rPr lang="en-GB" sz="2000" b="1" dirty="0">
                <a:solidFill>
                  <a:schemeClr val="tx1"/>
                </a:solidFill>
              </a:rPr>
              <a:t>Het algemene doel van module 2 is om je inzicht te geven in de theorie achter de verschillende leerstijlen en meervoudige intelligenties en hoe je deze theorieën praktisch kunt toepassen bij het plannen van meer leerlinggerichte lessen. Module 2 wil concrete argumenten aanreiken waarom lessen waarbij de leerling centraal staat vandaag bijzonder relevant zijn. </a:t>
            </a:r>
          </a:p>
        </p:txBody>
      </p:sp>
      <p:sp>
        <p:nvSpPr>
          <p:cNvPr id="9" name="Tekstvak 8">
            <a:extLst>
              <a:ext uri="{FF2B5EF4-FFF2-40B4-BE49-F238E27FC236}">
                <a16:creationId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beelden </a:t>
            </a:r>
            <a:r>
              <a:rPr lang="nl-NL" dirty="0" err="1">
                <a:solidFill>
                  <a:schemeClr val="bg1"/>
                </a:solidFill>
              </a:rPr>
              <a:t>kunnen veranderd worden</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normAutofit/>
          </a:bodyPr>
          <a:lstStyle/>
          <a:p>
            <a:pPr>
              <a:spcAft>
                <a:spcPts val="1000"/>
              </a:spcAft>
            </a:pPr>
            <a:r>
              <a:rPr lang="en-GB" sz="2800" dirty="0">
                <a:solidFill>
                  <a:schemeClr val="bg1"/>
                </a:solidFill>
                <a:latin typeface="+mn-lt"/>
                <a:ea typeface="+mn-ea"/>
                <a:cs typeface="+mn-cs"/>
              </a:rPr>
              <a:t>2.3 De theorie van meervoudige intelligenties</a:t>
            </a:r>
          </a:p>
        </p:txBody>
      </p:sp>
    </p:spTree>
    <p:extLst>
      <p:ext uri="{BB962C8B-B14F-4D97-AF65-F5344CB8AC3E}">
        <p14:creationId xmlns:p14="http://schemas.microsoft.com/office/powerpoint/2010/main" val="237598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noAutofit/>
          </a:bodyPr>
          <a:lstStyle/>
          <a:p>
            <a:r>
              <a:rPr lang="nl-NL" sz="4000" dirty="0">
                <a:solidFill>
                  <a:srgbClr val="F2BD1F"/>
                </a:solidFill>
                <a:latin typeface="+mn-lt"/>
              </a:rPr>
              <a:t>De theorie van Meervoudige Intelligenties</a:t>
            </a:r>
            <a:br>
              <a:rPr lang="nl-NL" sz="4000" dirty="0">
                <a:solidFill>
                  <a:srgbClr val="F2BD1F"/>
                </a:solidFill>
              </a:rPr>
            </a:br>
            <a:r>
              <a:rPr lang="nl-NL" sz="4000" dirty="0">
                <a:solidFill>
                  <a:srgbClr val="F2BD1F"/>
                </a:solidFill>
              </a:rPr>
              <a:t>2.3 </a:t>
            </a:r>
            <a:r>
              <a:rPr lang="nl-NL" sz="3200" dirty="0">
                <a:solidFill>
                  <a:srgbClr val="F2BD1F"/>
                </a:solidFill>
              </a:rPr>
              <a:t>Inleiding</a:t>
            </a:r>
            <a:endParaRPr lang="en-GB" sz="4000" dirty="0">
              <a:solidFill>
                <a:srgbClr val="F2BD1F"/>
              </a:solidFill>
            </a:endParaRPr>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1877696"/>
            <a:ext cx="4545367" cy="4697296"/>
          </a:xfrm>
        </p:spPr>
        <p:txBody>
          <a:bodyPr>
            <a:normAutofit lnSpcReduction="10000"/>
          </a:bodyPr>
          <a:lstStyle/>
          <a:p>
            <a:pPr marL="0" indent="0">
              <a:buNone/>
            </a:pPr>
            <a:r>
              <a:rPr lang="en-GB" sz="1800" dirty="0">
                <a:effectLst/>
                <a:ea typeface="Corbel" panose="020B0503020204020204" pitchFamily="34" charset="0"/>
                <a:cs typeface="Times New Roman" panose="02020603050405020304" pitchFamily="18" charset="0"/>
              </a:rPr>
              <a:t>De theorie van Meervoudige Intelligenties werd door Gardner in het begin van de jaren '80 voorgesteld als een alternatief voor traditionele klasontwerpen die de behoefte aan de verscheidenheid van manieren waarop mensen leren en begrijpen weerspiegelen. Gardner (1983) suggereerde </a:t>
            </a:r>
            <a:r>
              <a:rPr lang="en-GB" sz="1800" dirty="0">
                <a:solidFill>
                  <a:srgbClr val="676766"/>
                </a:solidFill>
                <a:effectLst/>
                <a:ea typeface="Corbel" panose="020B0503020204020204" pitchFamily="34" charset="0"/>
                <a:cs typeface="Times New Roman" panose="02020603050405020304" pitchFamily="18" charset="0"/>
              </a:rPr>
              <a:t>dat leerlingen </a:t>
            </a:r>
            <a:r>
              <a:rPr lang="en-GB" sz="1800" dirty="0">
                <a:effectLst/>
                <a:ea typeface="Corbel" panose="020B0503020204020204" pitchFamily="34" charset="0"/>
                <a:cs typeface="Times New Roman" panose="02020603050405020304" pitchFamily="18" charset="0"/>
              </a:rPr>
              <a:t>niet één enkele intelligentie hebben, maar een reeks van intelligenties. Zijn veronderstelling is dat alle mensen deze intelligenties hebben, maar dat bij elke persoon een van hen meer uitgesproken is. (1)</a:t>
            </a:r>
          </a:p>
          <a:p>
            <a:pPr marL="0" indent="0">
              <a:buNone/>
            </a:pP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0" indent="0">
              <a:buNone/>
            </a:pPr>
            <a:r>
              <a:rPr lang="en-GB" sz="1800" dirty="0">
                <a:effectLst/>
                <a:latin typeface="Corbel" panose="020B0503020204020204" pitchFamily="34" charset="0"/>
                <a:ea typeface="Corbel" panose="020B0503020204020204" pitchFamily="34" charset="0"/>
                <a:cs typeface="Times New Roman" panose="02020603050405020304" pitchFamily="18" charset="0"/>
              </a:rPr>
              <a:t> </a:t>
            </a:r>
            <a:endParaRPr lang="en-GB" sz="1800" dirty="0">
              <a:latin typeface="Corbel" panose="020B0503020204020204" pitchFamily="34" charset="0"/>
              <a:ea typeface="Corbel" panose="020B0503020204020204" pitchFamily="34" charset="0"/>
              <a:cs typeface="Times New Roman" panose="02020603050405020304" pitchFamily="18" charset="0"/>
            </a:endParaRPr>
          </a:p>
          <a:p>
            <a:pPr marL="342900" indent="-342900">
              <a:buAutoNum type="arabicParenBoth"/>
            </a:pPr>
            <a:r>
              <a:rPr lang="en-GB" sz="1400" u="sng" dirty="0">
                <a:solidFill>
                  <a:srgbClr val="F2BD1F"/>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https://files.eric.ed.gov/fulltext/EJ1170867.pdf </a:t>
            </a:r>
          </a:p>
        </p:txBody>
      </p:sp>
      <p:sp>
        <p:nvSpPr>
          <p:cNvPr id="4" name="Content Placeholder 1">
            <a:extLst>
              <a:ext uri="{FF2B5EF4-FFF2-40B4-BE49-F238E27FC236}">
                <a16:creationId xmlns:a16="http://schemas.microsoft.com/office/drawing/2014/main" id="{5EAFB824-9D7F-4158-A552-61054B73FD04}"/>
              </a:ext>
            </a:extLst>
          </p:cNvPr>
          <p:cNvSpPr txBox="1">
            <a:spLocks/>
          </p:cNvSpPr>
          <p:nvPr/>
        </p:nvSpPr>
        <p:spPr>
          <a:xfrm>
            <a:off x="6096000" y="1877696"/>
            <a:ext cx="5269516" cy="46972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ea typeface="Corbel" panose="020B0503020204020204" pitchFamily="34" charset="0"/>
                <a:cs typeface="Times New Roman" panose="02020603050405020304" pitchFamily="18" charset="0"/>
              </a:rPr>
              <a:t>Gardner (2013) beweert dat ongeacht welk onderwerp je onderwijst - "de kunsten, de wetenschappen, geschiedenis of wiskunde" - je leermateriaal op meerdere manieren moet presenteren. Gardner gaat verder met erop te wijzen dat alles waar je diep vertrouwd mee bent "je kunt beschrijven en overbrengen ... op meerdere manieren. Wij leerkrachten ontdekken dat onze eigen beheersing van een onderwerp soms zwak is, wanneer een leerling ons vraagt om de kennis op een andere manier over te brengen en we vastlopen". Het overbrengen van informatie op verschillende manieren helpt dus niet alleen de leerlingen de stof te leren, het helpt ook de opvoeders onze beheersing van de inhoud te vergroten en te versterken. (2)</a:t>
            </a:r>
          </a:p>
          <a:p>
            <a:pPr marL="0" indent="0">
              <a:buFont typeface="Arial" panose="020B0604020202020204" pitchFamily="34" charset="0"/>
              <a:buNone/>
            </a:pPr>
            <a:r>
              <a:rPr lang="en-GB" sz="1800" dirty="0">
                <a:latin typeface="Corbel" panose="020B0503020204020204" pitchFamily="34" charset="0"/>
                <a:ea typeface="Corbel" panose="020B0503020204020204" pitchFamily="34" charset="0"/>
                <a:cs typeface="Times New Roman" panose="02020603050405020304" pitchFamily="18" charset="0"/>
              </a:rPr>
              <a:t> </a:t>
            </a:r>
          </a:p>
          <a:p>
            <a:pPr marL="0" indent="0">
              <a:buNone/>
            </a:pPr>
            <a:r>
              <a:rPr lang="en-GB" sz="1400" u="sng" dirty="0">
                <a:solidFill>
                  <a:srgbClr val="F2BD1F"/>
                </a:solidFill>
                <a:latin typeface="Corbel" panose="020B0503020204020204" pitchFamily="34" charset="0"/>
                <a:ea typeface="Corbel" panose="020B0503020204020204" pitchFamily="34" charset="0"/>
                <a:cs typeface="Times New Roman" panose="02020603050405020304" pitchFamily="18" charset="0"/>
              </a:rPr>
              <a:t>(2) https://www.niu.edu/citl/resources/guides/instructional-guide/gardners-theory-of-multiple-intelligences.shtml</a:t>
            </a:r>
            <a:endParaRPr lang="en-GB" sz="1400" dirty="0">
              <a:solidFill>
                <a:srgbClr val="F2BD1F"/>
              </a:solidFill>
              <a:latin typeface="Corbel" panose="020B0503020204020204" pitchFamily="34" charset="0"/>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7E840ACB-22DA-4D12-9226-31DB25461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87" t="10823" r="9307" b="5574"/>
          <a:stretch/>
        </p:blipFill>
        <p:spPr>
          <a:xfrm>
            <a:off x="2523953" y="1669575"/>
            <a:ext cx="6720506" cy="3559902"/>
          </a:xfrm>
          <a:prstGeom prst="rect">
            <a:avLst/>
          </a:prstGeom>
        </p:spPr>
      </p:pic>
      <p:sp>
        <p:nvSpPr>
          <p:cNvPr id="2" name="Title 1"/>
          <p:cNvSpPr>
            <a:spLocks noGrp="1"/>
          </p:cNvSpPr>
          <p:nvPr>
            <p:ph type="title"/>
          </p:nvPr>
        </p:nvSpPr>
        <p:spPr>
          <a:xfrm>
            <a:off x="1841475" y="116287"/>
            <a:ext cx="10515600" cy="1325563"/>
          </a:xfrm>
        </p:spPr>
        <p:txBody>
          <a:bodyPr/>
          <a:lstStyle/>
          <a:p>
            <a:r>
              <a:rPr lang="en-US" b="1" i="1" dirty="0">
                <a:solidFill>
                  <a:srgbClr val="F2BD1F"/>
                </a:solidFill>
                <a:latin typeface="+mn-lt"/>
              </a:rPr>
              <a:t>Tijd voor zelfreflectie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2" name="TextBox 11"/>
          <p:cNvSpPr txBox="1"/>
          <p:nvPr/>
        </p:nvSpPr>
        <p:spPr>
          <a:xfrm>
            <a:off x="4331" y="1323294"/>
            <a:ext cx="6574022" cy="646331"/>
          </a:xfrm>
          <a:prstGeom prst="rect">
            <a:avLst/>
          </a:prstGeom>
          <a:solidFill>
            <a:srgbClr val="F2BD1F"/>
          </a:solidFill>
          <a:ln>
            <a:solidFill>
              <a:srgbClr val="F2BD1F"/>
            </a:solidFill>
          </a:ln>
        </p:spPr>
        <p:txBody>
          <a:bodyPr wrap="square" rtlCol="0">
            <a:spAutoFit/>
          </a:bodyPr>
          <a:lstStyle/>
          <a:p>
            <a:r>
              <a:rPr lang="en-US" dirty="0">
                <a:solidFill>
                  <a:schemeClr val="bg1"/>
                </a:solidFill>
              </a:rPr>
              <a:t>2.3 Klik op het videopictogram en ontdek wat de 8 intelligenties zijn: </a:t>
            </a:r>
          </a:p>
        </p:txBody>
      </p:sp>
      <p:sp>
        <p:nvSpPr>
          <p:cNvPr id="14" name="TextBox 13"/>
          <p:cNvSpPr txBox="1"/>
          <p:nvPr/>
        </p:nvSpPr>
        <p:spPr>
          <a:xfrm>
            <a:off x="3257406" y="5457203"/>
            <a:ext cx="5895472" cy="830997"/>
          </a:xfrm>
          <a:prstGeom prst="rect">
            <a:avLst/>
          </a:prstGeom>
          <a:noFill/>
          <a:ln w="38100">
            <a:solidFill>
              <a:srgbClr val="F2BD1F"/>
            </a:solidFill>
          </a:ln>
        </p:spPr>
        <p:txBody>
          <a:bodyPr wrap="square" rtlCol="0">
            <a:spAutoFit/>
          </a:bodyPr>
          <a:lstStyle/>
          <a:p>
            <a:pPr algn="ctr"/>
            <a:r>
              <a:rPr lang="en-US" sz="1600" b="1" i="1" dirty="0"/>
              <a:t>Kunt u deze </a:t>
            </a:r>
            <a:r>
              <a:rPr lang="nl-NL" sz="1600" b="1" i="1" dirty="0"/>
              <a:t>meervoudige </a:t>
            </a:r>
            <a:r>
              <a:rPr lang="nl-NL" sz="1600" b="1" i="1" dirty="0" err="1"/>
              <a:t>intelligenties </a:t>
            </a:r>
            <a:r>
              <a:rPr lang="en-US" sz="1600" b="1" i="1" dirty="0"/>
              <a:t>in uw klas toepassen? Zo ja, welke strategieën zijn het meest toepasbaar voor uw leerlingen in het beroepsonderwijs?</a:t>
            </a:r>
          </a:p>
        </p:txBody>
      </p:sp>
      <p:pic>
        <p:nvPicPr>
          <p:cNvPr id="10" name="Picture 9">
            <a:hlinkClick r:id="rId5"/>
            <a:extLst>
              <a:ext uri="{FF2B5EF4-FFF2-40B4-BE49-F238E27FC236}">
                <a16:creationId xmlns:a16="http://schemas.microsoft.com/office/drawing/2014/main" id="{2CC65DDB-8D9D-485C-BA2B-94FADDF7E040}"/>
              </a:ext>
            </a:extLst>
          </p:cNvPr>
          <p:cNvPicPr>
            <a:picLocks noChangeAspect="1"/>
          </p:cNvPicPr>
          <p:nvPr/>
        </p:nvPicPr>
        <p:blipFill>
          <a:blip r:embed="rId6"/>
          <a:stretch>
            <a:fillRect/>
          </a:stretch>
        </p:blipFill>
        <p:spPr>
          <a:xfrm>
            <a:off x="3527183" y="1980772"/>
            <a:ext cx="4813256" cy="2591228"/>
          </a:xfrm>
          <a:prstGeom prst="rect">
            <a:avLst/>
          </a:prstGeom>
        </p:spPr>
      </p:pic>
      <p:sp>
        <p:nvSpPr>
          <p:cNvPr id="3" name="Action Button: Video 2">
            <a:hlinkClick r:id="rId5" highlightClick="1"/>
            <a:hlinkHover r:id="rId5"/>
            <a:extLst>
              <a:ext uri="{FF2B5EF4-FFF2-40B4-BE49-F238E27FC236}">
                <a16:creationId xmlns:a16="http://schemas.microsoft.com/office/drawing/2014/main" id="{7583FABC-3CA4-46CD-8187-B3701267A53D}"/>
              </a:ext>
            </a:extLst>
          </p:cNvPr>
          <p:cNvSpPr/>
          <p:nvPr/>
        </p:nvSpPr>
        <p:spPr>
          <a:xfrm>
            <a:off x="9343669" y="2407706"/>
            <a:ext cx="2144365" cy="1737360"/>
          </a:xfrm>
          <a:prstGeom prst="actionButtonMovie">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hought Bubble: Cloud 14">
            <a:extLst>
              <a:ext uri="{FF2B5EF4-FFF2-40B4-BE49-F238E27FC236}">
                <a16:creationId xmlns:a16="http://schemas.microsoft.com/office/drawing/2014/main" id="{161C2EC1-0480-40C6-95E7-41E1113544EB}"/>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197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68675" y="133815"/>
            <a:ext cx="10515600" cy="717951"/>
          </a:xfrm>
        </p:spPr>
        <p:txBody>
          <a:bodyPr>
            <a:noAutofit/>
          </a:bodyPr>
          <a:lstStyle/>
          <a:p>
            <a:r>
              <a:rPr lang="nl-NL" sz="4000" dirty="0">
                <a:solidFill>
                  <a:srgbClr val="F2BD1F"/>
                </a:solidFill>
                <a:latin typeface="+mn-lt"/>
              </a:rPr>
              <a:t>De theorie van Meervoudige Intelligenties</a:t>
            </a:r>
            <a:r>
              <a:rPr lang="nl-NL" sz="4000" b="1" dirty="0">
                <a:solidFill>
                  <a:srgbClr val="F2BD1F"/>
                </a:solidFill>
                <a:latin typeface="+mn-lt"/>
              </a:rPr>
              <a:t>:</a:t>
            </a:r>
            <a:endParaRPr lang="en-GB" sz="4000" dirty="0">
              <a:latin typeface="+mn-lt"/>
            </a:endParaRPr>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599325" y="1593040"/>
            <a:ext cx="5112205" cy="4351338"/>
          </a:xfrm>
        </p:spPr>
        <p:txBody>
          <a:bodyPr>
            <a:normAutofit/>
          </a:bodyPr>
          <a:lstStyle/>
          <a:p>
            <a:pPr marL="0" indent="0" fontAlgn="base">
              <a:lnSpc>
                <a:spcPct val="100000"/>
              </a:lnSpc>
              <a:buNone/>
            </a:pPr>
            <a:r>
              <a:rPr lang="en-GB" sz="1600" b="0" i="0" dirty="0">
                <a:solidFill>
                  <a:srgbClr val="676766"/>
                </a:solidFill>
                <a:effectLst/>
              </a:rPr>
              <a:t>Alle leerlingen ontwikkelen verschillende soorten intelligentie. Dit betekent dat elke leerling zijn eigen intelligentie-superioriteiten en -zwakheden heeft. Deze intelligentiedomeinen, die een leerstijl worden genoemd, bepalen hoe gemakkelijk of moeilijk een leerling kan leren via een specifieke onderwijsmethode.</a:t>
            </a:r>
          </a:p>
          <a:p>
            <a:pPr marL="0" indent="0" fontAlgn="base">
              <a:buNone/>
            </a:pPr>
            <a:r>
              <a:rPr lang="en-GB" sz="1600" dirty="0">
                <a:solidFill>
                  <a:srgbClr val="676766"/>
                </a:solidFill>
              </a:rPr>
              <a:t>Er kan meer dan één leerstijl aanwezig zijn in een klaslokaal. Om leerstijlen en leerstof met elkaar in evenwicht te brengen, moet een docent leerlingen laten zien hoe ze een onderwerp dat betrekking heeft op een van hun zwakke intelligentiedomeinen kunnen begrijpen door hun meest ontwikkelde intelligentiedomein toe te passen. Een leerling met een hoogontwikkelde muzikale intelligentie kan bijvoorbeeld gevraagd worden te leren over een oorlog en wat er tijdens die oorlog gebeurd is door er een liedje over te verzinnen (Temur, 2007).</a:t>
            </a:r>
          </a:p>
          <a:p>
            <a:pPr marL="0" indent="0" fontAlgn="base">
              <a:buNone/>
            </a:pPr>
            <a:endParaRPr lang="en-GB" sz="1700" b="0" i="0" dirty="0">
              <a:solidFill>
                <a:srgbClr val="676766"/>
              </a:solidFill>
              <a:effectLst/>
            </a:endParaRPr>
          </a:p>
          <a:p>
            <a:endParaRPr lang="nl-NL" dirty="0"/>
          </a:p>
        </p:txBody>
      </p:sp>
      <p:sp>
        <p:nvSpPr>
          <p:cNvPr id="3" name="TextBox 2">
            <a:extLst>
              <a:ext uri="{FF2B5EF4-FFF2-40B4-BE49-F238E27FC236}">
                <a16:creationId xmlns:a16="http://schemas.microsoft.com/office/drawing/2014/main" id="{453D3FEA-F19B-45DA-AC79-CE029830A4EC}"/>
              </a:ext>
            </a:extLst>
          </p:cNvPr>
          <p:cNvSpPr txBox="1"/>
          <p:nvPr/>
        </p:nvSpPr>
        <p:spPr>
          <a:xfrm>
            <a:off x="248573" y="792634"/>
            <a:ext cx="6938440" cy="584775"/>
          </a:xfrm>
          <a:prstGeom prst="rect">
            <a:avLst/>
          </a:prstGeom>
          <a:noFill/>
        </p:spPr>
        <p:txBody>
          <a:bodyPr wrap="square" rtlCol="0">
            <a:spAutoFit/>
          </a:bodyPr>
          <a:lstStyle/>
          <a:p>
            <a:r>
              <a:rPr lang="en-GB" sz="3200" b="1" dirty="0">
                <a:solidFill>
                  <a:srgbClr val="F2BD1F"/>
                </a:solidFill>
              </a:rPr>
              <a:t>2.3 Voordelen voor het onderwijs</a:t>
            </a:r>
          </a:p>
        </p:txBody>
      </p:sp>
      <p:sp>
        <p:nvSpPr>
          <p:cNvPr id="6" name="Content Placeholder 1">
            <a:extLst>
              <a:ext uri="{FF2B5EF4-FFF2-40B4-BE49-F238E27FC236}">
                <a16:creationId xmlns:a16="http://schemas.microsoft.com/office/drawing/2014/main" id="{AAB77348-BFC7-4C76-89E4-444A3DB9ABC6}"/>
              </a:ext>
            </a:extLst>
          </p:cNvPr>
          <p:cNvSpPr txBox="1">
            <a:spLocks/>
          </p:cNvSpPr>
          <p:nvPr/>
        </p:nvSpPr>
        <p:spPr>
          <a:xfrm>
            <a:off x="6480470" y="1593040"/>
            <a:ext cx="5112205" cy="4792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r>
              <a:rPr lang="en-GB" sz="1600" dirty="0">
                <a:solidFill>
                  <a:srgbClr val="676766"/>
                </a:solidFill>
              </a:rPr>
              <a:t>Bovendien kunnen leerlingen die hun sterke intelligentiegebieden toepassen in leeractiviteiten, een vak dat ze vroeger haatten, met plezier en zonder druk leren. Een ander voorbeeld: wiskunde wordt door veel leerlingen als een moeilijk vak beschouwd vanwege de abstracte concepten die ze moeten leren. Echter, wanneer zulke concepten worden uitgelegd door middel van een leeractiviteit die de intelligenties van studenten implementeert, zullen studenten het interessanter en leuker vinden omdat het wordt gegeven als iets wat ze graag doen. Studenten kunnen wiskunde leren door te tekenen, te dansen, te bloggen, en nog veel meer. Een heel curriculum kan worden gecreëerd met activiteiten gebaseerd op meervoudige intelligenties op een manier die verschillende gebieden van intelligenties voor elke student ontwikkelt; een dergelijk curriculum zal meer studentgericht zijn. Leerlingen zullen dan ontdekken op welke manieren zij het best informatie kunnen ontvangen.</a:t>
            </a:r>
          </a:p>
          <a:p>
            <a:pPr marL="0" indent="0" fontAlgn="base">
              <a:buFont typeface="Arial" panose="020B0604020202020204" pitchFamily="34" charset="0"/>
              <a:buNone/>
            </a:pPr>
            <a:endParaRPr lang="en-GB" sz="1700" dirty="0">
              <a:solidFill>
                <a:srgbClr val="676766"/>
              </a:solidFill>
            </a:endParaRPr>
          </a:p>
          <a:p>
            <a:endParaRPr lang="nl-NL" dirty="0"/>
          </a:p>
        </p:txBody>
      </p:sp>
      <p:sp>
        <p:nvSpPr>
          <p:cNvPr id="7" name="TextBox 6">
            <a:extLst>
              <a:ext uri="{FF2B5EF4-FFF2-40B4-BE49-F238E27FC236}">
                <a16:creationId xmlns:a16="http://schemas.microsoft.com/office/drawing/2014/main" id="{1E0A2C04-45A8-44DC-9772-711491986266}"/>
              </a:ext>
            </a:extLst>
          </p:cNvPr>
          <p:cNvSpPr txBox="1"/>
          <p:nvPr/>
        </p:nvSpPr>
        <p:spPr>
          <a:xfrm>
            <a:off x="168675" y="6477964"/>
            <a:ext cx="8557570" cy="246221"/>
          </a:xfrm>
          <a:prstGeom prst="rect">
            <a:avLst/>
          </a:prstGeom>
          <a:noFill/>
        </p:spPr>
        <p:txBody>
          <a:bodyPr wrap="square" rtlCol="0">
            <a:spAutoFit/>
          </a:bodyPr>
          <a:lstStyle/>
          <a:p>
            <a:pPr marL="0" indent="0" fontAlgn="base">
              <a:buFont typeface="Arial" panose="020B0604020202020204" pitchFamily="34" charset="0"/>
              <a:buNone/>
            </a:pPr>
            <a:r>
              <a:rPr lang="en-GB" sz="1000" b="1" dirty="0">
                <a:solidFill>
                  <a:srgbClr val="676766"/>
                </a:solidFill>
              </a:rPr>
              <a:t>Referentie: </a:t>
            </a:r>
            <a:r>
              <a:rPr lang="en-GB" sz="1000" dirty="0">
                <a:solidFill>
                  <a:srgbClr val="676766"/>
                </a:solidFill>
                <a:hlinkClick r:id="rId2">
                  <a:extLst>
                    <a:ext uri="{A12FA001-AC4F-418D-AE19-62706E023703}">
                      <ahyp:hlinkClr xmlns:ahyp="http://schemas.microsoft.com/office/drawing/2018/hyperlinkcolor" val="tx"/>
                    </a:ext>
                  </a:extLst>
                </a:hlinkClick>
              </a:rPr>
              <a:t>https:</a:t>
            </a:r>
            <a:r>
              <a:rPr lang="en-GB" sz="1000" dirty="0">
                <a:solidFill>
                  <a:srgbClr val="676766"/>
                </a:solidFill>
              </a:rPr>
              <a:t>//www.onatlas.com/blog/multiple-intelligences-theory </a:t>
            </a:r>
          </a:p>
        </p:txBody>
      </p:sp>
    </p:spTree>
    <p:extLst>
      <p:ext uri="{BB962C8B-B14F-4D97-AF65-F5344CB8AC3E}">
        <p14:creationId xmlns:p14="http://schemas.microsoft.com/office/powerpoint/2010/main" val="223129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676400" y="248897"/>
            <a:ext cx="10515600" cy="1325563"/>
          </a:xfrm>
        </p:spPr>
        <p:txBody>
          <a:bodyPr/>
          <a:lstStyle/>
          <a:p>
            <a:r>
              <a:rPr lang="nl-NL" b="1" i="1" dirty="0">
                <a:solidFill>
                  <a:srgbClr val="F2BD1F"/>
                </a:solidFill>
              </a:rPr>
              <a:t>Tijd voor extra lectuur!</a:t>
            </a:r>
            <a:endParaRPr lang="en-GB" i="1" dirty="0"/>
          </a:p>
        </p:txBody>
      </p:sp>
      <p:sp>
        <p:nvSpPr>
          <p:cNvPr id="7" name="TextBox 6">
            <a:extLst>
              <a:ext uri="{FF2B5EF4-FFF2-40B4-BE49-F238E27FC236}">
                <a16:creationId xmlns:a16="http://schemas.microsoft.com/office/drawing/2014/main" id="{79345539-45A4-42BD-8C10-03BBE288FB2D}"/>
              </a:ext>
            </a:extLst>
          </p:cNvPr>
          <p:cNvSpPr txBox="1"/>
          <p:nvPr/>
        </p:nvSpPr>
        <p:spPr>
          <a:xfrm>
            <a:off x="4332" y="1323295"/>
            <a:ext cx="8347188" cy="646331"/>
          </a:xfrm>
          <a:prstGeom prst="rect">
            <a:avLst/>
          </a:prstGeom>
          <a:solidFill>
            <a:srgbClr val="F2BD1F"/>
          </a:solidFill>
          <a:ln>
            <a:solidFill>
              <a:srgbClr val="F2BD1F"/>
            </a:solidFill>
          </a:ln>
        </p:spPr>
        <p:txBody>
          <a:bodyPr wrap="square" rtlCol="0">
            <a:spAutoFit/>
          </a:bodyPr>
          <a:lstStyle/>
          <a:p>
            <a:pPr algn="just"/>
            <a:r>
              <a:rPr lang="en-US" dirty="0">
                <a:solidFill>
                  <a:schemeClr val="bg1"/>
                </a:solidFill>
              </a:rPr>
              <a:t>2.3 Klik op het documenticoon en laat je inspireren door </a:t>
            </a:r>
            <a:r>
              <a:rPr lang="en-GB" b="1" dirty="0">
                <a:solidFill>
                  <a:schemeClr val="bg1"/>
                </a:solidFill>
              </a:rPr>
              <a:t>leeractiviteiten </a:t>
            </a:r>
            <a:r>
              <a:rPr lang="en-GB" dirty="0">
                <a:solidFill>
                  <a:schemeClr val="bg1"/>
                </a:solidFill>
              </a:rPr>
              <a:t>die aansluiten bij </a:t>
            </a:r>
            <a:r>
              <a:rPr lang="en-GB" b="1" dirty="0">
                <a:solidFill>
                  <a:schemeClr val="bg1"/>
                </a:solidFill>
              </a:rPr>
              <a:t>Meervoudige Intelligenties: </a:t>
            </a:r>
          </a:p>
        </p:txBody>
      </p:sp>
      <p:pic>
        <p:nvPicPr>
          <p:cNvPr id="8" name="Picture 7">
            <a:hlinkClick r:id="rId4"/>
            <a:extLst>
              <a:ext uri="{FF2B5EF4-FFF2-40B4-BE49-F238E27FC236}">
                <a16:creationId xmlns:a16="http://schemas.microsoft.com/office/drawing/2014/main" id="{9D57690A-30E4-4950-934C-2C547F9603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87" t="10823" r="9307" b="5574"/>
          <a:stretch/>
        </p:blipFill>
        <p:spPr>
          <a:xfrm>
            <a:off x="2653403" y="1933464"/>
            <a:ext cx="6720506" cy="3559902"/>
          </a:xfrm>
          <a:prstGeom prst="rect">
            <a:avLst/>
          </a:prstGeom>
        </p:spPr>
      </p:pic>
      <p:pic>
        <p:nvPicPr>
          <p:cNvPr id="9" name="Checklist_ Learning Activities That Connect With Multiple Intelligences _ Scholastic (1)_Trim">
            <a:hlinkClick r:id="" action="ppaction://media"/>
            <a:extLst>
              <a:ext uri="{FF2B5EF4-FFF2-40B4-BE49-F238E27FC236}">
                <a16:creationId xmlns:a16="http://schemas.microsoft.com/office/drawing/2014/main" id="{8880F7D0-EF35-45DC-8CD0-1F93D44236A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06801" y="2254106"/>
            <a:ext cx="4874670" cy="2683654"/>
          </a:xfrm>
          <a:prstGeom prst="rect">
            <a:avLst/>
          </a:prstGeom>
        </p:spPr>
      </p:pic>
      <p:pic>
        <p:nvPicPr>
          <p:cNvPr id="10" name="Picture 9">
            <a:extLst>
              <a:ext uri="{FF2B5EF4-FFF2-40B4-BE49-F238E27FC236}">
                <a16:creationId xmlns:a16="http://schemas.microsoft.com/office/drawing/2014/main" id="{247F5D95-5DFF-4202-B093-DE81152E2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7" y="4550848"/>
            <a:ext cx="2955315" cy="2307152"/>
          </a:xfrm>
          <a:prstGeom prst="rect">
            <a:avLst/>
          </a:prstGeom>
        </p:spPr>
      </p:pic>
      <p:sp>
        <p:nvSpPr>
          <p:cNvPr id="11" name="TextBox 10">
            <a:extLst>
              <a:ext uri="{FF2B5EF4-FFF2-40B4-BE49-F238E27FC236}">
                <a16:creationId xmlns:a16="http://schemas.microsoft.com/office/drawing/2014/main" id="{237DA4AC-B06E-4FE4-80F0-E9D77B4F3A0C}"/>
              </a:ext>
            </a:extLst>
          </p:cNvPr>
          <p:cNvSpPr txBox="1"/>
          <p:nvPr/>
        </p:nvSpPr>
        <p:spPr>
          <a:xfrm>
            <a:off x="3257406" y="5457203"/>
            <a:ext cx="5895472" cy="1200329"/>
          </a:xfrm>
          <a:prstGeom prst="rect">
            <a:avLst/>
          </a:prstGeom>
          <a:noFill/>
          <a:ln w="38100">
            <a:solidFill>
              <a:srgbClr val="F2BD1F"/>
            </a:solidFill>
          </a:ln>
        </p:spPr>
        <p:txBody>
          <a:bodyPr wrap="square" rtlCol="0">
            <a:spAutoFit/>
          </a:bodyPr>
          <a:lstStyle/>
          <a:p>
            <a:pPr algn="ctr"/>
            <a:r>
              <a:rPr lang="en-US" b="1" i="1" dirty="0" err="1"/>
              <a:t>Kun</a:t>
            </a:r>
            <a:r>
              <a:rPr lang="en-US" b="1" i="1" dirty="0"/>
              <a:t> je </a:t>
            </a:r>
            <a:r>
              <a:rPr lang="en-US" b="1" i="1" dirty="0" err="1"/>
              <a:t>een</a:t>
            </a:r>
            <a:r>
              <a:rPr lang="en-US" b="1" i="1" dirty="0"/>
              <a:t> van de bovenstaande </a:t>
            </a:r>
            <a:r>
              <a:rPr lang="nl-NL" b="1" i="1" dirty="0"/>
              <a:t>Meervoudige Intelligenties-activiteiten </a:t>
            </a:r>
            <a:r>
              <a:rPr lang="en-US" b="1" i="1" dirty="0"/>
              <a:t>in uw klas toepassen? Zo ja, welke strategieën zijn het meest van toepassing op uw leerlingen in het beroepsonderwijs?</a:t>
            </a:r>
          </a:p>
        </p:txBody>
      </p:sp>
      <p:sp>
        <p:nvSpPr>
          <p:cNvPr id="12" name="Action Button: Document 11">
            <a:hlinkClick r:id="rId8" highlightClick="1"/>
            <a:hlinkHover r:id="rId8"/>
            <a:extLst>
              <a:ext uri="{FF2B5EF4-FFF2-40B4-BE49-F238E27FC236}">
                <a16:creationId xmlns:a16="http://schemas.microsoft.com/office/drawing/2014/main" id="{0A75F350-C91E-461E-919D-F423E413120B}"/>
              </a:ext>
            </a:extLst>
          </p:cNvPr>
          <p:cNvSpPr/>
          <p:nvPr/>
        </p:nvSpPr>
        <p:spPr>
          <a:xfrm>
            <a:off x="9373909" y="2613110"/>
            <a:ext cx="1920240" cy="1769254"/>
          </a:xfrm>
          <a:prstGeom prst="actionButtonDocument">
            <a:avLst/>
          </a:prstGeom>
          <a:solidFill>
            <a:srgbClr val="F2BD1F"/>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hought Bubble: Cloud 12">
            <a:extLst>
              <a:ext uri="{FF2B5EF4-FFF2-40B4-BE49-F238E27FC236}">
                <a16:creationId xmlns:a16="http://schemas.microsoft.com/office/drawing/2014/main" id="{FC273A36-A680-4C4D-B4CA-5E6AE2802521}"/>
              </a:ext>
            </a:extLst>
          </p:cNvPr>
          <p:cNvSpPr/>
          <p:nvPr/>
        </p:nvSpPr>
        <p:spPr>
          <a:xfrm rot="1904267">
            <a:off x="628041" y="131238"/>
            <a:ext cx="1085749" cy="1099598"/>
          </a:xfrm>
          <a:prstGeom prst="cloudCallout">
            <a:avLst>
              <a:gd name="adj1" fmla="val -45821"/>
              <a:gd name="adj2" fmla="val 74174"/>
            </a:avLst>
          </a:prstGeom>
          <a:solidFill>
            <a:schemeClr val="bg1"/>
          </a:solidFill>
          <a:ln>
            <a:solidFill>
              <a:srgbClr val="F2BD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1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391160" y="156686"/>
            <a:ext cx="10515600" cy="1325563"/>
          </a:xfrm>
        </p:spPr>
        <p:txBody>
          <a:bodyPr>
            <a:noAutofit/>
          </a:bodyPr>
          <a:lstStyle/>
          <a:p>
            <a:pPr algn="l" fontAlgn="base"/>
            <a:r>
              <a:rPr lang="nl-NL" sz="4000" dirty="0">
                <a:solidFill>
                  <a:srgbClr val="F2BD1F"/>
                </a:solidFill>
                <a:latin typeface="+mn-lt"/>
              </a:rPr>
              <a:t>De theorie van meervoudige intelligenties </a:t>
            </a:r>
            <a:br>
              <a:rPr lang="nl-NL" sz="4000" dirty="0">
                <a:solidFill>
                  <a:srgbClr val="F2BD1F"/>
                </a:solidFill>
                <a:latin typeface="+mn-lt"/>
              </a:rPr>
            </a:br>
            <a:r>
              <a:rPr lang="nl-NL" sz="4000" b="1" dirty="0">
                <a:solidFill>
                  <a:srgbClr val="F2BD1F"/>
                </a:solidFill>
              </a:rPr>
              <a:t>2.3 Uitdagingen</a:t>
            </a:r>
            <a:endParaRPr lang="en-GB" sz="4000" b="1" i="0" dirty="0">
              <a:solidFill>
                <a:srgbClr val="F2BD1F"/>
              </a:solidFill>
              <a:effectLst/>
              <a:latin typeface="Open Sans" panose="020B0606030504020204" pitchFamily="34" charset="0"/>
            </a:endParaRPr>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444500" y="1817371"/>
            <a:ext cx="10718800" cy="763270"/>
          </a:xfrm>
        </p:spPr>
        <p:txBody>
          <a:bodyPr>
            <a:noAutofit/>
          </a:bodyPr>
          <a:lstStyle/>
          <a:p>
            <a:pPr marL="0" indent="0" algn="just" fontAlgn="base">
              <a:buNone/>
            </a:pPr>
            <a:r>
              <a:rPr lang="en-GB" sz="2000" b="0" i="0" dirty="0">
                <a:effectLst/>
              </a:rPr>
              <a:t>Niet alle intelligenties die in de theorie zijn opgenomen, kunnen gemakkelijk worden aangesproken bij de voorbereiding van een leeractiviteit. </a:t>
            </a:r>
          </a:p>
          <a:p>
            <a:pPr marL="0" indent="0">
              <a:buNone/>
            </a:pPr>
            <a:endParaRPr lang="nl-NL" sz="2400" dirty="0"/>
          </a:p>
        </p:txBody>
      </p:sp>
      <p:sp>
        <p:nvSpPr>
          <p:cNvPr id="5" name="Content Placeholder 1">
            <a:extLst>
              <a:ext uri="{FF2B5EF4-FFF2-40B4-BE49-F238E27FC236}">
                <a16:creationId xmlns:a16="http://schemas.microsoft.com/office/drawing/2014/main" id="{A0AA52CA-A044-488B-ABCD-0CEFC1E748D8}"/>
              </a:ext>
            </a:extLst>
          </p:cNvPr>
          <p:cNvSpPr txBox="1">
            <a:spLocks/>
          </p:cNvSpPr>
          <p:nvPr/>
        </p:nvSpPr>
        <p:spPr>
          <a:xfrm>
            <a:off x="444500" y="3200082"/>
            <a:ext cx="105486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dirty="0"/>
              <a:t>De uitdaging is om het maximale aantal intelligenties in één sessie aan te spreken om de betrokkenheid van alle leerlingen in een klas te garanderen.</a:t>
            </a:r>
          </a:p>
          <a:p>
            <a:pPr marL="0" indent="0">
              <a:buNone/>
            </a:pPr>
            <a:endParaRPr lang="nl-NL" sz="2400" dirty="0"/>
          </a:p>
        </p:txBody>
      </p:sp>
      <p:sp>
        <p:nvSpPr>
          <p:cNvPr id="6" name="Content Placeholder 1">
            <a:extLst>
              <a:ext uri="{FF2B5EF4-FFF2-40B4-BE49-F238E27FC236}">
                <a16:creationId xmlns:a16="http://schemas.microsoft.com/office/drawing/2014/main" id="{98AE97BE-114D-4942-8924-00EB9E8607B6}"/>
              </a:ext>
            </a:extLst>
          </p:cNvPr>
          <p:cNvSpPr txBox="1">
            <a:spLocks/>
          </p:cNvSpPr>
          <p:nvPr/>
        </p:nvSpPr>
        <p:spPr>
          <a:xfrm>
            <a:off x="391160" y="4657408"/>
            <a:ext cx="11046460" cy="22005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2000" dirty="0"/>
              <a:t>Opvoeders moeten er ook op letten dat de aandacht voor een specifiek soort intelligentie niet betekent dat andere soorten worden genegeerd, omdat het doel is de geest van de leerlingen te bereiken en al hun vaardigheden te ontwikkelen.</a:t>
            </a:r>
          </a:p>
          <a:p>
            <a:pPr marL="0" indent="0" fontAlgn="base">
              <a:buFont typeface="Arial" panose="020B0604020202020204" pitchFamily="34" charset="0"/>
              <a:buNone/>
            </a:pPr>
            <a:endParaRPr lang="en-GB" sz="1200" dirty="0"/>
          </a:p>
          <a:p>
            <a:pPr marL="0" indent="0" fontAlgn="base">
              <a:buFont typeface="Arial" panose="020B0604020202020204" pitchFamily="34" charset="0"/>
              <a:buNone/>
            </a:pPr>
            <a:r>
              <a:rPr lang="en-GB" sz="1050" b="1" dirty="0">
                <a:solidFill>
                  <a:srgbClr val="F2BD1F"/>
                </a:solidFill>
              </a:rPr>
              <a:t>Referentie: </a:t>
            </a:r>
            <a:r>
              <a:rPr lang="en-GB" sz="1050" b="1" dirty="0">
                <a:solidFill>
                  <a:srgbClr val="F2BD1F"/>
                </a:solidFill>
                <a:hlinkClick r:id="rId2">
                  <a:extLst>
                    <a:ext uri="{A12FA001-AC4F-418D-AE19-62706E023703}">
                      <ahyp:hlinkClr xmlns:ahyp="http://schemas.microsoft.com/office/drawing/2018/hyperlinkcolor" val="tx"/>
                    </a:ext>
                  </a:extLst>
                </a:hlinkClick>
              </a:rPr>
              <a:t>https:</a:t>
            </a:r>
            <a:r>
              <a:rPr lang="en-GB" sz="1050" b="1" dirty="0">
                <a:solidFill>
                  <a:srgbClr val="F2BD1F"/>
                </a:solidFill>
              </a:rPr>
              <a:t>//www.onatlas.com/blog/multiple-intelligences-theory </a:t>
            </a:r>
          </a:p>
          <a:p>
            <a:endParaRPr lang="nl-NL" sz="2400" dirty="0"/>
          </a:p>
        </p:txBody>
      </p:sp>
      <p:sp>
        <p:nvSpPr>
          <p:cNvPr id="3" name="TextBox 2">
            <a:extLst>
              <a:ext uri="{FF2B5EF4-FFF2-40B4-BE49-F238E27FC236}">
                <a16:creationId xmlns:a16="http://schemas.microsoft.com/office/drawing/2014/main" id="{6134BACB-D08A-40A2-8773-96D0A8260AC8}"/>
              </a:ext>
            </a:extLst>
          </p:cNvPr>
          <p:cNvSpPr txBox="1"/>
          <p:nvPr/>
        </p:nvSpPr>
        <p:spPr>
          <a:xfrm>
            <a:off x="0" y="1404659"/>
            <a:ext cx="3096260" cy="369332"/>
          </a:xfrm>
          <a:prstGeom prst="rect">
            <a:avLst/>
          </a:prstGeom>
          <a:solidFill>
            <a:srgbClr val="F2BD1F"/>
          </a:solidFill>
        </p:spPr>
        <p:txBody>
          <a:bodyPr wrap="square" rtlCol="0">
            <a:spAutoFit/>
          </a:bodyPr>
          <a:lstStyle/>
          <a:p>
            <a:r>
              <a:rPr lang="en-GB" dirty="0">
                <a:solidFill>
                  <a:schemeClr val="bg1"/>
                </a:solidFill>
              </a:rPr>
              <a:t>1</a:t>
            </a:r>
          </a:p>
        </p:txBody>
      </p:sp>
      <p:sp>
        <p:nvSpPr>
          <p:cNvPr id="7" name="TextBox 6">
            <a:extLst>
              <a:ext uri="{FF2B5EF4-FFF2-40B4-BE49-F238E27FC236}">
                <a16:creationId xmlns:a16="http://schemas.microsoft.com/office/drawing/2014/main" id="{E86D396C-C9C3-4EB3-BB11-4C43D6DA5CB4}"/>
              </a:ext>
            </a:extLst>
          </p:cNvPr>
          <p:cNvSpPr txBox="1"/>
          <p:nvPr/>
        </p:nvSpPr>
        <p:spPr>
          <a:xfrm>
            <a:off x="0" y="2813765"/>
            <a:ext cx="3096260" cy="369332"/>
          </a:xfrm>
          <a:prstGeom prst="rect">
            <a:avLst/>
          </a:prstGeom>
          <a:solidFill>
            <a:srgbClr val="F2BD1F"/>
          </a:solidFill>
        </p:spPr>
        <p:txBody>
          <a:bodyPr wrap="square" rtlCol="0">
            <a:spAutoFit/>
          </a:bodyPr>
          <a:lstStyle/>
          <a:p>
            <a:r>
              <a:rPr lang="en-GB" dirty="0">
                <a:solidFill>
                  <a:schemeClr val="bg1"/>
                </a:solidFill>
              </a:rPr>
              <a:t>2</a:t>
            </a:r>
          </a:p>
        </p:txBody>
      </p:sp>
      <p:sp>
        <p:nvSpPr>
          <p:cNvPr id="8" name="TextBox 7">
            <a:extLst>
              <a:ext uri="{FF2B5EF4-FFF2-40B4-BE49-F238E27FC236}">
                <a16:creationId xmlns:a16="http://schemas.microsoft.com/office/drawing/2014/main" id="{B69428C6-6F44-4765-8277-7725A431A52A}"/>
              </a:ext>
            </a:extLst>
          </p:cNvPr>
          <p:cNvSpPr txBox="1"/>
          <p:nvPr/>
        </p:nvSpPr>
        <p:spPr>
          <a:xfrm>
            <a:off x="0" y="4177032"/>
            <a:ext cx="3096260" cy="369332"/>
          </a:xfrm>
          <a:prstGeom prst="rect">
            <a:avLst/>
          </a:prstGeom>
          <a:solidFill>
            <a:srgbClr val="F2BD1F"/>
          </a:solidFill>
        </p:spPr>
        <p:txBody>
          <a:bodyPr wrap="square" rtlCol="0">
            <a:spAutoFit/>
          </a:bodyPr>
          <a:lstStyle/>
          <a:p>
            <a:r>
              <a:rPr lang="en-GB" dirty="0">
                <a:solidFill>
                  <a:schemeClr val="bg1"/>
                </a:solidFill>
              </a:rPr>
              <a:t>3</a:t>
            </a:r>
          </a:p>
        </p:txBody>
      </p:sp>
    </p:spTree>
    <p:extLst>
      <p:ext uri="{BB962C8B-B14F-4D97-AF65-F5344CB8AC3E}">
        <p14:creationId xmlns:p14="http://schemas.microsoft.com/office/powerpoint/2010/main" val="107408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spcAft>
                <a:spcPts val="1000"/>
              </a:spcAft>
            </a:pPr>
            <a:r>
              <a:rPr lang="en-GB" sz="2800" dirty="0">
                <a:solidFill>
                  <a:schemeClr val="bg1"/>
                </a:solidFill>
                <a:latin typeface="+mn-lt"/>
                <a:ea typeface="+mn-ea"/>
                <a:cs typeface="+mn-cs"/>
              </a:rPr>
              <a:t>2.4 De factoren die verandering in de klas beïnvloeden</a:t>
            </a:r>
          </a:p>
        </p:txBody>
      </p:sp>
    </p:spTree>
    <p:extLst>
      <p:ext uri="{BB962C8B-B14F-4D97-AF65-F5344CB8AC3E}">
        <p14:creationId xmlns:p14="http://schemas.microsoft.com/office/powerpoint/2010/main" val="3261012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EF1AD35-12D5-4BCF-97A3-79A12AE91646}"/>
              </a:ext>
            </a:extLst>
          </p:cNvPr>
          <p:cNvSpPr/>
          <p:nvPr/>
        </p:nvSpPr>
        <p:spPr>
          <a:xfrm>
            <a:off x="175777" y="1543732"/>
            <a:ext cx="5161280" cy="4729480"/>
          </a:xfrm>
          <a:prstGeom prst="ellipse">
            <a:avLst/>
          </a:prstGeom>
          <a:solidFill>
            <a:srgbClr val="378FCD"/>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a:xfrm>
            <a:off x="141105" y="-309563"/>
            <a:ext cx="13690600" cy="1325563"/>
          </a:xfrm>
        </p:spPr>
        <p:txBody>
          <a:bodyPr>
            <a:normAutofit/>
          </a:bodyPr>
          <a:lstStyle/>
          <a:p>
            <a:r>
              <a:rPr lang="en-GB" sz="4000" dirty="0">
                <a:solidFill>
                  <a:srgbClr val="378FCD"/>
                </a:solidFill>
                <a:latin typeface="+mn-lt"/>
              </a:rPr>
              <a:t>Welke factor beïnvloedt verandering in de klas?</a:t>
            </a:r>
            <a:endParaRPr lang="nl-NL" sz="4000" dirty="0">
              <a:solidFill>
                <a:srgbClr val="378FCD"/>
              </a:solidFill>
              <a:latin typeface="+mn-lt"/>
            </a:endParaRPr>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6096000" y="1100455"/>
            <a:ext cx="5847080" cy="5053330"/>
          </a:xfrm>
        </p:spPr>
        <p:txBody>
          <a:bodyPr>
            <a:normAutofit lnSpcReduction="10000"/>
          </a:bodyPr>
          <a:lstStyle/>
          <a:p>
            <a:pPr marL="0" indent="0">
              <a:buNone/>
            </a:pPr>
            <a:endParaRPr lang="en-GB" sz="1600" dirty="0"/>
          </a:p>
          <a:p>
            <a:pPr marL="0" indent="0">
              <a:buNone/>
            </a:pPr>
            <a:r>
              <a:rPr lang="en-GB" sz="1600" dirty="0"/>
              <a:t>Op normen gebaseerde klaslokalen: gerichte verwachtingen die door districten, staten en landen zijn vastgesteld</a:t>
            </a:r>
          </a:p>
          <a:p>
            <a:pPr marL="0" indent="0">
              <a:buNone/>
            </a:pPr>
            <a:endParaRPr lang="en-GB" sz="1600" dirty="0"/>
          </a:p>
          <a:p>
            <a:pPr marL="0" indent="0">
              <a:buNone/>
            </a:pPr>
            <a:r>
              <a:rPr lang="en-GB" sz="1600" dirty="0"/>
              <a:t>Multiculturele diversiteit: voortdurende instroom van immigrantenleerlingen met weinig of geen communicatievaardigheden of competenties in het Engels</a:t>
            </a:r>
          </a:p>
          <a:p>
            <a:endParaRPr lang="en-GB" sz="1600" dirty="0"/>
          </a:p>
          <a:p>
            <a:pPr marL="0" indent="0">
              <a:buNone/>
            </a:pPr>
            <a:r>
              <a:rPr lang="en-GB" sz="1600" dirty="0"/>
              <a:t>Diversiteit van studenten: unieke leerstijlen en verschillende niveaus van meervoudige intelligentie</a:t>
            </a:r>
          </a:p>
          <a:p>
            <a:pPr marL="0" indent="0">
              <a:buNone/>
            </a:pPr>
            <a:endParaRPr lang="en-GB" sz="1600" dirty="0"/>
          </a:p>
          <a:p>
            <a:pPr marL="0" indent="0">
              <a:buNone/>
            </a:pPr>
            <a:r>
              <a:rPr lang="en-GB" sz="1600" dirty="0"/>
              <a:t>Nieuw cognitief onderzoek naar menselijk leren: kennis van de hersenen en hoe deze het geheugen verwerken en betekenis geven</a:t>
            </a:r>
          </a:p>
          <a:p>
            <a:endParaRPr lang="en-GB" sz="1600" dirty="0"/>
          </a:p>
          <a:p>
            <a:pPr marL="0" indent="0">
              <a:buNone/>
            </a:pPr>
            <a:r>
              <a:rPr lang="en-GB" sz="1600" dirty="0"/>
              <a:t>Snelle maatschappelijke en technologische veranderingen: politieke en economische revoluties die van invloed zijn op wat en hoe leren plaatsvindt</a:t>
            </a:r>
            <a:endParaRPr lang="nl-NL" sz="1600" dirty="0"/>
          </a:p>
        </p:txBody>
      </p:sp>
      <p:sp>
        <p:nvSpPr>
          <p:cNvPr id="4" name="Content Placeholder 2">
            <a:extLst>
              <a:ext uri="{FF2B5EF4-FFF2-40B4-BE49-F238E27FC236}">
                <a16:creationId xmlns:a16="http://schemas.microsoft.com/office/drawing/2014/main" id="{FCE66E94-DC83-4BC4-881A-B6FB683C6D6C}"/>
              </a:ext>
            </a:extLst>
          </p:cNvPr>
          <p:cNvSpPr txBox="1">
            <a:spLocks/>
          </p:cNvSpPr>
          <p:nvPr/>
        </p:nvSpPr>
        <p:spPr>
          <a:xfrm>
            <a:off x="710017" y="2599104"/>
            <a:ext cx="4287520" cy="3098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rgbClr val="FFFFFF"/>
                </a:solidFill>
              </a:rPr>
              <a:t>In het onderwijs hebben zich meer veranderingen voorgedaan dan ooit tevoren. Enkele decennia geleden kwamen leerkrachten in het vak met de wens om met leerlingen te werken, een kennisbasis en goede bedoelingen. Vandaag worden leerkrachten geconfronteerd met een uitdagend landschap dat voortdurend in beweging is. Vele factoren beïnvloeden de voortdurend veranderende klas:</a:t>
            </a:r>
          </a:p>
        </p:txBody>
      </p:sp>
      <p:sp>
        <p:nvSpPr>
          <p:cNvPr id="6" name="Title 1">
            <a:extLst>
              <a:ext uri="{FF2B5EF4-FFF2-40B4-BE49-F238E27FC236}">
                <a16:creationId xmlns:a16="http://schemas.microsoft.com/office/drawing/2014/main" id="{59BFC70E-28E9-4FE5-A477-CF2AE5DAF5A9}"/>
              </a:ext>
            </a:extLst>
          </p:cNvPr>
          <p:cNvSpPr txBox="1">
            <a:spLocks/>
          </p:cNvSpPr>
          <p:nvPr/>
        </p:nvSpPr>
        <p:spPr>
          <a:xfrm>
            <a:off x="5547360" y="935989"/>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1.</a:t>
            </a:r>
            <a:endParaRPr lang="nl-NL" dirty="0">
              <a:solidFill>
                <a:srgbClr val="378FCD"/>
              </a:solidFill>
            </a:endParaRPr>
          </a:p>
        </p:txBody>
      </p:sp>
      <p:sp>
        <p:nvSpPr>
          <p:cNvPr id="7" name="Title 1">
            <a:extLst>
              <a:ext uri="{FF2B5EF4-FFF2-40B4-BE49-F238E27FC236}">
                <a16:creationId xmlns:a16="http://schemas.microsoft.com/office/drawing/2014/main" id="{71C0AEFD-73F7-4FAB-B46A-61D0E7DB85B6}"/>
              </a:ext>
            </a:extLst>
          </p:cNvPr>
          <p:cNvSpPr txBox="1">
            <a:spLocks/>
          </p:cNvSpPr>
          <p:nvPr/>
        </p:nvSpPr>
        <p:spPr>
          <a:xfrm>
            <a:off x="5547360" y="1994718"/>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2.</a:t>
            </a:r>
            <a:endParaRPr lang="nl-NL" dirty="0">
              <a:solidFill>
                <a:srgbClr val="378FCD"/>
              </a:solidFill>
            </a:endParaRPr>
          </a:p>
        </p:txBody>
      </p:sp>
      <p:sp>
        <p:nvSpPr>
          <p:cNvPr id="8" name="Title 1">
            <a:extLst>
              <a:ext uri="{FF2B5EF4-FFF2-40B4-BE49-F238E27FC236}">
                <a16:creationId xmlns:a16="http://schemas.microsoft.com/office/drawing/2014/main" id="{FD49373C-C83A-42AA-AE11-F25AB1717B72}"/>
              </a:ext>
            </a:extLst>
          </p:cNvPr>
          <p:cNvSpPr txBox="1">
            <a:spLocks/>
          </p:cNvSpPr>
          <p:nvPr/>
        </p:nvSpPr>
        <p:spPr>
          <a:xfrm>
            <a:off x="5537200" y="3890888"/>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4.</a:t>
            </a:r>
            <a:endParaRPr lang="nl-NL" dirty="0">
              <a:solidFill>
                <a:srgbClr val="378FCD"/>
              </a:solidFill>
            </a:endParaRPr>
          </a:p>
        </p:txBody>
      </p:sp>
      <p:sp>
        <p:nvSpPr>
          <p:cNvPr id="9" name="Title 1">
            <a:extLst>
              <a:ext uri="{FF2B5EF4-FFF2-40B4-BE49-F238E27FC236}">
                <a16:creationId xmlns:a16="http://schemas.microsoft.com/office/drawing/2014/main" id="{55AB3055-247E-4589-A7E2-6AF9CBA459A0}"/>
              </a:ext>
            </a:extLst>
          </p:cNvPr>
          <p:cNvSpPr txBox="1">
            <a:spLocks/>
          </p:cNvSpPr>
          <p:nvPr/>
        </p:nvSpPr>
        <p:spPr>
          <a:xfrm>
            <a:off x="5537200" y="2967755"/>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3.</a:t>
            </a:r>
            <a:endParaRPr lang="nl-NL" dirty="0">
              <a:solidFill>
                <a:srgbClr val="378FCD"/>
              </a:solidFill>
            </a:endParaRPr>
          </a:p>
        </p:txBody>
      </p:sp>
      <p:sp>
        <p:nvSpPr>
          <p:cNvPr id="10" name="Title 1">
            <a:extLst>
              <a:ext uri="{FF2B5EF4-FFF2-40B4-BE49-F238E27FC236}">
                <a16:creationId xmlns:a16="http://schemas.microsoft.com/office/drawing/2014/main" id="{9DF39C2C-BBC5-4466-A3D9-5C2016C64D1C}"/>
              </a:ext>
            </a:extLst>
          </p:cNvPr>
          <p:cNvSpPr txBox="1">
            <a:spLocks/>
          </p:cNvSpPr>
          <p:nvPr/>
        </p:nvSpPr>
        <p:spPr>
          <a:xfrm>
            <a:off x="5491480" y="4976102"/>
            <a:ext cx="777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GB" dirty="0">
                <a:solidFill>
                  <a:srgbClr val="378FCD"/>
                </a:solidFill>
              </a:rPr>
              <a:t>5.</a:t>
            </a:r>
            <a:endParaRPr lang="nl-NL" dirty="0">
              <a:solidFill>
                <a:srgbClr val="378FCD"/>
              </a:solidFill>
            </a:endParaRPr>
          </a:p>
        </p:txBody>
      </p:sp>
      <p:sp>
        <p:nvSpPr>
          <p:cNvPr id="11" name="Title 1">
            <a:extLst>
              <a:ext uri="{FF2B5EF4-FFF2-40B4-BE49-F238E27FC236}">
                <a16:creationId xmlns:a16="http://schemas.microsoft.com/office/drawing/2014/main" id="{47A0C9DC-0D86-42E3-B7B3-75E7447E7880}"/>
              </a:ext>
            </a:extLst>
          </p:cNvPr>
          <p:cNvSpPr txBox="1">
            <a:spLocks/>
          </p:cNvSpPr>
          <p:nvPr/>
        </p:nvSpPr>
        <p:spPr>
          <a:xfrm>
            <a:off x="175777" y="341313"/>
            <a:ext cx="13690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2.4 Achtergrond</a:t>
            </a:r>
          </a:p>
        </p:txBody>
      </p:sp>
    </p:spTree>
    <p:extLst>
      <p:ext uri="{BB962C8B-B14F-4D97-AF65-F5344CB8AC3E}">
        <p14:creationId xmlns:p14="http://schemas.microsoft.com/office/powerpoint/2010/main" val="34818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A0C9DC-0D86-42E3-B7B3-75E7447E7880}"/>
              </a:ext>
            </a:extLst>
          </p:cNvPr>
          <p:cNvSpPr txBox="1">
            <a:spLocks/>
          </p:cNvSpPr>
          <p:nvPr/>
        </p:nvSpPr>
        <p:spPr>
          <a:xfrm>
            <a:off x="2132847" y="61835"/>
            <a:ext cx="61488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378FCD"/>
                </a:solidFill>
              </a:rPr>
              <a:t>Tijd voor zelfreflectie</a:t>
            </a:r>
          </a:p>
        </p:txBody>
      </p:sp>
      <p:sp>
        <p:nvSpPr>
          <p:cNvPr id="12" name="Thought Bubble: Cloud 11">
            <a:extLst>
              <a:ext uri="{FF2B5EF4-FFF2-40B4-BE49-F238E27FC236}">
                <a16:creationId xmlns:a16="http://schemas.microsoft.com/office/drawing/2014/main" id="{CA9F39EF-0748-41C6-AD9B-F59A4E5EAFCF}"/>
              </a:ext>
            </a:extLst>
          </p:cNvPr>
          <p:cNvSpPr/>
          <p:nvPr/>
        </p:nvSpPr>
        <p:spPr>
          <a:xfrm rot="1667474">
            <a:off x="739054" y="84382"/>
            <a:ext cx="1404292" cy="1083559"/>
          </a:xfrm>
          <a:prstGeom prst="cloudCallout">
            <a:avLst>
              <a:gd name="adj1" fmla="val -30856"/>
              <a:gd name="adj2" fmla="val 76985"/>
            </a:avLst>
          </a:prstGeom>
          <a:solidFill>
            <a:schemeClr val="bg1"/>
          </a:solidFill>
          <a:ln>
            <a:solidFill>
              <a:srgbClr val="37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7406CDB-8DA5-4171-9428-4C99314941D5}"/>
              </a:ext>
            </a:extLst>
          </p:cNvPr>
          <p:cNvSpPr txBox="1"/>
          <p:nvPr/>
        </p:nvSpPr>
        <p:spPr>
          <a:xfrm>
            <a:off x="0" y="1832875"/>
            <a:ext cx="6324600" cy="646331"/>
          </a:xfrm>
          <a:prstGeom prst="rect">
            <a:avLst/>
          </a:prstGeom>
          <a:solidFill>
            <a:srgbClr val="378FCD"/>
          </a:solidFill>
          <a:ln>
            <a:solidFill>
              <a:srgbClr val="378FCD"/>
            </a:solidFill>
          </a:ln>
        </p:spPr>
        <p:txBody>
          <a:bodyPr wrap="square">
            <a:spAutoFit/>
          </a:bodyPr>
          <a:lstStyle/>
          <a:p>
            <a:pPr algn="l"/>
            <a:r>
              <a:rPr lang="en-GB" b="1" dirty="0">
                <a:solidFill>
                  <a:srgbClr val="FFFFFF"/>
                </a:solidFill>
                <a:effectLst/>
              </a:rPr>
              <a:t>2.4 </a:t>
            </a:r>
            <a:r>
              <a:rPr lang="en-GB" b="1" dirty="0" err="1">
                <a:solidFill>
                  <a:srgbClr val="FFFFFF"/>
                </a:solidFill>
                <a:effectLst/>
              </a:rPr>
              <a:t>Kun</a:t>
            </a:r>
            <a:r>
              <a:rPr lang="en-GB" b="1" dirty="0">
                <a:solidFill>
                  <a:srgbClr val="FFFFFF"/>
                </a:solidFill>
                <a:effectLst/>
              </a:rPr>
              <a:t> je </a:t>
            </a:r>
            <a:r>
              <a:rPr lang="en-GB" b="1" dirty="0" err="1">
                <a:solidFill>
                  <a:srgbClr val="FFFFFF"/>
                </a:solidFill>
                <a:effectLst/>
              </a:rPr>
              <a:t>een</a:t>
            </a:r>
            <a:r>
              <a:rPr lang="en-GB" b="1" dirty="0">
                <a:solidFill>
                  <a:srgbClr val="FFFFFF"/>
                </a:solidFill>
                <a:effectLst/>
              </a:rPr>
              <a:t> of meer van deze factoren in uw klaslokaal terugvinden? </a:t>
            </a:r>
            <a:r>
              <a:rPr lang="en-GB" b="1" dirty="0" err="1">
                <a:solidFill>
                  <a:srgbClr val="FFFFFF"/>
                </a:solidFill>
                <a:effectLst/>
              </a:rPr>
              <a:t>Deel</a:t>
            </a:r>
            <a:r>
              <a:rPr lang="en-GB" b="1" dirty="0">
                <a:solidFill>
                  <a:srgbClr val="FFFFFF"/>
                </a:solidFill>
                <a:effectLst/>
              </a:rPr>
              <a:t> je voorbeelden met ons</a:t>
            </a:r>
          </a:p>
        </p:txBody>
      </p:sp>
      <p:cxnSp>
        <p:nvCxnSpPr>
          <p:cNvPr id="17" name="Straight Connector 16">
            <a:extLst>
              <a:ext uri="{FF2B5EF4-FFF2-40B4-BE49-F238E27FC236}">
                <a16:creationId xmlns:a16="http://schemas.microsoft.com/office/drawing/2014/main" id="{17A49CF0-8437-4101-A903-5C1A23BEB341}"/>
              </a:ext>
            </a:extLst>
          </p:cNvPr>
          <p:cNvCxnSpPr/>
          <p:nvPr/>
        </p:nvCxnSpPr>
        <p:spPr>
          <a:xfrm>
            <a:off x="3162300" y="384810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C7E51D3-F281-4961-8605-F88917178A38}"/>
              </a:ext>
            </a:extLst>
          </p:cNvPr>
          <p:cNvCxnSpPr/>
          <p:nvPr/>
        </p:nvCxnSpPr>
        <p:spPr>
          <a:xfrm>
            <a:off x="3162300" y="48196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798DC6B-573F-46E6-A876-77513E83F0F3}"/>
              </a:ext>
            </a:extLst>
          </p:cNvPr>
          <p:cNvCxnSpPr/>
          <p:nvPr/>
        </p:nvCxnSpPr>
        <p:spPr>
          <a:xfrm>
            <a:off x="3162300" y="5343525"/>
            <a:ext cx="6477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A9B11D59-E918-4591-ADB9-C1B12A5683B7}"/>
              </a:ext>
            </a:extLst>
          </p:cNvPr>
          <p:cNvSpPr txBox="1"/>
          <p:nvPr/>
        </p:nvSpPr>
        <p:spPr>
          <a:xfrm>
            <a:off x="4195762" y="1787995"/>
            <a:ext cx="7477125" cy="2600325"/>
          </a:xfrm>
          <a:prstGeom prst="rect">
            <a:avLst/>
          </a:prstGeom>
          <a:noFill/>
        </p:spPr>
        <p:txBody>
          <a:bodyPr wrap="square" rtlCol="0">
            <a:spAutoFit/>
          </a:bodyPr>
          <a:lstStyle/>
          <a:p>
            <a:endParaRPr lang="en-GB" dirty="0"/>
          </a:p>
        </p:txBody>
      </p:sp>
      <p:cxnSp>
        <p:nvCxnSpPr>
          <p:cNvPr id="23" name="Straight Connector 22">
            <a:extLst>
              <a:ext uri="{FF2B5EF4-FFF2-40B4-BE49-F238E27FC236}">
                <a16:creationId xmlns:a16="http://schemas.microsoft.com/office/drawing/2014/main" id="{870F97F9-CDA4-4903-82D9-A930F615C24E}"/>
              </a:ext>
            </a:extLst>
          </p:cNvPr>
          <p:cNvCxnSpPr/>
          <p:nvPr/>
        </p:nvCxnSpPr>
        <p:spPr>
          <a:xfrm>
            <a:off x="3162300" y="4314825"/>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F9C43BE-00AC-4286-897C-5A11C717CBA6}"/>
              </a:ext>
            </a:extLst>
          </p:cNvPr>
          <p:cNvCxnSpPr/>
          <p:nvPr/>
        </p:nvCxnSpPr>
        <p:spPr>
          <a:xfrm>
            <a:off x="3162300" y="3333750"/>
            <a:ext cx="64770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A1B3B48-81DC-4D3B-A0E5-8C3FDDDBCFE3}"/>
              </a:ext>
            </a:extLst>
          </p:cNvPr>
          <p:cNvCxnSpPr/>
          <p:nvPr/>
        </p:nvCxnSpPr>
        <p:spPr>
          <a:xfrm>
            <a:off x="3162300" y="5876925"/>
            <a:ext cx="6477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079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a:t>Lijst van referenties en verdere lectuur</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a:xfrm>
            <a:off x="645391" y="1690688"/>
            <a:ext cx="10901218" cy="4630593"/>
          </a:xfrm>
        </p:spPr>
        <p:txBody>
          <a:bodyPr>
            <a:normAutofit fontScale="92500"/>
          </a:bodyPr>
          <a:lstStyle/>
          <a:p>
            <a:pPr marL="457200" lvl="1" indent="0">
              <a:lnSpc>
                <a:spcPct val="110000"/>
              </a:lnSpc>
              <a:buNone/>
            </a:pPr>
            <a:r>
              <a:rPr lang="en-GB" sz="1000" dirty="0">
                <a:solidFill>
                  <a:schemeClr val="bg1"/>
                </a:solidFill>
                <a:ea typeface="Corbel" panose="020B0503020204020204" pitchFamily="34" charset="0"/>
                <a:cs typeface="Calibri Light" panose="020F0302020204030204" pitchFamily="34" charset="0"/>
              </a:rPr>
              <a:t>L. Mei </a:t>
            </a:r>
            <a:r>
              <a:rPr lang="en-GB" sz="1000" dirty="0" err="1">
                <a:solidFill>
                  <a:schemeClr val="bg1"/>
                </a:solidFill>
                <a:ea typeface="Corbel" panose="020B0503020204020204" pitchFamily="34" charset="0"/>
                <a:cs typeface="Calibri Light" panose="020F0302020204030204" pitchFamily="34" charset="0"/>
              </a:rPr>
              <a:t>Ph'ng</a:t>
            </a:r>
            <a:r>
              <a:rPr lang="en-GB" sz="1000" dirty="0">
                <a:solidFill>
                  <a:schemeClr val="bg1"/>
                </a:solidFill>
                <a:ea typeface="Corbel" panose="020B0503020204020204" pitchFamily="34" charset="0"/>
                <a:cs typeface="Calibri Light" panose="020F0302020204030204" pitchFamily="34" charset="0"/>
              </a:rPr>
              <a:t>, "Teaching Styles, Learning Styles and the ESP Classroom," MATEC Web Conf., vol. 150, pp. 5082, 2018</a:t>
            </a:r>
          </a:p>
          <a:p>
            <a:pPr marL="457200" lvl="1" indent="0">
              <a:lnSpc>
                <a:spcPct val="110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0000"/>
              </a:lnSpc>
              <a:buNone/>
            </a:pPr>
            <a:r>
              <a:rPr lang="en-GB" sz="1000" dirty="0">
                <a:solidFill>
                  <a:schemeClr val="bg1"/>
                </a:solidFill>
                <a:ea typeface="Corbel" panose="020B0503020204020204" pitchFamily="34" charset="0"/>
                <a:cs typeface="Calibri Light" panose="020F0302020204030204" pitchFamily="34" charset="0"/>
              </a:rPr>
              <a:t>Chetty, Nithya &amp; </a:t>
            </a:r>
            <a:r>
              <a:rPr lang="en-GB" sz="1000" dirty="0" err="1">
                <a:solidFill>
                  <a:schemeClr val="bg1"/>
                </a:solidFill>
                <a:ea typeface="Corbel" panose="020B0503020204020204" pitchFamily="34" charset="0"/>
                <a:cs typeface="Calibri Light" panose="020F0302020204030204" pitchFamily="34" charset="0"/>
              </a:rPr>
              <a:t>Handayani</a:t>
            </a:r>
            <a:r>
              <a:rPr lang="en-GB" sz="1000" dirty="0">
                <a:solidFill>
                  <a:schemeClr val="bg1"/>
                </a:solidFill>
                <a:ea typeface="Corbel" panose="020B0503020204020204" pitchFamily="34" charset="0"/>
                <a:cs typeface="Calibri Light" panose="020F0302020204030204" pitchFamily="34" charset="0"/>
              </a:rPr>
              <a:t>, Lina &amp; </a:t>
            </a:r>
            <a:r>
              <a:rPr lang="en-GB" sz="1000" dirty="0" err="1">
                <a:solidFill>
                  <a:schemeClr val="bg1"/>
                </a:solidFill>
                <a:ea typeface="Corbel" panose="020B0503020204020204" pitchFamily="34" charset="0"/>
                <a:cs typeface="Calibri Light" panose="020F0302020204030204" pitchFamily="34" charset="0"/>
              </a:rPr>
              <a:t>Sahabudin</a:t>
            </a:r>
            <a:r>
              <a:rPr lang="en-GB" sz="1000" dirty="0">
                <a:solidFill>
                  <a:schemeClr val="bg1"/>
                </a:solidFill>
                <a:ea typeface="Corbel" panose="020B0503020204020204" pitchFamily="34" charset="0"/>
                <a:cs typeface="Calibri Light" panose="020F0302020204030204" pitchFamily="34" charset="0"/>
              </a:rPr>
              <a:t>, Noor &amp; Ali, </a:t>
            </a:r>
            <a:r>
              <a:rPr lang="en-GB" sz="1000" dirty="0" err="1">
                <a:solidFill>
                  <a:schemeClr val="bg1"/>
                </a:solidFill>
                <a:ea typeface="Corbel" panose="020B0503020204020204" pitchFamily="34" charset="0"/>
                <a:cs typeface="Calibri Light" panose="020F0302020204030204" pitchFamily="34" charset="0"/>
              </a:rPr>
              <a:t>Zuraina </a:t>
            </a:r>
            <a:r>
              <a:rPr lang="en-GB" sz="1000" dirty="0">
                <a:solidFill>
                  <a:schemeClr val="bg1"/>
                </a:solidFill>
                <a:ea typeface="Corbel" panose="020B0503020204020204" pitchFamily="34" charset="0"/>
                <a:cs typeface="Calibri Light" panose="020F0302020204030204" pitchFamily="34" charset="0"/>
              </a:rPr>
              <a:t>&amp; Hamzah, </a:t>
            </a:r>
            <a:r>
              <a:rPr lang="en-GB" sz="1000" dirty="0" err="1">
                <a:solidFill>
                  <a:schemeClr val="bg1"/>
                </a:solidFill>
                <a:ea typeface="Corbel" panose="020B0503020204020204" pitchFamily="34" charset="0"/>
                <a:cs typeface="Calibri Light" panose="020F0302020204030204" pitchFamily="34" charset="0"/>
              </a:rPr>
              <a:t>Norhasyimah </a:t>
            </a:r>
            <a:r>
              <a:rPr lang="en-GB" sz="1000" dirty="0">
                <a:solidFill>
                  <a:schemeClr val="bg1"/>
                </a:solidFill>
                <a:ea typeface="Corbel" panose="020B0503020204020204" pitchFamily="34" charset="0"/>
                <a:cs typeface="Calibri Light" panose="020F0302020204030204" pitchFamily="34" charset="0"/>
              </a:rPr>
              <a:t>&amp; Kasim, </a:t>
            </a:r>
            <a:r>
              <a:rPr lang="en-GB" sz="1000" dirty="0" err="1">
                <a:solidFill>
                  <a:schemeClr val="bg1"/>
                </a:solidFill>
                <a:ea typeface="Corbel" panose="020B0503020204020204" pitchFamily="34" charset="0"/>
                <a:cs typeface="Calibri Light" panose="020F0302020204030204" pitchFamily="34" charset="0"/>
              </a:rPr>
              <a:t>Shahreen</a:t>
            </a:r>
            <a:r>
              <a:rPr lang="en-GB" sz="1000" dirty="0">
                <a:solidFill>
                  <a:schemeClr val="bg1"/>
                </a:solidFill>
                <a:ea typeface="Corbel" panose="020B0503020204020204" pitchFamily="34" charset="0"/>
                <a:cs typeface="Calibri Light" panose="020F0302020204030204" pitchFamily="34" charset="0"/>
              </a:rPr>
              <a:t>. (2019). Leerstijlen en onderwijsstijlen bepalen de academische prestaties van studenten. International Journal of Evaluation and Research in Education (IJERE). 8. 610.10.11591/ijere.v8i4.20345. </a:t>
            </a:r>
            <a:r>
              <a:rPr lang="en-GB" sz="1000" dirty="0">
                <a:solidFill>
                  <a:schemeClr val="bg1"/>
                </a:solidFill>
                <a:ea typeface="Corbel" panose="020B0503020204020204" pitchFamily="34" charset="0"/>
                <a:cs typeface="Times New Roman" panose="02020603050405020304" pitchFamily="18" charset="0"/>
              </a:rPr>
              <a:t>Opgehaald </a:t>
            </a:r>
            <a:r>
              <a:rPr lang="en-US" sz="1000" dirty="0">
                <a:solidFill>
                  <a:schemeClr val="bg1"/>
                </a:solidFill>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van: </a:t>
            </a:r>
            <a:r>
              <a:rPr lang="en-GB" sz="1000" u="sng" dirty="0">
                <a:solidFill>
                  <a:schemeClr val="bg1"/>
                </a:solidFill>
                <a:ea typeface="Corbel" panose="020B050302020402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a:t>
            </a:r>
            <a:r>
              <a:rPr lang="en-GB" sz="1000" dirty="0">
                <a:solidFill>
                  <a:schemeClr val="bg1"/>
                </a:solidFill>
                <a:ea typeface="Corbel" panose="020B0503020204020204" pitchFamily="34" charset="0"/>
                <a:cs typeface="Calibri Light" panose="020F0302020204030204" pitchFamily="34" charset="0"/>
              </a:rPr>
              <a:t>//files.eric.ed.gov/fulltext/EJ1238274.pdf </a:t>
            </a:r>
          </a:p>
          <a:p>
            <a:pPr marL="457200" lvl="1" indent="0">
              <a:lnSpc>
                <a:spcPct val="110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0000"/>
              </a:lnSpc>
              <a:buNone/>
            </a:pPr>
            <a:r>
              <a:rPr lang="en-US" sz="1000" dirty="0">
                <a:solidFill>
                  <a:schemeClr val="bg1"/>
                </a:solidFill>
                <a:cs typeface="Calibri Light" panose="020F0302020204030204" pitchFamily="34" charset="0"/>
              </a:rPr>
              <a:t>Bekijk Sonic, De 8 Leerstijlen, (2020), </a:t>
            </a:r>
            <a:r>
              <a:rPr lang="en-GB" sz="1000" dirty="0">
                <a:solidFill>
                  <a:schemeClr val="bg1"/>
                </a:solidFill>
                <a:ea typeface="Corbel" panose="020B0503020204020204" pitchFamily="34" charset="0"/>
                <a:cs typeface="Times New Roman" panose="02020603050405020304" pitchFamily="18" charset="0"/>
              </a:rPr>
              <a:t>Opgehaald van: </a:t>
            </a:r>
            <a:r>
              <a:rPr lang="nl-NL" sz="1000" dirty="0">
                <a:solidFill>
                  <a:schemeClr val="bg1"/>
                </a:solidFill>
                <a:cs typeface="Calibri Light" panose="020F0302020204030204" pitchFamily="34" charset="0"/>
                <a:hlinkClick r:id="rId3">
                  <a:extLst>
                    <a:ext uri="{A12FA001-AC4F-418D-AE19-62706E023703}">
                      <ahyp:hlinkClr xmlns:ahyp="http://schemas.microsoft.com/office/drawing/2018/hyperlinkcolor" val="tx"/>
                    </a:ext>
                  </a:extLst>
                </a:hlinkClick>
              </a:rPr>
              <a:t>https:</a:t>
            </a:r>
            <a:r>
              <a:rPr lang="nl-NL" sz="1000" dirty="0">
                <a:solidFill>
                  <a:schemeClr val="bg1"/>
                </a:solidFill>
                <a:cs typeface="Calibri Light" panose="020F0302020204030204" pitchFamily="34" charset="0"/>
              </a:rPr>
              <a:t>//www.viewsonic.com/library/education/the-8-learning-styles/ </a:t>
            </a:r>
          </a:p>
          <a:p>
            <a:pPr marL="457200" lvl="1" indent="0">
              <a:lnSpc>
                <a:spcPct val="110000"/>
              </a:lnSpc>
              <a:buNone/>
            </a:pPr>
            <a:endParaRPr lang="nl-NL" sz="1000" dirty="0">
              <a:solidFill>
                <a:schemeClr val="bg1"/>
              </a:solidFill>
              <a:effectLst/>
              <a:ea typeface="Corbel" panose="020B0503020204020204" pitchFamily="34" charset="0"/>
              <a:cs typeface="Calibri Light" panose="020F0302020204030204" pitchFamily="34" charset="0"/>
            </a:endParaRPr>
          </a:p>
          <a:p>
            <a:pPr marL="457200" lvl="1" indent="0">
              <a:lnSpc>
                <a:spcPct val="110000"/>
              </a:lnSpc>
              <a:buNone/>
            </a:pPr>
            <a:r>
              <a:rPr lang="en-GB" sz="1000" dirty="0">
                <a:solidFill>
                  <a:schemeClr val="bg1"/>
                </a:solidFill>
                <a:effectLst/>
                <a:ea typeface="Corbel" panose="020B0503020204020204" pitchFamily="34" charset="0"/>
                <a:cs typeface="Calibri Light" panose="020F0302020204030204" pitchFamily="34" charset="0"/>
              </a:rPr>
              <a:t>Deb Peterson, The Learning Styles Controversy - Arguments For and Against, </a:t>
            </a:r>
            <a:r>
              <a:rPr lang="en-GB" sz="1000" dirty="0" err="1">
                <a:solidFill>
                  <a:schemeClr val="bg1"/>
                </a:solidFill>
                <a:effectLst/>
                <a:ea typeface="Corbel" panose="020B0503020204020204" pitchFamily="34" charset="0"/>
                <a:cs typeface="Calibri Light" panose="020F0302020204030204" pitchFamily="34" charset="0"/>
              </a:rPr>
              <a:t>Thought.Co</a:t>
            </a:r>
            <a:r>
              <a:rPr lang="en-GB" sz="1000" dirty="0">
                <a:solidFill>
                  <a:schemeClr val="bg1"/>
                </a:solidFill>
                <a:effectLst/>
                <a:ea typeface="Corbel" panose="020B0503020204020204" pitchFamily="34" charset="0"/>
                <a:cs typeface="Calibri Light" panose="020F0302020204030204" pitchFamily="34" charset="0"/>
              </a:rPr>
              <a:t>, (2020) </a:t>
            </a:r>
            <a:r>
              <a:rPr lang="en-GB" sz="1000" dirty="0">
                <a:solidFill>
                  <a:schemeClr val="bg1"/>
                </a:solidFill>
                <a:ea typeface="Corbel" panose="020B0503020204020204" pitchFamily="34" charset="0"/>
                <a:cs typeface="Times New Roman" panose="02020603050405020304" pitchFamily="18" charset="0"/>
              </a:rPr>
              <a:t>Retrieved from: </a:t>
            </a:r>
            <a:r>
              <a:rPr lang="en-GB" sz="1000" dirty="0">
                <a:solidFill>
                  <a:schemeClr val="bg1"/>
                </a:solidFill>
                <a:effectLst/>
                <a:ea typeface="Corbel" panose="020B050302020402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https:</a:t>
            </a:r>
            <a:r>
              <a:rPr lang="en-GB" sz="1000" dirty="0">
                <a:solidFill>
                  <a:schemeClr val="bg1"/>
                </a:solidFill>
                <a:effectLst/>
                <a:ea typeface="Corbel" panose="020B0503020204020204" pitchFamily="34" charset="0"/>
                <a:cs typeface="Calibri Light" panose="020F0302020204030204" pitchFamily="34" charset="0"/>
              </a:rPr>
              <a:t>//www.thoughtco.com/learning-styles-controversy-31153 </a:t>
            </a:r>
          </a:p>
          <a:p>
            <a:pPr marL="457200" lvl="1" indent="0">
              <a:lnSpc>
                <a:spcPct val="110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0000"/>
              </a:lnSpc>
              <a:buNone/>
            </a:pPr>
            <a:r>
              <a:rPr lang="en-GB" sz="1000" dirty="0">
                <a:solidFill>
                  <a:schemeClr val="bg1"/>
                </a:solidFill>
                <a:effectLst/>
                <a:ea typeface="Corbel" panose="020B0503020204020204" pitchFamily="34" charset="0"/>
                <a:cs typeface="Calibri Light" panose="020F0302020204030204" pitchFamily="34" charset="0"/>
              </a:rPr>
              <a:t>Carol Ann Tomlinson, Wat is gedifferentieerde instructie? </a:t>
            </a:r>
            <a:r>
              <a:rPr lang="en-GB" sz="1000" dirty="0">
                <a:solidFill>
                  <a:schemeClr val="bg1"/>
                </a:solidFill>
                <a:ea typeface="Corbel" panose="020B0503020204020204" pitchFamily="34" charset="0"/>
                <a:cs typeface="Times New Roman" panose="02020603050405020304" pitchFamily="18" charset="0"/>
              </a:rPr>
              <a:t>Afkomstig van: </a:t>
            </a:r>
            <a:r>
              <a:rPr lang="en-GB" sz="1000" u="sng" dirty="0">
                <a:solidFill>
                  <a:schemeClr val="bg1"/>
                </a:solidFill>
                <a:effectLst/>
                <a:ea typeface="Corbel" panose="020B050302020402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https:</a:t>
            </a:r>
            <a:r>
              <a:rPr lang="en-GB" sz="1000" dirty="0">
                <a:solidFill>
                  <a:schemeClr val="bg1"/>
                </a:solidFill>
                <a:effectLst/>
                <a:ea typeface="Corbel" panose="020B0503020204020204" pitchFamily="34" charset="0"/>
                <a:cs typeface="Calibri Light" panose="020F0302020204030204" pitchFamily="34" charset="0"/>
              </a:rPr>
              <a:t>//www.readingrockets.org/article/what-differentiated-instruction </a:t>
            </a:r>
          </a:p>
          <a:p>
            <a:pPr marL="457200" lvl="1" indent="0">
              <a:lnSpc>
                <a:spcPct val="110000"/>
              </a:lnSpc>
              <a:buNone/>
            </a:pPr>
            <a:endParaRPr lang="en-GB" sz="1000" dirty="0">
              <a:solidFill>
                <a:schemeClr val="bg1"/>
              </a:solidFill>
              <a:ea typeface="Corbel" panose="020B0503020204020204" pitchFamily="34" charset="0"/>
              <a:cs typeface="Calibri Light" panose="020F0302020204030204" pitchFamily="34" charset="0"/>
            </a:endParaRPr>
          </a:p>
          <a:p>
            <a:pPr marL="457200" lvl="1" indent="0">
              <a:lnSpc>
                <a:spcPct val="110000"/>
              </a:lnSpc>
              <a:buNone/>
            </a:pPr>
            <a:r>
              <a:rPr lang="en-GB" sz="1000" dirty="0">
                <a:solidFill>
                  <a:schemeClr val="bg1"/>
                </a:solidFill>
                <a:ea typeface="Corbel" panose="020B0503020204020204" pitchFamily="34" charset="0"/>
                <a:cs typeface="Calibri Light" panose="020F0302020204030204" pitchFamily="34" charset="0"/>
              </a:rPr>
              <a:t>Sarah Mead, Gedifferentieerd leren: Why "One Size Fits All" Doesn't Work In Education, Whitby, </a:t>
            </a:r>
            <a:r>
              <a:rPr lang="en-GB" sz="1000" dirty="0">
                <a:solidFill>
                  <a:schemeClr val="bg1"/>
                </a:solidFill>
                <a:ea typeface="Corbel" panose="020B0503020204020204" pitchFamily="34" charset="0"/>
                <a:cs typeface="Times New Roman" panose="02020603050405020304" pitchFamily="18" charset="0"/>
              </a:rPr>
              <a:t>Retrieved from: </a:t>
            </a:r>
            <a:r>
              <a:rPr lang="nl-NL" sz="1000" dirty="0">
                <a:solidFill>
                  <a:schemeClr val="bg1"/>
                </a:solidFill>
                <a:cs typeface="Calibri Light" panose="020F0302020204030204" pitchFamily="34" charset="0"/>
                <a:hlinkClick r:id="rId6">
                  <a:extLst>
                    <a:ext uri="{A12FA001-AC4F-418D-AE19-62706E023703}">
                      <ahyp:hlinkClr xmlns:ahyp="http://schemas.microsoft.com/office/drawing/2018/hyperlinkcolor" val="tx"/>
                    </a:ext>
                  </a:extLst>
                </a:hlinkClick>
              </a:rPr>
              <a:t>https://www.whitbyschool.org/passionforlearning/differentiated-learning-why-one-size-fits-all-doesnt-work-in-education#:~:text=Onderzoek%20vindt%20dat%20leerlingen%20zich%20indiepen,size%2Dfits%2Dall%20lezing</a:t>
            </a:r>
            <a:r>
              <a:rPr lang="nl-NL" sz="1000" dirty="0">
                <a:solidFill>
                  <a:schemeClr val="bg1"/>
                </a:solidFill>
                <a:cs typeface="Calibri Light" panose="020F0302020204030204" pitchFamily="34" charset="0"/>
              </a:rPr>
              <a:t>.</a:t>
            </a:r>
          </a:p>
          <a:p>
            <a:pPr marL="457200" lvl="1" indent="0">
              <a:lnSpc>
                <a:spcPct val="110000"/>
              </a:lnSpc>
              <a:buNone/>
            </a:pPr>
            <a:endParaRPr lang="nl-NL" sz="1000" dirty="0">
              <a:solidFill>
                <a:schemeClr val="bg1"/>
              </a:solidFill>
              <a:cs typeface="Calibri Light" panose="020F0302020204030204" pitchFamily="34" charset="0"/>
            </a:endParaRPr>
          </a:p>
          <a:p>
            <a:pPr marL="457200" lvl="1" indent="0">
              <a:lnSpc>
                <a:spcPct val="110000"/>
              </a:lnSpc>
              <a:buNone/>
            </a:pPr>
            <a:r>
              <a:rPr lang="nl-NL" sz="1000" dirty="0">
                <a:solidFill>
                  <a:schemeClr val="bg1"/>
                </a:solidFill>
                <a:cs typeface="Calibri Light" panose="020F0302020204030204" pitchFamily="34" charset="0"/>
              </a:rPr>
              <a:t>Sabriye Şener, Ayten Çokçalışkan, </a:t>
            </a:r>
            <a:r>
              <a:rPr lang="en-GB" sz="1000" dirty="0">
                <a:solidFill>
                  <a:schemeClr val="bg1"/>
                </a:solidFill>
                <a:cs typeface="Calibri Light" panose="020F0302020204030204" pitchFamily="34" charset="0"/>
              </a:rPr>
              <a:t>Een onderzoek tussen Meervoudige Intelligenties en Leerstijlen, Journal of Education and Training Studies, Vol. 6, No. 2; February 2018 </a:t>
            </a:r>
            <a:r>
              <a:rPr lang="en-GB" sz="1000" dirty="0">
                <a:solidFill>
                  <a:schemeClr val="bg1"/>
                </a:solidFill>
                <a:ea typeface="Corbel" panose="020B0503020204020204" pitchFamily="34" charset="0"/>
                <a:cs typeface="Times New Roman" panose="02020603050405020304" pitchFamily="18" charset="0"/>
              </a:rPr>
              <a:t>Retrieved from: </a:t>
            </a:r>
            <a:r>
              <a:rPr lang="en-GB" sz="1000" u="sng" dirty="0">
                <a:solidFill>
                  <a:schemeClr val="bg1"/>
                </a:solidFill>
                <a:effectLst/>
                <a:ea typeface="Corbel" panose="020B0503020204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a:t>
            </a:r>
            <a:r>
              <a:rPr lang="en-GB" sz="1000" dirty="0">
                <a:solidFill>
                  <a:schemeClr val="bg1"/>
                </a:solidFill>
                <a:effectLst/>
                <a:ea typeface="Corbel" panose="020B0503020204020204" pitchFamily="34" charset="0"/>
                <a:cs typeface="Times New Roman" panose="02020603050405020304" pitchFamily="18" charset="0"/>
              </a:rPr>
              <a:t>//files.eric.ed.gov/fulltext/EJ1170867.pdf </a:t>
            </a:r>
          </a:p>
          <a:p>
            <a:pPr marL="457200" lvl="1" indent="0">
              <a:lnSpc>
                <a:spcPct val="110000"/>
              </a:lnSpc>
              <a:buNone/>
            </a:pPr>
            <a:endParaRPr lang="en-GB" sz="1000" dirty="0">
              <a:solidFill>
                <a:schemeClr val="bg1"/>
              </a:solidFill>
              <a:ea typeface="Corbel" panose="020B0503020204020204" pitchFamily="34" charset="0"/>
              <a:cs typeface="Times New Roman" panose="02020603050405020304" pitchFamily="18" charset="0"/>
            </a:endParaRPr>
          </a:p>
          <a:p>
            <a:pPr marL="457200" lvl="1" indent="0">
              <a:lnSpc>
                <a:spcPct val="110000"/>
              </a:lnSpc>
              <a:buNone/>
            </a:pPr>
            <a:r>
              <a:rPr lang="en-GB" sz="1000" dirty="0">
                <a:solidFill>
                  <a:schemeClr val="bg1"/>
                </a:solidFill>
                <a:effectLst/>
                <a:ea typeface="Corbel" panose="020B0503020204020204" pitchFamily="34" charset="0"/>
                <a:cs typeface="Times New Roman" panose="02020603050405020304" pitchFamily="18" charset="0"/>
              </a:rPr>
              <a:t>Northern Illinois University </a:t>
            </a:r>
            <a:r>
              <a:rPr lang="en-GB" sz="1000" dirty="0" err="1">
                <a:solidFill>
                  <a:schemeClr val="bg1"/>
                </a:solidFill>
                <a:effectLst/>
                <a:ea typeface="Corbel" panose="020B0503020204020204" pitchFamily="34" charset="0"/>
                <a:cs typeface="Times New Roman" panose="02020603050405020304" pitchFamily="18" charset="0"/>
              </a:rPr>
              <a:t>Centrum </a:t>
            </a:r>
            <a:r>
              <a:rPr lang="en-GB" sz="1000" dirty="0">
                <a:solidFill>
                  <a:schemeClr val="bg1"/>
                </a:solidFill>
                <a:effectLst/>
                <a:ea typeface="Corbel" panose="020B0503020204020204" pitchFamily="34" charset="0"/>
                <a:cs typeface="Times New Roman" panose="02020603050405020304" pitchFamily="18" charset="0"/>
              </a:rPr>
              <a:t>voor Innovatief Onderwijzen en Leren. (2020). Howard Gardner's theorie van meervoudige intelligenties. In Instructiegids voor universitaire docenten en onderwijsassistenten. Opgehaald van </a:t>
            </a:r>
            <a:r>
              <a:rPr lang="en-GB" sz="1000" dirty="0">
                <a:solidFill>
                  <a:schemeClr val="bg1"/>
                </a:solidFill>
                <a:effectLst/>
                <a:ea typeface="Corbel" panose="020B0503020204020204" pitchFamily="34" charset="0"/>
                <a:cs typeface="Times New Roman" panose="02020603050405020304" pitchFamily="18" charset="0"/>
                <a:hlinkClick r:id="rId8"/>
              </a:rPr>
              <a:t>https://www.niu.edu/citl/resources/guides/instructional-guide</a:t>
            </a: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0000"/>
              </a:lnSpc>
              <a:buNone/>
            </a:pPr>
            <a:endParaRPr lang="en-GB" sz="1000" dirty="0">
              <a:solidFill>
                <a:schemeClr val="bg1"/>
              </a:solidFill>
              <a:effectLst/>
              <a:ea typeface="Corbel" panose="020B0503020204020204" pitchFamily="34" charset="0"/>
              <a:cs typeface="Times New Roman" panose="02020603050405020304" pitchFamily="18" charset="0"/>
            </a:endParaRPr>
          </a:p>
          <a:p>
            <a:pPr marL="457200" lvl="1" indent="0">
              <a:lnSpc>
                <a:spcPct val="110000"/>
              </a:lnSpc>
              <a:buNone/>
            </a:pPr>
            <a:r>
              <a:rPr lang="en-GB" sz="1000" dirty="0">
                <a:solidFill>
                  <a:schemeClr val="bg1"/>
                </a:solidFill>
                <a:effectLst/>
                <a:ea typeface="Corbel" panose="020B0503020204020204" pitchFamily="34" charset="0"/>
                <a:cs typeface="Times New Roman" panose="02020603050405020304" pitchFamily="18" charset="0"/>
              </a:rPr>
              <a:t>Rima </a:t>
            </a:r>
            <a:r>
              <a:rPr lang="en-GB" sz="1000" dirty="0" err="1">
                <a:solidFill>
                  <a:schemeClr val="bg1"/>
                </a:solidFill>
                <a:effectLst/>
                <a:ea typeface="Corbel" panose="020B0503020204020204" pitchFamily="34" charset="0"/>
                <a:cs typeface="Times New Roman" panose="02020603050405020304" pitchFamily="18" charset="0"/>
              </a:rPr>
              <a:t>Amacha</a:t>
            </a:r>
            <a:r>
              <a:rPr lang="en-GB" sz="1000" dirty="0">
                <a:solidFill>
                  <a:schemeClr val="bg1"/>
                </a:solidFill>
                <a:effectLst/>
                <a:ea typeface="Corbel" panose="020B0503020204020204" pitchFamily="34" charset="0"/>
                <a:cs typeface="Times New Roman" panose="02020603050405020304" pitchFamily="18" charset="0"/>
              </a:rPr>
              <a:t>, </a:t>
            </a:r>
            <a:r>
              <a:rPr lang="en-GB" sz="1000" dirty="0" err="1">
                <a:solidFill>
                  <a:schemeClr val="bg1"/>
                </a:solidFill>
                <a:effectLst/>
                <a:ea typeface="Corbel" panose="020B0503020204020204" pitchFamily="34" charset="0"/>
                <a:cs typeface="Times New Roman" panose="02020603050405020304" pitchFamily="18" charset="0"/>
              </a:rPr>
              <a:t>Ahliah </a:t>
            </a:r>
            <a:r>
              <a:rPr lang="en-GB" sz="1000" dirty="0">
                <a:solidFill>
                  <a:schemeClr val="bg1"/>
                </a:solidFill>
                <a:effectLst/>
                <a:ea typeface="Corbel" panose="020B0503020204020204" pitchFamily="34" charset="0"/>
                <a:cs typeface="Times New Roman" panose="02020603050405020304" pitchFamily="18" charset="0"/>
              </a:rPr>
              <a:t>School, Using the Multiple Intelligences Theory in a Classroom, (2017) </a:t>
            </a:r>
            <a:r>
              <a:rPr lang="en-GB" sz="1000" dirty="0">
                <a:solidFill>
                  <a:schemeClr val="bg1"/>
                </a:solidFill>
                <a:ea typeface="Corbel" panose="020B0503020204020204" pitchFamily="34" charset="0"/>
                <a:cs typeface="Times New Roman" panose="02020603050405020304" pitchFamily="18" charset="0"/>
              </a:rPr>
              <a:t>Retrieved from: </a:t>
            </a:r>
            <a:r>
              <a:rPr lang="en-GB" sz="1000" dirty="0">
                <a:solidFill>
                  <a:schemeClr val="bg1"/>
                </a:solidFill>
                <a:hlinkClick r:id="rId9">
                  <a:extLst>
                    <a:ext uri="{A12FA001-AC4F-418D-AE19-62706E023703}">
                      <ahyp:hlinkClr xmlns:ahyp="http://schemas.microsoft.com/office/drawing/2018/hyperlinkcolor" val="tx"/>
                    </a:ext>
                  </a:extLst>
                </a:hlinkClick>
              </a:rPr>
              <a:t>https://www.onatlas.com/blog/multiple-intelligences-theory</a:t>
            </a:r>
            <a:endParaRPr lang="en-GB" sz="1000" b="1" dirty="0">
              <a:solidFill>
                <a:schemeClr val="bg1"/>
              </a:solidFill>
              <a:effectLst/>
              <a:ea typeface="Corbel" panose="020B0503020204020204" pitchFamily="34" charset="0"/>
              <a:cs typeface="Times New Roman" panose="02020603050405020304" pitchFamily="18" charset="0"/>
            </a:endParaRPr>
          </a:p>
          <a:p>
            <a:pPr marL="0" indent="0">
              <a:lnSpc>
                <a:spcPct val="110000"/>
              </a:lnSpc>
              <a:buNone/>
            </a:pPr>
            <a:endParaRPr lang="nl-NL" sz="2000" dirty="0">
              <a:solidFill>
                <a:schemeClr val="bg1"/>
              </a:solidFill>
            </a:endParaRPr>
          </a:p>
          <a:p>
            <a:pPr marL="0" indent="0">
              <a:lnSpc>
                <a:spcPct val="110000"/>
              </a:lnSpc>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err="1"/>
              <a:t>Leerresultaten</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690688"/>
            <a:ext cx="10515600" cy="4351338"/>
          </a:xfrm>
        </p:spPr>
        <p:txBody>
          <a:bodyPr>
            <a:normAutofit fontScale="70000" lnSpcReduction="20000"/>
          </a:bodyPr>
          <a:lstStyle/>
          <a:p>
            <a:pPr marL="0" indent="0">
              <a:lnSpc>
                <a:spcPct val="110000"/>
              </a:lnSpc>
              <a:buNone/>
            </a:pPr>
            <a:r>
              <a:rPr lang="en-GB" dirty="0"/>
              <a:t>Na het voltooien van deze module, zullen de leerlingen in staat </a:t>
            </a:r>
            <a:r>
              <a:rPr lang="en-GB" dirty="0" err="1"/>
              <a:t>zijn</a:t>
            </a:r>
            <a:r>
              <a:rPr lang="en-GB" dirty="0"/>
              <a:t> om </a:t>
            </a:r>
            <a:r>
              <a:rPr lang="en-GB" dirty="0" err="1"/>
              <a:t>te</a:t>
            </a:r>
            <a:r>
              <a:rPr lang="en-GB" dirty="0"/>
              <a:t>:</a:t>
            </a:r>
          </a:p>
          <a:p>
            <a:pPr marL="0" indent="0">
              <a:lnSpc>
                <a:spcPct val="110000"/>
              </a:lnSpc>
              <a:buNone/>
            </a:pPr>
            <a:endParaRPr lang="en-GB" dirty="0"/>
          </a:p>
          <a:p>
            <a:pPr>
              <a:lnSpc>
                <a:spcPct val="110000"/>
              </a:lnSpc>
            </a:pPr>
            <a:r>
              <a:rPr lang="en-GB" b="1" i="1" u="sng" dirty="0"/>
              <a:t>Begrijpen </a:t>
            </a:r>
            <a:r>
              <a:rPr lang="en-GB" dirty="0"/>
              <a:t>wat de theorie van meervoudige intelligentie is en de verschillende componenten ervan</a:t>
            </a:r>
          </a:p>
          <a:p>
            <a:pPr>
              <a:lnSpc>
                <a:spcPct val="110000"/>
              </a:lnSpc>
            </a:pPr>
            <a:endParaRPr lang="en-GB" dirty="0"/>
          </a:p>
          <a:p>
            <a:pPr>
              <a:lnSpc>
                <a:spcPct val="110000"/>
              </a:lnSpc>
            </a:pPr>
            <a:r>
              <a:rPr lang="en-GB" b="1" i="1" u="sng" dirty="0"/>
              <a:t>Erkennen </a:t>
            </a:r>
            <a:r>
              <a:rPr lang="en-GB" dirty="0"/>
              <a:t>wat de verschillende leerstijlen zijn en waarom het nuttig is daarmee in het onderwijs rekening te houden</a:t>
            </a:r>
          </a:p>
          <a:p>
            <a:pPr>
              <a:lnSpc>
                <a:spcPct val="110000"/>
              </a:lnSpc>
            </a:pPr>
            <a:endParaRPr lang="en-GB" dirty="0"/>
          </a:p>
          <a:p>
            <a:pPr>
              <a:lnSpc>
                <a:spcPct val="110000"/>
              </a:lnSpc>
            </a:pPr>
            <a:r>
              <a:rPr lang="en-GB" b="1" i="1" u="sng" dirty="0"/>
              <a:t>Begrijpen </a:t>
            </a:r>
            <a:r>
              <a:rPr lang="en-GB" dirty="0"/>
              <a:t>dat "één maat" niet iedereen past als het op onderwijs aankomt</a:t>
            </a:r>
          </a:p>
          <a:p>
            <a:pPr>
              <a:lnSpc>
                <a:spcPct val="110000"/>
              </a:lnSpc>
            </a:pPr>
            <a:endParaRPr lang="en-GB" dirty="0"/>
          </a:p>
          <a:p>
            <a:pPr>
              <a:lnSpc>
                <a:spcPct val="110000"/>
              </a:lnSpc>
            </a:pPr>
            <a:r>
              <a:rPr lang="en-GB" b="1" i="1" u="sng" dirty="0" err="1"/>
              <a:t>Identificeren</a:t>
            </a:r>
            <a:r>
              <a:rPr lang="en-GB" b="1" i="1" u="sng" dirty="0"/>
              <a:t> </a:t>
            </a:r>
            <a:r>
              <a:rPr lang="en-GB" dirty="0" err="1"/>
              <a:t>welke</a:t>
            </a:r>
            <a:r>
              <a:rPr lang="en-GB" dirty="0"/>
              <a:t> </a:t>
            </a:r>
            <a:r>
              <a:rPr lang="en-GB" dirty="0" err="1"/>
              <a:t>factoren</a:t>
            </a:r>
            <a:r>
              <a:rPr lang="en-GB" dirty="0"/>
              <a:t> van invloed zijn op de voortdurend veranderende klas</a:t>
            </a:r>
          </a:p>
          <a:p>
            <a:pPr marL="0" indent="0">
              <a:lnSpc>
                <a:spcPct val="110000"/>
              </a:lnSpc>
              <a:buNone/>
            </a:pPr>
            <a:endParaRPr lang="nl-NL"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a:t>Bedankt voor je aandacht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err="1"/>
              <a:t>Trefwoorden</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ln w="38100">
            <a:solidFill>
              <a:schemeClr val="bg1"/>
            </a:solidFill>
          </a:ln>
        </p:spPr>
        <p:txBody>
          <a:bodyPr/>
          <a:lstStyle/>
          <a:p>
            <a:r>
              <a:rPr lang="nl-NL" dirty="0"/>
              <a:t>Leerstijlen</a:t>
            </a:r>
          </a:p>
          <a:p>
            <a:r>
              <a:rPr lang="nl-NL" dirty="0"/>
              <a:t>Theorie van meervoudige intelligenties</a:t>
            </a:r>
          </a:p>
          <a:p>
            <a:r>
              <a:rPr lang="nl-NL" dirty="0"/>
              <a:t>Gedifferentieerd leren </a:t>
            </a:r>
          </a:p>
          <a:p>
            <a:r>
              <a:rPr lang="nl-NL" dirty="0"/>
              <a:t>Gedifferentieerde instructie </a:t>
            </a:r>
          </a:p>
          <a:p>
            <a:r>
              <a:rPr lang="nl-NL" dirty="0"/>
              <a:t>Onderwijs</a:t>
            </a:r>
          </a:p>
          <a:p>
            <a:r>
              <a:rPr lang="nl-NL" dirty="0"/>
              <a:t>Ontwerp waarin de lerende centraal staat</a:t>
            </a:r>
            <a:endParaRPr lang="en-GB"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a:xfrm>
            <a:off x="722790" y="0"/>
            <a:ext cx="10515600" cy="1325563"/>
          </a:xfrm>
        </p:spPr>
        <p:txBody>
          <a:bodyPr/>
          <a:lstStyle/>
          <a:p>
            <a:r>
              <a:rPr lang="nl-NL" dirty="0"/>
              <a:t>Inhoudsopgave</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722790" y="1171575"/>
            <a:ext cx="11335860" cy="5314950"/>
          </a:xfrm>
        </p:spPr>
        <p:txBody>
          <a:bodyPr>
            <a:normAutofit fontScale="55000" lnSpcReduction="20000"/>
          </a:bodyPr>
          <a:lstStyle/>
          <a:p>
            <a:pPr marL="0" indent="0">
              <a:buNone/>
            </a:pPr>
            <a:r>
              <a:rPr lang="en-GB" sz="3100" b="1" dirty="0"/>
              <a:t>UNIT 1 WAT ZIJN DE LEERSTIJLEN? </a:t>
            </a:r>
          </a:p>
          <a:p>
            <a:pPr marL="457200" lvl="1" indent="0">
              <a:buNone/>
            </a:pPr>
            <a:r>
              <a:rPr lang="en-GB" sz="2700" dirty="0"/>
              <a:t>2.1. Inleiding</a:t>
            </a:r>
          </a:p>
          <a:p>
            <a:pPr marL="457200" lvl="1" indent="0">
              <a:buNone/>
            </a:pPr>
            <a:r>
              <a:rPr lang="nl-NL" sz="2700" dirty="0"/>
              <a:t>2.2. De leerstijlen</a:t>
            </a:r>
          </a:p>
          <a:p>
            <a:pPr marL="457200" lvl="1" indent="0">
              <a:buNone/>
            </a:pPr>
            <a:r>
              <a:rPr lang="nl-NL" sz="2700" dirty="0"/>
              <a:t>2.3. De leerstijlen controverse </a:t>
            </a:r>
          </a:p>
          <a:p>
            <a:pPr marL="457200" lvl="1" indent="0">
              <a:buNone/>
            </a:pPr>
            <a:r>
              <a:rPr lang="nl-NL" sz="2700" dirty="0"/>
              <a:t>2.4. Leerstijlbeoordeling: 20 vragen</a:t>
            </a:r>
          </a:p>
          <a:p>
            <a:pPr marL="457200" lvl="1" indent="0">
              <a:buNone/>
            </a:pPr>
            <a:endParaRPr lang="en-GB" sz="3100" dirty="0"/>
          </a:p>
          <a:p>
            <a:pPr marL="0" indent="0">
              <a:buNone/>
            </a:pPr>
            <a:r>
              <a:rPr lang="nl-NL" sz="3100" b="1" dirty="0"/>
              <a:t>EENHEID 2, ÉÉN MAAT PAST NIET VOOR IEDEREEN...</a:t>
            </a:r>
          </a:p>
          <a:p>
            <a:pPr marL="457200" lvl="1" indent="0">
              <a:buNone/>
            </a:pPr>
            <a:r>
              <a:rPr lang="nl-NL" sz="2700" dirty="0"/>
              <a:t>2.1. Achtergrond</a:t>
            </a:r>
          </a:p>
          <a:p>
            <a:pPr marL="457200" lvl="1" indent="0">
              <a:buNone/>
            </a:pPr>
            <a:r>
              <a:rPr lang="nl-NL" sz="2700" dirty="0"/>
              <a:t>2.2. </a:t>
            </a:r>
            <a:r>
              <a:rPr lang="nl-NL" sz="2700" dirty="0" err="1"/>
              <a:t>Wat </a:t>
            </a:r>
            <a:r>
              <a:rPr lang="nl-NL" sz="2700" dirty="0"/>
              <a:t>is gedifferentieerde instructie</a:t>
            </a:r>
          </a:p>
          <a:p>
            <a:pPr marL="457200" lvl="1" indent="0">
              <a:buNone/>
            </a:pPr>
            <a:r>
              <a:rPr lang="nl-NL" sz="2700" dirty="0"/>
              <a:t>2.3. </a:t>
            </a:r>
            <a:r>
              <a:rPr lang="nl-NL" sz="2700" dirty="0" err="1"/>
              <a:t>Waarom </a:t>
            </a:r>
            <a:r>
              <a:rPr lang="nl-NL" sz="2700" dirty="0"/>
              <a:t>is gedifferentieerde instructie belangrijk? </a:t>
            </a:r>
          </a:p>
          <a:p>
            <a:pPr marL="457200" lvl="1" indent="0">
              <a:buNone/>
            </a:pPr>
            <a:r>
              <a:rPr lang="nl-NL" sz="2700" dirty="0"/>
              <a:t>2.4. Hoe kan gedifferentieerde instructie de leerlingen beter van dienst zijn</a:t>
            </a:r>
          </a:p>
          <a:p>
            <a:pPr marL="457200" lvl="1" indent="0">
              <a:buNone/>
            </a:pPr>
            <a:r>
              <a:rPr lang="nl-NL" sz="2700" dirty="0"/>
              <a:t>2.5. Extra lectuur Activiteit </a:t>
            </a:r>
          </a:p>
          <a:p>
            <a:pPr marL="457200" lvl="1" indent="0">
              <a:buNone/>
            </a:pPr>
            <a:r>
              <a:rPr lang="nl-NL" sz="2700" dirty="0"/>
              <a:t>2.6. </a:t>
            </a:r>
            <a:r>
              <a:rPr lang="nl-NL" sz="2700" dirty="0" err="1"/>
              <a:t>Waarom </a:t>
            </a:r>
            <a:r>
              <a:rPr lang="nl-NL" sz="2700" dirty="0"/>
              <a:t>nu</a:t>
            </a:r>
          </a:p>
          <a:p>
            <a:pPr marL="457200" lvl="1" indent="0">
              <a:buNone/>
            </a:pPr>
            <a:endParaRPr lang="en-GB" sz="3100" dirty="0"/>
          </a:p>
          <a:p>
            <a:pPr marL="0" indent="0">
              <a:buNone/>
            </a:pPr>
            <a:r>
              <a:rPr lang="nl-NL" sz="3100" b="1" dirty="0"/>
              <a:t>UNIT 3 DE THEORIE VAN MEERVOUDIGE INTELLIGENTIES</a:t>
            </a:r>
          </a:p>
          <a:p>
            <a:pPr marL="457200" lvl="1" indent="0">
              <a:buNone/>
            </a:pPr>
            <a:r>
              <a:rPr lang="en-GB" sz="2700" dirty="0"/>
              <a:t>3.1. Inleiding</a:t>
            </a:r>
          </a:p>
          <a:p>
            <a:pPr marL="457200" lvl="1" indent="0">
              <a:buNone/>
            </a:pPr>
            <a:r>
              <a:rPr lang="en-GB" sz="2700" dirty="0"/>
              <a:t>3.2.Tijd voor zelfreflectie </a:t>
            </a:r>
          </a:p>
          <a:p>
            <a:pPr marL="0" indent="0">
              <a:buNone/>
            </a:pPr>
            <a:endParaRPr lang="en-GB" sz="3100" dirty="0"/>
          </a:p>
          <a:p>
            <a:pPr marL="0" indent="0">
              <a:buNone/>
            </a:pPr>
            <a:r>
              <a:rPr lang="nl-NL" sz="3100" b="1" dirty="0"/>
              <a:t>UNIT 4 DE FACTOREN DIE VERANDERING IN DE KLAS BEÏNVLOEDEN</a:t>
            </a:r>
          </a:p>
          <a:p>
            <a:pPr marL="457200" lvl="1" indent="0">
              <a:buNone/>
            </a:pPr>
            <a:r>
              <a:rPr lang="nl-NL" sz="3100" dirty="0"/>
              <a:t>4.1. Achtergrond</a:t>
            </a:r>
          </a:p>
          <a:p>
            <a:pPr marL="457200" lvl="1" indent="0">
              <a:buNone/>
            </a:pPr>
            <a:r>
              <a:rPr lang="nl-NL" sz="3100" dirty="0"/>
              <a:t>4.2. Tijd voor zelfreflectie</a:t>
            </a:r>
          </a:p>
          <a:p>
            <a:pPr marL="457200" lvl="1" indent="0">
              <a:buNone/>
            </a:pPr>
            <a:endParaRPr lang="nl-NL" dirty="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normAutofit/>
          </a:bodyPr>
          <a:lstStyle/>
          <a:p>
            <a:pPr>
              <a:lnSpc>
                <a:spcPct val="115000"/>
              </a:lnSpc>
              <a:spcBef>
                <a:spcPts val="500"/>
              </a:spcBef>
              <a:spcAft>
                <a:spcPts val="1000"/>
              </a:spcAft>
            </a:pPr>
            <a:r>
              <a:rPr lang="en-GB" sz="2800" dirty="0">
                <a:solidFill>
                  <a:schemeClr val="bg1"/>
                </a:solidFill>
                <a:latin typeface="+mn-lt"/>
                <a:ea typeface="+mn-ea"/>
                <a:cs typeface="+mn-cs"/>
              </a:rPr>
              <a:t>2.1 WAT ZIJN DE LEERSTIJLEN? </a:t>
            </a:r>
          </a:p>
        </p:txBody>
      </p:sp>
      <p:sp>
        <p:nvSpPr>
          <p:cNvPr id="5" name="TextBox 4">
            <a:extLst>
              <a:ext uri="{FF2B5EF4-FFF2-40B4-BE49-F238E27FC236}">
                <a16:creationId xmlns:a16="http://schemas.microsoft.com/office/drawing/2014/main" id="{308B41E4-13E2-4ED8-971D-D8365451BCF2}"/>
              </a:ext>
            </a:extLst>
          </p:cNvPr>
          <p:cNvSpPr txBox="1"/>
          <p:nvPr/>
        </p:nvSpPr>
        <p:spPr>
          <a:xfrm>
            <a:off x="229455" y="4019637"/>
            <a:ext cx="5425621" cy="2545312"/>
          </a:xfrm>
          <a:prstGeom prst="rect">
            <a:avLst/>
          </a:prstGeom>
          <a:noFill/>
        </p:spPr>
        <p:txBody>
          <a:bodyPr wrap="square">
            <a:spAutoFit/>
          </a:bodyPr>
          <a:lstStyle/>
          <a:p>
            <a:pPr>
              <a:lnSpc>
                <a:spcPct val="150000"/>
              </a:lnSpc>
              <a:spcBef>
                <a:spcPts val="500"/>
              </a:spcBef>
              <a:spcAft>
                <a:spcPts val="1000"/>
              </a:spcAft>
            </a:pPr>
            <a:r>
              <a:rPr lang="en-GB" sz="2000"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"Iedereen is een genie... maar als je een vis beoordeelt op zijn vermogen om in een boom te klimmen, zal hij zijn hele leven denken dat hij dom is."</a:t>
            </a:r>
          </a:p>
          <a:p>
            <a:pPr>
              <a:lnSpc>
                <a:spcPct val="150000"/>
              </a:lnSpc>
              <a:spcBef>
                <a:spcPts val="500"/>
              </a:spcBef>
              <a:spcAft>
                <a:spcPts val="1000"/>
              </a:spcAft>
            </a:pPr>
            <a:r>
              <a:rPr lang="en-GB" sz="2000" b="1" i="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-Albert Einstein</a:t>
            </a:r>
            <a:r>
              <a:rPr lang="en-GB" sz="2000" b="1" dirty="0">
                <a:solidFill>
                  <a:schemeClr val="bg1"/>
                </a:solidFill>
                <a:effectLst/>
                <a:latin typeface="Corbel" panose="020B0503020204020204" pitchFamily="34" charset="0"/>
                <a:ea typeface="Corbel" panose="020B0503020204020204" pitchFamily="34" charset="0"/>
                <a:cs typeface="Times New Roman" panose="02020603050405020304" pitchFamily="18" charset="0"/>
              </a:rPr>
              <a:t> </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246354" y="21463"/>
            <a:ext cx="11945646" cy="1325563"/>
          </a:xfrm>
        </p:spPr>
        <p:txBody>
          <a:bodyPr>
            <a:normAutofit/>
          </a:bodyPr>
          <a:lstStyle/>
          <a:p>
            <a:r>
              <a:rPr lang="nl-NL" sz="4000" dirty="0">
                <a:solidFill>
                  <a:srgbClr val="64B558"/>
                </a:solidFill>
                <a:latin typeface="+mn-lt"/>
              </a:rPr>
              <a:t>Wat zijn de leerstijlen?</a:t>
            </a:r>
            <a:br>
              <a:rPr lang="nl-NL" sz="4000" b="1" dirty="0">
                <a:solidFill>
                  <a:srgbClr val="64B558"/>
                </a:solidFill>
              </a:rPr>
            </a:br>
            <a:r>
              <a:rPr lang="nl-NL" sz="4000" b="1" dirty="0">
                <a:solidFill>
                  <a:srgbClr val="64B558"/>
                </a:solidFill>
              </a:rPr>
              <a:t>2.1 </a:t>
            </a:r>
            <a:r>
              <a:rPr lang="nl-NL" sz="3200" dirty="0">
                <a:solidFill>
                  <a:srgbClr val="64B558"/>
                </a:solidFill>
              </a:rPr>
              <a:t>Inleiding:</a:t>
            </a:r>
            <a:endParaRPr lang="en-GB" sz="4000" dirty="0">
              <a:solidFill>
                <a:srgbClr val="64B558"/>
              </a:solidFill>
            </a:endParaRPr>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5907024" y="1521789"/>
            <a:ext cx="5961681" cy="4087789"/>
          </a:xfrm>
          <a:ln w="28575">
            <a:solidFill>
              <a:srgbClr val="64B558"/>
            </a:solidFill>
          </a:ln>
        </p:spPr>
        <p:txBody>
          <a:bodyPr>
            <a:normAutofit fontScale="62500" lnSpcReduction="20000"/>
          </a:bodyPr>
          <a:lstStyle/>
          <a:p>
            <a:pPr marL="457200" indent="0">
              <a:lnSpc>
                <a:spcPct val="124000"/>
              </a:lnSpc>
              <a:spcBef>
                <a:spcPts val="500"/>
              </a:spcBef>
              <a:spcAft>
                <a:spcPts val="1000"/>
              </a:spcAft>
              <a:buNone/>
            </a:pPr>
            <a:endParaRPr lang="en-GB" sz="2000" dirty="0">
              <a:solidFill>
                <a:srgbClr val="64B558"/>
              </a:solidFill>
            </a:endParaRPr>
          </a:p>
          <a:p>
            <a:pPr marL="457200" indent="0">
              <a:lnSpc>
                <a:spcPct val="124000"/>
              </a:lnSpc>
              <a:spcBef>
                <a:spcPts val="500"/>
              </a:spcBef>
              <a:spcAft>
                <a:spcPts val="1000"/>
              </a:spcAft>
              <a:buNone/>
            </a:pPr>
            <a:r>
              <a:rPr lang="en-GB" sz="2200" dirty="0">
                <a:solidFill>
                  <a:srgbClr val="676766"/>
                </a:solidFill>
              </a:rPr>
              <a:t>Leerstijl verwijst naar de voorkeursaanpak van studenten voor alle leersituaties, terwijl onderwijsstijlen verwijzen naar het gedrag, de overtuigingen en de geselecteerde instructiemethoden van de docenten die worden gebruikt om lessen aan studenten te presenteren. (1) Momenteel wordt er veel onderzoek gedaan naar de leerstijl van studenten en de onderwijsstijl van docenten.</a:t>
            </a:r>
          </a:p>
          <a:p>
            <a:pPr marL="457200" indent="0">
              <a:lnSpc>
                <a:spcPct val="124000"/>
              </a:lnSpc>
              <a:spcBef>
                <a:spcPts val="500"/>
              </a:spcBef>
              <a:spcAft>
                <a:spcPts val="1000"/>
              </a:spcAft>
              <a:buNone/>
            </a:pPr>
            <a:r>
              <a:rPr lang="en-GB" sz="2200" dirty="0">
                <a:solidFill>
                  <a:srgbClr val="676766"/>
                </a:solidFill>
              </a:rPr>
              <a:t>Bovendien weerspiegelen de leerstijlen van leerlingen genetische codering, persoonlijkheidsontwikkeling en omgevingsaanpassingen (2). Onderzoek toont aan dat leerlingen meer kennis opdoen, meer informatie vasthouden en beter presteren wanneer de onderwijsstijlen van de leerkrachten overeenkomen met de leerstijlen van de leerlingen. (2)</a:t>
            </a:r>
          </a:p>
          <a:p>
            <a:pPr marL="457200" lvl="1" indent="0">
              <a:lnSpc>
                <a:spcPct val="115000"/>
              </a:lnSpc>
              <a:buNone/>
            </a:pPr>
            <a:endParaRPr lang="en-GB" sz="3400" dirty="0">
              <a:solidFill>
                <a:srgbClr val="64B558"/>
              </a:solidFill>
              <a:effectLst/>
              <a:ea typeface="Corbel" panose="020B0503020204020204" pitchFamily="34" charset="0"/>
              <a:cs typeface="Times New Roman" panose="02020603050405020304" pitchFamily="18" charset="0"/>
            </a:endParaRPr>
          </a:p>
          <a:p>
            <a:pPr lvl="1">
              <a:lnSpc>
                <a:spcPct val="115000"/>
              </a:lnSpc>
              <a:buAutoNum type="arabicParenBoth"/>
            </a:pPr>
            <a:r>
              <a:rPr lang="en-GB" sz="1400" u="sng" dirty="0">
                <a:solidFill>
                  <a:srgbClr val="FFFFFF"/>
                </a:solidFill>
                <a:effectLst/>
                <a:latin typeface="Corbel" panose="020B0503020204020204" pitchFamily="34" charset="0"/>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.eric.ed.gov/fulltext/EJ1238274.</a:t>
            </a:r>
            <a:r>
              <a:rPr lang="en-GB" sz="1400" dirty="0">
                <a:effectLst/>
                <a:latin typeface="Corbel" panose="020B0503020204020204" pitchFamily="34" charset="0"/>
                <a:ea typeface="Corbel" panose="020B0503020204020204" pitchFamily="34" charset="0"/>
                <a:cs typeface="Times New Roman" panose="02020603050405020304" pitchFamily="18" charset="0"/>
              </a:rPr>
              <a:t>pdf </a:t>
            </a:r>
          </a:p>
          <a:p>
            <a:endParaRPr lang="en-GB" sz="2400" dirty="0"/>
          </a:p>
          <a:p>
            <a:endParaRPr lang="nl-NL" dirty="0"/>
          </a:p>
        </p:txBody>
      </p:sp>
      <p:pic>
        <p:nvPicPr>
          <p:cNvPr id="5" name="Picture 4">
            <a:extLst>
              <a:ext uri="{FF2B5EF4-FFF2-40B4-BE49-F238E27FC236}">
                <a16:creationId xmlns:a16="http://schemas.microsoft.com/office/drawing/2014/main" id="{301B2304-1CB0-4DFA-BEC1-1077163FE6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395"/>
          <a:stretch/>
        </p:blipFill>
        <p:spPr>
          <a:xfrm>
            <a:off x="752913" y="1521789"/>
            <a:ext cx="4500864" cy="4087790"/>
          </a:xfrm>
          <a:prstGeom prst="rect">
            <a:avLst/>
          </a:prstGeom>
        </p:spPr>
      </p:pic>
      <p:sp>
        <p:nvSpPr>
          <p:cNvPr id="6" name="Content Placeholder 1">
            <a:extLst>
              <a:ext uri="{FF2B5EF4-FFF2-40B4-BE49-F238E27FC236}">
                <a16:creationId xmlns:a16="http://schemas.microsoft.com/office/drawing/2014/main" id="{E31E6074-40D8-4E51-9919-502DFE062445}"/>
              </a:ext>
            </a:extLst>
          </p:cNvPr>
          <p:cNvSpPr txBox="1">
            <a:spLocks/>
          </p:cNvSpPr>
          <p:nvPr/>
        </p:nvSpPr>
        <p:spPr>
          <a:xfrm>
            <a:off x="-292460" y="6018016"/>
            <a:ext cx="9994244" cy="1169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5000"/>
              </a:lnSpc>
              <a:buFont typeface="Arial" panose="020B0604020202020204" pitchFamily="34" charset="0"/>
              <a:buNone/>
            </a:pPr>
            <a:endParaRPr lang="en-GB" sz="1000" dirty="0">
              <a:solidFill>
                <a:srgbClr val="64B558"/>
              </a:solidFill>
              <a:ea typeface="Corbel" panose="020B0503020204020204" pitchFamily="34" charset="0"/>
              <a:cs typeface="Times New Roman" panose="02020603050405020304" pitchFamily="18" charset="0"/>
            </a:endParaRP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L. Mei </a:t>
            </a:r>
            <a:r>
              <a:rPr lang="en-GB" sz="700" dirty="0" err="1">
                <a:solidFill>
                  <a:srgbClr val="64B558"/>
                </a:solidFill>
                <a:ea typeface="Corbel" panose="020B0503020204020204" pitchFamily="34" charset="0"/>
                <a:cs typeface="Times New Roman" panose="02020603050405020304" pitchFamily="18" charset="0"/>
              </a:rPr>
              <a:t>Ph'ng</a:t>
            </a:r>
            <a:r>
              <a:rPr lang="en-GB" sz="700" dirty="0">
                <a:solidFill>
                  <a:srgbClr val="64B558"/>
                </a:solidFill>
                <a:ea typeface="Corbel" panose="020B0503020204020204" pitchFamily="34" charset="0"/>
                <a:cs typeface="Times New Roman" panose="02020603050405020304" pitchFamily="18" charset="0"/>
              </a:rPr>
              <a:t>, "Teaching Styles, Learning Styles and the ESP Classroom," MATEC Web Conf., vol. 150, pp. 5082, 2018</a:t>
            </a:r>
          </a:p>
          <a:p>
            <a:pPr lvl="1">
              <a:lnSpc>
                <a:spcPct val="115000"/>
              </a:lnSpc>
              <a:buFont typeface="Arial" panose="020B0604020202020204" pitchFamily="34" charset="0"/>
              <a:buAutoNum type="arabicParenBoth"/>
            </a:pPr>
            <a:r>
              <a:rPr lang="en-GB" sz="700" dirty="0">
                <a:solidFill>
                  <a:srgbClr val="64B558"/>
                </a:solidFill>
                <a:ea typeface="Corbel" panose="020B0503020204020204" pitchFamily="34" charset="0"/>
                <a:cs typeface="Times New Roman" panose="02020603050405020304" pitchFamily="18" charset="0"/>
              </a:rPr>
              <a:t>Chetty, Nithya &amp; </a:t>
            </a:r>
            <a:r>
              <a:rPr lang="en-GB" sz="700" dirty="0" err="1">
                <a:solidFill>
                  <a:srgbClr val="64B558"/>
                </a:solidFill>
                <a:ea typeface="Corbel" panose="020B0503020204020204" pitchFamily="34" charset="0"/>
                <a:cs typeface="Times New Roman" panose="02020603050405020304" pitchFamily="18" charset="0"/>
              </a:rPr>
              <a:t>Handayani</a:t>
            </a:r>
            <a:r>
              <a:rPr lang="en-GB" sz="700" dirty="0">
                <a:solidFill>
                  <a:srgbClr val="64B558"/>
                </a:solidFill>
                <a:ea typeface="Corbel" panose="020B0503020204020204" pitchFamily="34" charset="0"/>
                <a:cs typeface="Times New Roman" panose="02020603050405020304" pitchFamily="18" charset="0"/>
              </a:rPr>
              <a:t>, Lina &amp; </a:t>
            </a:r>
            <a:r>
              <a:rPr lang="en-GB" sz="700" dirty="0" err="1">
                <a:solidFill>
                  <a:srgbClr val="64B558"/>
                </a:solidFill>
                <a:ea typeface="Corbel" panose="020B0503020204020204" pitchFamily="34" charset="0"/>
                <a:cs typeface="Times New Roman" panose="02020603050405020304" pitchFamily="18" charset="0"/>
              </a:rPr>
              <a:t>Sahabudin</a:t>
            </a:r>
            <a:r>
              <a:rPr lang="en-GB" sz="700" dirty="0">
                <a:solidFill>
                  <a:srgbClr val="64B558"/>
                </a:solidFill>
                <a:ea typeface="Corbel" panose="020B0503020204020204" pitchFamily="34" charset="0"/>
                <a:cs typeface="Times New Roman" panose="02020603050405020304" pitchFamily="18" charset="0"/>
              </a:rPr>
              <a:t>, Noor &amp; Ali, </a:t>
            </a:r>
            <a:r>
              <a:rPr lang="en-GB" sz="700" dirty="0" err="1">
                <a:solidFill>
                  <a:srgbClr val="64B558"/>
                </a:solidFill>
                <a:ea typeface="Corbel" panose="020B0503020204020204" pitchFamily="34" charset="0"/>
                <a:cs typeface="Times New Roman" panose="02020603050405020304" pitchFamily="18" charset="0"/>
              </a:rPr>
              <a:t>Zuraina </a:t>
            </a:r>
            <a:r>
              <a:rPr lang="en-GB" sz="700" dirty="0">
                <a:solidFill>
                  <a:srgbClr val="64B558"/>
                </a:solidFill>
                <a:ea typeface="Corbel" panose="020B0503020204020204" pitchFamily="34" charset="0"/>
                <a:cs typeface="Times New Roman" panose="02020603050405020304" pitchFamily="18" charset="0"/>
              </a:rPr>
              <a:t>&amp; Hamzah, </a:t>
            </a:r>
            <a:r>
              <a:rPr lang="en-GB" sz="700" dirty="0" err="1">
                <a:solidFill>
                  <a:srgbClr val="64B558"/>
                </a:solidFill>
                <a:ea typeface="Corbel" panose="020B0503020204020204" pitchFamily="34" charset="0"/>
                <a:cs typeface="Times New Roman" panose="02020603050405020304" pitchFamily="18" charset="0"/>
              </a:rPr>
              <a:t>Norhasyimah </a:t>
            </a:r>
            <a:r>
              <a:rPr lang="en-GB" sz="700" dirty="0">
                <a:solidFill>
                  <a:srgbClr val="64B558"/>
                </a:solidFill>
                <a:ea typeface="Corbel" panose="020B0503020204020204" pitchFamily="34" charset="0"/>
                <a:cs typeface="Times New Roman" panose="02020603050405020304" pitchFamily="18" charset="0"/>
              </a:rPr>
              <a:t>&amp; Kasim, </a:t>
            </a:r>
            <a:r>
              <a:rPr lang="en-GB" sz="700" dirty="0" err="1">
                <a:solidFill>
                  <a:srgbClr val="64B558"/>
                </a:solidFill>
                <a:ea typeface="Corbel" panose="020B0503020204020204" pitchFamily="34" charset="0"/>
                <a:cs typeface="Times New Roman" panose="02020603050405020304" pitchFamily="18" charset="0"/>
              </a:rPr>
              <a:t>Shahreen</a:t>
            </a:r>
            <a:r>
              <a:rPr lang="en-GB" sz="700" dirty="0">
                <a:solidFill>
                  <a:srgbClr val="64B558"/>
                </a:solidFill>
                <a:ea typeface="Corbel" panose="020B0503020204020204" pitchFamily="34" charset="0"/>
                <a:cs typeface="Times New Roman" panose="02020603050405020304" pitchFamily="18" charset="0"/>
              </a:rPr>
              <a:t>. (2019). Leerstijlen en onderwijsstijlen bepalen de academische prestaties van studenten. International Journal of Evaluation and Research in Education (IJERE). 8. 610.10.11591/ijere.v8i4.20345. </a:t>
            </a:r>
            <a:r>
              <a:rPr lang="en-GB" sz="700" u="sng" dirty="0">
                <a:solidFill>
                  <a:srgbClr val="64B558"/>
                </a:solidFill>
                <a:ea typeface="Corbel" panose="020B0503020204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https://files.</a:t>
            </a:r>
            <a:r>
              <a:rPr lang="en-GB" sz="700" dirty="0">
                <a:solidFill>
                  <a:srgbClr val="64B558"/>
                </a:solidFill>
                <a:ea typeface="Corbel" panose="020B0503020204020204" pitchFamily="34" charset="0"/>
                <a:cs typeface="Times New Roman" panose="02020603050405020304" pitchFamily="18" charset="0"/>
              </a:rPr>
              <a:t>eric.ed.gov/fulltext/EJ1238274.pdf </a:t>
            </a:r>
          </a:p>
          <a:p>
            <a:endParaRPr lang="en-GB" sz="2400" dirty="0"/>
          </a:p>
          <a:p>
            <a:endParaRPr lang="nl-NL" dirty="0"/>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3361" y="1047214"/>
            <a:ext cx="7545500" cy="5458795"/>
          </a:xfrm>
        </p:spPr>
        <p:txBody>
          <a:bodyPr>
            <a:normAutofit/>
          </a:bodyPr>
          <a:lstStyle/>
          <a:p>
            <a:pPr marL="0" indent="0" algn="just">
              <a:lnSpc>
                <a:spcPct val="115000"/>
              </a:lnSpc>
              <a:spcBef>
                <a:spcPts val="500"/>
              </a:spcBef>
              <a:spcAft>
                <a:spcPts val="1000"/>
              </a:spcAft>
              <a:buNone/>
            </a:pPr>
            <a:r>
              <a:rPr lang="en-GB" sz="1400" dirty="0">
                <a:effectLst/>
                <a:ea typeface="Corbel" panose="020B0503020204020204" pitchFamily="34" charset="0"/>
                <a:cs typeface="Times New Roman" panose="02020603050405020304" pitchFamily="18" charset="0"/>
              </a:rPr>
              <a:t>Hoewel dit geen harde wetenschappelijke categorieën zijn, dienen ze toch als nuttige richtlijnen. Onderzoek wijst uit dat er verschillende leerstijlen bestaan, maar hieronder volgt een opsomming van de meest erkende leerstijlen, die een nuttig hulpmiddel zijn bij het afstemmen van de lessen op de leerlingen (1):</a:t>
            </a: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0" y="-103912"/>
            <a:ext cx="132506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4000" dirty="0">
                <a:solidFill>
                  <a:srgbClr val="64B558"/>
                </a:solidFill>
                <a:latin typeface="+mn-lt"/>
              </a:rPr>
              <a:t>Wat zijn de leerstijlen? </a:t>
            </a:r>
          </a:p>
          <a:p>
            <a:r>
              <a:rPr lang="nl-NL" sz="2800" dirty="0">
                <a:solidFill>
                  <a:srgbClr val="64B558"/>
                </a:solidFill>
              </a:rPr>
              <a:t>2.1 De leerstijlen:</a:t>
            </a:r>
            <a:endParaRPr lang="en-GB" sz="3200" dirty="0">
              <a:solidFill>
                <a:srgbClr val="64B558"/>
              </a:solidFill>
            </a:endParaRPr>
          </a:p>
        </p:txBody>
      </p:sp>
      <p:pic>
        <p:nvPicPr>
          <p:cNvPr id="4" name="Picture 3">
            <a:extLst>
              <a:ext uri="{FF2B5EF4-FFF2-40B4-BE49-F238E27FC236}">
                <a16:creationId xmlns:a16="http://schemas.microsoft.com/office/drawing/2014/main" id="{271BE5FC-158E-4A67-830A-8568DB7558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4" r="23980"/>
          <a:stretch/>
        </p:blipFill>
        <p:spPr>
          <a:xfrm>
            <a:off x="7766984" y="3429000"/>
            <a:ext cx="4084705" cy="2989481"/>
          </a:xfrm>
          <a:prstGeom prst="rect">
            <a:avLst/>
          </a:prstGeom>
        </p:spPr>
      </p:pic>
      <p:pic>
        <p:nvPicPr>
          <p:cNvPr id="7" name="Picture 6">
            <a:extLst>
              <a:ext uri="{FF2B5EF4-FFF2-40B4-BE49-F238E27FC236}">
                <a16:creationId xmlns:a16="http://schemas.microsoft.com/office/drawing/2014/main" id="{F765EF1C-334A-4B80-9F02-8EEC9FCE6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8" r="13010"/>
          <a:stretch/>
        </p:blipFill>
        <p:spPr>
          <a:xfrm>
            <a:off x="7876713" y="616265"/>
            <a:ext cx="4084704" cy="2989481"/>
          </a:xfrm>
          <a:prstGeom prst="rect">
            <a:avLst/>
          </a:prstGeom>
        </p:spPr>
      </p:pic>
      <p:sp>
        <p:nvSpPr>
          <p:cNvPr id="8" name="TextBox 7">
            <a:extLst>
              <a:ext uri="{FF2B5EF4-FFF2-40B4-BE49-F238E27FC236}">
                <a16:creationId xmlns:a16="http://schemas.microsoft.com/office/drawing/2014/main" id="{74C82378-62E3-423C-8FEF-756233B7D2AE}"/>
              </a:ext>
            </a:extLst>
          </p:cNvPr>
          <p:cNvSpPr txBox="1"/>
          <p:nvPr/>
        </p:nvSpPr>
        <p:spPr>
          <a:xfrm>
            <a:off x="0" y="24080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1. Visuele (ruimtelijke) leerlingen: </a:t>
            </a:r>
            <a:endParaRPr lang="en-GB" dirty="0">
              <a:solidFill>
                <a:schemeClr val="bg1"/>
              </a:solidFill>
            </a:endParaRPr>
          </a:p>
        </p:txBody>
      </p:sp>
      <p:sp>
        <p:nvSpPr>
          <p:cNvPr id="9" name="Content Placeholder 1">
            <a:extLst>
              <a:ext uri="{FF2B5EF4-FFF2-40B4-BE49-F238E27FC236}">
                <a16:creationId xmlns:a16="http://schemas.microsoft.com/office/drawing/2014/main" id="{A47D3423-0094-4FDC-ACF4-B518775F5966}"/>
              </a:ext>
            </a:extLst>
          </p:cNvPr>
          <p:cNvSpPr txBox="1">
            <a:spLocks/>
          </p:cNvSpPr>
          <p:nvPr/>
        </p:nvSpPr>
        <p:spPr>
          <a:xfrm>
            <a:off x="7644" y="2800223"/>
            <a:ext cx="7699633" cy="1512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400" dirty="0">
                <a:ea typeface="Corbel" panose="020B0503020204020204" pitchFamily="34" charset="0"/>
                <a:cs typeface="Times New Roman" panose="02020603050405020304" pitchFamily="18" charset="0"/>
              </a:rPr>
              <a:t>Deze mensen geven er de voorkeur aan als informatie visueel wordt gepresenteerd. In plaats van gedetailleerde schriftelijke of gesproken informatie reageren deze leerlingen beter op grafieken, diagrammen, plaatjes en foto's. Visuele hulpmiddelen, zoals projectoren en informatie die visueel is georganiseerd, zijn nuttig. </a:t>
            </a:r>
          </a:p>
          <a:p>
            <a:pPr marL="800100" lvl="1" indent="-342900">
              <a:lnSpc>
                <a:spcPct val="115000"/>
              </a:lnSpc>
              <a:spcAft>
                <a:spcPts val="1000"/>
              </a:spcAft>
              <a:buFont typeface="Arial" panose="020B0604020202020204" pitchFamily="34" charset="0"/>
              <a:buAutoNum type="arabicPeriod"/>
            </a:pPr>
            <a:endParaRPr lang="en-GB" sz="1400" dirty="0">
              <a:ea typeface="Corbel" panose="020B0503020204020204" pitchFamily="34" charset="0"/>
              <a:cs typeface="Times New Roman" panose="02020603050405020304" pitchFamily="18" charset="0"/>
            </a:endParaRPr>
          </a:p>
        </p:txBody>
      </p:sp>
      <p:sp>
        <p:nvSpPr>
          <p:cNvPr id="10" name="Content Placeholder 1">
            <a:extLst>
              <a:ext uri="{FF2B5EF4-FFF2-40B4-BE49-F238E27FC236}">
                <a16:creationId xmlns:a16="http://schemas.microsoft.com/office/drawing/2014/main" id="{AFDBC001-2A46-4D2D-9850-400B1B0082F8}"/>
              </a:ext>
            </a:extLst>
          </p:cNvPr>
          <p:cNvSpPr txBox="1">
            <a:spLocks/>
          </p:cNvSpPr>
          <p:nvPr/>
        </p:nvSpPr>
        <p:spPr>
          <a:xfrm>
            <a:off x="-75393" y="4597099"/>
            <a:ext cx="7831372" cy="545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None/>
            </a:pPr>
            <a:r>
              <a:rPr lang="en-GB" sz="1400" dirty="0">
                <a:ea typeface="Corbel" panose="020B0503020204020204" pitchFamily="34" charset="0"/>
                <a:cs typeface="Times New Roman" panose="02020603050405020304" pitchFamily="18" charset="0"/>
              </a:rPr>
              <a:t>Auditief ingestelde leerlingen verwerken informatie het liefst door te luisteren en te spreken. Bij het lezen helpt het hen vaak om het hardop te doen. Enkele ideeën om hun leerervaring te verbeteren zijn: Muziek (die kan helpen door een emotionele band te scheppen), hardop uitgesproken rijmpjes en luisterboeken indien van toepassing.</a:t>
            </a:r>
          </a:p>
          <a:p>
            <a:pPr marL="457200" lvl="1" indent="0">
              <a:lnSpc>
                <a:spcPct val="115000"/>
              </a:lnSpc>
              <a:spcAft>
                <a:spcPts val="1000"/>
              </a:spcAft>
              <a:buFont typeface="Arial" panose="020B0604020202020204" pitchFamily="34" charset="0"/>
              <a:buNone/>
            </a:pPr>
            <a:r>
              <a:rPr lang="nl-NL" sz="1200" dirty="0">
                <a:solidFill>
                  <a:srgbClr val="64B558"/>
                </a:solidFill>
              </a:rPr>
              <a:t>(1) https://www.viewsonic.com/library/education/the-8-learning-styles/ </a:t>
            </a:r>
          </a:p>
          <a:p>
            <a:pPr marL="800100" lvl="1" indent="-342900">
              <a:lnSpc>
                <a:spcPct val="115000"/>
              </a:lnSpc>
              <a:spcAft>
                <a:spcPts val="1000"/>
              </a:spcAft>
              <a:buFont typeface="Arial" panose="020B0604020202020204" pitchFamily="34" charset="0"/>
              <a:buAutoNum type="arabicPeriod"/>
            </a:pPr>
            <a:endParaRPr lang="en-GB" sz="1600" dirty="0">
              <a:ea typeface="Corbel" panose="020B0503020204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849BE66-EE97-4B8C-9C3E-F8748A1492D9}"/>
              </a:ext>
            </a:extLst>
          </p:cNvPr>
          <p:cNvSpPr txBox="1"/>
          <p:nvPr/>
        </p:nvSpPr>
        <p:spPr>
          <a:xfrm>
            <a:off x="0" y="4150714"/>
            <a:ext cx="5775478" cy="369332"/>
          </a:xfrm>
          <a:prstGeom prst="rect">
            <a:avLst/>
          </a:prstGeom>
          <a:solidFill>
            <a:srgbClr val="F2BD1F"/>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2. Auditieve leerlingen: </a:t>
            </a:r>
            <a:endParaRPr lang="en-GB" dirty="0">
              <a:solidFill>
                <a:schemeClr val="bg1"/>
              </a:solidFill>
            </a:endParaRPr>
          </a:p>
        </p:txBody>
      </p:sp>
    </p:spTree>
    <p:extLst>
      <p:ext uri="{BB962C8B-B14F-4D97-AF65-F5344CB8AC3E}">
        <p14:creationId xmlns:p14="http://schemas.microsoft.com/office/powerpoint/2010/main" val="299329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465978" y="2794383"/>
            <a:ext cx="6948494" cy="5458795"/>
          </a:xfrm>
        </p:spPr>
        <p:txBody>
          <a:bodyPr>
            <a:normAutofit/>
          </a:bodyPr>
          <a:lstStyle/>
          <a:p>
            <a:pPr marL="457200" lvl="1" indent="0" algn="just">
              <a:lnSpc>
                <a:spcPct val="115000"/>
              </a:lnSpc>
              <a:spcAft>
                <a:spcPts val="1000"/>
              </a:spcAft>
              <a:buNone/>
            </a:pPr>
            <a:r>
              <a:rPr lang="en-GB" sz="1400" dirty="0">
                <a:effectLst/>
                <a:ea typeface="Corbel" panose="020B0503020204020204" pitchFamily="34" charset="0"/>
                <a:cs typeface="Times New Roman" panose="02020603050405020304" pitchFamily="18" charset="0"/>
              </a:rPr>
              <a:t>Deze leerlingen maken graag gebruik van de taal zelf. Net als auditief ingestelde leerlingen, houden verbale leerlingen van rijmpjes en woordspelingen. Ze reageren goed op activiteiten die groepsdiscussies, opdrachten voor presentaties of rollenspelen met interessante scenario's aanmoedigen.</a:t>
            </a:r>
          </a:p>
        </p:txBody>
      </p:sp>
      <p:sp>
        <p:nvSpPr>
          <p:cNvPr id="6" name="Titel 3">
            <a:extLst>
              <a:ext uri="{FF2B5EF4-FFF2-40B4-BE49-F238E27FC236}">
                <a16:creationId xmlns:a16="http://schemas.microsoft.com/office/drawing/2014/main" id="{5A4524AD-DBFA-4C2B-8C42-AE7F5C52B9D4}"/>
              </a:ext>
            </a:extLst>
          </p:cNvPr>
          <p:cNvSpPr txBox="1">
            <a:spLocks/>
          </p:cNvSpPr>
          <p:nvPr/>
        </p:nvSpPr>
        <p:spPr>
          <a:xfrm>
            <a:off x="298703" y="-164802"/>
            <a:ext cx="10515600" cy="991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z="3200" dirty="0">
                <a:solidFill>
                  <a:srgbClr val="64B558"/>
                </a:solidFill>
              </a:rPr>
              <a:t>2.1 De leerstijlen:</a:t>
            </a:r>
            <a:endParaRPr lang="en-GB" sz="3600" dirty="0">
              <a:solidFill>
                <a:srgbClr val="64B558"/>
              </a:solidFill>
            </a:endParaRPr>
          </a:p>
        </p:txBody>
      </p:sp>
      <p:pic>
        <p:nvPicPr>
          <p:cNvPr id="4" name="Picture 3">
            <a:extLst>
              <a:ext uri="{FF2B5EF4-FFF2-40B4-BE49-F238E27FC236}">
                <a16:creationId xmlns:a16="http://schemas.microsoft.com/office/drawing/2014/main" id="{EB3A8197-FA64-4C55-BBBD-4BFE215B8B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688"/>
          <a:stretch/>
        </p:blipFill>
        <p:spPr>
          <a:xfrm>
            <a:off x="8110122" y="899136"/>
            <a:ext cx="3510748" cy="2624883"/>
          </a:xfrm>
          <a:prstGeom prst="rect">
            <a:avLst/>
          </a:prstGeom>
        </p:spPr>
      </p:pic>
      <p:pic>
        <p:nvPicPr>
          <p:cNvPr id="7" name="Picture 6">
            <a:extLst>
              <a:ext uri="{FF2B5EF4-FFF2-40B4-BE49-F238E27FC236}">
                <a16:creationId xmlns:a16="http://schemas.microsoft.com/office/drawing/2014/main" id="{307D3D82-20D5-4020-B98F-19C238660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1152" t="-1520" r="12596" b="20307"/>
          <a:stretch/>
        </p:blipFill>
        <p:spPr>
          <a:xfrm>
            <a:off x="8110122" y="3494968"/>
            <a:ext cx="3510748" cy="2642514"/>
          </a:xfrm>
          <a:prstGeom prst="rect">
            <a:avLst/>
          </a:prstGeom>
        </p:spPr>
      </p:pic>
      <p:sp>
        <p:nvSpPr>
          <p:cNvPr id="8" name="TextBox 7">
            <a:extLst>
              <a:ext uri="{FF2B5EF4-FFF2-40B4-BE49-F238E27FC236}">
                <a16:creationId xmlns:a16="http://schemas.microsoft.com/office/drawing/2014/main" id="{E7A54A33-E467-4DEE-9356-74B736D05D09}"/>
              </a:ext>
            </a:extLst>
          </p:cNvPr>
          <p:cNvSpPr txBox="1"/>
          <p:nvPr/>
        </p:nvSpPr>
        <p:spPr>
          <a:xfrm>
            <a:off x="0" y="810074"/>
            <a:ext cx="5775478" cy="369332"/>
          </a:xfrm>
          <a:prstGeom prst="rect">
            <a:avLst/>
          </a:prstGeom>
          <a:solidFill>
            <a:srgbClr val="EC662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3. Tactiele leerlingen:</a:t>
            </a:r>
            <a:endParaRPr lang="en-GB" dirty="0">
              <a:solidFill>
                <a:schemeClr val="bg1"/>
              </a:solidFill>
            </a:endParaRPr>
          </a:p>
        </p:txBody>
      </p:sp>
      <p:sp>
        <p:nvSpPr>
          <p:cNvPr id="9" name="Content Placeholder 1">
            <a:extLst>
              <a:ext uri="{FF2B5EF4-FFF2-40B4-BE49-F238E27FC236}">
                <a16:creationId xmlns:a16="http://schemas.microsoft.com/office/drawing/2014/main" id="{B5C24BDF-D1B8-43F1-B607-40BFB2484B03}"/>
              </a:ext>
            </a:extLst>
          </p:cNvPr>
          <p:cNvSpPr txBox="1">
            <a:spLocks/>
          </p:cNvSpPr>
          <p:nvPr/>
        </p:nvSpPr>
        <p:spPr>
          <a:xfrm>
            <a:off x="461776" y="1148834"/>
            <a:ext cx="698749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400" dirty="0">
                <a:ea typeface="Corbel" panose="020B0503020204020204" pitchFamily="34" charset="0"/>
                <a:cs typeface="Times New Roman" panose="02020603050405020304" pitchFamily="18" charset="0"/>
              </a:rPr>
              <a:t>Dit type leerlingen leert het best door hun handen te gebruiken. Zij geven er de voorkeur aan dingen aan te raken om er meer over te leren. Ze onderstrepen vaak wat ze lezen, maken aantekeningen tijdens het luisteren, en houden hun handen op andere manieren bezig.</a:t>
            </a:r>
          </a:p>
        </p:txBody>
      </p:sp>
      <p:sp>
        <p:nvSpPr>
          <p:cNvPr id="10" name="Content Placeholder 1">
            <a:extLst>
              <a:ext uri="{FF2B5EF4-FFF2-40B4-BE49-F238E27FC236}">
                <a16:creationId xmlns:a16="http://schemas.microsoft.com/office/drawing/2014/main" id="{15536AA1-ADCB-46B5-860E-0C717BD3E454}"/>
              </a:ext>
            </a:extLst>
          </p:cNvPr>
          <p:cNvSpPr txBox="1">
            <a:spLocks/>
          </p:cNvSpPr>
          <p:nvPr/>
        </p:nvSpPr>
        <p:spPr>
          <a:xfrm>
            <a:off x="391419" y="4690126"/>
            <a:ext cx="7128205" cy="545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15000"/>
              </a:lnSpc>
              <a:spcAft>
                <a:spcPts val="1000"/>
              </a:spcAft>
              <a:buFont typeface="Arial" panose="020B0604020202020204" pitchFamily="34" charset="0"/>
              <a:buNone/>
            </a:pPr>
            <a:r>
              <a:rPr lang="en-GB" sz="1400" dirty="0">
                <a:ea typeface="Corbel" panose="020B0503020204020204" pitchFamily="34" charset="0"/>
                <a:cs typeface="Times New Roman" panose="02020603050405020304" pitchFamily="18" charset="0"/>
              </a:rPr>
              <a:t>Logische leerlingen zoeken naar patronen en trends in wat ze leren. Ze zoeken naar de verbanden, de redenen en de resultaten. Leerkrachten kunnen hen het best motiveren door lessen te gebruiken die vragen stellen die interpretatie en gevolgtrekkingen vergen, materiaal presenteren dat probleemoplossend vermogen vereist of hen aanmoedigen conclusies te trekken op basis van feiten en redeneringen</a:t>
            </a:r>
          </a:p>
        </p:txBody>
      </p:sp>
      <p:sp>
        <p:nvSpPr>
          <p:cNvPr id="11" name="TextBox 10">
            <a:extLst>
              <a:ext uri="{FF2B5EF4-FFF2-40B4-BE49-F238E27FC236}">
                <a16:creationId xmlns:a16="http://schemas.microsoft.com/office/drawing/2014/main" id="{4617565A-C7A7-4B21-9AA3-86366B50B342}"/>
              </a:ext>
            </a:extLst>
          </p:cNvPr>
          <p:cNvSpPr txBox="1"/>
          <p:nvPr/>
        </p:nvSpPr>
        <p:spPr>
          <a:xfrm>
            <a:off x="0" y="2474397"/>
            <a:ext cx="5775478" cy="369332"/>
          </a:xfrm>
          <a:prstGeom prst="rect">
            <a:avLst/>
          </a:prstGeom>
          <a:solidFill>
            <a:srgbClr val="E61A52"/>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4. Verbale leerlingen: </a:t>
            </a:r>
            <a:endParaRPr lang="en-GB" dirty="0">
              <a:solidFill>
                <a:schemeClr val="bg1"/>
              </a:solidFill>
            </a:endParaRPr>
          </a:p>
        </p:txBody>
      </p:sp>
      <p:sp>
        <p:nvSpPr>
          <p:cNvPr id="12" name="TextBox 11">
            <a:extLst>
              <a:ext uri="{FF2B5EF4-FFF2-40B4-BE49-F238E27FC236}">
                <a16:creationId xmlns:a16="http://schemas.microsoft.com/office/drawing/2014/main" id="{4B6A6F11-DA18-461B-AFFE-1F7E0A780D0C}"/>
              </a:ext>
            </a:extLst>
          </p:cNvPr>
          <p:cNvSpPr txBox="1"/>
          <p:nvPr/>
        </p:nvSpPr>
        <p:spPr>
          <a:xfrm>
            <a:off x="0" y="4370140"/>
            <a:ext cx="5775478" cy="369332"/>
          </a:xfrm>
          <a:prstGeom prst="rect">
            <a:avLst/>
          </a:prstGeom>
          <a:solidFill>
            <a:srgbClr val="378FCD"/>
          </a:solidFill>
        </p:spPr>
        <p:txBody>
          <a:bodyPr wrap="square" rtlCol="0">
            <a:spAutoFit/>
          </a:bodyPr>
          <a:lstStyle/>
          <a:p>
            <a:r>
              <a:rPr lang="en-GB" sz="1800" b="1" dirty="0">
                <a:solidFill>
                  <a:schemeClr val="bg1"/>
                </a:solidFill>
                <a:effectLst/>
                <a:ea typeface="Corbel" panose="020B0503020204020204" pitchFamily="34" charset="0"/>
                <a:cs typeface="Times New Roman" panose="02020603050405020304" pitchFamily="18" charset="0"/>
              </a:rPr>
              <a:t>5. Logische leerlingen: </a:t>
            </a:r>
            <a:endParaRPr lang="en-GB" dirty="0">
              <a:solidFill>
                <a:schemeClr val="bg1"/>
              </a:solidFill>
            </a:endParaRPr>
          </a:p>
        </p:txBody>
      </p:sp>
    </p:spTree>
    <p:extLst>
      <p:ext uri="{BB962C8B-B14F-4D97-AF65-F5344CB8AC3E}">
        <p14:creationId xmlns:p14="http://schemas.microsoft.com/office/powerpoint/2010/main" val="2246244731"/>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3697</TotalTime>
  <Words>3468</Words>
  <Application>Microsoft Office PowerPoint</Application>
  <PresentationFormat>Widescreen</PresentationFormat>
  <Paragraphs>189</Paragraphs>
  <Slides>30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Corbel</vt:lpstr>
      <vt:lpstr>Open Sans</vt:lpstr>
      <vt:lpstr>Raleway</vt:lpstr>
      <vt:lpstr>Raleway bold</vt:lpstr>
      <vt:lpstr>Kantoorthema</vt:lpstr>
      <vt:lpstr>Module 2: Wat zijn de leerstijlen in gedifferentieerde instructie?  </vt:lpstr>
      <vt:lpstr>Doelstellingen</vt:lpstr>
      <vt:lpstr>Leerresultaten</vt:lpstr>
      <vt:lpstr>Trefwoorden</vt:lpstr>
      <vt:lpstr>Inhoudsopgave</vt:lpstr>
      <vt:lpstr>2.1 WAT ZIJN DE LEERSTIJLEN? </vt:lpstr>
      <vt:lpstr>Wat zijn de leerstijlen? 2.1 Inleiding:</vt:lpstr>
      <vt:lpstr>PowerPoint Presentation</vt:lpstr>
      <vt:lpstr>PowerPoint Presentation</vt:lpstr>
      <vt:lpstr>PowerPoint Presentation</vt:lpstr>
      <vt:lpstr>Wat zijn de leerstijlen?  2.1 Leerstijlen controverse?</vt:lpstr>
      <vt:lpstr>Tijd voor een evaluatie </vt:lpstr>
      <vt:lpstr>2.2 One size doesn't fit all.... </vt:lpstr>
      <vt:lpstr>Eén maat is niet voor alle... 2.2 Achtergrond</vt:lpstr>
      <vt:lpstr>One size doesn't fit all...  2.2 Wat is gedifferentieerde Instructie?</vt:lpstr>
      <vt:lpstr>One size doesn't fit all... 2.2 Waarom is gedifferentieerd leren belangrijk? </vt:lpstr>
      <vt:lpstr>One size doesn't fit all... 2.2 Extra leesactiviteit </vt:lpstr>
      <vt:lpstr>One size doesn't fit all... 2.2 Hoe kan gedifferentieerd leren de leerlingen beter van dienst zijn?  </vt:lpstr>
      <vt:lpstr>Eén maat past niet voor iedereen... 2.2 Waarom nu? </vt:lpstr>
      <vt:lpstr>2.3 De theorie van meervoudige intelligenties</vt:lpstr>
      <vt:lpstr>De theorie van Meervoudige Intelligenties 2.3 Inleiding</vt:lpstr>
      <vt:lpstr>Tijd voor zelfreflectie </vt:lpstr>
      <vt:lpstr>De theorie van Meervoudige Intelligenties:</vt:lpstr>
      <vt:lpstr>Tijd voor extra lectuur!</vt:lpstr>
      <vt:lpstr>De theorie van meervoudige intelligenties  2.3 Uitdagingen</vt:lpstr>
      <vt:lpstr>PowerPoint Presentation</vt:lpstr>
      <vt:lpstr>Welke factor beïnvloedt verandering in de klas?</vt:lpstr>
      <vt:lpstr>PowerPoint Presentation</vt:lpstr>
      <vt:lpstr>Lijst van referenties en verdere lectuur</vt:lpstr>
      <vt:lpstr>Bedankt voor je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docId:08890B671BAF323AE50DCBDD326E26B2</cp:keywords>
  <cp:lastModifiedBy>Simon Tubb</cp:lastModifiedBy>
  <cp:revision>116</cp:revision>
  <dcterms:created xsi:type="dcterms:W3CDTF">2021-03-16T15:14:53Z</dcterms:created>
  <dcterms:modified xsi:type="dcterms:W3CDTF">2022-10-31T10:55:26Z</dcterms:modified>
</cp:coreProperties>
</file>