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63"/>
  </p:notesMasterIdLst>
  <p:sldIdLst>
    <p:sldId id="289" r:id="rId3"/>
    <p:sldId id="259" r:id="rId4"/>
    <p:sldId id="258" r:id="rId5"/>
    <p:sldId id="260" r:id="rId6"/>
    <p:sldId id="418" r:id="rId7"/>
    <p:sldId id="414" r:id="rId8"/>
    <p:sldId id="262" r:id="rId9"/>
    <p:sldId id="291" r:id="rId10"/>
    <p:sldId id="302" r:id="rId11"/>
    <p:sldId id="303" r:id="rId12"/>
    <p:sldId id="309" r:id="rId13"/>
    <p:sldId id="304" r:id="rId14"/>
    <p:sldId id="305" r:id="rId15"/>
    <p:sldId id="306" r:id="rId16"/>
    <p:sldId id="311" r:id="rId17"/>
    <p:sldId id="308" r:id="rId18"/>
    <p:sldId id="307" r:id="rId19"/>
    <p:sldId id="265" r:id="rId20"/>
    <p:sldId id="292" r:id="rId21"/>
    <p:sldId id="300" r:id="rId22"/>
    <p:sldId id="316" r:id="rId23"/>
    <p:sldId id="344" r:id="rId24"/>
    <p:sldId id="310" r:id="rId25"/>
    <p:sldId id="320" r:id="rId26"/>
    <p:sldId id="321" r:id="rId27"/>
    <p:sldId id="322" r:id="rId28"/>
    <p:sldId id="319" r:id="rId29"/>
    <p:sldId id="413" r:id="rId30"/>
    <p:sldId id="298" r:id="rId31"/>
    <p:sldId id="299" r:id="rId32"/>
    <p:sldId id="269" r:id="rId33"/>
    <p:sldId id="331" r:id="rId34"/>
    <p:sldId id="326" r:id="rId35"/>
    <p:sldId id="327" r:id="rId36"/>
    <p:sldId id="333" r:id="rId37"/>
    <p:sldId id="334" r:id="rId38"/>
    <p:sldId id="336" r:id="rId39"/>
    <p:sldId id="273" r:id="rId40"/>
    <p:sldId id="294" r:id="rId41"/>
    <p:sldId id="317" r:id="rId42"/>
    <p:sldId id="337" r:id="rId43"/>
    <p:sldId id="338" r:id="rId44"/>
    <p:sldId id="288" r:id="rId45"/>
    <p:sldId id="295" r:id="rId46"/>
    <p:sldId id="340" r:id="rId47"/>
    <p:sldId id="342" r:id="rId48"/>
    <p:sldId id="341" r:id="rId49"/>
    <p:sldId id="343" r:id="rId50"/>
    <p:sldId id="296" r:id="rId51"/>
    <p:sldId id="348" r:id="rId52"/>
    <p:sldId id="415" r:id="rId53"/>
    <p:sldId id="345" r:id="rId54"/>
    <p:sldId id="347" r:id="rId55"/>
    <p:sldId id="346" r:id="rId56"/>
    <p:sldId id="416" r:id="rId57"/>
    <p:sldId id="417" r:id="rId58"/>
    <p:sldId id="275" r:id="rId59"/>
    <p:sldId id="278" r:id="rId60"/>
    <p:sldId id="419" r:id="rId61"/>
    <p:sldId id="27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7F7AF-DD60-ECDA-EDCD-D37545CDAE02}" name="Sanja Ivandic" initials="SI" userId="5aeb1d9e921380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FFFF"/>
    <a:srgbClr val="887060"/>
    <a:srgbClr val="F2BD1F"/>
    <a:srgbClr val="64B558"/>
    <a:srgbClr val="E61A52"/>
    <a:srgbClr val="378FCD"/>
    <a:srgbClr val="676766"/>
    <a:srgbClr val="000000"/>
    <a:srgbClr val="EC6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5" d="100"/>
          <a:sy n="75" d="100"/>
        </p:scale>
        <p:origin x="43"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45483-5EB4-4FED-8236-4019B41DBAE3}" type="datetimeFigureOut">
              <a:rPr lang="el-GR" smtClean="0"/>
              <a:t>15/12/2022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7D905-E7F5-4C8D-BD24-0BDC97E2C916}" type="slidenum">
              <a:rPr lang="el-GR" smtClean="0"/>
              <a:t>‹#›</a:t>
            </a:fld>
            <a:endParaRPr lang="el-GR"/>
          </a:p>
        </p:txBody>
      </p:sp>
    </p:spTree>
    <p:extLst>
      <p:ext uri="{BB962C8B-B14F-4D97-AF65-F5344CB8AC3E}">
        <p14:creationId xmlns:p14="http://schemas.microsoft.com/office/powerpoint/2010/main" val="201733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3B7D905-E7F5-4C8D-BD24-0BDC97E2C916}" type="slidenum">
              <a:rPr lang="el-GR" smtClean="0"/>
              <a:t>51</a:t>
            </a:fld>
            <a:endParaRPr lang="el-GR"/>
          </a:p>
        </p:txBody>
      </p:sp>
    </p:spTree>
    <p:extLst>
      <p:ext uri="{BB962C8B-B14F-4D97-AF65-F5344CB8AC3E}">
        <p14:creationId xmlns:p14="http://schemas.microsoft.com/office/powerpoint/2010/main" val="7476169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1212.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99.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77.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33.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1313.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1010.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55.svg"/><Relationship Id="rId7" Type="http://schemas.openxmlformats.org/officeDocument/2006/relationships/image" Target="../media/image1144.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066.sv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111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2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1212.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99.svg"/><Relationship Id="rId7" Type="http://schemas.openxmlformats.org/officeDocument/2006/relationships/image" Target="../media/image1144.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2077.sv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33.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41313.svg"/><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1313.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1313.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15/12/2022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15/12/2022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15/12/2022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15/12/2022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15/12/2022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7319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958336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03995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9087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Emphasis (quote or definition)">
    <p:bg>
      <p:bgPr>
        <a:solidFill>
          <a:srgbClr val="FFFFFF"/>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a:xfrm>
            <a:off x="838200" y="1652296"/>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11077"/>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0268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10628"/>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9" y="2505075"/>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7734300" y="2505075"/>
            <a:ext cx="3621088"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90" y="1681163"/>
            <a:ext cx="3427412"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7734300" y="1681163"/>
            <a:ext cx="36210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
        <p:nvSpPr>
          <p:cNvPr id="8" name="Tijdelijke aanduiding voor tekst 4">
            <a:extLst>
              <a:ext uri="{FF2B5EF4-FFF2-40B4-BE49-F238E27FC236}">
                <a16:creationId xmlns:a16="http://schemas.microsoft.com/office/drawing/2014/main" xmlns="" id="{8FD1195F-E4FE-4714-BCDA-E88943A9F2B3}"/>
              </a:ext>
            </a:extLst>
          </p:cNvPr>
          <p:cNvSpPr>
            <a:spLocks noGrp="1"/>
          </p:cNvSpPr>
          <p:nvPr>
            <p:ph type="body" sz="quarter" idx="10" hasCustomPrompt="1"/>
          </p:nvPr>
        </p:nvSpPr>
        <p:spPr>
          <a:xfrm>
            <a:off x="4267201" y="1698338"/>
            <a:ext cx="3467100" cy="823912"/>
          </a:xfrm>
          <a:prstGeom prst="rect">
            <a:avLst/>
          </a:prstGeom>
          <a:solidFill>
            <a:srgbClr val="E61A5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9" name="Tijdelijke aanduiding voor inhoud 5">
            <a:extLst>
              <a:ext uri="{FF2B5EF4-FFF2-40B4-BE49-F238E27FC236}">
                <a16:creationId xmlns:a16="http://schemas.microsoft.com/office/drawing/2014/main" xmlns="" id="{D320BEB1-40F4-4F75-B36B-CB0DDF2FC38A}"/>
              </a:ext>
            </a:extLst>
          </p:cNvPr>
          <p:cNvSpPr>
            <a:spLocks noGrp="1"/>
          </p:cNvSpPr>
          <p:nvPr>
            <p:ph sz="quarter" idx="11"/>
          </p:nvPr>
        </p:nvSpPr>
        <p:spPr>
          <a:xfrm>
            <a:off x="4267200" y="2496488"/>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2880890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5019676" y="1030288"/>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73342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5019675" y="28170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277340" y="-712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794887" y="858263"/>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768667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794886" y="271228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66568" y="-218723"/>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630934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17909DCD-905B-4FB1-87CA-20CCEAF525B1}"/>
              </a:ext>
            </a:extLst>
          </p:cNvPr>
          <p:cNvSpPr>
            <a:spLocks noGrp="1"/>
          </p:cNvSpPr>
          <p:nvPr>
            <p:ph type="dt" sz="half" idx="10"/>
          </p:nvPr>
        </p:nvSpPr>
        <p:spPr/>
        <p:txBody>
          <a:bodyPr/>
          <a:lstStyle/>
          <a:p>
            <a:fld id="{227B6E0C-D4E5-4995-B5ED-367675E79898}" type="datetimeFigureOut">
              <a:rPr lang="en-GB" smtClean="0"/>
              <a:t>15/12/2022</a:t>
            </a:fld>
            <a:endParaRPr lang="en-GB"/>
          </a:p>
        </p:txBody>
      </p:sp>
      <p:sp>
        <p:nvSpPr>
          <p:cNvPr id="5" name="Tijdelijke aanduiding voor voettekst 4">
            <a:extLst>
              <a:ext uri="{FF2B5EF4-FFF2-40B4-BE49-F238E27FC236}">
                <a16:creationId xmlns:a16="http://schemas.microsoft.com/office/drawing/2014/main" xmlns="" id="{DA9D70EF-06B1-4480-9C88-F1CB78A0521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53E09A2-9239-43FC-9BCA-BC3A030EEEC6}"/>
              </a:ext>
            </a:extLst>
          </p:cNvPr>
          <p:cNvSpPr>
            <a:spLocks noGrp="1"/>
          </p:cNvSpPr>
          <p:nvPr>
            <p:ph type="sldNum" sz="quarter" idx="12"/>
          </p:nvPr>
        </p:nvSpPr>
        <p:spPr/>
        <p:txBody>
          <a:bodyPr/>
          <a:lstStyle/>
          <a:p>
            <a:fld id="{8DA44471-F18B-49D2-B2D5-B5C55CED17BB}" type="slidenum">
              <a:rPr lang="en-GB" smtClean="0"/>
              <a:t>‹#›</a:t>
            </a:fld>
            <a:endParaRPr lang="en-GB"/>
          </a:p>
        </p:txBody>
      </p:sp>
      <p:pic>
        <p:nvPicPr>
          <p:cNvPr id="7" name="Picture 4" descr="People in classroom">
            <a:extLst>
              <a:ext uri="{FF2B5EF4-FFF2-40B4-BE49-F238E27FC236}">
                <a16:creationId xmlns:a16="http://schemas.microsoft.com/office/drawing/2014/main" xmlns="" id="{70EE40DD-61E4-47C3-941F-CA718B6ECFAA}"/>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742" y="-26766"/>
            <a:ext cx="12192000" cy="5923555"/>
          </a:xfrm>
          <a:prstGeom prst="rect">
            <a:avLst/>
          </a:prstGeom>
        </p:spPr>
      </p:pic>
      <p:sp>
        <p:nvSpPr>
          <p:cNvPr id="8" name="Rechthoek 7">
            <a:extLst>
              <a:ext uri="{FF2B5EF4-FFF2-40B4-BE49-F238E27FC236}">
                <a16:creationId xmlns:a16="http://schemas.microsoft.com/office/drawing/2014/main" xmlns="" id="{BC5E0C40-9A7E-4173-AD3C-B98E165E9F97}"/>
              </a:ext>
            </a:extLst>
          </p:cNvPr>
          <p:cNvSpPr/>
          <p:nvPr userDrawn="1"/>
        </p:nvSpPr>
        <p:spPr>
          <a:xfrm>
            <a:off x="7359588" y="3593225"/>
            <a:ext cx="4832412" cy="174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5">
            <a:extLst>
              <a:ext uri="{FF2B5EF4-FFF2-40B4-BE49-F238E27FC236}">
                <a16:creationId xmlns:a16="http://schemas.microsoft.com/office/drawing/2014/main" xmlns="" id="{E6D48783-C3AB-4643-9EE6-90A55251C0EA}"/>
              </a:ext>
            </a:extLst>
          </p:cNvPr>
          <p:cNvGrpSpPr/>
          <p:nvPr userDrawn="1"/>
        </p:nvGrpSpPr>
        <p:grpSpPr>
          <a:xfrm>
            <a:off x="-28742" y="6028229"/>
            <a:ext cx="12220742" cy="937311"/>
            <a:chOff x="-28742" y="5956540"/>
            <a:chExt cx="12220742" cy="937311"/>
          </a:xfrm>
          <a:solidFill>
            <a:schemeClr val="bg1"/>
          </a:solidFill>
        </p:grpSpPr>
        <p:sp>
          <p:nvSpPr>
            <p:cNvPr id="10" name="Rectangle 44">
              <a:extLst>
                <a:ext uri="{FF2B5EF4-FFF2-40B4-BE49-F238E27FC236}">
                  <a16:creationId xmlns:a16="http://schemas.microsoft.com/office/drawing/2014/main" xmlns="" id="{DE66D3EB-8181-4D7F-9DCB-44D0EE4595E3}"/>
                </a:ext>
              </a:extLst>
            </p:cNvPr>
            <p:cNvSpPr/>
            <p:nvPr/>
          </p:nvSpPr>
          <p:spPr>
            <a:xfrm>
              <a:off x="-28742" y="5956540"/>
              <a:ext cx="12220742" cy="937311"/>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pic>
          <p:nvPicPr>
            <p:cNvPr id="11" name="Picture 48">
              <a:extLst>
                <a:ext uri="{FF2B5EF4-FFF2-40B4-BE49-F238E27FC236}">
                  <a16:creationId xmlns:a16="http://schemas.microsoft.com/office/drawing/2014/main" xmlns="" id="{ED81B449-2054-4246-BFD6-6B31BCF472C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5208" y="6256047"/>
              <a:ext cx="1178241" cy="338296"/>
            </a:xfrm>
            <a:prstGeom prst="rect">
              <a:avLst/>
            </a:prstGeom>
            <a:grpFill/>
          </p:spPr>
        </p:pic>
        <p:pic>
          <p:nvPicPr>
            <p:cNvPr id="12" name="Picture 50">
              <a:extLst>
                <a:ext uri="{FF2B5EF4-FFF2-40B4-BE49-F238E27FC236}">
                  <a16:creationId xmlns:a16="http://schemas.microsoft.com/office/drawing/2014/main" xmlns="" id="{C847ECB3-2CBC-473E-8F64-E1E28A280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573" y="6250146"/>
              <a:ext cx="1736203" cy="350098"/>
            </a:xfrm>
            <a:prstGeom prst="rect">
              <a:avLst/>
            </a:prstGeom>
            <a:grpFill/>
          </p:spPr>
        </p:pic>
        <p:pic>
          <p:nvPicPr>
            <p:cNvPr id="13" name="Picture 54">
              <a:extLst>
                <a:ext uri="{FF2B5EF4-FFF2-40B4-BE49-F238E27FC236}">
                  <a16:creationId xmlns:a16="http://schemas.microsoft.com/office/drawing/2014/main" xmlns="" id="{F30AA6DB-B5FE-494C-92BA-1174B699A9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9503" y="6199535"/>
              <a:ext cx="2206481" cy="451320"/>
            </a:xfrm>
            <a:prstGeom prst="rect">
              <a:avLst/>
            </a:prstGeom>
            <a:grpFill/>
          </p:spPr>
        </p:pic>
        <p:pic>
          <p:nvPicPr>
            <p:cNvPr id="14" name="Picture 56">
              <a:extLst>
                <a:ext uri="{FF2B5EF4-FFF2-40B4-BE49-F238E27FC236}">
                  <a16:creationId xmlns:a16="http://schemas.microsoft.com/office/drawing/2014/main" xmlns="" id="{8852F862-95FD-45EE-86B8-94B622C3FF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86122" y="6251927"/>
              <a:ext cx="1442673" cy="346537"/>
            </a:xfrm>
            <a:prstGeom prst="rect">
              <a:avLst/>
            </a:prstGeom>
            <a:grpFill/>
          </p:spPr>
        </p:pic>
        <p:pic>
          <p:nvPicPr>
            <p:cNvPr id="15" name="Picture 2">
              <a:extLst>
                <a:ext uri="{FF2B5EF4-FFF2-40B4-BE49-F238E27FC236}">
                  <a16:creationId xmlns:a16="http://schemas.microsoft.com/office/drawing/2014/main" xmlns="" id="{A3B0AF93-2301-48EE-A267-FE7CF189D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39032" y="6219419"/>
              <a:ext cx="1887654" cy="411552"/>
            </a:xfrm>
            <a:prstGeom prst="rect">
              <a:avLst/>
            </a:prstGeom>
            <a:grpFill/>
          </p:spPr>
        </p:pic>
        <p:pic>
          <p:nvPicPr>
            <p:cNvPr id="16" name="Bild 1" descr="image001">
              <a:extLst>
                <a:ext uri="{FF2B5EF4-FFF2-40B4-BE49-F238E27FC236}">
                  <a16:creationId xmlns:a16="http://schemas.microsoft.com/office/drawing/2014/main" xmlns="" id="{8A61C458-AF21-4D0B-9CF5-947C6E3C596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8995" y="6232704"/>
              <a:ext cx="2031186" cy="384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8" name="Titel 1">
            <a:extLst>
              <a:ext uri="{FF2B5EF4-FFF2-40B4-BE49-F238E27FC236}">
                <a16:creationId xmlns:a16="http://schemas.microsoft.com/office/drawing/2014/main" xmlns="" id="{54CCD205-DA00-4790-85D6-5B2B89B0929F}"/>
              </a:ext>
            </a:extLst>
          </p:cNvPr>
          <p:cNvSpPr>
            <a:spLocks noGrp="1"/>
          </p:cNvSpPr>
          <p:nvPr>
            <p:ph type="ctrTitle" hasCustomPrompt="1"/>
          </p:nvPr>
        </p:nvSpPr>
        <p:spPr>
          <a:xfrm>
            <a:off x="7457243" y="3684233"/>
            <a:ext cx="3885460" cy="1537150"/>
          </a:xfrm>
          <a:prstGeom prst="rect">
            <a:avLst/>
          </a:prstGeom>
        </p:spPr>
        <p:txBody>
          <a:bodyPr anchor="b"/>
          <a:lstStyle>
            <a:lvl1pPr algn="ctr">
              <a:defRPr sz="6000">
                <a:solidFill>
                  <a:schemeClr val="bg2"/>
                </a:solidFill>
              </a:defRPr>
            </a:lvl1pPr>
          </a:lstStyle>
          <a:p>
            <a:pPr algn="r"/>
            <a:r>
              <a:rPr lang="en-US" sz="6000" b="1" spc="100" dirty="0">
                <a:latin typeface="+mj-lt"/>
                <a:ea typeface="+mj-ea"/>
                <a:cs typeface="+mj-cs"/>
              </a:rPr>
              <a:t>Title…</a:t>
            </a:r>
            <a:endParaRPr lang="el-GR" sz="6000" b="1" spc="100" dirty="0">
              <a:latin typeface="+mj-lt"/>
              <a:ea typeface="+mj-ea"/>
              <a:cs typeface="+mj-cs"/>
            </a:endParaRPr>
          </a:p>
        </p:txBody>
      </p:sp>
      <p:pic>
        <p:nvPicPr>
          <p:cNvPr id="17" name="Picture 7">
            <a:extLst>
              <a:ext uri="{FF2B5EF4-FFF2-40B4-BE49-F238E27FC236}">
                <a16:creationId xmlns:a16="http://schemas.microsoft.com/office/drawing/2014/main" xmlns="" id="{79C5131F-120E-4DB1-9362-632A1345CBA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21841" y="384979"/>
            <a:ext cx="5652116" cy="2111781"/>
          </a:xfrm>
          <a:prstGeom prst="rect">
            <a:avLst/>
          </a:prstGeom>
        </p:spPr>
      </p:pic>
    </p:spTree>
    <p:extLst>
      <p:ext uri="{BB962C8B-B14F-4D97-AF65-F5344CB8AC3E}">
        <p14:creationId xmlns:p14="http://schemas.microsoft.com/office/powerpoint/2010/main" val="237240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9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2775385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325024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15/12/2022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26743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15/12/2022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15/12/2022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15/12/2022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solidFill>
                  <a:srgbClr val="F2F2F2"/>
                </a:solidFill>
              </a:rPr>
              <a:t>Title</a:t>
            </a:r>
            <a:endParaRPr lang="en-GB" dirty="0">
              <a:solidFill>
                <a:srgbClr val="F2F2F2"/>
              </a:solidFill>
            </a:endParaRPr>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57555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15/12/2022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558857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15/12/2022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9430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962219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717394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15/12/2022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975610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15/12/2022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15/12/2022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solidFill>
                <a:srgbClr val="F2F2F2"/>
              </a:solidFill>
            </a:endParaRPr>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65747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15/12/2022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28036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15/12/2022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093753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231641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F4D4114D-D467-4507-8469-3495A15884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xmlns=""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xmlns="" id="{457E190C-A422-4012-BB3A-50DF305D41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rPr>
              <a:t>i</a:t>
            </a:r>
            <a:endParaRPr lang="en-GB" dirty="0">
              <a:solidFill>
                <a:prstClr val="white"/>
              </a:solidFill>
            </a:endParaRPr>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765865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148856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706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025899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220284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25320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7349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418968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2692685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1748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15/12/2022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15/12/2022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69531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a:defRPr/>
              </a:pPr>
              <a:r>
                <a:rPr lang="en-GB" sz="800" dirty="0">
                  <a:solidFill>
                    <a:srgbClr val="262626">
                      <a:lumMod val="75000"/>
                      <a:lumOff val="25000"/>
                    </a:srgbClr>
                  </a:solidFill>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rgbClr val="262626">
                    <a:lumMod val="75000"/>
                    <a:lumOff val="25000"/>
                  </a:srgbClr>
                </a:solidFill>
                <a:ea typeface="Times New Roman" panose="02020603050405020304" pitchFamily="18" charset="0"/>
                <a:cs typeface="Times New Roman" panose="02020603050405020304" pitchFamily="18" charset="0"/>
              </a:endParaRPr>
            </a:p>
            <a:p>
              <a:endParaRPr lang="nl-NL" sz="800" dirty="0">
                <a:solidFill>
                  <a:prstClr val="white"/>
                </a:solidFill>
              </a:endParaRPr>
            </a:p>
          </p:txBody>
        </p:sp>
      </p:grpSp>
    </p:spTree>
    <p:extLst>
      <p:ext uri="{BB962C8B-B14F-4D97-AF65-F5344CB8AC3E}">
        <p14:creationId xmlns:p14="http://schemas.microsoft.com/office/powerpoint/2010/main" val="235822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15/12/2022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15/12/2022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p14="http://schemas.microsoft.com/office/powerpoint/2010/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Κάντε κλικ για να δημιουργήσετε κάτι</a:t>
            </a:r>
            <a:endParaRPr lang="en-GB" dirty="0"/>
          </a:p>
        </p:txBody>
      </p:sp>
      <p:sp>
        <p:nvSpPr>
          <p:cNvPr id="3" name="Tijdelijke aanduiding voor tekst 2">
            <a:extLst>
              <a:ext uri="{FF2B5EF4-FFF2-40B4-BE49-F238E27FC236}">
                <a16:creationId xmlns:a16="http://schemas.microsoft.com/office/drawing/2014/main" xmlns:p14="http://schemas.microsoft.com/office/powerpoint/2010/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Κάντε κλικ για να δείτε την τεχνική του μοντέλου</a:t>
            </a:r>
          </a:p>
          <a:p>
            <a:pPr lvl="1"/>
            <a:r>
              <a:rPr lang="nl-NL" dirty="0"/>
              <a:t>Tweede niveau</a:t>
            </a:r>
          </a:p>
          <a:p>
            <a:pPr lvl="2"/>
            <a:r>
              <a:rPr lang="nl-NL" dirty="0"/>
              <a:t>Το χαμηλότερο επίπεδο</a:t>
            </a:r>
          </a:p>
          <a:p>
            <a:pPr lvl="3"/>
            <a:r>
              <a:rPr lang="nl-NL" dirty="0"/>
              <a:t>Τέταρτο επίπεδο</a:t>
            </a:r>
          </a:p>
          <a:p>
            <a:pPr lvl="4"/>
            <a:r>
              <a:rPr lang="nl-NL" dirty="0"/>
              <a:t>Υψηλό επίπεδο</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79" r:id="rId16"/>
    <p:sldLayoutId id="2147483680" r:id="rId17"/>
    <p:sldLayoutId id="2147483681" r:id="rId18"/>
    <p:sldLayoutId id="2147483682" r:id="rId19"/>
    <p:sldLayoutId id="2147483684" r:id="rId20"/>
    <p:sldLayoutId id="2147483651" r:id="rId21"/>
    <p:sldLayoutId id="2147483666" r:id="rId22"/>
    <p:sldLayoutId id="2147483667" r:id="rId23"/>
    <p:sldLayoutId id="2147483668" r:id="rId24"/>
    <p:sldLayoutId id="2147483669" r:id="rId25"/>
    <p:sldLayoutId id="2147483652" r:id="rId26"/>
    <p:sldLayoutId id="2147483653" r:id="rId27"/>
    <p:sldLayoutId id="2147483685" r:id="rId28"/>
    <p:sldLayoutId id="2147483654" r:id="rId29"/>
    <p:sldLayoutId id="2147483655" r:id="rId30"/>
    <p:sldLayoutId id="2147483656" r:id="rId31"/>
    <p:sldLayoutId id="2147483657" r:id="rId32"/>
    <p:sldLayoutId id="2147483683" r:id="rId33"/>
    <p:sldLayoutId id="2147483670" r:id="rId34"/>
    <p:sldLayoutId id="2147483678" r:id="rId3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p14="http://schemas.microsoft.com/office/powerpoint/2010/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Κάντε κλικ για να δημιουργήσετε κάτι</a:t>
            </a:r>
            <a:endParaRPr lang="en-GB" dirty="0"/>
          </a:p>
        </p:txBody>
      </p:sp>
      <p:sp>
        <p:nvSpPr>
          <p:cNvPr id="3" name="Tijdelijke aanduiding voor tekst 2">
            <a:extLst>
              <a:ext uri="{FF2B5EF4-FFF2-40B4-BE49-F238E27FC236}">
                <a16:creationId xmlns:a16="http://schemas.microsoft.com/office/drawing/2014/main" xmlns:p14="http://schemas.microsoft.com/office/powerpoint/2010/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Κάντε κλικ για να δείτε την τεχνική του μοντέλου</a:t>
            </a:r>
          </a:p>
          <a:p>
            <a:pPr lvl="1"/>
            <a:r>
              <a:rPr lang="nl-NL" dirty="0"/>
              <a:t>Tweede niveau</a:t>
            </a:r>
          </a:p>
          <a:p>
            <a:pPr lvl="2"/>
            <a:r>
              <a:rPr lang="nl-NL" dirty="0"/>
              <a:t>Το χαμηλότερο επίπεδο</a:t>
            </a:r>
          </a:p>
          <a:p>
            <a:pPr lvl="3"/>
            <a:r>
              <a:rPr lang="nl-NL" dirty="0"/>
              <a:t>Τέταρτο επίπεδο</a:t>
            </a:r>
          </a:p>
          <a:p>
            <a:pPr lvl="4"/>
            <a:r>
              <a:rPr lang="nl-NL" dirty="0"/>
              <a:t>Υψηλό επίπεδο</a:t>
            </a:r>
            <a:endParaRPr lang="en-GB" dirty="0"/>
          </a:p>
        </p:txBody>
      </p:sp>
    </p:spTree>
    <p:extLst>
      <p:ext uri="{BB962C8B-B14F-4D97-AF65-F5344CB8AC3E}">
        <p14:creationId xmlns:p14="http://schemas.microsoft.com/office/powerpoint/2010/main" val="21248403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ishtimes.com/news/health/mediating-between-cultures-1.609199" TargetMode="External"/><Relationship Id="rId2" Type="http://schemas.openxmlformats.org/officeDocument/2006/relationships/hyperlink" Target="http://www.irishexaminer.com/ireland/integrating-the-roma-41506.html"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2.deloitte.com/us/en/insights/topics/talent/six-signature-traits-of-inclusive-leadership.html" TargetMode="External"/><Relationship Id="rId2" Type="http://schemas.openxmlformats.org/officeDocument/2006/relationships/image" Target="../media/image46.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 Id="rId4" Type="http://schemas.openxmlformats.org/officeDocument/2006/relationships/hyperlink" Target="https://files.eric.ed.gov/fulltext/ED579284.pdf#:~:text=1%20Unconscious%20bias%20is%20also%20known%20as%20implicit,school%2C%20and%20recursively%20influence%20their%20field%20of%20study%2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s://culturalq.com/blog/teaching-english-with-cultural-intelligence/#:~:text=Teaching%20English%20with%20Cultural%20Intelligence%20In%20most%20Western,and%20only%20speak%20when%20invited%20to%20do%20so." TargetMode="External"/><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 Id="rId5" Type="http://schemas.openxmlformats.org/officeDocument/2006/relationships/hyperlink" Target="https://www.a-speakers.com/topic/cultural-intelligence/" TargetMode="Externa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hyperlink" Target="http://mrkempnz.com/2015/01/1503.html" TargetMode="External"/><Relationship Id="rId7" Type="http://schemas.openxmlformats.org/officeDocument/2006/relationships/hyperlink" Target="http://mrkempnz.com/2015/06/demonstrating-leadership-in-the-classroom.html" TargetMode="External"/><Relationship Id="rId2" Type="http://schemas.openxmlformats.org/officeDocument/2006/relationships/image" Target="../media/image54.jpeg"/><Relationship Id="rId1" Type="http://schemas.openxmlformats.org/officeDocument/2006/relationships/slideLayout" Target="../slideLayouts/slideLayout32.xml"/><Relationship Id="rId6" Type="http://schemas.openxmlformats.org/officeDocument/2006/relationships/image" Target="../media/image671414.svg"/><Relationship Id="rId5" Type="http://schemas.openxmlformats.org/officeDocument/2006/relationships/image" Target="../media/image55.png"/><Relationship Id="rId4" Type="http://schemas.openxmlformats.org/officeDocument/2006/relationships/hyperlink" Target="http://mrkempnz.com/2014/05/ultimate-learning-environment-encouraging-student-voice-in-classroom-design-part-1.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mrkempnz.com/category/whatisschool" TargetMode="External"/><Relationship Id="rId7" Type="http://schemas.openxmlformats.org/officeDocument/2006/relationships/hyperlink" Target="https://www.fizzicseducation.com.au/podcast/fizzicsed/education-tech-with-craig-kemp/" TargetMode="External"/><Relationship Id="rId2" Type="http://schemas.openxmlformats.org/officeDocument/2006/relationships/hyperlink" Target="http://mrkempnz.com/2014/08/being-evaluated-by-my-students-an-inspirational-experience.html" TargetMode="External"/><Relationship Id="rId1" Type="http://schemas.openxmlformats.org/officeDocument/2006/relationships/slideLayout" Target="../slideLayouts/slideLayout32.xml"/><Relationship Id="rId6" Type="http://schemas.openxmlformats.org/officeDocument/2006/relationships/image" Target="../media/image56.jpeg"/><Relationship Id="rId5" Type="http://schemas.openxmlformats.org/officeDocument/2006/relationships/image" Target="../media/image671414.sv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http://www.casenex.com/casenex/cecReadings/theImportanceOfTeacher.pdf"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zzicseducation.com.au/podcast/fizzicsed/education-tech-with-craig-kemp/" TargetMode="External"/><Relationship Id="rId2" Type="http://schemas.openxmlformats.org/officeDocument/2006/relationships/image" Target="../media/image59.jpeg"/><Relationship Id="rId1" Type="http://schemas.openxmlformats.org/officeDocument/2006/relationships/slideLayout" Target="../slideLayouts/slideLayout33.xml"/><Relationship Id="rId4" Type="http://schemas.openxmlformats.org/officeDocument/2006/relationships/hyperlink" Target="https://publications.jrc.ec.europa.eu/repository/handle/JRC10746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0.xml"/><Relationship Id="rId5" Type="http://schemas.openxmlformats.org/officeDocument/2006/relationships/hyperlink" Target="https://publications.jrc.ec.europa.eu/repository/handle/JRC107466" TargetMode="External"/><Relationship Id="rId4" Type="http://schemas.openxmlformats.org/officeDocument/2006/relationships/hyperlink" Target="https://www.fizzicseducation.com.au/podcast/fizzicsed/education-tech-with-craig-kemp/"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achthought.com/pedagogy/quick-guide-teaching-empathy-classroom/#:~:text=%203%20Tips%20For%20Teaching%20Empathy%20In%20The,are...%203%20Create%20real-life%20empathy%20opportunities%20More%20" TargetMode="External"/><Relationship Id="rId2" Type="http://schemas.openxmlformats.org/officeDocument/2006/relationships/hyperlink" Target="https://www.fizzicseducation.com.au/podcast/fizzicsed/education-tech-with-craig-kemp/"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image" Target="../media/image64.png"/><Relationship Id="rId1" Type="http://schemas.openxmlformats.org/officeDocument/2006/relationships/slideLayout" Target="../slideLayouts/slideLayout31.xml"/><Relationship Id="rId4" Type="http://schemas.openxmlformats.org/officeDocument/2006/relationships/hyperlink" Target="https://www.edutopia.org/article/how-simple-visual-tool-can-help-teachers-connect-students#:~:text=In%20education%2C%20an%20empathy%20map%20is%20a%20simple,takes%20into%20account%20a%20child%E2%80%99s%20interests%20and%20challeng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66.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67.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s://www.brown.edu/sheridan/inclusive-teaching-through-active-learning" TargetMode="External"/><Relationship Id="rId2" Type="http://schemas.openxmlformats.org/officeDocument/2006/relationships/image" Target="../media/image68.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agepub.com/sites/default/files/upm-binaries/39528_Pages_from_Green_ch1.pdf" TargetMode="External"/><Relationship Id="rId2" Type="http://schemas.openxmlformats.org/officeDocument/2006/relationships/image" Target="../media/image69.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hyperlink" Target="https://elearningindustry.com/choosing-right-elearning-methods-factors-element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hyperlink" Target="https://www.brown.edu/sheridan/inclusive-teaching-through-active-learn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7" Type="http://schemas.openxmlformats.org/officeDocument/2006/relationships/hyperlink" Target="http://mrkempnz.com/2015/06/demonstrating-leadership-in-the-classroom.html" TargetMode="External"/><Relationship Id="rId2" Type="http://schemas.openxmlformats.org/officeDocument/2006/relationships/hyperlink" Target="https://www.coe.int/en/web/reference-framework-of-competences-for-democratic-culture/" TargetMode="External"/><Relationship Id="rId1" Type="http://schemas.openxmlformats.org/officeDocument/2006/relationships/slideLayout" Target="../slideLayouts/slideLayout4.xml"/><Relationship Id="rId6" Type="http://schemas.openxmlformats.org/officeDocument/2006/relationships/hyperlink" Target="https://www2.deloitte.com/us/en/insights/topics/talent/six-signature-traits-of-inclusive-leadership.html" TargetMode="External"/><Relationship Id="rId5" Type="http://schemas.openxmlformats.org/officeDocument/2006/relationships/hyperlink" Target="https://content.wisestep.com/importance-interpersonal-skills-teachers-students-managers/" TargetMode="External"/><Relationship Id="rId4" Type="http://schemas.openxmlformats.org/officeDocument/2006/relationships/hyperlink" Target="https://www.irishexaminer.com/news/arid-20041506.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hyperlink" Target="https://publications.jrc.ec.europa.eu/repository/handle/JRC107466" TargetMode="External"/><Relationship Id="rId1" Type="http://schemas.openxmlformats.org/officeDocument/2006/relationships/slideLayout" Target="../slideLayouts/slideLayout4.xml"/><Relationship Id="rId5" Type="http://schemas.openxmlformats.org/officeDocument/2006/relationships/hyperlink" Target="https://www.brown.edu/sheridan/inclusive-teaching-through-active-learning" TargetMode="External"/><Relationship Id="rId4" Type="http://schemas.openxmlformats.org/officeDocument/2006/relationships/hyperlink" Target="https://differentiatedassessments.weebly.com/assessment-idea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balancecareers.com/teaching-skills-list-2062488" TargetMode="External"/><Relationship Id="rId2" Type="http://schemas.openxmlformats.org/officeDocument/2006/relationships/image" Target="../media/image33.jp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2" Type="http://schemas.openxmlformats.org/officeDocument/2006/relationships/image" Target="../media/image35.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ADCF85A6-E1D0-48BA-84DC-CA2CAE877BD8}"/>
              </a:ext>
            </a:extLst>
          </p:cNvPr>
          <p:cNvSpPr>
            <a:spLocks noGrp="1"/>
          </p:cNvSpPr>
          <p:nvPr>
            <p:ph type="ctrTitle"/>
          </p:nvPr>
        </p:nvSpPr>
        <p:spPr>
          <a:xfrm>
            <a:off x="2061713" y="3597215"/>
            <a:ext cx="10130287" cy="1733910"/>
          </a:xfrm>
          <a:solidFill>
            <a:srgbClr val="E61A52"/>
          </a:solidFill>
        </p:spPr>
        <p:txBody>
          <a:bodyPr>
            <a:noAutofit/>
          </a:bodyPr>
          <a:lstStyle/>
          <a:p>
            <a:pPr algn="l"/>
            <a:r>
              <a:rPr lang="el-GR" sz="4000" b="1" spc="100" dirty="0" smtClean="0"/>
              <a:t>Ενότητα </a:t>
            </a:r>
            <a:r>
              <a:rPr lang="en-US" sz="4000" b="1" spc="100" dirty="0" smtClean="0"/>
              <a:t>6: </a:t>
            </a:r>
            <a:r>
              <a:rPr lang="el-GR" sz="4000" b="1" spc="100" dirty="0"/>
              <a:t>Δ</a:t>
            </a:r>
            <a:r>
              <a:rPr lang="en-US" sz="4000" b="1" spc="100" dirty="0" err="1" smtClean="0"/>
              <a:t>εξι</a:t>
            </a:r>
            <a:r>
              <a:rPr lang="el-GR" sz="4000" b="1" spc="100" dirty="0"/>
              <a:t>ό</a:t>
            </a:r>
            <a:r>
              <a:rPr lang="en-US" sz="4000" b="1" spc="100" dirty="0" err="1" smtClean="0"/>
              <a:t>τητες</a:t>
            </a:r>
            <a:r>
              <a:rPr lang="en-US" sz="4000" b="1" spc="100" dirty="0" smtClean="0"/>
              <a:t> </a:t>
            </a:r>
            <a:r>
              <a:rPr lang="en-US" sz="4000" b="1" spc="100" dirty="0" err="1" smtClean="0"/>
              <a:t>των</a:t>
            </a:r>
            <a:r>
              <a:rPr lang="el-GR" sz="4000" b="1" spc="100" dirty="0"/>
              <a:t> </a:t>
            </a:r>
            <a:r>
              <a:rPr lang="en-US" sz="4000" b="1" spc="100" dirty="0" err="1" smtClean="0"/>
              <a:t>εκ</a:t>
            </a:r>
            <a:r>
              <a:rPr lang="en-US" sz="4000" b="1" spc="100" dirty="0" smtClean="0"/>
              <a:t>παιδευτικ</a:t>
            </a:r>
            <a:r>
              <a:rPr lang="el-GR" sz="4000" b="1" spc="100" dirty="0"/>
              <a:t>ώ</a:t>
            </a:r>
            <a:r>
              <a:rPr lang="en-US" sz="4000" b="1" spc="100" dirty="0" smtClean="0"/>
              <a:t>ν </a:t>
            </a:r>
            <a:r>
              <a:rPr lang="en-US" sz="4000" b="1" spc="100" dirty="0" err="1" smtClean="0"/>
              <a:t>γι</a:t>
            </a:r>
            <a:r>
              <a:rPr lang="en-US" sz="4000" b="1" spc="100" dirty="0" smtClean="0"/>
              <a:t>α</a:t>
            </a:r>
            <a:r>
              <a:rPr lang="el-GR" sz="4000" b="1" spc="100" dirty="0" smtClean="0"/>
              <a:t> </a:t>
            </a:r>
            <a:r>
              <a:rPr lang="en-US" sz="4000" b="1" spc="100" dirty="0" err="1" smtClean="0"/>
              <a:t>δι</a:t>
            </a:r>
            <a:r>
              <a:rPr lang="en-US" sz="4000" b="1" spc="100" dirty="0" smtClean="0"/>
              <a:t>αφοροποιημ</a:t>
            </a:r>
            <a:r>
              <a:rPr lang="el-GR" sz="4000" b="1" spc="100" dirty="0"/>
              <a:t>έ</a:t>
            </a:r>
            <a:r>
              <a:rPr lang="en-US" sz="4000" b="1" spc="100" dirty="0" err="1" smtClean="0"/>
              <a:t>νη</a:t>
            </a:r>
            <a:r>
              <a:rPr lang="en-US" sz="4000" b="1" spc="100" dirty="0" smtClean="0"/>
              <a:t> </a:t>
            </a:r>
            <a:r>
              <a:rPr lang="en-US" sz="4000" b="1" spc="100" dirty="0" err="1" smtClean="0"/>
              <a:t>διδ</a:t>
            </a:r>
            <a:r>
              <a:rPr lang="en-US" sz="4000" b="1" spc="100" dirty="0" smtClean="0"/>
              <a:t>ασκαλ</a:t>
            </a:r>
            <a:r>
              <a:rPr lang="el-GR" sz="4000" b="1" spc="100" dirty="0"/>
              <a:t>ί</a:t>
            </a:r>
            <a:r>
              <a:rPr lang="en-US" sz="4000" b="1" spc="100" dirty="0" smtClean="0"/>
              <a:t>α</a:t>
            </a:r>
            <a:endParaRPr lang="en-IE" sz="4000" b="1" spc="100" dirty="0"/>
          </a:p>
        </p:txBody>
      </p:sp>
    </p:spTree>
    <p:extLst>
      <p:ext uri="{BB962C8B-B14F-4D97-AF65-F5344CB8AC3E}">
        <p14:creationId xmlns:p14="http://schemas.microsoft.com/office/powerpoint/2010/main" val="80091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8132F03-FE50-4807-B760-DA14DA3B30F0}"/>
              </a:ext>
            </a:extLst>
          </p:cNvPr>
          <p:cNvSpPr>
            <a:spLocks noGrp="1"/>
          </p:cNvSpPr>
          <p:nvPr>
            <p:ph type="title"/>
          </p:nvPr>
        </p:nvSpPr>
        <p:spPr>
          <a:xfrm>
            <a:off x="5107615" y="1030289"/>
            <a:ext cx="6734175" cy="898414"/>
          </a:xfrm>
        </p:spPr>
        <p:txBody>
          <a:bodyPr>
            <a:normAutofit fontScale="90000"/>
          </a:bodyPr>
          <a:lstStyle/>
          <a:p>
            <a:r>
              <a:rPr lang="en-IE" dirty="0" err="1" smtClean="0"/>
              <a:t>Δεξιότητες</a:t>
            </a:r>
            <a:r>
              <a:rPr lang="en-IE" dirty="0" smtClean="0"/>
              <a:t> </a:t>
            </a:r>
            <a:r>
              <a:rPr lang="en-IE" dirty="0" err="1" smtClean="0"/>
              <a:t>Δι</a:t>
            </a:r>
            <a:r>
              <a:rPr lang="en-IE" dirty="0" smtClean="0"/>
              <a:t>απροσωπικής</a:t>
            </a:r>
            <a:r>
              <a:rPr lang="el-GR" dirty="0" smtClean="0"/>
              <a:t> </a:t>
            </a:r>
            <a:r>
              <a:rPr lang="en-IE" dirty="0" smtClean="0"/>
              <a:t>Επ</a:t>
            </a:r>
            <a:r>
              <a:rPr lang="en-IE" dirty="0" err="1" smtClean="0"/>
              <a:t>ικοινωνί</a:t>
            </a:r>
            <a:r>
              <a:rPr lang="en-IE" dirty="0" smtClean="0"/>
              <a:t>ας</a:t>
            </a:r>
            <a:endParaRPr lang="en-IE"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07615" y="2092325"/>
            <a:ext cx="6734175" cy="3811588"/>
          </a:xfrm>
        </p:spPr>
        <p:txBody>
          <a:bodyPr>
            <a:noAutofit/>
          </a:bodyPr>
          <a:lstStyle/>
          <a:p>
            <a:pPr algn="just"/>
            <a:r>
              <a:rPr lang="en-US" sz="2000" b="0" i="0" dirty="0">
                <a:solidFill>
                  <a:srgbClr val="7A7A7A"/>
                </a:solidFill>
                <a:effectLst/>
              </a:rPr>
              <a:t>Οι διαπροσωπικές δεξιότητες είναι εκείνες που βοηθούν ένα άτομο να επικοινωνεί καλά.</a:t>
            </a:r>
          </a:p>
          <a:p>
            <a:pPr algn="just"/>
            <a:r>
              <a:rPr lang="en-US" sz="2000" b="0" i="0" dirty="0">
                <a:solidFill>
                  <a:srgbClr val="7A7A7A"/>
                </a:solidFill>
                <a:effectLst/>
              </a:rPr>
              <a:t>Όπως λέει το όνομα διαπροσωπική, σημαίνει ότι όταν η επικοινωνία λαμβάνει χώρα μεταξύ δύο ατόμων, τότε η επικοινωνία λέγεται ότι είναι διαπροσωπική.</a:t>
            </a:r>
          </a:p>
          <a:p>
            <a:pPr algn="just"/>
            <a:r>
              <a:rPr lang="en-US" sz="2000" b="0" i="0" dirty="0">
                <a:solidFill>
                  <a:srgbClr val="64B558"/>
                </a:solidFill>
                <a:effectLst/>
              </a:rPr>
              <a:t>Ως εκπαιδευτικοί, </a:t>
            </a:r>
            <a:r>
              <a:rPr lang="en-US" sz="2000" dirty="0">
                <a:solidFill>
                  <a:srgbClr val="64B558"/>
                </a:solidFill>
              </a:rPr>
              <a:t>πρέπει να είμαστε προσεκτικοί και να θυμόμαστε ότι </a:t>
            </a:r>
            <a:r>
              <a:rPr lang="en-US" sz="2000" b="0" i="0" dirty="0">
                <a:solidFill>
                  <a:srgbClr val="64B558"/>
                </a:solidFill>
                <a:effectLst/>
              </a:rPr>
              <a:t>η επικοινωνία μπορεί να λάβει χώρα με οποιαδήποτε μορφή, όπως λεκτικά, μη λεκτικά, μέσω χειρονομιών, μέσω στιγμών με τα μάτια, διαφορετικών στάσεων και ούτω καθεξής. </a:t>
            </a:r>
            <a:endParaRPr lang="en-IE" sz="2000" dirty="0">
              <a:solidFill>
                <a:srgbClr val="64B558"/>
              </a:solidFill>
            </a:endParaRPr>
          </a:p>
        </p:txBody>
      </p:sp>
      <p:sp>
        <p:nvSpPr>
          <p:cNvPr id="7" name="TextBox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pic>
        <p:nvPicPr>
          <p:cNvPr id="11" name="Picture Placeholder 10" descr="Empty speech bubbles">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DEAEF397-6212-492E-A0F0-0FF78326545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8" cy="4873625"/>
          </a:xfrm>
          <a:prstGeom prst="rect">
            <a:avLst/>
          </a:prstGeom>
        </p:spPr>
      </p:pic>
    </p:spTree>
    <p:extLst>
      <p:ext uri="{BB962C8B-B14F-4D97-AF65-F5344CB8AC3E}">
        <p14:creationId xmlns:p14="http://schemas.microsoft.com/office/powerpoint/2010/main" val="7115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 id="{AF2E729C-E239-4448-A2FA-AA323E86E85A}"/>
              </a:ext>
            </a:extLst>
          </p:cNvPr>
          <p:cNvSpPr>
            <a:spLocks noGrp="1"/>
          </p:cNvSpPr>
          <p:nvPr>
            <p:ph type="title"/>
          </p:nvPr>
        </p:nvSpPr>
        <p:spPr/>
        <p:txBody>
          <a:bodyPr>
            <a:normAutofit fontScale="90000"/>
          </a:bodyPr>
          <a:lstStyle/>
          <a:p>
            <a:r>
              <a:rPr lang="en-IE" sz="3600" dirty="0"/>
              <a:t>Οι επικοινωνιακές δεξιότητες είναι το κλειδί για την αντιμετώπιση μαθησιακών εμποδίων όπως η γλώσσα..</a:t>
            </a:r>
          </a:p>
        </p:txBody>
      </p:sp>
      <p:sp>
        <p:nvSpPr>
          <p:cNvPr id="3" name="Content Placeholder 2">
            <a:extLst>
              <a:ext uri="{FF2B5EF4-FFF2-40B4-BE49-F238E27FC236}">
                <a16:creationId xmlns:a16="http://schemas.microsoft.com/office/drawing/2014/main" xmlns:p14="http://schemas.microsoft.com/office/powerpoint/2010/main" xmlns:ahyp="http://schemas.microsoft.com/office/drawing/2018/hyperlinkcolor" xmlns="" id="{A430EC2A-E83C-4A76-9AA7-56058C5BC2F1}"/>
              </a:ext>
            </a:extLst>
          </p:cNvPr>
          <p:cNvSpPr>
            <a:spLocks noGrp="1"/>
          </p:cNvSpPr>
          <p:nvPr>
            <p:ph idx="1"/>
          </p:nvPr>
        </p:nvSpPr>
        <p:spPr/>
        <p:txBody>
          <a:bodyPr>
            <a:normAutofit/>
          </a:bodyPr>
          <a:lstStyle/>
          <a:p>
            <a:pPr marL="0" indent="0" algn="ctr">
              <a:buNone/>
            </a:pPr>
            <a:endParaRPr lang="en-IE" sz="3600" dirty="0"/>
          </a:p>
          <a:p>
            <a:pPr marL="0" indent="0" algn="ctr">
              <a:buNone/>
            </a:pPr>
            <a:r>
              <a:rPr lang="en-IE" sz="3600" dirty="0"/>
              <a:t>"</a:t>
            </a:r>
            <a:r>
              <a:rPr lang="en-US" sz="3600" dirty="0"/>
              <a:t>Όταν ήρθα στην Ιρλανδία, δεν μιλούσα αγγλικά. Απλώς απαντούσα σε όλες τις ερωτήσεις με "ναι, ναι, ναι", αλλά δεν καταλάβαινα τίποτα, ήθελα απλώς να δραπετεύσω". </a:t>
            </a:r>
          </a:p>
          <a:p>
            <a:pPr marL="0" indent="0" algn="ctr">
              <a:buNone/>
            </a:pPr>
            <a:endParaRPr lang="en-US" sz="3600" dirty="0"/>
          </a:p>
          <a:p>
            <a:pPr marL="0" indent="0" algn="ctr">
              <a:buNone/>
            </a:pPr>
            <a:r>
              <a:rPr kumimoji="0" lang="en-I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Η Rodica </a:t>
            </a:r>
            <a:r>
              <a:rPr kumimoji="0" lang="en-IE" sz="1800" b="0" i="0" u="none" strike="noStrike" kern="1200" cap="none" spc="0" normalizeH="0" baseline="0" noProof="0" dirty="0" err="1">
                <a:ln>
                  <a:noFill/>
                </a:ln>
                <a:solidFill>
                  <a:srgbClr val="E61A52"/>
                </a:solidFill>
                <a:effectLst/>
                <a:uLnTx/>
                <a:uFillTx/>
                <a:latin typeface="Calibri" panose="020F0502020204030204" pitchFamily="34" charset="0"/>
                <a:ea typeface="+mj-ea"/>
                <a:cs typeface="Calibri" panose="020F0502020204030204" pitchFamily="34" charset="0"/>
              </a:rPr>
              <a:t>Lunca </a:t>
            </a:r>
            <a:r>
              <a:rPr kumimoji="0" lang="en-I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είναι Ρομά και ήρθε στην Ιρλανδία από τη Ρουμανία το 2001.</a:t>
            </a:r>
            <a:endParaRPr lang="en-US" sz="1800" dirty="0">
              <a:latin typeface="Calibri" panose="020F0502020204030204" pitchFamily="34" charset="0"/>
              <a:cs typeface="Calibri" panose="020F0502020204030204" pitchFamily="34" charset="0"/>
            </a:endParaRPr>
          </a:p>
          <a:p>
            <a:pPr marL="0" indent="0">
              <a:buNone/>
            </a:pPr>
            <a:endParaRPr lang="en-IE" dirty="0"/>
          </a:p>
        </p:txBody>
      </p:sp>
      <p:sp>
        <p:nvSpPr>
          <p:cNvPr id="4" name="TextBox 3">
            <a:extLst>
              <a:ext uri="{FF2B5EF4-FFF2-40B4-BE49-F238E27FC236}">
                <a16:creationId xmlns:a16="http://schemas.microsoft.com/office/drawing/2014/main" xmlns:p14="http://schemas.microsoft.com/office/powerpoint/2010/main" xmlns:ahyp="http://schemas.microsoft.com/office/drawing/2018/hyperlinkcolor" xmlns="" id="{329354C8-CF0F-4678-875B-89AC1826B5ED}"/>
              </a:ext>
            </a:extLst>
          </p:cNvPr>
          <p:cNvSpPr txBox="1"/>
          <p:nvPr/>
        </p:nvSpPr>
        <p:spPr>
          <a:xfrm>
            <a:off x="202019" y="6464595"/>
            <a:ext cx="2264734"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 1</a:t>
            </a:r>
            <a:r>
              <a:rPr lang="en-IE" dirty="0"/>
              <a:t>, </a:t>
            </a:r>
            <a:r>
              <a:rPr lang="en-IE" dirty="0">
                <a:solidFill>
                  <a:srgbClr val="378FCD"/>
                </a:solidFill>
                <a:hlinkClick r:id="rId3">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 2</a:t>
            </a:r>
            <a:endParaRPr lang="en-IE" dirty="0">
              <a:solidFill>
                <a:srgbClr val="378FCD"/>
              </a:solidFill>
            </a:endParaRPr>
          </a:p>
        </p:txBody>
      </p:sp>
    </p:spTree>
    <p:extLst>
      <p:ext uri="{BB962C8B-B14F-4D97-AF65-F5344CB8AC3E}">
        <p14:creationId xmlns:p14="http://schemas.microsoft.com/office/powerpoint/2010/main" val="21605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8132F03-FE50-4807-B760-DA14DA3B30F0}"/>
              </a:ext>
            </a:extLst>
          </p:cNvPr>
          <p:cNvSpPr>
            <a:spLocks noGrp="1"/>
          </p:cNvSpPr>
          <p:nvPr>
            <p:ph type="title"/>
          </p:nvPr>
        </p:nvSpPr>
        <p:spPr>
          <a:xfrm>
            <a:off x="5019676" y="1220788"/>
            <a:ext cx="6165775" cy="579437"/>
          </a:xfrm>
        </p:spPr>
        <p:txBody>
          <a:bodyPr>
            <a:normAutofit/>
          </a:bodyPr>
          <a:lstStyle/>
          <a:p>
            <a:r>
              <a:rPr lang="en-IE" dirty="0" err="1" smtClean="0"/>
              <a:t>Στοιχεί</a:t>
            </a:r>
            <a:r>
              <a:rPr lang="en-IE" dirty="0" smtClean="0"/>
              <a:t>α Επικοινωνίας</a:t>
            </a:r>
            <a:endParaRPr lang="en-IE"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42392" y="2092325"/>
            <a:ext cx="6734175" cy="3811588"/>
          </a:xfrm>
        </p:spPr>
        <p:txBody>
          <a:bodyPr>
            <a:noAutofit/>
          </a:bodyPr>
          <a:lstStyle/>
          <a:p>
            <a:pPr algn="just"/>
            <a:r>
              <a:rPr lang="en-US" sz="2000" dirty="0">
                <a:solidFill>
                  <a:srgbClr val="7A7A7A"/>
                </a:solidFill>
                <a:effectLst/>
              </a:rPr>
              <a:t>Η γλώσσα είναι ένα πολύ σημαντικό στοιχείο της διαδικασίας επικοινωνίας. Σε </a:t>
            </a:r>
            <a:r>
              <a:rPr lang="en-US" sz="2000" dirty="0">
                <a:solidFill>
                  <a:srgbClr val="7A7A7A"/>
                </a:solidFill>
              </a:rPr>
              <a:t>μια διαφορετική τάξη, </a:t>
            </a:r>
            <a:r>
              <a:rPr lang="en-US" sz="2000" dirty="0">
                <a:solidFill>
                  <a:srgbClr val="7A7A7A"/>
                </a:solidFill>
                <a:effectLst/>
              </a:rPr>
              <a:t>δεν μιλούν όλοι την ίδια γλώσσα στο ίδιο επίπεδο, αλλά αυτό δεν σημαίνει ότι δεν μπορούμε να επικοινωνήσουμε. </a:t>
            </a:r>
          </a:p>
          <a:p>
            <a:pPr algn="just"/>
            <a:r>
              <a:rPr lang="en-US" sz="2000" dirty="0">
                <a:solidFill>
                  <a:srgbClr val="7A7A7A"/>
                </a:solidFill>
                <a:effectLst/>
              </a:rPr>
              <a:t>Οι ενταξιακοί και καινοτόμοι εκπαιδευτικοί έχουν υπόψη τους άλλες </a:t>
            </a:r>
            <a:r>
              <a:rPr lang="en-US" sz="2000" dirty="0">
                <a:solidFill>
                  <a:srgbClr val="7A7A7A"/>
                </a:solidFill>
              </a:rPr>
              <a:t>μεθόδους επικοινωνίας που </a:t>
            </a:r>
            <a:r>
              <a:rPr lang="en-US" sz="2000" dirty="0">
                <a:solidFill>
                  <a:srgbClr val="7A7A7A"/>
                </a:solidFill>
                <a:effectLst/>
              </a:rPr>
              <a:t>μπορεί να είναι ακόμη πιο ισχυρές από τις λέξεις. </a:t>
            </a:r>
          </a:p>
          <a:p>
            <a:pPr algn="just"/>
            <a:endParaRPr lang="en-US" sz="2000" dirty="0">
              <a:solidFill>
                <a:srgbClr val="7A7A7A"/>
              </a:solidFill>
            </a:endParaRPr>
          </a:p>
          <a:p>
            <a:pPr algn="just"/>
            <a:r>
              <a:rPr lang="en-US" sz="2000" dirty="0">
                <a:solidFill>
                  <a:srgbClr val="7A7A7A"/>
                </a:solidFill>
                <a:effectLst/>
              </a:rPr>
              <a:t>Ας </a:t>
            </a:r>
            <a:r>
              <a:rPr lang="en-US" sz="2000" dirty="0" err="1">
                <a:solidFill>
                  <a:srgbClr val="7A7A7A"/>
                </a:solidFill>
                <a:effectLst/>
              </a:rPr>
              <a:t>εξερευνήσουμε</a:t>
            </a:r>
            <a:r>
              <a:rPr lang="en-US" sz="2000" dirty="0">
                <a:solidFill>
                  <a:srgbClr val="7A7A7A"/>
                </a:solidFill>
                <a:effectLst/>
              </a:rPr>
              <a:t> </a:t>
            </a:r>
            <a:r>
              <a:rPr lang="en-US" sz="2000" dirty="0" err="1" smtClean="0">
                <a:solidFill>
                  <a:srgbClr val="7A7A7A"/>
                </a:solidFill>
                <a:effectLst/>
              </a:rPr>
              <a:t>μερικ</a:t>
            </a:r>
            <a:r>
              <a:rPr lang="el-GR" sz="2000" dirty="0" err="1" smtClean="0">
                <a:solidFill>
                  <a:srgbClr val="7A7A7A"/>
                </a:solidFill>
                <a:effectLst/>
              </a:rPr>
              <a:t>ές</a:t>
            </a:r>
            <a:r>
              <a:rPr lang="el-GR" sz="2000" dirty="0" smtClean="0">
                <a:solidFill>
                  <a:srgbClr val="7A7A7A"/>
                </a:solidFill>
                <a:effectLst/>
              </a:rPr>
              <a:t> από αυτές…</a:t>
            </a:r>
            <a:endParaRPr lang="en-US" sz="2000" dirty="0">
              <a:solidFill>
                <a:srgbClr val="7A7A7A"/>
              </a:solidFill>
              <a:effectLst/>
            </a:endParaRPr>
          </a:p>
          <a:p>
            <a:pPr algn="just"/>
            <a:endParaRPr lang="en-IE" sz="2000" dirty="0">
              <a:latin typeface="+mj-lt"/>
            </a:endParaRPr>
          </a:p>
        </p:txBody>
      </p:sp>
      <p:sp>
        <p:nvSpPr>
          <p:cNvPr id="7" name="TextBox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pic>
        <p:nvPicPr>
          <p:cNvPr id="11" name="Picture Placeholder 10" descr="Teacher helping student with model wind turbine">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2344809B-B72B-4790-8A0D-D8CEE3BE84E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1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 id="{31386646-1B34-4FBF-8D80-894ED72F72C5}"/>
              </a:ext>
            </a:extLst>
          </p:cNvPr>
          <p:cNvSpPr>
            <a:spLocks noGrp="1"/>
          </p:cNvSpPr>
          <p:nvPr>
            <p:ph type="title"/>
          </p:nvPr>
        </p:nvSpPr>
        <p:spPr>
          <a:xfrm>
            <a:off x="2794957" y="776377"/>
            <a:ext cx="8930317" cy="1056911"/>
          </a:xfrm>
        </p:spPr>
        <p:txBody>
          <a:bodyPr>
            <a:noAutofit/>
          </a:bodyPr>
          <a:lstStyle/>
          <a:p>
            <a:pPr algn="just"/>
            <a:r>
              <a:rPr lang="en-US" altLang="en-US" sz="2000" b="1" i="1" dirty="0"/>
              <a:t>Γνωρίζατε ότι οι λέξεις της γλώσσας αντιπροσωπεύουν μόνο το 10% της επικοινωνίας; </a:t>
            </a:r>
            <a:r>
              <a:rPr lang="en-US" altLang="en-US" sz="2000" i="1" dirty="0"/>
              <a:t>Η διαδικασία της επικοινωνίας αποτελείται στην πραγματικότητα κατά 90% από μη λεκτικές πληροφορίες με τη μορφή του τόνου και της γλώσσας του σώματος. </a:t>
            </a:r>
            <a:endParaRPr lang="en-IE" sz="2000" i="1" dirty="0"/>
          </a:p>
        </p:txBody>
      </p:sp>
      <p:sp>
        <p:nvSpPr>
          <p:cNvPr id="3" name="Content Placeholder 2">
            <a:extLst>
              <a:ext uri="{FF2B5EF4-FFF2-40B4-BE49-F238E27FC236}">
                <a16:creationId xmlns:a16="http://schemas.microsoft.com/office/drawing/2014/main" xmlns:p14="http://schemas.microsoft.com/office/powerpoint/2010/main" xmlns:a14="http://schemas.microsoft.com/office/drawing/2010/main" xmlns="" id="{62BC1491-4CBF-4561-A474-3F8FD208455A}"/>
              </a:ext>
            </a:extLst>
          </p:cNvPr>
          <p:cNvSpPr>
            <a:spLocks noGrp="1"/>
          </p:cNvSpPr>
          <p:nvPr>
            <p:ph idx="13"/>
          </p:nvPr>
        </p:nvSpPr>
        <p:spPr>
          <a:xfrm>
            <a:off x="522665" y="2595472"/>
            <a:ext cx="6238043" cy="4003735"/>
          </a:xfrm>
        </p:spPr>
        <p:txBody>
          <a:bodyPr>
            <a:noAutofit/>
          </a:bodyPr>
          <a:lstStyle/>
          <a:p>
            <a:pPr marL="0" indent="0">
              <a:buNone/>
            </a:pPr>
            <a:r>
              <a:rPr lang="en-US" sz="2000" b="1" dirty="0"/>
              <a:t>Γλώσσα του σώματος: οι τρόποι και η </a:t>
            </a:r>
            <a:r>
              <a:rPr lang="en-US" sz="2000" b="1" dirty="0" err="1"/>
              <a:t>συμπεριφορά </a:t>
            </a:r>
            <a:r>
              <a:rPr lang="en-US" sz="2000" b="1" dirty="0"/>
              <a:t>μας</a:t>
            </a:r>
          </a:p>
          <a:p>
            <a:r>
              <a:rPr lang="en-US" sz="2000" dirty="0"/>
              <a:t>εκφράσεις προσώπου</a:t>
            </a:r>
          </a:p>
          <a:p>
            <a:r>
              <a:rPr lang="en-US" sz="2000" dirty="0"/>
              <a:t>βλέμμα-κοιτάζοντας το άλλο άτομο ή μακριά του- δίνοντας προσοχή ή όχι</a:t>
            </a:r>
          </a:p>
          <a:p>
            <a:r>
              <a:rPr lang="en-US" sz="2000" dirty="0"/>
              <a:t>χειρονομίες-κινήσεις χεριών και χεριών</a:t>
            </a:r>
          </a:p>
          <a:p>
            <a:r>
              <a:rPr lang="en-US" sz="2000" dirty="0"/>
              <a:t>στάση του σώματος-κλίση προς τα εμπρός ή προς τα πίσω- χαλαρή ή άκαμπτη </a:t>
            </a:r>
          </a:p>
          <a:p>
            <a:r>
              <a:rPr lang="en-US" sz="2000" dirty="0"/>
              <a:t>απόσταση από το άλλο άτομο - πολύ κοντά ή πολύ μακριά</a:t>
            </a:r>
          </a:p>
        </p:txBody>
      </p:sp>
      <p:sp>
        <p:nvSpPr>
          <p:cNvPr id="4" name="Content Placeholder 3">
            <a:extLst>
              <a:ext uri="{FF2B5EF4-FFF2-40B4-BE49-F238E27FC236}">
                <a16:creationId xmlns:a16="http://schemas.microsoft.com/office/drawing/2014/main" xmlns:p14="http://schemas.microsoft.com/office/powerpoint/2010/main" xmlns:a14="http://schemas.microsoft.com/office/drawing/2010/main" xmlns="" id="{D5CA7F17-47FF-4154-85DE-A8A3F6CBE4D8}"/>
              </a:ext>
            </a:extLst>
          </p:cNvPr>
          <p:cNvSpPr>
            <a:spLocks noGrp="1"/>
          </p:cNvSpPr>
          <p:nvPr>
            <p:ph idx="14"/>
          </p:nvPr>
        </p:nvSpPr>
        <p:spPr>
          <a:xfrm>
            <a:off x="6838346" y="2595472"/>
            <a:ext cx="5115757" cy="1831576"/>
          </a:xfrm>
        </p:spPr>
        <p:txBody>
          <a:bodyPr>
            <a:normAutofit/>
          </a:bodyPr>
          <a:lstStyle/>
          <a:p>
            <a:pPr marL="0" indent="0">
              <a:buNone/>
            </a:pPr>
            <a:r>
              <a:rPr lang="en-US" sz="2000" b="1" dirty="0"/>
              <a:t>Τόνος: ο τρόπος που μιλάμε</a:t>
            </a:r>
          </a:p>
          <a:p>
            <a:pPr>
              <a:buFont typeface="Arial" panose="020B0604020202020204" pitchFamily="34" charset="0"/>
              <a:buChar char="•"/>
            </a:pPr>
            <a:r>
              <a:rPr lang="en-IE" sz="2000" dirty="0"/>
              <a:t>γρήγορα ή αργά</a:t>
            </a:r>
          </a:p>
          <a:p>
            <a:pPr marL="0" indent="0">
              <a:buFont typeface="Arial" panose="020B0604020202020204" pitchFamily="34" charset="0"/>
              <a:buChar char="•"/>
            </a:pPr>
            <a:r>
              <a:rPr lang="en-IE" sz="2000" dirty="0"/>
              <a:t> ήπια ή επιθετική</a:t>
            </a:r>
          </a:p>
          <a:p>
            <a:pPr>
              <a:buFont typeface="Arial" panose="020B0604020202020204" pitchFamily="34" charset="0"/>
              <a:buChar char="•"/>
            </a:pPr>
            <a:r>
              <a:rPr lang="en-IE" sz="2000" dirty="0"/>
              <a:t>με ή χωρίς παύσεις</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2430" cy="2047276"/>
          </a:xfrm>
          <a:prstGeom prst="rect">
            <a:avLst/>
          </a:prstGeom>
        </p:spPr>
      </p:pic>
    </p:spTree>
    <p:extLst>
      <p:ext uri="{BB962C8B-B14F-4D97-AF65-F5344CB8AC3E}">
        <p14:creationId xmlns:p14="http://schemas.microsoft.com/office/powerpoint/2010/main" val="93152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 id="{4FD8BAF1-D9D6-43FE-80FB-9AD537134B03}"/>
              </a:ext>
            </a:extLst>
          </p:cNvPr>
          <p:cNvSpPr>
            <a:spLocks noGrp="1"/>
          </p:cNvSpPr>
          <p:nvPr>
            <p:ph type="title"/>
          </p:nvPr>
        </p:nvSpPr>
        <p:spPr>
          <a:xfrm>
            <a:off x="4206240" y="209593"/>
            <a:ext cx="7874000" cy="725020"/>
          </a:xfrm>
        </p:spPr>
        <p:txBody>
          <a:bodyPr>
            <a:noAutofit/>
          </a:bodyPr>
          <a:lstStyle/>
          <a:p>
            <a:r>
              <a:rPr lang="en-IE" sz="1800" dirty="0">
                <a:solidFill>
                  <a:srgbClr val="E61A52"/>
                </a:solidFill>
              </a:rPr>
              <a:t/>
            </a:r>
            <a:br>
              <a:rPr lang="en-IE" sz="1800" dirty="0">
                <a:solidFill>
                  <a:srgbClr val="E61A52"/>
                </a:solidFill>
              </a:rPr>
            </a:br>
            <a:r>
              <a:rPr lang="en-IE" sz="1800" dirty="0">
                <a:solidFill>
                  <a:schemeClr val="tx1"/>
                </a:solidFill>
              </a:rPr>
              <a:t>Ρίξτε μια ματιά στη γλώσσα του σώματος των εκπαιδευτικών σε αυτές τις εικόνες. </a:t>
            </a:r>
            <a:br>
              <a:rPr lang="en-IE" sz="1800" dirty="0">
                <a:solidFill>
                  <a:schemeClr val="tx1"/>
                </a:solidFill>
              </a:rPr>
            </a:br>
            <a:r>
              <a:rPr lang="en-IE" sz="1800" dirty="0">
                <a:solidFill>
                  <a:schemeClr val="tx1"/>
                </a:solidFill>
              </a:rPr>
              <a:t>Κάντε κάποιες σημειώσεις σχετικά με τη γλώσσα του σώματός τους. </a:t>
            </a:r>
            <a:br>
              <a:rPr lang="en-IE" sz="1800" dirty="0">
                <a:solidFill>
                  <a:schemeClr val="tx1"/>
                </a:solidFill>
              </a:rPr>
            </a:br>
            <a:r>
              <a:rPr lang="en-IE" sz="1800" dirty="0">
                <a:solidFill>
                  <a:schemeClr val="tx1"/>
                </a:solidFill>
              </a:rPr>
              <a:t>Είναι ανοιχτή, φιλική, φιλόξενη, αρνητική;</a:t>
            </a:r>
          </a:p>
        </p:txBody>
      </p:sp>
      <p:pic>
        <p:nvPicPr>
          <p:cNvPr id="9" name="Picture 8" descr="Teacher and students in laboratory">
            <a:extLst>
              <a:ext uri="{FF2B5EF4-FFF2-40B4-BE49-F238E27FC236}">
                <a16:creationId xmlns:a16="http://schemas.microsoft.com/office/drawing/2014/main" xmlns:p14="http://schemas.microsoft.com/office/powerpoint/2010/main" xmlns:a14="http://schemas.microsoft.com/office/drawing/2010/main" xmlns="" id="{9605DC98-38C6-4505-ADC7-9A2C86502D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724" y="1374288"/>
            <a:ext cx="4276725" cy="2350264"/>
          </a:xfrm>
          <a:prstGeom prst="rect">
            <a:avLst/>
          </a:prstGeom>
        </p:spPr>
      </p:pic>
      <p:pic>
        <p:nvPicPr>
          <p:cNvPr id="11" name="Picture 10">
            <a:extLst>
              <a:ext uri="{FF2B5EF4-FFF2-40B4-BE49-F238E27FC236}">
                <a16:creationId xmlns:a16="http://schemas.microsoft.com/office/drawing/2014/main" xmlns:p14="http://schemas.microsoft.com/office/powerpoint/2010/main" xmlns:a14="http://schemas.microsoft.com/office/drawing/2010/main" xmlns="" id="{254B49E0-3890-44FC-ADE3-2BDA36694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8224" y="1394561"/>
            <a:ext cx="3200400" cy="4800600"/>
          </a:xfrm>
          <a:prstGeom prst="rect">
            <a:avLst/>
          </a:prstGeom>
        </p:spPr>
      </p:pic>
      <p:pic>
        <p:nvPicPr>
          <p:cNvPr id="14" name="Picture 13">
            <a:extLst>
              <a:ext uri="{FF2B5EF4-FFF2-40B4-BE49-F238E27FC236}">
                <a16:creationId xmlns:a16="http://schemas.microsoft.com/office/drawing/2014/main" xmlns:p14="http://schemas.microsoft.com/office/powerpoint/2010/main" xmlns:a14="http://schemas.microsoft.com/office/drawing/2010/main" xmlns="" id="{6D3FD6E7-3DF4-450B-AB66-6211332F14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3399" y="1394561"/>
            <a:ext cx="3755570" cy="2503713"/>
          </a:xfrm>
          <a:prstGeom prst="rect">
            <a:avLst/>
          </a:prstGeom>
        </p:spPr>
      </p:pic>
      <p:pic>
        <p:nvPicPr>
          <p:cNvPr id="15" name="Picture 14">
            <a:extLst>
              <a:ext uri="{FF2B5EF4-FFF2-40B4-BE49-F238E27FC236}">
                <a16:creationId xmlns:a16="http://schemas.microsoft.com/office/drawing/2014/main" xmlns:p14="http://schemas.microsoft.com/office/powerpoint/2010/main" xmlns:a14="http://schemas.microsoft.com/office/drawing/2010/main" xmlns="" id="{5D0FD1ED-8653-405F-9F50-1B8BE529C2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53399" y="3991258"/>
            <a:ext cx="3755570" cy="2198914"/>
          </a:xfrm>
          <a:prstGeom prst="rect">
            <a:avLst/>
          </a:prstGeom>
        </p:spPr>
      </p:pic>
      <p:pic>
        <p:nvPicPr>
          <p:cNvPr id="17" name="Picture 16" descr="Teacher pointing to whiteboard">
            <a:extLst>
              <a:ext uri="{FF2B5EF4-FFF2-40B4-BE49-F238E27FC236}">
                <a16:creationId xmlns:a16="http://schemas.microsoft.com/office/drawing/2014/main" xmlns:p14="http://schemas.microsoft.com/office/powerpoint/2010/main" xmlns:a14="http://schemas.microsoft.com/office/drawing/2010/main" xmlns="" id="{0817CF58-1E0F-4DB7-92B0-E22B14E3AF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4321" y="3869968"/>
            <a:ext cx="4276725" cy="2320204"/>
          </a:xfrm>
          <a:prstGeom prst="rect">
            <a:avLst/>
          </a:prstGeom>
        </p:spPr>
      </p:pic>
      <p:sp>
        <p:nvSpPr>
          <p:cNvPr id="19" name="TextBox 18">
            <a:extLst>
              <a:ext uri="{FF2B5EF4-FFF2-40B4-BE49-F238E27FC236}">
                <a16:creationId xmlns:a16="http://schemas.microsoft.com/office/drawing/2014/main" xmlns:p14="http://schemas.microsoft.com/office/powerpoint/2010/main" xmlns:a14="http://schemas.microsoft.com/office/drawing/2010/main" xmlns="" id="{3B743C3E-2D54-4163-A6A9-DCFB7EC5851A}"/>
              </a:ext>
            </a:extLst>
          </p:cNvPr>
          <p:cNvSpPr txBox="1"/>
          <p:nvPr/>
        </p:nvSpPr>
        <p:spPr>
          <a:xfrm>
            <a:off x="454321" y="6190172"/>
            <a:ext cx="11454647" cy="369332"/>
          </a:xfrm>
          <a:prstGeom prst="rect">
            <a:avLst/>
          </a:prstGeom>
          <a:noFill/>
        </p:spPr>
        <p:txBody>
          <a:bodyPr wrap="square">
            <a:spAutoFit/>
          </a:bodyPr>
          <a:lstStyle/>
          <a:p>
            <a:r>
              <a:rPr lang="en-IE" sz="1800" dirty="0"/>
              <a:t>Σκεφτείτε τη δική σας γλώσσα του σώματος στην τάξη, πόσο ανοιχτή, φιλόξενη, χωρίς αποκλεισμούς θα λέγατε ότι είναι..</a:t>
            </a:r>
            <a:endParaRPr lang="en-IE" dirty="0"/>
          </a:p>
        </p:txBody>
      </p:sp>
      <p:sp>
        <p:nvSpPr>
          <p:cNvPr id="3" name="Rectangle 2"/>
          <p:cNvSpPr/>
          <p:nvPr/>
        </p:nvSpPr>
        <p:spPr>
          <a:xfrm>
            <a:off x="594320" y="48883"/>
            <a:ext cx="3996728" cy="523220"/>
          </a:xfrm>
          <a:prstGeom prst="rect">
            <a:avLst/>
          </a:prstGeom>
        </p:spPr>
        <p:txBody>
          <a:bodyPr wrap="square">
            <a:spAutoFit/>
          </a:bodyPr>
          <a:lstStyle/>
          <a:p>
            <a:r>
              <a:rPr lang="en-US" sz="2800" b="1" i="1" dirty="0">
                <a:solidFill>
                  <a:schemeClr val="accent4">
                    <a:lumMod val="75000"/>
                  </a:schemeClr>
                </a:solidFill>
                <a:latin typeface="Ink Free" panose="03080402000500000000" pitchFamily="66" charset="0"/>
              </a:rPr>
              <a:t>Ώρα για αυτο-αναστοχασμό </a:t>
            </a:r>
            <a:endParaRPr lang="en-US" sz="28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4971" y="384633"/>
            <a:ext cx="928705" cy="725020"/>
          </a:xfrm>
          <a:prstGeom prst="rect">
            <a:avLst/>
          </a:prstGeom>
        </p:spPr>
      </p:pic>
    </p:spTree>
    <p:extLst>
      <p:ext uri="{BB962C8B-B14F-4D97-AF65-F5344CB8AC3E}">
        <p14:creationId xmlns:p14="http://schemas.microsoft.com/office/powerpoint/2010/main" val="71062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 id="{86C70F0A-E9E8-40D3-B145-0EDA4B7E02D0}"/>
              </a:ext>
            </a:extLst>
          </p:cNvPr>
          <p:cNvSpPr>
            <a:spLocks noGrp="1"/>
          </p:cNvSpPr>
          <p:nvPr>
            <p:ph sz="half" idx="2"/>
          </p:nvPr>
        </p:nvSpPr>
        <p:spPr>
          <a:xfrm>
            <a:off x="839788" y="3095625"/>
            <a:ext cx="5157787" cy="3397250"/>
          </a:xfrm>
        </p:spPr>
        <p:txBody>
          <a:bodyPr>
            <a:normAutofit/>
          </a:bodyPr>
          <a:lstStyle/>
          <a:p>
            <a:pPr marL="0" indent="0" algn="just">
              <a:buNone/>
            </a:pPr>
            <a:r>
              <a:rPr lang="en-US" sz="2000" dirty="0"/>
              <a:t>Ορισμένοι μαθητές με μαθησιακές δυσκολίες μπορούν να παρεξηγήσουν τον τόνο της φωνής, την έκφραση του προσώπου και τις χειρονομίες. Οι μαθητές που μαθα</a:t>
            </a:r>
            <a:r>
              <a:rPr lang="en-US" sz="2000" dirty="0" err="1"/>
              <a:t>ίνουν</a:t>
            </a:r>
            <a:r>
              <a:rPr lang="en-US" sz="2000" dirty="0"/>
              <a:t> </a:t>
            </a:r>
            <a:r>
              <a:rPr lang="el-GR" sz="2000" dirty="0" smtClean="0"/>
              <a:t>την γλώσσα </a:t>
            </a:r>
            <a:r>
              <a:rPr lang="en-US" sz="2000" dirty="0" smtClean="0"/>
              <a:t>μπ</a:t>
            </a:r>
            <a:r>
              <a:rPr lang="en-US" sz="2000" dirty="0" err="1" smtClean="0"/>
              <a:t>ορεί</a:t>
            </a:r>
            <a:r>
              <a:rPr lang="en-US" sz="2000" dirty="0" smtClean="0"/>
              <a:t> </a:t>
            </a:r>
            <a:r>
              <a:rPr lang="en-US" sz="2000" dirty="0"/>
              <a:t>επίσης να προέρχονται από διαφορετικούς πολιτισμούς όπου μια χειρονομία έχει διαφορετική σημασία. </a:t>
            </a:r>
          </a:p>
          <a:p>
            <a:pPr marL="0" indent="0" algn="just">
              <a:buNone/>
            </a:pPr>
            <a:r>
              <a:rPr lang="en-US" sz="2000" dirty="0"/>
              <a:t>Χρησιμοποιήστε λέξεις για να ενισχύσετε τη γλώσσα του σώματός σας, όταν θέλετε η τάξη να ξέρει πώς αισθάνεστε.</a:t>
            </a:r>
            <a:endParaRPr lang="en-IE" sz="2000" dirty="0"/>
          </a:p>
        </p:txBody>
      </p:sp>
      <p:sp>
        <p:nvSpPr>
          <p:cNvPr id="3" name="Content Placeholder 2">
            <a:extLst>
              <a:ext uri="{FF2B5EF4-FFF2-40B4-BE49-F238E27FC236}">
                <a16:creationId xmlns:a16="http://schemas.microsoft.com/office/drawing/2014/main" xmlns:p14="http://schemas.microsoft.com/office/powerpoint/2010/main" xmlns="" id="{E93F13C9-AD1C-4B3C-9E2E-A818AC652F3C}"/>
              </a:ext>
            </a:extLst>
          </p:cNvPr>
          <p:cNvSpPr>
            <a:spLocks noGrp="1"/>
          </p:cNvSpPr>
          <p:nvPr>
            <p:ph sz="quarter" idx="4"/>
          </p:nvPr>
        </p:nvSpPr>
        <p:spPr>
          <a:xfrm>
            <a:off x="6172200" y="3095625"/>
            <a:ext cx="5183188" cy="3397250"/>
          </a:xfrm>
        </p:spPr>
        <p:txBody>
          <a:bodyPr>
            <a:normAutofit/>
          </a:bodyPr>
          <a:lstStyle/>
          <a:p>
            <a:pPr marL="0" indent="0" algn="just">
              <a:buNone/>
            </a:pPr>
            <a:r>
              <a:rPr lang="en-US" sz="2000" dirty="0"/>
              <a:t>Διαβάστε δυνατά πληροφορίες που παρουσιάζονται οπτικά. Δώστε προφορικές και γραπτές οδηγίες. </a:t>
            </a:r>
          </a:p>
          <a:p>
            <a:pPr marL="0" indent="0" algn="just">
              <a:buNone/>
            </a:pPr>
            <a:r>
              <a:rPr lang="en-US" sz="2000" dirty="0"/>
              <a:t>Προτείνετε στους μαθητές να ηχογραφήσουν τα μαθήματά σας. Μπορεί να είναι χρήσιμο για πολλούς μαθητές με γλωσσικές δυσκολίες να ακούσουν τις λέξεις αρκετές φορές. </a:t>
            </a:r>
          </a:p>
        </p:txBody>
      </p:sp>
      <p:sp>
        <p:nvSpPr>
          <p:cNvPr id="4" name="Title 3">
            <a:extLst>
              <a:ext uri="{FF2B5EF4-FFF2-40B4-BE49-F238E27FC236}">
                <a16:creationId xmlns:a16="http://schemas.microsoft.com/office/drawing/2014/main" xmlns:p14="http://schemas.microsoft.com/office/powerpoint/2010/main" xmlns="" id="{FE0EE01D-9D08-4DD0-BC16-025C343702ED}"/>
              </a:ext>
            </a:extLst>
          </p:cNvPr>
          <p:cNvSpPr>
            <a:spLocks noGrp="1"/>
          </p:cNvSpPr>
          <p:nvPr>
            <p:ph type="title"/>
          </p:nvPr>
        </p:nvSpPr>
        <p:spPr>
          <a:xfrm>
            <a:off x="836612" y="365125"/>
            <a:ext cx="8562569" cy="1325563"/>
          </a:xfrm>
        </p:spPr>
        <p:txBody>
          <a:bodyPr>
            <a:normAutofit/>
          </a:bodyPr>
          <a:lstStyle/>
          <a:p>
            <a:r>
              <a:rPr lang="en-IE" sz="3600" dirty="0" err="1" smtClean="0">
                <a:solidFill>
                  <a:srgbClr val="378FCD"/>
                </a:solidFill>
              </a:rPr>
              <a:t>Συμ</a:t>
            </a:r>
            <a:r>
              <a:rPr lang="en-IE" sz="3600" dirty="0" smtClean="0">
                <a:solidFill>
                  <a:srgbClr val="378FCD"/>
                </a:solidFill>
              </a:rPr>
              <a:t>βουλές </a:t>
            </a:r>
            <a:r>
              <a:rPr lang="el-GR" sz="3600" dirty="0" smtClean="0">
                <a:solidFill>
                  <a:srgbClr val="378FCD"/>
                </a:solidFill>
              </a:rPr>
              <a:t>γ</a:t>
            </a:r>
            <a:r>
              <a:rPr lang="en-IE" sz="3600" dirty="0" smtClean="0">
                <a:solidFill>
                  <a:srgbClr val="378FCD"/>
                </a:solidFill>
              </a:rPr>
              <a:t>ια </a:t>
            </a:r>
            <a:r>
              <a:rPr lang="el-GR" sz="3600" dirty="0">
                <a:solidFill>
                  <a:srgbClr val="378FCD"/>
                </a:solidFill>
              </a:rPr>
              <a:t>κ</a:t>
            </a:r>
            <a:r>
              <a:rPr lang="en-IE" sz="3600" dirty="0" smtClean="0">
                <a:solidFill>
                  <a:srgbClr val="378FCD"/>
                </a:solidFill>
              </a:rPr>
              <a:t>α</a:t>
            </a:r>
            <a:r>
              <a:rPr lang="en-IE" sz="3600" dirty="0" err="1" smtClean="0">
                <a:solidFill>
                  <a:srgbClr val="378FCD"/>
                </a:solidFill>
              </a:rPr>
              <a:t>λύτερη</a:t>
            </a:r>
            <a:r>
              <a:rPr lang="en-IE" sz="3600" dirty="0" smtClean="0">
                <a:solidFill>
                  <a:srgbClr val="378FCD"/>
                </a:solidFill>
              </a:rPr>
              <a:t> </a:t>
            </a:r>
            <a:r>
              <a:rPr lang="el-GR" sz="3600" dirty="0" smtClean="0">
                <a:solidFill>
                  <a:srgbClr val="378FCD"/>
                </a:solidFill>
              </a:rPr>
              <a:t>ε</a:t>
            </a:r>
            <a:r>
              <a:rPr lang="en-IE" sz="3600" dirty="0" smtClean="0">
                <a:solidFill>
                  <a:srgbClr val="378FCD"/>
                </a:solidFill>
              </a:rPr>
              <a:t>π</a:t>
            </a:r>
            <a:r>
              <a:rPr lang="en-IE" sz="3600" dirty="0" err="1" smtClean="0">
                <a:solidFill>
                  <a:srgbClr val="378FCD"/>
                </a:solidFill>
              </a:rPr>
              <a:t>ικοινωνί</a:t>
            </a:r>
            <a:r>
              <a:rPr lang="en-IE" sz="3600" dirty="0" smtClean="0">
                <a:solidFill>
                  <a:srgbClr val="378FCD"/>
                </a:solidFill>
              </a:rPr>
              <a:t>α </a:t>
            </a:r>
            <a:r>
              <a:rPr lang="el-GR" sz="3600" dirty="0" smtClean="0">
                <a:solidFill>
                  <a:srgbClr val="378FCD"/>
                </a:solidFill>
              </a:rPr>
              <a:t/>
            </a:r>
            <a:br>
              <a:rPr lang="el-GR" sz="3600" dirty="0" smtClean="0">
                <a:solidFill>
                  <a:srgbClr val="378FCD"/>
                </a:solidFill>
              </a:rPr>
            </a:br>
            <a:r>
              <a:rPr lang="el-GR" sz="3600" dirty="0" smtClean="0">
                <a:solidFill>
                  <a:srgbClr val="378FCD"/>
                </a:solidFill>
              </a:rPr>
              <a:t>σ</a:t>
            </a:r>
            <a:r>
              <a:rPr lang="en-IE" sz="3600" dirty="0" smtClean="0">
                <a:solidFill>
                  <a:srgbClr val="378FCD"/>
                </a:solidFill>
              </a:rPr>
              <a:t>ε </a:t>
            </a:r>
            <a:r>
              <a:rPr lang="el-GR" sz="3600" dirty="0" smtClean="0">
                <a:solidFill>
                  <a:srgbClr val="378FCD"/>
                </a:solidFill>
              </a:rPr>
              <a:t>μ</a:t>
            </a:r>
            <a:r>
              <a:rPr lang="en-IE" sz="3600" dirty="0" smtClean="0">
                <a:solidFill>
                  <a:srgbClr val="378FCD"/>
                </a:solidFill>
              </a:rPr>
              <a:t>ια </a:t>
            </a:r>
            <a:r>
              <a:rPr lang="el-GR" sz="3600" dirty="0" smtClean="0">
                <a:solidFill>
                  <a:srgbClr val="378FCD"/>
                </a:solidFill>
              </a:rPr>
              <a:t>δ</a:t>
            </a:r>
            <a:r>
              <a:rPr lang="en-IE" sz="3600" dirty="0" smtClean="0">
                <a:solidFill>
                  <a:srgbClr val="378FCD"/>
                </a:solidFill>
              </a:rPr>
              <a:t>ια</a:t>
            </a:r>
            <a:r>
              <a:rPr lang="en-IE" sz="3600" dirty="0" err="1" smtClean="0">
                <a:solidFill>
                  <a:srgbClr val="378FCD"/>
                </a:solidFill>
              </a:rPr>
              <a:t>φορετική</a:t>
            </a:r>
            <a:r>
              <a:rPr lang="en-IE" sz="3600" dirty="0" smtClean="0">
                <a:solidFill>
                  <a:srgbClr val="378FCD"/>
                </a:solidFill>
              </a:rPr>
              <a:t> </a:t>
            </a:r>
            <a:r>
              <a:rPr lang="el-GR" sz="3600" dirty="0" smtClean="0">
                <a:solidFill>
                  <a:srgbClr val="378FCD"/>
                </a:solidFill>
              </a:rPr>
              <a:t>τ</a:t>
            </a:r>
            <a:r>
              <a:rPr lang="en-IE" sz="3600" dirty="0" err="1" smtClean="0">
                <a:solidFill>
                  <a:srgbClr val="378FCD"/>
                </a:solidFill>
              </a:rPr>
              <a:t>άξη</a:t>
            </a:r>
            <a:endParaRPr lang="en-IE" sz="3600" dirty="0">
              <a:solidFill>
                <a:srgbClr val="378FCD"/>
              </a:solidFill>
            </a:endParaRPr>
          </a:p>
        </p:txBody>
      </p:sp>
      <p:sp>
        <p:nvSpPr>
          <p:cNvPr id="5" name="Text Placeholder 4">
            <a:extLst>
              <a:ext uri="{FF2B5EF4-FFF2-40B4-BE49-F238E27FC236}">
                <a16:creationId xmlns:a16="http://schemas.microsoft.com/office/drawing/2014/main" xmlns:p14="http://schemas.microsoft.com/office/powerpoint/2010/main" xmlns="" id="{4FA9550F-D9A3-44C8-B21B-63D5F12BBE48}"/>
              </a:ext>
            </a:extLst>
          </p:cNvPr>
          <p:cNvSpPr>
            <a:spLocks noGrp="1"/>
          </p:cNvSpPr>
          <p:nvPr>
            <p:ph type="body" idx="1"/>
          </p:nvPr>
        </p:nvSpPr>
        <p:spPr>
          <a:xfrm>
            <a:off x="836612" y="1920576"/>
            <a:ext cx="5157787" cy="1070273"/>
          </a:xfrm>
          <a:solidFill>
            <a:srgbClr val="E61A52"/>
          </a:solidFill>
        </p:spPr>
        <p:txBody>
          <a:bodyPr anchor="ctr">
            <a:normAutofit/>
          </a:bodyPr>
          <a:lstStyle/>
          <a:p>
            <a:r>
              <a:rPr lang="el-GR" dirty="0"/>
              <a:t>Ν</a:t>
            </a:r>
            <a:r>
              <a:rPr lang="en-IE" dirty="0" smtClean="0"/>
              <a:t>α π</a:t>
            </a:r>
            <a:r>
              <a:rPr lang="en-IE" dirty="0" err="1" smtClean="0"/>
              <a:t>ροσέχετε</a:t>
            </a:r>
            <a:r>
              <a:rPr lang="en-IE" dirty="0" smtClean="0"/>
              <a:t> π</a:t>
            </a:r>
            <a:r>
              <a:rPr lang="en-IE" dirty="0" err="1" smtClean="0"/>
              <a:t>ώς</a:t>
            </a:r>
            <a:r>
              <a:rPr lang="en-IE" dirty="0" smtClean="0"/>
              <a:t> </a:t>
            </a:r>
            <a:r>
              <a:rPr lang="en-IE" dirty="0" err="1" smtClean="0"/>
              <a:t>ερμηνεύετ</a:t>
            </a:r>
            <a:r>
              <a:rPr lang="en-IE" dirty="0" smtClean="0"/>
              <a:t>αι η γλώσσα του σώματός σας</a:t>
            </a:r>
            <a:endParaRPr lang="en-IE" dirty="0"/>
          </a:p>
        </p:txBody>
      </p:sp>
      <p:sp>
        <p:nvSpPr>
          <p:cNvPr id="6" name="Text Placeholder 5">
            <a:extLst>
              <a:ext uri="{FF2B5EF4-FFF2-40B4-BE49-F238E27FC236}">
                <a16:creationId xmlns:a16="http://schemas.microsoft.com/office/drawing/2014/main" xmlns:p14="http://schemas.microsoft.com/office/powerpoint/2010/main" xmlns="" id="{1AEEB6CA-D8E8-4E47-BEE7-FF332ACFD10B}"/>
              </a:ext>
            </a:extLst>
          </p:cNvPr>
          <p:cNvSpPr>
            <a:spLocks noGrp="1"/>
          </p:cNvSpPr>
          <p:nvPr>
            <p:ph type="body" sz="quarter" idx="3"/>
          </p:nvPr>
        </p:nvSpPr>
        <p:spPr>
          <a:xfrm>
            <a:off x="6172200" y="1925717"/>
            <a:ext cx="5183188" cy="1065132"/>
          </a:xfrm>
          <a:solidFill>
            <a:srgbClr val="378FCD"/>
          </a:solidFill>
        </p:spPr>
        <p:txBody>
          <a:bodyPr anchor="ctr"/>
          <a:lstStyle/>
          <a:p>
            <a:r>
              <a:rPr lang="el-GR" dirty="0" smtClean="0"/>
              <a:t>Δ</a:t>
            </a:r>
            <a:r>
              <a:rPr lang="en-US" dirty="0" smtClean="0"/>
              <a:t>ια</a:t>
            </a:r>
            <a:r>
              <a:rPr lang="en-US" dirty="0" err="1" smtClean="0"/>
              <a:t>φορο</a:t>
            </a:r>
            <a:r>
              <a:rPr lang="en-US" dirty="0" smtClean="0"/>
              <a:t>ποιήστε τις μεθόδους επικοινωνίας σας</a:t>
            </a:r>
            <a:endParaRPr lang="en-IE" dirty="0"/>
          </a:p>
        </p:txBody>
      </p:sp>
    </p:spTree>
    <p:extLst>
      <p:ext uri="{BB962C8B-B14F-4D97-AF65-F5344CB8AC3E}">
        <p14:creationId xmlns:p14="http://schemas.microsoft.com/office/powerpoint/2010/main" val="117538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 id="{86C70F0A-E9E8-40D3-B145-0EDA4B7E02D0}"/>
              </a:ext>
            </a:extLst>
          </p:cNvPr>
          <p:cNvSpPr>
            <a:spLocks noGrp="1"/>
          </p:cNvSpPr>
          <p:nvPr>
            <p:ph sz="half" idx="2"/>
          </p:nvPr>
        </p:nvSpPr>
        <p:spPr>
          <a:xfrm>
            <a:off x="839788" y="2808287"/>
            <a:ext cx="5157787" cy="3684588"/>
          </a:xfrm>
        </p:spPr>
        <p:txBody>
          <a:bodyPr>
            <a:normAutofit/>
          </a:bodyPr>
          <a:lstStyle/>
          <a:p>
            <a:pPr marL="0" indent="0" algn="just">
              <a:buNone/>
            </a:pPr>
            <a:r>
              <a:rPr lang="en-US" sz="2000" dirty="0"/>
              <a:t>Χρησιμοποιήστε τη γλώσσα του σώματος που βοηθά στην επικοινωνία. </a:t>
            </a:r>
          </a:p>
          <a:p>
            <a:pPr marL="0" indent="0" algn="just">
              <a:buNone/>
            </a:pPr>
            <a:r>
              <a:rPr lang="el-GR" sz="2000" dirty="0" smtClean="0"/>
              <a:t>Κάντε μία αναπαράσταση. </a:t>
            </a:r>
            <a:endParaRPr lang="en-US" sz="2000" dirty="0"/>
          </a:p>
          <a:p>
            <a:pPr marL="0" indent="0" algn="just">
              <a:buNone/>
            </a:pPr>
            <a:r>
              <a:rPr lang="en-US" sz="2000" dirty="0"/>
              <a:t>Επίδειξη με τη χρήση πραγματικών αντικειμένων. </a:t>
            </a:r>
          </a:p>
          <a:p>
            <a:pPr marL="0" indent="0" algn="just">
              <a:buNone/>
            </a:pPr>
            <a:r>
              <a:rPr lang="en-US" sz="2000" dirty="0"/>
              <a:t>Χρησιμοποιήστε οπτικό υλικό και ενισχύστε με γραπτό υλικό όποτε είναι δυνατόν. </a:t>
            </a:r>
            <a:endParaRPr lang="en-IE" sz="2000" dirty="0"/>
          </a:p>
        </p:txBody>
      </p:sp>
      <p:sp>
        <p:nvSpPr>
          <p:cNvPr id="3" name="Content Placeholder 2">
            <a:extLst>
              <a:ext uri="{FF2B5EF4-FFF2-40B4-BE49-F238E27FC236}">
                <a16:creationId xmlns:a16="http://schemas.microsoft.com/office/drawing/2014/main" xmlns:p14="http://schemas.microsoft.com/office/powerpoint/2010/main" xmlns="" id="{E93F13C9-AD1C-4B3C-9E2E-A818AC652F3C}"/>
              </a:ext>
            </a:extLst>
          </p:cNvPr>
          <p:cNvSpPr>
            <a:spLocks noGrp="1"/>
          </p:cNvSpPr>
          <p:nvPr>
            <p:ph sz="quarter" idx="4"/>
          </p:nvPr>
        </p:nvSpPr>
        <p:spPr>
          <a:xfrm>
            <a:off x="6169024" y="2808287"/>
            <a:ext cx="5183188" cy="3684588"/>
          </a:xfrm>
        </p:spPr>
        <p:txBody>
          <a:bodyPr>
            <a:normAutofit/>
          </a:bodyPr>
          <a:lstStyle/>
          <a:p>
            <a:pPr marL="0" indent="0" algn="just">
              <a:buNone/>
            </a:pPr>
            <a:r>
              <a:rPr lang="en-US" sz="2000" dirty="0"/>
              <a:t>Κανένας μαθητής δεν είναι ίδιος και είναι ζωτικής σημασίας στην προσπάθειά μας να γίνουμε πιο ενταξιακοί εκπαιδευτικοί να μάθουμε ό,τι μπορούμε για τις όποιες δυσκολίες επικοινωνίας των μαθητών στην τάξη μας, συμπεριλαμβανομένων, μεταξύ άλλων, των προβλημάτων λόγου, ομιλίας και αισθητηριακής επεξεργασίας. Όσο πιο ενημερωμένοι είμαστε, τόσο καλύτερα μπορούμε να τις αντιμετωπίσουμε με διαφοροποιημένη μάθηση. </a:t>
            </a:r>
          </a:p>
          <a:p>
            <a:pPr marL="0" indent="0" algn="just">
              <a:buNone/>
            </a:pPr>
            <a:endParaRPr lang="en-IE" sz="2000" dirty="0"/>
          </a:p>
        </p:txBody>
      </p:sp>
      <p:sp>
        <p:nvSpPr>
          <p:cNvPr id="4" name="Title 3">
            <a:extLst>
              <a:ext uri="{FF2B5EF4-FFF2-40B4-BE49-F238E27FC236}">
                <a16:creationId xmlns:a16="http://schemas.microsoft.com/office/drawing/2014/main" xmlns:p14="http://schemas.microsoft.com/office/powerpoint/2010/main" xmlns="" id="{FE0EE01D-9D08-4DD0-BC16-025C343702ED}"/>
              </a:ext>
            </a:extLst>
          </p:cNvPr>
          <p:cNvSpPr>
            <a:spLocks noGrp="1"/>
          </p:cNvSpPr>
          <p:nvPr>
            <p:ph type="title"/>
          </p:nvPr>
        </p:nvSpPr>
        <p:spPr>
          <a:xfrm>
            <a:off x="836612" y="365125"/>
            <a:ext cx="8562569" cy="1325563"/>
          </a:xfrm>
        </p:spPr>
        <p:txBody>
          <a:bodyPr>
            <a:normAutofit/>
          </a:bodyPr>
          <a:lstStyle/>
          <a:p>
            <a:r>
              <a:rPr lang="el-GR" sz="3600" dirty="0" err="1">
                <a:solidFill>
                  <a:srgbClr val="378FCD"/>
                </a:solidFill>
              </a:rPr>
              <a:t>Σ</a:t>
            </a:r>
            <a:r>
              <a:rPr lang="en-IE" sz="3600" dirty="0" err="1" smtClean="0">
                <a:solidFill>
                  <a:srgbClr val="378FCD"/>
                </a:solidFill>
              </a:rPr>
              <a:t>υμ</a:t>
            </a:r>
            <a:r>
              <a:rPr lang="en-IE" sz="3600" dirty="0" smtClean="0">
                <a:solidFill>
                  <a:srgbClr val="378FCD"/>
                </a:solidFill>
              </a:rPr>
              <a:t>βουλές για καλύτερη επικοινωνία </a:t>
            </a:r>
            <a:r>
              <a:rPr lang="el-GR" sz="3600" dirty="0" smtClean="0">
                <a:solidFill>
                  <a:srgbClr val="378FCD"/>
                </a:solidFill>
              </a:rPr>
              <a:t/>
            </a:r>
            <a:br>
              <a:rPr lang="el-GR" sz="3600" dirty="0" smtClean="0">
                <a:solidFill>
                  <a:srgbClr val="378FCD"/>
                </a:solidFill>
              </a:rPr>
            </a:br>
            <a:r>
              <a:rPr lang="en-IE" sz="3600" dirty="0" err="1" smtClean="0">
                <a:solidFill>
                  <a:srgbClr val="378FCD"/>
                </a:solidFill>
              </a:rPr>
              <a:t>σε</a:t>
            </a:r>
            <a:r>
              <a:rPr lang="en-IE" sz="3600" dirty="0" smtClean="0">
                <a:solidFill>
                  <a:srgbClr val="378FCD"/>
                </a:solidFill>
              </a:rPr>
              <a:t> μια διαφορετική τάξη</a:t>
            </a:r>
            <a:endParaRPr lang="en-IE" sz="3600" dirty="0">
              <a:solidFill>
                <a:srgbClr val="378FCD"/>
              </a:solidFill>
            </a:endParaRPr>
          </a:p>
        </p:txBody>
      </p:sp>
      <p:sp>
        <p:nvSpPr>
          <p:cNvPr id="5" name="Text Placeholder 4">
            <a:extLst>
              <a:ext uri="{FF2B5EF4-FFF2-40B4-BE49-F238E27FC236}">
                <a16:creationId xmlns:a16="http://schemas.microsoft.com/office/drawing/2014/main" xmlns:p14="http://schemas.microsoft.com/office/powerpoint/2010/main" xmlns="" id="{4FA9550F-D9A3-44C8-B21B-63D5F12BBE48}"/>
              </a:ext>
            </a:extLst>
          </p:cNvPr>
          <p:cNvSpPr>
            <a:spLocks noGrp="1"/>
          </p:cNvSpPr>
          <p:nvPr>
            <p:ph type="body" idx="1"/>
          </p:nvPr>
        </p:nvSpPr>
        <p:spPr>
          <a:xfrm>
            <a:off x="836612" y="1920577"/>
            <a:ext cx="5157787" cy="832148"/>
          </a:xfrm>
        </p:spPr>
        <p:txBody>
          <a:bodyPr anchor="ctr"/>
          <a:lstStyle/>
          <a:p>
            <a:pPr algn="ctr"/>
            <a:r>
              <a:rPr lang="en-IE" dirty="0" smtClean="0"/>
              <a:t>Show And Tell</a:t>
            </a:r>
            <a:endParaRPr lang="en-IE" dirty="0"/>
          </a:p>
        </p:txBody>
      </p:sp>
      <p:sp>
        <p:nvSpPr>
          <p:cNvPr id="6" name="Text Placeholder 5">
            <a:extLst>
              <a:ext uri="{FF2B5EF4-FFF2-40B4-BE49-F238E27FC236}">
                <a16:creationId xmlns:a16="http://schemas.microsoft.com/office/drawing/2014/main" xmlns:p14="http://schemas.microsoft.com/office/powerpoint/2010/main" xmlns="" id="{1AEEB6CA-D8E8-4E47-BEE7-FF332ACFD10B}"/>
              </a:ext>
            </a:extLst>
          </p:cNvPr>
          <p:cNvSpPr>
            <a:spLocks noGrp="1"/>
          </p:cNvSpPr>
          <p:nvPr>
            <p:ph type="body" sz="quarter" idx="3"/>
          </p:nvPr>
        </p:nvSpPr>
        <p:spPr>
          <a:xfrm>
            <a:off x="6172200" y="1925717"/>
            <a:ext cx="5183188" cy="823912"/>
          </a:xfrm>
        </p:spPr>
        <p:txBody>
          <a:bodyPr anchor="ctr">
            <a:normAutofit/>
          </a:bodyPr>
          <a:lstStyle/>
          <a:p>
            <a:pPr algn="ctr"/>
            <a:r>
              <a:rPr lang="el-GR" dirty="0" smtClean="0"/>
              <a:t>Κατανόηση πιθανών προβλημάτων ε</a:t>
            </a:r>
            <a:r>
              <a:rPr lang="en-IE" dirty="0" smtClean="0"/>
              <a:t>π</a:t>
            </a:r>
            <a:r>
              <a:rPr lang="en-IE" dirty="0" err="1" smtClean="0"/>
              <a:t>ικοινωνί</a:t>
            </a:r>
            <a:r>
              <a:rPr lang="en-IE" dirty="0" smtClean="0"/>
              <a:t>ας</a:t>
            </a:r>
            <a:endParaRPr lang="en-IE" dirty="0"/>
          </a:p>
        </p:txBody>
      </p:sp>
    </p:spTree>
    <p:extLst>
      <p:ext uri="{BB962C8B-B14F-4D97-AF65-F5344CB8AC3E}">
        <p14:creationId xmlns:p14="http://schemas.microsoft.com/office/powerpoint/2010/main" val="202474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 id="{86C70F0A-E9E8-40D3-B145-0EDA4B7E02D0}"/>
              </a:ext>
            </a:extLst>
          </p:cNvPr>
          <p:cNvSpPr>
            <a:spLocks noGrp="1"/>
          </p:cNvSpPr>
          <p:nvPr>
            <p:ph sz="half" idx="2"/>
          </p:nvPr>
        </p:nvSpPr>
        <p:spPr>
          <a:xfrm>
            <a:off x="839788" y="2808287"/>
            <a:ext cx="5157787" cy="3582354"/>
          </a:xfrm>
        </p:spPr>
        <p:txBody>
          <a:bodyPr>
            <a:normAutofit/>
          </a:bodyPr>
          <a:lstStyle/>
          <a:p>
            <a:pPr marL="0" indent="0" algn="just">
              <a:buNone/>
            </a:pPr>
            <a:r>
              <a:rPr lang="en-US" sz="2000" dirty="0"/>
              <a:t>Η χρήση γλώσσας ουδέτερης ως προς το φύλο και ο σεβασμός των αντωνυμιών των μαθητών συμβάλλει σε μεγάλο βαθμό στο να </a:t>
            </a:r>
            <a:r>
              <a:rPr lang="en-US" sz="2000" dirty="0" smtClean="0"/>
              <a:t>αισθάνονται</a:t>
            </a:r>
            <a:r>
              <a:rPr lang="el-GR" sz="2000" dirty="0"/>
              <a:t> </a:t>
            </a:r>
            <a:r>
              <a:rPr lang="el-GR" sz="2000" dirty="0" smtClean="0"/>
              <a:t>ο</a:t>
            </a:r>
            <a:r>
              <a:rPr lang="en-US" sz="2000" dirty="0" smtClean="0"/>
              <a:t>ι </a:t>
            </a:r>
            <a:r>
              <a:rPr lang="en-US" sz="2000" dirty="0"/>
              <a:t>μαθητές ότι ανήκουν στο σχολείο. </a:t>
            </a:r>
            <a:endParaRPr lang="el-GR" sz="2000" dirty="0" smtClean="0"/>
          </a:p>
          <a:p>
            <a:pPr marL="0" indent="0" algn="just">
              <a:buNone/>
            </a:pPr>
            <a:r>
              <a:rPr lang="en-US" sz="2000" dirty="0" err="1" smtClean="0"/>
              <a:t>Ως</a:t>
            </a:r>
            <a:r>
              <a:rPr lang="en-US" sz="2000" dirty="0" smtClean="0"/>
              <a:t> </a:t>
            </a:r>
            <a:r>
              <a:rPr lang="en-US" sz="2000" dirty="0"/>
              <a:t>εκπαιδευτικοί, είναι ζωτικής σημασίας να καταστείλουμε την καταπίεση του φύλου και να μάθουμε και να ενσωματώσουμε τη γλώσσα, τις πρακτικές και τις γενικές γνώσεις που περιλαμβάνουν το φύλο στην τάξη. </a:t>
            </a:r>
            <a:endParaRPr lang="en-IE" sz="2000" dirty="0"/>
          </a:p>
        </p:txBody>
      </p:sp>
      <p:sp>
        <p:nvSpPr>
          <p:cNvPr id="3" name="Content Placeholder 2">
            <a:extLst>
              <a:ext uri="{FF2B5EF4-FFF2-40B4-BE49-F238E27FC236}">
                <a16:creationId xmlns:a16="http://schemas.microsoft.com/office/drawing/2014/main" xmlns:p14="http://schemas.microsoft.com/office/powerpoint/2010/main" xmlns="" id="{E93F13C9-AD1C-4B3C-9E2E-A818AC652F3C}"/>
              </a:ext>
            </a:extLst>
          </p:cNvPr>
          <p:cNvSpPr>
            <a:spLocks noGrp="1"/>
          </p:cNvSpPr>
          <p:nvPr>
            <p:ph sz="quarter" idx="4"/>
          </p:nvPr>
        </p:nvSpPr>
        <p:spPr>
          <a:xfrm>
            <a:off x="6169024" y="2808286"/>
            <a:ext cx="5183188" cy="3340100"/>
          </a:xfrm>
        </p:spPr>
        <p:txBody>
          <a:bodyPr>
            <a:noAutofit/>
          </a:bodyPr>
          <a:lstStyle/>
          <a:p>
            <a:pPr marL="0" indent="0" algn="just">
              <a:buNone/>
            </a:pPr>
            <a:r>
              <a:rPr lang="en-US" sz="2000" dirty="0"/>
              <a:t>Ο καθορισμός βασικών κανόνων συμπεριφοράς και διαλόγου στην τάξη μπορεί να είναι εξαιρετικά χρήσιμος όταν προσπαθείτε να δημιουργήσετε ένα χώρο για την καθιέρωση ενός ανοιχτού και με σεβασμό διαλόγου</a:t>
            </a:r>
            <a:r>
              <a:rPr lang="en-US" sz="2000" dirty="0" smtClean="0"/>
              <a:t>.</a:t>
            </a:r>
            <a:endParaRPr lang="el-GR" sz="2000" dirty="0" smtClean="0"/>
          </a:p>
          <a:p>
            <a:pPr marL="0" indent="0" algn="just">
              <a:buNone/>
            </a:pPr>
            <a:r>
              <a:rPr lang="en-US" sz="2000" dirty="0" err="1" smtClean="0"/>
              <a:t>Οι</a:t>
            </a:r>
            <a:r>
              <a:rPr lang="en-US" sz="2000" dirty="0" smtClean="0"/>
              <a:t> </a:t>
            </a:r>
            <a:r>
              <a:rPr lang="en-US" sz="2000" dirty="0"/>
              <a:t>ανοιχτοί και με σεβασμό διάλογοι μπορούν να αυξήσουν το αίσθημα ασφάλειας στο σχολείο, το οποίο είναι απαραίτητο για τη μάθηση και την ανάπτυξη των μαθητών</a:t>
            </a:r>
            <a:r>
              <a:rPr lang="en-US" sz="2000" dirty="0" smtClean="0"/>
              <a:t>. </a:t>
            </a:r>
            <a:endParaRPr lang="en-US" sz="2000" dirty="0"/>
          </a:p>
        </p:txBody>
      </p:sp>
      <p:sp>
        <p:nvSpPr>
          <p:cNvPr id="4" name="Title 3">
            <a:extLst>
              <a:ext uri="{FF2B5EF4-FFF2-40B4-BE49-F238E27FC236}">
                <a16:creationId xmlns:a16="http://schemas.microsoft.com/office/drawing/2014/main" xmlns:p14="http://schemas.microsoft.com/office/powerpoint/2010/main" xmlns="" id="{FE0EE01D-9D08-4DD0-BC16-025C343702ED}"/>
              </a:ext>
            </a:extLst>
          </p:cNvPr>
          <p:cNvSpPr>
            <a:spLocks noGrp="1"/>
          </p:cNvSpPr>
          <p:nvPr>
            <p:ph type="title"/>
          </p:nvPr>
        </p:nvSpPr>
        <p:spPr>
          <a:xfrm>
            <a:off x="836612" y="365125"/>
            <a:ext cx="8562569" cy="1325563"/>
          </a:xfrm>
        </p:spPr>
        <p:txBody>
          <a:bodyPr>
            <a:normAutofit/>
          </a:bodyPr>
          <a:lstStyle/>
          <a:p>
            <a:r>
              <a:rPr lang="el-GR" sz="3600" dirty="0" err="1">
                <a:solidFill>
                  <a:srgbClr val="378FCD"/>
                </a:solidFill>
              </a:rPr>
              <a:t>Σ</a:t>
            </a:r>
            <a:r>
              <a:rPr lang="en-IE" sz="3600" dirty="0" err="1" smtClean="0">
                <a:solidFill>
                  <a:srgbClr val="378FCD"/>
                </a:solidFill>
              </a:rPr>
              <a:t>υμ</a:t>
            </a:r>
            <a:r>
              <a:rPr lang="en-IE" sz="3600" dirty="0" smtClean="0">
                <a:solidFill>
                  <a:srgbClr val="378FCD"/>
                </a:solidFill>
              </a:rPr>
              <a:t>βουλές για καλύτερη επικοινωνία </a:t>
            </a:r>
            <a:r>
              <a:rPr lang="el-GR" sz="3600" dirty="0" smtClean="0">
                <a:solidFill>
                  <a:srgbClr val="378FCD"/>
                </a:solidFill>
              </a:rPr>
              <a:t/>
            </a:r>
            <a:br>
              <a:rPr lang="el-GR" sz="3600" dirty="0" smtClean="0">
                <a:solidFill>
                  <a:srgbClr val="378FCD"/>
                </a:solidFill>
              </a:rPr>
            </a:br>
            <a:r>
              <a:rPr lang="en-IE" sz="3600" dirty="0" err="1" smtClean="0">
                <a:solidFill>
                  <a:srgbClr val="378FCD"/>
                </a:solidFill>
              </a:rPr>
              <a:t>σε</a:t>
            </a:r>
            <a:r>
              <a:rPr lang="en-IE" sz="3600" dirty="0" smtClean="0">
                <a:solidFill>
                  <a:srgbClr val="378FCD"/>
                </a:solidFill>
              </a:rPr>
              <a:t> μια διαφορετική τάξη</a:t>
            </a:r>
            <a:endParaRPr lang="en-IE" sz="3600" dirty="0">
              <a:solidFill>
                <a:srgbClr val="378FCD"/>
              </a:solidFill>
            </a:endParaRPr>
          </a:p>
        </p:txBody>
      </p:sp>
      <p:sp>
        <p:nvSpPr>
          <p:cNvPr id="5" name="Text Placeholder 4">
            <a:extLst>
              <a:ext uri="{FF2B5EF4-FFF2-40B4-BE49-F238E27FC236}">
                <a16:creationId xmlns:a16="http://schemas.microsoft.com/office/drawing/2014/main" xmlns:p14="http://schemas.microsoft.com/office/powerpoint/2010/main" xmlns="" id="{4FA9550F-D9A3-44C8-B21B-63D5F12BBE48}"/>
              </a:ext>
            </a:extLst>
          </p:cNvPr>
          <p:cNvSpPr>
            <a:spLocks noGrp="1"/>
          </p:cNvSpPr>
          <p:nvPr>
            <p:ph type="body" idx="1"/>
          </p:nvPr>
        </p:nvSpPr>
        <p:spPr>
          <a:xfrm>
            <a:off x="836612" y="1920577"/>
            <a:ext cx="5157787" cy="823912"/>
          </a:xfrm>
        </p:spPr>
        <p:txBody>
          <a:bodyPr>
            <a:normAutofit fontScale="92500" lnSpcReduction="20000"/>
          </a:bodyPr>
          <a:lstStyle/>
          <a:p>
            <a:r>
              <a:rPr lang="el-GR" dirty="0"/>
              <a:t>Ν</a:t>
            </a:r>
            <a:r>
              <a:rPr lang="en-IE" dirty="0" smtClean="0"/>
              <a:t>α </a:t>
            </a:r>
            <a:r>
              <a:rPr lang="en-IE" dirty="0" err="1" smtClean="0"/>
              <a:t>έχετε</a:t>
            </a:r>
            <a:r>
              <a:rPr lang="en-IE" dirty="0" smtClean="0"/>
              <a:t> υπ</a:t>
            </a:r>
            <a:r>
              <a:rPr lang="en-IE" dirty="0" err="1" smtClean="0"/>
              <a:t>όψη</a:t>
            </a:r>
            <a:r>
              <a:rPr lang="en-IE" dirty="0" smtClean="0"/>
              <a:t> σας και να </a:t>
            </a:r>
            <a:r>
              <a:rPr lang="en-IE" dirty="0" err="1" smtClean="0"/>
              <a:t>χρησιμο</a:t>
            </a:r>
            <a:r>
              <a:rPr lang="en-IE" dirty="0" smtClean="0"/>
              <a:t>ποιείτε γλώσσα ουδέτερη ως προς το φύλο  </a:t>
            </a:r>
            <a:endParaRPr lang="en-IE" dirty="0"/>
          </a:p>
        </p:txBody>
      </p:sp>
      <p:sp>
        <p:nvSpPr>
          <p:cNvPr id="6" name="Text Placeholder 5">
            <a:extLst>
              <a:ext uri="{FF2B5EF4-FFF2-40B4-BE49-F238E27FC236}">
                <a16:creationId xmlns:a16="http://schemas.microsoft.com/office/drawing/2014/main" xmlns:p14="http://schemas.microsoft.com/office/powerpoint/2010/main" xmlns="" id="{1AEEB6CA-D8E8-4E47-BEE7-FF332ACFD10B}"/>
              </a:ext>
            </a:extLst>
          </p:cNvPr>
          <p:cNvSpPr>
            <a:spLocks noGrp="1"/>
          </p:cNvSpPr>
          <p:nvPr>
            <p:ph type="body" sz="quarter" idx="3"/>
          </p:nvPr>
        </p:nvSpPr>
        <p:spPr>
          <a:xfrm>
            <a:off x="6172200" y="1925716"/>
            <a:ext cx="5183188" cy="818773"/>
          </a:xfrm>
        </p:spPr>
        <p:txBody>
          <a:bodyPr>
            <a:normAutofit/>
          </a:bodyPr>
          <a:lstStyle/>
          <a:p>
            <a:r>
              <a:rPr lang="el-GR" dirty="0"/>
              <a:t>Ν</a:t>
            </a:r>
            <a:r>
              <a:rPr lang="en-US" dirty="0" smtClean="0"/>
              <a:t>α </a:t>
            </a:r>
            <a:r>
              <a:rPr lang="en-US" dirty="0" err="1" smtClean="0"/>
              <a:t>δημιουργ</a:t>
            </a:r>
            <a:r>
              <a:rPr lang="el-GR" dirty="0" smtClean="0"/>
              <a:t>είτε</a:t>
            </a:r>
            <a:r>
              <a:rPr lang="en-US" dirty="0" smtClean="0"/>
              <a:t> α</a:t>
            </a:r>
            <a:r>
              <a:rPr lang="en-US" dirty="0" err="1" smtClean="0"/>
              <a:t>νοικτούς</a:t>
            </a:r>
            <a:r>
              <a:rPr lang="en-US" dirty="0" smtClean="0"/>
              <a:t> </a:t>
            </a:r>
            <a:r>
              <a:rPr lang="en-US" dirty="0" err="1" smtClean="0"/>
              <a:t>δι</a:t>
            </a:r>
            <a:r>
              <a:rPr lang="en-US" dirty="0" smtClean="0"/>
              <a:t>αλόγους</a:t>
            </a:r>
            <a:r>
              <a:rPr lang="el-GR" dirty="0" smtClean="0"/>
              <a:t> </a:t>
            </a:r>
            <a:r>
              <a:rPr lang="en-US" dirty="0" err="1" smtClean="0"/>
              <a:t>με</a:t>
            </a:r>
            <a:r>
              <a:rPr lang="en-US" dirty="0" smtClean="0"/>
              <a:t> </a:t>
            </a:r>
            <a:r>
              <a:rPr lang="en-US" dirty="0"/>
              <a:t>σεβασμό</a:t>
            </a:r>
            <a:endParaRPr lang="en-IE" dirty="0"/>
          </a:p>
        </p:txBody>
      </p:sp>
    </p:spTree>
    <p:extLst>
      <p:ext uri="{BB962C8B-B14F-4D97-AF65-F5344CB8AC3E}">
        <p14:creationId xmlns:p14="http://schemas.microsoft.com/office/powerpoint/2010/main" val="367043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p14="http://schemas.microsoft.com/office/powerpoint/2010/main" xmlns:a14="http://schemas.microsoft.com/office/drawing/2010/main" xmlns="" id="{B9E10321-43AB-4F48-96CB-F4394CD3638E}"/>
              </a:ext>
            </a:extLst>
          </p:cNvPr>
          <p:cNvSpPr>
            <a:spLocks noGrp="1"/>
          </p:cNvSpPr>
          <p:nvPr>
            <p:ph type="title"/>
          </p:nvPr>
        </p:nvSpPr>
        <p:spPr>
          <a:xfrm>
            <a:off x="456854" y="1202083"/>
            <a:ext cx="5639146" cy="1325563"/>
          </a:xfrm>
        </p:spPr>
        <p:txBody>
          <a:bodyPr>
            <a:normAutofit/>
          </a:bodyPr>
          <a:lstStyle/>
          <a:p>
            <a:pPr>
              <a:spcBef>
                <a:spcPts val="1000"/>
              </a:spcBef>
              <a:spcAft>
                <a:spcPts val="1000"/>
              </a:spcAft>
            </a:pPr>
            <a:r>
              <a:rPr lang="el-GR" sz="2800" b="1" dirty="0" smtClean="0">
                <a:solidFill>
                  <a:schemeClr val="bg1"/>
                </a:solidFill>
                <a:ea typeface="+mn-ea"/>
                <a:cs typeface="+mn-cs"/>
              </a:rPr>
              <a:t>Κεφάλαιο 2:</a:t>
            </a:r>
            <a:r>
              <a:rPr lang="el-GR" sz="2800" dirty="0" smtClean="0">
                <a:solidFill>
                  <a:schemeClr val="bg1"/>
                </a:solidFill>
                <a:ea typeface="+mn-ea"/>
                <a:cs typeface="+mn-cs"/>
              </a:rPr>
              <a:t/>
            </a:r>
            <a:br>
              <a:rPr lang="el-GR" sz="2800" dirty="0" smtClean="0">
                <a:solidFill>
                  <a:schemeClr val="bg1"/>
                </a:solidFill>
                <a:ea typeface="+mn-ea"/>
                <a:cs typeface="+mn-cs"/>
              </a:rPr>
            </a:br>
            <a:r>
              <a:rPr lang="el-GR" sz="2800" b="1" dirty="0" smtClean="0">
                <a:solidFill>
                  <a:schemeClr val="bg1"/>
                </a:solidFill>
                <a:ea typeface="+mn-ea"/>
                <a:cs typeface="+mn-cs"/>
              </a:rPr>
              <a:t>Ηγετικές Δεξιότητες Και Χαρακτηριστικά</a:t>
            </a:r>
            <a:endParaRPr lang="el-GR" sz="2800" b="1" dirty="0">
              <a:solidFill>
                <a:schemeClr val="bg1"/>
              </a:solidFill>
              <a:ea typeface="+mn-ea"/>
              <a:cs typeface="+mn-cs"/>
            </a:endParaRPr>
          </a:p>
        </p:txBody>
      </p:sp>
      <p:sp>
        <p:nvSpPr>
          <p:cNvPr id="9" name="Tijdelijke aanduiding voor inhoud 8">
            <a:extLst>
              <a:ext uri="{FF2B5EF4-FFF2-40B4-BE49-F238E27FC236}">
                <a16:creationId xmlns:a16="http://schemas.microsoft.com/office/drawing/2014/main" xmlns:p14="http://schemas.microsoft.com/office/powerpoint/2010/main" xmlns:a14="http://schemas.microsoft.com/office/drawing/2010/main" xmlns="" id="{0C6DE5DB-0A94-4231-A32C-60AC9DFB24FB}"/>
              </a:ext>
            </a:extLst>
          </p:cNvPr>
          <p:cNvSpPr>
            <a:spLocks noGrp="1"/>
          </p:cNvSpPr>
          <p:nvPr>
            <p:ph sz="half" idx="1"/>
          </p:nvPr>
        </p:nvSpPr>
        <p:spPr>
          <a:xfrm>
            <a:off x="456854" y="3317359"/>
            <a:ext cx="5781386" cy="2817628"/>
          </a:xfrm>
        </p:spPr>
        <p:txBody>
          <a:bodyPr>
            <a:normAutofit/>
          </a:bodyPr>
          <a:lstStyle/>
          <a:p>
            <a:pPr algn="just"/>
            <a:r>
              <a:rPr lang="el-GR" sz="2200" b="0" i="0" dirty="0" smtClean="0">
                <a:effectLst/>
              </a:rPr>
              <a:t>Ως εκπαιδευτικοί, είμαστε καθημερινά πρότυπα για τους μαθητές και τους εκπαιδευόμενους που διδάσκουμε.</a:t>
            </a:r>
          </a:p>
          <a:p>
            <a:pPr algn="just"/>
            <a:r>
              <a:rPr lang="el-GR" sz="2200" dirty="0" smtClean="0"/>
              <a:t>Η δική μας συμπεριφορά και οι πράξεις μας είναι ο σημαντικότερος </a:t>
            </a:r>
            <a:r>
              <a:rPr lang="el-GR" sz="2200" b="0" i="0" dirty="0" smtClean="0">
                <a:effectLst/>
              </a:rPr>
              <a:t>τρόπος με τον οποίο επιδεικνύουμε ηγεσία </a:t>
            </a:r>
            <a:r>
              <a:rPr lang="el-GR" sz="2200" dirty="0" smtClean="0"/>
              <a:t>χωρίς αποκλεισμούς </a:t>
            </a:r>
            <a:r>
              <a:rPr lang="el-GR" sz="2200" b="0" i="0" dirty="0" smtClean="0">
                <a:effectLst/>
              </a:rPr>
              <a:t>εντός και εκτός της τάξης. </a:t>
            </a:r>
            <a:endParaRPr lang="el-GR" sz="2200" dirty="0"/>
          </a:p>
        </p:txBody>
      </p:sp>
      <p:pic>
        <p:nvPicPr>
          <p:cNvPr id="3" name="Picture 2" descr="Woman holding soccer ball">
            <a:extLst>
              <a:ext uri="{FF2B5EF4-FFF2-40B4-BE49-F238E27FC236}">
                <a16:creationId xmlns:a16="http://schemas.microsoft.com/office/drawing/2014/main" xmlns:p14="http://schemas.microsoft.com/office/powerpoint/2010/main" xmlns:a14="http://schemas.microsoft.com/office/drawing/2010/main" xmlns="" id="{6196580B-9217-4A6D-BED7-3933CAD821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4016" y="776473"/>
            <a:ext cx="5200650" cy="3949700"/>
          </a:xfrm>
          <a:prstGeom prst="rect">
            <a:avLst/>
          </a:prstGeom>
        </p:spPr>
      </p:pic>
    </p:spTree>
    <p:extLst>
      <p:ext uri="{BB962C8B-B14F-4D97-AF65-F5344CB8AC3E}">
        <p14:creationId xmlns:p14="http://schemas.microsoft.com/office/powerpoint/2010/main" val="219139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7A5BE187-B76A-4D53-B4FB-E898956AC046}"/>
              </a:ext>
            </a:extLst>
          </p:cNvPr>
          <p:cNvSpPr>
            <a:spLocks noGrp="1"/>
          </p:cNvSpPr>
          <p:nvPr>
            <p:ph type="title"/>
          </p:nvPr>
        </p:nvSpPr>
        <p:spPr/>
        <p:txBody>
          <a:bodyPr>
            <a:normAutofit/>
          </a:bodyPr>
          <a:lstStyle/>
          <a:p>
            <a:r>
              <a:rPr lang="el-GR" sz="3600" dirty="0" err="1"/>
              <a:t>Γ</a:t>
            </a:r>
            <a:r>
              <a:rPr lang="en-IE" sz="3600" dirty="0" smtClean="0"/>
              <a:t>ια</a:t>
            </a:r>
            <a:r>
              <a:rPr lang="en-IE" sz="3600" dirty="0" err="1" smtClean="0"/>
              <a:t>τί</a:t>
            </a:r>
            <a:r>
              <a:rPr lang="en-IE" sz="3600" dirty="0" smtClean="0"/>
              <a:t> είναι σημαντικές οι ηγετικές δεξιότητες χωρίς αποκλεισμού</a:t>
            </a:r>
            <a:r>
              <a:rPr lang="el-GR" sz="3600" dirty="0" smtClean="0"/>
              <a:t>ς</a:t>
            </a:r>
            <a:r>
              <a:rPr lang="en-IE" sz="3600" dirty="0" smtClean="0"/>
              <a:t>;</a:t>
            </a:r>
            <a:endParaRPr lang="en-IE" sz="3600" dirty="0"/>
          </a:p>
        </p:txBody>
      </p:sp>
      <p:sp>
        <p:nvSpPr>
          <p:cNvPr id="3" name="Content Placeholder 2">
            <a:extLst>
              <a:ext uri="{FF2B5EF4-FFF2-40B4-BE49-F238E27FC236}">
                <a16:creationId xmlns:a16="http://schemas.microsoft.com/office/drawing/2014/main" xmlns:p14="http://schemas.microsoft.com/office/powerpoint/2010/main" xmlns="" id="{6B90B574-2A92-4101-8DDE-EDD78D0753A7}"/>
              </a:ext>
            </a:extLst>
          </p:cNvPr>
          <p:cNvSpPr>
            <a:spLocks noGrp="1"/>
          </p:cNvSpPr>
          <p:nvPr>
            <p:ph idx="1"/>
          </p:nvPr>
        </p:nvSpPr>
        <p:spPr/>
        <p:txBody>
          <a:bodyPr>
            <a:noAutofit/>
          </a:bodyPr>
          <a:lstStyle/>
          <a:p>
            <a:pPr marL="0" indent="0">
              <a:lnSpc>
                <a:spcPct val="100000"/>
              </a:lnSpc>
              <a:buNone/>
            </a:pPr>
            <a:r>
              <a:rPr lang="en-US" sz="2400" dirty="0">
                <a:solidFill>
                  <a:srgbClr val="E61A52"/>
                </a:solidFill>
              </a:rPr>
              <a:t>Η ηγεσία χωρίς αποκλεισμούς σημαίνει</a:t>
            </a:r>
            <a:r>
              <a:rPr lang="en-US" sz="2400" dirty="0" smtClean="0">
                <a:solidFill>
                  <a:srgbClr val="E61A52"/>
                </a:solidFill>
              </a:rPr>
              <a:t>:</a:t>
            </a:r>
            <a:endParaRPr lang="en-US" sz="2400" dirty="0">
              <a:solidFill>
                <a:srgbClr val="E61A52"/>
              </a:solidFill>
            </a:endParaRPr>
          </a:p>
          <a:p>
            <a:pPr>
              <a:lnSpc>
                <a:spcPct val="100000"/>
              </a:lnSpc>
            </a:pPr>
            <a:r>
              <a:rPr lang="en-US" sz="2400" dirty="0">
                <a:solidFill>
                  <a:srgbClr val="E61A52"/>
                </a:solidFill>
              </a:rPr>
              <a:t>Δίκαιη μεταχείριση των μαθητών και των σπουδαστών - δηλαδή με βάση τα μοναδικά χαρακτηριστικά τους και όχι με βάση στερεότυπα</a:t>
            </a:r>
          </a:p>
          <a:p>
            <a:pPr>
              <a:lnSpc>
                <a:spcPct val="100000"/>
              </a:lnSpc>
            </a:pPr>
            <a:r>
              <a:rPr lang="en-US" sz="2400" dirty="0" err="1" smtClean="0">
                <a:solidFill>
                  <a:srgbClr val="E61A52"/>
                </a:solidFill>
              </a:rPr>
              <a:t>Εξ</a:t>
            </a:r>
            <a:r>
              <a:rPr lang="en-US" sz="2400" dirty="0" smtClean="0">
                <a:solidFill>
                  <a:srgbClr val="E61A52"/>
                </a:solidFill>
              </a:rPr>
              <a:t>ατομίκευση </a:t>
            </a:r>
            <a:r>
              <a:rPr lang="el-GR" sz="2400" dirty="0" smtClean="0">
                <a:solidFill>
                  <a:srgbClr val="E61A52"/>
                </a:solidFill>
              </a:rPr>
              <a:t>βάσει </a:t>
            </a:r>
            <a:r>
              <a:rPr lang="en-US" sz="2400" dirty="0" err="1" smtClean="0">
                <a:solidFill>
                  <a:srgbClr val="E61A52"/>
                </a:solidFill>
              </a:rPr>
              <a:t>των</a:t>
            </a:r>
            <a:r>
              <a:rPr lang="en-US" sz="2400" dirty="0" smtClean="0">
                <a:solidFill>
                  <a:srgbClr val="E61A52"/>
                </a:solidFill>
              </a:rPr>
              <a:t> </a:t>
            </a:r>
            <a:r>
              <a:rPr lang="en-US" sz="2400" dirty="0">
                <a:solidFill>
                  <a:srgbClr val="E61A52"/>
                </a:solidFill>
              </a:rPr>
              <a:t>ατόμων - δηλαδή, κατανόηση και εκτίμηση της μοναδικότητας των </a:t>
            </a:r>
            <a:r>
              <a:rPr lang="en-US" sz="2400" dirty="0" smtClean="0">
                <a:solidFill>
                  <a:srgbClr val="E61A52"/>
                </a:solidFill>
              </a:rPr>
              <a:t>άλλων</a:t>
            </a:r>
            <a:r>
              <a:rPr lang="el-GR" sz="2400" dirty="0" smtClean="0">
                <a:solidFill>
                  <a:srgbClr val="E61A52"/>
                </a:solidFill>
              </a:rPr>
              <a:t> και παράλληλη αποδοχή ως </a:t>
            </a:r>
            <a:r>
              <a:rPr lang="en-US" sz="2400" dirty="0" err="1" smtClean="0">
                <a:solidFill>
                  <a:srgbClr val="E61A52"/>
                </a:solidFill>
              </a:rPr>
              <a:t>μέλη</a:t>
            </a:r>
            <a:r>
              <a:rPr lang="en-US" sz="2400" dirty="0" smtClean="0">
                <a:solidFill>
                  <a:srgbClr val="E61A52"/>
                </a:solidFill>
              </a:rPr>
              <a:t> </a:t>
            </a:r>
            <a:r>
              <a:rPr lang="en-US" sz="2400" dirty="0">
                <a:solidFill>
                  <a:srgbClr val="E61A52"/>
                </a:solidFill>
              </a:rPr>
              <a:t>της ομάδας.</a:t>
            </a:r>
          </a:p>
          <a:p>
            <a:pPr>
              <a:lnSpc>
                <a:spcPct val="100000"/>
              </a:lnSpc>
            </a:pPr>
            <a:r>
              <a:rPr lang="en-US" sz="2400" dirty="0">
                <a:solidFill>
                  <a:srgbClr val="E61A52"/>
                </a:solidFill>
              </a:rPr>
              <a:t>Αξιοποίηση της σκέψης διαφορετικών ομάδων για εξυπνότερη </a:t>
            </a:r>
            <a:r>
              <a:rPr lang="en-US" sz="2400" dirty="0" smtClean="0">
                <a:solidFill>
                  <a:srgbClr val="E61A52"/>
                </a:solidFill>
              </a:rPr>
              <a:t>λήψη </a:t>
            </a:r>
            <a:r>
              <a:rPr lang="en-US" sz="2400" dirty="0">
                <a:solidFill>
                  <a:srgbClr val="E61A52"/>
                </a:solidFill>
              </a:rPr>
              <a:t>αποφάσεων που μειώνει τον κίνδυνο </a:t>
            </a:r>
            <a:r>
              <a:rPr lang="el-GR" sz="2400" dirty="0" smtClean="0">
                <a:solidFill>
                  <a:srgbClr val="E61A52"/>
                </a:solidFill>
              </a:rPr>
              <a:t>απρόσμενων εξελίξεων</a:t>
            </a:r>
            <a:r>
              <a:rPr lang="en-US" sz="2400" dirty="0" smtClean="0">
                <a:solidFill>
                  <a:srgbClr val="E61A52"/>
                </a:solidFill>
              </a:rPr>
              <a:t>.</a:t>
            </a:r>
            <a:endParaRPr lang="en-US" sz="2400" b="0" i="0" dirty="0">
              <a:solidFill>
                <a:srgbClr val="E61A52"/>
              </a:solidFill>
              <a:effectLst/>
            </a:endParaRPr>
          </a:p>
        </p:txBody>
      </p:sp>
    </p:spTree>
    <p:extLst>
      <p:ext uri="{BB962C8B-B14F-4D97-AF65-F5344CB8AC3E}">
        <p14:creationId xmlns:p14="http://schemas.microsoft.com/office/powerpoint/2010/main" val="33655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B68C1346-8A82-49C4-B5D6-F1C33B546FF7}"/>
              </a:ext>
            </a:extLst>
          </p:cNvPr>
          <p:cNvSpPr>
            <a:spLocks noGrp="1"/>
          </p:cNvSpPr>
          <p:nvPr>
            <p:ph type="title"/>
          </p:nvPr>
        </p:nvSpPr>
        <p:spPr>
          <a:xfrm>
            <a:off x="838200" y="338773"/>
            <a:ext cx="10515600" cy="1325563"/>
          </a:xfrm>
        </p:spPr>
        <p:txBody>
          <a:bodyPr>
            <a:normAutofit/>
          </a:bodyPr>
          <a:lstStyle/>
          <a:p>
            <a:r>
              <a:rPr lang="nl-NL" sz="3600" dirty="0" smtClean="0"/>
              <a:t>ΜΑΘΗΣΙΑΚ</a:t>
            </a:r>
            <a:r>
              <a:rPr lang="el-GR" sz="3600" dirty="0" smtClean="0"/>
              <a:t>Α</a:t>
            </a:r>
            <a:r>
              <a:rPr lang="nl-NL" sz="3600" dirty="0" smtClean="0"/>
              <a:t> ΑΠΟΤΕΛ</a:t>
            </a:r>
            <a:r>
              <a:rPr lang="el-GR" sz="3600" dirty="0" smtClean="0"/>
              <a:t>Ε</a:t>
            </a:r>
            <a:r>
              <a:rPr lang="nl-NL" sz="3600" dirty="0" smtClean="0"/>
              <a:t>ΣΜΑΤΑ</a:t>
            </a:r>
            <a:endParaRPr lang="en-GB" sz="3600" dirty="0"/>
          </a:p>
        </p:txBody>
      </p:sp>
      <p:sp>
        <p:nvSpPr>
          <p:cNvPr id="6" name="Tijdelijke aanduiding voor inhoud 5">
            <a:extLst>
              <a:ext uri="{FF2B5EF4-FFF2-40B4-BE49-F238E27FC236}">
                <a16:creationId xmlns:a16="http://schemas.microsoft.com/office/drawing/2014/main" xmlns:p14="http://schemas.microsoft.com/office/powerpoint/2010/main" xmlns="" id="{23E1468E-DF45-45D1-8745-773959FC00FC}"/>
              </a:ext>
            </a:extLst>
          </p:cNvPr>
          <p:cNvSpPr>
            <a:spLocks noGrp="1"/>
          </p:cNvSpPr>
          <p:nvPr>
            <p:ph idx="1"/>
          </p:nvPr>
        </p:nvSpPr>
        <p:spPr>
          <a:xfrm>
            <a:off x="838200" y="1642112"/>
            <a:ext cx="10515600" cy="4351338"/>
          </a:xfrm>
        </p:spPr>
        <p:txBody>
          <a:bodyPr>
            <a:noAutofit/>
          </a:bodyPr>
          <a:lstStyle/>
          <a:p>
            <a:pPr marL="0" indent="0">
              <a:buNone/>
            </a:pPr>
            <a:r>
              <a:rPr lang="en-GB" sz="2400" dirty="0"/>
              <a:t>Με την ολοκλήρωση αυτής της ενότητας, θα είστε σε θέση να:</a:t>
            </a:r>
          </a:p>
          <a:p>
            <a:pPr marL="0" indent="0">
              <a:buNone/>
            </a:pPr>
            <a:endParaRPr lang="en-GB" sz="2400" dirty="0"/>
          </a:p>
          <a:p>
            <a:r>
              <a:rPr lang="en-GB" sz="2400" b="1" i="1" u="sng" dirty="0" err="1" smtClean="0"/>
              <a:t>Προσδιορίσ</a:t>
            </a:r>
            <a:r>
              <a:rPr lang="el-GR" sz="2400" b="1" i="1" u="sng" dirty="0" smtClean="0"/>
              <a:t>ε</a:t>
            </a:r>
            <a:r>
              <a:rPr lang="en-GB" sz="2400" b="1" i="1" u="sng" dirty="0" err="1" smtClean="0"/>
              <a:t>τε</a:t>
            </a:r>
            <a:r>
              <a:rPr lang="en-GB" sz="2400" b="1" i="1" u="sng" dirty="0" smtClean="0"/>
              <a:t> </a:t>
            </a:r>
            <a:r>
              <a:rPr lang="en-GB" sz="2400" dirty="0"/>
              <a:t>και </a:t>
            </a:r>
            <a:r>
              <a:rPr lang="en-GB" sz="2400" dirty="0" err="1" smtClean="0"/>
              <a:t>δώσ</a:t>
            </a:r>
            <a:r>
              <a:rPr lang="el-GR" sz="2400" dirty="0" smtClean="0"/>
              <a:t>ε</a:t>
            </a:r>
            <a:r>
              <a:rPr lang="en-GB" sz="2400" dirty="0" err="1" smtClean="0"/>
              <a:t>τε</a:t>
            </a:r>
            <a:r>
              <a:rPr lang="en-GB" sz="2400" dirty="0" smtClean="0"/>
              <a:t> </a:t>
            </a:r>
            <a:r>
              <a:rPr lang="en-GB" sz="2400" dirty="0"/>
              <a:t>παραδείγματα τουλάχιστον 6 βασικών δεξιοτήτων για εκπαιδευτικούς χωρίς αποκλεισμούς και διαφοροποιημένη διδασκαλία</a:t>
            </a:r>
            <a:r>
              <a:rPr lang="en-GB" sz="2400" dirty="0" smtClean="0"/>
              <a:t>.</a:t>
            </a:r>
            <a:endParaRPr lang="en-GB" sz="2400" dirty="0"/>
          </a:p>
          <a:p>
            <a:r>
              <a:rPr lang="en-GB" sz="2400" b="1" i="1" u="sng" dirty="0"/>
              <a:t>Αναστοχαστείτε </a:t>
            </a:r>
            <a:r>
              <a:rPr lang="en-GB" sz="2400" i="1" dirty="0"/>
              <a:t>τις</a:t>
            </a:r>
            <a:r>
              <a:rPr lang="en-GB" sz="2400" b="1" i="1" dirty="0"/>
              <a:t> </a:t>
            </a:r>
            <a:r>
              <a:rPr lang="en-GB" sz="2400" dirty="0"/>
              <a:t>δικές σας δεξιότητες για διαφοροποιημένη διδασκαλία και διδασκαλία χωρίς </a:t>
            </a:r>
            <a:r>
              <a:rPr lang="en-GB" sz="2400" dirty="0" smtClean="0"/>
              <a:t>αποκλεισμούς</a:t>
            </a:r>
            <a:endParaRPr lang="en-GB" sz="2400" dirty="0"/>
          </a:p>
          <a:p>
            <a:r>
              <a:rPr lang="en-GB" sz="2400" b="1" i="1" u="sng" dirty="0" err="1" smtClean="0">
                <a:cs typeface="Calibri" panose="020F0502020204030204" pitchFamily="34" charset="0"/>
              </a:rPr>
              <a:t>Εφ</a:t>
            </a:r>
            <a:r>
              <a:rPr lang="en-GB" sz="2400" b="1" i="1" u="sng" dirty="0" smtClean="0">
                <a:cs typeface="Calibri" panose="020F0502020204030204" pitchFamily="34" charset="0"/>
              </a:rPr>
              <a:t>αρμόσ</a:t>
            </a:r>
            <a:r>
              <a:rPr lang="el-GR" sz="2400" b="1" i="1" u="sng" dirty="0" smtClean="0">
                <a:cs typeface="Calibri" panose="020F0502020204030204" pitchFamily="34" charset="0"/>
              </a:rPr>
              <a:t>ε</a:t>
            </a:r>
            <a:r>
              <a:rPr lang="en-GB" sz="2400" b="1" i="1" u="sng" dirty="0" err="1" smtClean="0">
                <a:cs typeface="Calibri" panose="020F0502020204030204" pitchFamily="34" charset="0"/>
              </a:rPr>
              <a:t>τε</a:t>
            </a:r>
            <a:r>
              <a:rPr lang="en-GB" sz="2400" b="1" i="1" u="sng" dirty="0" smtClean="0">
                <a:cs typeface="Calibri" panose="020F0502020204030204" pitchFamily="34" charset="0"/>
              </a:rPr>
              <a:t> </a:t>
            </a:r>
            <a:r>
              <a:rPr lang="en-GB" sz="2400" dirty="0">
                <a:cs typeface="Calibri" panose="020F0502020204030204" pitchFamily="34" charset="0"/>
              </a:rPr>
              <a:t>νέες στρατηγικές, τεχνικές και ασκήσεις για να αξιοποιήσετε αυτές τις δεξιότητες και να εργαστείτε στη διαφοροποιημένη, χωρίς αποκλεισμούς τάξη σας.</a:t>
            </a:r>
          </a:p>
          <a:p>
            <a:endParaRPr lang="en-GB" sz="2400" dirty="0"/>
          </a:p>
          <a:p>
            <a:endParaRPr lang="en-GB" sz="2400" dirty="0"/>
          </a:p>
          <a:p>
            <a:pPr marL="0" indent="0">
              <a:buNone/>
            </a:pPr>
            <a:endParaRPr lang="nl-NL" sz="2400" dirty="0"/>
          </a:p>
        </p:txBody>
      </p:sp>
    </p:spTree>
    <p:extLst>
      <p:ext uri="{BB962C8B-B14F-4D97-AF65-F5344CB8AC3E}">
        <p14:creationId xmlns:p14="http://schemas.microsoft.com/office/powerpoint/2010/main" val="282448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p16="http://schemas.microsoft.com/office/powerpoint/2015/main" xmlns:adec="http://schemas.microsoft.com/office/drawing/2017/decorative" xmlns="" id="{1500B4A4-B1F1-41EA-886A-B8A210DBCA3B}"/>
              </a:ext>
              <a:ext uri="{C183D7F6-B498-43B3-948B-1728B52AA6E4}">
                <adec:decorative xmlns:adec="http://schemas.microsoft.com/office/drawing/2017/decorative" xmlns:p14="http://schemas.microsoft.com/office/powerpoint/2010/main" xmlns:ahyp="http://schemas.microsoft.com/office/drawing/2018/hyperlinkcolor"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hyp="http://schemas.microsoft.com/office/drawing/2018/hyperlinkcolor" xmlns:a14="http://schemas.microsoft.com/office/drawing/2010/main" xmlns:adec="http://schemas.microsoft.com/office/drawing/2017/decorative" xmlns:a16="http://schemas.microsoft.com/office/drawing/2014/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p16="http://schemas.microsoft.com/office/powerpoint/2015/main" xmlns:adec="http://schemas.microsoft.com/office/drawing/2017/decorative" xmlns="" id="{5E55A99C-0BDC-4DBE-8E40-9FA66F629FA1}"/>
              </a:ext>
              <a:ext uri="{C183D7F6-B498-43B3-948B-1728B52AA6E4}">
                <adec:decorative xmlns:adec="http://schemas.microsoft.com/office/drawing/2017/decorative" xmlns:p14="http://schemas.microsoft.com/office/powerpoint/2010/main" xmlns:ahyp="http://schemas.microsoft.com/office/drawing/2018/hyperlinkcolor"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hyp="http://schemas.microsoft.com/office/drawing/2018/hyperlinkcolor" xmlns:a14="http://schemas.microsoft.com/office/drawing/2010/main" xmlns:adec="http://schemas.microsoft.com/office/drawing/2017/decorative" xmlns:a16="http://schemas.microsoft.com/office/drawing/2014/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R_3046_Fig.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p16="http://schemas.microsoft.com/office/powerpoint/2015/main" xmlns:adec="http://schemas.microsoft.com/office/drawing/2017/decorative" xmlns="" id="{9170CEEF-F142-4863-B40C-0C6383FE5C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18963" y="95949"/>
            <a:ext cx="6749072" cy="6762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p16="http://schemas.microsoft.com/office/powerpoint/2015/main" xmlns:adec="http://schemas.microsoft.com/office/drawing/2017/decorative" xmlns="" id="{CE20F565-4BB5-484F-8CDB-9B98FA9B104F}"/>
              </a:ext>
            </a:extLst>
          </p:cNvPr>
          <p:cNvSpPr txBox="1"/>
          <p:nvPr/>
        </p:nvSpPr>
        <p:spPr>
          <a:xfrm>
            <a:off x="789813" y="942558"/>
            <a:ext cx="4629150" cy="5262979"/>
          </a:xfrm>
          <a:prstGeom prst="rect">
            <a:avLst/>
          </a:prstGeom>
          <a:noFill/>
        </p:spPr>
        <p:txBody>
          <a:bodyPr wrap="square" rtlCol="0">
            <a:spAutoFit/>
          </a:bodyPr>
          <a:lstStyle/>
          <a:p>
            <a:r>
              <a:rPr lang="el-GR" sz="3600" dirty="0" smtClean="0">
                <a:solidFill>
                  <a:srgbClr val="E61A52"/>
                </a:solidFill>
                <a:latin typeface="+mj-lt"/>
              </a:rPr>
              <a:t>Αυτοί που ηγούνται χωρίς αποκλεισμούς έχουν αναγνωρίσιμα χαρακτηριστικά. </a:t>
            </a:r>
          </a:p>
          <a:p>
            <a:endParaRPr lang="el-GR" sz="2400" dirty="0" smtClean="0">
              <a:solidFill>
                <a:srgbClr val="676766"/>
              </a:solidFill>
              <a:latin typeface="+mj-lt"/>
            </a:endParaRPr>
          </a:p>
          <a:p>
            <a:r>
              <a:rPr lang="el-GR" sz="2400" dirty="0" smtClean="0">
                <a:solidFill>
                  <a:srgbClr val="676766"/>
                </a:solidFill>
                <a:latin typeface="+mj-lt"/>
              </a:rPr>
              <a:t>Ας εξερευνήσουμε καθένα από αυτά στο πλαίσιο μιας ενταξιακής και καινοτόμου τάξης.</a:t>
            </a:r>
          </a:p>
          <a:p>
            <a:endParaRPr lang="el-GR" sz="2400" dirty="0" smtClean="0">
              <a:solidFill>
                <a:srgbClr val="676766"/>
              </a:solidFill>
              <a:latin typeface="+mj-lt"/>
            </a:endParaRPr>
          </a:p>
          <a:p>
            <a:endParaRPr lang="el-GR" sz="3600" dirty="0" smtClean="0">
              <a:solidFill>
                <a:srgbClr val="E61A52"/>
              </a:solidFill>
              <a:latin typeface="+mj-lt"/>
            </a:endParaRPr>
          </a:p>
          <a:p>
            <a:endParaRPr lang="el-GR" sz="3600" dirty="0">
              <a:solidFill>
                <a:srgbClr val="E61A52"/>
              </a:solidFill>
              <a:latin typeface="+mj-lt"/>
            </a:endParaRPr>
          </a:p>
        </p:txBody>
      </p:sp>
      <p:sp>
        <p:nvSpPr>
          <p:cNvPr id="6" name="TextBox 5">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p16="http://schemas.microsoft.com/office/powerpoint/2015/main" xmlns:adec="http://schemas.microsoft.com/office/drawing/2017/decorative" xmlns="" id="{7867B976-00F3-4086-B167-F45A8C14C019}"/>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p14="http://schemas.microsoft.com/office/powerpoint/2010/main" xmlns:ahyp="http://schemas.microsoft.com/office/drawing/2018/hyperlinkcolor" xmlns:a14="http://schemas.microsoft.com/office/drawing/2010/main" xmlns:p16="http://schemas.microsoft.com/office/powerpoint/2015/main" xmlns:adec="http://schemas.microsoft.com/office/drawing/2017/decorative"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281257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8132F03-FE50-4807-B760-DA14DA3B30F0}"/>
              </a:ext>
            </a:extLst>
          </p:cNvPr>
          <p:cNvSpPr>
            <a:spLocks noGrp="1"/>
          </p:cNvSpPr>
          <p:nvPr>
            <p:ph type="title"/>
          </p:nvPr>
        </p:nvSpPr>
        <p:spPr>
          <a:xfrm>
            <a:off x="5113413" y="983345"/>
            <a:ext cx="6165775" cy="579437"/>
          </a:xfrm>
        </p:spPr>
        <p:txBody>
          <a:bodyPr>
            <a:normAutofit/>
          </a:bodyPr>
          <a:lstStyle/>
          <a:p>
            <a:r>
              <a:rPr lang="en-IE" dirty="0"/>
              <a:t>1. ΔΕΣΜΕΥΣΗ </a:t>
            </a: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000" dirty="0"/>
              <a:t>Οι ηγέτες με υψηλό βαθμό ενσωμάτωσης δεσμεύονται για την ποικιλομορφία και την ένταξη. Ως εκπαιδευτικοί στον </a:t>
            </a:r>
            <a:r>
              <a:rPr lang="en-US" sz="2000" dirty="0" smtClean="0"/>
              <a:t>21</a:t>
            </a:r>
            <a:r>
              <a:rPr lang="el-GR" sz="2000" baseline="30000" dirty="0" smtClean="0"/>
              <a:t>ο</a:t>
            </a:r>
            <a:r>
              <a:rPr lang="el-GR" sz="2000" dirty="0" smtClean="0"/>
              <a:t> </a:t>
            </a:r>
            <a:r>
              <a:rPr lang="en-US" sz="2000" dirty="0" smtClean="0"/>
              <a:t>α</a:t>
            </a:r>
            <a:r>
              <a:rPr lang="en-US" sz="2000" dirty="0" err="1" smtClean="0"/>
              <a:t>ιών</a:t>
            </a:r>
            <a:r>
              <a:rPr lang="en-US" sz="2000" dirty="0" smtClean="0"/>
              <a:t>α</a:t>
            </a:r>
            <a:r>
              <a:rPr lang="en-US" sz="2000" dirty="0"/>
              <a:t>, είναι επιτακτική ανάγκη να αγκαλιάσουμε την ποικιλομορφία, συμπεριλαμβανομένων των διαφορών στην εθνικότητα, τον πολιτισμό, την κοινωνικοοικονομική κατάσταση, την αναπηρία και τον σεξουαλικό προσανατολισμό. </a:t>
            </a:r>
          </a:p>
          <a:p>
            <a:pPr algn="just"/>
            <a:r>
              <a:rPr lang="en-US" sz="2000" dirty="0">
                <a:solidFill>
                  <a:srgbClr val="E61A52"/>
                </a:solidFill>
              </a:rPr>
              <a:t>Οι εκπαιδευτικοί με υψηλό βαθμό ενσωμάτωσης λαμβάνουν μέτρα για να διασφαλίσουν ότι δεν περιθωριοποιούν ή αποκλείουν κανέναν μαθητή επειδή οι πεποιθήσεις του διαφέρουν από τις δικές </a:t>
            </a:r>
            <a:r>
              <a:rPr lang="en-US" sz="2000" dirty="0" smtClean="0">
                <a:solidFill>
                  <a:srgbClr val="E61A52"/>
                </a:solidFill>
              </a:rPr>
              <a:t>τους.</a:t>
            </a:r>
            <a:endParaRPr lang="el-GR" sz="2000" dirty="0" smtClean="0">
              <a:solidFill>
                <a:srgbClr val="E61A52"/>
              </a:solidFill>
            </a:endParaRPr>
          </a:p>
          <a:p>
            <a:pPr algn="just"/>
            <a:r>
              <a:rPr lang="en-US" sz="2000" dirty="0" err="1" smtClean="0">
                <a:solidFill>
                  <a:srgbClr val="E61A52"/>
                </a:solidFill>
              </a:rPr>
              <a:t>Δεσμεύοντ</a:t>
            </a:r>
            <a:r>
              <a:rPr lang="en-US" sz="2000" dirty="0" smtClean="0">
                <a:solidFill>
                  <a:srgbClr val="E61A52"/>
                </a:solidFill>
              </a:rPr>
              <a:t>αι </a:t>
            </a:r>
            <a:r>
              <a:rPr lang="en-US" sz="2000" dirty="0">
                <a:solidFill>
                  <a:srgbClr val="E61A52"/>
                </a:solidFill>
              </a:rPr>
              <a:t>επίσης να γεφυρώσουν το χάσμα, όχι μόνο με όλους τους μαθητές τους, αλλά και με τις οικογένειές τους και την κοινωνία επίσης. </a:t>
            </a:r>
          </a:p>
          <a:p>
            <a:pPr algn="just"/>
            <a:endParaRPr lang="en-IE" sz="2000" dirty="0"/>
          </a:p>
        </p:txBody>
      </p:sp>
      <p:sp>
        <p:nvSpPr>
          <p:cNvPr id="7" name="TextBox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
        <p:nvSpPr>
          <p:cNvPr id="17" name="Picture Placeholder 1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BA829037-4DDC-428E-B587-9EE8FA758605}"/>
              </a:ext>
            </a:extLst>
          </p:cNvPr>
          <p:cNvSpPr>
            <a:spLocks noGrp="1"/>
          </p:cNvSpPr>
          <p:nvPr>
            <p:ph type="pic" idx="1"/>
          </p:nvPr>
        </p:nvSpPr>
        <p:spPr/>
      </p:sp>
      <p:pic>
        <p:nvPicPr>
          <p:cNvPr id="18" name="Picture Placeholder 8" descr="Old woman holding books">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B3E3E9D-7A36-44DE-A359-6886F604111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7" cy="4873625"/>
          </a:xfrm>
          <a:prstGeom prst="rect">
            <a:avLst/>
          </a:prstGeom>
        </p:spPr>
      </p:pic>
    </p:spTree>
    <p:extLst>
      <p:ext uri="{BB962C8B-B14F-4D97-AF65-F5344CB8AC3E}">
        <p14:creationId xmlns:p14="http://schemas.microsoft.com/office/powerpoint/2010/main" val="229773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 id="{A9852F61-03EF-4AE9-B988-AA0C21F9AA78}"/>
              </a:ext>
            </a:extLst>
          </p:cNvPr>
          <p:cNvSpPr>
            <a:spLocks noGrp="1"/>
          </p:cNvSpPr>
          <p:nvPr>
            <p:ph type="title"/>
          </p:nvPr>
        </p:nvSpPr>
        <p:spPr/>
        <p:txBody>
          <a:bodyPr/>
          <a:lstStyle/>
          <a:p>
            <a:r>
              <a:rPr lang="el-GR" dirty="0" smtClean="0"/>
              <a:t>Εκπαιδευτικός χωρίς αποκλεισμούς</a:t>
            </a:r>
            <a:endParaRPr lang="en-IE" dirty="0"/>
          </a:p>
        </p:txBody>
      </p:sp>
      <p:sp>
        <p:nvSpPr>
          <p:cNvPr id="3" name="Content Placeholder 2">
            <a:extLst>
              <a:ext uri="{FF2B5EF4-FFF2-40B4-BE49-F238E27FC236}">
                <a16:creationId xmlns:a16="http://schemas.microsoft.com/office/drawing/2014/main" xmlns:p14="http://schemas.microsoft.com/office/powerpoint/2010/main" xmlns:a14="http://schemas.microsoft.com/office/drawing/2010/main" xmlns=""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r>
              <a:rPr lang="en-US" sz="3600" dirty="0">
                <a:solidFill>
                  <a:srgbClr val="F2BD1F"/>
                </a:solidFill>
              </a:rPr>
              <a:t/>
            </a:r>
            <a:br>
              <a:rPr lang="en-US" sz="3600" dirty="0">
                <a:solidFill>
                  <a:srgbClr val="F2BD1F"/>
                </a:solidFill>
              </a:rPr>
            </a:br>
            <a:r>
              <a:rPr lang="en-US" sz="3600" dirty="0">
                <a:solidFill>
                  <a:srgbClr val="F2BD1F"/>
                </a:solidFill>
              </a:rPr>
              <a:t>"Η πολυμορφία δεν πρέπει να είναι </a:t>
            </a:r>
            <a:r>
              <a:rPr lang="el-GR" sz="3600" dirty="0" smtClean="0">
                <a:solidFill>
                  <a:srgbClr val="F2BD1F"/>
                </a:solidFill>
              </a:rPr>
              <a:t>μόνο μία εικόνα</a:t>
            </a:r>
            <a:r>
              <a:rPr lang="en-US" sz="3600" dirty="0" smtClean="0">
                <a:solidFill>
                  <a:srgbClr val="F2BD1F"/>
                </a:solidFill>
              </a:rPr>
              <a:t>, </a:t>
            </a:r>
            <a:r>
              <a:rPr lang="en-US" sz="3600" dirty="0">
                <a:solidFill>
                  <a:srgbClr val="F2BD1F"/>
                </a:solidFill>
              </a:rPr>
              <a:t>πρέπει να είναι η βασική αρχή του εκπαιδευτικού προγράμματος, του οργανισμού και του</a:t>
            </a:r>
          </a:p>
          <a:p>
            <a:pPr marL="0" indent="0" algn="ctr">
              <a:buNone/>
            </a:pPr>
            <a:r>
              <a:rPr lang="en-US" sz="3600" dirty="0" err="1" smtClean="0">
                <a:solidFill>
                  <a:srgbClr val="F2BD1F"/>
                </a:solidFill>
              </a:rPr>
              <a:t>εκ</a:t>
            </a:r>
            <a:r>
              <a:rPr lang="en-US" sz="3600" dirty="0" smtClean="0">
                <a:solidFill>
                  <a:srgbClr val="F2BD1F"/>
                </a:solidFill>
              </a:rPr>
              <a:t>παιδευτικ</a:t>
            </a:r>
            <a:r>
              <a:rPr lang="el-GR" sz="3600" dirty="0" err="1" smtClean="0">
                <a:solidFill>
                  <a:srgbClr val="F2BD1F"/>
                </a:solidFill>
              </a:rPr>
              <a:t>ού</a:t>
            </a:r>
            <a:r>
              <a:rPr lang="en-US" sz="3600" dirty="0" smtClean="0">
                <a:solidFill>
                  <a:srgbClr val="F2BD1F"/>
                </a:solidFill>
              </a:rPr>
              <a:t> </a:t>
            </a:r>
            <a:r>
              <a:rPr lang="en-US" sz="3600" dirty="0">
                <a:solidFill>
                  <a:srgbClr val="F2BD1F"/>
                </a:solidFill>
              </a:rPr>
              <a:t>ως άτομο".</a:t>
            </a:r>
            <a:endParaRPr lang="en-IE" sz="3600" dirty="0">
              <a:solidFill>
                <a:srgbClr val="F2BD1F"/>
              </a:solidFill>
            </a:endParaRPr>
          </a:p>
        </p:txBody>
      </p:sp>
      <p:sp>
        <p:nvSpPr>
          <p:cNvPr id="5" name="TextBox 4">
            <a:extLst>
              <a:ext uri="{FF2B5EF4-FFF2-40B4-BE49-F238E27FC236}">
                <a16:creationId xmlns:a16="http://schemas.microsoft.com/office/drawing/2014/main" xmlns:p14="http://schemas.microsoft.com/office/powerpoint/2010/main" xmlns:a14="http://schemas.microsoft.com/office/drawing/2010/main" xmlns="" id="{51F859ED-39C9-4B65-8AF1-7FC67A42DF23}"/>
              </a:ext>
            </a:extLst>
          </p:cNvPr>
          <p:cNvSpPr txBox="1"/>
          <p:nvPr/>
        </p:nvSpPr>
        <p:spPr>
          <a:xfrm>
            <a:off x="5912644" y="5065405"/>
            <a:ext cx="6186486" cy="1015663"/>
          </a:xfrm>
          <a:prstGeom prst="rect">
            <a:avLst/>
          </a:prstGeom>
          <a:noFill/>
        </p:spPr>
        <p:txBody>
          <a:bodyPr wrap="square">
            <a:spAutoFit/>
          </a:bodyPr>
          <a:lstStyle/>
          <a:p>
            <a:pPr algn="ctr"/>
            <a:r>
              <a:rPr lang="en-US" sz="2000" dirty="0">
                <a:solidFill>
                  <a:srgbClr val="E61A52"/>
                </a:solidFill>
              </a:rPr>
              <a:t>Sanja Ivandić</a:t>
            </a:r>
            <a:br>
              <a:rPr lang="en-US" sz="2000" dirty="0">
                <a:solidFill>
                  <a:srgbClr val="E61A52"/>
                </a:solidFill>
              </a:rPr>
            </a:br>
            <a:r>
              <a:rPr lang="en-US" sz="2000" dirty="0">
                <a:solidFill>
                  <a:srgbClr val="E61A52"/>
                </a:solidFill>
              </a:rPr>
              <a:t>Διαπολιτισμική Εκπαιδεύτρια, ιδρύτρια του </a:t>
            </a:r>
            <a:br>
              <a:rPr lang="en-US" sz="2000" dirty="0">
                <a:solidFill>
                  <a:srgbClr val="E61A52"/>
                </a:solidFill>
              </a:rPr>
            </a:br>
            <a:r>
              <a:rPr lang="en-US" sz="2000" dirty="0">
                <a:solidFill>
                  <a:srgbClr val="E61A52"/>
                </a:solidFill>
              </a:rPr>
              <a:t>Outside Multicultural Magazine</a:t>
            </a:r>
            <a:endParaRPr lang="en-IE" sz="2000" dirty="0">
              <a:solidFill>
                <a:srgbClr val="E61A52"/>
              </a:solidFill>
            </a:endParaRPr>
          </a:p>
        </p:txBody>
      </p:sp>
      <p:pic>
        <p:nvPicPr>
          <p:cNvPr id="4098" name="Picture 2" descr="Profile photo of Sanja (Čolić) Ivandić">
            <a:extLst>
              <a:ext uri="{FF2B5EF4-FFF2-40B4-BE49-F238E27FC236}">
                <a16:creationId xmlns:a16="http://schemas.microsoft.com/office/drawing/2014/main" xmlns:p14="http://schemas.microsoft.com/office/powerpoint/2010/main" xmlns:a14="http://schemas.microsoft.com/office/drawing/2010/main" xmlns="" id="{37C9E4E8-2B24-4DBC-A3EF-5C084161F0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264783"/>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6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8132F03-FE50-4807-B760-DA14DA3B30F0}"/>
              </a:ext>
            </a:extLst>
          </p:cNvPr>
          <p:cNvSpPr>
            <a:spLocks noGrp="1"/>
          </p:cNvSpPr>
          <p:nvPr>
            <p:ph type="title"/>
          </p:nvPr>
        </p:nvSpPr>
        <p:spPr>
          <a:xfrm>
            <a:off x="5113413" y="983345"/>
            <a:ext cx="6165775" cy="579437"/>
          </a:xfrm>
        </p:spPr>
        <p:txBody>
          <a:bodyPr>
            <a:normAutofit/>
          </a:bodyPr>
          <a:lstStyle/>
          <a:p>
            <a:r>
              <a:rPr lang="en-IE" dirty="0"/>
              <a:t>2. </a:t>
            </a:r>
            <a:r>
              <a:rPr lang="el-GR" dirty="0" smtClean="0"/>
              <a:t>Αντίληψη</a:t>
            </a:r>
            <a:endParaRPr lang="en-IE"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04291" y="1682730"/>
            <a:ext cx="6734175" cy="3811588"/>
          </a:xfrm>
        </p:spPr>
        <p:txBody>
          <a:bodyPr>
            <a:noAutofit/>
          </a:bodyPr>
          <a:lstStyle/>
          <a:p>
            <a:pPr algn="just"/>
            <a:r>
              <a:rPr lang="en-US" sz="2000" dirty="0"/>
              <a:t>Οι ηγέτες με υψηλό βαθμό ενσωμάτωσης έχουν επίγνωση των προσωπικών και οργανωτικών τυφλών σημείων και αυτορρυθμίζονται για να βοηθήσουν στη διασφάλιση του "ευ αγωνίζεσθαι".</a:t>
            </a:r>
          </a:p>
          <a:p>
            <a:pPr algn="just"/>
            <a:r>
              <a:rPr lang="en-US" sz="2000" dirty="0"/>
              <a:t>Οι ενταξιακοί ηγέτες έχουν βαθιά επίγνωση ότι οι προκαταλήψεις μπορούν να περιορίσουν το οπτικό τους πεδίο και να τους εμποδίσουν να λάβουν αντικειμενικές αποφάσεις.</a:t>
            </a:r>
          </a:p>
          <a:p>
            <a:pPr algn="just"/>
            <a:r>
              <a:rPr lang="en-US" sz="2000" dirty="0">
                <a:solidFill>
                  <a:srgbClr val="E61A52"/>
                </a:solidFill>
              </a:rPr>
              <a:t>Οι εκπαιδευτικοί με αποκλεισμούς πρέπει να καταβάλλουν σημαντικές προσπάθειες για να μάθουν για τις δικές τους προκαταλήψεις, να αυτορυθμιστούν και να αναπτύξουν διορθωτικές στρατηγικές. </a:t>
            </a:r>
            <a:endParaRPr lang="en-IE" sz="2000" dirty="0">
              <a:solidFill>
                <a:srgbClr val="E61A52"/>
              </a:solidFill>
            </a:endParaRPr>
          </a:p>
        </p:txBody>
      </p:sp>
      <p:sp>
        <p:nvSpPr>
          <p:cNvPr id="7" name="TextBox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pic>
        <p:nvPicPr>
          <p:cNvPr id="6" name="Picture Placeholder 5" descr="Man looking out a window">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48CFD393-1EB1-4D9F-8CA7-CE85739816D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6C330088-72A2-47F6-9123-A9A02F404D7A}"/>
              </a:ext>
            </a:extLst>
          </p:cNvPr>
          <p:cNvSpPr txBox="1"/>
          <p:nvPr/>
        </p:nvSpPr>
        <p:spPr>
          <a:xfrm>
            <a:off x="5233765" y="5494318"/>
            <a:ext cx="6475228" cy="1323439"/>
          </a:xfrm>
          <a:prstGeom prst="rect">
            <a:avLst/>
          </a:prstGeom>
          <a:solidFill>
            <a:srgbClr val="64B558"/>
          </a:solidFill>
        </p:spPr>
        <p:txBody>
          <a:bodyPr wrap="square" rtlCol="0">
            <a:spAutoFit/>
          </a:bodyPr>
          <a:lstStyle/>
          <a:p>
            <a:r>
              <a:rPr lang="en-IE" sz="2000" b="1" dirty="0">
                <a:solidFill>
                  <a:schemeClr val="bg1"/>
                </a:solidFill>
              </a:rPr>
              <a:t>ΔΡΑΣΤΗΡΙΟΤΗΤΑ - Εμβαθύνετε σε αυτό το θέμα, ακολουθήστε το σύνδεσμο για να μάθετε περισσότερα σχετικά με την </a:t>
            </a:r>
            <a:r>
              <a:rPr lang="en-US" sz="2000" b="1" dirty="0">
                <a:solidFill>
                  <a:schemeClr val="bg1"/>
                </a:solidFill>
                <a:hlinkClick r:id="rId4"/>
              </a:rPr>
              <a:t>ασυνείδητη προκατάληψη στην τάξη</a:t>
            </a:r>
            <a:r>
              <a:rPr lang="en-US" sz="2000" b="1" dirty="0" smtClean="0">
                <a:solidFill>
                  <a:schemeClr val="bg1"/>
                </a:solidFill>
                <a:hlinkClick r:id="rId4"/>
              </a:rPr>
              <a:t>.</a:t>
            </a:r>
            <a:r>
              <a:rPr lang="en-US" sz="2000" b="1" dirty="0">
                <a:solidFill>
                  <a:schemeClr val="bg1"/>
                </a:solidFill>
              </a:rPr>
              <a:t> </a:t>
            </a:r>
            <a:endParaRPr lang="en-IE" sz="2000" b="1" dirty="0">
              <a:solidFill>
                <a:schemeClr val="bg1"/>
              </a:solidFill>
            </a:endParaRPr>
          </a:p>
        </p:txBody>
      </p:sp>
    </p:spTree>
    <p:extLst>
      <p:ext uri="{BB962C8B-B14F-4D97-AF65-F5344CB8AC3E}">
        <p14:creationId xmlns:p14="http://schemas.microsoft.com/office/powerpoint/2010/main" val="647373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8132F03-FE50-4807-B760-DA14DA3B30F0}"/>
              </a:ext>
            </a:extLst>
          </p:cNvPr>
          <p:cNvSpPr>
            <a:spLocks noGrp="1"/>
          </p:cNvSpPr>
          <p:nvPr>
            <p:ph type="title"/>
          </p:nvPr>
        </p:nvSpPr>
        <p:spPr>
          <a:xfrm>
            <a:off x="5113413" y="983345"/>
            <a:ext cx="6165775" cy="579437"/>
          </a:xfrm>
        </p:spPr>
        <p:txBody>
          <a:bodyPr>
            <a:normAutofit/>
          </a:bodyPr>
          <a:lstStyle/>
          <a:p>
            <a:r>
              <a:rPr lang="en-IE" dirty="0"/>
              <a:t>3. </a:t>
            </a:r>
            <a:r>
              <a:rPr lang="el-GR" dirty="0" smtClean="0"/>
              <a:t>Περιέργεια</a:t>
            </a:r>
            <a:endParaRPr lang="en-IE"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000" dirty="0">
                <a:solidFill>
                  <a:srgbClr val="676766"/>
                </a:solidFill>
              </a:rPr>
              <a:t>Οι ηγέτες με υψηλό βαθμό ενσωμάτωσης έχουν ανοιχτή νοοτροπία, επιθυμία να κατανοήσουν πώς οι άλλοι βλέπουν και βιώνουν τον κόσμο και ανοχή στην ασάφεια. Για τους χωρίς αποκλεισμούς ηγέτες, η ανοιχτότητα περιλαμβάνει επίσης την παρακράτηση της γρήγορης κρίσης.</a:t>
            </a:r>
          </a:p>
          <a:p>
            <a:pPr algn="just"/>
            <a:r>
              <a:rPr lang="en-US" sz="2000" dirty="0">
                <a:solidFill>
                  <a:srgbClr val="676766"/>
                </a:solidFill>
              </a:rPr>
              <a:t>Για τους ηγέτες χωρίς αποκλεισμούς, οι περίεργες ερωτήσεις και η ενεργή ακρόαση αποτελούν βασικές δεξιότητες που είναι το κλειδί για την εμβάθυνση της κατανόησης των προοπτικών των διαφορετικών ατόμων.</a:t>
            </a:r>
          </a:p>
          <a:p>
            <a:pPr algn="just"/>
            <a:r>
              <a:rPr lang="en-US" sz="2000" dirty="0">
                <a:solidFill>
                  <a:srgbClr val="676766"/>
                </a:solidFill>
              </a:rPr>
              <a:t>Η περιέργεια ενθαρρύνει τις συνδέσεις με διαφορετικούς </a:t>
            </a:r>
            <a:r>
              <a:rPr lang="el-GR" sz="2000" dirty="0" smtClean="0">
                <a:solidFill>
                  <a:srgbClr val="676766"/>
                </a:solidFill>
              </a:rPr>
              <a:t>ανθρώπους</a:t>
            </a:r>
            <a:r>
              <a:rPr lang="en-US" sz="2000" dirty="0" smtClean="0">
                <a:solidFill>
                  <a:srgbClr val="676766"/>
                </a:solidFill>
              </a:rPr>
              <a:t>, </a:t>
            </a:r>
            <a:r>
              <a:rPr lang="en-US" sz="2000" dirty="0">
                <a:solidFill>
                  <a:srgbClr val="676766"/>
                </a:solidFill>
              </a:rPr>
              <a:t>γεγονός που με τη σειρά του προάγει την ενσυναίσθηση και τη </a:t>
            </a:r>
            <a:r>
              <a:rPr lang="el-GR" sz="2000" dirty="0" smtClean="0">
                <a:solidFill>
                  <a:srgbClr val="676766"/>
                </a:solidFill>
              </a:rPr>
              <a:t>αντίληψη διαφορετικών </a:t>
            </a:r>
            <a:r>
              <a:rPr lang="en-US" sz="2000" dirty="0" smtClean="0">
                <a:solidFill>
                  <a:srgbClr val="676766"/>
                </a:solidFill>
              </a:rPr>
              <a:t>π</a:t>
            </a:r>
            <a:r>
              <a:rPr lang="en-US" sz="2000" dirty="0" err="1" smtClean="0">
                <a:solidFill>
                  <a:srgbClr val="676766"/>
                </a:solidFill>
              </a:rPr>
              <a:t>ροο</a:t>
            </a:r>
            <a:r>
              <a:rPr lang="en-US" sz="2000" dirty="0" smtClean="0">
                <a:solidFill>
                  <a:srgbClr val="676766"/>
                </a:solidFill>
              </a:rPr>
              <a:t>πτικών</a:t>
            </a:r>
            <a:r>
              <a:rPr lang="en-US" sz="2000" dirty="0">
                <a:solidFill>
                  <a:srgbClr val="676766"/>
                </a:solidFill>
              </a:rPr>
              <a:t>. </a:t>
            </a:r>
            <a:endParaRPr lang="en-IE" sz="2000" dirty="0">
              <a:solidFill>
                <a:srgbClr val="676766"/>
              </a:solidFill>
            </a:endParaRPr>
          </a:p>
        </p:txBody>
      </p:sp>
      <p:sp>
        <p:nvSpPr>
          <p:cNvPr id="7" name="TextBox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pic>
        <p:nvPicPr>
          <p:cNvPr id="8" name="Picture Placeholder 7" descr="Person working and looking out window smiling">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6468F75E-6F4F-4F63-9AF2-93D3F4DDB377}"/>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4664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611="http://schemas.microsoft.com/office/drawing/2016/11/main" xmlns:a14="http://schemas.microsoft.com/office/drawing/2010/main" xmlns:ahyp="http://schemas.microsoft.com/office/drawing/2018/hyperlinkcolor" xmlns="" id="{98132F03-FE50-4807-B760-DA14DA3B30F0}"/>
              </a:ext>
            </a:extLst>
          </p:cNvPr>
          <p:cNvSpPr>
            <a:spLocks noGrp="1"/>
          </p:cNvSpPr>
          <p:nvPr>
            <p:ph type="title"/>
          </p:nvPr>
        </p:nvSpPr>
        <p:spPr>
          <a:xfrm>
            <a:off x="5113413" y="983345"/>
            <a:ext cx="6165775" cy="579437"/>
          </a:xfrm>
        </p:spPr>
        <p:txBody>
          <a:bodyPr>
            <a:normAutofit/>
          </a:bodyPr>
          <a:lstStyle/>
          <a:p>
            <a:r>
              <a:rPr lang="en-IE" dirty="0"/>
              <a:t>4. </a:t>
            </a:r>
            <a:r>
              <a:rPr lang="el-GR" dirty="0" smtClean="0"/>
              <a:t>Πολιτιστική Νοημοσύνη</a:t>
            </a:r>
            <a:endParaRPr lang="en-IE" dirty="0"/>
          </a:p>
        </p:txBody>
      </p:sp>
      <p:sp>
        <p:nvSpPr>
          <p:cNvPr id="4" name="Text Placeholder 3">
            <a:extLst>
              <a:ext uri="{FF2B5EF4-FFF2-40B4-BE49-F238E27FC236}">
                <a16:creationId xmlns:a16="http://schemas.microsoft.com/office/drawing/2014/main" xmlns:p14="http://schemas.microsoft.com/office/powerpoint/2010/main" xmlns:a1611="http://schemas.microsoft.com/office/drawing/2016/11/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000" dirty="0">
                <a:solidFill>
                  <a:srgbClr val="676766"/>
                </a:solidFill>
              </a:rPr>
              <a:t>Η πολιτισμική νοημοσύνη είναι η ικανότητα αποτελεσματικής λειτουργίας σε μια ποικιλία εθνικών, εθνοτικών και οργανωτικών πολιτισμών. Οι ηγέτες με υψηλό βαθμό ενσωμάτωσης διαθέτουν:</a:t>
            </a:r>
          </a:p>
          <a:p>
            <a:pPr marL="342900" indent="-342900" algn="just">
              <a:buFont typeface="Arial" panose="020B0604020202020204" pitchFamily="34" charset="0"/>
              <a:buChar char="•"/>
            </a:pPr>
            <a:r>
              <a:rPr lang="en-US" sz="2000" dirty="0" err="1" smtClean="0">
                <a:solidFill>
                  <a:srgbClr val="E61A52"/>
                </a:solidFill>
              </a:rPr>
              <a:t>Κίνητρ</a:t>
            </a:r>
            <a:r>
              <a:rPr lang="el-GR" sz="2000" dirty="0" smtClean="0">
                <a:solidFill>
                  <a:srgbClr val="E61A52"/>
                </a:solidFill>
              </a:rPr>
              <a:t>α</a:t>
            </a:r>
            <a:r>
              <a:rPr lang="en-US" sz="2000" dirty="0" smtClean="0">
                <a:solidFill>
                  <a:srgbClr val="E61A52"/>
                </a:solidFill>
              </a:rPr>
              <a:t> – </a:t>
            </a:r>
            <a:r>
              <a:rPr lang="el-GR" sz="2000" dirty="0" smtClean="0">
                <a:solidFill>
                  <a:srgbClr val="E61A52"/>
                </a:solidFill>
              </a:rPr>
              <a:t>παρακινούνται </a:t>
            </a:r>
            <a:r>
              <a:rPr lang="en-US" sz="2000" dirty="0" smtClean="0">
                <a:solidFill>
                  <a:srgbClr val="E61A52"/>
                </a:solidFill>
              </a:rPr>
              <a:t>να </a:t>
            </a:r>
            <a:r>
              <a:rPr lang="el-GR" sz="2000" dirty="0" err="1" smtClean="0">
                <a:solidFill>
                  <a:srgbClr val="E61A52"/>
                </a:solidFill>
              </a:rPr>
              <a:t>γνωρλίζουν</a:t>
            </a:r>
            <a:r>
              <a:rPr lang="el-GR" sz="2000" dirty="0" smtClean="0">
                <a:solidFill>
                  <a:srgbClr val="E61A52"/>
                </a:solidFill>
              </a:rPr>
              <a:t> </a:t>
            </a:r>
            <a:r>
              <a:rPr lang="en-US" sz="2000" dirty="0" err="1" smtClean="0">
                <a:solidFill>
                  <a:srgbClr val="E61A52"/>
                </a:solidFill>
              </a:rPr>
              <a:t>έν</a:t>
            </a:r>
            <a:r>
              <a:rPr lang="en-US" sz="2000" dirty="0" smtClean="0">
                <a:solidFill>
                  <a:srgbClr val="E61A52"/>
                </a:solidFill>
              </a:rPr>
              <a:t>αν </a:t>
            </a:r>
            <a:r>
              <a:rPr lang="en-US" sz="2000" dirty="0">
                <a:solidFill>
                  <a:srgbClr val="E61A52"/>
                </a:solidFill>
              </a:rPr>
              <a:t>νέο πολιτισμό,</a:t>
            </a:r>
          </a:p>
          <a:p>
            <a:pPr marL="342900" indent="-342900" algn="just">
              <a:buFont typeface="Arial" panose="020B0604020202020204" pitchFamily="34" charset="0"/>
              <a:buChar char="•"/>
            </a:pPr>
            <a:r>
              <a:rPr lang="en-US" sz="2000" dirty="0" err="1" smtClean="0">
                <a:solidFill>
                  <a:srgbClr val="E61A52"/>
                </a:solidFill>
              </a:rPr>
              <a:t>Γνώση</a:t>
            </a:r>
            <a:r>
              <a:rPr lang="el-GR" sz="2000" dirty="0" smtClean="0">
                <a:solidFill>
                  <a:srgbClr val="E61A52"/>
                </a:solidFill>
              </a:rPr>
              <a:t> – αναγνώριση </a:t>
            </a:r>
            <a:r>
              <a:rPr lang="en-US" sz="2000" dirty="0" err="1" smtClean="0">
                <a:solidFill>
                  <a:srgbClr val="E61A52"/>
                </a:solidFill>
              </a:rPr>
              <a:t>του</a:t>
            </a:r>
            <a:r>
              <a:rPr lang="en-US" sz="2000" dirty="0" smtClean="0">
                <a:solidFill>
                  <a:srgbClr val="E61A52"/>
                </a:solidFill>
              </a:rPr>
              <a:t> </a:t>
            </a:r>
            <a:r>
              <a:rPr lang="en-US" sz="2000" dirty="0">
                <a:solidFill>
                  <a:srgbClr val="E61A52"/>
                </a:solidFill>
              </a:rPr>
              <a:t>τρόπου με τον οποίο ο πολιτισμός διαμορφώνει τις συμπεριφορές, τις αξίες και τις πεποιθήσεις των ανθρώπων,</a:t>
            </a:r>
          </a:p>
          <a:p>
            <a:pPr marL="342900" indent="-342900" algn="just">
              <a:buFont typeface="Arial" panose="020B0604020202020204" pitchFamily="34" charset="0"/>
              <a:buChar char="•"/>
            </a:pPr>
            <a:r>
              <a:rPr lang="en-US" sz="2000" dirty="0">
                <a:solidFill>
                  <a:srgbClr val="E61A52"/>
                </a:solidFill>
              </a:rPr>
              <a:t>Στρατηγική - να είναι σε θέση να συνυπολογίσει τον πολιτισμό στον μακροπρόθεσμο σχεδιασμό- και</a:t>
            </a:r>
          </a:p>
          <a:p>
            <a:pPr marL="342900" indent="-342900" algn="just">
              <a:buFont typeface="Arial" panose="020B0604020202020204" pitchFamily="34" charset="0"/>
              <a:buChar char="•"/>
            </a:pPr>
            <a:r>
              <a:rPr lang="en-US" sz="2000" dirty="0">
                <a:solidFill>
                  <a:srgbClr val="E61A52"/>
                </a:solidFill>
              </a:rPr>
              <a:t>Δράση - συμπεριφορά με πολιτισμική ευαισθησία</a:t>
            </a:r>
            <a:r>
              <a:rPr lang="en-US" sz="2000" dirty="0">
                <a:solidFill>
                  <a:srgbClr val="676766"/>
                </a:solidFill>
              </a:rPr>
              <a:t>.</a:t>
            </a:r>
          </a:p>
          <a:p>
            <a:pPr algn="just"/>
            <a:endParaRPr lang="en-US" sz="2000" dirty="0">
              <a:solidFill>
                <a:srgbClr val="676766"/>
              </a:solidFill>
            </a:endParaRPr>
          </a:p>
          <a:p>
            <a:pPr algn="just"/>
            <a:endParaRPr lang="en-US" sz="2000" dirty="0">
              <a:solidFill>
                <a:srgbClr val="676766"/>
              </a:solidFill>
            </a:endParaRPr>
          </a:p>
          <a:p>
            <a:pPr algn="just"/>
            <a:endParaRPr lang="en-US" sz="2000" dirty="0">
              <a:solidFill>
                <a:srgbClr val="676766"/>
              </a:solidFill>
            </a:endParaRPr>
          </a:p>
        </p:txBody>
      </p:sp>
      <p:sp>
        <p:nvSpPr>
          <p:cNvPr id="7" name="TextBox 6">
            <a:extLst>
              <a:ext uri="{FF2B5EF4-FFF2-40B4-BE49-F238E27FC236}">
                <a16:creationId xmlns:a16="http://schemas.microsoft.com/office/drawing/2014/main" xmlns:p14="http://schemas.microsoft.com/office/powerpoint/2010/main" xmlns:a1611="http://schemas.microsoft.com/office/drawing/2016/11/main" xmlns:a14="http://schemas.microsoft.com/office/drawing/2010/main" xmlns:ahyp="http://schemas.microsoft.com/office/drawing/2018/hyperlinkcolor" xmlns="" id="{50B0AEF5-5F29-4AA7-89C9-E2AB03534B3E}"/>
              </a:ext>
            </a:extLst>
          </p:cNvPr>
          <p:cNvSpPr txBox="1"/>
          <p:nvPr/>
        </p:nvSpPr>
        <p:spPr>
          <a:xfrm>
            <a:off x="200025" y="6381750"/>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611="http://schemas.microsoft.com/office/drawing/2016/11/main" xmlns:a14="http://schemas.microsoft.com/office/drawing/2010/main" xmlns:ahyp="http://schemas.microsoft.com/office/drawing/2018/hyperlinkcolor" xmlns:a16="http://schemas.microsoft.com/office/drawing/2014/main" xmlns="" val="tx"/>
                    </a:ext>
                  </a:extLst>
                </a:hlinkClick>
              </a:rPr>
              <a:t>Πηγή 1 </a:t>
            </a:r>
            <a:r>
              <a:rPr lang="en-IE" dirty="0">
                <a:solidFill>
                  <a:srgbClr val="378FCD"/>
                </a:solidFill>
                <a:hlinkClick r:id="rId3">
                  <a:extLst>
                    <a:ext uri="{A12FA001-AC4F-418D-AE19-62706E023703}">
                      <ahyp:hlinkClr xmlns:p14="http://schemas.microsoft.com/office/powerpoint/2010/main" xmlns:a1611="http://schemas.microsoft.com/office/drawing/2016/11/main" xmlns:a14="http://schemas.microsoft.com/office/drawing/2010/main" xmlns:ahyp="http://schemas.microsoft.com/office/drawing/2018/hyperlinkcolor" xmlns:a16="http://schemas.microsoft.com/office/drawing/2014/main" xmlns="" val="tx"/>
                    </a:ext>
                  </a:extLst>
                </a:hlinkClick>
              </a:rPr>
              <a:t>Πηγή 2</a:t>
            </a:r>
            <a:endParaRPr lang="en-IE" dirty="0">
              <a:solidFill>
                <a:srgbClr val="378FCD"/>
              </a:solidFill>
            </a:endParaRPr>
          </a:p>
        </p:txBody>
      </p:sp>
      <p:pic>
        <p:nvPicPr>
          <p:cNvPr id="13" name="Picture Placeholder 12" descr="Map&#10;&#10;Description automatically generated">
            <a:extLst>
              <a:ext uri="{FF2B5EF4-FFF2-40B4-BE49-F238E27FC236}">
                <a16:creationId xmlns:a16="http://schemas.microsoft.com/office/drawing/2014/main" xmlns:p14="http://schemas.microsoft.com/office/powerpoint/2010/main" xmlns:a1611="http://schemas.microsoft.com/office/drawing/2016/11/main" xmlns:a14="http://schemas.microsoft.com/office/drawing/2010/main" xmlns:ahyp="http://schemas.microsoft.com/office/drawing/2018/hyperlinkcolor" xmlns="" id="{C16FB2FA-1B1A-46A8-9312-DB673C9171BE}"/>
              </a:ext>
            </a:extLst>
          </p:cNvPr>
          <p:cNvPicPr>
            <a:picLocks noGrp="1" noChangeAspect="1"/>
          </p:cNvPicPr>
          <p:nvPr>
            <p:ph type="pic" idx="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xmlns:p14="http://schemas.microsoft.com/office/powerpoint/2010/main" xmlns:a14="http://schemas.microsoft.com/office/drawing/2010/main" xmlns:ahyp="http://schemas.microsoft.com/office/drawing/2018/hyperlinkcolor" xmlns:a16="http://schemas.microsoft.com/office/drawing/2014/main" xmlns="" r:id="rId5"/>
              </a:ext>
            </a:extLst>
          </a:blip>
          <a:srcRect l="22517" r="22517"/>
          <a:stretch>
            <a:fillRect/>
          </a:stretch>
        </p:blipFill>
        <p:spPr/>
      </p:pic>
    </p:spTree>
    <p:extLst>
      <p:ext uri="{BB962C8B-B14F-4D97-AF65-F5344CB8AC3E}">
        <p14:creationId xmlns:p14="http://schemas.microsoft.com/office/powerpoint/2010/main" val="3203994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20AB671F-B68C-46FB-ACBE-2BF403442D95}"/>
              </a:ext>
            </a:extLst>
          </p:cNvPr>
          <p:cNvSpPr>
            <a:spLocks noGrp="1"/>
          </p:cNvSpPr>
          <p:nvPr>
            <p:ph type="title"/>
          </p:nvPr>
        </p:nvSpPr>
        <p:spPr/>
        <p:txBody>
          <a:bodyPr>
            <a:normAutofit/>
          </a:bodyPr>
          <a:lstStyle/>
          <a:p>
            <a:r>
              <a:rPr lang="en-IE" sz="3600" dirty="0"/>
              <a:t>Πολιτιστική </a:t>
            </a:r>
            <a:r>
              <a:rPr lang="en-IE" sz="3600" dirty="0" err="1"/>
              <a:t>νοημοσύνη</a:t>
            </a:r>
            <a:r>
              <a:rPr lang="en-IE" sz="3600" dirty="0"/>
              <a:t> </a:t>
            </a:r>
            <a:r>
              <a:rPr lang="en-IE" sz="3600" dirty="0" err="1" smtClean="0"/>
              <a:t>στη</a:t>
            </a:r>
            <a:r>
              <a:rPr lang="el-GR" sz="3600" dirty="0" smtClean="0"/>
              <a:t>ν πράξη</a:t>
            </a:r>
            <a:r>
              <a:rPr lang="en-IE" sz="3600" dirty="0" smtClean="0"/>
              <a:t>…</a:t>
            </a:r>
            <a:endParaRPr lang="en-IE" sz="3600" dirty="0"/>
          </a:p>
        </p:txBody>
      </p:sp>
      <p:sp>
        <p:nvSpPr>
          <p:cNvPr id="3" name="Content Placeholder 2">
            <a:extLst>
              <a:ext uri="{FF2B5EF4-FFF2-40B4-BE49-F238E27FC236}">
                <a16:creationId xmlns:a16="http://schemas.microsoft.com/office/drawing/2014/main" xmlns:p14="http://schemas.microsoft.com/office/powerpoint/2010/main" xmlns="" id="{34094CE1-1E61-4533-94F3-F02F8AC74B68}"/>
              </a:ext>
            </a:extLst>
          </p:cNvPr>
          <p:cNvSpPr>
            <a:spLocks noGrp="1"/>
          </p:cNvSpPr>
          <p:nvPr>
            <p:ph sz="half" idx="1"/>
          </p:nvPr>
        </p:nvSpPr>
        <p:spPr>
          <a:xfrm>
            <a:off x="1568821" y="2050742"/>
            <a:ext cx="3692394" cy="3817398"/>
          </a:xfrm>
        </p:spPr>
        <p:txBody>
          <a:bodyPr anchor="ctr"/>
          <a:lstStyle/>
          <a:p>
            <a:pPr marL="0" indent="0" algn="ctr">
              <a:buNone/>
            </a:pPr>
            <a:r>
              <a:rPr lang="en-US" sz="2800" b="0" i="0" dirty="0" err="1" smtClean="0">
                <a:effectLst/>
                <a:latin typeface="proxima-nova"/>
              </a:rPr>
              <a:t>Σε</a:t>
            </a:r>
            <a:r>
              <a:rPr lang="en-US" sz="2800" b="0" i="0" dirty="0" smtClean="0">
                <a:effectLst/>
                <a:latin typeface="proxima-nova"/>
              </a:rPr>
              <a:t> </a:t>
            </a:r>
            <a:r>
              <a:rPr lang="en-US" sz="2800" b="0" i="0" dirty="0">
                <a:effectLst/>
                <a:latin typeface="proxima-nova"/>
              </a:rPr>
              <a:t>ορισμένες κουλτούρες</a:t>
            </a:r>
            <a:r>
              <a:rPr lang="en-US" dirty="0">
                <a:latin typeface="proxima-nova"/>
              </a:rPr>
              <a:t>, οι </a:t>
            </a:r>
            <a:r>
              <a:rPr lang="en-US" sz="2800" b="0" i="0" dirty="0">
                <a:effectLst/>
                <a:latin typeface="proxima-nova"/>
              </a:rPr>
              <a:t>μαθητές ανταμείβονται για το ότι μιλούν, κάνουν ερωτήσεις και συμμετέχουν σε συζητήσεις στην τάξη.</a:t>
            </a:r>
            <a:endParaRPr lang="en-IE" dirty="0"/>
          </a:p>
        </p:txBody>
      </p:sp>
      <p:sp>
        <p:nvSpPr>
          <p:cNvPr id="4" name="Content Placeholder 3">
            <a:extLst>
              <a:ext uri="{FF2B5EF4-FFF2-40B4-BE49-F238E27FC236}">
                <a16:creationId xmlns:a16="http://schemas.microsoft.com/office/drawing/2014/main" xmlns:p14="http://schemas.microsoft.com/office/powerpoint/2010/main" xmlns="" id="{1EF31CF9-9CD3-4755-B26D-0279DF2B0EDE}"/>
              </a:ext>
            </a:extLst>
          </p:cNvPr>
          <p:cNvSpPr>
            <a:spLocks noGrp="1"/>
          </p:cNvSpPr>
          <p:nvPr>
            <p:ph sz="half" idx="13"/>
          </p:nvPr>
        </p:nvSpPr>
        <p:spPr>
          <a:xfrm>
            <a:off x="7115559" y="2050742"/>
            <a:ext cx="3692394" cy="3817398"/>
          </a:xfrm>
        </p:spPr>
        <p:txBody>
          <a:bodyPr anchor="ctr"/>
          <a:lstStyle/>
          <a:p>
            <a:pPr marL="0" indent="0" algn="ctr">
              <a:buNone/>
            </a:pPr>
            <a:r>
              <a:rPr lang="en-US" sz="2800" b="0" i="0" dirty="0" err="1" smtClean="0">
                <a:effectLst/>
                <a:latin typeface="proxima-nova"/>
              </a:rPr>
              <a:t>Σε</a:t>
            </a:r>
            <a:r>
              <a:rPr lang="en-US" sz="2800" b="0" i="0" dirty="0" smtClean="0">
                <a:effectLst/>
                <a:latin typeface="proxima-nova"/>
              </a:rPr>
              <a:t> </a:t>
            </a:r>
            <a:r>
              <a:rPr lang="en-US" sz="2800" b="0" i="0" dirty="0">
                <a:effectLst/>
                <a:latin typeface="proxima-nova"/>
              </a:rPr>
              <a:t>άλλες κουλτούρες</a:t>
            </a:r>
            <a:r>
              <a:rPr lang="en-US" dirty="0">
                <a:latin typeface="proxima-nova"/>
              </a:rPr>
              <a:t>, οι </a:t>
            </a:r>
            <a:r>
              <a:rPr lang="en-US" sz="2800" b="0" i="0" dirty="0">
                <a:effectLst/>
                <a:latin typeface="proxima-nova"/>
              </a:rPr>
              <a:t>μαθητές διδάσκονται να ακούν προσεκτικά, να σέβονται τον δάσκαλο και να μιλούν μόνο όταν καλούνται να το κάνουν.</a:t>
            </a:r>
            <a:endParaRPr lang="en-IE" dirty="0"/>
          </a:p>
        </p:txBody>
      </p:sp>
      <p:sp>
        <p:nvSpPr>
          <p:cNvPr id="5" name="TextBox 4">
            <a:extLst>
              <a:ext uri="{FF2B5EF4-FFF2-40B4-BE49-F238E27FC236}">
                <a16:creationId xmlns:a16="http://schemas.microsoft.com/office/drawing/2014/main" xmlns:p14="http://schemas.microsoft.com/office/powerpoint/2010/main" xmlns="" id="{542EDA0A-61BA-4660-83B6-465758C4485F}"/>
              </a:ext>
            </a:extLst>
          </p:cNvPr>
          <p:cNvSpPr txBox="1"/>
          <p:nvPr/>
        </p:nvSpPr>
        <p:spPr>
          <a:xfrm>
            <a:off x="1408772" y="6088559"/>
            <a:ext cx="9399181" cy="584775"/>
          </a:xfrm>
          <a:prstGeom prst="rect">
            <a:avLst/>
          </a:prstGeom>
          <a:noFill/>
        </p:spPr>
        <p:txBody>
          <a:bodyPr wrap="square" rtlCol="0">
            <a:spAutoFit/>
          </a:bodyPr>
          <a:lstStyle/>
          <a:p>
            <a:r>
              <a:rPr lang="en-IE" sz="1600" dirty="0">
                <a:solidFill>
                  <a:srgbClr val="E61A52"/>
                </a:solidFill>
              </a:rPr>
              <a:t>Ως εκπαιδευτικοί χωρίς αποκλεισμούς, πρέπει να έχουμε υπόψη μας τους πολύπλευρους λόγους για τους οποίους ορισμένοι μαθητές δεν είναι τόσο ανοιχτά ενεργοί στην τάξη όσο άλλοι.</a:t>
            </a:r>
          </a:p>
        </p:txBody>
      </p:sp>
    </p:spTree>
    <p:extLst>
      <p:ext uri="{BB962C8B-B14F-4D97-AF65-F5344CB8AC3E}">
        <p14:creationId xmlns:p14="http://schemas.microsoft.com/office/powerpoint/2010/main" val="337468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8132F03-FE50-4807-B760-DA14DA3B30F0}"/>
              </a:ext>
            </a:extLst>
          </p:cNvPr>
          <p:cNvSpPr>
            <a:spLocks noGrp="1"/>
          </p:cNvSpPr>
          <p:nvPr>
            <p:ph type="title"/>
          </p:nvPr>
        </p:nvSpPr>
        <p:spPr>
          <a:xfrm>
            <a:off x="5113413" y="983345"/>
            <a:ext cx="6165775" cy="579437"/>
          </a:xfrm>
        </p:spPr>
        <p:txBody>
          <a:bodyPr>
            <a:normAutofit/>
          </a:bodyPr>
          <a:lstStyle/>
          <a:p>
            <a:r>
              <a:rPr lang="en-IE" dirty="0"/>
              <a:t>5. </a:t>
            </a:r>
            <a:r>
              <a:rPr lang="el-GR" dirty="0" smtClean="0"/>
              <a:t>Συνεργασία</a:t>
            </a:r>
            <a:endParaRPr lang="en-IE"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04292" y="1773348"/>
            <a:ext cx="6734175" cy="4241372"/>
          </a:xfrm>
        </p:spPr>
        <p:txBody>
          <a:bodyPr>
            <a:noAutofit/>
          </a:bodyPr>
          <a:lstStyle/>
          <a:p>
            <a:pPr algn="just"/>
            <a:r>
              <a:rPr lang="en-US" sz="2000" dirty="0"/>
              <a:t>Οι ηγέτες με υψηλό βαθμό ενσωμάτωσης ενδυναμώνουν τα άτομα καθώς και δημιουργούν και αξιοποιούν τη σκέψη διαφορετικών ομάδων. </a:t>
            </a:r>
          </a:p>
          <a:p>
            <a:pPr algn="just"/>
            <a:r>
              <a:rPr lang="en-US" sz="2000" dirty="0"/>
              <a:t>Στον πυρήνα της, η συνεργασία έχει να κάνει με τη συνεργασία ατόμων, που βασίζονται στις ιδέες του άλλου για να παράγουν κάτι νέο ή να επιλύουν κάτι πολύπλοκο. Αλλά ενώ η συνεργασία μεταξύ παρόμοιων ανθρώπων είναι άνετη και εύκολη, η πρόκληση και η ευκαιρία που δημιουργείται από τις θεμελιώδεις αλλαγές είναι η συνεργασία με διαφορετικούς άλλους.</a:t>
            </a:r>
          </a:p>
          <a:p>
            <a:pPr algn="just"/>
            <a:r>
              <a:rPr lang="en-US" sz="2000" dirty="0">
                <a:solidFill>
                  <a:srgbClr val="E61A52"/>
                </a:solidFill>
              </a:rPr>
              <a:t>Σε μια πολυμορφική τάξη, ο δάσκαλος είναι ο ηγέτης χωρίς αποκλεισμούς που είναι επιφορτισμένος με την προώθηση διαφορετικών συνεργασιών.</a:t>
            </a:r>
            <a:endParaRPr lang="en-IE" sz="2000" dirty="0">
              <a:solidFill>
                <a:srgbClr val="E61A52"/>
              </a:solidFill>
            </a:endParaRPr>
          </a:p>
        </p:txBody>
      </p:sp>
      <p:sp>
        <p:nvSpPr>
          <p:cNvPr id="7" name="TextBox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pic>
        <p:nvPicPr>
          <p:cNvPr id="11" name="Picture Placeholder 10" descr="Person raising hand">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A1446F55-2A3F-4B18-A96A-A538067D3BB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31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8132F03-FE50-4807-B760-DA14DA3B30F0}"/>
              </a:ext>
            </a:extLst>
          </p:cNvPr>
          <p:cNvSpPr>
            <a:spLocks noGrp="1"/>
          </p:cNvSpPr>
          <p:nvPr>
            <p:ph type="title"/>
          </p:nvPr>
        </p:nvSpPr>
        <p:spPr>
          <a:xfrm>
            <a:off x="5113413" y="983345"/>
            <a:ext cx="6165775" cy="579437"/>
          </a:xfrm>
        </p:spPr>
        <p:txBody>
          <a:bodyPr>
            <a:normAutofit/>
          </a:bodyPr>
          <a:lstStyle/>
          <a:p>
            <a:r>
              <a:rPr lang="en-IE" dirty="0"/>
              <a:t>6. </a:t>
            </a:r>
            <a:r>
              <a:rPr lang="el-GR" dirty="0" smtClean="0"/>
              <a:t>Θάρρος</a:t>
            </a:r>
            <a:endParaRPr lang="en-IE"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D5AA4C7-9190-477A-93CD-856C0DBC7D6E}"/>
              </a:ext>
            </a:extLst>
          </p:cNvPr>
          <p:cNvSpPr>
            <a:spLocks noGrp="1"/>
          </p:cNvSpPr>
          <p:nvPr>
            <p:ph type="body" sz="half" idx="2"/>
          </p:nvPr>
        </p:nvSpPr>
        <p:spPr>
          <a:xfrm>
            <a:off x="5136191" y="1677650"/>
            <a:ext cx="6734175" cy="4580909"/>
          </a:xfrm>
        </p:spPr>
        <p:txBody>
          <a:bodyPr>
            <a:noAutofit/>
          </a:bodyPr>
          <a:lstStyle/>
          <a:p>
            <a:pPr algn="just"/>
            <a:r>
              <a:rPr lang="en-US" sz="2000" dirty="0"/>
              <a:t>Το να είσαι ένας ηγέτης χωρίς αποκλεισμούς </a:t>
            </a:r>
            <a:r>
              <a:rPr lang="el-GR" sz="2000" dirty="0" smtClean="0"/>
              <a:t>σημαίνει ότι θα είσαι ευάλωτος</a:t>
            </a:r>
            <a:r>
              <a:rPr lang="en-US" sz="2000" dirty="0" smtClean="0"/>
              <a:t>, </a:t>
            </a:r>
            <a:r>
              <a:rPr lang="el-GR" sz="2000" dirty="0" smtClean="0"/>
              <a:t>καθώς </a:t>
            </a:r>
            <a:r>
              <a:rPr lang="en-US" sz="2000" dirty="0" smtClean="0"/>
              <a:t>η </a:t>
            </a:r>
            <a:r>
              <a:rPr lang="en-US" sz="2000" dirty="0"/>
              <a:t>αντιπαράθεση με τους άλλους και </a:t>
            </a:r>
            <a:r>
              <a:rPr lang="el-GR" sz="2000" dirty="0" smtClean="0"/>
              <a:t>η θέση σου στρέφει την προσοχή όλων </a:t>
            </a:r>
            <a:r>
              <a:rPr lang="el-GR" sz="2000" dirty="0" err="1" smtClean="0"/>
              <a:t>πάνωβ</a:t>
            </a:r>
            <a:r>
              <a:rPr lang="el-GR" sz="2000" dirty="0" smtClean="0"/>
              <a:t> σου</a:t>
            </a:r>
            <a:endParaRPr lang="en-US" sz="2000" dirty="0"/>
          </a:p>
          <a:p>
            <a:r>
              <a:rPr lang="el-GR" sz="2000" dirty="0" smtClean="0"/>
              <a:t>ΩΣΤΟΣΟ</a:t>
            </a:r>
          </a:p>
          <a:p>
            <a:r>
              <a:rPr lang="el-GR" sz="2000" dirty="0" smtClean="0"/>
              <a:t>οι </a:t>
            </a:r>
            <a:r>
              <a:rPr lang="en-US" sz="2000" dirty="0" err="1" smtClean="0"/>
              <a:t>ηγέτες</a:t>
            </a:r>
            <a:r>
              <a:rPr lang="en-US" sz="2000" dirty="0" smtClean="0"/>
              <a:t> </a:t>
            </a:r>
            <a:r>
              <a:rPr lang="en-US" sz="2000" dirty="0"/>
              <a:t>που δεν έχουν αποκλεισμούς έχουν το θάρρος να μιλήσουν για τον εαυτό τους και να αποκαλύψουν, με πολύ προσωπικό τρόπο, τους δικούς τους περιορισμούς. Αντί να αποφεύγουν την πρόκληση της ατέλειας, οι ηγέτες με </a:t>
            </a:r>
            <a:r>
              <a:rPr lang="en-US" sz="2000" dirty="0" smtClean="0"/>
              <a:t>υψηλ</a:t>
            </a:r>
            <a:r>
              <a:rPr lang="el-GR" sz="2000" dirty="0" smtClean="0"/>
              <a:t>ό δείκτη συμπερίληψης </a:t>
            </a:r>
            <a:r>
              <a:rPr lang="en-US" sz="2000" dirty="0" err="1" smtClean="0"/>
              <a:t>υιοθετούν</a:t>
            </a:r>
            <a:r>
              <a:rPr lang="en-US" sz="2000" dirty="0" smtClean="0"/>
              <a:t> </a:t>
            </a:r>
            <a:r>
              <a:rPr lang="en-US" sz="2000" dirty="0"/>
              <a:t>μια στάση ταπεινότητας.</a:t>
            </a:r>
          </a:p>
          <a:p>
            <a:pPr algn="just"/>
            <a:r>
              <a:rPr lang="en-US" sz="2000" dirty="0">
                <a:solidFill>
                  <a:srgbClr val="E61A52"/>
                </a:solidFill>
              </a:rPr>
              <a:t>Στις διαφορετικές τάξεις, οι εκπαιδευτικοί πρέπει να είναι θαρραλέοι, πρόθυμοι να δοκιμάσουν νέες μεθόδους και να προσαρμοστούν στις ανάγκες και τις απαιτήσεις των μαθητών τους.</a:t>
            </a:r>
            <a:endParaRPr lang="en-IE" sz="2000" dirty="0">
              <a:solidFill>
                <a:srgbClr val="E61A52"/>
              </a:solidFill>
            </a:endParaRPr>
          </a:p>
          <a:p>
            <a:pPr algn="just"/>
            <a:endParaRPr lang="en-IE" sz="2000" dirty="0"/>
          </a:p>
        </p:txBody>
      </p:sp>
      <p:sp>
        <p:nvSpPr>
          <p:cNvPr id="7" name="TextBox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pic>
        <p:nvPicPr>
          <p:cNvPr id="14" name="Picture Placeholder 13" descr="Line of orange rubber ducks with one not in line">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3FC36E0E-79BA-48B9-9D71-B60636F999CD}"/>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904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p14="http://schemas.microsoft.com/office/powerpoint/2010/main" xmlns:asvg="http://schemas.microsoft.com/office/drawing/2016/SVG/main" xmlns:ahyp="http://schemas.microsoft.com/office/drawing/2018/hyperlinkcolor" xmlns:a14="http://schemas.microsoft.com/office/drawing/2010/main" xmlns="" id="{58E19B90-1F3D-4324-8C32-CAA7DC479EC3}"/>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p14="http://schemas.microsoft.com/office/powerpoint/2010/main" xmlns:asvg="http://schemas.microsoft.com/office/drawing/2016/SVG/main" xmlns:ahyp="http://schemas.microsoft.com/office/drawing/2018/hyperlinkcolor" xmlns:a14="http://schemas.microsoft.com/office/drawing/2010/main" xmlns="" id="{2F3C939B-D4B9-43E3-BAEE-650638693B9C}"/>
              </a:ext>
            </a:extLst>
          </p:cNvPr>
          <p:cNvSpPr>
            <a:spLocks noGrp="1"/>
          </p:cNvSpPr>
          <p:nvPr>
            <p:ph type="title"/>
          </p:nvPr>
        </p:nvSpPr>
        <p:spPr>
          <a:xfrm>
            <a:off x="1438274" y="636499"/>
            <a:ext cx="7286625" cy="530225"/>
          </a:xfrm>
        </p:spPr>
        <p:txBody>
          <a:bodyPr>
            <a:noAutofit/>
          </a:bodyPr>
          <a:lstStyle/>
          <a:p>
            <a:r>
              <a:rPr lang="en-IE" sz="2400" dirty="0" smtClean="0"/>
              <a:t>ΕΚΠΑΙΔΕΥΤΙΚΟ</a:t>
            </a:r>
            <a:r>
              <a:rPr lang="el-GR" sz="2400" dirty="0" smtClean="0"/>
              <a:t>Σ</a:t>
            </a:r>
            <a:r>
              <a:rPr lang="en-IE" sz="2400" dirty="0" smtClean="0"/>
              <a:t> ΧΩΡ</a:t>
            </a:r>
            <a:r>
              <a:rPr lang="el-GR" sz="2400" dirty="0" smtClean="0"/>
              <a:t>Ι</a:t>
            </a:r>
            <a:r>
              <a:rPr lang="en-IE" sz="2400" dirty="0" smtClean="0"/>
              <a:t>Σ ΑΠΟΚΛΕΙΣΜΟ</a:t>
            </a:r>
            <a:r>
              <a:rPr lang="el-GR" sz="2400" dirty="0" smtClean="0"/>
              <a:t>Υ</a:t>
            </a:r>
            <a:r>
              <a:rPr lang="en-IE" sz="2400" dirty="0" smtClean="0"/>
              <a:t>Σ </a:t>
            </a:r>
            <a:r>
              <a:rPr lang="en-IE" sz="2400" dirty="0"/>
              <a:t>- </a:t>
            </a:r>
            <a:br>
              <a:rPr lang="en-IE" sz="2400" dirty="0"/>
            </a:br>
            <a:r>
              <a:rPr lang="en-IE" sz="2400" dirty="0" err="1" smtClean="0">
                <a:solidFill>
                  <a:srgbClr val="000000"/>
                </a:solidFill>
              </a:rPr>
              <a:t>Γνωρίστε</a:t>
            </a:r>
            <a:r>
              <a:rPr lang="en-IE" sz="2400" dirty="0" smtClean="0">
                <a:solidFill>
                  <a:srgbClr val="000000"/>
                </a:solidFill>
              </a:rPr>
              <a:t> </a:t>
            </a:r>
            <a:r>
              <a:rPr lang="el-GR" sz="2400" dirty="0" smtClean="0">
                <a:solidFill>
                  <a:srgbClr val="000000"/>
                </a:solidFill>
              </a:rPr>
              <a:t>τον </a:t>
            </a:r>
            <a:r>
              <a:rPr lang="en-IE" sz="2400" dirty="0" smtClean="0">
                <a:solidFill>
                  <a:srgbClr val="000000"/>
                </a:solidFill>
              </a:rPr>
              <a:t>Craig Kemp</a:t>
            </a:r>
            <a:endParaRPr lang="en-IE" sz="2400" dirty="0">
              <a:solidFill>
                <a:srgbClr val="000000"/>
              </a:solidFill>
            </a:endParaRPr>
          </a:p>
        </p:txBody>
      </p:sp>
      <p:sp>
        <p:nvSpPr>
          <p:cNvPr id="4" name="Text Placeholder 3">
            <a:extLst>
              <a:ext uri="{FF2B5EF4-FFF2-40B4-BE49-F238E27FC236}">
                <a16:creationId xmlns:a16="http://schemas.microsoft.com/office/drawing/2014/main" xmlns:p14="http://schemas.microsoft.com/office/powerpoint/2010/main" xmlns:asvg="http://schemas.microsoft.com/office/drawing/2016/SVG/main" xmlns:ahyp="http://schemas.microsoft.com/office/drawing/2018/hyperlinkcolor" xmlns:a14="http://schemas.microsoft.com/office/drawing/2010/main" xmlns="" id="{138F2FD2-0504-47EF-A33D-3484D1A5613C}"/>
              </a:ext>
            </a:extLst>
          </p:cNvPr>
          <p:cNvSpPr>
            <a:spLocks noGrp="1"/>
          </p:cNvSpPr>
          <p:nvPr>
            <p:ph type="body" sz="half" idx="2"/>
          </p:nvPr>
        </p:nvSpPr>
        <p:spPr>
          <a:xfrm>
            <a:off x="4053681" y="1236662"/>
            <a:ext cx="7871619" cy="5001578"/>
          </a:xfrm>
        </p:spPr>
        <p:txBody>
          <a:bodyPr>
            <a:noAutofit/>
          </a:bodyPr>
          <a:lstStyle/>
          <a:p>
            <a:r>
              <a:rPr lang="en-US" sz="2000" dirty="0">
                <a:solidFill>
                  <a:srgbClr val="E61A52"/>
                </a:solidFill>
              </a:rPr>
              <a:t>"Ως εκπαιδευτικός στην τάξη επιδεικνύω ηγετική ικανότητα με τους ακόλουθους τρόπους:</a:t>
            </a:r>
          </a:p>
          <a:p>
            <a:r>
              <a:rPr lang="en-US" sz="2000" dirty="0"/>
              <a:t>Ξεκαθαρίζω από την πρώτη μέρα ότι η τάξη είναι "δική μας" και όχι "δική μου". Η </a:t>
            </a:r>
            <a:r>
              <a:rPr lang="en-US" sz="2000" dirty="0" err="1"/>
              <a:t>ιδιοκτησί</a:t>
            </a:r>
            <a:r>
              <a:rPr lang="en-US" sz="2000" dirty="0"/>
              <a:t>α </a:t>
            </a:r>
            <a:r>
              <a:rPr lang="en-US" sz="2000" dirty="0" smtClean="0"/>
              <a:t>του </a:t>
            </a:r>
            <a:r>
              <a:rPr lang="en-US" sz="2000" dirty="0" smtClean="0">
                <a:ln>
                  <a:solidFill>
                    <a:schemeClr val="tx2"/>
                  </a:solidFill>
                </a:ln>
                <a:solidFill>
                  <a:schemeClr val="tx1"/>
                </a:solidFill>
                <a:hlinkClick r:id="rId3"/>
              </a:rPr>
              <a:t>μαθησιακού χώρου</a:t>
            </a:r>
            <a:r>
              <a:rPr lang="el-GR" sz="2000" dirty="0" smtClean="0">
                <a:ln>
                  <a:solidFill>
                    <a:schemeClr val="tx2"/>
                  </a:solidFill>
                </a:ln>
                <a:solidFill>
                  <a:schemeClr val="tx1"/>
                </a:solidFill>
                <a:hlinkClick r:id="rId3"/>
              </a:rPr>
              <a:t> </a:t>
            </a:r>
            <a:r>
              <a:rPr lang="el-GR" sz="2000" dirty="0" smtClean="0"/>
              <a:t>είναι</a:t>
            </a:r>
            <a:r>
              <a:rPr lang="en-US" sz="2000" dirty="0" smtClean="0"/>
              <a:t> </a:t>
            </a:r>
            <a:r>
              <a:rPr lang="en-US" sz="2000" dirty="0"/>
              <a:t>μια από τις πιο σημαντικές πτυχές της ανάπτυξης μιας </a:t>
            </a:r>
            <a:r>
              <a:rPr lang="en-US" sz="2000" dirty="0" smtClean="0"/>
              <a:t>σχέσης </a:t>
            </a:r>
            <a:r>
              <a:rPr lang="en-US" sz="2000" dirty="0"/>
              <a:t>με τους μαθητές. </a:t>
            </a:r>
          </a:p>
          <a:p>
            <a:r>
              <a:rPr lang="en-US" sz="2000" dirty="0"/>
              <a:t>Είμαι συνήγορος των μαθητών! Τους υποστηρίζω και τους δίνω </a:t>
            </a:r>
            <a:r>
              <a:rPr lang="en-US" sz="2000" dirty="0">
                <a:ln>
                  <a:solidFill>
                    <a:schemeClr val="tx2"/>
                  </a:solidFill>
                </a:ln>
                <a:solidFill>
                  <a:schemeClr val="bg1"/>
                </a:solidFill>
                <a:hlinkClick r:id="rId4"/>
              </a:rPr>
              <a:t>φωνή</a:t>
            </a:r>
            <a:r>
              <a:rPr lang="en-US" sz="2000" dirty="0"/>
              <a:t>!</a:t>
            </a:r>
          </a:p>
          <a:p>
            <a:r>
              <a:rPr lang="en-US" sz="2000" dirty="0"/>
              <a:t>Ακούω! (Ένα από τα πιο σημαντικά χαρακτηριστικά ενός ΜΕΓΑΛΟΥ ηγέτη)</a:t>
            </a:r>
          </a:p>
          <a:p>
            <a:r>
              <a:rPr lang="en-US" sz="2000" dirty="0"/>
              <a:t>Τους ενθαρρύνω. </a:t>
            </a:r>
            <a:r>
              <a:rPr lang="en-US" sz="2000" dirty="0" err="1"/>
              <a:t>Είμ</a:t>
            </a:r>
            <a:r>
              <a:rPr lang="en-US" sz="2000" dirty="0"/>
              <a:t>αι </a:t>
            </a:r>
            <a:r>
              <a:rPr lang="en-US" sz="2000" dirty="0" smtClean="0"/>
              <a:t>ένα</a:t>
            </a:r>
            <a:r>
              <a:rPr lang="el-GR" sz="2000" dirty="0" smtClean="0"/>
              <a:t>ς πομπός </a:t>
            </a:r>
            <a:r>
              <a:rPr lang="en-US" sz="2000" dirty="0" err="1" smtClean="0"/>
              <a:t>θετικότητ</a:t>
            </a:r>
            <a:r>
              <a:rPr lang="en-US" sz="2000" dirty="0" smtClean="0"/>
              <a:t>ας </a:t>
            </a:r>
            <a:r>
              <a:rPr lang="en-US" sz="2000" dirty="0"/>
              <a:t>- τους λέω ότι είναι σπουδαίοι και το πιστεύουν! </a:t>
            </a:r>
            <a:r>
              <a:rPr lang="en-US" sz="2000" dirty="0" smtClean="0"/>
              <a:t>Τ</a:t>
            </a:r>
            <a:r>
              <a:rPr lang="el-GR" sz="2000" dirty="0" err="1" smtClean="0"/>
              <a:t>ους</a:t>
            </a:r>
            <a:r>
              <a:rPr lang="en-US" sz="2000" dirty="0" smtClean="0"/>
              <a:t> </a:t>
            </a:r>
            <a:r>
              <a:rPr lang="en-US" sz="2000" dirty="0"/>
              <a:t>ενθαρρύνω να υπερβαίνουν τις προσδοκίες- το αποδεικνύω αυτό βγαίνοντας από τη ζώνη άνεσής μου και παίρνοντας ρίσκα στη μάθησή μου.".</a:t>
            </a:r>
          </a:p>
        </p:txBody>
      </p:sp>
      <p:pic>
        <p:nvPicPr>
          <p:cNvPr id="12" name="Graphic 11" descr="Teacher with solid fill">
            <a:extLst>
              <a:ext uri="{FF2B5EF4-FFF2-40B4-BE49-F238E27FC236}">
                <a16:creationId xmlns:a16="http://schemas.microsoft.com/office/drawing/2014/main" xmlns:p14="http://schemas.microsoft.com/office/powerpoint/2010/main" xmlns:asvg="http://schemas.microsoft.com/office/drawing/2016/SVG/main" xmlns:ahyp="http://schemas.microsoft.com/office/drawing/2018/hyperlinkcolor" xmlns:a14="http://schemas.microsoft.com/office/drawing/2010/main" xmlns="" id="{2EE5D1EA-1B33-422A-A08C-D488C43F966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523875" y="322262"/>
            <a:ext cx="914400" cy="914400"/>
          </a:xfrm>
          <a:prstGeom prst="rect">
            <a:avLst/>
          </a:prstGeom>
        </p:spPr>
      </p:pic>
      <p:sp>
        <p:nvSpPr>
          <p:cNvPr id="14" name="TextBox 13">
            <a:extLst>
              <a:ext uri="{FF2B5EF4-FFF2-40B4-BE49-F238E27FC236}">
                <a16:creationId xmlns:a16="http://schemas.microsoft.com/office/drawing/2014/main" xmlns:p14="http://schemas.microsoft.com/office/powerpoint/2010/main" xmlns:asvg="http://schemas.microsoft.com/office/drawing/2016/SVG/main" xmlns:ahyp="http://schemas.microsoft.com/office/drawing/2018/hyperlinkcolor" xmlns:a14="http://schemas.microsoft.com/office/drawing/2010/main" xmlns="" id="{430E0375-BFBB-4AD8-BF80-F98768FAF8C5}"/>
              </a:ext>
            </a:extLst>
          </p:cNvPr>
          <p:cNvSpPr txBox="1"/>
          <p:nvPr/>
        </p:nvSpPr>
        <p:spPr>
          <a:xfrm>
            <a:off x="466725" y="5510122"/>
            <a:ext cx="3457575" cy="1077218"/>
          </a:xfrm>
          <a:prstGeom prst="rect">
            <a:avLst/>
          </a:prstGeom>
          <a:solidFill>
            <a:schemeClr val="accent1"/>
          </a:solidFill>
        </p:spPr>
        <p:txBody>
          <a:bodyPr wrap="square" rtlCol="0">
            <a:spAutoFit/>
          </a:bodyPr>
          <a:lstStyle/>
          <a:p>
            <a:pPr algn="ctr"/>
            <a:r>
              <a:rPr lang="en-IE" sz="1600" dirty="0">
                <a:solidFill>
                  <a:schemeClr val="bg1"/>
                </a:solidFill>
              </a:rPr>
              <a:t>Ο Craig </a:t>
            </a:r>
            <a:r>
              <a:rPr lang="en-US" sz="1600" dirty="0">
                <a:solidFill>
                  <a:schemeClr val="bg1"/>
                </a:solidFill>
              </a:rPr>
              <a:t>έχει πάνω από 15 χρόνια εμπειρίας στη διδασκαλία, την ηγεσία και τώρα ως σύμβουλος σε δημόσια και ιδιωτικά σχολεία.</a:t>
            </a:r>
            <a:endParaRPr lang="en-IE" sz="1600" dirty="0">
              <a:solidFill>
                <a:schemeClr val="bg1"/>
              </a:solidFill>
            </a:endParaRPr>
          </a:p>
        </p:txBody>
      </p:sp>
      <p:sp>
        <p:nvSpPr>
          <p:cNvPr id="16" name="TextBox 15">
            <a:extLst>
              <a:ext uri="{FF2B5EF4-FFF2-40B4-BE49-F238E27FC236}">
                <a16:creationId xmlns:a16="http://schemas.microsoft.com/office/drawing/2014/main" xmlns:p14="http://schemas.microsoft.com/office/powerpoint/2010/main" xmlns:asvg="http://schemas.microsoft.com/office/drawing/2016/SVG/main" xmlns:ahyp="http://schemas.microsoft.com/office/drawing/2018/hyperlinkcolor" xmlns:a14="http://schemas.microsoft.com/office/drawing/2010/main" xmlns="" id="{7DC1D2AC-3CF4-4D8F-9694-D3D286BC1729}"/>
              </a:ext>
            </a:extLst>
          </p:cNvPr>
          <p:cNvSpPr txBox="1"/>
          <p:nvPr/>
        </p:nvSpPr>
        <p:spPr>
          <a:xfrm>
            <a:off x="9944100" y="6488668"/>
            <a:ext cx="2247900" cy="369332"/>
          </a:xfrm>
          <a:prstGeom prst="rect">
            <a:avLst/>
          </a:prstGeom>
          <a:noFill/>
        </p:spPr>
        <p:txBody>
          <a:bodyPr wrap="square" rtlCol="0">
            <a:spAutoFit/>
          </a:bodyPr>
          <a:lstStyle/>
          <a:p>
            <a:pPr algn="r"/>
            <a:r>
              <a:rPr lang="en-IE" dirty="0">
                <a:solidFill>
                  <a:srgbClr val="378FCD"/>
                </a:solidFill>
                <a:hlinkClick r:id="rId7">
                  <a:extLst>
                    <a:ext uri="{A12FA001-AC4F-418D-AE19-62706E023703}">
                      <ahyp:hlinkClr xmlns:p14="http://schemas.microsoft.com/office/powerpoint/2010/main" xmlns:asvg="http://schemas.microsoft.com/office/drawing/2016/SVG/main" xmlns:ahyp="http://schemas.microsoft.com/office/drawing/2018/hyperlinkcolor" xmlns:a14="http://schemas.microsoft.com/office/drawing/2010/main"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238817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FC9BE17-9A7B-462D-AE50-3D8777387304}"/>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Colored pencils arranged in a circle">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5FB9D67F-5AFB-4332-8CD0-0D94FAE1A752}"/>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3666226" y="10"/>
            <a:ext cx="8525774" cy="6857990"/>
          </a:xfrm>
          <a:prstGeom prst="rect">
            <a:avLst/>
          </a:prstGeom>
        </p:spPr>
      </p:pic>
      <p:sp>
        <p:nvSpPr>
          <p:cNvPr id="24" name="Rectangle 2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EBE8569-6AEC-4B8C-8D53-2DE337CDBA6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B0440B0-8154-4FBA-BF5D-D7795764C27A}"/>
              </a:ext>
            </a:extLst>
          </p:cNvPr>
          <p:cNvSpPr>
            <a:spLocks noGrp="1"/>
          </p:cNvSpPr>
          <p:nvPr>
            <p:ph type="title"/>
          </p:nvPr>
        </p:nvSpPr>
        <p:spPr>
          <a:xfrm>
            <a:off x="371094" y="1123950"/>
            <a:ext cx="3438144" cy="1162050"/>
          </a:xfrm>
          <a:ln>
            <a:noFill/>
          </a:ln>
        </p:spPr>
        <p:txBody>
          <a:bodyPr vert="horz" lIns="91440" tIns="45720" rIns="91440" bIns="45720" rtlCol="0" anchor="b">
            <a:normAutofit/>
          </a:bodyPr>
          <a:lstStyle/>
          <a:p>
            <a:r>
              <a:rPr lang="it-IT" sz="3600" b="1" spc="100" dirty="0" err="1"/>
              <a:t>Στόχοι</a:t>
            </a:r>
            <a:r>
              <a:rPr lang="it-IT" sz="3600" b="1" spc="100" dirty="0"/>
              <a:t> </a:t>
            </a:r>
            <a:r>
              <a:rPr lang="en-US" sz="3600" b="1" spc="100" dirty="0"/>
              <a:t>και </a:t>
            </a:r>
            <a:r>
              <a:rPr lang="el-GR" sz="3600" b="1" spc="100" dirty="0" err="1" smtClean="0"/>
              <a:t>Σ</a:t>
            </a:r>
            <a:r>
              <a:rPr lang="en-US" sz="3600" b="1" spc="100" dirty="0" err="1" smtClean="0"/>
              <a:t>κο</a:t>
            </a:r>
            <a:r>
              <a:rPr lang="en-US" sz="3600" b="1" spc="100" dirty="0" smtClean="0"/>
              <a:t>ποί</a:t>
            </a:r>
            <a:endParaRPr lang="en-US" sz="3600" b="1" spc="100" dirty="0"/>
          </a:p>
        </p:txBody>
      </p:sp>
      <p:sp>
        <p:nvSpPr>
          <p:cNvPr id="6" name="Tijdelijke aanduiding voor tekst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49DF9DC-C1D1-4CAD-A7EA-EE59ED159EFD}"/>
              </a:ext>
            </a:extLst>
          </p:cNvPr>
          <p:cNvSpPr>
            <a:spLocks noGrp="1"/>
          </p:cNvSpPr>
          <p:nvPr>
            <p:ph type="body" sz="half" idx="2"/>
          </p:nvPr>
        </p:nvSpPr>
        <p:spPr>
          <a:xfrm>
            <a:off x="371094" y="2286000"/>
            <a:ext cx="5724906" cy="3207258"/>
          </a:xfrm>
        </p:spPr>
        <p:txBody>
          <a:bodyPr vert="horz" lIns="91440" tIns="45720" rIns="91440" bIns="45720" rtlCol="0" anchor="t">
            <a:noAutofit/>
          </a:bodyPr>
          <a:lstStyle/>
          <a:p>
            <a:pPr>
              <a:lnSpc>
                <a:spcPct val="150000"/>
              </a:lnSpc>
              <a:spcAft>
                <a:spcPts val="600"/>
              </a:spcAft>
            </a:pPr>
            <a:r>
              <a:rPr lang="en-US" sz="2000" dirty="0"/>
              <a:t>Στο τέλος αυτής της ενότητας, θα κατανοήσετε τη σημασία της ενίσχυσης των κοινωνικών δεξιοτήτων σας για μια συμπεριληπτική και καινοτόμο διδασκαλία. </a:t>
            </a:r>
          </a:p>
          <a:p>
            <a:pPr>
              <a:lnSpc>
                <a:spcPct val="150000"/>
              </a:lnSpc>
              <a:spcAft>
                <a:spcPts val="600"/>
              </a:spcAft>
            </a:pPr>
            <a:r>
              <a:rPr lang="en-US" sz="2000" dirty="0"/>
              <a:t>Θα μάθετε πώς να ενσωματώνετε και να εφαρμόζετε τις ήπιες δεξιότητές σας ως ουσιώδες συστατικό(α) της διαφοροποιημένης διδασκαλίας/κατάρτισης. </a:t>
            </a:r>
          </a:p>
        </p:txBody>
      </p:sp>
    </p:spTree>
    <p:extLst>
      <p:ext uri="{BB962C8B-B14F-4D97-AF65-F5344CB8AC3E}">
        <p14:creationId xmlns:p14="http://schemas.microsoft.com/office/powerpoint/2010/main" val="290897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ahyp="http://schemas.microsoft.com/office/drawing/2018/hyperlinkcolor" xmlns="" id="{138F2FD2-0504-47EF-A33D-3484D1A5613C}"/>
              </a:ext>
            </a:extLst>
          </p:cNvPr>
          <p:cNvSpPr>
            <a:spLocks noGrp="1"/>
          </p:cNvSpPr>
          <p:nvPr>
            <p:ph type="body" sz="half" idx="2"/>
          </p:nvPr>
        </p:nvSpPr>
        <p:spPr>
          <a:xfrm>
            <a:off x="4034631" y="1236661"/>
            <a:ext cx="7871619" cy="4223859"/>
          </a:xfrm>
        </p:spPr>
        <p:txBody>
          <a:bodyPr>
            <a:noAutofit/>
          </a:bodyPr>
          <a:lstStyle/>
          <a:p>
            <a:r>
              <a:rPr lang="en-US" sz="2000" dirty="0"/>
              <a:t>"Ζητώ </a:t>
            </a:r>
            <a:r>
              <a:rPr lang="en-US" sz="2000" dirty="0">
                <a:ln>
                  <a:solidFill>
                    <a:schemeClr val="tx2"/>
                  </a:solidFill>
                </a:ln>
                <a:solidFill>
                  <a:schemeClr val="tx1"/>
                </a:solidFill>
                <a:hlinkClick r:id="rId2"/>
              </a:rPr>
              <a:t>ανατροφοδότηση</a:t>
            </a:r>
            <a:r>
              <a:rPr lang="en-US" sz="2000" dirty="0">
                <a:solidFill>
                  <a:srgbClr val="378FCD"/>
                </a:solidFill>
              </a:rPr>
              <a:t> </a:t>
            </a:r>
            <a:r>
              <a:rPr lang="en-US" sz="2000" dirty="0"/>
              <a:t>- ένας μεγάλος ηγέτης ζητά ανατροφοδότηση από το "πλήρωμά" του. Ζητώ απόψεις και δίνω ευκαιρίες να τις μοιραστούν - βάζω τους μαθητές να με </a:t>
            </a:r>
            <a:r>
              <a:rPr lang="en-US" sz="2000" dirty="0" smtClean="0"/>
              <a:t>αξιολογήσουν</a:t>
            </a:r>
            <a:r>
              <a:rPr lang="el-GR" sz="2000" dirty="0" smtClean="0"/>
              <a:t>.</a:t>
            </a:r>
            <a:r>
              <a:rPr lang="en-US" sz="2000" dirty="0" smtClean="0"/>
              <a:t> </a:t>
            </a:r>
            <a:endParaRPr lang="en-US" sz="2000" dirty="0"/>
          </a:p>
          <a:p>
            <a:r>
              <a:rPr lang="en-US" sz="2000" dirty="0"/>
              <a:t>Ενθαρρύνω την αμφισβήτηση! Η αμφισβήτηση επιτρέπει στο περίεργο μυαλό να </a:t>
            </a:r>
            <a:r>
              <a:rPr lang="en-US" sz="2000" dirty="0" smtClean="0"/>
              <a:t>ανθίσει</a:t>
            </a:r>
            <a:r>
              <a:rPr lang="el-GR" sz="2000" dirty="0" smtClean="0"/>
              <a:t>.</a:t>
            </a:r>
            <a:r>
              <a:rPr lang="en-US" sz="2000" dirty="0" smtClean="0"/>
              <a:t> </a:t>
            </a:r>
            <a:endParaRPr lang="en-US" sz="2000" dirty="0"/>
          </a:p>
          <a:p>
            <a:r>
              <a:rPr lang="en-US" sz="2000" dirty="0"/>
              <a:t>Δίνω το μοντέλο των λαθών και αφήνω τους μαθητές να γνωρίζουν ότι τα λάθη συμβαίνουν και ότι έτσι μαθαίνουμε. Τους μαθαίνω πώς να </a:t>
            </a:r>
            <a:r>
              <a:rPr lang="en-US" sz="2000" dirty="0" smtClean="0"/>
              <a:t>ανα</a:t>
            </a:r>
            <a:r>
              <a:rPr lang="en-US" sz="2000" dirty="0" err="1" smtClean="0"/>
              <a:t>κάμ</a:t>
            </a:r>
            <a:r>
              <a:rPr lang="en-US" sz="2000" dirty="0" smtClean="0"/>
              <a:t>πτουν</a:t>
            </a:r>
            <a:r>
              <a:rPr lang="el-GR" sz="2000" dirty="0"/>
              <a:t>.</a:t>
            </a:r>
            <a:endParaRPr lang="en-US" sz="2000" dirty="0"/>
          </a:p>
          <a:p>
            <a:r>
              <a:rPr lang="en-US" sz="2000" dirty="0"/>
              <a:t>Ενθαρρύνω τους μαθητές να κάνουν τη διαφορά. Αυτή τη στιγμή διδάσκω μαθητές που προέρχονται από προνομιούχο περιβάλλον και στόχος μας είναι να κάνουμε τη διαφορά στη ζωή κάποιου άλλου με κάθε </a:t>
            </a:r>
            <a:r>
              <a:rPr lang="el-GR" sz="2000" dirty="0" smtClean="0"/>
              <a:t>μάθημα </a:t>
            </a:r>
            <a:r>
              <a:rPr lang="en-US" sz="2000" dirty="0" smtClean="0"/>
              <a:t>π</a:t>
            </a:r>
            <a:r>
              <a:rPr lang="en-US" sz="2000" dirty="0" err="1" smtClean="0"/>
              <a:t>ου</a:t>
            </a:r>
            <a:r>
              <a:rPr lang="en-US" sz="2000" dirty="0" smtClean="0"/>
              <a:t> κάνουμε".</a:t>
            </a:r>
            <a:r>
              <a:rPr lang="en-US" sz="2000" dirty="0"/>
              <a:t/>
            </a:r>
            <a:br>
              <a:rPr lang="en-US" sz="2000" dirty="0"/>
            </a:br>
            <a:endParaRPr lang="en-US" sz="2000" dirty="0"/>
          </a:p>
          <a:p>
            <a:r>
              <a:rPr lang="en-US" sz="2000" b="1" dirty="0"/>
              <a:t>Μπορείτε να μάθετε περισσότερα για τον Craig σχετικά με τις προσεγγίσεις του στο χώρο του </a:t>
            </a:r>
            <a:r>
              <a:rPr lang="en-US" sz="2000" dirty="0">
                <a:ln>
                  <a:solidFill>
                    <a:schemeClr val="tx2"/>
                  </a:solidFill>
                </a:ln>
                <a:solidFill>
                  <a:schemeClr val="tx1"/>
                </a:solidFill>
                <a:hlinkClick r:id="rId3"/>
              </a:rPr>
              <a:t>#whatisschool </a:t>
            </a:r>
            <a:r>
              <a:rPr lang="en-US" sz="2000" b="1" dirty="0">
                <a:ln w="10160">
                  <a:solidFill>
                    <a:schemeClr val="tx2"/>
                  </a:solidFill>
                  <a:prstDash val="solid"/>
                </a:ln>
                <a:solidFill>
                  <a:srgbClr val="FFFFFF"/>
                </a:solidFill>
                <a:effectLst>
                  <a:outerShdw blurRad="38100" dist="22860" dir="5400000" algn="tl" rotWithShape="0">
                    <a:srgbClr val="000000">
                      <a:alpha val="30000"/>
                    </a:srgbClr>
                  </a:outerShdw>
                </a:effectLst>
              </a:rPr>
              <a:t>ed</a:t>
            </a:r>
            <a:r>
              <a:rPr lang="el-GR" sz="2000" b="1" dirty="0">
                <a:ln w="10160">
                  <a:solidFill>
                    <a:schemeClr val="tx2"/>
                  </a:solidFill>
                  <a:prstDash val="solid"/>
                </a:ln>
                <a:solidFill>
                  <a:srgbClr val="FFFFFF"/>
                </a:solidFill>
                <a:effectLst>
                  <a:outerShdw blurRad="38100" dist="22860" dir="5400000" algn="tl" rotWithShape="0">
                    <a:srgbClr val="000000">
                      <a:alpha val="30000"/>
                    </a:srgbClr>
                  </a:outerShdw>
                </a:effectLst>
              </a:rPr>
              <a:t> </a:t>
            </a:r>
            <a:r>
              <a:rPr lang="en-US" sz="2000" b="1" dirty="0">
                <a:ln w="10160">
                  <a:solidFill>
                    <a:schemeClr val="tx2"/>
                  </a:solidFill>
                  <a:prstDash val="solid"/>
                </a:ln>
                <a:solidFill>
                  <a:srgbClr val="FFFFFF"/>
                </a:solidFill>
                <a:effectLst>
                  <a:outerShdw blurRad="38100" dist="22860" dir="5400000" algn="tl" rotWithShape="0">
                    <a:srgbClr val="000000">
                      <a:alpha val="30000"/>
                    </a:srgbClr>
                  </a:outerShdw>
                </a:effectLst>
              </a:rPr>
              <a:t>chat</a:t>
            </a:r>
            <a:endParaRPr lang="en-IE" sz="2000" b="1" dirty="0">
              <a:ln w="10160">
                <a:solidFill>
                  <a:schemeClr val="tx2"/>
                </a:solidFill>
                <a:prstDash val="solid"/>
              </a:ln>
              <a:solidFill>
                <a:srgbClr val="FFFFFF"/>
              </a:solidFill>
              <a:effectLst>
                <a:outerShdw blurRad="38100" dist="22860" dir="5400000" algn="tl" rotWithShape="0">
                  <a:srgbClr val="000000">
                    <a:alpha val="30000"/>
                  </a:srgbClr>
                </a:outerShdw>
              </a:effectLst>
            </a:endParaRPr>
          </a:p>
        </p:txBody>
      </p:sp>
      <p:pic>
        <p:nvPicPr>
          <p:cNvPr id="12" name="Graphic 11" descr="Teacher with solid fill">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ahyp="http://schemas.microsoft.com/office/drawing/2018/hyperlinkcolor" xmlns="" id="{2EE5D1EA-1B33-422A-A08C-D488C43F966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a14="http://schemas.microsoft.com/office/drawing/2010/main" xmlns:ahyp="http://schemas.microsoft.com/office/drawing/2018/hyperlinkcolor" xmlns:a16="http://schemas.microsoft.com/office/drawing/2014/main" xmlns="" r:embed="rId5"/>
              </a:ext>
            </a:extLst>
          </a:blip>
          <a:stretch>
            <a:fillRect/>
          </a:stretch>
        </p:blipFill>
        <p:spPr>
          <a:xfrm>
            <a:off x="523875" y="322262"/>
            <a:ext cx="914400" cy="914400"/>
          </a:xfrm>
          <a:prstGeom prst="rect">
            <a:avLst/>
          </a:prstGeom>
        </p:spPr>
      </p:pic>
      <p:pic>
        <p:nvPicPr>
          <p:cNvPr id="2052" name="Picture 4" descr="Craig Kemp teaching through an interactive whiteboard ">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ahyp="http://schemas.microsoft.com/office/drawing/2018/hyperlinkcolor" xmlns="" id="{183C76FC-479F-4D59-AD81-2A0E506DC7A2}"/>
              </a:ext>
            </a:extLst>
          </p:cNvPr>
          <p:cNvPicPr>
            <a:picLocks noGrp="1" noChangeAspect="1" noChangeArrowheads="1"/>
          </p:cNvPicPr>
          <p:nvPr>
            <p:ph type="pic" idx="1"/>
          </p:nvPr>
        </p:nvPicPr>
        <p:blipFill>
          <a:blip r:embed="rId6"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7"/>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ahyp="http://schemas.microsoft.com/office/drawing/2018/hyperlinkcolor" xmlns="" id="{6B75A5D5-A148-478D-BED9-54019E0AFBB4}"/>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7">
                  <a:extLst>
                    <a:ext uri="{A12FA001-AC4F-418D-AE19-62706E023703}">
                      <ahyp:hlinkClr xmlns:p14="http://schemas.microsoft.com/office/powerpoint/2010/main" xmlns:asvg="http://schemas.microsoft.com/office/drawing/2016/SVG/main" xmlns:a14="http://schemas.microsoft.com/office/drawing/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
        <p:nvSpPr>
          <p:cNvPr id="14"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ahyp="http://schemas.microsoft.com/office/drawing/2018/hyperlinkcolor" xmlns="" id="{767389E8-16D9-4522-81DE-BCBE51542BCB}"/>
              </a:ext>
            </a:extLst>
          </p:cNvPr>
          <p:cNvSpPr>
            <a:spLocks noGrp="1"/>
          </p:cNvSpPr>
          <p:nvPr>
            <p:ph type="title"/>
          </p:nvPr>
        </p:nvSpPr>
        <p:spPr>
          <a:xfrm>
            <a:off x="1438274" y="636499"/>
            <a:ext cx="7286625" cy="530225"/>
          </a:xfrm>
        </p:spPr>
        <p:txBody>
          <a:bodyPr>
            <a:noAutofit/>
          </a:bodyPr>
          <a:lstStyle/>
          <a:p>
            <a:r>
              <a:rPr lang="en-IE" sz="2400" dirty="0" smtClean="0"/>
              <a:t>ΕΚΠΑΙΔΕΥΤΙΚΟ</a:t>
            </a:r>
            <a:r>
              <a:rPr lang="el-GR" sz="2400" dirty="0" smtClean="0"/>
              <a:t>Σ </a:t>
            </a:r>
            <a:r>
              <a:rPr lang="en-IE" sz="2400" dirty="0" smtClean="0"/>
              <a:t>ΧΩΡ</a:t>
            </a:r>
            <a:r>
              <a:rPr lang="el-GR" sz="2400" dirty="0" smtClean="0"/>
              <a:t>Ι</a:t>
            </a:r>
            <a:r>
              <a:rPr lang="en-IE" sz="2400" dirty="0" smtClean="0"/>
              <a:t>Σ ΑΠΟΚΛΕΙΣΜΟ</a:t>
            </a:r>
            <a:r>
              <a:rPr lang="el-GR" sz="2400" dirty="0" smtClean="0"/>
              <a:t>Υ</a:t>
            </a:r>
            <a:r>
              <a:rPr lang="en-IE" sz="2400" dirty="0" smtClean="0"/>
              <a:t>Σ </a:t>
            </a:r>
            <a:r>
              <a:rPr lang="en-IE" sz="2400" dirty="0"/>
              <a:t>- </a:t>
            </a:r>
            <a:br>
              <a:rPr lang="en-IE" sz="2400" dirty="0"/>
            </a:br>
            <a:r>
              <a:rPr lang="en-IE" sz="2400" dirty="0" err="1" smtClean="0">
                <a:solidFill>
                  <a:srgbClr val="000000"/>
                </a:solidFill>
              </a:rPr>
              <a:t>Γνωρίστε</a:t>
            </a:r>
            <a:r>
              <a:rPr lang="en-IE" sz="2400" dirty="0" smtClean="0">
                <a:solidFill>
                  <a:srgbClr val="000000"/>
                </a:solidFill>
              </a:rPr>
              <a:t> </a:t>
            </a:r>
            <a:r>
              <a:rPr lang="el-GR" sz="2400" dirty="0" smtClean="0">
                <a:solidFill>
                  <a:srgbClr val="000000"/>
                </a:solidFill>
              </a:rPr>
              <a:t>τον </a:t>
            </a:r>
            <a:r>
              <a:rPr lang="en-IE" sz="2400" dirty="0" smtClean="0">
                <a:solidFill>
                  <a:srgbClr val="000000"/>
                </a:solidFill>
              </a:rPr>
              <a:t>Craig Kemp</a:t>
            </a:r>
            <a:endParaRPr lang="en-IE" sz="2400" dirty="0">
              <a:solidFill>
                <a:srgbClr val="000000"/>
              </a:solidFill>
            </a:endParaRPr>
          </a:p>
        </p:txBody>
      </p:sp>
    </p:spTree>
    <p:extLst>
      <p:ext uri="{BB962C8B-B14F-4D97-AF65-F5344CB8AC3E}">
        <p14:creationId xmlns:p14="http://schemas.microsoft.com/office/powerpoint/2010/main" val="1353086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p14="http://schemas.microsoft.com/office/powerpoint/2010/main" xmlns:a14="http://schemas.microsoft.com/office/drawing/2010/main" xmlns="" id="{D567F64A-BD42-4048-81EA-CD8035A97741}"/>
              </a:ext>
            </a:extLst>
          </p:cNvPr>
          <p:cNvSpPr>
            <a:spLocks noGrp="1"/>
          </p:cNvSpPr>
          <p:nvPr>
            <p:ph type="title"/>
          </p:nvPr>
        </p:nvSpPr>
        <p:spPr>
          <a:xfrm>
            <a:off x="180630" y="1073264"/>
            <a:ext cx="6096345" cy="1460386"/>
          </a:xfrm>
        </p:spPr>
        <p:txBody>
          <a:bodyPr>
            <a:noAutofit/>
          </a:bodyPr>
          <a:lstStyle/>
          <a:p>
            <a:pPr>
              <a:spcBef>
                <a:spcPts val="1000"/>
              </a:spcBef>
              <a:spcAft>
                <a:spcPts val="1000"/>
              </a:spcAft>
            </a:pPr>
            <a:r>
              <a:rPr lang="el-GR" sz="2800" dirty="0" smtClean="0">
                <a:solidFill>
                  <a:schemeClr val="bg1"/>
                </a:solidFill>
                <a:latin typeface="+mn-lt"/>
                <a:ea typeface="+mn-ea"/>
                <a:cs typeface="+mn-cs"/>
              </a:rPr>
              <a:t>Κεφάλαιο</a:t>
            </a:r>
            <a:r>
              <a:rPr lang="en-GB" sz="2800" dirty="0" smtClean="0">
                <a:solidFill>
                  <a:schemeClr val="bg1"/>
                </a:solidFill>
                <a:latin typeface="+mn-lt"/>
                <a:ea typeface="+mn-ea"/>
                <a:cs typeface="+mn-cs"/>
              </a:rPr>
              <a:t> 3</a:t>
            </a:r>
            <a:r>
              <a:rPr lang="el-GR" sz="2800" dirty="0" smtClean="0">
                <a:solidFill>
                  <a:schemeClr val="bg1"/>
                </a:solidFill>
                <a:latin typeface="+mn-lt"/>
                <a:ea typeface="+mn-ea"/>
                <a:cs typeface="+mn-cs"/>
              </a:rPr>
              <a:t>: </a:t>
            </a:r>
            <a:br>
              <a:rPr lang="el-GR" sz="2800" dirty="0" smtClean="0">
                <a:solidFill>
                  <a:schemeClr val="bg1"/>
                </a:solidFill>
                <a:latin typeface="+mn-lt"/>
                <a:ea typeface="+mn-ea"/>
                <a:cs typeface="+mn-cs"/>
              </a:rPr>
            </a:br>
            <a:r>
              <a:rPr lang="en-GB" sz="2800" dirty="0" err="1" smtClean="0">
                <a:solidFill>
                  <a:schemeClr val="bg1"/>
                </a:solidFill>
                <a:latin typeface="+mn-lt"/>
                <a:ea typeface="+mn-ea"/>
                <a:cs typeface="+mn-cs"/>
              </a:rPr>
              <a:t>Ψηφι</a:t>
            </a:r>
            <a:r>
              <a:rPr lang="en-GB" sz="2800" dirty="0" smtClean="0">
                <a:solidFill>
                  <a:schemeClr val="bg1"/>
                </a:solidFill>
                <a:latin typeface="+mn-lt"/>
                <a:ea typeface="+mn-ea"/>
                <a:cs typeface="+mn-cs"/>
              </a:rPr>
              <a:t>ακές Δεξιότητες Χωρίς Αποκλεισμούς</a:t>
            </a:r>
            <a:endParaRPr lang="en-GB" sz="2800" dirty="0">
              <a:solidFill>
                <a:schemeClr val="bg1"/>
              </a:solidFill>
              <a:latin typeface="+mn-lt"/>
              <a:ea typeface="+mn-ea"/>
              <a:cs typeface="+mn-cs"/>
            </a:endParaRPr>
          </a:p>
        </p:txBody>
      </p:sp>
      <p:pic>
        <p:nvPicPr>
          <p:cNvPr id="3" name="Content Placeholder 2" descr="Young man using smartphone on city street at night">
            <a:extLst>
              <a:ext uri="{FF2B5EF4-FFF2-40B4-BE49-F238E27FC236}">
                <a16:creationId xmlns:a16="http://schemas.microsoft.com/office/drawing/2014/main" xmlns:p14="http://schemas.microsoft.com/office/powerpoint/2010/main" xmlns:a14="http://schemas.microsoft.com/office/drawing/2010/main" xmlns="" id="{CB6BF15A-BB53-41DB-B607-C7924BC2C39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905624" y="811774"/>
            <a:ext cx="4665581" cy="4709437"/>
          </a:xfrm>
        </p:spPr>
      </p:pic>
      <p:sp>
        <p:nvSpPr>
          <p:cNvPr id="6" name="Tijdelijke aanduiding voor inhoud 8">
            <a:extLst>
              <a:ext uri="{FF2B5EF4-FFF2-40B4-BE49-F238E27FC236}">
                <a16:creationId xmlns:a16="http://schemas.microsoft.com/office/drawing/2014/main" xmlns:p14="http://schemas.microsoft.com/office/powerpoint/2010/main" xmlns:a14="http://schemas.microsoft.com/office/drawing/2010/main" xmlns="" id="{67F3300F-80F0-44F2-88F0-7AB8BD88EDE3}"/>
              </a:ext>
            </a:extLst>
          </p:cNvPr>
          <p:cNvSpPr txBox="1">
            <a:spLocks/>
          </p:cNvSpPr>
          <p:nvPr/>
        </p:nvSpPr>
        <p:spPr>
          <a:xfrm>
            <a:off x="180630" y="3317359"/>
            <a:ext cx="6096345"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Παρά την πρόοδο της τεχνολογίας, πολλοί μαθητές σε όλη την Ευρώπη εξακολουθούν να υποφέρουν από έλλειψη ένταξης όσον αφορά την ψηφιακή εκπαίδευση. </a:t>
            </a:r>
          </a:p>
          <a:p>
            <a:pPr algn="just"/>
            <a:r>
              <a:rPr lang="en-US" sz="2000" dirty="0"/>
              <a:t>Ως εκπαιδευτικοί, πρέπει να κάνουμε περισσότερα για να αμβλύνουμε το ψηφιακό χάσμα, ξεκινώντας από το να καταστήσουμε την ψηφιακή ένταξη δικαίωμα και όχι προνόμιο. Στις περισσότερες περιπτώσεις αυτό πρέπει να ξεκινήσει με την εμβάθυνση της δικής μας κατανόησης της ψηφιακής ένταξης και των δικών μας ψηφιακών δεξιοτήτων και ικανοτήτων.</a:t>
            </a:r>
          </a:p>
          <a:p>
            <a:pPr algn="just"/>
            <a:endParaRPr lang="en-US" sz="2000" dirty="0"/>
          </a:p>
          <a:p>
            <a:pPr algn="just"/>
            <a:endParaRPr lang="en-GB" sz="2000" dirty="0"/>
          </a:p>
        </p:txBody>
      </p:sp>
    </p:spTree>
    <p:extLst>
      <p:ext uri="{BB962C8B-B14F-4D97-AF65-F5344CB8AC3E}">
        <p14:creationId xmlns:p14="http://schemas.microsoft.com/office/powerpoint/2010/main" val="1518887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ahyp="http://schemas.microsoft.com/office/drawing/2018/hyperlinkcolor" xmlns="" id="{A6A10428-74E4-4BD6-BCB8-C1E0E6ADD492}"/>
              </a:ext>
            </a:extLst>
          </p:cNvPr>
          <p:cNvSpPr>
            <a:spLocks noGrp="1"/>
          </p:cNvSpPr>
          <p:nvPr>
            <p:ph idx="1"/>
          </p:nvPr>
        </p:nvSpPr>
        <p:spPr/>
        <p:txBody>
          <a:bodyPr>
            <a:noAutofit/>
          </a:bodyPr>
          <a:lstStyle/>
          <a:p>
            <a:pPr marL="0" indent="0" algn="ctr">
              <a:buNone/>
            </a:pPr>
            <a:endParaRPr lang="en-IE" sz="2400" dirty="0">
              <a:solidFill>
                <a:schemeClr val="bg1"/>
              </a:solidFill>
            </a:endParaRPr>
          </a:p>
          <a:p>
            <a:pPr marL="0" indent="0" algn="ctr">
              <a:buNone/>
            </a:pPr>
            <a:r>
              <a:rPr lang="en-US" sz="3200" dirty="0" smtClean="0">
                <a:solidFill>
                  <a:schemeClr val="bg1"/>
                </a:solidFill>
              </a:rPr>
              <a:t>"</a:t>
            </a:r>
            <a:r>
              <a:rPr lang="en-US" sz="3200" dirty="0" err="1" smtClean="0">
                <a:solidFill>
                  <a:schemeClr val="bg1"/>
                </a:solidFill>
              </a:rPr>
              <a:t>Πρέ</a:t>
            </a:r>
            <a:r>
              <a:rPr lang="en-US" sz="3200" dirty="0" smtClean="0">
                <a:solidFill>
                  <a:schemeClr val="bg1"/>
                </a:solidFill>
              </a:rPr>
              <a:t>πει </a:t>
            </a:r>
            <a:r>
              <a:rPr lang="en-US" sz="3200" dirty="0">
                <a:solidFill>
                  <a:schemeClr val="bg1"/>
                </a:solidFill>
              </a:rPr>
              <a:t>επειγόντως να αντιμετωπίσουμε το αυξανόμενο ψηφιακό χάσμα μεταξύ των δύο φύλων και να θέσουμε την ψηφιακή τεχνολογία σε λειτουργία για εκείνους που τη χρειάζονται περισσότερο: τους ευάλωτους, τους περιθωριοποιημένους, εκείνους που ζουν σε συνθήκες φτώχειας και τους ανθρώπους που υποφέρουν από διακρίσεις κάθε είδους".</a:t>
            </a:r>
            <a:endParaRPr lang="en-IE" sz="3200" dirty="0">
              <a:solidFill>
                <a:schemeClr val="bg1"/>
              </a:solidFill>
            </a:endParaRPr>
          </a:p>
          <a:p>
            <a:endParaRPr lang="en-IE" sz="2000" b="1" dirty="0">
              <a:solidFill>
                <a:schemeClr val="bg1"/>
              </a:solidFill>
            </a:endParaRPr>
          </a:p>
        </p:txBody>
      </p:sp>
      <p:sp>
        <p:nvSpPr>
          <p:cNvPr id="3" name="TextBox 2">
            <a:extLst>
              <a:ext uri="{FF2B5EF4-FFF2-40B4-BE49-F238E27FC236}">
                <a16:creationId xmlns:a16="http://schemas.microsoft.com/office/drawing/2014/main" xmlns:p14="http://schemas.microsoft.com/office/powerpoint/2010/main" xmlns:ahyp="http://schemas.microsoft.com/office/drawing/2018/hyperlinkcolor" xmlns="" id="{68B09A07-0123-42AD-A453-1E63FDDC1F5E}"/>
              </a:ext>
            </a:extLst>
          </p:cNvPr>
          <p:cNvSpPr txBox="1"/>
          <p:nvPr/>
        </p:nvSpPr>
        <p:spPr>
          <a:xfrm>
            <a:off x="202019" y="6464595"/>
            <a:ext cx="2264734"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
        <p:nvSpPr>
          <p:cNvPr id="5" name="TextBox 4">
            <a:extLst>
              <a:ext uri="{FF2B5EF4-FFF2-40B4-BE49-F238E27FC236}">
                <a16:creationId xmlns:a16="http://schemas.microsoft.com/office/drawing/2014/main" xmlns:p14="http://schemas.microsoft.com/office/powerpoint/2010/main" xmlns:ahyp="http://schemas.microsoft.com/office/drawing/2018/hyperlinkcolor" xmlns="" id="{2724EEB8-7253-4CA6-9B28-03A86C72A33F}"/>
              </a:ext>
            </a:extLst>
          </p:cNvPr>
          <p:cNvSpPr txBox="1"/>
          <p:nvPr/>
        </p:nvSpPr>
        <p:spPr>
          <a:xfrm>
            <a:off x="3369469" y="5692259"/>
            <a:ext cx="6186486" cy="400110"/>
          </a:xfrm>
          <a:prstGeom prst="rect">
            <a:avLst/>
          </a:prstGeom>
          <a:noFill/>
        </p:spPr>
        <p:txBody>
          <a:bodyPr wrap="square">
            <a:spAutoFit/>
          </a:bodyPr>
          <a:lstStyle/>
          <a:p>
            <a:r>
              <a:rPr lang="en-IE" sz="2000" b="0" i="0" dirty="0" err="1">
                <a:solidFill>
                  <a:schemeClr val="bg1"/>
                </a:solidFill>
                <a:effectLst/>
              </a:rPr>
              <a:t>Γενικός</a:t>
            </a:r>
            <a:r>
              <a:rPr lang="en-IE" sz="2000" b="0" i="0" dirty="0">
                <a:solidFill>
                  <a:schemeClr val="bg1"/>
                </a:solidFill>
                <a:effectLst/>
              </a:rPr>
              <a:t> </a:t>
            </a:r>
            <a:r>
              <a:rPr lang="en-IE" sz="2000" b="0" i="0" dirty="0" err="1">
                <a:solidFill>
                  <a:schemeClr val="bg1"/>
                </a:solidFill>
                <a:effectLst/>
              </a:rPr>
              <a:t>Γρ</a:t>
            </a:r>
            <a:r>
              <a:rPr lang="en-IE" sz="2000" b="0" i="0" dirty="0">
                <a:solidFill>
                  <a:schemeClr val="bg1"/>
                </a:solidFill>
                <a:effectLst/>
              </a:rPr>
              <a:t>αμματέας του ΟΗΕ António Guterres</a:t>
            </a:r>
            <a:endParaRPr lang="en-IE" sz="2000" dirty="0">
              <a:solidFill>
                <a:schemeClr val="bg1"/>
              </a:solidFill>
            </a:endParaRPr>
          </a:p>
        </p:txBody>
      </p:sp>
      <p:sp>
        <p:nvSpPr>
          <p:cNvPr id="6" name="Title 1">
            <a:extLst>
              <a:ext uri="{FF2B5EF4-FFF2-40B4-BE49-F238E27FC236}">
                <a16:creationId xmlns:a16="http://schemas.microsoft.com/office/drawing/2014/main" xmlns:p14="http://schemas.microsoft.com/office/powerpoint/2010/main" xmlns:ahyp="http://schemas.microsoft.com/office/drawing/2018/hyperlinkcolor" xmlns="" id="{DD69CF13-CABF-408D-85DA-57F8D44CA09F}"/>
              </a:ext>
            </a:extLst>
          </p:cNvPr>
          <p:cNvSpPr txBox="1">
            <a:spLocks/>
          </p:cNvSpPr>
          <p:nvPr/>
        </p:nvSpPr>
        <p:spPr>
          <a:xfrm>
            <a:off x="628650" y="444709"/>
            <a:ext cx="114681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l-GR" sz="3200" dirty="0" err="1">
                <a:solidFill>
                  <a:srgbClr val="E61A52"/>
                </a:solidFill>
              </a:rPr>
              <a:t>Γ</a:t>
            </a:r>
            <a:r>
              <a:rPr lang="en-IE" sz="3200" dirty="0" smtClean="0">
                <a:solidFill>
                  <a:srgbClr val="E61A52"/>
                </a:solidFill>
              </a:rPr>
              <a:t>ια</a:t>
            </a:r>
            <a:r>
              <a:rPr lang="en-IE" sz="3200" dirty="0" err="1" smtClean="0">
                <a:solidFill>
                  <a:srgbClr val="E61A52"/>
                </a:solidFill>
              </a:rPr>
              <a:t>τί</a:t>
            </a:r>
            <a:r>
              <a:rPr lang="en-IE" sz="3200" dirty="0" smtClean="0">
                <a:solidFill>
                  <a:srgbClr val="E61A52"/>
                </a:solidFill>
              </a:rPr>
              <a:t> </a:t>
            </a:r>
            <a:r>
              <a:rPr lang="el-GR" sz="3200" dirty="0" smtClean="0">
                <a:solidFill>
                  <a:srgbClr val="E61A52"/>
                </a:solidFill>
              </a:rPr>
              <a:t>οι ψηφιακές, συμπεριληπτικές δεξιότητες </a:t>
            </a:r>
            <a:br>
              <a:rPr lang="el-GR" sz="3200" dirty="0" smtClean="0">
                <a:solidFill>
                  <a:srgbClr val="E61A52"/>
                </a:solidFill>
              </a:rPr>
            </a:br>
            <a:r>
              <a:rPr lang="el-GR" sz="3200" dirty="0" smtClean="0">
                <a:solidFill>
                  <a:srgbClr val="E61A52"/>
                </a:solidFill>
              </a:rPr>
              <a:t>είναι σημαντικές;</a:t>
            </a:r>
            <a:endParaRPr lang="en-IE" sz="3200" dirty="0">
              <a:solidFill>
                <a:srgbClr val="E61A52"/>
              </a:solidFill>
            </a:endParaRPr>
          </a:p>
        </p:txBody>
      </p:sp>
    </p:spTree>
    <p:extLst>
      <p:ext uri="{BB962C8B-B14F-4D97-AF65-F5344CB8AC3E}">
        <p14:creationId xmlns:p14="http://schemas.microsoft.com/office/powerpoint/2010/main" val="2925908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 id="{7934533E-23D8-41EA-8AAA-E7A2E953D526}"/>
              </a:ext>
            </a:extLst>
          </p:cNvPr>
          <p:cNvSpPr>
            <a:spLocks noGrp="1"/>
          </p:cNvSpPr>
          <p:nvPr>
            <p:ph idx="1"/>
          </p:nvPr>
        </p:nvSpPr>
        <p:spPr/>
        <p:txBody>
          <a:bodyPr>
            <a:normAutofit/>
          </a:bodyPr>
          <a:lstStyle/>
          <a:p>
            <a:pPr marL="0" indent="0" algn="ctr">
              <a:buNone/>
            </a:pPr>
            <a:endParaRPr lang="en-US" sz="3600" dirty="0">
              <a:solidFill>
                <a:schemeClr val="bg1"/>
              </a:solidFill>
            </a:endParaRPr>
          </a:p>
          <a:p>
            <a:pPr marL="0" indent="0" algn="ctr">
              <a:buNone/>
            </a:pPr>
            <a:endParaRPr lang="en-US" sz="3600" dirty="0">
              <a:solidFill>
                <a:schemeClr val="bg1"/>
              </a:solidFill>
            </a:endParaRPr>
          </a:p>
          <a:p>
            <a:pPr marL="0" indent="0" algn="ctr">
              <a:buNone/>
            </a:pPr>
            <a:r>
              <a:rPr lang="en-US" sz="3600" dirty="0">
                <a:solidFill>
                  <a:schemeClr val="bg1"/>
                </a:solidFill>
              </a:rPr>
              <a:t>Μπορεί κάτι όπως το φύλο να επηρεάσει τον τρόπο με τον οποίο ένας μαθητής μαθαίνει διαδικτυακά;</a:t>
            </a:r>
            <a:endParaRPr lang="en-IE" sz="3600" dirty="0">
              <a:solidFill>
                <a:schemeClr val="bg1"/>
              </a:solidFill>
            </a:endParaRPr>
          </a:p>
        </p:txBody>
      </p:sp>
      <p:sp>
        <p:nvSpPr>
          <p:cNvPr id="3" name="Title 3">
            <a:extLst>
              <a:ext uri="{FF2B5EF4-FFF2-40B4-BE49-F238E27FC236}">
                <a16:creationId xmlns:a16="http://schemas.microsoft.com/office/drawing/2014/main" xmlns:p14="http://schemas.microsoft.com/office/powerpoint/2010/main" xmlns="" id="{4F094EA8-F693-4DC6-8B0E-10EF2F6BC246}"/>
              </a:ext>
            </a:extLst>
          </p:cNvPr>
          <p:cNvSpPr txBox="1">
            <a:spLocks/>
          </p:cNvSpPr>
          <p:nvPr/>
        </p:nvSpPr>
        <p:spPr>
          <a:xfrm>
            <a:off x="838200" y="854366"/>
            <a:ext cx="8562569"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IE" dirty="0" err="1" smtClean="0">
                <a:solidFill>
                  <a:srgbClr val="378FCD"/>
                </a:solidFill>
              </a:rPr>
              <a:t>Μι</a:t>
            </a:r>
            <a:r>
              <a:rPr lang="en-IE" dirty="0" smtClean="0">
                <a:solidFill>
                  <a:srgbClr val="378FCD"/>
                </a:solidFill>
              </a:rPr>
              <a:t>α Ερώτηση Για Εσάς..</a:t>
            </a:r>
            <a:endParaRPr lang="en-IE" dirty="0">
              <a:solidFill>
                <a:srgbClr val="378FCD"/>
              </a:solidFill>
            </a:endParaRPr>
          </a:p>
        </p:txBody>
      </p:sp>
    </p:spTree>
    <p:extLst>
      <p:ext uri="{BB962C8B-B14F-4D97-AF65-F5344CB8AC3E}">
        <p14:creationId xmlns:p14="http://schemas.microsoft.com/office/powerpoint/2010/main" val="712801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1A2F4DE4-C499-46C7-BF33-5D06510C88CD}"/>
              </a:ext>
            </a:extLst>
          </p:cNvPr>
          <p:cNvSpPr>
            <a:spLocks noGrp="1"/>
          </p:cNvSpPr>
          <p:nvPr>
            <p:ph type="title"/>
          </p:nvPr>
        </p:nvSpPr>
        <p:spPr/>
        <p:txBody>
          <a:bodyPr/>
          <a:lstStyle/>
          <a:p>
            <a:r>
              <a:rPr lang="en-IE" dirty="0"/>
              <a:t>Ενδιαφέροντα ευρήματα...</a:t>
            </a:r>
          </a:p>
        </p:txBody>
      </p:sp>
      <p:sp>
        <p:nvSpPr>
          <p:cNvPr id="3" name="Content Placeholder 2">
            <a:extLst>
              <a:ext uri="{FF2B5EF4-FFF2-40B4-BE49-F238E27FC236}">
                <a16:creationId xmlns:a16="http://schemas.microsoft.com/office/drawing/2014/main" xmlns:p14="http://schemas.microsoft.com/office/powerpoint/2010/main" xmlns="" id="{61687580-A6FB-4973-9E6B-ACEC47F3908F}"/>
              </a:ext>
            </a:extLst>
          </p:cNvPr>
          <p:cNvSpPr>
            <a:spLocks noGrp="1"/>
          </p:cNvSpPr>
          <p:nvPr>
            <p:ph idx="1"/>
          </p:nvPr>
        </p:nvSpPr>
        <p:spPr/>
        <p:txBody>
          <a:bodyPr/>
          <a:lstStyle/>
          <a:p>
            <a:r>
              <a:rPr lang="en-US" dirty="0">
                <a:solidFill>
                  <a:srgbClr val="E61A52"/>
                </a:solidFill>
              </a:rPr>
              <a:t>Οι γυναίκες φοιτήτριες είναι λιγότερο πιθανό να μιλήσουν σε ένα παραδοσιακό περιβάλλον τάξης, αλλά στις διαδικτυακές συζητήσεις είναι πιο πιθανό να εκφράσουν τις συνεισφορές τους</a:t>
            </a:r>
            <a:r>
              <a:rPr lang="en-US" dirty="0"/>
              <a:t>, επηρεάζοντας με τη σειρά τους την αντιληπτή βαθύτερη μάθηση (Anderson and Haddad, 2005).</a:t>
            </a:r>
            <a:br>
              <a:rPr lang="en-US" dirty="0"/>
            </a:br>
            <a:endParaRPr lang="en-US" dirty="0"/>
          </a:p>
          <a:p>
            <a:r>
              <a:rPr lang="en-US" dirty="0"/>
              <a:t>Σε πολλές μελέτες έχει διαπιστωθεί ότι το φύλο μπορεί να επηρεάσει τον τρόπο με τον οποίο οι μαθητές μαθαίνουν (Bennet and Marsh, 2003- </a:t>
            </a:r>
            <a:r>
              <a:rPr lang="en-US" dirty="0" err="1"/>
              <a:t>Wehrwein </a:t>
            </a:r>
            <a:r>
              <a:rPr lang="en-US" dirty="0"/>
              <a:t>et al., 2006).</a:t>
            </a:r>
          </a:p>
          <a:p>
            <a:pPr marL="0" indent="0">
              <a:buNone/>
            </a:pPr>
            <a:endParaRPr lang="en-IE" dirty="0"/>
          </a:p>
        </p:txBody>
      </p:sp>
    </p:spTree>
    <p:extLst>
      <p:ext uri="{BB962C8B-B14F-4D97-AF65-F5344CB8AC3E}">
        <p14:creationId xmlns:p14="http://schemas.microsoft.com/office/powerpoint/2010/main" val="867122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 id="{0C741800-20A1-4E8D-AD95-509EB9CADA0D}"/>
              </a:ext>
            </a:extLst>
          </p:cNvPr>
          <p:cNvSpPr>
            <a:spLocks noGrp="1"/>
          </p:cNvSpPr>
          <p:nvPr>
            <p:ph type="title"/>
          </p:nvPr>
        </p:nvSpPr>
        <p:spPr>
          <a:xfrm>
            <a:off x="5019675" y="449263"/>
            <a:ext cx="6105524" cy="1600200"/>
          </a:xfrm>
        </p:spPr>
        <p:txBody>
          <a:bodyPr>
            <a:normAutofit/>
          </a:bodyPr>
          <a:lstStyle/>
          <a:p>
            <a:r>
              <a:rPr lang="en-IE" sz="3600" dirty="0"/>
              <a:t>Ψηφιακή επάρκεια των εκπαιδευτικών</a:t>
            </a:r>
          </a:p>
        </p:txBody>
      </p:sp>
      <p:pic>
        <p:nvPicPr>
          <p:cNvPr id="6" name="Picture Placeholder 5" descr="Older man in a video call">
            <a:extLst>
              <a:ext uri="{FF2B5EF4-FFF2-40B4-BE49-F238E27FC236}">
                <a16:creationId xmlns:a16="http://schemas.microsoft.com/office/drawing/2014/main" xmlns:p14="http://schemas.microsoft.com/office/powerpoint/2010/main" xmlns:a14="http://schemas.microsoft.com/office/drawing/2010/main" xmlns="" id="{8E9C8DA7-9D1B-49F1-AE41-7728229F14E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p14="http://schemas.microsoft.com/office/powerpoint/2010/main" xmlns:a14="http://schemas.microsoft.com/office/drawing/2010/main" xmlns="" id="{C3776B87-C626-4CFF-8606-4A2A18D7B815}"/>
              </a:ext>
            </a:extLst>
          </p:cNvPr>
          <p:cNvSpPr>
            <a:spLocks noGrp="1"/>
          </p:cNvSpPr>
          <p:nvPr>
            <p:ph type="body" sz="half" idx="2"/>
          </p:nvPr>
        </p:nvSpPr>
        <p:spPr>
          <a:xfrm>
            <a:off x="5019675" y="2169363"/>
            <a:ext cx="6667500" cy="3811588"/>
          </a:xfrm>
        </p:spPr>
        <p:txBody>
          <a:bodyPr>
            <a:noAutofit/>
          </a:bodyPr>
          <a:lstStyle/>
          <a:p>
            <a:r>
              <a:rPr lang="en-US" sz="2000" dirty="0"/>
              <a:t>Το επάγγελμα του εκπαιδευτικού αντιμετωπίζει ταχέως μεταβαλλόμενες απαιτήσεις και ως εκπαιδευτικοί χρειαζόμαστε ένα όλο και πιο ευρύ και πιο εξελιγμένο σύνολο ικανοτήτων από ό,τι στο παρελθόν. </a:t>
            </a:r>
          </a:p>
          <a:p>
            <a:r>
              <a:rPr lang="en-US" sz="2000" dirty="0"/>
              <a:t>Ειδικότερα, η πανταχού παρούσα παρουσία των ψηφιακών συσκευών και το καθήκον να βοηθηθούν οι μαθητές να γίνουν ψηφιακά ικανοί απαιτούν από τους εκπαιδευτικούς να αναπτύξουν τη δική τους ψηφιακή ικανότητα.</a:t>
            </a:r>
          </a:p>
          <a:p>
            <a:r>
              <a:rPr lang="en-US" sz="2000" dirty="0">
                <a:solidFill>
                  <a:srgbClr val="E61A52"/>
                </a:solidFill>
              </a:rPr>
              <a:t>Γνωρίζατε ότι υπάρχει ένα ευρωπαϊκό πλαίσιο για την ψηφιακή επάρκεια των εκπαιδευτικών;</a:t>
            </a:r>
          </a:p>
          <a:p>
            <a:endParaRPr lang="en-IE" sz="2000" dirty="0"/>
          </a:p>
        </p:txBody>
      </p:sp>
    </p:spTree>
    <p:extLst>
      <p:ext uri="{BB962C8B-B14F-4D97-AF65-F5344CB8AC3E}">
        <p14:creationId xmlns:p14="http://schemas.microsoft.com/office/powerpoint/2010/main" val="232365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6E98C717-948A-4A83-948E-75DBDB2F7E81}"/>
              </a:ext>
            </a:extLst>
          </p:cNvPr>
          <p:cNvSpPr>
            <a:spLocks noGrp="1"/>
          </p:cNvSpPr>
          <p:nvPr>
            <p:ph type="title"/>
          </p:nvPr>
        </p:nvSpPr>
        <p:spPr>
          <a:xfrm>
            <a:off x="794887" y="858263"/>
            <a:ext cx="6263138" cy="1600200"/>
          </a:xfrm>
        </p:spPr>
        <p:txBody>
          <a:bodyPr>
            <a:normAutofit/>
          </a:bodyPr>
          <a:lstStyle/>
          <a:p>
            <a:r>
              <a:rPr lang="en-US" dirty="0"/>
              <a:t>Ευρωπαϊκό πλαίσιο για την ψηφιακή επάρκεια των εκπαιδευτικών (</a:t>
            </a:r>
            <a:r>
              <a:rPr lang="en-US" dirty="0" err="1"/>
              <a:t>DigCompEdu</a:t>
            </a:r>
            <a:r>
              <a:rPr lang="en-US" dirty="0"/>
              <a:t>)</a:t>
            </a:r>
            <a:endParaRPr lang="en-IE" dirty="0"/>
          </a:p>
        </p:txBody>
      </p:sp>
      <p:sp>
        <p:nvSpPr>
          <p:cNvPr id="4" name="Text Placeholder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A679C236-EDFC-4537-97FB-526C2B38E409}"/>
              </a:ext>
            </a:extLst>
          </p:cNvPr>
          <p:cNvSpPr>
            <a:spLocks noGrp="1"/>
          </p:cNvSpPr>
          <p:nvPr>
            <p:ph type="body" sz="half" idx="2"/>
          </p:nvPr>
        </p:nvSpPr>
        <p:spPr>
          <a:xfrm>
            <a:off x="794886" y="2712288"/>
            <a:ext cx="6472689" cy="3811588"/>
          </a:xfrm>
        </p:spPr>
        <p:txBody>
          <a:bodyPr>
            <a:normAutofit/>
          </a:bodyPr>
          <a:lstStyle/>
          <a:p>
            <a:r>
              <a:rPr lang="en-US" sz="2000" dirty="0"/>
              <a:t>Το πλαίσιο </a:t>
            </a:r>
            <a:r>
              <a:rPr lang="en-US" sz="2000" dirty="0" err="1"/>
              <a:t>DigCompEdu </a:t>
            </a:r>
            <a:r>
              <a:rPr lang="en-US" sz="2000" dirty="0"/>
              <a:t>απευθύνεται σε εκπαιδευτικούς όλων των βαθμίδων της εκπαίδευσης, </a:t>
            </a:r>
          </a:p>
          <a:p>
            <a:r>
              <a:rPr lang="en-US" sz="2000" dirty="0"/>
              <a:t>Ενδιαφέρον για το </a:t>
            </a:r>
            <a:r>
              <a:rPr lang="en-US" sz="2000" dirty="0" smtClean="0"/>
              <a:t>INACT</a:t>
            </a:r>
            <a:r>
              <a:rPr lang="el-GR" sz="2000" dirty="0" smtClean="0"/>
              <a:t> παρουσιάζει το </a:t>
            </a:r>
            <a:r>
              <a:rPr lang="en-US" sz="2000" dirty="0" err="1" smtClean="0"/>
              <a:t>DigCompEdu</a:t>
            </a:r>
            <a:r>
              <a:rPr lang="en-US" sz="2000" dirty="0" smtClean="0"/>
              <a:t> 5.2</a:t>
            </a:r>
            <a:r>
              <a:rPr lang="el-GR" sz="2000" dirty="0" smtClean="0"/>
              <a:t>- </a:t>
            </a:r>
            <a:r>
              <a:rPr lang="en-US" sz="2000" dirty="0" err="1" smtClean="0"/>
              <a:t>Δι</a:t>
            </a:r>
            <a:r>
              <a:rPr lang="en-US" sz="2000" dirty="0" smtClean="0"/>
              <a:t>αφοροποίηση </a:t>
            </a:r>
            <a:r>
              <a:rPr lang="en-US" sz="2000" dirty="0"/>
              <a:t>και εξατομίκευση:</a:t>
            </a:r>
          </a:p>
          <a:p>
            <a:pPr marL="342900" indent="-342900">
              <a:buFont typeface="Arial" panose="020B0604020202020204" pitchFamily="34" charset="0"/>
              <a:buChar char="•"/>
            </a:pPr>
            <a:r>
              <a:rPr lang="en-US" sz="2000" dirty="0">
                <a:solidFill>
                  <a:srgbClr val="E61A52"/>
                </a:solidFill>
              </a:rPr>
              <a:t>Χρήση των ψηφιακών τεχνολογιών για την αντιμετώπιση των διαφορετικών μαθησιακών αναγκών των εκπαιδευομένων, επιτρέποντας στους εκπαιδευόμενους να εξελίσσονται σε διαφορετικά επίπεδα και ταχύτητες και να ακολουθούν ατομικές μαθησιακές διαδρομές και στόχους</a:t>
            </a:r>
            <a:r>
              <a:rPr lang="en-US" sz="2000" dirty="0"/>
              <a:t>.</a:t>
            </a:r>
          </a:p>
          <a:p>
            <a:endParaRPr lang="en-IE" sz="2000" dirty="0"/>
          </a:p>
        </p:txBody>
      </p:sp>
      <p:pic>
        <p:nvPicPr>
          <p:cNvPr id="3074" name="Picture 2" descr="cover">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7D88785A-AEC0-49EE-BB90-8DAC2FB6AD3E}"/>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A52EC7D0-21D3-4973-8477-51DEB6EC3B29}"/>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4">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1004759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14="http://schemas.microsoft.com/office/powerpoint/2010/main" xmlns:ahyp="http://schemas.microsoft.com/office/drawing/2018/hyperlinkcolor" xmlns:p16="http://schemas.microsoft.com/office/powerpoint/2015/main" xmlns:adec="http://schemas.microsoft.com/office/drawing/2017/decorative" xmlns:a14="http://schemas.microsoft.com/office/drawing/2010/main" xmlns="" id="{B0D5F815-BBAD-4AD9-BB9A-4A99E103C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3187" y="1507421"/>
            <a:ext cx="5657845" cy="4317401"/>
          </a:xfrm>
          <a:prstGeom prst="rect">
            <a:avLst/>
          </a:prstGeom>
        </p:spPr>
      </p:pic>
      <p:cxnSp>
        <p:nvCxnSpPr>
          <p:cNvPr id="10" name="Straight Connector 9">
            <a:extLst>
              <a:ext uri="{FF2B5EF4-FFF2-40B4-BE49-F238E27FC236}">
                <a16:creationId xmlns:a16="http://schemas.microsoft.com/office/drawing/2014/main" xmlns:p14="http://schemas.microsoft.com/office/powerpoint/2010/main" xmlns:ahyp="http://schemas.microsoft.com/office/drawing/2018/hyperlinkcolor" xmlns:p16="http://schemas.microsoft.com/office/powerpoint/2015/main" xmlns:adec="http://schemas.microsoft.com/office/drawing/2017/decorative" xmlns:a14="http://schemas.microsoft.com/office/drawing/2010/main" xmlns="" id="{4D56677B-C0B7-4DAC-ACAD-8054FF1B599A}"/>
              </a:ext>
              <a:ext uri="{C183D7F6-B498-43B3-948B-1728B52AA6E4}">
                <adec:decorative xmlns:adec="http://schemas.microsoft.com/office/drawing/2017/decorative" xmlns:p14="http://schemas.microsoft.com/office/powerpoint/2010/main" xmlns:ahyp="http://schemas.microsoft.com/office/drawing/2018/hyperlinkcolor" xmlns:p16="http://schemas.microsoft.com/office/powerpoint/2015/main" xmlns:a14="http://schemas.microsoft.com/office/drawing/2010/main" xmlns:a16="http://schemas.microsoft.com/office/drawing/2014/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14="http://schemas.microsoft.com/office/powerpoint/2010/main" xmlns:ahyp="http://schemas.microsoft.com/office/drawing/2018/hyperlinkcolor" xmlns:adec="http://schemas.microsoft.com/office/drawing/2017/decorative" xmlns:a14="http://schemas.microsoft.com/office/drawing/2010/main" xmlns:a16="http://schemas.microsoft.com/office/drawing/2014/main" xmlns="" val="1"/>
              </p:ext>
            </p:extLst>
          </p:nvPr>
        </p:nvCxnSpPr>
        <p:spPr>
          <a:xfrm>
            <a:off x="6096000" y="1573887"/>
            <a:ext cx="0" cy="3710227"/>
          </a:xfrm>
          <a:prstGeom prst="line">
            <a:avLst/>
          </a:prstGeom>
          <a:ln w="19050">
            <a:solidFill>
              <a:srgbClr val="99C5F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p14="http://schemas.microsoft.com/office/powerpoint/2010/main" xmlns:ahyp="http://schemas.microsoft.com/office/drawing/2018/hyperlinkcolor" xmlns:p16="http://schemas.microsoft.com/office/powerpoint/2015/main" xmlns:adec="http://schemas.microsoft.com/office/drawing/2017/decorative" xmlns:a14="http://schemas.microsoft.com/office/drawing/2010/main" xmlns="" id="{76A41BAD-B49B-47F7-82B8-8012769B33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99" y="1503332"/>
            <a:ext cx="6090936" cy="4321489"/>
          </a:xfrm>
          <a:prstGeom prst="rect">
            <a:avLst/>
          </a:prstGeom>
        </p:spPr>
      </p:pic>
      <p:sp>
        <p:nvSpPr>
          <p:cNvPr id="7" name="Title 1">
            <a:extLst>
              <a:ext uri="{FF2B5EF4-FFF2-40B4-BE49-F238E27FC236}">
                <a16:creationId xmlns:a16="http://schemas.microsoft.com/office/drawing/2014/main" xmlns:p14="http://schemas.microsoft.com/office/powerpoint/2010/main" xmlns:ahyp="http://schemas.microsoft.com/office/drawing/2018/hyperlinkcolor" xmlns:p16="http://schemas.microsoft.com/office/powerpoint/2015/main" xmlns:adec="http://schemas.microsoft.com/office/drawing/2017/decorative" xmlns:a14="http://schemas.microsoft.com/office/drawing/2010/main" xmlns="" id="{2CC35853-200E-436D-AB04-B85C5BB64B59}"/>
              </a:ext>
            </a:extLst>
          </p:cNvPr>
          <p:cNvSpPr txBox="1">
            <a:spLocks/>
          </p:cNvSpPr>
          <p:nvPr/>
        </p:nvSpPr>
        <p:spPr>
          <a:xfrm>
            <a:off x="271012" y="229613"/>
            <a:ext cx="10644638"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dirty="0" err="1"/>
              <a:t>DigCompEdu </a:t>
            </a:r>
            <a:r>
              <a:rPr lang="en-US" sz="3600" dirty="0"/>
              <a:t>- </a:t>
            </a:r>
            <a:r>
              <a:rPr lang="en-IE" sz="3600" dirty="0"/>
              <a:t>Διαφοροποίηση και εξατομίκευση </a:t>
            </a:r>
            <a:r>
              <a:rPr lang="en-US" sz="3600" dirty="0"/>
              <a:t>- </a:t>
            </a:r>
            <a:r>
              <a:rPr lang="en-IE" sz="3600" dirty="0"/>
              <a:t>Πρόοδος και επάρκεια</a:t>
            </a:r>
          </a:p>
        </p:txBody>
      </p:sp>
      <p:sp>
        <p:nvSpPr>
          <p:cNvPr id="8" name="TextBox 7">
            <a:hlinkClick r:id="rId4"/>
            <a:extLst>
              <a:ext uri="{FF2B5EF4-FFF2-40B4-BE49-F238E27FC236}">
                <a16:creationId xmlns:a16="http://schemas.microsoft.com/office/drawing/2014/main" xmlns:p14="http://schemas.microsoft.com/office/powerpoint/2010/main" xmlns:ahyp="http://schemas.microsoft.com/office/drawing/2018/hyperlinkcolor" xmlns:p16="http://schemas.microsoft.com/office/powerpoint/2015/main" xmlns:adec="http://schemas.microsoft.com/office/drawing/2017/decorative" xmlns:a14="http://schemas.microsoft.com/office/drawing/2010/main" xmlns="" id="{2CD10C75-C3C2-4B80-A0B1-CDEA910AB4D5}"/>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5">
                  <a:extLst>
                    <a:ext uri="{A12FA001-AC4F-418D-AE19-62706E023703}">
                      <ahyp:hlinkClr xmlns:p14="http://schemas.microsoft.com/office/powerpoint/2010/main" xmlns:ahyp="http://schemas.microsoft.com/office/drawing/2018/hyperlinkcolor" xmlns:p16="http://schemas.microsoft.com/office/powerpoint/2015/main" xmlns:adec="http://schemas.microsoft.com/office/drawing/2017/decorative" xmlns:a14="http://schemas.microsoft.com/office/drawing/2010/main" xmlns:a16="http://schemas.microsoft.com/office/drawing/2014/main" xmlns="" val="tx"/>
                    </a:ext>
                  </a:extLst>
                </a:hlinkClick>
              </a:rPr>
              <a:t>Πηγή</a:t>
            </a:r>
            <a:endParaRPr lang="en-IE" dirty="0">
              <a:solidFill>
                <a:srgbClr val="378FCD"/>
              </a:solidFill>
            </a:endParaRPr>
          </a:p>
        </p:txBody>
      </p:sp>
      <p:sp>
        <p:nvSpPr>
          <p:cNvPr id="2" name="TextBox 1"/>
          <p:cNvSpPr txBox="1"/>
          <p:nvPr/>
        </p:nvSpPr>
        <p:spPr>
          <a:xfrm>
            <a:off x="220735" y="2035150"/>
            <a:ext cx="1143721" cy="600164"/>
          </a:xfrm>
          <a:prstGeom prst="rect">
            <a:avLst/>
          </a:prstGeom>
          <a:solidFill>
            <a:srgbClr val="FFFFFF"/>
          </a:solidFill>
        </p:spPr>
        <p:txBody>
          <a:bodyPr wrap="square" rtlCol="0">
            <a:spAutoFit/>
          </a:bodyPr>
          <a:lstStyle/>
          <a:p>
            <a:r>
              <a:rPr lang="el-GR" sz="1100" b="1" dirty="0" smtClean="0">
                <a:solidFill>
                  <a:schemeClr val="tx2"/>
                </a:solidFill>
              </a:rPr>
              <a:t>Νεοεισερχόμενος</a:t>
            </a:r>
          </a:p>
          <a:p>
            <a:r>
              <a:rPr lang="el-GR" sz="1100" b="1" dirty="0" smtClean="0">
                <a:solidFill>
                  <a:schemeClr val="tx2"/>
                </a:solidFill>
              </a:rPr>
              <a:t>(</a:t>
            </a:r>
            <a:r>
              <a:rPr lang="en-GB" sz="1100" b="1" dirty="0" smtClean="0">
                <a:solidFill>
                  <a:schemeClr val="tx2"/>
                </a:solidFill>
              </a:rPr>
              <a:t>A1)</a:t>
            </a:r>
            <a:endParaRPr lang="el-GR" sz="1100" dirty="0">
              <a:solidFill>
                <a:schemeClr val="tx2"/>
              </a:solidFill>
            </a:endParaRPr>
          </a:p>
        </p:txBody>
      </p:sp>
      <p:sp>
        <p:nvSpPr>
          <p:cNvPr id="9" name="TextBox 8"/>
          <p:cNvSpPr txBox="1"/>
          <p:nvPr/>
        </p:nvSpPr>
        <p:spPr>
          <a:xfrm>
            <a:off x="220735" y="3338254"/>
            <a:ext cx="1143721" cy="430887"/>
          </a:xfrm>
          <a:prstGeom prst="rect">
            <a:avLst/>
          </a:prstGeom>
          <a:solidFill>
            <a:srgbClr val="F7F7F7"/>
          </a:solidFill>
        </p:spPr>
        <p:txBody>
          <a:bodyPr wrap="square" rtlCol="0">
            <a:spAutoFit/>
          </a:bodyPr>
          <a:lstStyle/>
          <a:p>
            <a:r>
              <a:rPr lang="el-GR" sz="1100" b="1" dirty="0">
                <a:solidFill>
                  <a:schemeClr val="tx2"/>
                </a:solidFill>
              </a:rPr>
              <a:t>Εξερευνητής (</a:t>
            </a:r>
            <a:r>
              <a:rPr lang="en-GB" sz="1100" b="1" dirty="0">
                <a:solidFill>
                  <a:schemeClr val="tx2"/>
                </a:solidFill>
              </a:rPr>
              <a:t>A2</a:t>
            </a:r>
            <a:r>
              <a:rPr lang="en-GB" sz="1100" b="1" dirty="0" smtClean="0">
                <a:solidFill>
                  <a:schemeClr val="tx2"/>
                </a:solidFill>
              </a:rPr>
              <a:t>)</a:t>
            </a:r>
            <a:endParaRPr lang="el-GR" sz="1100" dirty="0">
              <a:solidFill>
                <a:schemeClr val="tx2"/>
              </a:solidFill>
            </a:endParaRPr>
          </a:p>
        </p:txBody>
      </p:sp>
      <p:sp>
        <p:nvSpPr>
          <p:cNvPr id="11" name="TextBox 10"/>
          <p:cNvSpPr txBox="1"/>
          <p:nvPr/>
        </p:nvSpPr>
        <p:spPr>
          <a:xfrm>
            <a:off x="214210" y="4551292"/>
            <a:ext cx="1143721" cy="430887"/>
          </a:xfrm>
          <a:prstGeom prst="rect">
            <a:avLst/>
          </a:prstGeom>
          <a:solidFill>
            <a:srgbClr val="FFFFFF"/>
          </a:solidFill>
        </p:spPr>
        <p:txBody>
          <a:bodyPr wrap="square" rtlCol="0">
            <a:spAutoFit/>
          </a:bodyPr>
          <a:lstStyle/>
          <a:p>
            <a:r>
              <a:rPr lang="el-GR" sz="1100" b="1" dirty="0" err="1">
                <a:solidFill>
                  <a:schemeClr val="tx2"/>
                </a:solidFill>
              </a:rPr>
              <a:t>Ολοκληρωτής</a:t>
            </a:r>
            <a:r>
              <a:rPr lang="el-GR" sz="1100" b="1" dirty="0">
                <a:solidFill>
                  <a:schemeClr val="tx2"/>
                </a:solidFill>
              </a:rPr>
              <a:t> (</a:t>
            </a:r>
            <a:r>
              <a:rPr lang="en-GB" sz="1100" b="1" dirty="0">
                <a:solidFill>
                  <a:schemeClr val="tx2"/>
                </a:solidFill>
              </a:rPr>
              <a:t>B1)</a:t>
            </a:r>
            <a:endParaRPr lang="el-GR" sz="1100" dirty="0">
              <a:solidFill>
                <a:schemeClr val="tx2"/>
              </a:solidFill>
            </a:endParaRPr>
          </a:p>
        </p:txBody>
      </p:sp>
      <p:sp>
        <p:nvSpPr>
          <p:cNvPr id="12" name="TextBox 11"/>
          <p:cNvSpPr txBox="1"/>
          <p:nvPr/>
        </p:nvSpPr>
        <p:spPr>
          <a:xfrm>
            <a:off x="6400800" y="1614369"/>
            <a:ext cx="1071835" cy="430887"/>
          </a:xfrm>
          <a:prstGeom prst="rect">
            <a:avLst/>
          </a:prstGeom>
          <a:solidFill>
            <a:srgbClr val="F7F7F7"/>
          </a:solidFill>
        </p:spPr>
        <p:txBody>
          <a:bodyPr wrap="square" rtlCol="0">
            <a:spAutoFit/>
          </a:bodyPr>
          <a:lstStyle/>
          <a:p>
            <a:r>
              <a:rPr lang="el-GR" sz="1100" b="1" dirty="0">
                <a:solidFill>
                  <a:schemeClr val="tx2"/>
                </a:solidFill>
              </a:rPr>
              <a:t>Εμπειρογνώμονας (</a:t>
            </a:r>
            <a:r>
              <a:rPr lang="en-GB" sz="1100" b="1" dirty="0">
                <a:solidFill>
                  <a:schemeClr val="tx2"/>
                </a:solidFill>
              </a:rPr>
              <a:t>B2)</a:t>
            </a:r>
            <a:endParaRPr lang="el-GR" sz="1100" dirty="0">
              <a:solidFill>
                <a:schemeClr val="tx2"/>
              </a:solidFill>
            </a:endParaRPr>
          </a:p>
        </p:txBody>
      </p:sp>
      <p:sp>
        <p:nvSpPr>
          <p:cNvPr id="13" name="TextBox 12"/>
          <p:cNvSpPr txBox="1"/>
          <p:nvPr/>
        </p:nvSpPr>
        <p:spPr>
          <a:xfrm>
            <a:off x="6400799" y="3126077"/>
            <a:ext cx="1071836" cy="430887"/>
          </a:xfrm>
          <a:prstGeom prst="rect">
            <a:avLst/>
          </a:prstGeom>
          <a:solidFill>
            <a:srgbClr val="F7F7F7"/>
          </a:solidFill>
        </p:spPr>
        <p:txBody>
          <a:bodyPr wrap="square" rtlCol="0">
            <a:spAutoFit/>
          </a:bodyPr>
          <a:lstStyle/>
          <a:p>
            <a:r>
              <a:rPr lang="el-GR" sz="1100" b="1" dirty="0" smtClean="0">
                <a:solidFill>
                  <a:schemeClr val="tx2"/>
                </a:solidFill>
              </a:rPr>
              <a:t>Ηγέτης </a:t>
            </a:r>
          </a:p>
          <a:p>
            <a:r>
              <a:rPr lang="el-GR" sz="1100" b="1" dirty="0" smtClean="0">
                <a:solidFill>
                  <a:schemeClr val="tx2"/>
                </a:solidFill>
              </a:rPr>
              <a:t>(</a:t>
            </a:r>
            <a:r>
              <a:rPr lang="en-GB" sz="1100" b="1" dirty="0">
                <a:solidFill>
                  <a:schemeClr val="tx2"/>
                </a:solidFill>
              </a:rPr>
              <a:t>C1)</a:t>
            </a:r>
            <a:endParaRPr lang="el-GR" sz="1100" dirty="0">
              <a:solidFill>
                <a:schemeClr val="tx2"/>
              </a:solidFill>
            </a:endParaRPr>
          </a:p>
        </p:txBody>
      </p:sp>
      <p:sp>
        <p:nvSpPr>
          <p:cNvPr id="14" name="TextBox 13"/>
          <p:cNvSpPr txBox="1"/>
          <p:nvPr/>
        </p:nvSpPr>
        <p:spPr>
          <a:xfrm>
            <a:off x="6349976" y="4747686"/>
            <a:ext cx="1074421" cy="468987"/>
          </a:xfrm>
          <a:custGeom>
            <a:avLst/>
            <a:gdLst>
              <a:gd name="connsiteX0" fmla="*/ 0 w 1173481"/>
              <a:gd name="connsiteY0" fmla="*/ 0 h 430887"/>
              <a:gd name="connsiteX1" fmla="*/ 1173481 w 1173481"/>
              <a:gd name="connsiteY1" fmla="*/ 0 h 430887"/>
              <a:gd name="connsiteX2" fmla="*/ 1173481 w 1173481"/>
              <a:gd name="connsiteY2" fmla="*/ 430887 h 430887"/>
              <a:gd name="connsiteX3" fmla="*/ 0 w 1173481"/>
              <a:gd name="connsiteY3" fmla="*/ 430887 h 430887"/>
              <a:gd name="connsiteX4" fmla="*/ 0 w 1173481"/>
              <a:gd name="connsiteY4" fmla="*/ 0 h 430887"/>
              <a:gd name="connsiteX0" fmla="*/ 0 w 1173481"/>
              <a:gd name="connsiteY0" fmla="*/ 7620 h 438507"/>
              <a:gd name="connsiteX1" fmla="*/ 1074421 w 1173481"/>
              <a:gd name="connsiteY1" fmla="*/ 0 h 438507"/>
              <a:gd name="connsiteX2" fmla="*/ 1173481 w 1173481"/>
              <a:gd name="connsiteY2" fmla="*/ 438507 h 438507"/>
              <a:gd name="connsiteX3" fmla="*/ 0 w 1173481"/>
              <a:gd name="connsiteY3" fmla="*/ 438507 h 438507"/>
              <a:gd name="connsiteX4" fmla="*/ 0 w 1173481"/>
              <a:gd name="connsiteY4" fmla="*/ 7620 h 438507"/>
              <a:gd name="connsiteX0" fmla="*/ 0 w 1074421"/>
              <a:gd name="connsiteY0" fmla="*/ 7620 h 468987"/>
              <a:gd name="connsiteX1" fmla="*/ 1074421 w 1074421"/>
              <a:gd name="connsiteY1" fmla="*/ 0 h 468987"/>
              <a:gd name="connsiteX2" fmla="*/ 1051561 w 1074421"/>
              <a:gd name="connsiteY2" fmla="*/ 468987 h 468987"/>
              <a:gd name="connsiteX3" fmla="*/ 0 w 1074421"/>
              <a:gd name="connsiteY3" fmla="*/ 438507 h 468987"/>
              <a:gd name="connsiteX4" fmla="*/ 0 w 1074421"/>
              <a:gd name="connsiteY4" fmla="*/ 7620 h 46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421" h="468987">
                <a:moveTo>
                  <a:pt x="0" y="7620"/>
                </a:moveTo>
                <a:lnTo>
                  <a:pt x="1074421" y="0"/>
                </a:lnTo>
                <a:lnTo>
                  <a:pt x="1051561" y="468987"/>
                </a:lnTo>
                <a:lnTo>
                  <a:pt x="0" y="438507"/>
                </a:lnTo>
                <a:lnTo>
                  <a:pt x="0" y="7620"/>
                </a:lnTo>
                <a:close/>
              </a:path>
            </a:pathLst>
          </a:custGeom>
          <a:solidFill>
            <a:srgbClr val="F7F7F7"/>
          </a:solidFill>
        </p:spPr>
        <p:txBody>
          <a:bodyPr wrap="square" rtlCol="0">
            <a:spAutoFit/>
          </a:bodyPr>
          <a:lstStyle/>
          <a:p>
            <a:r>
              <a:rPr lang="el-GR" sz="1100" b="1" dirty="0" smtClean="0">
                <a:solidFill>
                  <a:schemeClr val="tx2"/>
                </a:solidFill>
              </a:rPr>
              <a:t>Πρωτοπόρος</a:t>
            </a:r>
          </a:p>
          <a:p>
            <a:r>
              <a:rPr lang="el-GR" sz="1100" b="1" dirty="0" smtClean="0">
                <a:solidFill>
                  <a:schemeClr val="tx2"/>
                </a:solidFill>
              </a:rPr>
              <a:t>(</a:t>
            </a:r>
            <a:r>
              <a:rPr lang="en-GB" sz="1100" b="1" dirty="0" smtClean="0">
                <a:solidFill>
                  <a:schemeClr val="tx2"/>
                </a:solidFill>
              </a:rPr>
              <a:t>C</a:t>
            </a:r>
            <a:r>
              <a:rPr lang="el-GR" sz="1100" b="1" dirty="0" smtClean="0">
                <a:solidFill>
                  <a:schemeClr val="tx2"/>
                </a:solidFill>
              </a:rPr>
              <a:t>2</a:t>
            </a:r>
            <a:r>
              <a:rPr lang="en-GB" sz="1100" b="1" dirty="0" smtClean="0">
                <a:solidFill>
                  <a:schemeClr val="tx2"/>
                </a:solidFill>
              </a:rPr>
              <a:t>)</a:t>
            </a:r>
            <a:endParaRPr lang="el-GR" sz="1100" dirty="0">
              <a:solidFill>
                <a:schemeClr val="tx2"/>
              </a:solidFill>
            </a:endParaRPr>
          </a:p>
        </p:txBody>
      </p:sp>
      <p:sp>
        <p:nvSpPr>
          <p:cNvPr id="15" name="TextBox 14"/>
          <p:cNvSpPr txBox="1"/>
          <p:nvPr/>
        </p:nvSpPr>
        <p:spPr>
          <a:xfrm>
            <a:off x="1483216" y="2130138"/>
            <a:ext cx="1460510" cy="861774"/>
          </a:xfrm>
          <a:prstGeom prst="rect">
            <a:avLst/>
          </a:prstGeom>
          <a:solidFill>
            <a:srgbClr val="FFFFFF"/>
          </a:solidFill>
        </p:spPr>
        <p:txBody>
          <a:bodyPr wrap="square" rtlCol="0">
            <a:spAutoFit/>
          </a:bodyPr>
          <a:lstStyle/>
          <a:p>
            <a:r>
              <a:rPr lang="el-GR" sz="1000" b="1" dirty="0">
                <a:solidFill>
                  <a:schemeClr val="tx2"/>
                </a:solidFill>
              </a:rPr>
              <a:t>Ελάχιστη χρήση</a:t>
            </a:r>
            <a:r>
              <a:rPr lang="el-GR" sz="1000" dirty="0">
                <a:solidFill>
                  <a:schemeClr val="tx2"/>
                </a:solidFill>
              </a:rPr>
              <a:t> των ψηφιακών δεδομένων για ανατροφοδότηση και </a:t>
            </a:r>
            <a:r>
              <a:rPr lang="el-GR" sz="1000" dirty="0" smtClean="0">
                <a:solidFill>
                  <a:schemeClr val="tx2"/>
                </a:solidFill>
              </a:rPr>
              <a:t>προγραμματισμό</a:t>
            </a:r>
          </a:p>
          <a:p>
            <a:endParaRPr lang="el-GR" sz="1000" dirty="0">
              <a:solidFill>
                <a:schemeClr val="tx2"/>
              </a:solidFill>
            </a:endParaRPr>
          </a:p>
        </p:txBody>
      </p:sp>
      <p:sp>
        <p:nvSpPr>
          <p:cNvPr id="16" name="TextBox 15"/>
          <p:cNvSpPr txBox="1"/>
          <p:nvPr/>
        </p:nvSpPr>
        <p:spPr>
          <a:xfrm>
            <a:off x="3187566" y="2101636"/>
            <a:ext cx="2664594" cy="861774"/>
          </a:xfrm>
          <a:prstGeom prst="rect">
            <a:avLst/>
          </a:prstGeom>
          <a:solidFill>
            <a:srgbClr val="FFFFFF"/>
          </a:solidFill>
        </p:spPr>
        <p:txBody>
          <a:bodyPr wrap="square" rtlCol="0">
            <a:spAutoFit/>
          </a:bodyPr>
          <a:lstStyle/>
          <a:p>
            <a:r>
              <a:rPr lang="el-GR" sz="1000" dirty="0">
                <a:solidFill>
                  <a:schemeClr val="tx2"/>
                </a:solidFill>
              </a:rPr>
              <a:t>Δεν γνωρίζω πώς οι ψηφιακές τεχνολογίες μπορούν να με βοηθήσουν στην παροχή ανατροφοδότησης στους μαθητές ή στην προσαρμογή των στρατηγικών διδασκαλίας μου.</a:t>
            </a:r>
          </a:p>
        </p:txBody>
      </p:sp>
      <p:sp>
        <p:nvSpPr>
          <p:cNvPr id="17" name="TextBox 16"/>
          <p:cNvSpPr txBox="1"/>
          <p:nvPr/>
        </p:nvSpPr>
        <p:spPr>
          <a:xfrm>
            <a:off x="1450182" y="3341520"/>
            <a:ext cx="1590198" cy="707886"/>
          </a:xfrm>
          <a:prstGeom prst="rect">
            <a:avLst/>
          </a:prstGeom>
          <a:solidFill>
            <a:srgbClr val="F7F7F7"/>
          </a:solidFill>
        </p:spPr>
        <p:txBody>
          <a:bodyPr wrap="square" rtlCol="0">
            <a:spAutoFit/>
          </a:bodyPr>
          <a:lstStyle/>
          <a:p>
            <a:r>
              <a:rPr lang="el-GR" sz="1000" dirty="0">
                <a:solidFill>
                  <a:schemeClr val="tx2"/>
                </a:solidFill>
              </a:rPr>
              <a:t>Χρήση ψηφιακών τεχνολογιών για την </a:t>
            </a:r>
            <a:r>
              <a:rPr lang="el-GR" sz="1000" b="1" dirty="0">
                <a:solidFill>
                  <a:schemeClr val="tx2"/>
                </a:solidFill>
              </a:rPr>
              <a:t>ενημέρωση της ανατροφοδότησης</a:t>
            </a:r>
          </a:p>
        </p:txBody>
      </p:sp>
      <p:sp>
        <p:nvSpPr>
          <p:cNvPr id="18" name="TextBox 17"/>
          <p:cNvSpPr txBox="1"/>
          <p:nvPr/>
        </p:nvSpPr>
        <p:spPr>
          <a:xfrm>
            <a:off x="3187566" y="3235234"/>
            <a:ext cx="2664594" cy="861774"/>
          </a:xfrm>
          <a:prstGeom prst="rect">
            <a:avLst/>
          </a:prstGeom>
          <a:solidFill>
            <a:srgbClr val="F7F7F7"/>
          </a:solidFill>
        </p:spPr>
        <p:txBody>
          <a:bodyPr wrap="square" rtlCol="0">
            <a:spAutoFit/>
          </a:bodyPr>
          <a:lstStyle/>
          <a:p>
            <a:r>
              <a:rPr lang="el-GR" sz="1000" dirty="0"/>
              <a:t>Χρησιμοποιώ τις ψηφιακές τεχνολογίες για να συντάξω μια επισκόπηση της προόδου των εκπαιδευομένων, την οποία χρησιμοποιώ ως βάση για την παροχή ανατροφοδότησης και συμβουλών. </a:t>
            </a:r>
            <a:endParaRPr lang="el-GR" sz="1000" dirty="0">
              <a:solidFill>
                <a:schemeClr val="tx2"/>
              </a:solidFill>
            </a:endParaRPr>
          </a:p>
        </p:txBody>
      </p:sp>
      <p:sp>
        <p:nvSpPr>
          <p:cNvPr id="19" name="TextBox 18"/>
          <p:cNvSpPr txBox="1"/>
          <p:nvPr/>
        </p:nvSpPr>
        <p:spPr>
          <a:xfrm>
            <a:off x="3221128" y="4501382"/>
            <a:ext cx="2761248" cy="1274578"/>
          </a:xfrm>
          <a:custGeom>
            <a:avLst/>
            <a:gdLst>
              <a:gd name="connsiteX0" fmla="*/ 0 w 2761248"/>
              <a:gd name="connsiteY0" fmla="*/ 0 h 1323439"/>
              <a:gd name="connsiteX1" fmla="*/ 2761248 w 2761248"/>
              <a:gd name="connsiteY1" fmla="*/ 0 h 1323439"/>
              <a:gd name="connsiteX2" fmla="*/ 2761248 w 2761248"/>
              <a:gd name="connsiteY2" fmla="*/ 1323439 h 1323439"/>
              <a:gd name="connsiteX3" fmla="*/ 0 w 2761248"/>
              <a:gd name="connsiteY3" fmla="*/ 1323439 h 1323439"/>
              <a:gd name="connsiteX4" fmla="*/ 0 w 2761248"/>
              <a:gd name="connsiteY4" fmla="*/ 0 h 1323439"/>
              <a:gd name="connsiteX0" fmla="*/ 0 w 2761248"/>
              <a:gd name="connsiteY0" fmla="*/ 0 h 1323439"/>
              <a:gd name="connsiteX1" fmla="*/ 2761248 w 2761248"/>
              <a:gd name="connsiteY1" fmla="*/ 0 h 1323439"/>
              <a:gd name="connsiteX2" fmla="*/ 2761248 w 2761248"/>
              <a:gd name="connsiteY2" fmla="*/ 1323439 h 1323439"/>
              <a:gd name="connsiteX3" fmla="*/ 45719 w 2761248"/>
              <a:gd name="connsiteY3" fmla="*/ 1305058 h 1323439"/>
              <a:gd name="connsiteX4" fmla="*/ 0 w 2761248"/>
              <a:gd name="connsiteY4" fmla="*/ 0 h 1323439"/>
              <a:gd name="connsiteX0" fmla="*/ 0 w 2761248"/>
              <a:gd name="connsiteY0" fmla="*/ 0 h 1305058"/>
              <a:gd name="connsiteX1" fmla="*/ 2761248 w 2761248"/>
              <a:gd name="connsiteY1" fmla="*/ 0 h 1305058"/>
              <a:gd name="connsiteX2" fmla="*/ 2745332 w 2761248"/>
              <a:gd name="connsiteY2" fmla="*/ 1251718 h 1305058"/>
              <a:gd name="connsiteX3" fmla="*/ 45719 w 2761248"/>
              <a:gd name="connsiteY3" fmla="*/ 1305058 h 1305058"/>
              <a:gd name="connsiteX4" fmla="*/ 0 w 2761248"/>
              <a:gd name="connsiteY4" fmla="*/ 0 h 1305058"/>
              <a:gd name="connsiteX0" fmla="*/ 0 w 2761248"/>
              <a:gd name="connsiteY0" fmla="*/ 0 h 1274578"/>
              <a:gd name="connsiteX1" fmla="*/ 2761248 w 2761248"/>
              <a:gd name="connsiteY1" fmla="*/ 0 h 1274578"/>
              <a:gd name="connsiteX2" fmla="*/ 2745332 w 2761248"/>
              <a:gd name="connsiteY2" fmla="*/ 1251718 h 1274578"/>
              <a:gd name="connsiteX3" fmla="*/ 63092 w 2761248"/>
              <a:gd name="connsiteY3" fmla="*/ 1274578 h 1274578"/>
              <a:gd name="connsiteX4" fmla="*/ 0 w 2761248"/>
              <a:gd name="connsiteY4" fmla="*/ 0 h 127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248" h="1274578">
                <a:moveTo>
                  <a:pt x="0" y="0"/>
                </a:moveTo>
                <a:lnTo>
                  <a:pt x="2761248" y="0"/>
                </a:lnTo>
                <a:lnTo>
                  <a:pt x="2745332" y="1251718"/>
                </a:lnTo>
                <a:lnTo>
                  <a:pt x="63092" y="1274578"/>
                </a:lnTo>
                <a:lnTo>
                  <a:pt x="0" y="0"/>
                </a:lnTo>
                <a:close/>
              </a:path>
            </a:pathLst>
          </a:custGeom>
          <a:solidFill>
            <a:srgbClr val="FFFFFF"/>
          </a:solidFill>
        </p:spPr>
        <p:txBody>
          <a:bodyPr wrap="square" rtlCol="0">
            <a:spAutoFit/>
          </a:bodyPr>
          <a:lstStyle/>
          <a:p>
            <a:r>
              <a:rPr lang="el-GR" sz="1000" dirty="0">
                <a:solidFill>
                  <a:schemeClr val="tx2"/>
                </a:solidFill>
              </a:rPr>
              <a:t>Χρησιμοποιώ την ψηφιακή τεχνολογία για να βαθμολογήσω και να δώσω ανατροφοδότηση σχετικά με ηλεκτρονικά υποβαλλόμενες εργασίες.</a:t>
            </a:r>
          </a:p>
          <a:p>
            <a:r>
              <a:rPr lang="el-GR" sz="1000" dirty="0" smtClean="0">
                <a:solidFill>
                  <a:schemeClr val="tx2"/>
                </a:solidFill>
              </a:rPr>
              <a:t>Βοηθάω </a:t>
            </a:r>
            <a:r>
              <a:rPr lang="el-GR" sz="1000" dirty="0">
                <a:solidFill>
                  <a:schemeClr val="tx2"/>
                </a:solidFill>
              </a:rPr>
              <a:t>τους μαθητές και/ή τους γονείς να έχουν πρόσβαση σε πληροφορίες σχετικά με τις επιδόσεις των μαθητών, χρησιμοποιώντας ψηφιακές τεχνολογίες.</a:t>
            </a:r>
          </a:p>
        </p:txBody>
      </p:sp>
      <p:sp>
        <p:nvSpPr>
          <p:cNvPr id="20" name="TextBox 19"/>
          <p:cNvSpPr txBox="1"/>
          <p:nvPr/>
        </p:nvSpPr>
        <p:spPr>
          <a:xfrm>
            <a:off x="9132957" y="1596406"/>
            <a:ext cx="2495163" cy="1338828"/>
          </a:xfrm>
          <a:prstGeom prst="rect">
            <a:avLst/>
          </a:prstGeom>
          <a:solidFill>
            <a:srgbClr val="F7F7F7"/>
          </a:solidFill>
        </p:spPr>
        <p:txBody>
          <a:bodyPr wrap="square" rtlCol="0">
            <a:spAutoFit/>
          </a:bodyPr>
          <a:lstStyle/>
          <a:p>
            <a:r>
              <a:rPr lang="el-GR" sz="900" dirty="0">
                <a:solidFill>
                  <a:schemeClr val="tx2"/>
                </a:solidFill>
              </a:rPr>
              <a:t>Προσαρμόζω τις πρακτικές διδασκαλίας και αξιολόγησης, με βάση τα δεδομένα που παράγονται από τις ψηφιακές τεχνολογίες που χρησιμοποιώ.</a:t>
            </a:r>
          </a:p>
          <a:p>
            <a:r>
              <a:rPr lang="el-GR" sz="900" dirty="0">
                <a:solidFill>
                  <a:schemeClr val="tx2"/>
                </a:solidFill>
              </a:rPr>
              <a:t>Παρέχουμε προσωπική ανατροφοδότηση και προσφέρουμε διαφοροποιημένη υποστήριξη στους εκπαιδευόμενους, με βάση τα δεδομένα που παράγονται από τις ψηφιακές τεχνολογίες που </a:t>
            </a:r>
            <a:r>
              <a:rPr lang="el-GR" sz="900" dirty="0" smtClean="0">
                <a:solidFill>
                  <a:schemeClr val="tx2"/>
                </a:solidFill>
              </a:rPr>
              <a:t>χρησιμοποιούνται.</a:t>
            </a:r>
            <a:endParaRPr lang="el-GR" sz="900" dirty="0">
              <a:solidFill>
                <a:schemeClr val="tx2"/>
              </a:solidFill>
            </a:endParaRPr>
          </a:p>
        </p:txBody>
      </p:sp>
      <p:sp>
        <p:nvSpPr>
          <p:cNvPr id="21" name="TextBox 20"/>
          <p:cNvSpPr txBox="1"/>
          <p:nvPr/>
        </p:nvSpPr>
        <p:spPr>
          <a:xfrm>
            <a:off x="9144501" y="3094258"/>
            <a:ext cx="2510403" cy="1562487"/>
          </a:xfrm>
          <a:custGeom>
            <a:avLst/>
            <a:gdLst>
              <a:gd name="connsiteX0" fmla="*/ 0 w 2495163"/>
              <a:gd name="connsiteY0" fmla="*/ 0 h 1615827"/>
              <a:gd name="connsiteX1" fmla="*/ 2495163 w 2495163"/>
              <a:gd name="connsiteY1" fmla="*/ 0 h 1615827"/>
              <a:gd name="connsiteX2" fmla="*/ 2495163 w 2495163"/>
              <a:gd name="connsiteY2" fmla="*/ 1615827 h 1615827"/>
              <a:gd name="connsiteX3" fmla="*/ 0 w 2495163"/>
              <a:gd name="connsiteY3" fmla="*/ 1615827 h 1615827"/>
              <a:gd name="connsiteX4" fmla="*/ 0 w 2495163"/>
              <a:gd name="connsiteY4" fmla="*/ 0 h 1615827"/>
              <a:gd name="connsiteX0" fmla="*/ 15240 w 2510403"/>
              <a:gd name="connsiteY0" fmla="*/ 0 h 1615827"/>
              <a:gd name="connsiteX1" fmla="*/ 2510403 w 2510403"/>
              <a:gd name="connsiteY1" fmla="*/ 0 h 1615827"/>
              <a:gd name="connsiteX2" fmla="*/ 2510403 w 2510403"/>
              <a:gd name="connsiteY2" fmla="*/ 1615827 h 1615827"/>
              <a:gd name="connsiteX3" fmla="*/ 0 w 2510403"/>
              <a:gd name="connsiteY3" fmla="*/ 1562487 h 1615827"/>
              <a:gd name="connsiteX4" fmla="*/ 15240 w 2510403"/>
              <a:gd name="connsiteY4" fmla="*/ 0 h 1615827"/>
              <a:gd name="connsiteX0" fmla="*/ 15240 w 2510403"/>
              <a:gd name="connsiteY0" fmla="*/ 0 h 1562487"/>
              <a:gd name="connsiteX1" fmla="*/ 2510403 w 2510403"/>
              <a:gd name="connsiteY1" fmla="*/ 0 h 1562487"/>
              <a:gd name="connsiteX2" fmla="*/ 2495163 w 2510403"/>
              <a:gd name="connsiteY2" fmla="*/ 1562487 h 1562487"/>
              <a:gd name="connsiteX3" fmla="*/ 0 w 2510403"/>
              <a:gd name="connsiteY3" fmla="*/ 1562487 h 1562487"/>
              <a:gd name="connsiteX4" fmla="*/ 15240 w 2510403"/>
              <a:gd name="connsiteY4" fmla="*/ 0 h 15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403" h="1562487">
                <a:moveTo>
                  <a:pt x="15240" y="0"/>
                </a:moveTo>
                <a:lnTo>
                  <a:pt x="2510403" y="0"/>
                </a:lnTo>
                <a:lnTo>
                  <a:pt x="2495163" y="1562487"/>
                </a:lnTo>
                <a:lnTo>
                  <a:pt x="0" y="1562487"/>
                </a:lnTo>
                <a:lnTo>
                  <a:pt x="15240" y="0"/>
                </a:lnTo>
                <a:close/>
              </a:path>
            </a:pathLst>
          </a:custGeom>
          <a:solidFill>
            <a:srgbClr val="FFFFFF"/>
          </a:solidFill>
        </p:spPr>
        <p:txBody>
          <a:bodyPr wrap="square" rtlCol="0">
            <a:spAutoFit/>
          </a:bodyPr>
          <a:lstStyle/>
          <a:p>
            <a:r>
              <a:rPr lang="el-GR" sz="900" dirty="0"/>
              <a:t>Βοηθάω τους εκπαιδευόμενους στον εντοπισμό τομέων που χρήζουν βελτίωσης και αναπτύσσω από κοινού σχέδια μάθησης για την αντιμετώπιση αυτών των τομέων, με βάση τα διαθέσιμα αποδεικτικά στοιχεία.</a:t>
            </a:r>
          </a:p>
          <a:p>
            <a:r>
              <a:rPr lang="el-GR" sz="900" dirty="0"/>
              <a:t>Χρησιμοποιώ τα δεδομένα που παράγονται από τις ψηφιακές τεχνολογίες για να σκεφτώ ποιες στρατηγικές διδασκαλίας λειτουργούν καλά για ποιο είδος εκπαιδευομένων και να προσαρμόσω τις διδακτικές μου στρατηγικές ανάλογα</a:t>
            </a:r>
            <a:r>
              <a:rPr lang="el-GR" sz="900" dirty="0" smtClean="0"/>
              <a:t>.</a:t>
            </a:r>
            <a:endParaRPr lang="el-GR" sz="900" dirty="0">
              <a:solidFill>
                <a:schemeClr val="tx2"/>
              </a:solidFill>
            </a:endParaRPr>
          </a:p>
        </p:txBody>
      </p:sp>
      <p:sp>
        <p:nvSpPr>
          <p:cNvPr id="22" name="TextBox 21"/>
          <p:cNvSpPr txBox="1"/>
          <p:nvPr/>
        </p:nvSpPr>
        <p:spPr>
          <a:xfrm>
            <a:off x="9154514" y="4710679"/>
            <a:ext cx="2567439" cy="993249"/>
          </a:xfrm>
          <a:custGeom>
            <a:avLst/>
            <a:gdLst>
              <a:gd name="connsiteX0" fmla="*/ 0 w 2567439"/>
              <a:gd name="connsiteY0" fmla="*/ 0 h 1061829"/>
              <a:gd name="connsiteX1" fmla="*/ 2567439 w 2567439"/>
              <a:gd name="connsiteY1" fmla="*/ 0 h 1061829"/>
              <a:gd name="connsiteX2" fmla="*/ 2567439 w 2567439"/>
              <a:gd name="connsiteY2" fmla="*/ 1061829 h 1061829"/>
              <a:gd name="connsiteX3" fmla="*/ 0 w 2567439"/>
              <a:gd name="connsiteY3" fmla="*/ 1061829 h 1061829"/>
              <a:gd name="connsiteX4" fmla="*/ 0 w 2567439"/>
              <a:gd name="connsiteY4" fmla="*/ 0 h 1061829"/>
              <a:gd name="connsiteX0" fmla="*/ 0 w 2567439"/>
              <a:gd name="connsiteY0" fmla="*/ 0 h 1061829"/>
              <a:gd name="connsiteX1" fmla="*/ 2567439 w 2567439"/>
              <a:gd name="connsiteY1" fmla="*/ 0 h 1061829"/>
              <a:gd name="connsiteX2" fmla="*/ 2567439 w 2567439"/>
              <a:gd name="connsiteY2" fmla="*/ 1061829 h 1061829"/>
              <a:gd name="connsiteX3" fmla="*/ 7620 w 2567439"/>
              <a:gd name="connsiteY3" fmla="*/ 955149 h 1061829"/>
              <a:gd name="connsiteX4" fmla="*/ 0 w 2567439"/>
              <a:gd name="connsiteY4" fmla="*/ 0 h 1061829"/>
              <a:gd name="connsiteX0" fmla="*/ 0 w 2567439"/>
              <a:gd name="connsiteY0" fmla="*/ 0 h 993249"/>
              <a:gd name="connsiteX1" fmla="*/ 2567439 w 2567439"/>
              <a:gd name="connsiteY1" fmla="*/ 0 h 993249"/>
              <a:gd name="connsiteX2" fmla="*/ 2559819 w 2567439"/>
              <a:gd name="connsiteY2" fmla="*/ 993249 h 993249"/>
              <a:gd name="connsiteX3" fmla="*/ 7620 w 2567439"/>
              <a:gd name="connsiteY3" fmla="*/ 955149 h 993249"/>
              <a:gd name="connsiteX4" fmla="*/ 0 w 2567439"/>
              <a:gd name="connsiteY4" fmla="*/ 0 h 99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439" h="993249">
                <a:moveTo>
                  <a:pt x="0" y="0"/>
                </a:moveTo>
                <a:lnTo>
                  <a:pt x="2567439" y="0"/>
                </a:lnTo>
                <a:lnTo>
                  <a:pt x="2559819" y="993249"/>
                </a:lnTo>
                <a:lnTo>
                  <a:pt x="7620" y="955149"/>
                </a:lnTo>
                <a:lnTo>
                  <a:pt x="0" y="0"/>
                </a:lnTo>
                <a:close/>
              </a:path>
            </a:pathLst>
          </a:custGeom>
          <a:solidFill>
            <a:srgbClr val="F7F7F7"/>
          </a:solidFill>
        </p:spPr>
        <p:txBody>
          <a:bodyPr wrap="square" rtlCol="0">
            <a:spAutoFit/>
          </a:bodyPr>
          <a:lstStyle/>
          <a:p>
            <a:r>
              <a:rPr lang="el-GR" sz="900" dirty="0">
                <a:solidFill>
                  <a:schemeClr val="tx2"/>
                </a:solidFill>
              </a:rPr>
              <a:t>Εξετάζω, συζητώ, επανασχεδιάζω και καινοτομώ στρατηγικές διδασκαλίας ως απάντηση στα ψηφιακά στοιχεία που βρίσκω, όσον αφορά τις προτιμήσεις και τις ανάγκες των μαθητών, καθώς και την αποτελεσματικότητα των διαφόρων διδακτικών παρεμβάσεων και μορφών μάθησης.</a:t>
            </a:r>
          </a:p>
        </p:txBody>
      </p:sp>
      <p:sp>
        <p:nvSpPr>
          <p:cNvPr id="23" name="TextBox 22"/>
          <p:cNvSpPr txBox="1"/>
          <p:nvPr/>
        </p:nvSpPr>
        <p:spPr>
          <a:xfrm>
            <a:off x="1506415" y="4463752"/>
            <a:ext cx="1590198" cy="707886"/>
          </a:xfrm>
          <a:prstGeom prst="rect">
            <a:avLst/>
          </a:prstGeom>
          <a:solidFill>
            <a:srgbClr val="FFFFFF"/>
          </a:solidFill>
        </p:spPr>
        <p:txBody>
          <a:bodyPr wrap="square" rtlCol="0">
            <a:spAutoFit/>
          </a:bodyPr>
          <a:lstStyle/>
          <a:p>
            <a:r>
              <a:rPr lang="el-GR" sz="1000" dirty="0">
                <a:solidFill>
                  <a:schemeClr val="tx2"/>
                </a:solidFill>
              </a:rPr>
              <a:t>Χρήση ψηφιακών τεχνολογιών για την παροχή ανατροφοδότησης</a:t>
            </a:r>
            <a:endParaRPr lang="el-GR" sz="1000" b="1" dirty="0">
              <a:solidFill>
                <a:schemeClr val="tx2"/>
              </a:solidFill>
            </a:endParaRPr>
          </a:p>
        </p:txBody>
      </p:sp>
      <p:sp>
        <p:nvSpPr>
          <p:cNvPr id="24" name="TextBox 23"/>
          <p:cNvSpPr txBox="1"/>
          <p:nvPr/>
        </p:nvSpPr>
        <p:spPr>
          <a:xfrm>
            <a:off x="7504950" y="1630025"/>
            <a:ext cx="1552306" cy="1015663"/>
          </a:xfrm>
          <a:prstGeom prst="rect">
            <a:avLst/>
          </a:prstGeom>
          <a:solidFill>
            <a:srgbClr val="F7F7F7"/>
          </a:solidFill>
        </p:spPr>
        <p:txBody>
          <a:bodyPr wrap="square" rtlCol="0">
            <a:spAutoFit/>
          </a:bodyPr>
          <a:lstStyle/>
          <a:p>
            <a:r>
              <a:rPr lang="el-GR" sz="1000" dirty="0">
                <a:solidFill>
                  <a:schemeClr val="tx2"/>
                </a:solidFill>
              </a:rPr>
              <a:t>Χρήση ψηφιακών δεδομένων για την </a:t>
            </a:r>
            <a:r>
              <a:rPr lang="el-GR" sz="1000" b="1" dirty="0">
                <a:solidFill>
                  <a:schemeClr val="tx2"/>
                </a:solidFill>
              </a:rPr>
              <a:t>ενίσχυση της αποτελεσματικότητας </a:t>
            </a:r>
            <a:r>
              <a:rPr lang="el-GR" sz="1000" dirty="0">
                <a:solidFill>
                  <a:schemeClr val="tx2"/>
                </a:solidFill>
              </a:rPr>
              <a:t>της ανατροφοδότησης και της υποστήριξης</a:t>
            </a:r>
            <a:endParaRPr lang="el-GR" sz="1000" b="1" dirty="0">
              <a:solidFill>
                <a:schemeClr val="tx2"/>
              </a:solidFill>
            </a:endParaRPr>
          </a:p>
        </p:txBody>
      </p:sp>
      <p:sp>
        <p:nvSpPr>
          <p:cNvPr id="25" name="TextBox 24"/>
          <p:cNvSpPr txBox="1"/>
          <p:nvPr/>
        </p:nvSpPr>
        <p:spPr>
          <a:xfrm>
            <a:off x="7518625" y="3107621"/>
            <a:ext cx="1493930" cy="861774"/>
          </a:xfrm>
          <a:prstGeom prst="rect">
            <a:avLst/>
          </a:prstGeom>
          <a:solidFill>
            <a:srgbClr val="FFFFFF"/>
          </a:solidFill>
        </p:spPr>
        <p:txBody>
          <a:bodyPr wrap="square" rtlCol="0">
            <a:spAutoFit/>
          </a:bodyPr>
          <a:lstStyle/>
          <a:p>
            <a:r>
              <a:rPr lang="el-GR" sz="1000" dirty="0">
                <a:solidFill>
                  <a:schemeClr val="tx2"/>
                </a:solidFill>
              </a:rPr>
              <a:t>Χρήση ψηφιακών τεχνολογιών για την </a:t>
            </a:r>
            <a:r>
              <a:rPr lang="el-GR" sz="1000" b="1" dirty="0">
                <a:solidFill>
                  <a:schemeClr val="tx2"/>
                </a:solidFill>
              </a:rPr>
              <a:t>εξατομίκευση</a:t>
            </a:r>
            <a:r>
              <a:rPr lang="el-GR" sz="1000" dirty="0">
                <a:solidFill>
                  <a:schemeClr val="tx2"/>
                </a:solidFill>
              </a:rPr>
              <a:t> της ανατροφοδότησης και της υποστήριξης</a:t>
            </a:r>
            <a:endParaRPr lang="el-GR" sz="1000" b="1" dirty="0">
              <a:solidFill>
                <a:schemeClr val="tx2"/>
              </a:solidFill>
            </a:endParaRPr>
          </a:p>
        </p:txBody>
      </p:sp>
      <p:sp>
        <p:nvSpPr>
          <p:cNvPr id="26" name="TextBox 25"/>
          <p:cNvSpPr txBox="1"/>
          <p:nvPr/>
        </p:nvSpPr>
        <p:spPr>
          <a:xfrm>
            <a:off x="7548912" y="4739372"/>
            <a:ext cx="1493930" cy="861774"/>
          </a:xfrm>
          <a:prstGeom prst="rect">
            <a:avLst/>
          </a:prstGeom>
          <a:solidFill>
            <a:srgbClr val="F7F7F7"/>
          </a:solidFill>
        </p:spPr>
        <p:txBody>
          <a:bodyPr wrap="square" rtlCol="0">
            <a:spAutoFit/>
          </a:bodyPr>
          <a:lstStyle/>
          <a:p>
            <a:r>
              <a:rPr lang="el-GR" sz="1000" dirty="0">
                <a:solidFill>
                  <a:schemeClr val="tx2"/>
                </a:solidFill>
              </a:rPr>
              <a:t>Χρήση ψηφιακών δεδομένων για την </a:t>
            </a:r>
            <a:r>
              <a:rPr lang="el-GR" sz="1000" b="1" dirty="0">
                <a:solidFill>
                  <a:schemeClr val="tx2"/>
                </a:solidFill>
              </a:rPr>
              <a:t>αξιολόγηση</a:t>
            </a:r>
            <a:r>
              <a:rPr lang="el-GR" sz="1000" dirty="0">
                <a:solidFill>
                  <a:schemeClr val="tx2"/>
                </a:solidFill>
              </a:rPr>
              <a:t> και </a:t>
            </a:r>
            <a:r>
              <a:rPr lang="el-GR" sz="1000" b="1" dirty="0">
                <a:solidFill>
                  <a:schemeClr val="tx2"/>
                </a:solidFill>
              </a:rPr>
              <a:t>βελτίωση της διδασκαλίας</a:t>
            </a:r>
          </a:p>
        </p:txBody>
      </p:sp>
    </p:spTree>
    <p:extLst>
      <p:ext uri="{BB962C8B-B14F-4D97-AF65-F5344CB8AC3E}">
        <p14:creationId xmlns:p14="http://schemas.microsoft.com/office/powerpoint/2010/main" val="3562564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a14="http://schemas.microsoft.com/office/drawing/2010/main" xmlns="" id="{412BA15E-4659-440B-9C84-66614085DDD7}"/>
              </a:ext>
            </a:extLst>
          </p:cNvPr>
          <p:cNvSpPr>
            <a:spLocks noGrp="1"/>
          </p:cNvSpPr>
          <p:nvPr>
            <p:ph type="title"/>
          </p:nvPr>
        </p:nvSpPr>
        <p:spPr/>
        <p:txBody>
          <a:bodyPr>
            <a:normAutofit/>
          </a:bodyPr>
          <a:lstStyle/>
          <a:p>
            <a:pPr>
              <a:spcBef>
                <a:spcPts val="1000"/>
              </a:spcBef>
              <a:spcAft>
                <a:spcPts val="1000"/>
              </a:spcAft>
            </a:pPr>
            <a:r>
              <a:rPr lang="el-GR" sz="2800" dirty="0" smtClean="0">
                <a:solidFill>
                  <a:schemeClr val="bg1"/>
                </a:solidFill>
                <a:latin typeface="+mn-lt"/>
                <a:ea typeface="+mn-ea"/>
                <a:cs typeface="+mn-cs"/>
              </a:rPr>
              <a:t>Κεφάλαιο</a:t>
            </a:r>
            <a:r>
              <a:rPr lang="en-GB" sz="2800" dirty="0" smtClean="0">
                <a:solidFill>
                  <a:schemeClr val="bg1"/>
                </a:solidFill>
                <a:latin typeface="+mn-lt"/>
                <a:ea typeface="+mn-ea"/>
                <a:cs typeface="+mn-cs"/>
              </a:rPr>
              <a:t> 4</a:t>
            </a:r>
            <a:r>
              <a:rPr lang="el-GR" sz="2800" dirty="0" smtClean="0">
                <a:solidFill>
                  <a:schemeClr val="bg1"/>
                </a:solidFill>
                <a:latin typeface="+mn-lt"/>
                <a:ea typeface="+mn-ea"/>
                <a:cs typeface="+mn-cs"/>
              </a:rPr>
              <a:t>:</a:t>
            </a:r>
            <a:br>
              <a:rPr lang="el-GR" sz="2800" dirty="0" smtClean="0">
                <a:solidFill>
                  <a:schemeClr val="bg1"/>
                </a:solidFill>
                <a:latin typeface="+mn-lt"/>
                <a:ea typeface="+mn-ea"/>
                <a:cs typeface="+mn-cs"/>
              </a:rPr>
            </a:br>
            <a:r>
              <a:rPr lang="en-GB" sz="2800" dirty="0" err="1" smtClean="0">
                <a:solidFill>
                  <a:schemeClr val="bg1"/>
                </a:solidFill>
                <a:latin typeface="+mn-lt"/>
                <a:ea typeface="+mn-ea"/>
                <a:cs typeface="+mn-cs"/>
              </a:rPr>
              <a:t>Δεξιότητες</a:t>
            </a:r>
            <a:r>
              <a:rPr lang="en-GB" sz="2800" dirty="0" smtClean="0">
                <a:solidFill>
                  <a:schemeClr val="bg1"/>
                </a:solidFill>
                <a:latin typeface="+mn-lt"/>
                <a:ea typeface="+mn-ea"/>
                <a:cs typeface="+mn-cs"/>
              </a:rPr>
              <a:t> </a:t>
            </a:r>
            <a:r>
              <a:rPr lang="en-GB" sz="2800" dirty="0" err="1" smtClean="0">
                <a:solidFill>
                  <a:schemeClr val="bg1"/>
                </a:solidFill>
                <a:latin typeface="+mn-lt"/>
                <a:ea typeface="+mn-ea"/>
                <a:cs typeface="+mn-cs"/>
              </a:rPr>
              <a:t>Ενσυν</a:t>
            </a:r>
            <a:r>
              <a:rPr lang="en-GB" sz="2800" dirty="0" smtClean="0">
                <a:solidFill>
                  <a:schemeClr val="bg1"/>
                </a:solidFill>
                <a:latin typeface="+mn-lt"/>
                <a:ea typeface="+mn-ea"/>
                <a:cs typeface="+mn-cs"/>
              </a:rPr>
              <a:t>αίσθησης</a:t>
            </a:r>
            <a:endParaRPr lang="en-GB" sz="2800" dirty="0">
              <a:solidFill>
                <a:schemeClr val="bg1"/>
              </a:solidFill>
              <a:latin typeface="+mn-lt"/>
              <a:ea typeface="+mn-ea"/>
              <a:cs typeface="+mn-cs"/>
            </a:endParaRPr>
          </a:p>
        </p:txBody>
      </p:sp>
      <p:pic>
        <p:nvPicPr>
          <p:cNvPr id="3" name="Content Placeholder 2" descr="Woman comforting friend">
            <a:extLst>
              <a:ext uri="{FF2B5EF4-FFF2-40B4-BE49-F238E27FC236}">
                <a16:creationId xmlns:a16="http://schemas.microsoft.com/office/drawing/2014/main" xmlns:p14="http://schemas.microsoft.com/office/powerpoint/2010/main" xmlns:a14="http://schemas.microsoft.com/office/drawing/2010/main" xmlns="" id="{6D00E6C7-F760-46DB-BD9A-5C90B0A78680}"/>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816571" y="882764"/>
            <a:ext cx="4927755" cy="4546486"/>
          </a:xfrm>
        </p:spPr>
      </p:pic>
      <p:sp>
        <p:nvSpPr>
          <p:cNvPr id="8" name="Tijdelijke aanduiding voor inhoud 5">
            <a:extLst>
              <a:ext uri="{FF2B5EF4-FFF2-40B4-BE49-F238E27FC236}">
                <a16:creationId xmlns:a16="http://schemas.microsoft.com/office/drawing/2014/main" xmlns:p14="http://schemas.microsoft.com/office/powerpoint/2010/main" xmlns:a14="http://schemas.microsoft.com/office/drawing/2010/main" xmlns="" id="{E15FA87D-E932-4BC1-9F46-F5A10486ED70}"/>
              </a:ext>
            </a:extLst>
          </p:cNvPr>
          <p:cNvSpPr txBox="1">
            <a:spLocks/>
          </p:cNvSpPr>
          <p:nvPr/>
        </p:nvSpPr>
        <p:spPr>
          <a:xfrm>
            <a:off x="637830" y="3296093"/>
            <a:ext cx="5639146" cy="28614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Σε αυτούς τους καιρούς, περισσότερο από ποτέ, η ενσυναίσθηση είναι μια σημαντική δεξιότητα που μπορεί να βοηθήσει τα άτομα να εργαστούν προς την κατεύθυνση της καλύτερης ενσωμάτωσης. </a:t>
            </a:r>
          </a:p>
          <a:p>
            <a:pPr algn="just"/>
            <a:r>
              <a:rPr lang="en-US" sz="1800" dirty="0"/>
              <a:t>Η ενσυναίσθηση είναι η ικανότητα να βλέπεις τον κόσμο μέσα από την οπτική γωνία του άλλου και αποτελεί ζωτικής σημασίας δεξιότητα για τη διαφοροποιημένη μάθηση σε μια τάξη χωρίς αποκλεισμούς.</a:t>
            </a:r>
          </a:p>
          <a:p>
            <a:pPr algn="just"/>
            <a:endParaRPr lang="en-GB" sz="1800" dirty="0"/>
          </a:p>
        </p:txBody>
      </p:sp>
    </p:spTree>
    <p:extLst>
      <p:ext uri="{BB962C8B-B14F-4D97-AF65-F5344CB8AC3E}">
        <p14:creationId xmlns:p14="http://schemas.microsoft.com/office/powerpoint/2010/main" val="2375989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 id="{6CE804B8-F7CF-44A6-8ECC-65840CDAFEC6}"/>
              </a:ext>
            </a:extLst>
          </p:cNvPr>
          <p:cNvSpPr>
            <a:spLocks noGrp="1"/>
          </p:cNvSpPr>
          <p:nvPr>
            <p:ph type="title"/>
          </p:nvPr>
        </p:nvSpPr>
        <p:spPr/>
        <p:txBody>
          <a:bodyPr/>
          <a:lstStyle/>
          <a:p>
            <a:r>
              <a:rPr lang="el-GR" dirty="0" err="1">
                <a:solidFill>
                  <a:srgbClr val="F2BD1F"/>
                </a:solidFill>
              </a:rPr>
              <a:t>Γ</a:t>
            </a:r>
            <a:r>
              <a:rPr lang="en-IE" dirty="0" smtClean="0">
                <a:solidFill>
                  <a:srgbClr val="F2BD1F"/>
                </a:solidFill>
              </a:rPr>
              <a:t>ια</a:t>
            </a:r>
            <a:r>
              <a:rPr lang="en-IE" dirty="0" err="1" smtClean="0">
                <a:solidFill>
                  <a:srgbClr val="F2BD1F"/>
                </a:solidFill>
              </a:rPr>
              <a:t>τί</a:t>
            </a:r>
            <a:r>
              <a:rPr lang="en-IE" dirty="0" smtClean="0">
                <a:solidFill>
                  <a:srgbClr val="F2BD1F"/>
                </a:solidFill>
              </a:rPr>
              <a:t> είναι σημαντική η ενσυναίσθηση;</a:t>
            </a:r>
            <a:endParaRPr lang="en-IE" dirty="0">
              <a:solidFill>
                <a:srgbClr val="F2BD1F"/>
              </a:solidFill>
            </a:endParaRPr>
          </a:p>
        </p:txBody>
      </p:sp>
      <p:sp>
        <p:nvSpPr>
          <p:cNvPr id="3" name="Content Placeholder 2">
            <a:extLst>
              <a:ext uri="{FF2B5EF4-FFF2-40B4-BE49-F238E27FC236}">
                <a16:creationId xmlns:a16="http://schemas.microsoft.com/office/drawing/2014/main" xmlns:p14="http://schemas.microsoft.com/office/powerpoint/2010/main" xmlns:ahyp="http://schemas.microsoft.com/office/drawing/2018/hyperlinkcolor" xmlns="" id="{F1A5B674-07A9-4CAE-AFF0-2B23B190B9C6}"/>
              </a:ext>
            </a:extLst>
          </p:cNvPr>
          <p:cNvSpPr>
            <a:spLocks noGrp="1"/>
          </p:cNvSpPr>
          <p:nvPr>
            <p:ph idx="1"/>
          </p:nvPr>
        </p:nvSpPr>
        <p:spPr/>
        <p:txBody>
          <a:bodyPr anchor="ctr">
            <a:normAutofit/>
          </a:bodyPr>
          <a:lstStyle/>
          <a:p>
            <a:pPr marL="0" indent="0">
              <a:buNone/>
            </a:pPr>
            <a:r>
              <a:rPr lang="en-US" sz="2400" dirty="0"/>
              <a:t>Ως εκπαιδευτικοί, κατανοούμε σε μεγάλο βαθμό τα προβλήματα εκφοβισμού και βίας που μαστίζουν τους μαθητές στα σχολεία σήμερα. </a:t>
            </a:r>
            <a:endParaRPr lang="el-GR" sz="2400" dirty="0" smtClean="0"/>
          </a:p>
          <a:p>
            <a:pPr marL="0" indent="0">
              <a:buNone/>
            </a:pPr>
            <a:endParaRPr lang="el-GR" sz="2400" dirty="0" smtClean="0"/>
          </a:p>
          <a:p>
            <a:pPr marL="0" indent="0">
              <a:buNone/>
            </a:pPr>
            <a:r>
              <a:rPr lang="en-US" sz="2400" dirty="0" err="1" smtClean="0"/>
              <a:t>Δεν</a:t>
            </a:r>
            <a:r>
              <a:rPr lang="en-US" sz="2400" dirty="0" smtClean="0"/>
              <a:t> </a:t>
            </a:r>
            <a:r>
              <a:rPr lang="en-US" sz="2400" dirty="0"/>
              <a:t>υπάρχει μία και μόνη λύση σε αυτά τα προβλήματα, αλλά αν αρχίσουμε να εμπλέκουμε τους μαθητές στην </a:t>
            </a:r>
            <a:r>
              <a:rPr lang="el-GR" sz="2400" dirty="0" smtClean="0"/>
              <a:t>έννοια της </a:t>
            </a:r>
            <a:r>
              <a:rPr lang="en-US" sz="2400" dirty="0" err="1" smtClean="0"/>
              <a:t>ενσυν</a:t>
            </a:r>
            <a:r>
              <a:rPr lang="en-US" sz="2400" dirty="0" smtClean="0"/>
              <a:t>αίσθησ</a:t>
            </a:r>
            <a:r>
              <a:rPr lang="el-GR" sz="2400" dirty="0" smtClean="0"/>
              <a:t>ης</a:t>
            </a:r>
            <a:r>
              <a:rPr lang="en-US" sz="2400" dirty="0" smtClean="0"/>
              <a:t> </a:t>
            </a:r>
            <a:r>
              <a:rPr lang="en-US" sz="2400" dirty="0"/>
              <a:t>στην τάξη, ίσως μπορέσουμε να προωθήσουμε την κατανόηση, την ευαισθησία και την ευαισθητοποίηση των γύρω μας, ώστε οι μαθητές να μεταφέρουν αυτές τις δεξιότητες στον κόσμο γύρω τους.</a:t>
            </a:r>
            <a:endParaRPr lang="en-IE" sz="2400" dirty="0"/>
          </a:p>
        </p:txBody>
      </p:sp>
      <p:sp>
        <p:nvSpPr>
          <p:cNvPr id="4" name="TextBox 3">
            <a:hlinkClick r:id="rId2"/>
            <a:extLst>
              <a:ext uri="{FF2B5EF4-FFF2-40B4-BE49-F238E27FC236}">
                <a16:creationId xmlns:a16="http://schemas.microsoft.com/office/drawing/2014/main" xmlns:p14="http://schemas.microsoft.com/office/powerpoint/2010/main" xmlns:ahyp="http://schemas.microsoft.com/office/drawing/2018/hyperlinkcolor" xmlns="" id="{59EB21E2-3213-4400-95E3-43255496D983}"/>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976123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94B90225-916D-48EE-AA0E-93FDBCC1A91E}"/>
              </a:ext>
            </a:extLst>
          </p:cNvPr>
          <p:cNvSpPr>
            <a:spLocks noGrp="1"/>
          </p:cNvSpPr>
          <p:nvPr>
            <p:ph type="title"/>
          </p:nvPr>
        </p:nvSpPr>
        <p:spPr/>
        <p:txBody>
          <a:bodyPr/>
          <a:lstStyle/>
          <a:p>
            <a:r>
              <a:rPr lang="nl-NL" dirty="0" err="1"/>
              <a:t>Λέξεις κλειδιά</a:t>
            </a:r>
            <a:endParaRPr lang="en-GB" dirty="0"/>
          </a:p>
        </p:txBody>
      </p:sp>
      <p:sp>
        <p:nvSpPr>
          <p:cNvPr id="5" name="Tijdelijke aanduiding voor inhoud 4">
            <a:extLst>
              <a:ext uri="{FF2B5EF4-FFF2-40B4-BE49-F238E27FC236}">
                <a16:creationId xmlns:a16="http://schemas.microsoft.com/office/drawing/2014/main" xmlns:p14="http://schemas.microsoft.com/office/powerpoint/2010/main" xmlns="" id="{4A7D3395-BB5E-4CB0-91D4-BEBFCD97D76C}"/>
              </a:ext>
            </a:extLst>
          </p:cNvPr>
          <p:cNvSpPr>
            <a:spLocks noGrp="1"/>
          </p:cNvSpPr>
          <p:nvPr>
            <p:ph idx="1"/>
          </p:nvPr>
        </p:nvSpPr>
        <p:spPr>
          <a:xfrm>
            <a:off x="838200" y="1863725"/>
            <a:ext cx="10515600" cy="4351338"/>
          </a:xfrm>
        </p:spPr>
        <p:txBody>
          <a:bodyPr>
            <a:normAutofit/>
          </a:bodyPr>
          <a:lstStyle/>
          <a:p>
            <a:r>
              <a:rPr lang="nl-NL" sz="2400" dirty="0"/>
              <a:t>Δεξιότητες δασκάλου</a:t>
            </a:r>
          </a:p>
          <a:p>
            <a:r>
              <a:rPr lang="el-GR" sz="2400" dirty="0" smtClean="0"/>
              <a:t>Ήπιες </a:t>
            </a:r>
            <a:r>
              <a:rPr lang="nl-NL" sz="2400" dirty="0" err="1" smtClean="0"/>
              <a:t>δεξιότητες</a:t>
            </a:r>
            <a:endParaRPr lang="nl-NL" sz="2400" dirty="0"/>
          </a:p>
          <a:p>
            <a:r>
              <a:rPr lang="nl-NL" sz="2400" dirty="0"/>
              <a:t>Διαφορετική διδασκαλία </a:t>
            </a:r>
          </a:p>
          <a:p>
            <a:r>
              <a:rPr lang="nl-NL" sz="2400" dirty="0"/>
              <a:t>Διδασκαλία χωρίς αποκλεισμούς</a:t>
            </a:r>
          </a:p>
          <a:p>
            <a:r>
              <a:rPr lang="nl-NL" sz="2400" dirty="0"/>
              <a:t>Ηγεσία χωρίς αποκλεισμούς</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 id="{A9852F61-03EF-4AE9-B988-AA0C21F9AA78}"/>
              </a:ext>
            </a:extLst>
          </p:cNvPr>
          <p:cNvSpPr>
            <a:spLocks noGrp="1"/>
          </p:cNvSpPr>
          <p:nvPr>
            <p:ph type="title"/>
          </p:nvPr>
        </p:nvSpPr>
        <p:spPr/>
        <p:txBody>
          <a:bodyPr/>
          <a:lstStyle/>
          <a:p>
            <a:r>
              <a:rPr lang="el-GR" dirty="0"/>
              <a:t>Εκπαιδευτικός χωρίς αποκλεισμούς</a:t>
            </a:r>
            <a:endParaRPr lang="en-IE" dirty="0"/>
          </a:p>
        </p:txBody>
      </p:sp>
      <p:sp>
        <p:nvSpPr>
          <p:cNvPr id="3" name="Content Placeholder 2">
            <a:extLst>
              <a:ext uri="{FF2B5EF4-FFF2-40B4-BE49-F238E27FC236}">
                <a16:creationId xmlns:a16="http://schemas.microsoft.com/office/drawing/2014/main" xmlns:p14="http://schemas.microsoft.com/office/powerpoint/2010/main" xmlns:a14="http://schemas.microsoft.com/office/drawing/2010/main" xmlns=""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r>
              <a:rPr lang="en-US" sz="3200" dirty="0">
                <a:solidFill>
                  <a:srgbClr val="F2BD1F"/>
                </a:solidFill>
              </a:rPr>
              <a:t/>
            </a:r>
            <a:br>
              <a:rPr lang="en-US" sz="3200" dirty="0">
                <a:solidFill>
                  <a:srgbClr val="F2BD1F"/>
                </a:solidFill>
              </a:rPr>
            </a:br>
            <a:r>
              <a:rPr lang="en-US" sz="3200" dirty="0">
                <a:solidFill>
                  <a:srgbClr val="F2BD1F"/>
                </a:solidFill>
              </a:rPr>
              <a:t>"Η κατανόηση του πολιτιστικού υπόβαθρου, των χόμπι και του μαθησιακού στυλ κάθε μαθητή είναι το πρώτο βήμα για να διασφαλίσουμε ότι η </a:t>
            </a:r>
            <a:r>
              <a:rPr lang="el-GR" sz="3200" dirty="0" smtClean="0">
                <a:solidFill>
                  <a:srgbClr val="F2BD1F"/>
                </a:solidFill>
              </a:rPr>
              <a:t>εκπαίδευση που παρέχουμε είναι </a:t>
            </a:r>
            <a:r>
              <a:rPr lang="en-US" sz="3200" dirty="0" err="1" smtClean="0">
                <a:solidFill>
                  <a:srgbClr val="F2BD1F"/>
                </a:solidFill>
              </a:rPr>
              <a:t>χωρίς</a:t>
            </a:r>
            <a:r>
              <a:rPr lang="en-US" sz="3200" dirty="0" smtClean="0">
                <a:solidFill>
                  <a:srgbClr val="F2BD1F"/>
                </a:solidFill>
              </a:rPr>
              <a:t> </a:t>
            </a:r>
            <a:r>
              <a:rPr lang="en-US" sz="3200" dirty="0">
                <a:solidFill>
                  <a:srgbClr val="F2BD1F"/>
                </a:solidFill>
              </a:rPr>
              <a:t>αποκλεισμούς".</a:t>
            </a:r>
            <a:endParaRPr lang="en-IE" sz="3200" dirty="0">
              <a:solidFill>
                <a:srgbClr val="F2BD1F"/>
              </a:solidFill>
            </a:endParaRPr>
          </a:p>
        </p:txBody>
      </p:sp>
      <p:sp>
        <p:nvSpPr>
          <p:cNvPr id="5" name="TextBox 4">
            <a:extLst>
              <a:ext uri="{FF2B5EF4-FFF2-40B4-BE49-F238E27FC236}">
                <a16:creationId xmlns:a16="http://schemas.microsoft.com/office/drawing/2014/main" xmlns:p14="http://schemas.microsoft.com/office/powerpoint/2010/main" xmlns:a14="http://schemas.microsoft.com/office/drawing/2010/main" xmlns="" id="{51F859ED-39C9-4B65-8AF1-7FC67A42DF23}"/>
              </a:ext>
            </a:extLst>
          </p:cNvPr>
          <p:cNvSpPr txBox="1"/>
          <p:nvPr/>
        </p:nvSpPr>
        <p:spPr>
          <a:xfrm>
            <a:off x="5912644" y="5065405"/>
            <a:ext cx="6186486" cy="830997"/>
          </a:xfrm>
          <a:prstGeom prst="rect">
            <a:avLst/>
          </a:prstGeom>
          <a:noFill/>
        </p:spPr>
        <p:txBody>
          <a:bodyPr wrap="square">
            <a:spAutoFit/>
          </a:bodyPr>
          <a:lstStyle/>
          <a:p>
            <a:pPr algn="ctr"/>
            <a:r>
              <a:rPr lang="en-US" sz="2400" dirty="0">
                <a:solidFill>
                  <a:srgbClr val="E61A52"/>
                </a:solidFill>
              </a:rPr>
              <a:t>Yasmin Akhtar</a:t>
            </a:r>
          </a:p>
          <a:p>
            <a:pPr algn="ctr"/>
            <a:r>
              <a:rPr lang="en-US" sz="2400" dirty="0">
                <a:solidFill>
                  <a:srgbClr val="E61A52"/>
                </a:solidFill>
              </a:rPr>
              <a:t>Go-Woman! Συμμαχία CIC</a:t>
            </a:r>
            <a:endParaRPr lang="en-IE" sz="2400" dirty="0">
              <a:solidFill>
                <a:srgbClr val="E61A52"/>
              </a:solidFill>
            </a:endParaRPr>
          </a:p>
        </p:txBody>
      </p:sp>
      <p:pic>
        <p:nvPicPr>
          <p:cNvPr id="1026" name="Picture 2" descr="See the source image">
            <a:extLst>
              <a:ext uri="{FF2B5EF4-FFF2-40B4-BE49-F238E27FC236}">
                <a16:creationId xmlns:a16="http://schemas.microsoft.com/office/drawing/2014/main" xmlns:p14="http://schemas.microsoft.com/office/powerpoint/2010/main" xmlns:a14="http://schemas.microsoft.com/office/drawing/2010/main" xmlns="" id="{BD57D5E1-75D5-4194-971F-1E2675B6F8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658100" y="1958989"/>
            <a:ext cx="2938463" cy="29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60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E5442FAF-48FE-4B2D-B61D-1B7657FFAE0A}"/>
              </a:ext>
            </a:extLst>
          </p:cNvPr>
          <p:cNvSpPr>
            <a:spLocks noGrp="1"/>
          </p:cNvSpPr>
          <p:nvPr>
            <p:ph type="title"/>
          </p:nvPr>
        </p:nvSpPr>
        <p:spPr>
          <a:xfrm>
            <a:off x="223516" y="158565"/>
            <a:ext cx="8799072" cy="847276"/>
          </a:xfrm>
        </p:spPr>
        <p:txBody>
          <a:bodyPr>
            <a:normAutofit/>
          </a:bodyPr>
          <a:lstStyle/>
          <a:p>
            <a:r>
              <a:rPr lang="en-IE" dirty="0" err="1" smtClean="0"/>
              <a:t>Προ</a:t>
            </a:r>
            <a:r>
              <a:rPr lang="en-IE" dirty="0" smtClean="0"/>
              <a:t>βολή πόρων - </a:t>
            </a:r>
            <a:r>
              <a:rPr lang="el-GR" dirty="0" smtClean="0"/>
              <a:t>Χ</a:t>
            </a:r>
            <a:r>
              <a:rPr lang="en-IE" dirty="0" err="1" smtClean="0"/>
              <a:t>άρτη</a:t>
            </a:r>
            <a:r>
              <a:rPr lang="el-GR" dirty="0" smtClean="0"/>
              <a:t>ς</a:t>
            </a:r>
            <a:r>
              <a:rPr lang="en-IE" dirty="0" smtClean="0"/>
              <a:t> ενσυναίσθησης</a:t>
            </a:r>
            <a:endParaRPr lang="en-IE" dirty="0"/>
          </a:p>
        </p:txBody>
      </p:sp>
      <p:sp>
        <p:nvSpPr>
          <p:cNvPr id="4" name="Text Placeholder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71FDBA7E-96D7-45DF-875C-0311EBC37CF0}"/>
              </a:ext>
            </a:extLst>
          </p:cNvPr>
          <p:cNvSpPr>
            <a:spLocks noGrp="1"/>
          </p:cNvSpPr>
          <p:nvPr>
            <p:ph type="body" sz="half" idx="2"/>
          </p:nvPr>
        </p:nvSpPr>
        <p:spPr>
          <a:xfrm>
            <a:off x="223516" y="1238251"/>
            <a:ext cx="4925666" cy="3811588"/>
          </a:xfrm>
        </p:spPr>
        <p:txBody>
          <a:bodyPr>
            <a:noAutofit/>
          </a:bodyPr>
          <a:lstStyle/>
          <a:p>
            <a:pPr algn="just"/>
            <a:r>
              <a:rPr lang="en-US" sz="1800" dirty="0"/>
              <a:t>Η συγκέντρωση πληροφοριών σχετικά με έναν μαθητή σε αυτό που είναι γνωστό ως χάρτης ενσυναίσθησης μπορεί να βοηθήσει τους εκπαιδευτικούς να παρέχουν καλύτερη διδασκαλία.</a:t>
            </a:r>
          </a:p>
          <a:p>
            <a:pPr algn="just"/>
            <a:r>
              <a:rPr lang="en-US" sz="1800" dirty="0"/>
              <a:t>Στην εκπαίδευση, ο χάρτης ενσυναίσθησης είναι ένα απλό οπτικό </a:t>
            </a:r>
            <a:r>
              <a:rPr lang="el-GR" sz="1800" dirty="0" smtClean="0"/>
              <a:t>εργαλείο </a:t>
            </a:r>
            <a:r>
              <a:rPr lang="en-US" sz="1800" dirty="0" smtClean="0"/>
              <a:t>π</a:t>
            </a:r>
            <a:r>
              <a:rPr lang="en-US" sz="1800" dirty="0" err="1" smtClean="0"/>
              <a:t>ου</a:t>
            </a:r>
            <a:r>
              <a:rPr lang="en-US" sz="1800" dirty="0" smtClean="0"/>
              <a:t> </a:t>
            </a:r>
            <a:r>
              <a:rPr lang="en-US" sz="1800" dirty="0"/>
              <a:t>αποτυπώνει τις γνώσεις σχετικά με τις συμπεριφορές, τις στάσεις, τις ανάγκες, τα δυνατά σημεία, τους αγώνες, τις συναισθηματικές καταστάσεις και άλλα βασικά χαρακτηριστικά ενός συγκεκριμένου μαθητή ή μιας ομάδας μαθητών. </a:t>
            </a:r>
            <a:endParaRPr lang="en-IE" sz="1800" dirty="0"/>
          </a:p>
        </p:txBody>
      </p:sp>
      <p:pic>
        <p:nvPicPr>
          <p:cNvPr id="5" name="Content Placeholder 4">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51E060BC-9025-4F92-9166-01AE95160CF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87009" y="1238251"/>
            <a:ext cx="6343648" cy="4095530"/>
          </a:xfrm>
          <a:prstGeom prst="rect">
            <a:avLst/>
          </a:prstGeom>
        </p:spPr>
      </p:pic>
      <p:sp>
        <p:nvSpPr>
          <p:cNvPr id="6" name="TextBox 5">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5731FBD4-2D1F-420A-9822-5ED2C7F46F9D}"/>
              </a:ext>
            </a:extLst>
          </p:cNvPr>
          <p:cNvSpPr txBox="1"/>
          <p:nvPr/>
        </p:nvSpPr>
        <p:spPr>
          <a:xfrm>
            <a:off x="295912" y="5412432"/>
            <a:ext cx="11677650" cy="1323439"/>
          </a:xfrm>
          <a:prstGeom prst="rect">
            <a:avLst/>
          </a:prstGeom>
          <a:solidFill>
            <a:srgbClr val="E61A52"/>
          </a:solidFill>
        </p:spPr>
        <p:txBody>
          <a:bodyPr wrap="square" rtlCol="0">
            <a:spAutoFit/>
          </a:bodyPr>
          <a:lstStyle/>
          <a:p>
            <a:r>
              <a:rPr lang="en-IE" sz="2000" dirty="0">
                <a:solidFill>
                  <a:schemeClr val="bg1"/>
                </a:solidFill>
              </a:rPr>
              <a:t>Δραστηριότητα - στην ενότητα των πόρων θα βρείτε ένα αντίγραφο αυτού του Χάρτη Ενσυναίσθησης. Συμπληρώστε έναν χάρτη ενσυναίσθησης για κάθε έναν ή για όσο το δυνατόν περισσότερους μαθητές της τάξης σας. Χρησιμοποιήστε τα ευρήματα για να </a:t>
            </a:r>
            <a:r>
              <a:rPr lang="en-US" sz="2000" dirty="0">
                <a:solidFill>
                  <a:schemeClr val="bg1"/>
                </a:solidFill>
              </a:rPr>
              <a:t>καθοδηγήσετε τις διδακτικές σας αποφάσεις και ως βάση υποστήριξης των μαθητών σας</a:t>
            </a:r>
            <a:endParaRPr lang="en-IE" sz="2000" dirty="0">
              <a:solidFill>
                <a:schemeClr val="bg1"/>
              </a:solidFill>
            </a:endParaRPr>
          </a:p>
        </p:txBody>
      </p:sp>
      <p:sp>
        <p:nvSpPr>
          <p:cNvPr id="7" name="TextBox 6">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3B7AFC44-6CC0-44A9-B5F8-51370D41803C}"/>
              </a:ext>
            </a:extLst>
          </p:cNvPr>
          <p:cNvSpPr txBox="1"/>
          <p:nvPr/>
        </p:nvSpPr>
        <p:spPr>
          <a:xfrm>
            <a:off x="9763125" y="6366539"/>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 1 </a:t>
            </a:r>
            <a:r>
              <a:rPr lang="en-IE" dirty="0">
                <a:solidFill>
                  <a:srgbClr val="378FCD"/>
                </a:solidFill>
                <a:hlinkClick r:id="rId4">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 2</a:t>
            </a:r>
            <a:endParaRPr lang="en-IE" dirty="0">
              <a:solidFill>
                <a:srgbClr val="378FCD"/>
              </a:solidFill>
            </a:endParaRPr>
          </a:p>
        </p:txBody>
      </p:sp>
    </p:spTree>
    <p:extLst>
      <p:ext uri="{BB962C8B-B14F-4D97-AF65-F5344CB8AC3E}">
        <p14:creationId xmlns:p14="http://schemas.microsoft.com/office/powerpoint/2010/main" val="304893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 id="{E5B8C8BE-849B-4A84-BBD0-D77EC305E1EB}"/>
              </a:ext>
            </a:extLst>
          </p:cNvPr>
          <p:cNvSpPr>
            <a:spLocks noGrp="1"/>
          </p:cNvSpPr>
          <p:nvPr>
            <p:ph sz="half" idx="2"/>
          </p:nvPr>
        </p:nvSpPr>
        <p:spPr>
          <a:xfrm>
            <a:off x="839789" y="2505074"/>
            <a:ext cx="3427412" cy="4139565"/>
          </a:xfrm>
        </p:spPr>
        <p:txBody>
          <a:bodyPr>
            <a:noAutofit/>
          </a:bodyPr>
          <a:lstStyle/>
          <a:p>
            <a:pPr marL="0" indent="0">
              <a:buNone/>
            </a:pPr>
            <a:r>
              <a:rPr lang="en-US" sz="1800" dirty="0"/>
              <a:t>Μια τέτοια δραστηριότητα θα πρέπει να ενθαρρύνει τους μαθητές να εξερευνήσουν τις ομοιότητές τους. Συχνά η ενσυναίσθηση καταρρέει επειδή οι μαθητές δεν βλέπουν πόσο μοιάζουν. Βάλτε τους μαθητές να γνωρίσουν ο ένας τον άλλον! Αυτό μπορεί να </a:t>
            </a:r>
            <a:r>
              <a:rPr lang="en-US" sz="1800" dirty="0" err="1"/>
              <a:t>γίνει</a:t>
            </a:r>
            <a:r>
              <a:rPr lang="en-US" sz="1800" dirty="0"/>
              <a:t> </a:t>
            </a:r>
            <a:r>
              <a:rPr lang="en-US" sz="1800" dirty="0" err="1" smtClean="0"/>
              <a:t>τρό</a:t>
            </a:r>
            <a:r>
              <a:rPr lang="en-US" sz="1800" dirty="0" smtClean="0"/>
              <a:t>πο</a:t>
            </a:r>
            <a:r>
              <a:rPr lang="el-GR" sz="1800" dirty="0" err="1" smtClean="0"/>
              <a:t>υς</a:t>
            </a:r>
            <a:r>
              <a:rPr lang="en-US" sz="1800" dirty="0" smtClean="0"/>
              <a:t> </a:t>
            </a:r>
            <a:r>
              <a:rPr lang="en-US" sz="1800" dirty="0"/>
              <a:t>χα</a:t>
            </a:r>
            <a:r>
              <a:rPr lang="en-US" sz="1800" dirty="0" err="1"/>
              <a:t>μηλού</a:t>
            </a:r>
            <a:r>
              <a:rPr lang="en-US" sz="1800" dirty="0"/>
              <a:t> </a:t>
            </a:r>
            <a:r>
              <a:rPr lang="el-GR" sz="1800" dirty="0" err="1" smtClean="0"/>
              <a:t>ρίσκος</a:t>
            </a:r>
            <a:r>
              <a:rPr lang="el-GR" sz="1800" dirty="0" smtClean="0"/>
              <a:t> ως εξής</a:t>
            </a:r>
            <a:r>
              <a:rPr lang="en-US" sz="1800" dirty="0" smtClean="0"/>
              <a:t>:</a:t>
            </a:r>
            <a:endParaRPr lang="en-US" sz="1800" dirty="0"/>
          </a:p>
          <a:p>
            <a:r>
              <a:rPr lang="en-US" sz="1800" dirty="0"/>
              <a:t>Συνέντευξη με έναν συμμαθητή που δεν γνωρίζετε καλά</a:t>
            </a:r>
          </a:p>
          <a:p>
            <a:r>
              <a:rPr lang="en-US" sz="1800" dirty="0"/>
              <a:t>Συνεργαστείτε με κάποιον που δεν γνωρίζετε</a:t>
            </a:r>
            <a:endParaRPr lang="en-IE" sz="1800" dirty="0"/>
          </a:p>
        </p:txBody>
      </p:sp>
      <p:sp>
        <p:nvSpPr>
          <p:cNvPr id="3" name="Content Placeholder 2">
            <a:extLst>
              <a:ext uri="{FF2B5EF4-FFF2-40B4-BE49-F238E27FC236}">
                <a16:creationId xmlns:a16="http://schemas.microsoft.com/office/drawing/2014/main" xmlns:p14="http://schemas.microsoft.com/office/powerpoint/2010/main" xmlns="" id="{CF8CAFFD-83CB-43A0-9C03-C1257FBE5931}"/>
              </a:ext>
            </a:extLst>
          </p:cNvPr>
          <p:cNvSpPr>
            <a:spLocks noGrp="1"/>
          </p:cNvSpPr>
          <p:nvPr>
            <p:ph sz="quarter" idx="4"/>
          </p:nvPr>
        </p:nvSpPr>
        <p:spPr/>
        <p:txBody>
          <a:bodyPr>
            <a:normAutofit/>
          </a:bodyPr>
          <a:lstStyle/>
          <a:p>
            <a:pPr marL="0" indent="0">
              <a:buNone/>
            </a:pPr>
            <a:r>
              <a:rPr lang="en-US" sz="1800" dirty="0"/>
              <a:t>Προσκαλέστε εκπροσώπους μιας φιλανθρωπικής οργάνωσης να έρθουν στην τάξη σας και να σας εξηγήσουν τι κάνουν. Ρωτήστε τι μπορούν να κάνουν οι μαθητές σας για να βοηθήσουν τον σκοπό και οργανώστε μια ημέρα εθελοντισμού. </a:t>
            </a:r>
          </a:p>
          <a:p>
            <a:pPr marL="0" indent="0">
              <a:buNone/>
            </a:pPr>
            <a:r>
              <a:rPr lang="en-US" sz="1800" dirty="0"/>
              <a:t>Η εμπλοκή των μαθητών σε φιλανθρωπικό έργο είναι ένας πολύ καλός τρόπος για την ανάπτυξη ενσυναίσθησης - ειδικά αν αναλογιστεί κανείς τι συμβαίνει στον κόσμο σήμερα.</a:t>
            </a:r>
            <a:endParaRPr lang="en-IE" sz="1800" dirty="0"/>
          </a:p>
        </p:txBody>
      </p:sp>
      <p:sp>
        <p:nvSpPr>
          <p:cNvPr id="4" name="Title 3">
            <a:extLst>
              <a:ext uri="{FF2B5EF4-FFF2-40B4-BE49-F238E27FC236}">
                <a16:creationId xmlns:a16="http://schemas.microsoft.com/office/drawing/2014/main" xmlns:p14="http://schemas.microsoft.com/office/powerpoint/2010/main" xmlns="" id="{0C6B68A7-E54F-4829-A15B-A28C652B05E1}"/>
              </a:ext>
            </a:extLst>
          </p:cNvPr>
          <p:cNvSpPr>
            <a:spLocks noGrp="1"/>
          </p:cNvSpPr>
          <p:nvPr>
            <p:ph type="title"/>
          </p:nvPr>
        </p:nvSpPr>
        <p:spPr>
          <a:xfrm>
            <a:off x="839788" y="365125"/>
            <a:ext cx="8551862" cy="1325563"/>
          </a:xfrm>
        </p:spPr>
        <p:txBody>
          <a:bodyPr>
            <a:normAutofit/>
          </a:bodyPr>
          <a:lstStyle/>
          <a:p>
            <a:r>
              <a:rPr lang="en-IE" sz="3600" dirty="0"/>
              <a:t>Τρεις τρόποι για να </a:t>
            </a:r>
            <a:r>
              <a:rPr lang="el-GR" sz="3600" dirty="0" smtClean="0"/>
              <a:t>ενισχύσετε </a:t>
            </a:r>
            <a:br>
              <a:rPr lang="el-GR" sz="3600" dirty="0" smtClean="0"/>
            </a:br>
            <a:r>
              <a:rPr lang="en-IE" sz="3600" dirty="0" err="1" smtClean="0"/>
              <a:t>την</a:t>
            </a:r>
            <a:r>
              <a:rPr lang="en-IE" sz="3600" dirty="0" smtClean="0"/>
              <a:t> </a:t>
            </a:r>
            <a:r>
              <a:rPr lang="en-IE" sz="3600" dirty="0"/>
              <a:t>ενσυναίσθηση στην τάξη σας</a:t>
            </a:r>
          </a:p>
        </p:txBody>
      </p:sp>
      <p:sp>
        <p:nvSpPr>
          <p:cNvPr id="5" name="Text Placeholder 4">
            <a:extLst>
              <a:ext uri="{FF2B5EF4-FFF2-40B4-BE49-F238E27FC236}">
                <a16:creationId xmlns:a16="http://schemas.microsoft.com/office/drawing/2014/main" xmlns:p14="http://schemas.microsoft.com/office/powerpoint/2010/main" xmlns="" id="{C0633DDC-33A3-42DC-AD5B-BEA33FDAA06E}"/>
              </a:ext>
            </a:extLst>
          </p:cNvPr>
          <p:cNvSpPr>
            <a:spLocks noGrp="1"/>
          </p:cNvSpPr>
          <p:nvPr>
            <p:ph type="body" idx="1"/>
          </p:nvPr>
        </p:nvSpPr>
        <p:spPr>
          <a:xfrm>
            <a:off x="839790" y="1698337"/>
            <a:ext cx="3387722" cy="806737"/>
          </a:xfrm>
        </p:spPr>
        <p:txBody>
          <a:bodyPr anchor="ctr">
            <a:normAutofit/>
          </a:bodyPr>
          <a:lstStyle/>
          <a:p>
            <a:pPr algn="ctr"/>
            <a:r>
              <a:rPr lang="en-IE" sz="2000" dirty="0"/>
              <a:t>Δραστηριότητα γνωριμίας με τους συμμαθητές σας</a:t>
            </a:r>
          </a:p>
        </p:txBody>
      </p:sp>
      <p:sp>
        <p:nvSpPr>
          <p:cNvPr id="6" name="Text Placeholder 5">
            <a:extLst>
              <a:ext uri="{FF2B5EF4-FFF2-40B4-BE49-F238E27FC236}">
                <a16:creationId xmlns:a16="http://schemas.microsoft.com/office/drawing/2014/main" xmlns:p14="http://schemas.microsoft.com/office/powerpoint/2010/main" xmlns="" id="{9BE46B76-9CFA-4D86-AB04-A52CE7F7FE30}"/>
              </a:ext>
            </a:extLst>
          </p:cNvPr>
          <p:cNvSpPr>
            <a:spLocks noGrp="1"/>
          </p:cNvSpPr>
          <p:nvPr>
            <p:ph type="body" sz="quarter" idx="3"/>
          </p:nvPr>
        </p:nvSpPr>
        <p:spPr>
          <a:xfrm>
            <a:off x="7773988" y="1698337"/>
            <a:ext cx="3581399" cy="806738"/>
          </a:xfrm>
        </p:spPr>
        <p:txBody>
          <a:bodyPr anchor="ctr">
            <a:normAutofit/>
          </a:bodyPr>
          <a:lstStyle/>
          <a:p>
            <a:pPr algn="ctr"/>
            <a:r>
              <a:rPr lang="en-US" sz="2000" dirty="0"/>
              <a:t>Συμμετέχετε σε μια φιλανθρωπική οργάνωση</a:t>
            </a:r>
            <a:endParaRPr lang="en-IE" sz="2000" dirty="0"/>
          </a:p>
        </p:txBody>
      </p:sp>
      <p:sp>
        <p:nvSpPr>
          <p:cNvPr id="7" name="Text Placeholder 6">
            <a:extLst>
              <a:ext uri="{FF2B5EF4-FFF2-40B4-BE49-F238E27FC236}">
                <a16:creationId xmlns:a16="http://schemas.microsoft.com/office/drawing/2014/main" xmlns:p14="http://schemas.microsoft.com/office/powerpoint/2010/main" xmlns="" id="{DC0F37B8-A967-4EF1-94EE-D0E1ED5B2CDC}"/>
              </a:ext>
            </a:extLst>
          </p:cNvPr>
          <p:cNvSpPr>
            <a:spLocks noGrp="1"/>
          </p:cNvSpPr>
          <p:nvPr>
            <p:ph type="body" sz="quarter" idx="10"/>
          </p:nvPr>
        </p:nvSpPr>
        <p:spPr/>
        <p:txBody>
          <a:bodyPr anchor="ctr"/>
          <a:lstStyle/>
          <a:p>
            <a:pPr algn="ctr"/>
            <a:r>
              <a:rPr lang="en-US" sz="2000" dirty="0"/>
              <a:t>Τυχαίες πράξεις καλοσύνης</a:t>
            </a:r>
            <a:endParaRPr lang="en-IE" sz="2000" dirty="0"/>
          </a:p>
        </p:txBody>
      </p:sp>
      <p:sp>
        <p:nvSpPr>
          <p:cNvPr id="8" name="Content Placeholder 7">
            <a:extLst>
              <a:ext uri="{FF2B5EF4-FFF2-40B4-BE49-F238E27FC236}">
                <a16:creationId xmlns:a16="http://schemas.microsoft.com/office/drawing/2014/main" xmlns:p14="http://schemas.microsoft.com/office/powerpoint/2010/main" xmlns="" id="{0F251105-A042-40A9-971F-EFEB035F3B29}"/>
              </a:ext>
            </a:extLst>
          </p:cNvPr>
          <p:cNvSpPr>
            <a:spLocks noGrp="1"/>
          </p:cNvSpPr>
          <p:nvPr>
            <p:ph sz="quarter" idx="11"/>
          </p:nvPr>
        </p:nvSpPr>
        <p:spPr/>
        <p:txBody>
          <a:bodyPr>
            <a:noAutofit/>
          </a:bodyPr>
          <a:lstStyle/>
          <a:p>
            <a:pPr marL="0" indent="0">
              <a:buNone/>
            </a:pPr>
            <a:r>
              <a:rPr lang="en-US" sz="1800" dirty="0"/>
              <a:t>Ζητήστε από τους μαθητές να επιδείξουν μια τυχαία πράξη καλοσύνης για ένα άλλο άτομο - έναν συμμαθητή τους ή κάποιον άλλο στο σχολείο. </a:t>
            </a:r>
          </a:p>
          <a:p>
            <a:pPr marL="0" indent="0">
              <a:buNone/>
            </a:pPr>
            <a:r>
              <a:rPr lang="en-US" sz="1800" dirty="0"/>
              <a:t>Χρησιμοποιήστε το ημερολόγιο αναστοχασμού για να αναλογιστούν οι μαθητές πώς αισθάνθηκαν όταν έδειξαν και πώς αισθάνονται ότι η καλοσύνη τους επηρέασε τους άλλους. </a:t>
            </a:r>
            <a:endParaRPr lang="el-GR" sz="1800" dirty="0" smtClean="0"/>
          </a:p>
          <a:p>
            <a:pPr marL="0" indent="0">
              <a:buNone/>
            </a:pPr>
            <a:r>
              <a:rPr lang="en-US" sz="1800" dirty="0" smtClean="0"/>
              <a:t>Απ</a:t>
            </a:r>
            <a:r>
              <a:rPr lang="en-US" sz="1800" dirty="0" err="1" smtClean="0"/>
              <a:t>λό</a:t>
            </a:r>
            <a:r>
              <a:rPr lang="en-US" sz="1800" dirty="0" smtClean="0"/>
              <a:t> </a:t>
            </a:r>
            <a:r>
              <a:rPr lang="en-US" sz="1800" dirty="0"/>
              <a:t>α</a:t>
            </a:r>
            <a:r>
              <a:rPr lang="en-US" sz="1800" dirty="0" err="1"/>
              <a:t>λλά</a:t>
            </a:r>
            <a:r>
              <a:rPr lang="en-US" sz="1800" dirty="0"/>
              <a:t> </a:t>
            </a:r>
            <a:r>
              <a:rPr lang="en-US" sz="1800" dirty="0" smtClean="0"/>
              <a:t>π</a:t>
            </a:r>
            <a:r>
              <a:rPr lang="en-US" sz="1800" dirty="0" err="1" smtClean="0"/>
              <a:t>ολύ</a:t>
            </a:r>
            <a:r>
              <a:rPr lang="el-GR" sz="1800" dirty="0"/>
              <a:t> </a:t>
            </a:r>
            <a:r>
              <a:rPr lang="el-GR" sz="1800" dirty="0" smtClean="0"/>
              <a:t>α</a:t>
            </a:r>
            <a:r>
              <a:rPr lang="en-US" sz="1800" dirty="0" smtClean="0"/>
              <a:t>π</a:t>
            </a:r>
            <a:r>
              <a:rPr lang="en-US" sz="1800" dirty="0" err="1" smtClean="0"/>
              <a:t>οτελεσμ</a:t>
            </a:r>
            <a:r>
              <a:rPr lang="en-US" sz="1800" dirty="0" smtClean="0"/>
              <a:t>ατικό</a:t>
            </a:r>
            <a:r>
              <a:rPr lang="en-US" sz="1800" dirty="0"/>
              <a:t>!</a:t>
            </a:r>
            <a:endParaRPr lang="en-IE" sz="1800" dirty="0"/>
          </a:p>
        </p:txBody>
      </p:sp>
    </p:spTree>
    <p:extLst>
      <p:ext uri="{BB962C8B-B14F-4D97-AF65-F5344CB8AC3E}">
        <p14:creationId xmlns:p14="http://schemas.microsoft.com/office/powerpoint/2010/main" val="2402674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xmlns:p14="http://schemas.microsoft.com/office/powerpoint/2010/main" xmlns:a14="http://schemas.microsoft.com/office/drawing/2010/main" xmlns="" id="{DF46294A-8341-4EB6-9684-ABC0FEBB3864}"/>
              </a:ext>
            </a:extLst>
          </p:cNvPr>
          <p:cNvSpPr txBox="1">
            <a:spLocks/>
          </p:cNvSpPr>
          <p:nvPr/>
        </p:nvSpPr>
        <p:spPr>
          <a:xfrm>
            <a:off x="266355" y="1387589"/>
            <a:ext cx="4813645" cy="15588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Bef>
                <a:spcPts val="0"/>
              </a:spcBef>
            </a:pPr>
            <a:r>
              <a:rPr lang="el-GR" sz="2800" dirty="0" smtClean="0">
                <a:solidFill>
                  <a:schemeClr val="bg1"/>
                </a:solidFill>
                <a:latin typeface="+mn-lt"/>
                <a:ea typeface="+mn-ea"/>
                <a:cs typeface="+mn-cs"/>
              </a:rPr>
              <a:t>Κεφάλαιο </a:t>
            </a:r>
            <a:r>
              <a:rPr lang="en-GB" sz="2800" dirty="0" smtClean="0">
                <a:solidFill>
                  <a:schemeClr val="bg1"/>
                </a:solidFill>
                <a:latin typeface="+mn-lt"/>
                <a:ea typeface="+mn-ea"/>
                <a:cs typeface="+mn-cs"/>
              </a:rPr>
              <a:t>5</a:t>
            </a:r>
            <a:r>
              <a:rPr lang="el-GR" sz="2800" dirty="0" smtClean="0">
                <a:solidFill>
                  <a:schemeClr val="bg1"/>
                </a:solidFill>
                <a:latin typeface="+mn-lt"/>
                <a:ea typeface="+mn-ea"/>
                <a:cs typeface="+mn-cs"/>
              </a:rPr>
              <a:t>:</a:t>
            </a:r>
            <a:endParaRPr lang="el-GR" sz="2800" dirty="0">
              <a:solidFill>
                <a:schemeClr val="bg1"/>
              </a:solidFill>
              <a:latin typeface="+mn-lt"/>
              <a:ea typeface="+mn-ea"/>
              <a:cs typeface="+mn-cs"/>
            </a:endParaRPr>
          </a:p>
          <a:p>
            <a:pPr>
              <a:spcBef>
                <a:spcPts val="0"/>
              </a:spcBef>
            </a:pPr>
            <a:r>
              <a:rPr lang="en-GB" sz="2800" dirty="0" err="1" smtClean="0">
                <a:solidFill>
                  <a:schemeClr val="bg1"/>
                </a:solidFill>
                <a:latin typeface="+mn-lt"/>
                <a:ea typeface="+mn-ea"/>
                <a:cs typeface="+mn-cs"/>
              </a:rPr>
              <a:t>Δεξιότητες</a:t>
            </a:r>
            <a:r>
              <a:rPr lang="en-GB" sz="2800" dirty="0" smtClean="0">
                <a:solidFill>
                  <a:schemeClr val="bg1"/>
                </a:solidFill>
                <a:latin typeface="+mn-lt"/>
                <a:ea typeface="+mn-ea"/>
                <a:cs typeface="+mn-cs"/>
              </a:rPr>
              <a:t> </a:t>
            </a:r>
            <a:r>
              <a:rPr lang="en-GB" sz="2800" dirty="0" err="1" smtClean="0">
                <a:solidFill>
                  <a:schemeClr val="bg1"/>
                </a:solidFill>
                <a:latin typeface="+mn-lt"/>
                <a:ea typeface="+mn-ea"/>
                <a:cs typeface="+mn-cs"/>
              </a:rPr>
              <a:t>Δι</a:t>
            </a:r>
            <a:r>
              <a:rPr lang="en-GB" sz="2800" dirty="0" smtClean="0">
                <a:solidFill>
                  <a:schemeClr val="bg1"/>
                </a:solidFill>
                <a:latin typeface="+mn-lt"/>
                <a:ea typeface="+mn-ea"/>
                <a:cs typeface="+mn-cs"/>
              </a:rPr>
              <a:t>αφοροποιημένης Αξιολόγησης</a:t>
            </a:r>
            <a:endParaRPr lang="en-GB" sz="2800" dirty="0">
              <a:solidFill>
                <a:schemeClr val="bg1"/>
              </a:solidFill>
              <a:latin typeface="+mn-lt"/>
              <a:ea typeface="+mn-ea"/>
              <a:cs typeface="+mn-cs"/>
            </a:endParaRPr>
          </a:p>
        </p:txBody>
      </p:sp>
      <p:pic>
        <p:nvPicPr>
          <p:cNvPr id="4" name="Picture 3" descr="Classroom of students raising their hands in front of a teacher">
            <a:extLst>
              <a:ext uri="{FF2B5EF4-FFF2-40B4-BE49-F238E27FC236}">
                <a16:creationId xmlns:a16="http://schemas.microsoft.com/office/drawing/2014/main" xmlns:p14="http://schemas.microsoft.com/office/powerpoint/2010/main" xmlns:a14="http://schemas.microsoft.com/office/drawing/2010/main" xmlns="" id="{2D215B8E-61DC-4AE6-9523-E8948FD314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9275" y="1243361"/>
            <a:ext cx="6081866" cy="4142677"/>
          </a:xfrm>
          <a:prstGeom prst="rect">
            <a:avLst/>
          </a:prstGeom>
        </p:spPr>
      </p:pic>
      <p:sp>
        <p:nvSpPr>
          <p:cNvPr id="5" name="Tijdelijke aanduiding voor inhoud 8">
            <a:extLst>
              <a:ext uri="{FF2B5EF4-FFF2-40B4-BE49-F238E27FC236}">
                <a16:creationId xmlns:a16="http://schemas.microsoft.com/office/drawing/2014/main" xmlns:p14="http://schemas.microsoft.com/office/powerpoint/2010/main" xmlns:a14="http://schemas.microsoft.com/office/drawing/2010/main" xmlns="" id="{7B7556E8-6C63-4370-BEC1-05372E461C69}"/>
              </a:ext>
            </a:extLst>
          </p:cNvPr>
          <p:cNvSpPr txBox="1">
            <a:spLocks/>
          </p:cNvSpPr>
          <p:nvPr/>
        </p:nvSpPr>
        <p:spPr>
          <a:xfrm>
            <a:off x="162559" y="3291839"/>
            <a:ext cx="4917441" cy="35661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Οι δεξιότητες αξιολόγησης είναι ζωτικής σημασίας σε κάθε τάξη. Ενώ είναι σημαντικό να χρησιμοποιείτε τα αποτελέσματα της αξιολόγησης της τάξης για να παρακολουθείτε την πρόοδο των μαθητών σας, είναι εξίσου σημαντικό να χρησιμοποιείτε τα αποτελέσματα για να αξιολογείτε τις δικές σας διδακτικές πρακτικές, ώστε να μπορείτε να συνεχίσετε να βελτιώνεστε. Στο πλαίσιο του INACT, θα εξερευνήσουμε τώρα τις δεξιότητες διαφοροποιημένης αξιολόγησης</a:t>
            </a:r>
            <a:r>
              <a:rPr lang="en-US" sz="2000" dirty="0" smtClean="0"/>
              <a:t>.</a:t>
            </a:r>
            <a:endParaRPr lang="el-GR" sz="2000" dirty="0" smtClean="0"/>
          </a:p>
          <a:p>
            <a:pPr algn="just"/>
            <a:endParaRPr lang="el-GR" sz="2000" dirty="0"/>
          </a:p>
          <a:p>
            <a:pPr algn="just"/>
            <a:endParaRPr lang="en-GB" sz="2000" dirty="0"/>
          </a:p>
        </p:txBody>
      </p:sp>
    </p:spTree>
    <p:extLst>
      <p:ext uri="{BB962C8B-B14F-4D97-AF65-F5344CB8AC3E}">
        <p14:creationId xmlns:p14="http://schemas.microsoft.com/office/powerpoint/2010/main" val="326101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4D803711-7804-4E37-B48F-E83449614951}"/>
              </a:ext>
            </a:extLst>
          </p:cNvPr>
          <p:cNvSpPr>
            <a:spLocks noGrp="1"/>
          </p:cNvSpPr>
          <p:nvPr>
            <p:ph type="title"/>
          </p:nvPr>
        </p:nvSpPr>
        <p:spPr/>
        <p:txBody>
          <a:bodyPr>
            <a:normAutofit/>
          </a:bodyPr>
          <a:lstStyle/>
          <a:p>
            <a:r>
              <a:rPr lang="en-IE" dirty="0" err="1" smtClean="0">
                <a:solidFill>
                  <a:srgbClr val="378FCD"/>
                </a:solidFill>
              </a:rPr>
              <a:t>Γι</a:t>
            </a:r>
            <a:r>
              <a:rPr lang="en-IE" dirty="0" smtClean="0">
                <a:solidFill>
                  <a:srgbClr val="378FCD"/>
                </a:solidFill>
              </a:rPr>
              <a:t>ατί είναι σημαντικές οι δεξιότητες αξιολόγησης και εκτίμηση</a:t>
            </a:r>
            <a:r>
              <a:rPr lang="el-GR" dirty="0" smtClean="0">
                <a:solidFill>
                  <a:srgbClr val="378FCD"/>
                </a:solidFill>
              </a:rPr>
              <a:t>ς</a:t>
            </a:r>
            <a:r>
              <a:rPr lang="en-IE" dirty="0" smtClean="0">
                <a:solidFill>
                  <a:srgbClr val="378FCD"/>
                </a:solidFill>
              </a:rPr>
              <a:t>;</a:t>
            </a:r>
            <a:endParaRPr lang="en-IE" dirty="0">
              <a:solidFill>
                <a:srgbClr val="378FCD"/>
              </a:solidFill>
            </a:endParaRPr>
          </a:p>
        </p:txBody>
      </p:sp>
      <p:sp>
        <p:nvSpPr>
          <p:cNvPr id="3" name="Content Placeholder 2">
            <a:extLst>
              <a:ext uri="{FF2B5EF4-FFF2-40B4-BE49-F238E27FC236}">
                <a16:creationId xmlns:a16="http://schemas.microsoft.com/office/drawing/2014/main" xmlns:p14="http://schemas.microsoft.com/office/powerpoint/2010/main" xmlns="" id="{9F873BD9-BCED-4057-937D-754F5810D5CA}"/>
              </a:ext>
            </a:extLst>
          </p:cNvPr>
          <p:cNvSpPr>
            <a:spLocks noGrp="1"/>
          </p:cNvSpPr>
          <p:nvPr>
            <p:ph idx="1"/>
          </p:nvPr>
        </p:nvSpPr>
        <p:spPr/>
        <p:txBody>
          <a:bodyPr anchor="ctr">
            <a:normAutofit/>
          </a:bodyPr>
          <a:lstStyle/>
          <a:p>
            <a:pPr marL="0" indent="0" algn="just">
              <a:buNone/>
            </a:pPr>
            <a:r>
              <a:rPr lang="en-US" sz="2000" dirty="0"/>
              <a:t>Η διαφοροποιημένη αξιολόγηση είναι ο τρόπος με τον οποίο οι εκπαιδευτικοί τροποποιούν και προσαρμόζουν την αξιολόγηση στα ποικίλα χαρακτηριστικά/προφίλ των μαθητών, ώστε να ανταποκρίνονται στις ατομικές ανάγκες των μαθητών, ενισχύοντας έτσι τη μάθησή τους και ενισχύοντας την ικανότητά τους να δείχνουν τι έχουν μάθει. </a:t>
            </a:r>
            <a:endParaRPr lang="el-GR" sz="2000" dirty="0" smtClean="0"/>
          </a:p>
          <a:p>
            <a:pPr marL="0" indent="0" algn="just">
              <a:buNone/>
            </a:pPr>
            <a:endParaRPr lang="en-US" sz="2000" dirty="0"/>
          </a:p>
          <a:p>
            <a:pPr marL="0" indent="0" algn="just">
              <a:buNone/>
            </a:pPr>
            <a:r>
              <a:rPr lang="en-US" sz="2000" dirty="0"/>
              <a:t>Οι μαθητές διαφέρουν ως προς τις προηγούμενες μαθησιακές τους εμπειρίες, την ετοιμότητά τους, τα μαθησιακά τους στυλ, τις προτιμήσεις τους, την ακαδημαϊκή τους κατάσταση, τις ικανότητές τους, τα δυνατά και αδύνατα σημεία τους, την κουλτούρα, τη φυλή και το υπόβαθρό τους. Οι εκπαιδευτικοί χρησιμοποιούν διαφοροποιημένη αξιολόγηση για να ταιριάζουν και να ανταποκρίνονται στις διαφορετικές μαθησιακές ανάγκες των διαφορετικών μαθητών σε μια τάξη.</a:t>
            </a:r>
            <a:endParaRPr lang="en-IE" sz="2000" dirty="0"/>
          </a:p>
          <a:p>
            <a:pPr marL="0" indent="0">
              <a:buNone/>
            </a:pPr>
            <a:endParaRPr lang="en-IE" sz="2000" dirty="0"/>
          </a:p>
        </p:txBody>
      </p:sp>
    </p:spTree>
    <p:extLst>
      <p:ext uri="{BB962C8B-B14F-4D97-AF65-F5344CB8AC3E}">
        <p14:creationId xmlns:p14="http://schemas.microsoft.com/office/powerpoint/2010/main" val="1654011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3AB728CE-6B3B-499C-A0C7-3E982B676DAA}"/>
              </a:ext>
            </a:extLst>
          </p:cNvPr>
          <p:cNvSpPr>
            <a:spLocks noGrp="1"/>
          </p:cNvSpPr>
          <p:nvPr>
            <p:ph type="title"/>
          </p:nvPr>
        </p:nvSpPr>
        <p:spPr>
          <a:xfrm>
            <a:off x="5019676" y="1030288"/>
            <a:ext cx="5781674" cy="617537"/>
          </a:xfrm>
        </p:spPr>
        <p:txBody>
          <a:bodyPr>
            <a:normAutofit/>
          </a:bodyPr>
          <a:lstStyle/>
          <a:p>
            <a:r>
              <a:rPr lang="en-IE" sz="3600" dirty="0"/>
              <a:t>Διαμορφωτική αξιολόγηση </a:t>
            </a:r>
          </a:p>
        </p:txBody>
      </p:sp>
      <p:pic>
        <p:nvPicPr>
          <p:cNvPr id="6" name="Picture Placeholder 5" descr="People working on ideas">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9DA815B6-3A01-48AF-A0C4-168D13E4652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CB27D3EB-3BD6-49C6-B8CE-B2BE1800386A}"/>
              </a:ext>
            </a:extLst>
          </p:cNvPr>
          <p:cNvSpPr>
            <a:spLocks noGrp="1"/>
          </p:cNvSpPr>
          <p:nvPr>
            <p:ph type="body" sz="half" idx="2"/>
          </p:nvPr>
        </p:nvSpPr>
        <p:spPr>
          <a:xfrm>
            <a:off x="5124450" y="1807413"/>
            <a:ext cx="6524625" cy="3811588"/>
          </a:xfrm>
        </p:spPr>
        <p:txBody>
          <a:bodyPr>
            <a:normAutofit fontScale="92500" lnSpcReduction="10000"/>
          </a:bodyPr>
          <a:lstStyle/>
          <a:p>
            <a:pPr marL="285750" indent="-285750">
              <a:buFont typeface="Arial" panose="020B0604020202020204" pitchFamily="34" charset="0"/>
              <a:buChar char="•"/>
            </a:pPr>
            <a:r>
              <a:rPr lang="en-US" sz="2400" dirty="0"/>
              <a:t>όχι για βαθμούς, αλλά μάλλον για να βοηθήσουν τον εκπαιδευτικό να έχει μια καλύτερη ιδέα για το πώς να βοηθήσει τους μαθητές να προχωρήσουν μπροστά.</a:t>
            </a:r>
          </a:p>
          <a:p>
            <a:pPr marL="285750" indent="-285750">
              <a:buFont typeface="Arial" panose="020B0604020202020204" pitchFamily="34" charset="0"/>
              <a:buChar char="•"/>
            </a:pPr>
            <a:r>
              <a:rPr lang="en-US" sz="2400" dirty="0"/>
              <a:t>ο δάσκαλος διενεργεί αξιολόγηση πριν από τη μάθηση</a:t>
            </a:r>
          </a:p>
          <a:p>
            <a:pPr marL="285750" indent="-285750">
              <a:buFont typeface="Arial" panose="020B0604020202020204" pitchFamily="34" charset="0"/>
              <a:buChar char="•"/>
            </a:pPr>
            <a:r>
              <a:rPr lang="en-US" sz="2400" dirty="0"/>
              <a:t>διασφαλίζει ότι ο εκπαιδευτικός σχεδιάζει το μάθημα με γνώμονα την καλύτερη δυνατή κάλυψη των αναγκών των μαθητών</a:t>
            </a:r>
          </a:p>
          <a:p>
            <a:pPr marL="285750" indent="-285750">
              <a:buFont typeface="Arial" panose="020B0604020202020204" pitchFamily="34" charset="0"/>
              <a:buChar char="•"/>
            </a:pPr>
            <a:r>
              <a:rPr lang="en-US" sz="2400" dirty="0"/>
              <a:t>συνήθως για τον καθορισμό στόχων</a:t>
            </a:r>
          </a:p>
          <a:p>
            <a:pPr marL="285750" indent="-285750">
              <a:buFont typeface="Arial" panose="020B0604020202020204" pitchFamily="34" charset="0"/>
              <a:buChar char="•"/>
            </a:pPr>
            <a:r>
              <a:rPr lang="en-US" sz="2400" dirty="0"/>
              <a:t>Π.χ. αξιολόγηση από </a:t>
            </a:r>
            <a:r>
              <a:rPr lang="el-GR" sz="2400" dirty="0" smtClean="0"/>
              <a:t>συμμαθητές</a:t>
            </a:r>
            <a:r>
              <a:rPr lang="en-US" sz="2400" dirty="0" smtClean="0"/>
              <a:t>, </a:t>
            </a:r>
            <a:r>
              <a:rPr lang="en-US" sz="2400" dirty="0"/>
              <a:t>δελτία εξόδου</a:t>
            </a:r>
            <a:endParaRPr lang="en-IE" sz="2400" dirty="0"/>
          </a:p>
        </p:txBody>
      </p:sp>
      <p:sp>
        <p:nvSpPr>
          <p:cNvPr id="7" name="TextBox 6">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D9F775A6-954A-43C3-A586-96169F471C65}"/>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20817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ahyp="http://schemas.microsoft.com/office/drawing/2018/hyperlinkcolor" xmlns="" id="{B2C6308F-B868-494A-94A6-D791932A6B4B}"/>
              </a:ext>
            </a:extLst>
          </p:cNvPr>
          <p:cNvSpPr>
            <a:spLocks noGrp="1"/>
          </p:cNvSpPr>
          <p:nvPr>
            <p:ph sz="half" idx="2"/>
          </p:nvPr>
        </p:nvSpPr>
        <p:spPr/>
        <p:txBody>
          <a:bodyPr>
            <a:noAutofit/>
          </a:bodyPr>
          <a:lstStyle/>
          <a:p>
            <a:r>
              <a:rPr lang="en-US" sz="2000" dirty="0"/>
              <a:t>Βάλτε τους μαθητές να γράψουν σε έναν πίνακα τα γεγονότα που γνωρίζουν για το συγκεκριμένο θέμα, τις πληροφορίες που θέλουν να μάθουν και τις ερωτήσεις που θέλουν να διερευνήσουν.</a:t>
            </a:r>
          </a:p>
          <a:p>
            <a:r>
              <a:rPr lang="en-US" sz="2000" dirty="0"/>
              <a:t>Το χαρτί μοιράζεται σε κάθε μαθητή στην αίθουσα.</a:t>
            </a:r>
            <a:endParaRPr lang="en-IE" sz="2000" dirty="0"/>
          </a:p>
        </p:txBody>
      </p:sp>
      <p:sp>
        <p:nvSpPr>
          <p:cNvPr id="3" name="Content Placeholder 2">
            <a:extLst>
              <a:ext uri="{FF2B5EF4-FFF2-40B4-BE49-F238E27FC236}">
                <a16:creationId xmlns:a16="http://schemas.microsoft.com/office/drawing/2014/main" xmlns:p14="http://schemas.microsoft.com/office/powerpoint/2010/main" xmlns:ahyp="http://schemas.microsoft.com/office/drawing/2018/hyperlinkcolor" xmlns="" id="{E3AFEC14-858C-4D78-8F58-046D5436C49D}"/>
              </a:ext>
            </a:extLst>
          </p:cNvPr>
          <p:cNvSpPr>
            <a:spLocks noGrp="1"/>
          </p:cNvSpPr>
          <p:nvPr>
            <p:ph sz="quarter" idx="4"/>
          </p:nvPr>
        </p:nvSpPr>
        <p:spPr/>
        <p:txBody>
          <a:bodyPr>
            <a:normAutofit/>
          </a:bodyPr>
          <a:lstStyle/>
          <a:p>
            <a:r>
              <a:rPr lang="en-US" sz="2000" dirty="0"/>
              <a:t>Σύντομη, χρονομετρημένη δραστηριότητα γραφής</a:t>
            </a:r>
          </a:p>
          <a:p>
            <a:r>
              <a:rPr lang="en-US" sz="2000" dirty="0"/>
              <a:t>Οι μαθητές έχουν 2 ή 3 λεπτά για να σκεφτούν και να συνοψίσουν όσα έμαθαν.</a:t>
            </a:r>
          </a:p>
          <a:p>
            <a:r>
              <a:rPr lang="en-US" sz="2000" dirty="0"/>
              <a:t>Δώστε στους μαθητές ένα αυτοκόλλητο σημείωμα κατά τη διάρκεια ενός μαθήματος, ενημερώνοντάς τους ότι θα έχουν χρόνο να σκεφτούν αυτά που μόλις έμαθαν </a:t>
            </a:r>
          </a:p>
          <a:p>
            <a:endParaRPr lang="en-US" sz="2000" dirty="0"/>
          </a:p>
        </p:txBody>
      </p:sp>
      <p:sp>
        <p:nvSpPr>
          <p:cNvPr id="4" name="Title 3">
            <a:extLst>
              <a:ext uri="{FF2B5EF4-FFF2-40B4-BE49-F238E27FC236}">
                <a16:creationId xmlns:a16="http://schemas.microsoft.com/office/drawing/2014/main" xmlns:p14="http://schemas.microsoft.com/office/powerpoint/2010/main" xmlns:ahyp="http://schemas.microsoft.com/office/drawing/2018/hyperlinkcolor" xmlns="" id="{A0BC841F-1E2F-40F0-B591-45BB916B0FF1}"/>
              </a:ext>
            </a:extLst>
          </p:cNvPr>
          <p:cNvSpPr>
            <a:spLocks noGrp="1"/>
          </p:cNvSpPr>
          <p:nvPr>
            <p:ph type="title"/>
          </p:nvPr>
        </p:nvSpPr>
        <p:spPr/>
        <p:txBody>
          <a:bodyPr>
            <a:normAutofit/>
          </a:bodyPr>
          <a:lstStyle/>
          <a:p>
            <a:r>
              <a:rPr lang="en-US" sz="3600" dirty="0"/>
              <a:t>Στρατηγικές διαμορφωτικής αξιολόγησης </a:t>
            </a:r>
            <a:br>
              <a:rPr lang="en-US" sz="3600" dirty="0"/>
            </a:br>
            <a:r>
              <a:rPr lang="en-US" sz="3600" dirty="0"/>
              <a:t>για να δοκιμάσετε στη διαφοροποιημένη τάξη σας </a:t>
            </a:r>
            <a:endParaRPr lang="en-IE" sz="3600" dirty="0"/>
          </a:p>
        </p:txBody>
      </p:sp>
      <p:sp>
        <p:nvSpPr>
          <p:cNvPr id="5" name="Text Placeholder 4">
            <a:extLst>
              <a:ext uri="{FF2B5EF4-FFF2-40B4-BE49-F238E27FC236}">
                <a16:creationId xmlns:a16="http://schemas.microsoft.com/office/drawing/2014/main" xmlns:p14="http://schemas.microsoft.com/office/powerpoint/2010/main" xmlns:ahyp="http://schemas.microsoft.com/office/drawing/2018/hyperlinkcolor" xmlns="" id="{E7583F79-3183-4877-9AA4-1DB63AFFB9B9}"/>
              </a:ext>
            </a:extLst>
          </p:cNvPr>
          <p:cNvSpPr>
            <a:spLocks noGrp="1"/>
          </p:cNvSpPr>
          <p:nvPr>
            <p:ph type="body" idx="1"/>
          </p:nvPr>
        </p:nvSpPr>
        <p:spPr/>
        <p:txBody>
          <a:bodyPr anchor="ctr"/>
          <a:lstStyle/>
          <a:p>
            <a:pPr algn="ctr"/>
            <a:r>
              <a:rPr lang="en-IE" dirty="0"/>
              <a:t>Σκεφτείτε και περάστε</a:t>
            </a:r>
          </a:p>
        </p:txBody>
      </p:sp>
      <p:sp>
        <p:nvSpPr>
          <p:cNvPr id="6" name="Text Placeholder 5">
            <a:extLst>
              <a:ext uri="{FF2B5EF4-FFF2-40B4-BE49-F238E27FC236}">
                <a16:creationId xmlns:a16="http://schemas.microsoft.com/office/drawing/2014/main" xmlns:p14="http://schemas.microsoft.com/office/powerpoint/2010/main" xmlns:ahyp="http://schemas.microsoft.com/office/drawing/2018/hyperlinkcolor" xmlns="" id="{627CDCF4-C6FA-4E91-9BB8-7DD75D5AB5DB}"/>
              </a:ext>
            </a:extLst>
          </p:cNvPr>
          <p:cNvSpPr>
            <a:spLocks noGrp="1"/>
          </p:cNvSpPr>
          <p:nvPr>
            <p:ph type="body" sz="quarter" idx="3"/>
          </p:nvPr>
        </p:nvSpPr>
        <p:spPr/>
        <p:txBody>
          <a:bodyPr anchor="ctr"/>
          <a:lstStyle/>
          <a:p>
            <a:pPr algn="ctr"/>
            <a:r>
              <a:rPr lang="el-GR" dirty="0" smtClean="0"/>
              <a:t>Γρήγορη Γραφή</a:t>
            </a:r>
            <a:endParaRPr lang="en-IE" dirty="0"/>
          </a:p>
        </p:txBody>
      </p:sp>
      <p:sp>
        <p:nvSpPr>
          <p:cNvPr id="7" name="Text Placeholder 6">
            <a:extLst>
              <a:ext uri="{FF2B5EF4-FFF2-40B4-BE49-F238E27FC236}">
                <a16:creationId xmlns:a16="http://schemas.microsoft.com/office/drawing/2014/main" xmlns:p14="http://schemas.microsoft.com/office/powerpoint/2010/main" xmlns:ahyp="http://schemas.microsoft.com/office/drawing/2018/hyperlinkcolor" xmlns="" id="{FCBC6D3C-072E-4993-A018-F49F2789A8E3}"/>
              </a:ext>
            </a:extLst>
          </p:cNvPr>
          <p:cNvSpPr>
            <a:spLocks noGrp="1"/>
          </p:cNvSpPr>
          <p:nvPr>
            <p:ph type="body" sz="quarter" idx="10"/>
          </p:nvPr>
        </p:nvSpPr>
        <p:spPr/>
        <p:txBody>
          <a:bodyPr anchor="ctr">
            <a:normAutofit/>
          </a:bodyPr>
          <a:lstStyle/>
          <a:p>
            <a:pPr algn="ctr"/>
            <a:r>
              <a:rPr lang="en-IE" sz="2000" dirty="0"/>
              <a:t>Απόκριση σήματος και δράσης</a:t>
            </a:r>
          </a:p>
        </p:txBody>
      </p:sp>
      <p:sp>
        <p:nvSpPr>
          <p:cNvPr id="8" name="Content Placeholder 7">
            <a:extLst>
              <a:ext uri="{FF2B5EF4-FFF2-40B4-BE49-F238E27FC236}">
                <a16:creationId xmlns:a16="http://schemas.microsoft.com/office/drawing/2014/main" xmlns:p14="http://schemas.microsoft.com/office/powerpoint/2010/main" xmlns:ahyp="http://schemas.microsoft.com/office/drawing/2018/hyperlinkcolor" xmlns="" id="{18934BCC-29EF-4312-AECC-CBBFCC9F4928}"/>
              </a:ext>
            </a:extLst>
          </p:cNvPr>
          <p:cNvSpPr>
            <a:spLocks noGrp="1"/>
          </p:cNvSpPr>
          <p:nvPr>
            <p:ph sz="quarter" idx="11"/>
          </p:nvPr>
        </p:nvSpPr>
        <p:spPr/>
        <p:txBody>
          <a:bodyPr>
            <a:noAutofit/>
          </a:bodyPr>
          <a:lstStyle/>
          <a:p>
            <a:r>
              <a:rPr lang="en-US" sz="2000" dirty="0"/>
              <a:t>Μετά από ένα μάθημα, βάλτε τους μαθητές να εκτελέσουν μια ενέργεια που δείχνει το επίπεδο κατανόησής τους.</a:t>
            </a:r>
          </a:p>
          <a:p>
            <a:r>
              <a:rPr lang="en-US" sz="2000" dirty="0"/>
              <a:t>Για παράδειγμα:</a:t>
            </a:r>
          </a:p>
          <a:p>
            <a:pPr marL="0" indent="0">
              <a:buNone/>
            </a:pPr>
            <a:r>
              <a:rPr lang="en-US" sz="2000" dirty="0"/>
              <a:t>Κουνώντας τα χέρια= Το ξέρω</a:t>
            </a:r>
          </a:p>
          <a:p>
            <a:pPr marL="0" indent="0">
              <a:buNone/>
            </a:pPr>
            <a:r>
              <a:rPr lang="en-US" sz="2000" dirty="0"/>
              <a:t>Ανασήκωμα των ώμων= Έχω ένα προαίσθημα</a:t>
            </a:r>
          </a:p>
          <a:p>
            <a:pPr marL="0" indent="0">
              <a:buNone/>
            </a:pPr>
            <a:r>
              <a:rPr lang="en-US" sz="2000" dirty="0"/>
              <a:t>Thumbs </a:t>
            </a:r>
            <a:r>
              <a:rPr lang="en-US" sz="2000" dirty="0" smtClean="0"/>
              <a:t>down=</a:t>
            </a:r>
            <a:r>
              <a:rPr lang="el-GR" sz="2000" dirty="0" smtClean="0"/>
              <a:t> </a:t>
            </a:r>
            <a:r>
              <a:rPr lang="en-US" sz="2000" dirty="0" err="1" smtClean="0"/>
              <a:t>Δεν</a:t>
            </a:r>
            <a:r>
              <a:rPr lang="en-US" sz="2000" dirty="0" smtClean="0"/>
              <a:t> </a:t>
            </a:r>
            <a:r>
              <a:rPr lang="en-US" sz="2000" dirty="0"/>
              <a:t>έχω ιδέα</a:t>
            </a:r>
            <a:endParaRPr lang="en-IE" sz="2000" dirty="0"/>
          </a:p>
        </p:txBody>
      </p:sp>
      <p:sp>
        <p:nvSpPr>
          <p:cNvPr id="9" name="TextBox 8">
            <a:extLst>
              <a:ext uri="{FF2B5EF4-FFF2-40B4-BE49-F238E27FC236}">
                <a16:creationId xmlns:a16="http://schemas.microsoft.com/office/drawing/2014/main" xmlns:p14="http://schemas.microsoft.com/office/powerpoint/2010/main" xmlns:ahyp="http://schemas.microsoft.com/office/drawing/2018/hyperlinkcolor" xmlns="" id="{0E6E1EA8-17A2-4A74-B9DE-61B657C302F7}"/>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1073844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3AB728CE-6B3B-499C-A0C7-3E982B676DAA}"/>
              </a:ext>
            </a:extLst>
          </p:cNvPr>
          <p:cNvSpPr>
            <a:spLocks noGrp="1"/>
          </p:cNvSpPr>
          <p:nvPr>
            <p:ph type="title"/>
          </p:nvPr>
        </p:nvSpPr>
        <p:spPr>
          <a:xfrm>
            <a:off x="5019676" y="1030288"/>
            <a:ext cx="5781674" cy="617537"/>
          </a:xfrm>
        </p:spPr>
        <p:txBody>
          <a:bodyPr>
            <a:normAutofit/>
          </a:bodyPr>
          <a:lstStyle/>
          <a:p>
            <a:r>
              <a:rPr lang="en-IE" sz="3600" dirty="0"/>
              <a:t>Συνοπτική αξιολόγηση </a:t>
            </a:r>
          </a:p>
        </p:txBody>
      </p:sp>
      <p:sp>
        <p:nvSpPr>
          <p:cNvPr id="4" name="Text Placeholder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CB27D3EB-3BD6-49C6-B8CE-B2BE1800386A}"/>
              </a:ext>
            </a:extLst>
          </p:cNvPr>
          <p:cNvSpPr>
            <a:spLocks noGrp="1"/>
          </p:cNvSpPr>
          <p:nvPr>
            <p:ph type="body" sz="half" idx="2"/>
          </p:nvPr>
        </p:nvSpPr>
        <p:spPr>
          <a:xfrm>
            <a:off x="5124450" y="1807413"/>
            <a:ext cx="6524625" cy="3811588"/>
          </a:xfrm>
        </p:spPr>
        <p:txBody>
          <a:bodyPr>
            <a:normAutofit fontScale="92500" lnSpcReduction="10000"/>
          </a:bodyPr>
          <a:lstStyle/>
          <a:p>
            <a:pPr marL="285750" indent="-285750">
              <a:buFont typeface="Arial" panose="020B0604020202020204" pitchFamily="34" charset="0"/>
              <a:buChar char="•"/>
            </a:pPr>
            <a:r>
              <a:rPr lang="el-GR" sz="2400" dirty="0"/>
              <a:t>Λ</a:t>
            </a:r>
            <a:r>
              <a:rPr lang="en-US" sz="2400" dirty="0" smtClean="0"/>
              <a:t>αμβ</a:t>
            </a:r>
            <a:r>
              <a:rPr lang="en-US" sz="2400" dirty="0" err="1" smtClean="0"/>
              <a:t>άνει</a:t>
            </a:r>
            <a:r>
              <a:rPr lang="en-US" sz="2400" dirty="0" smtClean="0"/>
              <a:t> </a:t>
            </a:r>
            <a:r>
              <a:rPr lang="en-US" sz="2400" dirty="0"/>
              <a:t>χώρα μετά τη </a:t>
            </a:r>
            <a:r>
              <a:rPr lang="el-GR" sz="2400" dirty="0" smtClean="0"/>
              <a:t>εκπαίδευση </a:t>
            </a:r>
            <a:r>
              <a:rPr lang="en-US" sz="2400" dirty="0" err="1" smtClean="0"/>
              <a:t>του</a:t>
            </a:r>
            <a:r>
              <a:rPr lang="en-US" sz="2400" dirty="0" smtClean="0"/>
              <a:t> </a:t>
            </a:r>
            <a:r>
              <a:rPr lang="en-US" sz="2400" dirty="0"/>
              <a:t>μαθητή</a:t>
            </a:r>
          </a:p>
          <a:p>
            <a:pPr marL="285750" indent="-285750">
              <a:buFont typeface="Arial" panose="020B0604020202020204" pitchFamily="34" charset="0"/>
              <a:buChar char="•"/>
            </a:pPr>
            <a:r>
              <a:rPr lang="el-GR" sz="2400" dirty="0"/>
              <a:t>Χ</a:t>
            </a:r>
            <a:r>
              <a:rPr lang="en-US" sz="2400" dirty="0" err="1" smtClean="0"/>
              <a:t>ρησιμο</a:t>
            </a:r>
            <a:r>
              <a:rPr lang="en-US" sz="2400" dirty="0" smtClean="0"/>
              <a:t>ποιείται </a:t>
            </a:r>
            <a:r>
              <a:rPr lang="en-US" sz="2400" dirty="0"/>
              <a:t>για να διαπιστωθεί αν οι μαθητές έχουν επιτύχει τους αρχικούς </a:t>
            </a:r>
            <a:r>
              <a:rPr lang="en-US" sz="2400" dirty="0" smtClean="0"/>
              <a:t>στόχους</a:t>
            </a:r>
            <a:r>
              <a:rPr lang="el-GR" sz="2400" dirty="0" smtClean="0"/>
              <a:t> </a:t>
            </a:r>
            <a:r>
              <a:rPr lang="en-US" sz="2400" dirty="0" smtClean="0"/>
              <a:t>π</a:t>
            </a:r>
            <a:r>
              <a:rPr lang="en-US" sz="2400" dirty="0" err="1" smtClean="0"/>
              <a:t>ου</a:t>
            </a:r>
            <a:r>
              <a:rPr lang="en-US" sz="2400" dirty="0" smtClean="0"/>
              <a:t> </a:t>
            </a:r>
            <a:r>
              <a:rPr lang="en-US" sz="2400" dirty="0"/>
              <a:t>χρησιμοποιούνται συνήθως </a:t>
            </a:r>
            <a:r>
              <a:rPr lang="el-GR" sz="2400" dirty="0" smtClean="0"/>
              <a:t>ως αρχικά ορόσημα</a:t>
            </a:r>
            <a:endParaRPr lang="en-US" sz="2400" dirty="0"/>
          </a:p>
          <a:p>
            <a:pPr marL="285750" indent="-285750">
              <a:buFont typeface="Arial" panose="020B0604020202020204" pitchFamily="34" charset="0"/>
              <a:buChar char="•"/>
            </a:pPr>
            <a:r>
              <a:rPr lang="el-GR" sz="2400" dirty="0" smtClean="0"/>
              <a:t>Σηματοδοτεί ένα </a:t>
            </a:r>
            <a:r>
              <a:rPr lang="en-US" sz="2400" dirty="0" err="1" smtClean="0"/>
              <a:t>τέλος</a:t>
            </a:r>
            <a:r>
              <a:rPr lang="en-US" sz="2400" dirty="0" smtClean="0"/>
              <a:t> </a:t>
            </a:r>
            <a:r>
              <a:rPr lang="en-US" sz="2400" dirty="0"/>
              <a:t>και </a:t>
            </a:r>
            <a:r>
              <a:rPr lang="el-GR" sz="2400" dirty="0" smtClean="0"/>
              <a:t>παρέχει </a:t>
            </a:r>
            <a:r>
              <a:rPr lang="en-US" sz="2400" dirty="0" err="1" smtClean="0"/>
              <a:t>έν</a:t>
            </a:r>
            <a:r>
              <a:rPr lang="en-US" sz="2400" dirty="0" smtClean="0"/>
              <a:t>α </a:t>
            </a:r>
            <a:r>
              <a:rPr lang="en-US" sz="2400" dirty="0"/>
              <a:t>τελικό αποτέλεσμα</a:t>
            </a:r>
          </a:p>
          <a:p>
            <a:pPr marL="285750" indent="-285750">
              <a:buFont typeface="Arial" panose="020B0604020202020204" pitchFamily="34" charset="0"/>
              <a:buChar char="•"/>
            </a:pPr>
            <a:r>
              <a:rPr lang="el-GR" sz="2400" dirty="0" smtClean="0"/>
              <a:t>Αξιολογεί </a:t>
            </a:r>
            <a:r>
              <a:rPr lang="en-US" sz="2400" dirty="0" err="1" smtClean="0"/>
              <a:t>τη</a:t>
            </a:r>
            <a:r>
              <a:rPr lang="en-US" sz="2400" dirty="0" smtClean="0"/>
              <a:t> </a:t>
            </a:r>
            <a:r>
              <a:rPr lang="en-US" sz="2400" dirty="0"/>
              <a:t>μάθηση των μαθητών στο τέλος ενός μαθήματος ή μιας ενότητας</a:t>
            </a:r>
          </a:p>
          <a:p>
            <a:pPr marL="285750" indent="-285750">
              <a:buFont typeface="Arial" panose="020B0604020202020204" pitchFamily="34" charset="0"/>
              <a:buChar char="•"/>
            </a:pPr>
            <a:r>
              <a:rPr lang="en-US" sz="2400" dirty="0"/>
              <a:t>Π.χ. ενδιάμεσες εξετάσεις, τελικές εξετάσεις, τελική εργασία, εργασία</a:t>
            </a:r>
            <a:endParaRPr lang="en-IE" sz="2400" dirty="0"/>
          </a:p>
        </p:txBody>
      </p:sp>
      <p:pic>
        <p:nvPicPr>
          <p:cNvPr id="8" name="Picture Placeholder 7" descr="Notebook and pencil on desk">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76634216-F013-4CF2-8BEC-97AFEA69B48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1D99A521-D09C-43AC-AD25-A1918452B187}"/>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388464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4="http://schemas.microsoft.com/office/powerpoint/2010/main" xmlns:ahyp="http://schemas.microsoft.com/office/drawing/2018/hyperlinkcolor" xmlns="" id="{A72A7C8F-51BC-48B6-A48D-41A3FB43BE05}"/>
              </a:ext>
            </a:extLst>
          </p:cNvPr>
          <p:cNvSpPr>
            <a:spLocks noGrp="1"/>
          </p:cNvSpPr>
          <p:nvPr>
            <p:ph sz="half" idx="2"/>
          </p:nvPr>
        </p:nvSpPr>
        <p:spPr>
          <a:xfrm>
            <a:off x="839788" y="2526341"/>
            <a:ext cx="5157787" cy="3684588"/>
          </a:xfrm>
        </p:spPr>
        <p:txBody>
          <a:bodyPr>
            <a:normAutofit fontScale="92500" lnSpcReduction="10000"/>
          </a:bodyPr>
          <a:lstStyle/>
          <a:p>
            <a:r>
              <a:rPr lang="en-US" sz="2000" dirty="0"/>
              <a:t>Σε ένα τεστ, ο καθηγητής μπορεί να επιτρέψει στους μαθητές να επιλέξουν τον τρόπο με τον οποίο θέλουν να δείξουν την κατανόηση μιας συγκεκριμένης έννοιας.</a:t>
            </a:r>
          </a:p>
          <a:p>
            <a:r>
              <a:rPr lang="en-US" sz="2000" dirty="0"/>
              <a:t>Για παράδειγμα, όταν ερωτώνται για τον κύκλο του νερού, οι μαθητές μπορούν να έχουν τη δυνατότητα να σχεδιάσουν τη διαδικασία, να επισημάνουν τις κατάλληλες μεταβάσεις και φάσεις ή να γράψουν μια περιγραφή.</a:t>
            </a:r>
          </a:p>
          <a:p>
            <a:r>
              <a:rPr lang="en-US" sz="2000" dirty="0"/>
              <a:t>Επεκτείνετε σταδιακά τα είδη των επιλογών αξιολόγησης που προσφέρονται στους μαθητές - προφορική έναντι γραπτής, πρακτικής κ.λπ.</a:t>
            </a:r>
            <a:endParaRPr lang="en-IE" sz="2000" dirty="0"/>
          </a:p>
        </p:txBody>
      </p:sp>
      <p:sp>
        <p:nvSpPr>
          <p:cNvPr id="3" name="Content Placeholder 2">
            <a:extLst>
              <a:ext uri="{FF2B5EF4-FFF2-40B4-BE49-F238E27FC236}">
                <a16:creationId xmlns:a16="http://schemas.microsoft.com/office/drawing/2014/main" xmlns:p14="http://schemas.microsoft.com/office/powerpoint/2010/main" xmlns:ahyp="http://schemas.microsoft.com/office/drawing/2018/hyperlinkcolor" xmlns="" id="{6BB9E1A4-DE73-496D-96B2-47E50569FECE}"/>
              </a:ext>
            </a:extLst>
          </p:cNvPr>
          <p:cNvSpPr>
            <a:spLocks noGrp="1"/>
          </p:cNvSpPr>
          <p:nvPr>
            <p:ph sz="quarter" idx="4"/>
          </p:nvPr>
        </p:nvSpPr>
        <p:spPr>
          <a:xfrm>
            <a:off x="6172200" y="2515708"/>
            <a:ext cx="5183188" cy="3684588"/>
          </a:xfrm>
        </p:spPr>
        <p:txBody>
          <a:bodyPr>
            <a:normAutofit/>
          </a:bodyPr>
          <a:lstStyle/>
          <a:p>
            <a:r>
              <a:rPr lang="en-US" sz="2000" dirty="0"/>
              <a:t>Δώστε στους μαθητές τις επιλογές να ολοκληρώσουν τις εργασίες με διαφορετικούς τρόπους </a:t>
            </a:r>
          </a:p>
          <a:p>
            <a:r>
              <a:rPr lang="en-US" sz="2000" dirty="0"/>
              <a:t>Π.χ. κόμικς, ιστορία, παρουσίαση, βίντεο, αφίσα, ιστοσελίδα </a:t>
            </a:r>
          </a:p>
          <a:p>
            <a:r>
              <a:rPr lang="en-US" sz="2000" dirty="0"/>
              <a:t>Μπορεί να έχει διαφορετική ρουμπρίκα για κάθε μορφή, αλλά εξακολουθεί να έχει τον ίδιο τελικό στόχο</a:t>
            </a:r>
          </a:p>
          <a:p>
            <a:r>
              <a:rPr lang="en-US" sz="2000" dirty="0"/>
              <a:t>Ατομικές και ομαδικές εργασίες </a:t>
            </a:r>
            <a:endParaRPr lang="en-IE" sz="2000" dirty="0"/>
          </a:p>
        </p:txBody>
      </p:sp>
      <p:sp>
        <p:nvSpPr>
          <p:cNvPr id="4" name="Title 3">
            <a:extLst>
              <a:ext uri="{FF2B5EF4-FFF2-40B4-BE49-F238E27FC236}">
                <a16:creationId xmlns:a16="http://schemas.microsoft.com/office/drawing/2014/main" xmlns:p14="http://schemas.microsoft.com/office/powerpoint/2010/main" xmlns:ahyp="http://schemas.microsoft.com/office/drawing/2018/hyperlinkcolor" xmlns="" id="{30149872-01F7-4766-8EC4-860654089460}"/>
              </a:ext>
            </a:extLst>
          </p:cNvPr>
          <p:cNvSpPr>
            <a:spLocks noGrp="1"/>
          </p:cNvSpPr>
          <p:nvPr>
            <p:ph type="title"/>
          </p:nvPr>
        </p:nvSpPr>
        <p:spPr/>
        <p:txBody>
          <a:bodyPr>
            <a:normAutofit/>
          </a:bodyPr>
          <a:lstStyle/>
          <a:p>
            <a:r>
              <a:rPr lang="en-US" sz="3600" dirty="0"/>
              <a:t>Στρατηγικές αθροιστικής αξιολόγησης </a:t>
            </a:r>
            <a:br>
              <a:rPr lang="en-US" sz="3600" dirty="0"/>
            </a:br>
            <a:r>
              <a:rPr lang="en-US" sz="3600" dirty="0"/>
              <a:t>για να δοκιμάσετε στη διαφοροποιημένη τάξη σας</a:t>
            </a:r>
            <a:endParaRPr lang="en-IE" sz="3600" dirty="0"/>
          </a:p>
        </p:txBody>
      </p:sp>
      <p:sp>
        <p:nvSpPr>
          <p:cNvPr id="5" name="Text Placeholder 4">
            <a:extLst>
              <a:ext uri="{FF2B5EF4-FFF2-40B4-BE49-F238E27FC236}">
                <a16:creationId xmlns:a16="http://schemas.microsoft.com/office/drawing/2014/main" xmlns:p14="http://schemas.microsoft.com/office/powerpoint/2010/main" xmlns:ahyp="http://schemas.microsoft.com/office/drawing/2018/hyperlinkcolor" xmlns="" id="{5EE9C34F-8C1B-4F08-B014-E612580E9047}"/>
              </a:ext>
            </a:extLst>
          </p:cNvPr>
          <p:cNvSpPr>
            <a:spLocks noGrp="1"/>
          </p:cNvSpPr>
          <p:nvPr>
            <p:ph type="body" idx="1"/>
          </p:nvPr>
        </p:nvSpPr>
        <p:spPr/>
        <p:txBody>
          <a:bodyPr anchor="ctr"/>
          <a:lstStyle/>
          <a:p>
            <a:pPr algn="ctr"/>
            <a:r>
              <a:rPr lang="en-IE" dirty="0"/>
              <a:t>Διαφορετικοί τρόποι </a:t>
            </a:r>
            <a:r>
              <a:rPr lang="el-GR" dirty="0" smtClean="0"/>
              <a:t>συμπλήρωσης τεστ </a:t>
            </a:r>
            <a:endParaRPr lang="en-IE" dirty="0"/>
          </a:p>
        </p:txBody>
      </p:sp>
      <p:sp>
        <p:nvSpPr>
          <p:cNvPr id="6" name="Text Placeholder 5">
            <a:extLst>
              <a:ext uri="{FF2B5EF4-FFF2-40B4-BE49-F238E27FC236}">
                <a16:creationId xmlns:a16="http://schemas.microsoft.com/office/drawing/2014/main" xmlns:p14="http://schemas.microsoft.com/office/powerpoint/2010/main" xmlns:ahyp="http://schemas.microsoft.com/office/drawing/2018/hyperlinkcolor" xmlns="" id="{4C31C1A3-7F58-48E6-9801-F6E67A0683AF}"/>
              </a:ext>
            </a:extLst>
          </p:cNvPr>
          <p:cNvSpPr>
            <a:spLocks noGrp="1"/>
          </p:cNvSpPr>
          <p:nvPr>
            <p:ph type="body" sz="quarter" idx="3"/>
          </p:nvPr>
        </p:nvSpPr>
        <p:spPr/>
        <p:txBody>
          <a:bodyPr anchor="ctr"/>
          <a:lstStyle/>
          <a:p>
            <a:pPr algn="ctr"/>
            <a:r>
              <a:rPr lang="en-US" dirty="0"/>
              <a:t>Επιλογές </a:t>
            </a:r>
            <a:r>
              <a:rPr lang="en-US" dirty="0" err="1"/>
              <a:t>γι</a:t>
            </a:r>
            <a:r>
              <a:rPr lang="en-US" dirty="0"/>
              <a:t>α </a:t>
            </a:r>
            <a:r>
              <a:rPr lang="el-GR" dirty="0" err="1" smtClean="0"/>
              <a:t>ολοκληρωση</a:t>
            </a:r>
            <a:r>
              <a:rPr lang="el-GR" dirty="0" smtClean="0"/>
              <a:t> </a:t>
            </a:r>
            <a:r>
              <a:rPr lang="en-US" dirty="0" err="1" smtClean="0"/>
              <a:t>έργ</a:t>
            </a:r>
            <a:r>
              <a:rPr lang="el-GR" dirty="0" smtClean="0"/>
              <a:t>ων</a:t>
            </a:r>
            <a:r>
              <a:rPr lang="en-US" dirty="0" smtClean="0"/>
              <a:t> </a:t>
            </a:r>
            <a:r>
              <a:rPr lang="en-US" dirty="0"/>
              <a:t>που αξιολογούνται αθροιστικά</a:t>
            </a:r>
            <a:endParaRPr lang="en-IE" dirty="0"/>
          </a:p>
        </p:txBody>
      </p:sp>
      <p:sp>
        <p:nvSpPr>
          <p:cNvPr id="7" name="TextBox 6">
            <a:extLst>
              <a:ext uri="{FF2B5EF4-FFF2-40B4-BE49-F238E27FC236}">
                <a16:creationId xmlns:a16="http://schemas.microsoft.com/office/drawing/2014/main" xmlns:p14="http://schemas.microsoft.com/office/powerpoint/2010/main" xmlns:ahyp="http://schemas.microsoft.com/office/drawing/2018/hyperlinkcolor" xmlns="" id="{5191B327-9029-4A11-B03D-217C8169D868}"/>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1816970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07A355DE-F2B6-4AC2-9B1A-5B8700664961}"/>
              </a:ext>
            </a:extLst>
          </p:cNvPr>
          <p:cNvSpPr>
            <a:spLocks noGrp="1"/>
          </p:cNvSpPr>
          <p:nvPr>
            <p:ph type="title"/>
          </p:nvPr>
        </p:nvSpPr>
        <p:spPr>
          <a:xfrm>
            <a:off x="628305" y="1406639"/>
            <a:ext cx="5639146" cy="1325563"/>
          </a:xfrm>
        </p:spPr>
        <p:txBody>
          <a:bodyPr>
            <a:noAutofit/>
          </a:bodyPr>
          <a:lstStyle/>
          <a:p>
            <a:r>
              <a:rPr lang="el-GR" sz="2800" dirty="0" smtClean="0">
                <a:solidFill>
                  <a:schemeClr val="bg1"/>
                </a:solidFill>
                <a:latin typeface="+mn-lt"/>
                <a:ea typeface="+mn-ea"/>
                <a:cs typeface="+mn-cs"/>
              </a:rPr>
              <a:t>Κεφάλαιο</a:t>
            </a:r>
            <a:r>
              <a:rPr lang="en-IE" sz="2800" dirty="0" smtClean="0">
                <a:solidFill>
                  <a:schemeClr val="bg1"/>
                </a:solidFill>
                <a:latin typeface="+mn-lt"/>
                <a:ea typeface="+mn-ea"/>
                <a:cs typeface="+mn-cs"/>
              </a:rPr>
              <a:t> 6</a:t>
            </a:r>
            <a:r>
              <a:rPr lang="el-GR" sz="2800" dirty="0" smtClean="0">
                <a:solidFill>
                  <a:schemeClr val="bg1"/>
                </a:solidFill>
                <a:latin typeface="+mn-lt"/>
                <a:ea typeface="+mn-ea"/>
                <a:cs typeface="+mn-cs"/>
              </a:rPr>
              <a:t>:</a:t>
            </a:r>
            <a:br>
              <a:rPr lang="el-GR" sz="2800" dirty="0" smtClean="0">
                <a:solidFill>
                  <a:schemeClr val="bg1"/>
                </a:solidFill>
                <a:latin typeface="+mn-lt"/>
                <a:ea typeface="+mn-ea"/>
                <a:cs typeface="+mn-cs"/>
              </a:rPr>
            </a:br>
            <a:r>
              <a:rPr lang="en-US" sz="2800" dirty="0" err="1" smtClean="0">
                <a:solidFill>
                  <a:schemeClr val="bg1"/>
                </a:solidFill>
                <a:latin typeface="+mn-lt"/>
                <a:ea typeface="+mn-ea"/>
                <a:cs typeface="+mn-cs"/>
              </a:rPr>
              <a:t>Διδάσκοντ</a:t>
            </a:r>
            <a:r>
              <a:rPr lang="en-US" sz="2800" dirty="0" smtClean="0">
                <a:solidFill>
                  <a:schemeClr val="bg1"/>
                </a:solidFill>
                <a:latin typeface="+mn-lt"/>
                <a:ea typeface="+mn-ea"/>
                <a:cs typeface="+mn-cs"/>
              </a:rPr>
              <a:t>ας </a:t>
            </a:r>
            <a:r>
              <a:rPr lang="el-GR" sz="2800" dirty="0" smtClean="0">
                <a:solidFill>
                  <a:schemeClr val="bg1"/>
                </a:solidFill>
                <a:latin typeface="+mn-lt"/>
                <a:ea typeface="+mn-ea"/>
                <a:cs typeface="+mn-cs"/>
              </a:rPr>
              <a:t>σ</a:t>
            </a:r>
            <a:r>
              <a:rPr lang="en-US" sz="2800" dirty="0" err="1" smtClean="0">
                <a:solidFill>
                  <a:schemeClr val="bg1"/>
                </a:solidFill>
                <a:latin typeface="+mn-lt"/>
                <a:ea typeface="+mn-ea"/>
                <a:cs typeface="+mn-cs"/>
              </a:rPr>
              <a:t>τους</a:t>
            </a:r>
            <a:r>
              <a:rPr lang="en-US" sz="2800" dirty="0" smtClean="0">
                <a:solidFill>
                  <a:schemeClr val="bg1"/>
                </a:solidFill>
                <a:latin typeface="+mn-lt"/>
                <a:ea typeface="+mn-ea"/>
                <a:cs typeface="+mn-cs"/>
              </a:rPr>
              <a:t> Μα</a:t>
            </a:r>
            <a:r>
              <a:rPr lang="en-US" sz="2800" dirty="0" err="1" smtClean="0">
                <a:solidFill>
                  <a:schemeClr val="bg1"/>
                </a:solidFill>
                <a:latin typeface="+mn-lt"/>
                <a:ea typeface="+mn-ea"/>
                <a:cs typeface="+mn-cs"/>
              </a:rPr>
              <a:t>θητές</a:t>
            </a:r>
            <a:r>
              <a:rPr lang="en-US" sz="2800" dirty="0" smtClean="0">
                <a:solidFill>
                  <a:schemeClr val="bg1"/>
                </a:solidFill>
                <a:latin typeface="+mn-lt"/>
                <a:ea typeface="+mn-ea"/>
                <a:cs typeface="+mn-cs"/>
              </a:rPr>
              <a:t> </a:t>
            </a:r>
            <a:r>
              <a:rPr lang="el-GR" sz="2800" dirty="0" smtClean="0">
                <a:solidFill>
                  <a:schemeClr val="bg1"/>
                </a:solidFill>
                <a:latin typeface="+mn-lt"/>
                <a:ea typeface="+mn-ea"/>
                <a:cs typeface="+mn-cs"/>
              </a:rPr>
              <a:t>ν</a:t>
            </a:r>
            <a:r>
              <a:rPr lang="en-US" sz="2800" dirty="0" smtClean="0">
                <a:solidFill>
                  <a:schemeClr val="bg1"/>
                </a:solidFill>
                <a:latin typeface="+mn-lt"/>
                <a:ea typeface="+mn-ea"/>
                <a:cs typeface="+mn-cs"/>
              </a:rPr>
              <a:t>α </a:t>
            </a:r>
            <a:r>
              <a:rPr lang="en-US" sz="2800" dirty="0" err="1" smtClean="0">
                <a:solidFill>
                  <a:schemeClr val="bg1"/>
                </a:solidFill>
                <a:latin typeface="+mn-lt"/>
                <a:ea typeface="+mn-ea"/>
                <a:cs typeface="+mn-cs"/>
              </a:rPr>
              <a:t>Εφ</a:t>
            </a:r>
            <a:r>
              <a:rPr lang="en-US" sz="2800" dirty="0" smtClean="0">
                <a:solidFill>
                  <a:schemeClr val="bg1"/>
                </a:solidFill>
                <a:latin typeface="+mn-lt"/>
                <a:ea typeface="+mn-ea"/>
                <a:cs typeface="+mn-cs"/>
              </a:rPr>
              <a:t>αρμόζουν </a:t>
            </a:r>
            <a:r>
              <a:rPr lang="el-GR" sz="2800" dirty="0" smtClean="0">
                <a:solidFill>
                  <a:schemeClr val="bg1"/>
                </a:solidFill>
                <a:latin typeface="+mn-lt"/>
                <a:ea typeface="+mn-ea"/>
                <a:cs typeface="+mn-cs"/>
              </a:rPr>
              <a:t>Έννοιες </a:t>
            </a:r>
            <a:endParaRPr lang="en-IE" sz="3600" dirty="0"/>
          </a:p>
        </p:txBody>
      </p:sp>
      <p:pic>
        <p:nvPicPr>
          <p:cNvPr id="4" name="Picture 3" descr="Person creating a calendar with adhesive notes on a blackboar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DD849B68-2574-4E4F-A3D2-44B488C0BD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9982" y="822151"/>
            <a:ext cx="5055163" cy="4673774"/>
          </a:xfrm>
          <a:prstGeom prst="rect">
            <a:avLst/>
          </a:prstGeom>
        </p:spPr>
      </p:pic>
      <p:sp>
        <p:nvSpPr>
          <p:cNvPr id="5" name="Tijdelijke aanduiding voor inhoud 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65741531-FE97-43E3-B646-80EA9E94711B}"/>
              </a:ext>
            </a:extLst>
          </p:cNvPr>
          <p:cNvSpPr txBox="1">
            <a:spLocks/>
          </p:cNvSpPr>
          <p:nvPr/>
        </p:nvSpPr>
        <p:spPr>
          <a:xfrm>
            <a:off x="365530" y="3333749"/>
            <a:ext cx="5978119"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t>Ένας από τους καλύτερους τρόπους για να διασφαλίσουμε ότι οι μαθητές εφαρμόζουν τις έννοιες και τη μάθησή τους είναι να ενθαρρύνουμε και να διευκολύνουμε την ενεργητική μάθηση.</a:t>
            </a:r>
          </a:p>
          <a:p>
            <a:pPr algn="just"/>
            <a:r>
              <a:rPr lang="en-US" sz="2000" dirty="0"/>
              <a:t>Η ενεργητική μάθηση αποτελεί σημαντικό στοιχείο της διδασκαλίας χωρίς αποκλεισμούς, επειδή προωθεί πολλαπλούς τρόπους εμπλοκής για να προσεγγίσει όλους τους μαθητές. </a:t>
            </a:r>
            <a:endParaRPr lang="en-GB" sz="2000" dirty="0"/>
          </a:p>
        </p:txBody>
      </p:sp>
      <p:sp>
        <p:nvSpPr>
          <p:cNvPr id="6" name="TextBox 5">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A1BE0AE3-682A-472D-9BCD-CDDEC3937496}"/>
              </a:ext>
            </a:extLst>
          </p:cNvPr>
          <p:cNvSpPr txBox="1"/>
          <p:nvPr/>
        </p:nvSpPr>
        <p:spPr>
          <a:xfrm>
            <a:off x="228599" y="6388334"/>
            <a:ext cx="878842" cy="369332"/>
          </a:xfrm>
          <a:prstGeom prst="rect">
            <a:avLst/>
          </a:prstGeom>
          <a:noFill/>
        </p:spPr>
        <p:txBody>
          <a:bodyPr wrap="square" rtlCol="0">
            <a:spAutoFit/>
          </a:bodyPr>
          <a:lstStyle/>
          <a:p>
            <a:r>
              <a:rPr lang="en-IE" dirty="0">
                <a:ln w="0"/>
                <a:solidFill>
                  <a:schemeClr val="accent1"/>
                </a:solidFill>
                <a:effectLst>
                  <a:outerShdw blurRad="38100" dist="25400" dir="5400000" algn="ctr" rotWithShape="0">
                    <a:srgbClr val="6E747A">
                      <a:alpha val="43000"/>
                    </a:srgbClr>
                  </a:outerShdw>
                </a:effectLst>
                <a:hlinkClick r:id="rId3"/>
              </a:rPr>
              <a:t>Πηγή</a:t>
            </a:r>
            <a:endParaRPr lang="en-IE"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0611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 id="{8B884FEB-1397-4CD6-9506-15CE0A3717CA}"/>
              </a:ext>
            </a:extLst>
          </p:cNvPr>
          <p:cNvSpPr>
            <a:spLocks noGrp="1"/>
          </p:cNvSpPr>
          <p:nvPr>
            <p:ph type="title"/>
          </p:nvPr>
        </p:nvSpPr>
        <p:spPr/>
        <p:txBody>
          <a:bodyPr/>
          <a:lstStyle/>
          <a:p>
            <a:r>
              <a:rPr lang="el-GR" dirty="0" smtClean="0"/>
              <a:t>Πίνακας περιεχομένων</a:t>
            </a:r>
            <a:endParaRPr lang="el-GR" dirty="0"/>
          </a:p>
        </p:txBody>
      </p:sp>
      <p:sp>
        <p:nvSpPr>
          <p:cNvPr id="7" name="Tijdelijke aanduiding voor inhoud 6">
            <a:extLst>
              <a:ext uri="{FF2B5EF4-FFF2-40B4-BE49-F238E27FC236}">
                <a16:creationId xmlns:a16="http://schemas.microsoft.com/office/drawing/2014/main" xmlns:p14="http://schemas.microsoft.com/office/powerpoint/2010/main" xmlns="" id="{468FC1CB-C882-4A8D-8D26-400235D76757}"/>
              </a:ext>
            </a:extLst>
          </p:cNvPr>
          <p:cNvSpPr>
            <a:spLocks noGrp="1"/>
          </p:cNvSpPr>
          <p:nvPr>
            <p:ph idx="1"/>
          </p:nvPr>
        </p:nvSpPr>
        <p:spPr>
          <a:xfrm>
            <a:off x="838200" y="1972274"/>
            <a:ext cx="10515600" cy="3177696"/>
          </a:xfrm>
        </p:spPr>
        <p:txBody>
          <a:bodyPr>
            <a:normAutofit/>
          </a:bodyPr>
          <a:lstStyle/>
          <a:p>
            <a:pPr marL="0" indent="0">
              <a:buNone/>
            </a:pPr>
            <a:r>
              <a:rPr lang="el-GR" dirty="0" smtClean="0"/>
              <a:t>Κεφάλαιο 1</a:t>
            </a:r>
            <a:r>
              <a:rPr lang="en-US" dirty="0" smtClean="0"/>
              <a:t>: </a:t>
            </a:r>
            <a:r>
              <a:rPr lang="en-US" dirty="0"/>
              <a:t>Δεξιότητες επικοινωνίας χωρίς αποκλεισμούς</a:t>
            </a:r>
            <a:endParaRPr lang="en-GB" dirty="0"/>
          </a:p>
          <a:p>
            <a:pPr marL="0" indent="0">
              <a:buNone/>
            </a:pPr>
            <a:r>
              <a:rPr lang="el-GR" dirty="0"/>
              <a:t>Κεφάλαιο </a:t>
            </a:r>
            <a:r>
              <a:rPr lang="nl-NL" dirty="0" smtClean="0"/>
              <a:t>2</a:t>
            </a:r>
            <a:r>
              <a:rPr lang="nl-NL" dirty="0"/>
              <a:t>: </a:t>
            </a:r>
            <a:r>
              <a:rPr lang="en-US" dirty="0"/>
              <a:t>Δεξιότητες ηγεσίας χωρίς αποκλεισμούς</a:t>
            </a:r>
            <a:endParaRPr lang="en-GB" dirty="0"/>
          </a:p>
          <a:p>
            <a:pPr marL="0" indent="0">
              <a:buNone/>
            </a:pPr>
            <a:r>
              <a:rPr lang="el-GR" dirty="0"/>
              <a:t>Κεφάλαιο </a:t>
            </a:r>
            <a:r>
              <a:rPr lang="nl-NL" dirty="0" smtClean="0"/>
              <a:t>3</a:t>
            </a:r>
            <a:r>
              <a:rPr lang="nl-NL" dirty="0"/>
              <a:t>: </a:t>
            </a:r>
            <a:r>
              <a:rPr lang="en-US" dirty="0"/>
              <a:t>Ψηφιακές δεξιότητες χωρίς αποκλεισμούς </a:t>
            </a:r>
          </a:p>
          <a:p>
            <a:pPr marL="0" indent="0">
              <a:buNone/>
            </a:pPr>
            <a:r>
              <a:rPr lang="el-GR" dirty="0"/>
              <a:t>Κεφάλαιο </a:t>
            </a:r>
            <a:r>
              <a:rPr lang="nl-NL" dirty="0" smtClean="0"/>
              <a:t>4</a:t>
            </a:r>
            <a:r>
              <a:rPr lang="nl-NL" dirty="0"/>
              <a:t>: Δεξιότητες </a:t>
            </a:r>
            <a:r>
              <a:rPr lang="nl-NL" dirty="0" err="1"/>
              <a:t>ενσυν</a:t>
            </a:r>
            <a:r>
              <a:rPr lang="nl-NL" dirty="0"/>
              <a:t>αίσθησης </a:t>
            </a:r>
          </a:p>
          <a:p>
            <a:pPr marL="0" indent="0">
              <a:buNone/>
            </a:pPr>
            <a:r>
              <a:rPr lang="el-GR" dirty="0"/>
              <a:t>Κεφάλαιο </a:t>
            </a:r>
            <a:r>
              <a:rPr lang="en-GB" dirty="0" smtClean="0"/>
              <a:t>5</a:t>
            </a:r>
            <a:r>
              <a:rPr lang="en-GB" dirty="0"/>
              <a:t>: Δεξιότητες διαφοροποιημένης αξιολόγησης </a:t>
            </a:r>
          </a:p>
          <a:p>
            <a:pPr marL="0" indent="0">
              <a:buNone/>
            </a:pPr>
            <a:r>
              <a:rPr lang="el-GR" dirty="0"/>
              <a:t>Κεφάλαιο </a:t>
            </a:r>
            <a:r>
              <a:rPr lang="nl-NL" dirty="0" smtClean="0"/>
              <a:t>6</a:t>
            </a:r>
            <a:r>
              <a:rPr lang="nl-NL" dirty="0"/>
              <a:t>: Διδασκαλία των μαθητών να εφαρμόζουν </a:t>
            </a:r>
            <a:r>
              <a:rPr lang="nl-NL" dirty="0" smtClean="0"/>
              <a:t>έννοι</a:t>
            </a:r>
            <a:r>
              <a:rPr lang="el-GR" dirty="0" err="1" smtClean="0"/>
              <a:t>ες</a:t>
            </a:r>
            <a:endParaRPr lang="nl-NL" dirty="0"/>
          </a:p>
          <a:p>
            <a:pPr marL="0" indent="0">
              <a:buNone/>
            </a:pPr>
            <a:endParaRPr lang="en-GB" dirty="0"/>
          </a:p>
          <a:p>
            <a:pPr marL="0"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3400897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408D42A9-946C-44EA-AC0E-BDEBCE162ABC}"/>
              </a:ext>
            </a:extLst>
          </p:cNvPr>
          <p:cNvSpPr>
            <a:spLocks noGrp="1"/>
          </p:cNvSpPr>
          <p:nvPr>
            <p:ph type="title"/>
          </p:nvPr>
        </p:nvSpPr>
        <p:spPr>
          <a:xfrm>
            <a:off x="5019676" y="1030288"/>
            <a:ext cx="6438899" cy="1027112"/>
          </a:xfrm>
        </p:spPr>
        <p:txBody>
          <a:bodyPr/>
          <a:lstStyle/>
          <a:p>
            <a:r>
              <a:rPr lang="en-IE" dirty="0"/>
              <a:t>Πώς μοιάζει η ενεργητική μάθηση;</a:t>
            </a:r>
          </a:p>
        </p:txBody>
      </p:sp>
      <p:pic>
        <p:nvPicPr>
          <p:cNvPr id="10" name="Picture Placeholder 9" descr="Group of students working in library">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29A56BE9-0322-48FE-81CB-3E0DAA3DBAD2}"/>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A957482F-61F8-4FBD-AF36-9275847537D2}"/>
              </a:ext>
            </a:extLst>
          </p:cNvPr>
          <p:cNvSpPr>
            <a:spLocks noGrp="1"/>
          </p:cNvSpPr>
          <p:nvPr>
            <p:ph type="body" sz="half" idx="2"/>
          </p:nvPr>
        </p:nvSpPr>
        <p:spPr>
          <a:xfrm>
            <a:off x="5019676" y="2159838"/>
            <a:ext cx="6610350" cy="3811588"/>
          </a:xfrm>
        </p:spPr>
        <p:txBody>
          <a:bodyPr>
            <a:noAutofit/>
          </a:bodyPr>
          <a:lstStyle/>
          <a:p>
            <a:pPr marL="342900" indent="-342900">
              <a:buFont typeface="Arial" panose="020B0604020202020204" pitchFamily="34" charset="0"/>
              <a:buChar char="•"/>
            </a:pPr>
            <a:r>
              <a:rPr lang="en-US" sz="2000" dirty="0"/>
              <a:t>Οι μαθητές συμμετέχουν σε περισσότερα από την ακρόαση.</a:t>
            </a:r>
          </a:p>
          <a:p>
            <a:pPr marL="342900" indent="-342900">
              <a:buFont typeface="Arial" panose="020B0604020202020204" pitchFamily="34" charset="0"/>
              <a:buChar char="•"/>
            </a:pPr>
            <a:r>
              <a:rPr lang="en-US" sz="2000" dirty="0"/>
              <a:t>Η διδασκαλία δίνει έμφαση στην ανάπτυξη των δεξιοτήτων των μαθητών και όχι στην απλή μετάδοση πληροφοριών.</a:t>
            </a:r>
          </a:p>
          <a:p>
            <a:pPr marL="342900" indent="-342900">
              <a:buFont typeface="Arial" panose="020B0604020202020204" pitchFamily="34" charset="0"/>
              <a:buChar char="•"/>
            </a:pPr>
            <a:r>
              <a:rPr lang="en-US" sz="2000" dirty="0"/>
              <a:t>Οι μαθητές αναπτύσσουν δεξιότητες σκέψης ανώτερης τάξης (ανάλυση, σύνθεση, αξιολόγηση).</a:t>
            </a:r>
          </a:p>
          <a:p>
            <a:pPr marL="342900" indent="-342900">
              <a:buFont typeface="Arial" panose="020B0604020202020204" pitchFamily="34" charset="0"/>
              <a:buChar char="•"/>
            </a:pPr>
            <a:r>
              <a:rPr lang="en-US" sz="2000" dirty="0"/>
              <a:t>Οι μαθητές συμμετέχουν σε δραστηριότητες (π.χ. ανάγνωση, συζήτηση, γραφή).</a:t>
            </a:r>
          </a:p>
          <a:p>
            <a:pPr marL="342900" indent="-342900">
              <a:buFont typeface="Arial" panose="020B0604020202020204" pitchFamily="34" charset="0"/>
              <a:buChar char="•"/>
            </a:pPr>
            <a:r>
              <a:rPr lang="en-US" sz="2000" dirty="0"/>
              <a:t>Οι μαθητές διερευνούν τις δικές τους στάσεις και αξίες.</a:t>
            </a:r>
            <a:endParaRPr lang="en-IE" sz="2000" dirty="0"/>
          </a:p>
        </p:txBody>
      </p:sp>
      <p:sp>
        <p:nvSpPr>
          <p:cNvPr id="6" name="TextBox 5">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390114BD-6736-4DF1-9B8B-0A10CF4A29FD}"/>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2059004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5E2BDC1B-3BB5-4DF6-903F-2F357D6C52D7}"/>
              </a:ext>
            </a:extLst>
          </p:cNvPr>
          <p:cNvSpPr>
            <a:spLocks noGrp="1"/>
          </p:cNvSpPr>
          <p:nvPr>
            <p:ph type="title"/>
          </p:nvPr>
        </p:nvSpPr>
        <p:spPr>
          <a:xfrm>
            <a:off x="350874" y="457200"/>
            <a:ext cx="4421151" cy="531812"/>
          </a:xfrm>
        </p:spPr>
        <p:txBody>
          <a:bodyPr/>
          <a:lstStyle/>
          <a:p>
            <a:r>
              <a:rPr lang="en-IE" dirty="0"/>
              <a:t>Ας εξερευνήσουμε...</a:t>
            </a:r>
          </a:p>
        </p:txBody>
      </p:sp>
      <p:sp>
        <p:nvSpPr>
          <p:cNvPr id="4" name="Text Placeholder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0F29E569-F4B3-4BAC-AE75-E363BEFB8AE8}"/>
              </a:ext>
            </a:extLst>
          </p:cNvPr>
          <p:cNvSpPr>
            <a:spLocks noGrp="1"/>
          </p:cNvSpPr>
          <p:nvPr>
            <p:ph type="body" sz="half" idx="2"/>
          </p:nvPr>
        </p:nvSpPr>
        <p:spPr>
          <a:xfrm>
            <a:off x="409432" y="1345019"/>
            <a:ext cx="4527476" cy="3811588"/>
          </a:xfrm>
        </p:spPr>
        <p:txBody>
          <a:bodyPr>
            <a:noAutofit/>
          </a:bodyPr>
          <a:lstStyle/>
          <a:p>
            <a:r>
              <a:rPr lang="en-US" sz="2200" dirty="0"/>
              <a:t>Αυτή η Πυραμίδα Μάθησης απεικονίζει το ποσοστό ανάκλησης του μαθητή που σχετίζεται με διάφορες προσεγγίσεις. </a:t>
            </a:r>
          </a:p>
          <a:p>
            <a:r>
              <a:rPr lang="en-US" sz="2200" dirty="0"/>
              <a:t>Τα τέσσερα πρώτα επίπεδα διάλεξη, ανάγνωση, οπτικοακουστικά μέσα και επίδειξη είναι οι παθητικές μέθοδοι μάθησης.</a:t>
            </a:r>
          </a:p>
          <a:p>
            <a:r>
              <a:rPr lang="en-US" sz="2200" dirty="0"/>
              <a:t>Αντίθετα, τα τρία κατώτερα επίπεδα, η ομάδα συζήτησης, η πρακτική εξάσκηση και η διδασκαλία σε άλλους είναι </a:t>
            </a:r>
            <a:r>
              <a:rPr lang="en-US" sz="2200" dirty="0">
                <a:solidFill>
                  <a:srgbClr val="E61A52"/>
                </a:solidFill>
              </a:rPr>
              <a:t>συμμετοχικές/ενεργητικές </a:t>
            </a:r>
            <a:r>
              <a:rPr lang="en-US" sz="2200" dirty="0"/>
              <a:t>μέθοδοι μάθησης.</a:t>
            </a:r>
            <a:endParaRPr lang="en-IE" sz="2200" dirty="0"/>
          </a:p>
        </p:txBody>
      </p:sp>
      <p:pic>
        <p:nvPicPr>
          <p:cNvPr id="1026" name="Picture 2" descr="Learning Pyrami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B610B9D2-C65A-4448-830E-089079CCE5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26977" y="1224315"/>
            <a:ext cx="7265023" cy="53615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A4F9C1BC-E870-4885-A571-B133300FB231}"/>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4">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a:t>
            </a:r>
            <a:endParaRPr lang="en-IE" dirty="0">
              <a:solidFill>
                <a:srgbClr val="378FCD"/>
              </a:solidFill>
            </a:endParaRPr>
          </a:p>
        </p:txBody>
      </p:sp>
      <p:sp>
        <p:nvSpPr>
          <p:cNvPr id="3" name="TextBox 2"/>
          <p:cNvSpPr txBox="1"/>
          <p:nvPr/>
        </p:nvSpPr>
        <p:spPr>
          <a:xfrm>
            <a:off x="8071579" y="1960880"/>
            <a:ext cx="995680" cy="307777"/>
          </a:xfrm>
          <a:prstGeom prst="rect">
            <a:avLst/>
          </a:prstGeom>
          <a:solidFill>
            <a:schemeClr val="bg1"/>
          </a:solidFill>
        </p:spPr>
        <p:txBody>
          <a:bodyPr wrap="square" rtlCol="0">
            <a:spAutoFit/>
          </a:bodyPr>
          <a:lstStyle/>
          <a:p>
            <a:r>
              <a:rPr lang="el-GR" sz="1400" dirty="0" smtClean="0"/>
              <a:t>Διάλεξη</a:t>
            </a:r>
            <a:endParaRPr lang="el-GR" sz="1400" dirty="0"/>
          </a:p>
        </p:txBody>
      </p:sp>
      <p:sp>
        <p:nvSpPr>
          <p:cNvPr id="8" name="TextBox 7"/>
          <p:cNvSpPr txBox="1"/>
          <p:nvPr/>
        </p:nvSpPr>
        <p:spPr>
          <a:xfrm>
            <a:off x="8305258" y="2489200"/>
            <a:ext cx="1159125" cy="307777"/>
          </a:xfrm>
          <a:prstGeom prst="rect">
            <a:avLst/>
          </a:prstGeom>
          <a:solidFill>
            <a:schemeClr val="bg1"/>
          </a:solidFill>
        </p:spPr>
        <p:txBody>
          <a:bodyPr wrap="square" rtlCol="0">
            <a:spAutoFit/>
          </a:bodyPr>
          <a:lstStyle/>
          <a:p>
            <a:r>
              <a:rPr lang="el-GR" sz="1400" dirty="0" smtClean="0"/>
              <a:t>Ανάγνωση</a:t>
            </a:r>
            <a:endParaRPr lang="el-GR" sz="1400" dirty="0"/>
          </a:p>
        </p:txBody>
      </p:sp>
      <p:sp>
        <p:nvSpPr>
          <p:cNvPr id="9" name="TextBox 8"/>
          <p:cNvSpPr txBox="1"/>
          <p:nvPr/>
        </p:nvSpPr>
        <p:spPr>
          <a:xfrm>
            <a:off x="8752298" y="3240746"/>
            <a:ext cx="2118902" cy="307777"/>
          </a:xfrm>
          <a:prstGeom prst="rect">
            <a:avLst/>
          </a:prstGeom>
          <a:solidFill>
            <a:schemeClr val="bg1"/>
          </a:solidFill>
        </p:spPr>
        <p:txBody>
          <a:bodyPr wrap="square" rtlCol="0">
            <a:spAutoFit/>
          </a:bodyPr>
          <a:lstStyle/>
          <a:p>
            <a:r>
              <a:rPr lang="el-GR" sz="1400" dirty="0" smtClean="0"/>
              <a:t>Οπτικοακουστικά μέσα</a:t>
            </a:r>
            <a:endParaRPr lang="el-GR" sz="1400" dirty="0"/>
          </a:p>
        </p:txBody>
      </p:sp>
      <p:sp>
        <p:nvSpPr>
          <p:cNvPr id="10" name="TextBox 9"/>
          <p:cNvSpPr txBox="1"/>
          <p:nvPr/>
        </p:nvSpPr>
        <p:spPr>
          <a:xfrm>
            <a:off x="8884820" y="3838403"/>
            <a:ext cx="2118902" cy="307777"/>
          </a:xfrm>
          <a:prstGeom prst="rect">
            <a:avLst/>
          </a:prstGeom>
          <a:solidFill>
            <a:schemeClr val="bg1"/>
          </a:solidFill>
        </p:spPr>
        <p:txBody>
          <a:bodyPr wrap="square" rtlCol="0">
            <a:spAutoFit/>
          </a:bodyPr>
          <a:lstStyle/>
          <a:p>
            <a:r>
              <a:rPr lang="el-GR" sz="1400" dirty="0" smtClean="0"/>
              <a:t>Παρουσίαση</a:t>
            </a:r>
            <a:endParaRPr lang="el-GR" sz="1400" dirty="0"/>
          </a:p>
        </p:txBody>
      </p:sp>
      <p:sp>
        <p:nvSpPr>
          <p:cNvPr id="11" name="TextBox 10"/>
          <p:cNvSpPr txBox="1"/>
          <p:nvPr/>
        </p:nvSpPr>
        <p:spPr>
          <a:xfrm>
            <a:off x="9474985" y="5256363"/>
            <a:ext cx="2118902" cy="307777"/>
          </a:xfrm>
          <a:prstGeom prst="rect">
            <a:avLst/>
          </a:prstGeom>
          <a:solidFill>
            <a:schemeClr val="bg1"/>
          </a:solidFill>
        </p:spPr>
        <p:txBody>
          <a:bodyPr wrap="square" rtlCol="0">
            <a:spAutoFit/>
          </a:bodyPr>
          <a:lstStyle/>
          <a:p>
            <a:r>
              <a:rPr lang="el-GR" sz="1400" dirty="0" smtClean="0"/>
              <a:t>Πρακτική Εφαρμογή</a:t>
            </a:r>
            <a:endParaRPr lang="el-GR" sz="1400" dirty="0"/>
          </a:p>
        </p:txBody>
      </p:sp>
      <p:sp>
        <p:nvSpPr>
          <p:cNvPr id="12" name="TextBox 11"/>
          <p:cNvSpPr txBox="1"/>
          <p:nvPr/>
        </p:nvSpPr>
        <p:spPr>
          <a:xfrm>
            <a:off x="9372058" y="4530060"/>
            <a:ext cx="2118902" cy="307777"/>
          </a:xfrm>
          <a:prstGeom prst="rect">
            <a:avLst/>
          </a:prstGeom>
          <a:solidFill>
            <a:schemeClr val="bg1"/>
          </a:solidFill>
        </p:spPr>
        <p:txBody>
          <a:bodyPr wrap="square" rtlCol="0">
            <a:spAutoFit/>
          </a:bodyPr>
          <a:lstStyle/>
          <a:p>
            <a:r>
              <a:rPr lang="el-GR" sz="1400" dirty="0" smtClean="0"/>
              <a:t>Συζήτηση</a:t>
            </a:r>
            <a:endParaRPr lang="el-GR" sz="1400" dirty="0"/>
          </a:p>
        </p:txBody>
      </p:sp>
      <p:sp>
        <p:nvSpPr>
          <p:cNvPr id="13" name="TextBox 12"/>
          <p:cNvSpPr txBox="1"/>
          <p:nvPr/>
        </p:nvSpPr>
        <p:spPr>
          <a:xfrm>
            <a:off x="9944271" y="5867286"/>
            <a:ext cx="2118902" cy="307777"/>
          </a:xfrm>
          <a:prstGeom prst="rect">
            <a:avLst/>
          </a:prstGeom>
          <a:solidFill>
            <a:schemeClr val="bg1"/>
          </a:solidFill>
        </p:spPr>
        <p:txBody>
          <a:bodyPr wrap="square" rtlCol="0">
            <a:spAutoFit/>
          </a:bodyPr>
          <a:lstStyle/>
          <a:p>
            <a:r>
              <a:rPr lang="el-GR" sz="1400" dirty="0" smtClean="0"/>
              <a:t>Διδασκαλία σε άλλους</a:t>
            </a:r>
            <a:endParaRPr lang="el-GR" sz="1400" dirty="0"/>
          </a:p>
        </p:txBody>
      </p:sp>
      <p:sp>
        <p:nvSpPr>
          <p:cNvPr id="14" name="TextBox 13"/>
          <p:cNvSpPr txBox="1"/>
          <p:nvPr/>
        </p:nvSpPr>
        <p:spPr>
          <a:xfrm>
            <a:off x="5076174" y="2114768"/>
            <a:ext cx="1385539" cy="1384995"/>
          </a:xfrm>
          <a:prstGeom prst="rect">
            <a:avLst/>
          </a:prstGeom>
          <a:solidFill>
            <a:schemeClr val="bg1"/>
          </a:solidFill>
        </p:spPr>
        <p:txBody>
          <a:bodyPr wrap="square" rtlCol="0">
            <a:spAutoFit/>
          </a:bodyPr>
          <a:lstStyle/>
          <a:p>
            <a:r>
              <a:rPr lang="el-GR" sz="1400" dirty="0" smtClean="0"/>
              <a:t>Μέσο </a:t>
            </a:r>
            <a:r>
              <a:rPr lang="el-GR" sz="1400" dirty="0"/>
              <a:t>ποσοστό </a:t>
            </a:r>
            <a:r>
              <a:rPr lang="el-GR" sz="1400" dirty="0" smtClean="0"/>
              <a:t>ικανότητας ανάκλησης πληροφοριών από </a:t>
            </a:r>
            <a:r>
              <a:rPr lang="el-GR" sz="1400" dirty="0"/>
              <a:t>τους μαθητές</a:t>
            </a:r>
          </a:p>
        </p:txBody>
      </p:sp>
      <p:sp>
        <p:nvSpPr>
          <p:cNvPr id="15" name="TextBox 14"/>
          <p:cNvSpPr txBox="1"/>
          <p:nvPr/>
        </p:nvSpPr>
        <p:spPr>
          <a:xfrm>
            <a:off x="6553414" y="1284820"/>
            <a:ext cx="2006074" cy="307777"/>
          </a:xfrm>
          <a:prstGeom prst="rect">
            <a:avLst/>
          </a:prstGeom>
          <a:solidFill>
            <a:schemeClr val="bg1"/>
          </a:solidFill>
        </p:spPr>
        <p:txBody>
          <a:bodyPr wrap="square" rtlCol="0">
            <a:spAutoFit/>
          </a:bodyPr>
          <a:lstStyle/>
          <a:p>
            <a:r>
              <a:rPr lang="el-GR" sz="1400" b="1" dirty="0" smtClean="0"/>
              <a:t>Πυραμίδα Μάθησης</a:t>
            </a:r>
            <a:endParaRPr lang="el-GR" sz="1400" b="1" dirty="0"/>
          </a:p>
        </p:txBody>
      </p:sp>
    </p:spTree>
    <p:extLst>
      <p:ext uri="{BB962C8B-B14F-4D97-AF65-F5344CB8AC3E}">
        <p14:creationId xmlns:p14="http://schemas.microsoft.com/office/powerpoint/2010/main" val="164220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A9852F61-03EF-4AE9-B988-AA0C21F9AA78}"/>
              </a:ext>
            </a:extLst>
          </p:cNvPr>
          <p:cNvSpPr>
            <a:spLocks noGrp="1"/>
          </p:cNvSpPr>
          <p:nvPr>
            <p:ph type="title"/>
          </p:nvPr>
        </p:nvSpPr>
        <p:spPr/>
        <p:txBody>
          <a:bodyPr/>
          <a:lstStyle/>
          <a:p>
            <a:r>
              <a:rPr lang="el-GR" dirty="0"/>
              <a:t>Εκπαιδευτικός χωρίς αποκλεισμούς</a:t>
            </a:r>
            <a:endParaRPr lang="en-IE" dirty="0"/>
          </a:p>
        </p:txBody>
      </p:sp>
      <p:sp>
        <p:nvSpPr>
          <p:cNvPr id="3" name="Content Placeholder 2">
            <a:extLst>
              <a:ext uri="{FF2B5EF4-FFF2-40B4-BE49-F238E27FC236}">
                <a16:creationId xmlns:a16="http://schemas.microsoft.com/office/drawing/2014/main" xmlns:p14="http://schemas.microsoft.com/office/powerpoint/2010/main" xmlns=""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r>
              <a:rPr lang="en-US" sz="2400" dirty="0">
                <a:solidFill>
                  <a:srgbClr val="F2BD1F"/>
                </a:solidFill>
              </a:rPr>
              <a:t/>
            </a:r>
            <a:br>
              <a:rPr lang="en-US" sz="2400" dirty="0">
                <a:solidFill>
                  <a:srgbClr val="F2BD1F"/>
                </a:solidFill>
              </a:rPr>
            </a:br>
            <a:r>
              <a:rPr lang="en-US" sz="2400" dirty="0">
                <a:solidFill>
                  <a:srgbClr val="F2BD1F"/>
                </a:solidFill>
              </a:rPr>
              <a:t>"Εστιάζουμε πολύ στον </a:t>
            </a:r>
            <a:r>
              <a:rPr lang="en-US" sz="2400" dirty="0">
                <a:solidFill>
                  <a:srgbClr val="E61A52"/>
                </a:solidFill>
              </a:rPr>
              <a:t>αναστοχασμό </a:t>
            </a:r>
            <a:r>
              <a:rPr lang="en-US" sz="2400" dirty="0">
                <a:solidFill>
                  <a:srgbClr val="F2BD1F"/>
                </a:solidFill>
              </a:rPr>
              <a:t>ως έναν τρόπο να εμπλέξουμε τους εκπαιδευόμενους στη δική τους μαθησιακή πρακτική - εξετάζοντας τι σήμαινε γι' αυτούς ένα συγκεκριμένο έργο/εργασία, τι ιδέες αποκόμισαν από αυτό, κ.λπ., ενώ παράλληλα τους ενθαρρύνουμε να σκεφτούν τα "επόμενα βήματα" - πώς θα μπορούσαν να </a:t>
            </a:r>
            <a:r>
              <a:rPr lang="en-US" sz="2400" dirty="0">
                <a:solidFill>
                  <a:srgbClr val="E61A52"/>
                </a:solidFill>
              </a:rPr>
              <a:t>εφαρμόσουν τη μάθησή τους στο μέλλον</a:t>
            </a:r>
            <a:r>
              <a:rPr lang="en-US" sz="2400" dirty="0">
                <a:solidFill>
                  <a:srgbClr val="F2BD1F"/>
                </a:solidFill>
              </a:rPr>
              <a:t>. Για μένα, είναι σημαντικό να αναγνωρίσουμε ότι σε μια τάξη π.χ. 30 μαθητών, θα έχουμε 30 διαφορετικές "διαδρομές μαθητών" και </a:t>
            </a:r>
            <a:r>
              <a:rPr lang="en-US" sz="2400" dirty="0">
                <a:solidFill>
                  <a:srgbClr val="E61A52"/>
                </a:solidFill>
              </a:rPr>
              <a:t>είναι σημαντικό να δουλέψουμε ενεργά με τους μαθητές για να τους βοηθήσουμε να καταλάβουν - και να αγκαλιάσουν - τη δική τους μοναδική διαδρομή".</a:t>
            </a:r>
            <a:endParaRPr lang="en-IE" sz="2400" dirty="0">
              <a:solidFill>
                <a:srgbClr val="E61A52"/>
              </a:solidFill>
            </a:endParaRPr>
          </a:p>
        </p:txBody>
      </p:sp>
      <p:sp>
        <p:nvSpPr>
          <p:cNvPr id="5" name="TextBox 4">
            <a:extLst>
              <a:ext uri="{FF2B5EF4-FFF2-40B4-BE49-F238E27FC236}">
                <a16:creationId xmlns:a16="http://schemas.microsoft.com/office/drawing/2014/main" xmlns:p14="http://schemas.microsoft.com/office/powerpoint/2010/main" xmlns=""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en-US" sz="2400" dirty="0">
                <a:solidFill>
                  <a:srgbClr val="64B558"/>
                </a:solidFill>
              </a:rPr>
              <a:t>Eileen Diskin, </a:t>
            </a:r>
            <a:br>
              <a:rPr lang="en-US" sz="2400" dirty="0">
                <a:solidFill>
                  <a:srgbClr val="64B558"/>
                </a:solidFill>
              </a:rPr>
            </a:br>
            <a:r>
              <a:rPr lang="en-US" sz="2400" dirty="0">
                <a:solidFill>
                  <a:srgbClr val="64B558"/>
                </a:solidFill>
              </a:rPr>
              <a:t>Ακαδημία Καινοτομίας UCD</a:t>
            </a:r>
          </a:p>
          <a:p>
            <a:pPr algn="ctr"/>
            <a:endParaRPr lang="en-IE" sz="2400" dirty="0">
              <a:solidFill>
                <a:srgbClr val="E61A52"/>
              </a:solidFill>
            </a:endParaRPr>
          </a:p>
        </p:txBody>
      </p:sp>
    </p:spTree>
    <p:extLst>
      <p:ext uri="{BB962C8B-B14F-4D97-AF65-F5344CB8AC3E}">
        <p14:creationId xmlns:p14="http://schemas.microsoft.com/office/powerpoint/2010/main" val="3192357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 id="{5E079810-2E6F-449D-8CF7-213ABE1DAEF1}"/>
              </a:ext>
            </a:extLst>
          </p:cNvPr>
          <p:cNvSpPr>
            <a:spLocks noGrp="1"/>
          </p:cNvSpPr>
          <p:nvPr>
            <p:ph type="title"/>
          </p:nvPr>
        </p:nvSpPr>
        <p:spPr/>
        <p:txBody>
          <a:bodyPr>
            <a:normAutofit/>
          </a:bodyPr>
          <a:lstStyle/>
          <a:p>
            <a:r>
              <a:rPr lang="en-IE" sz="3600" dirty="0"/>
              <a:t>Συμβουλές και ιδέες για την εισαγωγή της ενεργητικής μάθησης στην τάξη σας</a:t>
            </a:r>
          </a:p>
        </p:txBody>
      </p:sp>
      <p:sp>
        <p:nvSpPr>
          <p:cNvPr id="3" name="Content Placeholder 2">
            <a:extLst>
              <a:ext uri="{FF2B5EF4-FFF2-40B4-BE49-F238E27FC236}">
                <a16:creationId xmlns:a16="http://schemas.microsoft.com/office/drawing/2014/main" xmlns:p14="http://schemas.microsoft.com/office/powerpoint/2010/main" xmlns:ahyp="http://schemas.microsoft.com/office/drawing/2018/hyperlinkcolor" xmlns="" id="{C5D31E0B-8993-4089-A865-E4EA53F0800E}"/>
              </a:ext>
            </a:extLst>
          </p:cNvPr>
          <p:cNvSpPr>
            <a:spLocks noGrp="1"/>
          </p:cNvSpPr>
          <p:nvPr>
            <p:ph idx="1"/>
          </p:nvPr>
        </p:nvSpPr>
        <p:spPr/>
        <p:txBody>
          <a:bodyPr>
            <a:normAutofit/>
          </a:bodyPr>
          <a:lstStyle/>
          <a:p>
            <a:r>
              <a:rPr lang="en-US" sz="2000" dirty="0"/>
              <a:t>Η χρήση </a:t>
            </a:r>
            <a:r>
              <a:rPr lang="en-US" sz="2000" b="1" dirty="0"/>
              <a:t>τεχνικών ενεργητικής μάθησης </a:t>
            </a:r>
            <a:r>
              <a:rPr lang="en-US" sz="2000" dirty="0"/>
              <a:t>στη διδασκαλία σας απαιτεί μόνο την προθυμία να δοκιμάσετε κάτι καινούργιο στην τάξη, να συγκεντρώσετε ανατροφοδότηση και να σχεδιάσετε μια δραστηριότητα που προάγει τους μαθησιακούς στόχους του μαθήματος. </a:t>
            </a:r>
          </a:p>
          <a:p>
            <a:r>
              <a:rPr lang="en-US" sz="2000" dirty="0"/>
              <a:t>Με οποιαδήποτε χρήση της ενεργητικής μάθησης, είναι σημαντικό η δραστηριότητα να είναι κάτι περισσότερο από </a:t>
            </a:r>
            <a:r>
              <a:rPr lang="el-GR" sz="2000" dirty="0" smtClean="0"/>
              <a:t>μία εργασία που κρατά τους μαθητές απασχολημένους</a:t>
            </a:r>
            <a:r>
              <a:rPr lang="en-US" sz="2000" dirty="0" smtClean="0"/>
              <a:t> </a:t>
            </a:r>
            <a:r>
              <a:rPr lang="en-US" sz="2000" dirty="0"/>
              <a:t>ή ένα "διάλειμμα από τη διάλεξη". </a:t>
            </a:r>
          </a:p>
          <a:p>
            <a:r>
              <a:rPr lang="en-US" sz="2000" dirty="0"/>
              <a:t>Αντίθετα, η προσέγγιση θα πρέπει να επιλέγεται σκόπιμα ώστε να επιτρέπει στους μαθητές να εξασκούνται σε μια βασική ιδέα ή δεξιότητα με ανατροφοδότηση από τους συμμαθητές ή τον </a:t>
            </a:r>
            <a:r>
              <a:rPr lang="en-US" sz="2000" dirty="0" smtClean="0"/>
              <a:t>εκπαιδευτ</a:t>
            </a:r>
            <a:r>
              <a:rPr lang="el-GR" sz="2000" dirty="0" err="1" smtClean="0"/>
              <a:t>ικό</a:t>
            </a:r>
            <a:r>
              <a:rPr lang="en-US" sz="2000" dirty="0" smtClean="0"/>
              <a:t>. </a:t>
            </a:r>
            <a:endParaRPr lang="en-US" sz="2000" dirty="0"/>
          </a:p>
          <a:p>
            <a:r>
              <a:rPr lang="en-US" sz="2000" dirty="0"/>
              <a:t>Οι διδακτικές προσεγγίσεις που προωθούν την αλληλεπίδραση των μαθητών είναι πιο πιθανό να ενισχύσουν τη μάθηση των μαθητών σε μια ποικιλόμορφη τάξη και η ενεργητική μάθηση μπορεί να είναι ένας ισχυρός τρόπος για την προώθηση αυτής της ανταλλαγής.</a:t>
            </a:r>
            <a:endParaRPr lang="en-IE" sz="2000" dirty="0"/>
          </a:p>
        </p:txBody>
      </p:sp>
      <p:sp>
        <p:nvSpPr>
          <p:cNvPr id="4" name="TextBox 3">
            <a:extLst>
              <a:ext uri="{FF2B5EF4-FFF2-40B4-BE49-F238E27FC236}">
                <a16:creationId xmlns:a16="http://schemas.microsoft.com/office/drawing/2014/main" xmlns:p14="http://schemas.microsoft.com/office/powerpoint/2010/main" xmlns:ahyp="http://schemas.microsoft.com/office/drawing/2018/hyperlinkcolor" xmlns="" id="{6543BA4A-BDCC-4750-A15B-42135312A990}"/>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1009171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A9852F61-03EF-4AE9-B988-AA0C21F9AA78}"/>
              </a:ext>
            </a:extLst>
          </p:cNvPr>
          <p:cNvSpPr>
            <a:spLocks noGrp="1"/>
          </p:cNvSpPr>
          <p:nvPr>
            <p:ph type="title"/>
          </p:nvPr>
        </p:nvSpPr>
        <p:spPr/>
        <p:txBody>
          <a:bodyPr/>
          <a:lstStyle/>
          <a:p>
            <a:r>
              <a:rPr lang="el-GR" dirty="0"/>
              <a:t>Εκπαιδευτικός χωρίς αποκλεισμούς</a:t>
            </a:r>
            <a:endParaRPr lang="en-IE" dirty="0"/>
          </a:p>
        </p:txBody>
      </p:sp>
      <p:sp>
        <p:nvSpPr>
          <p:cNvPr id="3" name="Content Placeholder 2">
            <a:extLst>
              <a:ext uri="{FF2B5EF4-FFF2-40B4-BE49-F238E27FC236}">
                <a16:creationId xmlns:a16="http://schemas.microsoft.com/office/drawing/2014/main" xmlns:p14="http://schemas.microsoft.com/office/powerpoint/2010/main" xmlns="" id="{6D6CF01C-361C-45D5-A85F-47D67DDD461F}"/>
              </a:ext>
            </a:extLst>
          </p:cNvPr>
          <p:cNvSpPr>
            <a:spLocks noGrp="1"/>
          </p:cNvSpPr>
          <p:nvPr>
            <p:ph idx="1"/>
          </p:nvPr>
        </p:nvSpPr>
        <p:spPr>
          <a:xfrm>
            <a:off x="838200" y="1638081"/>
            <a:ext cx="10296525" cy="4351338"/>
          </a:xfrm>
        </p:spPr>
        <p:txBody>
          <a:bodyPr>
            <a:noAutofit/>
          </a:bodyPr>
          <a:lstStyle/>
          <a:p>
            <a:pPr marL="0" indent="0" algn="ctr">
              <a:buNone/>
            </a:pPr>
            <a:r>
              <a:rPr lang="en-US" sz="2200" dirty="0">
                <a:solidFill>
                  <a:srgbClr val="F2BD1F"/>
                </a:solidFill>
              </a:rPr>
              <a:t/>
            </a:r>
            <a:br>
              <a:rPr lang="en-US" sz="2200" dirty="0">
                <a:solidFill>
                  <a:srgbClr val="F2BD1F"/>
                </a:solidFill>
              </a:rPr>
            </a:br>
            <a:r>
              <a:rPr lang="en-US" sz="2200" dirty="0">
                <a:solidFill>
                  <a:srgbClr val="F2BD1F"/>
                </a:solidFill>
              </a:rPr>
              <a:t>"Πρόσφατα εισήγαγα το "Greenhouse Project Time". Η </a:t>
            </a:r>
            <a:r>
              <a:rPr lang="en-US" sz="2200" dirty="0" err="1">
                <a:solidFill>
                  <a:srgbClr val="F2BD1F"/>
                </a:solidFill>
              </a:rPr>
              <a:t>ώρ</a:t>
            </a:r>
            <a:r>
              <a:rPr lang="en-US" sz="2200" dirty="0">
                <a:solidFill>
                  <a:srgbClr val="F2BD1F"/>
                </a:solidFill>
              </a:rPr>
              <a:t>α </a:t>
            </a:r>
            <a:r>
              <a:rPr lang="el-GR" sz="2200" dirty="0" smtClean="0">
                <a:solidFill>
                  <a:srgbClr val="F2BD1F"/>
                </a:solidFill>
              </a:rPr>
              <a:t>για την «Εργασία στο Θερμοκήπιο»</a:t>
            </a:r>
            <a:r>
              <a:rPr lang="en-US" sz="2200" dirty="0" smtClean="0">
                <a:solidFill>
                  <a:srgbClr val="F2BD1F"/>
                </a:solidFill>
              </a:rPr>
              <a:t> </a:t>
            </a:r>
            <a:r>
              <a:rPr lang="en-US" sz="2200" dirty="0">
                <a:solidFill>
                  <a:srgbClr val="F2BD1F"/>
                </a:solidFill>
              </a:rPr>
              <a:t>δίνει στους μαθητές την ευκαιρία να εξερευνήσουν και να αναπτύξουν </a:t>
            </a:r>
            <a:r>
              <a:rPr lang="el-GR" sz="2200" dirty="0" smtClean="0">
                <a:solidFill>
                  <a:srgbClr val="F2BD1F"/>
                </a:solidFill>
              </a:rPr>
              <a:t>μία εργασία</a:t>
            </a:r>
            <a:r>
              <a:rPr lang="en-US" sz="2200" dirty="0" smtClean="0">
                <a:solidFill>
                  <a:srgbClr val="F2BD1F"/>
                </a:solidFill>
              </a:rPr>
              <a:t>- </a:t>
            </a:r>
            <a:r>
              <a:rPr lang="en-US" sz="2200" dirty="0">
                <a:solidFill>
                  <a:srgbClr val="F2BD1F"/>
                </a:solidFill>
              </a:rPr>
              <a:t>με ενεργό, πρακτικό τρόπο - σε έναν τομέα προσωπικού ενδιαφέροντος... αρκεί να σχετίζεται με κάποιο τρόπο με το γενικότερο αντικείμενο του μαθήματος (βιωσιμότητα). </a:t>
            </a:r>
            <a:r>
              <a:rPr lang="en-US" sz="2200" dirty="0" err="1">
                <a:solidFill>
                  <a:srgbClr val="F2BD1F"/>
                </a:solidFill>
              </a:rPr>
              <a:t>Ουσι</a:t>
            </a:r>
            <a:r>
              <a:rPr lang="en-US" sz="2200" dirty="0">
                <a:solidFill>
                  <a:srgbClr val="F2BD1F"/>
                </a:solidFill>
              </a:rPr>
              <a:t>αστικά </a:t>
            </a:r>
            <a:r>
              <a:rPr lang="el-GR" sz="2200" dirty="0" smtClean="0">
                <a:solidFill>
                  <a:srgbClr val="F2BD1F"/>
                </a:solidFill>
              </a:rPr>
              <a:t>πρόκειται για μία </a:t>
            </a:r>
            <a:r>
              <a:rPr lang="el-GR" sz="2200" dirty="0" smtClean="0">
                <a:solidFill>
                  <a:srgbClr val="F2BD1F"/>
                </a:solidFill>
              </a:rPr>
              <a:t>εργασία που έχει επιλέξει ο κάθε μαθητής </a:t>
            </a:r>
            <a:r>
              <a:rPr lang="el-GR" sz="2200" dirty="0" smtClean="0">
                <a:solidFill>
                  <a:srgbClr val="F2BD1F"/>
                </a:solidFill>
              </a:rPr>
              <a:t>βάσει των προσωπικών του ενδιαφερόντων. </a:t>
            </a:r>
            <a:r>
              <a:rPr lang="en-US" sz="2200" dirty="0" err="1" smtClean="0">
                <a:solidFill>
                  <a:srgbClr val="F2BD1F"/>
                </a:solidFill>
              </a:rPr>
              <a:t>Αυτό</a:t>
            </a:r>
            <a:r>
              <a:rPr lang="en-US" sz="2200" dirty="0" smtClean="0">
                <a:solidFill>
                  <a:srgbClr val="F2BD1F"/>
                </a:solidFill>
              </a:rPr>
              <a:t> </a:t>
            </a:r>
            <a:r>
              <a:rPr lang="en-US" sz="2200" dirty="0" err="1">
                <a:solidFill>
                  <a:srgbClr val="F2BD1F"/>
                </a:solidFill>
              </a:rPr>
              <a:t>είν</a:t>
            </a:r>
            <a:r>
              <a:rPr lang="en-US" sz="2200" dirty="0">
                <a:solidFill>
                  <a:srgbClr val="F2BD1F"/>
                </a:solidFill>
              </a:rPr>
              <a:t>αι </a:t>
            </a:r>
            <a:r>
              <a:rPr lang="en-US" sz="2200" dirty="0" smtClean="0">
                <a:solidFill>
                  <a:srgbClr val="F2BD1F"/>
                </a:solidFill>
              </a:rPr>
              <a:t>προγραμματισμένο για </a:t>
            </a:r>
            <a:r>
              <a:rPr lang="en-US" sz="2200" dirty="0">
                <a:solidFill>
                  <a:srgbClr val="F2BD1F"/>
                </a:solidFill>
              </a:rPr>
              <a:t>4 ώρες κάθε εβδομάδα </a:t>
            </a:r>
            <a:r>
              <a:rPr lang="en-US" sz="2200" dirty="0" smtClean="0">
                <a:solidFill>
                  <a:srgbClr val="F2BD1F"/>
                </a:solidFill>
              </a:rPr>
              <a:t>– </a:t>
            </a:r>
            <a:r>
              <a:rPr lang="el-GR" sz="2200" dirty="0" smtClean="0">
                <a:solidFill>
                  <a:srgbClr val="F2BD1F"/>
                </a:solidFill>
              </a:rPr>
              <a:t>και μπορεί να περιλαμβάνει </a:t>
            </a:r>
            <a:r>
              <a:rPr lang="en-US" sz="2200" dirty="0" smtClean="0">
                <a:solidFill>
                  <a:srgbClr val="F2BD1F"/>
                </a:solidFill>
              </a:rPr>
              <a:t>από </a:t>
            </a:r>
            <a:r>
              <a:rPr lang="en-US" sz="2200" dirty="0">
                <a:solidFill>
                  <a:srgbClr val="F2BD1F"/>
                </a:solidFill>
              </a:rPr>
              <a:t>την εκμάθηση της άγριας ζωής &amp; την κατασκευή υδατογραφιών, τη φύτευση ενός κήπου στην ταράτσα, την αναβάθμιση του ποδηλάτου, τη δημιουργία ενός κοινοτικού χώρου πρασίνου κ.α., την επιμέλεια σελίδων στο Instagram με θέμα τη βιωσιμότητα, κάθε έργο προήλθε από το </a:t>
            </a:r>
            <a:r>
              <a:rPr lang="en-US" sz="2200" dirty="0" smtClean="0">
                <a:solidFill>
                  <a:srgbClr val="F2BD1F"/>
                </a:solidFill>
              </a:rPr>
              <a:t>ενδιαφέρον </a:t>
            </a:r>
            <a:r>
              <a:rPr lang="en-US" sz="2200" dirty="0">
                <a:solidFill>
                  <a:srgbClr val="F2BD1F"/>
                </a:solidFill>
              </a:rPr>
              <a:t>του κάθε μαθητή..."</a:t>
            </a:r>
            <a:endParaRPr lang="en-IE" sz="2200" dirty="0">
              <a:solidFill>
                <a:srgbClr val="F2BD1F"/>
              </a:solidFill>
            </a:endParaRPr>
          </a:p>
        </p:txBody>
      </p:sp>
      <p:sp>
        <p:nvSpPr>
          <p:cNvPr id="5" name="TextBox 4">
            <a:extLst>
              <a:ext uri="{FF2B5EF4-FFF2-40B4-BE49-F238E27FC236}">
                <a16:creationId xmlns:a16="http://schemas.microsoft.com/office/drawing/2014/main" xmlns:p14="http://schemas.microsoft.com/office/powerpoint/2010/main" xmlns="" id="{51F859ED-39C9-4B65-8AF1-7FC67A42DF23}"/>
              </a:ext>
            </a:extLst>
          </p:cNvPr>
          <p:cNvSpPr txBox="1"/>
          <p:nvPr/>
        </p:nvSpPr>
        <p:spPr>
          <a:xfrm>
            <a:off x="3085227" y="5564356"/>
            <a:ext cx="6021545" cy="707886"/>
          </a:xfrm>
          <a:prstGeom prst="rect">
            <a:avLst/>
          </a:prstGeom>
          <a:noFill/>
        </p:spPr>
        <p:txBody>
          <a:bodyPr wrap="square">
            <a:spAutoFit/>
          </a:bodyPr>
          <a:lstStyle/>
          <a:p>
            <a:pPr algn="ctr"/>
            <a:r>
              <a:rPr lang="en-US" sz="2000" dirty="0">
                <a:solidFill>
                  <a:srgbClr val="E61A52"/>
                </a:solidFill>
              </a:rPr>
              <a:t>Eileen Diskin, </a:t>
            </a:r>
            <a:br>
              <a:rPr lang="en-US" sz="2000" dirty="0">
                <a:solidFill>
                  <a:srgbClr val="E61A52"/>
                </a:solidFill>
              </a:rPr>
            </a:br>
            <a:r>
              <a:rPr lang="en-US" sz="2000" dirty="0">
                <a:solidFill>
                  <a:srgbClr val="E61A52"/>
                </a:solidFill>
              </a:rPr>
              <a:t>Ακαδημία Καινοτομίας </a:t>
            </a:r>
            <a:r>
              <a:rPr lang="en-US" sz="2000" dirty="0" smtClean="0">
                <a:solidFill>
                  <a:srgbClr val="E61A52"/>
                </a:solidFill>
              </a:rPr>
              <a:t>UCD</a:t>
            </a:r>
            <a:endParaRPr lang="en-IE" sz="2000" dirty="0">
              <a:solidFill>
                <a:srgbClr val="E61A52"/>
              </a:solidFill>
            </a:endParaRPr>
          </a:p>
        </p:txBody>
      </p:sp>
    </p:spTree>
    <p:extLst>
      <p:ext uri="{BB962C8B-B14F-4D97-AF65-F5344CB8AC3E}">
        <p14:creationId xmlns:p14="http://schemas.microsoft.com/office/powerpoint/2010/main" val="3080298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 id="{7E870DF5-9CE4-4A70-AD7F-B20804C77093}"/>
              </a:ext>
            </a:extLst>
          </p:cNvPr>
          <p:cNvSpPr>
            <a:spLocks noGrp="1"/>
          </p:cNvSpPr>
          <p:nvPr>
            <p:ph type="title"/>
          </p:nvPr>
        </p:nvSpPr>
        <p:spPr>
          <a:xfrm>
            <a:off x="838200" y="365125"/>
            <a:ext cx="8475921" cy="1325563"/>
          </a:xfrm>
        </p:spPr>
        <p:txBody>
          <a:bodyPr>
            <a:normAutofit/>
          </a:bodyPr>
          <a:lstStyle/>
          <a:p>
            <a:r>
              <a:rPr lang="en-US" sz="2800" dirty="0"/>
              <a:t>ΔΡΑΣΤΗΡΙΟΤΗΤΑ: </a:t>
            </a:r>
            <a:r>
              <a:rPr lang="el-GR" sz="2800" dirty="0" smtClean="0"/>
              <a:t/>
            </a:r>
            <a:br>
              <a:rPr lang="el-GR" sz="2800" dirty="0" smtClean="0"/>
            </a:br>
            <a:r>
              <a:rPr lang="el-GR" sz="2800" dirty="0" smtClean="0"/>
              <a:t>Σ</a:t>
            </a:r>
            <a:r>
              <a:rPr lang="en-US" sz="2800" dirty="0" err="1" smtClean="0"/>
              <a:t>τρ</a:t>
            </a:r>
            <a:r>
              <a:rPr lang="en-US" sz="2800" dirty="0" smtClean="0"/>
              <a:t>ατηγικές </a:t>
            </a:r>
            <a:r>
              <a:rPr lang="en-US" sz="2800" dirty="0"/>
              <a:t>και τεχνικές ενεργητικής μάθησης που μπορείτε να εισαγάγετε στην τάξη σας</a:t>
            </a:r>
            <a:endParaRPr lang="en-IE" sz="2800" dirty="0"/>
          </a:p>
        </p:txBody>
      </p:sp>
      <p:sp>
        <p:nvSpPr>
          <p:cNvPr id="3" name="Content Placeholder 2">
            <a:extLst>
              <a:ext uri="{FF2B5EF4-FFF2-40B4-BE49-F238E27FC236}">
                <a16:creationId xmlns:a16="http://schemas.microsoft.com/office/drawing/2014/main" xmlns:p14="http://schemas.microsoft.com/office/powerpoint/2010/main" xmlns:ahyp="http://schemas.microsoft.com/office/drawing/2018/hyperlinkcolor" xmlns="" id="{9D7CD4BA-8E2E-43BE-9CC9-08EA057DAD3A}"/>
              </a:ext>
            </a:extLst>
          </p:cNvPr>
          <p:cNvSpPr>
            <a:spLocks noGrp="1"/>
          </p:cNvSpPr>
          <p:nvPr>
            <p:ph idx="1"/>
          </p:nvPr>
        </p:nvSpPr>
        <p:spPr/>
        <p:txBody>
          <a:bodyPr>
            <a:noAutofit/>
          </a:bodyPr>
          <a:lstStyle/>
          <a:p>
            <a:pPr marL="457200" indent="-457200">
              <a:spcAft>
                <a:spcPts val="1200"/>
              </a:spcAft>
              <a:buAutoNum type="arabicPeriod"/>
            </a:pPr>
            <a:r>
              <a:rPr lang="en-US" sz="2000" b="1" dirty="0">
                <a:solidFill>
                  <a:srgbClr val="64B558"/>
                </a:solidFill>
              </a:rPr>
              <a:t>Αμοιβαία αμφισβήτηση: </a:t>
            </a:r>
            <a:r>
              <a:rPr lang="en-US" sz="2000" dirty="0"/>
              <a:t>Δημιουργήστε έναν ανοιχτό διάλογο στον οποίο οι μαθητές αναλαμβάνουν το ρόλο του δασκάλου και δημιουργούν τις δικές τους ερωτήσεις σχετικά με ένα θέμα, μια ενότητα ανάγνωσης ή ένα μάθημα. </a:t>
            </a:r>
          </a:p>
          <a:p>
            <a:pPr marL="457200" indent="-457200">
              <a:spcAft>
                <a:spcPts val="1200"/>
              </a:spcAft>
              <a:buAutoNum type="arabicPeriod"/>
            </a:pPr>
            <a:r>
              <a:rPr lang="en-US" sz="2000" b="1" dirty="0">
                <a:solidFill>
                  <a:srgbClr val="64B558"/>
                </a:solidFill>
              </a:rPr>
              <a:t>Συνεντεύξεις τριών βημάτων: </a:t>
            </a:r>
            <a:r>
              <a:rPr lang="en-US" sz="2000" dirty="0"/>
              <a:t>Ενθαρρύνετε τους μαθητές να αναπτύξουν δεξιότητες ενεργητικής ακρόασης, ρωτώντας ο ένας τον άλλον, ανταλλάσσοντας τις σκέψεις τους και κρατώντας σημειώσεις. </a:t>
            </a:r>
          </a:p>
          <a:p>
            <a:pPr marL="457200" indent="-457200">
              <a:spcAft>
                <a:spcPts val="1200"/>
              </a:spcAft>
              <a:buAutoNum type="arabicPeriod"/>
            </a:pPr>
            <a:r>
              <a:rPr lang="en-US" sz="2000" b="1" dirty="0">
                <a:solidFill>
                  <a:srgbClr val="64B558"/>
                </a:solidFill>
              </a:rPr>
              <a:t>Η διαδικασία παύσης: </a:t>
            </a:r>
            <a:r>
              <a:rPr lang="en-US" sz="2000" dirty="0"/>
              <a:t>παρεμβάλλετε στρατηγικές παύσεις στις διαλέξεις της τάξης σας για να ενισχύσετε την κατανόηση του διδακτικού υλικού από τους μαθητές. </a:t>
            </a:r>
          </a:p>
          <a:p>
            <a:pPr marL="457200" indent="-457200">
              <a:spcAft>
                <a:spcPts val="1200"/>
              </a:spcAft>
              <a:buAutoNum type="arabicPeriod"/>
            </a:pPr>
            <a:r>
              <a:rPr lang="en-US" sz="2000" b="1" dirty="0">
                <a:solidFill>
                  <a:srgbClr val="64B558"/>
                </a:solidFill>
              </a:rPr>
              <a:t>Το π</a:t>
            </a:r>
            <a:r>
              <a:rPr lang="en-US" sz="2000" b="1" dirty="0" err="1">
                <a:solidFill>
                  <a:srgbClr val="64B558"/>
                </a:solidFill>
              </a:rPr>
              <a:t>ιο</a:t>
            </a:r>
            <a:r>
              <a:rPr lang="en-US" sz="2000" b="1" dirty="0">
                <a:solidFill>
                  <a:srgbClr val="64B558"/>
                </a:solidFill>
              </a:rPr>
              <a:t> </a:t>
            </a:r>
            <a:r>
              <a:rPr lang="el-GR" sz="2000" b="1" dirty="0" smtClean="0">
                <a:solidFill>
                  <a:srgbClr val="64B558"/>
                </a:solidFill>
              </a:rPr>
              <a:t>ασαφές </a:t>
            </a:r>
            <a:r>
              <a:rPr lang="en-US" sz="2000" b="1" dirty="0" err="1" smtClean="0">
                <a:solidFill>
                  <a:srgbClr val="64B558"/>
                </a:solidFill>
              </a:rPr>
              <a:t>σημείο</a:t>
            </a:r>
            <a:r>
              <a:rPr lang="en-US" sz="2000" b="1" dirty="0">
                <a:solidFill>
                  <a:srgbClr val="64B558"/>
                </a:solidFill>
              </a:rPr>
              <a:t>: </a:t>
            </a:r>
            <a:r>
              <a:rPr lang="en-US" sz="2000" dirty="0"/>
              <a:t>Ζητήστε από τους μαθητές να γράψουν σημειώσεις για το πιο ασαφές ή πιο συγκεχυμένο στοιχείο μιας συγκεκριμένης εργασίας, διάλεξης ή συζήτησης στην τάξη. </a:t>
            </a:r>
            <a:endParaRPr lang="en-IE" sz="2000" dirty="0"/>
          </a:p>
        </p:txBody>
      </p:sp>
      <p:sp>
        <p:nvSpPr>
          <p:cNvPr id="4" name="TextBox 3">
            <a:extLst>
              <a:ext uri="{FF2B5EF4-FFF2-40B4-BE49-F238E27FC236}">
                <a16:creationId xmlns:a16="http://schemas.microsoft.com/office/drawing/2014/main" xmlns:p14="http://schemas.microsoft.com/office/powerpoint/2010/main" xmlns:ahyp="http://schemas.microsoft.com/office/drawing/2018/hyperlinkcolor" xmlns="" id="{FD6582E7-9469-4EFA-B3A6-A7A01221C326}"/>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1817314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 id="{7E870DF5-9CE4-4A70-AD7F-B20804C77093}"/>
              </a:ext>
            </a:extLst>
          </p:cNvPr>
          <p:cNvSpPr>
            <a:spLocks noGrp="1"/>
          </p:cNvSpPr>
          <p:nvPr>
            <p:ph type="title"/>
          </p:nvPr>
        </p:nvSpPr>
        <p:spPr/>
        <p:txBody>
          <a:bodyPr>
            <a:normAutofit/>
          </a:bodyPr>
          <a:lstStyle/>
          <a:p>
            <a:r>
              <a:rPr lang="en-US" sz="3600" dirty="0" err="1" smtClean="0"/>
              <a:t>Στρ</a:t>
            </a:r>
            <a:r>
              <a:rPr lang="en-US" sz="3600" dirty="0" smtClean="0"/>
              <a:t>ατηγικές </a:t>
            </a:r>
            <a:r>
              <a:rPr lang="en-US" sz="3600" dirty="0"/>
              <a:t>ενεργητικής μάθησης και </a:t>
            </a:r>
            <a:br>
              <a:rPr lang="en-US" sz="3600" dirty="0"/>
            </a:br>
            <a:r>
              <a:rPr lang="en-US" sz="3600" dirty="0"/>
              <a:t>Τεχνικές</a:t>
            </a:r>
            <a:endParaRPr lang="en-IE" sz="3600" dirty="0"/>
          </a:p>
        </p:txBody>
      </p:sp>
      <p:sp>
        <p:nvSpPr>
          <p:cNvPr id="3" name="Content Placeholder 2">
            <a:extLst>
              <a:ext uri="{FF2B5EF4-FFF2-40B4-BE49-F238E27FC236}">
                <a16:creationId xmlns:a16="http://schemas.microsoft.com/office/drawing/2014/main" xmlns:p14="http://schemas.microsoft.com/office/powerpoint/2010/main" xmlns:ahyp="http://schemas.microsoft.com/office/drawing/2018/hyperlinkcolor" xmlns="" id="{9D7CD4BA-8E2E-43BE-9CC9-08EA057DAD3A}"/>
              </a:ext>
            </a:extLst>
          </p:cNvPr>
          <p:cNvSpPr>
            <a:spLocks noGrp="1"/>
          </p:cNvSpPr>
          <p:nvPr>
            <p:ph idx="1"/>
          </p:nvPr>
        </p:nvSpPr>
        <p:spPr/>
        <p:txBody>
          <a:bodyPr>
            <a:noAutofit/>
          </a:bodyPr>
          <a:lstStyle/>
          <a:p>
            <a:pPr marL="457200" indent="-457200">
              <a:spcAft>
                <a:spcPts val="1200"/>
              </a:spcAft>
              <a:buFont typeface="+mj-lt"/>
              <a:buAutoNum type="arabicPeriod" startAt="5"/>
            </a:pPr>
            <a:r>
              <a:rPr lang="en-US" sz="2000" b="1" dirty="0">
                <a:solidFill>
                  <a:srgbClr val="64B558"/>
                </a:solidFill>
              </a:rPr>
              <a:t>Δραστηριότητες διδασκαλίας από </a:t>
            </a:r>
            <a:r>
              <a:rPr lang="el-GR" sz="2000" b="1" dirty="0" smtClean="0">
                <a:solidFill>
                  <a:srgbClr val="64B558"/>
                </a:solidFill>
              </a:rPr>
              <a:t>συμμαθητές</a:t>
            </a:r>
            <a:r>
              <a:rPr lang="en-US" sz="2000" b="1" dirty="0" smtClean="0">
                <a:solidFill>
                  <a:srgbClr val="64B558"/>
                </a:solidFill>
              </a:rPr>
              <a:t>: </a:t>
            </a:r>
            <a:r>
              <a:rPr lang="en-US" sz="2000" dirty="0"/>
              <a:t>Ανάπτυξη μιας σειράς στρατηγικών που βάζουν τους μαθητές να διδάσκουν δεξιότητες ή να εξηγούν έννοιες σε συμμαθητές τους. </a:t>
            </a:r>
          </a:p>
          <a:p>
            <a:pPr marL="457200" indent="-457200">
              <a:spcAft>
                <a:spcPts val="1200"/>
              </a:spcAft>
              <a:buFont typeface="+mj-lt"/>
              <a:buAutoNum type="arabicPeriod" startAt="5"/>
            </a:pPr>
            <a:r>
              <a:rPr lang="en-US" sz="2000" b="1" dirty="0">
                <a:solidFill>
                  <a:srgbClr val="64B558"/>
                </a:solidFill>
              </a:rPr>
              <a:t>Πλατφόρμες μάθησης βασισμένες σε παιχνίδια: </a:t>
            </a:r>
            <a:r>
              <a:rPr lang="en-US" sz="2000" dirty="0"/>
              <a:t>Χρησιμοποιήστε εξειδικευμένα παιχνίδια για να προσθέσετε βάθος και διαφοροποίηση στην εκπαιδευτική διαδικασία, βοηθώντας τους μαθητές να επιτύχουν τους μαθησιακούς τους στόχους. Βεβαιωθείτε ότι η τεχνολογία που επιλέγετε είναι προσβάσιμη και ταιριάζει στα επίπεδα ψηφιακών δεξιοτήτων των μαθητών σας</a:t>
            </a:r>
          </a:p>
          <a:p>
            <a:pPr marL="457200" indent="-457200">
              <a:spcAft>
                <a:spcPts val="1200"/>
              </a:spcAft>
              <a:buFont typeface="+mj-lt"/>
              <a:buAutoNum type="arabicPeriod" startAt="5"/>
            </a:pPr>
            <a:r>
              <a:rPr lang="en-US" sz="2000" b="1" dirty="0">
                <a:solidFill>
                  <a:srgbClr val="64B558"/>
                </a:solidFill>
              </a:rPr>
              <a:t>Συζητήσεις σε ομάδες με εναλλασσόμενη καρέκλα: </a:t>
            </a:r>
            <a:r>
              <a:rPr lang="en-US" sz="2000" dirty="0"/>
              <a:t>Ενθαρρύνετε τους μαθητές να ακούσουν ενεργά επιλεγμένους ομιλητές που ακολουθούν ένα μοτίβο καθοδήγησης της συζήτησης στην τάξη και </a:t>
            </a:r>
            <a:r>
              <a:rPr lang="en-US" sz="2000" dirty="0" smtClean="0"/>
              <a:t>περίληψης</a:t>
            </a:r>
            <a:r>
              <a:rPr lang="el-GR" sz="2000" dirty="0"/>
              <a:t> </a:t>
            </a:r>
            <a:r>
              <a:rPr lang="el-GR" sz="2000" dirty="0" smtClean="0"/>
              <a:t>υλικού που έχει ήδη διδαχθεί στην τάξη. </a:t>
            </a:r>
            <a:endParaRPr lang="en-IE" sz="2000" dirty="0"/>
          </a:p>
        </p:txBody>
      </p:sp>
      <p:sp>
        <p:nvSpPr>
          <p:cNvPr id="4" name="TextBox 3">
            <a:extLst>
              <a:ext uri="{FF2B5EF4-FFF2-40B4-BE49-F238E27FC236}">
                <a16:creationId xmlns:a16="http://schemas.microsoft.com/office/drawing/2014/main" xmlns:p14="http://schemas.microsoft.com/office/powerpoint/2010/main" xmlns:ahyp="http://schemas.microsoft.com/office/drawing/2018/hyperlinkcolor" xmlns="" id="{824F6D44-1848-4EA0-BE80-51132FD56B53}"/>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p14="http://schemas.microsoft.com/office/powerpoint/2010/main" xmlns:ahyp="http://schemas.microsoft.com/office/drawing/2018/hyperlinkcolor"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557438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1FC30163-DDA5-4F82-AC1D-9979EA2FBD60}"/>
              </a:ext>
            </a:extLst>
          </p:cNvPr>
          <p:cNvSpPr>
            <a:spLocks noGrp="1"/>
          </p:cNvSpPr>
          <p:nvPr>
            <p:ph type="title"/>
          </p:nvPr>
        </p:nvSpPr>
        <p:spPr/>
        <p:txBody>
          <a:bodyPr/>
          <a:lstStyle/>
          <a:p>
            <a:r>
              <a:rPr lang="nl-NL" dirty="0"/>
              <a:t>Σύνοψη</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B1A05FF6-6DF6-4F89-8DC1-4064BD7DA4BF}"/>
              </a:ext>
            </a:extLst>
          </p:cNvPr>
          <p:cNvSpPr>
            <a:spLocks noGrp="1"/>
          </p:cNvSpPr>
          <p:nvPr>
            <p:ph idx="1"/>
          </p:nvPr>
        </p:nvSpPr>
        <p:spPr/>
        <p:txBody>
          <a:bodyPr>
            <a:normAutofit/>
          </a:bodyPr>
          <a:lstStyle/>
          <a:p>
            <a:pPr>
              <a:spcAft>
                <a:spcPts val="1200"/>
              </a:spcAft>
            </a:pPr>
            <a:r>
              <a:rPr lang="en-GB" sz="2400" dirty="0">
                <a:cs typeface="Calibri" panose="020F0502020204030204" pitchFamily="34" charset="0"/>
              </a:rPr>
              <a:t>Σε αυτή την ενότητα, μάθατε για μερικές από τις </a:t>
            </a:r>
            <a:r>
              <a:rPr lang="el-GR" sz="2400" dirty="0" smtClean="0">
                <a:cs typeface="Calibri" panose="020F0502020204030204" pitchFamily="34" charset="0"/>
              </a:rPr>
              <a:t>πιο σημαντικές </a:t>
            </a:r>
            <a:r>
              <a:rPr lang="en-US" sz="2400" dirty="0" err="1" smtClean="0">
                <a:cs typeface="Calibri" panose="020F0502020204030204" pitchFamily="34" charset="0"/>
              </a:rPr>
              <a:t>δεξιότητες</a:t>
            </a:r>
            <a:r>
              <a:rPr lang="en-US" sz="2400" dirty="0" smtClean="0">
                <a:cs typeface="Calibri" panose="020F0502020204030204" pitchFamily="34" charset="0"/>
              </a:rPr>
              <a:t> </a:t>
            </a:r>
            <a:r>
              <a:rPr lang="en-US" sz="2400" dirty="0">
                <a:cs typeface="Calibri" panose="020F0502020204030204" pitchFamily="34" charset="0"/>
              </a:rPr>
              <a:t>που </a:t>
            </a:r>
            <a:r>
              <a:rPr lang="en-GB" sz="2400" dirty="0">
                <a:cs typeface="Calibri" panose="020F0502020204030204" pitchFamily="34" charset="0"/>
              </a:rPr>
              <a:t>θεωρούμε ότι πρέπει να διαθέτουν οι </a:t>
            </a:r>
            <a:r>
              <a:rPr lang="en-US" sz="2400" dirty="0">
                <a:cs typeface="Calibri" panose="020F0502020204030204" pitchFamily="34" charset="0"/>
              </a:rPr>
              <a:t>εκπαιδευτικοί για </a:t>
            </a:r>
            <a:r>
              <a:rPr lang="el-GR" sz="2400" dirty="0" smtClean="0">
                <a:cs typeface="Calibri" panose="020F0502020204030204" pitchFamily="34" charset="0"/>
              </a:rPr>
              <a:t>να επιτύχουν τη </a:t>
            </a:r>
            <a:r>
              <a:rPr lang="en-US" sz="2400" dirty="0" err="1" smtClean="0">
                <a:cs typeface="Calibri" panose="020F0502020204030204" pitchFamily="34" charset="0"/>
              </a:rPr>
              <a:t>δι</a:t>
            </a:r>
            <a:r>
              <a:rPr lang="en-US" sz="2400" dirty="0" smtClean="0">
                <a:cs typeface="Calibri" panose="020F0502020204030204" pitchFamily="34" charset="0"/>
              </a:rPr>
              <a:t>αφοροποιημένη </a:t>
            </a:r>
            <a:r>
              <a:rPr lang="en-US" sz="2400" dirty="0">
                <a:cs typeface="Calibri" panose="020F0502020204030204" pitchFamily="34" charset="0"/>
              </a:rPr>
              <a:t>διδασκαλία. </a:t>
            </a:r>
            <a:endParaRPr lang="en-GB" sz="2400" dirty="0">
              <a:cs typeface="Calibri" panose="020F0502020204030204" pitchFamily="34" charset="0"/>
            </a:endParaRPr>
          </a:p>
          <a:p>
            <a:pPr>
              <a:spcAft>
                <a:spcPts val="1200"/>
              </a:spcAft>
            </a:pPr>
            <a:r>
              <a:rPr lang="en-GB" sz="2400" dirty="0">
                <a:cs typeface="Calibri" panose="020F0502020204030204" pitchFamily="34" charset="0"/>
              </a:rPr>
              <a:t>Αποκομίσατε πληροφορίες από άλλους εκπαιδευτικούς σχετικά με τη σημασία ορισμένων </a:t>
            </a:r>
            <a:r>
              <a:rPr lang="el-GR" sz="2400" dirty="0" smtClean="0">
                <a:cs typeface="Calibri" panose="020F0502020204030204" pitchFamily="34" charset="0"/>
              </a:rPr>
              <a:t>δεξιοτήτων </a:t>
            </a:r>
            <a:r>
              <a:rPr lang="en-GB" sz="2400" dirty="0" smtClean="0">
                <a:cs typeface="Calibri" panose="020F0502020204030204" pitchFamily="34" charset="0"/>
              </a:rPr>
              <a:t>και </a:t>
            </a:r>
            <a:r>
              <a:rPr lang="en-GB" sz="2400" dirty="0">
                <a:cs typeface="Calibri" panose="020F0502020204030204" pitchFamily="34" charset="0"/>
              </a:rPr>
              <a:t>μέσω των δραστηριοτήτων είχατε την ευκαιρία να εμβαθύνετε ή/και να προβληματιστείτε σχετικά με τα δικά σας επίπεδα δεξιοτήτων. </a:t>
            </a:r>
          </a:p>
          <a:p>
            <a:pPr>
              <a:spcAft>
                <a:spcPts val="1200"/>
              </a:spcAft>
            </a:pPr>
            <a:r>
              <a:rPr lang="en-GB" sz="2400" dirty="0">
                <a:cs typeface="Calibri" panose="020F0502020204030204" pitchFamily="34" charset="0"/>
              </a:rPr>
              <a:t>Εκτός από τη διερεύνηση των δεξιοτήτων, </a:t>
            </a:r>
            <a:r>
              <a:rPr lang="el-GR" sz="2400" dirty="0" smtClean="0">
                <a:cs typeface="Calibri" panose="020F0502020204030204" pitchFamily="34" charset="0"/>
              </a:rPr>
              <a:t>παρουσιάστηκαν </a:t>
            </a:r>
            <a:r>
              <a:rPr lang="en-GB" sz="2400" dirty="0" err="1" smtClean="0">
                <a:cs typeface="Calibri" panose="020F0502020204030204" pitchFamily="34" charset="0"/>
              </a:rPr>
              <a:t>κά</a:t>
            </a:r>
            <a:r>
              <a:rPr lang="en-GB" sz="2400" dirty="0" smtClean="0">
                <a:cs typeface="Calibri" panose="020F0502020204030204" pitchFamily="34" charset="0"/>
              </a:rPr>
              <a:t>ποιες </a:t>
            </a:r>
            <a:r>
              <a:rPr lang="en-GB" sz="2400" dirty="0">
                <a:cs typeface="Calibri" panose="020F0502020204030204" pitchFamily="34" charset="0"/>
              </a:rPr>
              <a:t>στρατηγικές και ιδέες για το πώς να χρησιμοποιήσετε αυτές τις δεξιότητες και να τις αξιοποιήσετε στη διαφοροποιημένη, χωρίς αποκλεισμούς τάξη σας.</a:t>
            </a:r>
          </a:p>
        </p:txBody>
      </p:sp>
    </p:spTree>
    <p:extLst>
      <p:ext uri="{BB962C8B-B14F-4D97-AF65-F5344CB8AC3E}">
        <p14:creationId xmlns:p14="http://schemas.microsoft.com/office/powerpoint/2010/main" val="1742545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422FED3E-30FA-41C7-BD1B-3AB0EE5FFFCC}"/>
              </a:ext>
            </a:extLst>
          </p:cNvPr>
          <p:cNvSpPr>
            <a:spLocks noGrp="1"/>
          </p:cNvSpPr>
          <p:nvPr>
            <p:ph type="title"/>
          </p:nvPr>
        </p:nvSpPr>
        <p:spPr/>
        <p:txBody>
          <a:bodyPr/>
          <a:lstStyle/>
          <a:p>
            <a:r>
              <a:rPr lang="en-GB" dirty="0"/>
              <a:t>Κατάλογος αναφορών και περαιτέρω ανάγνωσης</a:t>
            </a:r>
            <a:endParaRPr lang="nl-NL" dirty="0"/>
          </a:p>
        </p:txBody>
      </p:sp>
      <p:sp>
        <p:nvSpPr>
          <p:cNvPr id="3" name="Content Placeholder 2">
            <a:extLst>
              <a:ext uri="{FF2B5EF4-FFF2-40B4-BE49-F238E27FC236}">
                <a16:creationId xmlns:a16="http://schemas.microsoft.com/office/drawing/2014/main" xmlns:p14="http://schemas.microsoft.com/office/powerpoint/2010/main" xmlns="" id="{EB77659D-2AD8-4529-B848-2CC222CA124E}"/>
              </a:ext>
            </a:extLst>
          </p:cNvPr>
          <p:cNvSpPr>
            <a:spLocks noGrp="1"/>
          </p:cNvSpPr>
          <p:nvPr>
            <p:ph idx="1"/>
          </p:nvPr>
        </p:nvSpPr>
        <p:spPr/>
        <p:txBody>
          <a:bodyPr>
            <a:noAutofit/>
          </a:bodyPr>
          <a:lstStyle/>
          <a:p>
            <a:r>
              <a:rPr lang="en-US" sz="2000" dirty="0"/>
              <a:t>Συμβούλιο της Ευρώπης, Ικανότητες για τον δημοκρατικό πολιτισμό Ανακτήθηκε από: </a:t>
            </a:r>
            <a:r>
              <a:rPr lang="en-US" sz="2000" dirty="0">
                <a:hlinkClick r:id="rId2"/>
              </a:rPr>
              <a:t>(coe.int): Το Πλαίσιο Αναφοράς των Ικανοτήτων για τον Δημοκρατικό Πολιτισμό (RFCDC) (coe.int)</a:t>
            </a:r>
            <a:endParaRPr lang="en-US" sz="2000" dirty="0"/>
          </a:p>
          <a:p>
            <a:r>
              <a:rPr lang="en-US" sz="2000" dirty="0" err="1"/>
              <a:t>Mellisa </a:t>
            </a:r>
            <a:r>
              <a:rPr lang="en-US" sz="2000" dirty="0"/>
              <a:t>Contreras (</a:t>
            </a:r>
            <a:r>
              <a:rPr lang="en-US" sz="2000" dirty="0" err="1"/>
              <a:t>n.d.</a:t>
            </a:r>
            <a:r>
              <a:rPr lang="en-US" sz="2000" dirty="0"/>
              <a:t>). Τι είναι οι διαπροσωπικές δεξιότητες Ανακτήθηκε από: </a:t>
            </a:r>
            <a:r>
              <a:rPr lang="en-IE" sz="2000" dirty="0">
                <a:hlinkClick r:id="rId3"/>
              </a:rPr>
              <a:t>(interpersonalskillsonline.com).</a:t>
            </a:r>
            <a:endParaRPr lang="en-IE" sz="2000" dirty="0"/>
          </a:p>
          <a:p>
            <a:r>
              <a:rPr lang="en-US" sz="2000" dirty="0"/>
              <a:t>Caroline </a:t>
            </a:r>
            <a:r>
              <a:rPr lang="en-US" sz="2000" dirty="0" err="1"/>
              <a:t>O'Doherty</a:t>
            </a:r>
            <a:r>
              <a:rPr lang="en-US" sz="2000" dirty="0"/>
              <a:t>. (2007). Ενσωμάτωση των Ρομά. Ανακτήθηκε από: </a:t>
            </a:r>
            <a:r>
              <a:rPr lang="en-US" sz="2000" dirty="0">
                <a:hlinkClick r:id="rId4"/>
              </a:rPr>
              <a:t>https:</a:t>
            </a:r>
            <a:r>
              <a:rPr lang="en-US" sz="2000" dirty="0"/>
              <a:t>//www.irishexaminer.com/news/arid-20041506.html </a:t>
            </a:r>
          </a:p>
          <a:p>
            <a:r>
              <a:rPr lang="en-US" sz="2000" dirty="0"/>
              <a:t>Krishna Reddy (n.d.). Σημασία διαπροσωπικών δεξιοτήτων για εκπαιδευτικούς, φοιτητές και διευθυντές. Ανακτήθηκε από: </a:t>
            </a:r>
            <a:r>
              <a:rPr lang="en-US" sz="2000" dirty="0" err="1">
                <a:hlinkClick r:id="rId5"/>
              </a:rPr>
              <a:t>Wisestep.</a:t>
            </a:r>
            <a:endParaRPr lang="en-US" sz="2000" dirty="0"/>
          </a:p>
          <a:p>
            <a:r>
              <a:rPr lang="en-US" sz="2000" dirty="0"/>
              <a:t>Juliet Bourke (2016) Τα έξι χαρακτηριστικά γνωρίσματα της ηγεσίας χωρίς αποκλεισμούς. Ανακτήθηκαν από: W: </a:t>
            </a:r>
            <a:r>
              <a:rPr lang="en-US" sz="2000" dirty="0">
                <a:hlinkClick r:id="rId6"/>
              </a:rPr>
              <a:t>Deloitte Insights</a:t>
            </a:r>
            <a:endParaRPr lang="en-US" sz="2000" dirty="0"/>
          </a:p>
          <a:p>
            <a:r>
              <a:rPr lang="en-US" sz="2000" dirty="0" err="1"/>
              <a:t>Craog </a:t>
            </a:r>
            <a:r>
              <a:rPr lang="en-US" sz="2000" dirty="0"/>
              <a:t>Kemp (2015). Επίδειξη ηγεσίας στην τάξη. Ανακτήθηκε από: Kemp </a:t>
            </a:r>
            <a:r>
              <a:rPr lang="en-US" sz="2000" dirty="0">
                <a:hlinkClick r:id="rId7"/>
              </a:rPr>
              <a:t>NZ: Επιδεικνύοντας ηγεσία στην τάξη - </a:t>
            </a:r>
            <a:r>
              <a:rPr lang="en-US" sz="2000" dirty="0" err="1">
                <a:hlinkClick r:id="rId7"/>
              </a:rPr>
              <a:t>Mr </a:t>
            </a:r>
            <a:r>
              <a:rPr lang="en-US" sz="2000" dirty="0">
                <a:hlinkClick r:id="rId7"/>
              </a:rPr>
              <a:t>Kemp NZ</a:t>
            </a:r>
            <a:r>
              <a:rPr lang="en-US" sz="2000" dirty="0"/>
              <a:t/>
            </a:r>
            <a:br>
              <a:rPr lang="en-US" sz="2000" dirty="0"/>
            </a:br>
            <a:endParaRPr lang="nl-NL" sz="2000" dirty="0"/>
          </a:p>
        </p:txBody>
      </p:sp>
    </p:spTree>
    <p:extLst>
      <p:ext uri="{BB962C8B-B14F-4D97-AF65-F5344CB8AC3E}">
        <p14:creationId xmlns:p14="http://schemas.microsoft.com/office/powerpoint/2010/main" val="2866558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422FED3E-30FA-41C7-BD1B-3AB0EE5FFFCC}"/>
              </a:ext>
            </a:extLst>
          </p:cNvPr>
          <p:cNvSpPr>
            <a:spLocks noGrp="1"/>
          </p:cNvSpPr>
          <p:nvPr>
            <p:ph type="title"/>
          </p:nvPr>
        </p:nvSpPr>
        <p:spPr/>
        <p:txBody>
          <a:bodyPr/>
          <a:lstStyle/>
          <a:p>
            <a:r>
              <a:rPr lang="en-GB" dirty="0"/>
              <a:t>Κατάλογος αναφορών και περαιτέρω ανάγνωσης</a:t>
            </a:r>
            <a:endParaRPr lang="nl-NL" dirty="0"/>
          </a:p>
        </p:txBody>
      </p:sp>
      <p:sp>
        <p:nvSpPr>
          <p:cNvPr id="3" name="Content Placeholder 2">
            <a:extLst>
              <a:ext uri="{FF2B5EF4-FFF2-40B4-BE49-F238E27FC236}">
                <a16:creationId xmlns:a16="http://schemas.microsoft.com/office/drawing/2014/main" xmlns:p14="http://schemas.microsoft.com/office/powerpoint/2010/main" xmlns="" id="{EB77659D-2AD8-4529-B848-2CC222CA124E}"/>
              </a:ext>
            </a:extLst>
          </p:cNvPr>
          <p:cNvSpPr>
            <a:spLocks noGrp="1"/>
          </p:cNvSpPr>
          <p:nvPr>
            <p:ph idx="1"/>
          </p:nvPr>
        </p:nvSpPr>
        <p:spPr>
          <a:xfrm>
            <a:off x="838200" y="2021839"/>
            <a:ext cx="10515600" cy="4155123"/>
          </a:xfrm>
        </p:spPr>
        <p:txBody>
          <a:bodyPr>
            <a:normAutofit/>
          </a:bodyPr>
          <a:lstStyle/>
          <a:p>
            <a:r>
              <a:rPr lang="en-US" sz="2000" dirty="0"/>
              <a:t>Ευρωπαϊκό πλαίσιο για την ψηφιακή επάρκεια των εκπαιδευτικών: </a:t>
            </a:r>
            <a:r>
              <a:rPr lang="en-US" sz="2000" dirty="0" err="1"/>
              <a:t>DigCompEdu </a:t>
            </a:r>
            <a:r>
              <a:rPr lang="en-US" sz="2000" dirty="0"/>
              <a:t>(2017). Ανακτήθηκε από: </a:t>
            </a:r>
            <a:r>
              <a:rPr lang="en-US" sz="2000" dirty="0">
                <a:hlinkClick r:id="rId2"/>
              </a:rPr>
              <a:t>JRC Publications Repository - Ευρωπαϊκό πλαίσιο για την ψηφιακή επάρκεια των εκπαιδευτικών: </a:t>
            </a:r>
            <a:r>
              <a:rPr lang="en-US" sz="2000" dirty="0" err="1">
                <a:hlinkClick r:id="rId2"/>
              </a:rPr>
              <a:t>DigCompEdu </a:t>
            </a:r>
            <a:r>
              <a:rPr lang="en-US" sz="2000" dirty="0">
                <a:hlinkClick r:id="rId2"/>
              </a:rPr>
              <a:t>(europa.eu)</a:t>
            </a:r>
            <a:endParaRPr lang="en-US" sz="2000" dirty="0"/>
          </a:p>
          <a:p>
            <a:r>
              <a:rPr lang="en-US" sz="2000" dirty="0"/>
              <a:t>Dave Gray (2017). Ενημερωμένος χάρτης ενσυναίσθησης Ανακτήθηκε από: </a:t>
            </a:r>
            <a:r>
              <a:rPr lang="en-US" sz="2000" dirty="0">
                <a:hlinkClick r:id="rId3"/>
              </a:rPr>
              <a:t>Empathy Map Canvas. Σχεδιάσαμε τον χάρτη ενσυναίσθησης στο XPLANE... | by Dave Gray | The XPLANE Collection | Medium</a:t>
            </a:r>
            <a:endParaRPr lang="en-US" sz="2000" dirty="0"/>
          </a:p>
          <a:p>
            <a:r>
              <a:rPr lang="en-US" sz="2000" dirty="0"/>
              <a:t>Assessment Idea (</a:t>
            </a:r>
            <a:r>
              <a:rPr lang="en-US" sz="2000" dirty="0" err="1"/>
              <a:t>n.d</a:t>
            </a:r>
            <a:r>
              <a:rPr lang="en-US" sz="2000" dirty="0"/>
              <a:t>) Ανακτήθηκε από: </a:t>
            </a:r>
            <a:r>
              <a:rPr lang="en-US" sz="2000" dirty="0">
                <a:hlinkClick r:id="rId4"/>
              </a:rPr>
              <a:t>Assessment Ideas - Differentiated Assessment (weebly.com</a:t>
            </a:r>
            <a:r>
              <a:rPr lang="en-US" sz="2000" dirty="0"/>
              <a:t>) </a:t>
            </a:r>
          </a:p>
          <a:p>
            <a:r>
              <a:rPr lang="en-US" sz="2000" dirty="0"/>
              <a:t>The Harriet W. Sheridan Center for Teaching and Learning (</a:t>
            </a:r>
            <a:r>
              <a:rPr lang="en-US" sz="2000" dirty="0" err="1"/>
              <a:t>n.d</a:t>
            </a:r>
            <a:r>
              <a:rPr lang="en-US" sz="2000" dirty="0"/>
              <a:t>). Ανακτήθηκε από: </a:t>
            </a:r>
            <a:r>
              <a:rPr lang="en-US" sz="2000" dirty="0">
                <a:hlinkClick r:id="rId5"/>
              </a:rPr>
              <a:t>Inclusive Teaching Through Active Learning | Sheridan Center | Brown University</a:t>
            </a:r>
            <a:r>
              <a:rPr lang="en-US" sz="2000" dirty="0"/>
              <a:t/>
            </a:r>
            <a:br>
              <a:rPr lang="en-US" sz="2000" dirty="0"/>
            </a:br>
            <a:endParaRPr lang="nl-NL" sz="2000" dirty="0"/>
          </a:p>
        </p:txBody>
      </p:sp>
    </p:spTree>
    <p:extLst>
      <p:ext uri="{BB962C8B-B14F-4D97-AF65-F5344CB8AC3E}">
        <p14:creationId xmlns:p14="http://schemas.microsoft.com/office/powerpoint/2010/main" val="258529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611="http://schemas.microsoft.com/office/drawing/2016/11/main" xmlns:a14="http://schemas.microsoft.com/office/drawing/2010/main" xmlns="" id="{2AA71D12-E024-4C8B-87A6-48D6DC638FF7}"/>
              </a:ext>
            </a:extLst>
          </p:cNvPr>
          <p:cNvSpPr>
            <a:spLocks noGrp="1"/>
          </p:cNvSpPr>
          <p:nvPr>
            <p:ph type="title"/>
          </p:nvPr>
        </p:nvSpPr>
        <p:spPr>
          <a:xfrm>
            <a:off x="5019676" y="1030288"/>
            <a:ext cx="6038184" cy="660289"/>
          </a:xfrm>
        </p:spPr>
        <p:txBody>
          <a:bodyPr>
            <a:normAutofit/>
          </a:bodyPr>
          <a:lstStyle/>
          <a:p>
            <a:r>
              <a:rPr lang="en-IE" sz="3600" dirty="0" err="1" smtClean="0"/>
              <a:t>Εισ</a:t>
            </a:r>
            <a:r>
              <a:rPr lang="en-IE" sz="3600" dirty="0" smtClean="0"/>
              <a:t>αγωγή </a:t>
            </a:r>
            <a:r>
              <a:rPr lang="el-GR" sz="3600" dirty="0" smtClean="0"/>
              <a:t>σ</a:t>
            </a:r>
            <a:r>
              <a:rPr lang="en-IE" sz="3600" dirty="0" err="1" smtClean="0"/>
              <a:t>την</a:t>
            </a:r>
            <a:r>
              <a:rPr lang="en-IE" sz="3600" dirty="0" smtClean="0"/>
              <a:t> Ενότητα</a:t>
            </a:r>
            <a:endParaRPr lang="en-IE" sz="3600" dirty="0"/>
          </a:p>
        </p:txBody>
      </p:sp>
      <p:pic>
        <p:nvPicPr>
          <p:cNvPr id="6" name="Picture Placeholder 5" descr="A picture containing person, posing&#10;&#10;Description automatically generated">
            <a:extLst>
              <a:ext uri="{FF2B5EF4-FFF2-40B4-BE49-F238E27FC236}">
                <a16:creationId xmlns:a16="http://schemas.microsoft.com/office/drawing/2014/main" xmlns:p14="http://schemas.microsoft.com/office/powerpoint/2010/main" xmlns:a1611="http://schemas.microsoft.com/office/drawing/2016/11/main" xmlns:a14="http://schemas.microsoft.com/office/drawing/2010/main" xmlns="" id="{805155D1-4F9A-49E2-BA44-B88239A3EC9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p14="http://schemas.microsoft.com/office/powerpoint/2010/main" xmlns:a14="http://schemas.microsoft.com/office/drawing/2010/main" xmlns:a16="http://schemas.microsoft.com/office/drawing/2014/main" xmlns="" r:id="rId3"/>
              </a:ext>
            </a:extLst>
          </a:blip>
          <a:srcRect l="17252" r="17252"/>
          <a:stretch>
            <a:fillRect/>
          </a:stretch>
        </p:blipFill>
        <p:spPr/>
      </p:pic>
      <p:sp>
        <p:nvSpPr>
          <p:cNvPr id="4" name="Text Placeholder 3">
            <a:extLst>
              <a:ext uri="{FF2B5EF4-FFF2-40B4-BE49-F238E27FC236}">
                <a16:creationId xmlns:a16="http://schemas.microsoft.com/office/drawing/2014/main" xmlns:p14="http://schemas.microsoft.com/office/powerpoint/2010/main" xmlns:a1611="http://schemas.microsoft.com/office/drawing/2016/11/main" xmlns:a14="http://schemas.microsoft.com/office/drawing/2010/main" xmlns="" id="{C40F0ACC-75D6-4B4E-9CB0-106B1C6C64EC}"/>
              </a:ext>
            </a:extLst>
          </p:cNvPr>
          <p:cNvSpPr>
            <a:spLocks noGrp="1"/>
          </p:cNvSpPr>
          <p:nvPr>
            <p:ph type="body" sz="half" idx="2"/>
          </p:nvPr>
        </p:nvSpPr>
        <p:spPr>
          <a:xfrm>
            <a:off x="5072841" y="1733105"/>
            <a:ext cx="7027013" cy="4954772"/>
          </a:xfrm>
        </p:spPr>
        <p:txBody>
          <a:bodyPr>
            <a:normAutofit fontScale="85000" lnSpcReduction="10000"/>
          </a:bodyPr>
          <a:lstStyle/>
          <a:p>
            <a:r>
              <a:rPr lang="en-US" sz="2400" dirty="0"/>
              <a:t>Σε αυτό το μάθημα, μάθαμε για τη διαφοροποιημένη διδασκαλία και πώς οι εκπαιδευτικοί μπορούν να τη χρησιμοποιήσουν για να σχεδιάσουν ενεργά τις διαφορές των μαθητών τους, έτσι ώστε όλοι οι μαθητές, ανεξάρτητα από την ηλικία, το φύλο, την εθνικότητα, τον σεξουαλικό </a:t>
            </a:r>
            <a:r>
              <a:rPr lang="en-US" sz="2400" dirty="0" smtClean="0"/>
              <a:t>προσανατολισμό, </a:t>
            </a:r>
            <a:r>
              <a:rPr lang="en-US" sz="2400" dirty="0"/>
              <a:t>να μπορούν να μάθουν με τον καλύτερο δυνατό τρόπο και με ασφάλεια και χωρίς αποκλεισμούς. </a:t>
            </a:r>
          </a:p>
          <a:p>
            <a:r>
              <a:rPr lang="en-US" sz="2400" dirty="0"/>
              <a:t>Σε μια διαφοροποιημένη τάξη, οι εκπαιδευτικοί μοιράζουν το χρόνο, τους πόρους και τις προσπάθειές τους για να διδάξουν αποτελεσματικά τους μαθητές που έχουν διαφορετικό υπόβαθρο, επίπεδο ετοιμότητας/δεξιοτήτων και ενδιαφέροντα. Για την αποτελεσματική διαφοροποίηση, οι εκπαιδευτικοί χρειάζονται ορισμένες δεξιότητες. Θα διερευνήσουμε ορισμένες από αυτές τις δεξιότητες σε αυτή την ενότητα. Σας καλούμε να προβληματιστείτε και να αξιολογήσετε τα δικά σας επίπεδα δεξιοτήτων, σημειώνοντας τους τομείς στους οποίους πιστεύετε ότι μπορείτε να βελτιωθείτε καθώς προχωράμε μέσα από την ενότητα.</a:t>
            </a:r>
            <a:endParaRPr lang="en-IE" sz="2400" dirty="0"/>
          </a:p>
        </p:txBody>
      </p:sp>
    </p:spTree>
    <p:extLst>
      <p:ext uri="{BB962C8B-B14F-4D97-AF65-F5344CB8AC3E}">
        <p14:creationId xmlns:p14="http://schemas.microsoft.com/office/powerpoint/2010/main" val="3291897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682AE-D364-4DA8-A554-271AA4C02C56}"/>
              </a:ext>
            </a:extLst>
          </p:cNvPr>
          <p:cNvSpPr>
            <a:spLocks noGrp="1"/>
          </p:cNvSpPr>
          <p:nvPr>
            <p:ph type="title"/>
          </p:nvPr>
        </p:nvSpPr>
        <p:spPr>
          <a:xfrm>
            <a:off x="627148" y="3116974"/>
            <a:ext cx="11660545" cy="1325563"/>
          </a:xfrm>
        </p:spPr>
        <p:txBody>
          <a:bodyPr>
            <a:normAutofit fontScale="90000"/>
          </a:bodyPr>
          <a:lstStyle/>
          <a:p>
            <a:pPr algn="ctr">
              <a:lnSpc>
                <a:spcPct val="150000"/>
              </a:lnSpc>
            </a:pPr>
            <a:r>
              <a:rPr lang="nl-NL" sz="2800" dirty="0"/>
              <a:t/>
            </a:r>
            <a:br>
              <a:rPr lang="nl-NL" sz="2800" dirty="0"/>
            </a:br>
            <a:r>
              <a:rPr lang="nl-NL" sz="3600" dirty="0">
                <a:solidFill>
                  <a:srgbClr val="F2BD1F"/>
                </a:solidFill>
              </a:rPr>
              <a:t>www.inclusiveeducators.eu</a:t>
            </a:r>
            <a:endParaRPr lang="en-GB" sz="3600" dirty="0">
              <a:solidFill>
                <a:srgbClr val="F2BD1F"/>
              </a:solidFill>
            </a:endParaRPr>
          </a:p>
        </p:txBody>
      </p:sp>
      <p:sp>
        <p:nvSpPr>
          <p:cNvPr id="6" name="TextBox 5">
            <a:extLst>
              <a:ext uri="{FF2B5EF4-FFF2-40B4-BE49-F238E27FC236}">
                <a16:creationId xmlns:a16="http://schemas.microsoft.com/office/drawing/2014/main" xmlns:p14="http://schemas.microsoft.com/office/powerpoint/2010/main" xmlns="" id="{10449C13-A09A-4D75-9226-FB7F0ADD4498}"/>
              </a:ext>
            </a:extLst>
          </p:cNvPr>
          <p:cNvSpPr txBox="1"/>
          <p:nvPr/>
        </p:nvSpPr>
        <p:spPr>
          <a:xfrm>
            <a:off x="705206" y="3116974"/>
            <a:ext cx="11313042" cy="830997"/>
          </a:xfrm>
          <a:prstGeom prst="rect">
            <a:avLst/>
          </a:prstGeom>
          <a:noFill/>
        </p:spPr>
        <p:txBody>
          <a:bodyPr wrap="square">
            <a:spAutoFit/>
          </a:bodyPr>
          <a:lstStyle/>
          <a:p>
            <a:pPr algn="ctr"/>
            <a:r>
              <a:rPr kumimoji="0" lang="nl-NL" sz="2400" b="0" i="0" u="none" strike="noStrike" kern="1200" cap="none" spc="0" normalizeH="0" baseline="0" noProof="0" dirty="0">
                <a:ln>
                  <a:noFill/>
                </a:ln>
                <a:solidFill>
                  <a:srgbClr val="F2F2F2"/>
                </a:solidFill>
                <a:effectLst/>
                <a:uLnTx/>
                <a:uFillTx/>
                <a:latin typeface="Raleway bold"/>
                <a:ea typeface="+mj-ea"/>
                <a:cs typeface="+mj-cs"/>
              </a:rPr>
              <a:t>Αυτή είναι η τελευταία ενότητα του μαθήματός μας. Για περισσότερες ευκαιρίες </a:t>
            </a:r>
            <a:r>
              <a:rPr kumimoji="0" lang="nl-NL" sz="2400" b="0" i="0" u="none" strike="noStrike" kern="1200" cap="none" spc="0" normalizeH="0" baseline="0" noProof="0" dirty="0" smtClean="0">
                <a:ln>
                  <a:noFill/>
                </a:ln>
                <a:solidFill>
                  <a:srgbClr val="F2F2F2"/>
                </a:solidFill>
                <a:effectLst/>
                <a:uLnTx/>
                <a:uFillTx/>
                <a:latin typeface="Raleway bold"/>
                <a:ea typeface="+mj-ea"/>
                <a:cs typeface="+mj-cs"/>
              </a:rPr>
              <a:t>μάθησης,</a:t>
            </a:r>
            <a:r>
              <a:rPr kumimoji="0" lang="el-GR" sz="2400" b="0" i="0" u="none" strike="noStrike" kern="1200" cap="none" spc="0" normalizeH="0" baseline="0" noProof="0" dirty="0" smtClean="0">
                <a:ln>
                  <a:noFill/>
                </a:ln>
                <a:solidFill>
                  <a:srgbClr val="F2F2F2"/>
                </a:solidFill>
                <a:effectLst/>
                <a:uLnTx/>
                <a:uFillTx/>
                <a:latin typeface="Raleway bold"/>
                <a:ea typeface="+mj-ea"/>
                <a:cs typeface="+mj-cs"/>
              </a:rPr>
              <a:t> επισκεφθείτε την ιστοσελίδα</a:t>
            </a:r>
            <a:r>
              <a:rPr kumimoji="0" lang="el-GR" sz="2400" b="0" i="0" u="none" strike="noStrike" kern="1200" cap="none" spc="0" normalizeH="0" noProof="0" dirty="0" smtClean="0">
                <a:ln>
                  <a:noFill/>
                </a:ln>
                <a:solidFill>
                  <a:srgbClr val="F2F2F2"/>
                </a:solidFill>
                <a:effectLst/>
                <a:uLnTx/>
                <a:uFillTx/>
                <a:latin typeface="Raleway bold"/>
                <a:ea typeface="+mj-ea"/>
                <a:cs typeface="+mj-cs"/>
              </a:rPr>
              <a:t> </a:t>
            </a:r>
            <a:r>
              <a:rPr kumimoji="0" lang="el-GR" sz="2400" b="0" i="0" u="none" strike="noStrike" kern="1200" cap="none" spc="0" normalizeH="0" noProof="0" smtClean="0">
                <a:ln>
                  <a:noFill/>
                </a:ln>
                <a:solidFill>
                  <a:srgbClr val="F2F2F2"/>
                </a:solidFill>
                <a:effectLst/>
                <a:uLnTx/>
                <a:uFillTx/>
                <a:latin typeface="Raleway bold"/>
                <a:ea typeface="+mj-ea"/>
                <a:cs typeface="+mj-cs"/>
              </a:rPr>
              <a:t>του έργου: </a:t>
            </a:r>
            <a:endParaRPr lang="en-IE" sz="2400" dirty="0"/>
          </a:p>
        </p:txBody>
      </p:sp>
    </p:spTree>
    <p:extLst>
      <p:ext uri="{BB962C8B-B14F-4D97-AF65-F5344CB8AC3E}">
        <p14:creationId xmlns:p14="http://schemas.microsoft.com/office/powerpoint/2010/main" val="303829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471A11D0-FBA5-428B-8E6A-DC4E8940EDA7}"/>
              </a:ext>
            </a:extLst>
          </p:cNvPr>
          <p:cNvSpPr>
            <a:spLocks noGrp="1"/>
          </p:cNvSpPr>
          <p:nvPr>
            <p:ph type="title"/>
          </p:nvPr>
        </p:nvSpPr>
        <p:spPr>
          <a:xfrm>
            <a:off x="637830" y="1139939"/>
            <a:ext cx="5639146" cy="1571363"/>
          </a:xfrm>
        </p:spPr>
        <p:txBody>
          <a:bodyPr>
            <a:noAutofit/>
          </a:bodyPr>
          <a:lstStyle/>
          <a:p>
            <a:pPr>
              <a:spcBef>
                <a:spcPts val="1000"/>
              </a:spcBef>
              <a:spcAft>
                <a:spcPts val="1000"/>
              </a:spcAft>
            </a:pPr>
            <a:r>
              <a:rPr lang="el-GR" sz="2800" b="1" dirty="0">
                <a:solidFill>
                  <a:schemeClr val="bg1"/>
                </a:solidFill>
                <a:latin typeface="+mn-lt"/>
                <a:ea typeface="+mn-ea"/>
                <a:cs typeface="+mn-cs"/>
              </a:rPr>
              <a:t>Κεφάλαιο </a:t>
            </a:r>
            <a:r>
              <a:rPr lang="en-GB" sz="2800" b="1" dirty="0" smtClean="0">
                <a:solidFill>
                  <a:schemeClr val="bg1"/>
                </a:solidFill>
                <a:latin typeface="+mn-lt"/>
                <a:ea typeface="+mn-ea"/>
                <a:cs typeface="+mn-cs"/>
              </a:rPr>
              <a:t>1</a:t>
            </a:r>
            <a:r>
              <a:rPr lang="en-GB" sz="2800" b="1" dirty="0">
                <a:solidFill>
                  <a:schemeClr val="bg1"/>
                </a:solidFill>
                <a:latin typeface="+mn-lt"/>
                <a:ea typeface="+mn-ea"/>
                <a:cs typeface="+mn-cs"/>
              </a:rPr>
              <a:t>: </a:t>
            </a:r>
            <a:r>
              <a:rPr lang="en-GB" sz="2800" b="1" dirty="0" err="1" smtClean="0">
                <a:solidFill>
                  <a:schemeClr val="bg1"/>
                </a:solidFill>
                <a:latin typeface="+mn-lt"/>
                <a:ea typeface="+mn-ea"/>
                <a:cs typeface="+mn-cs"/>
              </a:rPr>
              <a:t>Δεξιότητες</a:t>
            </a:r>
            <a:r>
              <a:rPr lang="en-GB" sz="2800" b="1" dirty="0" smtClean="0">
                <a:solidFill>
                  <a:schemeClr val="bg1"/>
                </a:solidFill>
                <a:latin typeface="+mn-lt"/>
                <a:ea typeface="+mn-ea"/>
                <a:cs typeface="+mn-cs"/>
              </a:rPr>
              <a:t> Επ</a:t>
            </a:r>
            <a:r>
              <a:rPr lang="en-GB" sz="2800" b="1" dirty="0" err="1" smtClean="0">
                <a:solidFill>
                  <a:schemeClr val="bg1"/>
                </a:solidFill>
                <a:latin typeface="+mn-lt"/>
                <a:ea typeface="+mn-ea"/>
                <a:cs typeface="+mn-cs"/>
              </a:rPr>
              <a:t>ικοινωνί</a:t>
            </a:r>
            <a:r>
              <a:rPr lang="en-GB" sz="2800" b="1" dirty="0" smtClean="0">
                <a:solidFill>
                  <a:schemeClr val="bg1"/>
                </a:solidFill>
                <a:latin typeface="+mn-lt"/>
                <a:ea typeface="+mn-ea"/>
                <a:cs typeface="+mn-cs"/>
              </a:rPr>
              <a:t>ας Χωρίς Αποκλεισμούς</a:t>
            </a:r>
            <a:endParaRPr lang="en-GB" sz="2800" b="1" dirty="0">
              <a:solidFill>
                <a:schemeClr val="bg1"/>
              </a:solidFill>
              <a:latin typeface="+mn-lt"/>
              <a:ea typeface="+mn-ea"/>
              <a:cs typeface="+mn-cs"/>
            </a:endParaRPr>
          </a:p>
        </p:txBody>
      </p:sp>
      <p:sp>
        <p:nvSpPr>
          <p:cNvPr id="6" name="Tijdelijke aanduiding voor inhoud 5">
            <a:extLst>
              <a:ext uri="{FF2B5EF4-FFF2-40B4-BE49-F238E27FC236}">
                <a16:creationId xmlns:a16="http://schemas.microsoft.com/office/drawing/2014/main" xmlns:p14="http://schemas.microsoft.com/office/powerpoint/2010/main" xmlns:a14="http://schemas.microsoft.com/office/drawing/2010/main" xmlns="" id="{7B0949EB-B2B1-4904-9778-B5A55841C227}"/>
              </a:ext>
            </a:extLst>
          </p:cNvPr>
          <p:cNvSpPr>
            <a:spLocks noGrp="1"/>
          </p:cNvSpPr>
          <p:nvPr>
            <p:ph sz="half" idx="1"/>
          </p:nvPr>
        </p:nvSpPr>
        <p:spPr>
          <a:xfrm>
            <a:off x="637830" y="3296093"/>
            <a:ext cx="5639146" cy="2861410"/>
          </a:xfrm>
        </p:spPr>
        <p:txBody>
          <a:bodyPr>
            <a:noAutofit/>
          </a:bodyPr>
          <a:lstStyle/>
          <a:p>
            <a:r>
              <a:rPr lang="en-US" sz="2000" dirty="0"/>
              <a:t>Η ιδέα της επικοινωνίας χωρίς αποκλεισμούς πηγάζει από την κατανόηση ότι οι άνθρωποι επικοινωνούν διαφορετικά και ότι απαιτούνται διάφορες τεχνικές για την ικανοποίηση αυτών των διαφορετικών αναγκών. </a:t>
            </a:r>
          </a:p>
          <a:p>
            <a:r>
              <a:rPr lang="en-US" sz="2000" dirty="0"/>
              <a:t>Η χρήση τεχνικών επικοινωνίας χωρίς αποκλεισμούς στην τάξη αποτελεί βασικό μέρος της διαφοροποιημένης διδασκαλίας, η οποία περιλαμβάνει την παροχή διαφορετικών επιπέδων ή τεχνικών διδασκαλίας για διαφορετικούς μεμονωμένους μαθητές. </a:t>
            </a:r>
          </a:p>
          <a:p>
            <a:endParaRPr lang="en-GB" sz="2000" dirty="0"/>
          </a:p>
        </p:txBody>
      </p:sp>
      <p:pic>
        <p:nvPicPr>
          <p:cNvPr id="3" name="Picture 2" descr="Persons talking to each other">
            <a:extLst>
              <a:ext uri="{FF2B5EF4-FFF2-40B4-BE49-F238E27FC236}">
                <a16:creationId xmlns:a16="http://schemas.microsoft.com/office/drawing/2014/main" xmlns:p14="http://schemas.microsoft.com/office/powerpoint/2010/main" xmlns:a14="http://schemas.microsoft.com/office/drawing/2010/main" xmlns="" id="{69DF7837-F6AA-448B-856F-49A68862D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4596" y="839971"/>
            <a:ext cx="5278924" cy="4878089"/>
          </a:xfrm>
          <a:prstGeom prst="rect">
            <a:avLst/>
          </a:prstGeom>
        </p:spPr>
      </p:pic>
    </p:spTree>
    <p:extLst>
      <p:ext uri="{BB962C8B-B14F-4D97-AF65-F5344CB8AC3E}">
        <p14:creationId xmlns:p14="http://schemas.microsoft.com/office/powerpoint/2010/main" val="385558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0A2D093F-95F9-49F3-B443-386BB3557ADA}"/>
              </a:ext>
            </a:extLst>
          </p:cNvPr>
          <p:cNvSpPr>
            <a:spLocks noGrp="1"/>
          </p:cNvSpPr>
          <p:nvPr>
            <p:ph type="title"/>
          </p:nvPr>
        </p:nvSpPr>
        <p:spPr/>
        <p:txBody>
          <a:bodyPr>
            <a:normAutofit/>
          </a:bodyPr>
          <a:lstStyle/>
          <a:p>
            <a:r>
              <a:rPr lang="el-GR" sz="3600" dirty="0" smtClean="0">
                <a:solidFill>
                  <a:srgbClr val="64B558"/>
                </a:solidFill>
              </a:rPr>
              <a:t>Γιατί είναι σημαντικές οι δεξιότητες επικοινωνίας χωρίς αποκλεισμούς;</a:t>
            </a:r>
            <a:endParaRPr lang="el-GR" sz="3600" dirty="0">
              <a:solidFill>
                <a:srgbClr val="64B558"/>
              </a:solidFill>
            </a:endParaRPr>
          </a:p>
        </p:txBody>
      </p:sp>
      <p:sp>
        <p:nvSpPr>
          <p:cNvPr id="3" name="Content Placeholder 2">
            <a:extLst>
              <a:ext uri="{FF2B5EF4-FFF2-40B4-BE49-F238E27FC236}">
                <a16:creationId xmlns:a16="http://schemas.microsoft.com/office/drawing/2014/main" xmlns:p14="http://schemas.microsoft.com/office/powerpoint/2010/main" xmlns="" id="{1987E3B1-F1B7-47A9-A163-702B35FFC5AF}"/>
              </a:ext>
            </a:extLst>
          </p:cNvPr>
          <p:cNvSpPr>
            <a:spLocks noGrp="1"/>
          </p:cNvSpPr>
          <p:nvPr>
            <p:ph idx="1"/>
          </p:nvPr>
        </p:nvSpPr>
        <p:spPr/>
        <p:txBody>
          <a:bodyPr>
            <a:normAutofit lnSpcReduction="10000"/>
          </a:bodyPr>
          <a:lstStyle/>
          <a:p>
            <a:pPr marL="0" indent="0" algn="l">
              <a:buNone/>
            </a:pPr>
            <a:r>
              <a:rPr lang="el-GR" sz="2000" dirty="0" smtClean="0">
                <a:solidFill>
                  <a:srgbClr val="615F5D"/>
                </a:solidFill>
              </a:rPr>
              <a:t>Το Συμβούλιο της Ευρώπης έχει ορίσει ένα σύνολο ικανοτήτων που πρέπει να αποκτήσουν οι εκπαιδευτικοί προκειμένου να υπερασπίζονται αποτελεσματικά τη διαφορετικότητα στην τάξη. Η επικοινωνία και οι σχέσεις αποτελούν βασικό άξονα. Το </a:t>
            </a:r>
            <a:r>
              <a:rPr lang="el-GR" sz="2000" dirty="0" err="1" smtClean="0">
                <a:solidFill>
                  <a:srgbClr val="615F5D"/>
                </a:solidFill>
              </a:rPr>
              <a:t>ΣτΕ</a:t>
            </a:r>
            <a:r>
              <a:rPr lang="el-GR" sz="2000" dirty="0" smtClean="0">
                <a:solidFill>
                  <a:srgbClr val="615F5D"/>
                </a:solidFill>
              </a:rPr>
              <a:t> αναφέρει ότι οι </a:t>
            </a:r>
            <a:r>
              <a:rPr lang="el-GR" sz="2000" b="1" dirty="0" smtClean="0">
                <a:solidFill>
                  <a:srgbClr val="006852"/>
                </a:solidFill>
              </a:rPr>
              <a:t>εκπαιδευτικοί θα πρέπει</a:t>
            </a:r>
          </a:p>
          <a:p>
            <a:pPr algn="l"/>
            <a:r>
              <a:rPr lang="el-GR" sz="2000" dirty="0" smtClean="0"/>
              <a:t>Να ξεκινούν και να διατηρούν θετική επικοινωνία με μαθητές και συναδέλφους από διαφορετικά υπόβαθρα.</a:t>
            </a:r>
          </a:p>
          <a:p>
            <a:pPr algn="l"/>
            <a:r>
              <a:rPr lang="el-GR" sz="2000" dirty="0" smtClean="0"/>
              <a:t>Να δημιουργούν τις συνθήκες για ανοιχτό μυαλό και σεβασμό στις τάξεις τους και στη σχολική κοινότητα</a:t>
            </a:r>
          </a:p>
          <a:p>
            <a:pPr algn="l"/>
            <a:r>
              <a:rPr lang="el-GR" sz="2000" dirty="0" smtClean="0"/>
              <a:t>Να παρακινούν και να εμπλέκουν τους μαθητές ώστε να συμμετέχουν στη μάθηση ατομικά και σε συνεργασία με άλλους</a:t>
            </a:r>
          </a:p>
          <a:p>
            <a:pPr algn="l"/>
            <a:r>
              <a:rPr lang="el-GR" sz="2000" dirty="0" smtClean="0"/>
              <a:t>Να αντιμετωπίζουν τις διακρίσεις και τις συγκρούσεις για να αποτρέπουν την περιθωριοποίηση και τη σχολική αποτυχία</a:t>
            </a:r>
          </a:p>
          <a:p>
            <a:pPr marL="0" indent="0" algn="l">
              <a:buNone/>
            </a:pPr>
            <a:r>
              <a:rPr lang="el-GR" sz="2000" dirty="0" smtClean="0"/>
              <a:t>Σε αυτή την ενότητα, θα διερευνήσουμε ορισμένες σημαντικές επικοινωνιακές δεξιότητες που χρειάζονται για να είστε σε θέση να κάνετε αυτά τα πράγματα. </a:t>
            </a:r>
            <a:endParaRPr lang="el-GR" sz="2000" dirty="0"/>
          </a:p>
        </p:txBody>
      </p:sp>
    </p:spTree>
    <p:extLst>
      <p:ext uri="{BB962C8B-B14F-4D97-AF65-F5344CB8AC3E}">
        <p14:creationId xmlns:p14="http://schemas.microsoft.com/office/powerpoint/2010/main" val="227660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98132F03-FE50-4807-B760-DA14DA3B30F0}"/>
              </a:ext>
            </a:extLst>
          </p:cNvPr>
          <p:cNvSpPr>
            <a:spLocks noGrp="1"/>
          </p:cNvSpPr>
          <p:nvPr>
            <p:ph type="title"/>
          </p:nvPr>
        </p:nvSpPr>
        <p:spPr>
          <a:xfrm>
            <a:off x="5139512" y="934720"/>
            <a:ext cx="6791326" cy="904591"/>
          </a:xfrm>
        </p:spPr>
        <p:txBody>
          <a:bodyPr>
            <a:normAutofit fontScale="90000"/>
          </a:bodyPr>
          <a:lstStyle/>
          <a:p>
            <a:r>
              <a:rPr lang="en-IE" dirty="0" err="1" smtClean="0"/>
              <a:t>Δεξιότητες</a:t>
            </a:r>
            <a:r>
              <a:rPr lang="en-IE" dirty="0" smtClean="0"/>
              <a:t> Επ</a:t>
            </a:r>
            <a:r>
              <a:rPr lang="en-IE" dirty="0" err="1" smtClean="0"/>
              <a:t>ικοινωνί</a:t>
            </a:r>
            <a:r>
              <a:rPr lang="en-IE" dirty="0" smtClean="0"/>
              <a:t>ας </a:t>
            </a:r>
            <a:r>
              <a:rPr lang="el-GR" dirty="0" smtClean="0"/>
              <a:t>σ</a:t>
            </a:r>
            <a:r>
              <a:rPr lang="en-IE" dirty="0" err="1" smtClean="0"/>
              <a:t>την</a:t>
            </a:r>
            <a:r>
              <a:rPr lang="en-IE" dirty="0" smtClean="0"/>
              <a:t> Εκπαίδευση</a:t>
            </a:r>
            <a:endParaRPr lang="en-IE" dirty="0"/>
          </a:p>
        </p:txBody>
      </p:sp>
      <p:pic>
        <p:nvPicPr>
          <p:cNvPr id="6" name="Picture Placeholder 5" descr="People working together">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B85CE9D7-2FF8-4DD5-AF32-22B1E71FA2B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CD5AA4C7-9190-477A-93CD-856C0DBC7D6E}"/>
              </a:ext>
            </a:extLst>
          </p:cNvPr>
          <p:cNvSpPr>
            <a:spLocks noGrp="1"/>
          </p:cNvSpPr>
          <p:nvPr>
            <p:ph type="body" sz="half" idx="2"/>
          </p:nvPr>
        </p:nvSpPr>
        <p:spPr>
          <a:xfrm>
            <a:off x="5139512" y="2092325"/>
            <a:ext cx="6791326" cy="3811588"/>
          </a:xfrm>
        </p:spPr>
        <p:txBody>
          <a:bodyPr>
            <a:noAutofit/>
          </a:bodyPr>
          <a:lstStyle/>
          <a:p>
            <a:r>
              <a:rPr lang="en-US" sz="1800" dirty="0"/>
              <a:t>Οι εκπαιδευτικοί φορούν πολλά καπέλα καθημερινά μέσα στην τάξη: οργανωτής, εκπαιδευτής, ομιλητής, διευκολυντής, ψυχαγωγός και μερικές φορές ειδικός στην επίλυση διαφορών.</a:t>
            </a:r>
          </a:p>
          <a:p>
            <a:r>
              <a:rPr lang="en-US" sz="1800" dirty="0"/>
              <a:t>Οι εκπαιδευτικοί αλληλεπιδρούν όχι μόνο με τους </a:t>
            </a:r>
            <a:r>
              <a:rPr lang="en-US" sz="1800" dirty="0" smtClean="0"/>
              <a:t>μαθητές, </a:t>
            </a:r>
            <a:r>
              <a:rPr lang="en-US" sz="1800" dirty="0"/>
              <a:t>αλλά και με άλλους εκπαιδευτικούς, το προσωπικό της σχολικής διοίκησης και, ανάλογα με το επίπεδο που διδάσκουν, μερικές φορές και με τους γονείς. </a:t>
            </a:r>
          </a:p>
          <a:p>
            <a:r>
              <a:rPr lang="en-US" sz="2400" dirty="0">
                <a:solidFill>
                  <a:srgbClr val="F2BD1F"/>
                </a:solidFill>
              </a:rPr>
              <a:t>Οι ισχυρές διαπροσωπικές δεξιότητες και η επικοινωνία είναι το κλειδί για κάθε εκπαιδευτικό χωρίς αποκλεισμούς/καινοτόμο εκπαιδευτικό.</a:t>
            </a:r>
            <a:endParaRPr lang="en-IE" sz="2400" dirty="0">
              <a:solidFill>
                <a:srgbClr val="F2BD1F"/>
              </a:solidFill>
            </a:endParaRPr>
          </a:p>
        </p:txBody>
      </p:sp>
      <p:sp>
        <p:nvSpPr>
          <p:cNvPr id="7" name="TextBox 6">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Πηγή</a:t>
            </a:r>
            <a:endParaRPr lang="en-IE" dirty="0">
              <a:solidFill>
                <a:srgbClr val="378FCD"/>
              </a:solidFill>
            </a:endParaRPr>
          </a:p>
        </p:txBody>
      </p:sp>
    </p:spTree>
    <p:extLst>
      <p:ext uri="{BB962C8B-B14F-4D97-AF65-F5344CB8AC3E}">
        <p14:creationId xmlns:p14="http://schemas.microsoft.com/office/powerpoint/2010/main" val="2584365815"/>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D04BA2-D6EC-476C-8FF1-82D76D45CDA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12966</TotalTime>
  <Words>5217</Words>
  <Application>Microsoft Office PowerPoint</Application>
  <PresentationFormat>Widescreen</PresentationFormat>
  <Paragraphs>362</Paragraphs>
  <Slides>60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Calibri</vt:lpstr>
      <vt:lpstr>Ink Free</vt:lpstr>
      <vt:lpstr>proxima-nova</vt:lpstr>
      <vt:lpstr>Raleway</vt:lpstr>
      <vt:lpstr>Raleway bold</vt:lpstr>
      <vt:lpstr>Times New Roman</vt:lpstr>
      <vt:lpstr>Kantoorthema</vt:lpstr>
      <vt:lpstr>1_Kantoorthema</vt:lpstr>
      <vt:lpstr>Ενότητα 6: Δεξιότητες των εκπαιδευτικών για διαφοροποιημένη διδασκαλία</vt:lpstr>
      <vt:lpstr>ΜΑΘΗΣΙΑΚΑ ΑΠΟΤΕΛΕΣΜΑΤΑ</vt:lpstr>
      <vt:lpstr>Στόχοι και Σκοποί</vt:lpstr>
      <vt:lpstr>Λέξεις κλειδιά</vt:lpstr>
      <vt:lpstr>Πίνακας περιεχομένων</vt:lpstr>
      <vt:lpstr>Εισαγωγή στην Ενότητα</vt:lpstr>
      <vt:lpstr>Κεφάλαιο 1: Δεξιότητες Επικοινωνίας Χωρίς Αποκλεισμούς</vt:lpstr>
      <vt:lpstr>Γιατί είναι σημαντικές οι δεξιότητες επικοινωνίας χωρίς αποκλεισμούς;</vt:lpstr>
      <vt:lpstr>Δεξιότητες Επικοινωνίας στην Εκπαίδευση</vt:lpstr>
      <vt:lpstr>Δεξιότητες Διαπροσωπικής Επικοινωνίας</vt:lpstr>
      <vt:lpstr>Οι επικοινωνιακές δεξιότητες είναι το κλειδί για την αντιμετώπιση μαθησιακών εμποδίων όπως η γλώσσα..</vt:lpstr>
      <vt:lpstr>Στοιχεία Επικοινωνίας</vt:lpstr>
      <vt:lpstr>Γνωρίζατε ότι οι λέξεις της γλώσσας αντιπροσωπεύουν μόνο το 10% της επικοινωνίας; Η διαδικασία της επικοινωνίας αποτελείται στην πραγματικότητα κατά 90% από μη λεκτικές πληροφορίες με τη μορφή του τόνου και της γλώσσας του σώματος. </vt:lpstr>
      <vt:lpstr> Ρίξτε μια ματιά στη γλώσσα του σώματος των εκπαιδευτικών σε αυτές τις εικόνες.  Κάντε κάποιες σημειώσεις σχετικά με τη γλώσσα του σώματός τους.  Είναι ανοιχτή, φιλική, φιλόξενη, αρνητική;</vt:lpstr>
      <vt:lpstr>Συμβουλές για καλύτερη επικοινωνία  σε μια διαφορετική τάξη</vt:lpstr>
      <vt:lpstr>Συμβουλές για καλύτερη επικοινωνία  σε μια διαφορετική τάξη</vt:lpstr>
      <vt:lpstr>Συμβουλές για καλύτερη επικοινωνία  σε μια διαφορετική τάξη</vt:lpstr>
      <vt:lpstr>Κεφάλαιο 2: Ηγετικές Δεξιότητες Και Χαρακτηριστικά</vt:lpstr>
      <vt:lpstr>Γιατί είναι σημαντικές οι ηγετικές δεξιότητες χωρίς αποκλεισμούς;</vt:lpstr>
      <vt:lpstr>PowerPoint Presentation</vt:lpstr>
      <vt:lpstr>1. ΔΕΣΜΕΥΣΗ </vt:lpstr>
      <vt:lpstr>Εκπαιδευτικός χωρίς αποκλεισμούς</vt:lpstr>
      <vt:lpstr>2. Αντίληψη</vt:lpstr>
      <vt:lpstr>3. Περιέργεια</vt:lpstr>
      <vt:lpstr>4. Πολιτιστική Νοημοσύνη</vt:lpstr>
      <vt:lpstr>Πολιτιστική νοημοσύνη στην πράξη…</vt:lpstr>
      <vt:lpstr>5. Συνεργασία</vt:lpstr>
      <vt:lpstr>6. Θάρρος</vt:lpstr>
      <vt:lpstr>ΕΚΠΑΙΔΕΥΤΙΚΟΣ ΧΩΡΙΣ ΑΠΟΚΛΕΙΣΜΟΥΣ -  Γνωρίστε τον Craig Kemp</vt:lpstr>
      <vt:lpstr>ΕΚΠΑΙΔΕΥΤΙΚΟΣ ΧΩΡΙΣ ΑΠΟΚΛΕΙΣΜΟΥΣ -  Γνωρίστε τον Craig Kemp</vt:lpstr>
      <vt:lpstr>Κεφάλαιο 3:  Ψηφιακές Δεξιότητες Χωρίς Αποκλεισμούς</vt:lpstr>
      <vt:lpstr>PowerPoint Presentation</vt:lpstr>
      <vt:lpstr>PowerPoint Presentation</vt:lpstr>
      <vt:lpstr>Ενδιαφέροντα ευρήματα...</vt:lpstr>
      <vt:lpstr>Ψηφιακή επάρκεια των εκπαιδευτικών</vt:lpstr>
      <vt:lpstr>Ευρωπαϊκό πλαίσιο για την ψηφιακή επάρκεια των εκπαιδευτικών (DigCompEdu)</vt:lpstr>
      <vt:lpstr>PowerPoint Presentation</vt:lpstr>
      <vt:lpstr>Κεφάλαιο 4: Δεξιότητες Ενσυναίσθησης</vt:lpstr>
      <vt:lpstr>Γιατί είναι σημαντική η ενσυναίσθηση;</vt:lpstr>
      <vt:lpstr>Εκπαιδευτικός χωρίς αποκλεισμούς</vt:lpstr>
      <vt:lpstr>Προβολή πόρων - Χάρτης ενσυναίσθησης</vt:lpstr>
      <vt:lpstr>Τρεις τρόποι για να ενισχύσετε  την ενσυναίσθηση στην τάξη σας</vt:lpstr>
      <vt:lpstr>PowerPoint Presentation</vt:lpstr>
      <vt:lpstr>Γιατί είναι σημαντικές οι δεξιότητες αξιολόγησης και εκτίμησης;</vt:lpstr>
      <vt:lpstr>Διαμορφωτική αξιολόγηση </vt:lpstr>
      <vt:lpstr>Στρατηγικές διαμορφωτικής αξιολόγησης  για να δοκιμάσετε στη διαφοροποιημένη τάξη σας </vt:lpstr>
      <vt:lpstr>Συνοπτική αξιολόγηση </vt:lpstr>
      <vt:lpstr>Στρατηγικές αθροιστικής αξιολόγησης  για να δοκιμάσετε στη διαφοροποιημένη τάξη σας</vt:lpstr>
      <vt:lpstr>Κεφάλαιο 6: Διδάσκοντας στους Μαθητές να Εφαρμόζουν Έννοιες </vt:lpstr>
      <vt:lpstr>Πώς μοιάζει η ενεργητική μάθηση;</vt:lpstr>
      <vt:lpstr>Ας εξερευνήσουμε...</vt:lpstr>
      <vt:lpstr>Εκπαιδευτικός χωρίς αποκλεισμούς</vt:lpstr>
      <vt:lpstr>Συμβουλές και ιδέες για την εισαγωγή της ενεργητικής μάθησης στην τάξη σας</vt:lpstr>
      <vt:lpstr>Εκπαιδευτικός χωρίς αποκλεισμούς</vt:lpstr>
      <vt:lpstr>ΔΡΑΣΤΗΡΙΟΤΗΤΑ:  Στρατηγικές και τεχνικές ενεργητικής μάθησης που μπορείτε να εισαγάγετε στην τάξη σας</vt:lpstr>
      <vt:lpstr>Στρατηγικές ενεργητικής μάθησης και  Τεχνικές</vt:lpstr>
      <vt:lpstr>Σύνοψη</vt:lpstr>
      <vt:lpstr>Κατάλογος αναφορών και περαιτέρω ανάγνωσης</vt:lpstr>
      <vt:lpstr>Κατάλογος αναφορών και περαιτέρω ανάγνωσης</vt:lpstr>
      <vt:lpstr> www.inclusiveeducators.eu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docId:A22E6160289922B388C4B8774B488532</cp:keywords>
  <cp:lastModifiedBy>Katerina Stergiopoulou</cp:lastModifiedBy>
  <cp:revision>120</cp:revision>
  <dcterms:created xsi:type="dcterms:W3CDTF">2021-03-16T15:14:53Z</dcterms:created>
  <dcterms:modified xsi:type="dcterms:W3CDTF">2022-12-15T16:22:59Z</dcterms:modified>
</cp:coreProperties>
</file>