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sldIdLst>
    <p:sldId id="289" r:id="rId3"/>
    <p:sldId id="259" r:id="rId4"/>
    <p:sldId id="258" r:id="rId5"/>
    <p:sldId id="260" r:id="rId6"/>
    <p:sldId id="418" r:id="rId7"/>
    <p:sldId id="414" r:id="rId8"/>
    <p:sldId id="262" r:id="rId9"/>
    <p:sldId id="291" r:id="rId10"/>
    <p:sldId id="302" r:id="rId11"/>
    <p:sldId id="303" r:id="rId12"/>
    <p:sldId id="309" r:id="rId13"/>
    <p:sldId id="304" r:id="rId14"/>
    <p:sldId id="305" r:id="rId15"/>
    <p:sldId id="306" r:id="rId16"/>
    <p:sldId id="311" r:id="rId17"/>
    <p:sldId id="308" r:id="rId18"/>
    <p:sldId id="307" r:id="rId19"/>
    <p:sldId id="265" r:id="rId20"/>
    <p:sldId id="292" r:id="rId21"/>
    <p:sldId id="300" r:id="rId22"/>
    <p:sldId id="316" r:id="rId23"/>
    <p:sldId id="344" r:id="rId24"/>
    <p:sldId id="310" r:id="rId25"/>
    <p:sldId id="320" r:id="rId26"/>
    <p:sldId id="321" r:id="rId27"/>
    <p:sldId id="322" r:id="rId28"/>
    <p:sldId id="319" r:id="rId29"/>
    <p:sldId id="413" r:id="rId30"/>
    <p:sldId id="298" r:id="rId31"/>
    <p:sldId id="299" r:id="rId32"/>
    <p:sldId id="269" r:id="rId33"/>
    <p:sldId id="331" r:id="rId34"/>
    <p:sldId id="326" r:id="rId35"/>
    <p:sldId id="327" r:id="rId36"/>
    <p:sldId id="333" r:id="rId37"/>
    <p:sldId id="334" r:id="rId38"/>
    <p:sldId id="336" r:id="rId39"/>
    <p:sldId id="273" r:id="rId40"/>
    <p:sldId id="294" r:id="rId41"/>
    <p:sldId id="317" r:id="rId42"/>
    <p:sldId id="337" r:id="rId43"/>
    <p:sldId id="338" r:id="rId44"/>
    <p:sldId id="288" r:id="rId45"/>
    <p:sldId id="295" r:id="rId46"/>
    <p:sldId id="340" r:id="rId47"/>
    <p:sldId id="342" r:id="rId48"/>
    <p:sldId id="341" r:id="rId49"/>
    <p:sldId id="343" r:id="rId50"/>
    <p:sldId id="296" r:id="rId51"/>
    <p:sldId id="348" r:id="rId52"/>
    <p:sldId id="415" r:id="rId53"/>
    <p:sldId id="345" r:id="rId54"/>
    <p:sldId id="347" r:id="rId55"/>
    <p:sldId id="346" r:id="rId56"/>
    <p:sldId id="416" r:id="rId57"/>
    <p:sldId id="417" r:id="rId58"/>
    <p:sldId id="275" r:id="rId59"/>
    <p:sldId id="276"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67F7AF-DD60-ECDA-EDCD-D37545CDAE02}" name="Sanja Ivandic" initials="SI" userId="5aeb1d9e921380a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D1F"/>
    <a:srgbClr val="64B558"/>
    <a:srgbClr val="E61A52"/>
    <a:srgbClr val="378FCD"/>
    <a:srgbClr val="676766"/>
    <a:srgbClr val="FFFFFF"/>
    <a:srgbClr val="000000"/>
    <a:srgbClr val="EC66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microsoft.com/office/2018/10/relationships/authors" Target="authors.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jörn Mikmar" userId="940d5059-9192-4474-ac5a-d0b6fe14e701" providerId="ADAL" clId="{849CCB85-7B3A-4318-8E76-EF98FF33C903}"/>
    <pc:docChg chg="undo custSel modSld">
      <pc:chgData name="Björn Mikmar" userId="940d5059-9192-4474-ac5a-d0b6fe14e701" providerId="ADAL" clId="{849CCB85-7B3A-4318-8E76-EF98FF33C903}" dt="2022-08-29T14:24:25.245" v="1" actId="478"/>
      <pc:docMkLst>
        <pc:docMk/>
      </pc:docMkLst>
      <pc:sldChg chg="addSp delSp mod">
        <pc:chgData name="Björn Mikmar" userId="940d5059-9192-4474-ac5a-d0b6fe14e701" providerId="ADAL" clId="{849CCB85-7B3A-4318-8E76-EF98FF33C903}" dt="2022-08-29T14:24:25.245" v="1" actId="478"/>
        <pc:sldMkLst>
          <pc:docMk/>
          <pc:sldMk cId="2584365815" sldId="302"/>
        </pc:sldMkLst>
        <pc:spChg chg="add del">
          <ac:chgData name="Björn Mikmar" userId="940d5059-9192-4474-ac5a-d0b6fe14e701" providerId="ADAL" clId="{849CCB85-7B3A-4318-8E76-EF98FF33C903}" dt="2022-08-29T14:24:25.245" v="1" actId="478"/>
          <ac:spMkLst>
            <pc:docMk/>
            <pc:sldMk cId="2584365815" sldId="302"/>
            <ac:spMk id="7" creationId="{50B0AEF5-5F29-4AA7-89C9-E2AB03534B3E}"/>
          </ac:spMkLst>
        </pc:spChg>
      </pc:sldChg>
    </pc:docChg>
  </pc:docChgLst>
</pc:chgInfo>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11.sv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0.svg"/><Relationship Id="rId4" Type="http://schemas.openxmlformats.org/officeDocument/2006/relationships/image" Target="../media/image2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34.svg"/><Relationship Id="rId4" Type="http://schemas.openxmlformats.org/officeDocument/2006/relationships/image" Target="../media/image3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5.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Master" Target="../slideMasters/slideMaster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2.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2.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42.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1.sv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slideMaster" Target="../slideMasters/slideMaster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7">
            <a:extLst>
              <a:ext uri="{FF2B5EF4-FFF2-40B4-BE49-F238E27FC236}">
                <a16:creationId xmlns:a16="http://schemas.microsoft.com/office/drawing/2014/main" id="{F0351F28-32AE-4A53-8040-F904D0DD07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id="{7EC815A5-1E1D-458E-9014-8277E44CDF56}"/>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id="{B2884039-75D7-411F-A318-B105DD5A82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id="{EFFE9802-56E4-4433-90B5-F700710BFCD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id="{C2751FC2-1A88-4902-A9C0-3BE6E6A2E48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id="{1C14321E-1C9E-4E45-903B-29D15970438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45689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29/08/2022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rgbClr val="37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4023677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29/08/2022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29/08/2022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rgbClr val="64B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2293203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29/08/2022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rgbClr val="F2BD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14602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29/08/2022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187328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3393520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1473190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958336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1039959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390879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5" name="Graphic 4">
            <a:extLst>
              <a:ext uri="{FF2B5EF4-FFF2-40B4-BE49-F238E27FC236}">
                <a16:creationId xmlns:a16="http://schemas.microsoft.com/office/drawing/2014/main" id="{B337FECA-81DA-437C-96FB-1F0CCC1F1B9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572177" y="5512598"/>
            <a:ext cx="2321136" cy="1640232"/>
          </a:xfrm>
          <a:prstGeom prst="rect">
            <a:avLst/>
          </a:prstGeom>
        </p:spPr>
      </p:pic>
    </p:spTree>
    <p:extLst>
      <p:ext uri="{BB962C8B-B14F-4D97-AF65-F5344CB8AC3E}">
        <p14:creationId xmlns:p14="http://schemas.microsoft.com/office/powerpoint/2010/main" val="344392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Emphasis (quote or definition)">
    <p:bg>
      <p:bgPr>
        <a:solidFill>
          <a:srgbClr val="FFFFFF"/>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a:xfrm>
            <a:off x="838200" y="1652296"/>
            <a:ext cx="10515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11077"/>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38447" y="-352375"/>
            <a:ext cx="2030705" cy="1434999"/>
          </a:xfrm>
          <a:prstGeom prst="rect">
            <a:avLst/>
          </a:prstGeom>
        </p:spPr>
      </p:pic>
    </p:spTree>
    <p:extLst>
      <p:ext uri="{BB962C8B-B14F-4D97-AF65-F5344CB8AC3E}">
        <p14:creationId xmlns:p14="http://schemas.microsoft.com/office/powerpoint/2010/main" val="1402681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10628"/>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a:t>
            </a: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id="{441A46AD-E8A0-4CF4-B49D-95B64D03615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3361161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89E18894-0D9F-47A1-919A-F925F1256CC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842393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C144A043-8AB6-42A3-AEA9-ED459BB5D1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404302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BFA9B01E-A8E5-46E0-AACB-1EEE5026D8B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90900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F267C0DB-EB6D-4C66-91F0-2D220E19C24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54031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id="{F2DCB080-EBE5-4FE4-8A8C-1517C542CB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id="{0916403C-BBCD-426C-8DED-8BAF4EAD5C6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id="{275DCAC6-8F76-4F3D-A05D-57BAD46608A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932591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id="{F636A01B-34E1-4217-8455-EBD7BC38580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34471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3537E3A-5E59-4B85-853F-AC181BDF9BD7}"/>
              </a:ext>
            </a:extLst>
          </p:cNvPr>
          <p:cNvSpPr>
            <a:spLocks noGrp="1"/>
          </p:cNvSpPr>
          <p:nvPr>
            <p:ph sz="half" idx="2"/>
          </p:nvPr>
        </p:nvSpPr>
        <p:spPr>
          <a:xfrm>
            <a:off x="839789" y="2505075"/>
            <a:ext cx="3427412"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id="{91892466-3454-4982-9FF5-C2474F011C93}"/>
              </a:ext>
            </a:extLst>
          </p:cNvPr>
          <p:cNvSpPr>
            <a:spLocks noGrp="1"/>
          </p:cNvSpPr>
          <p:nvPr>
            <p:ph sz="quarter" idx="4"/>
          </p:nvPr>
        </p:nvSpPr>
        <p:spPr>
          <a:xfrm>
            <a:off x="7734300" y="2505075"/>
            <a:ext cx="3621088"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4" name="Titel 1">
            <a:extLst>
              <a:ext uri="{FF2B5EF4-FFF2-40B4-BE49-F238E27FC236}">
                <a16:creationId xmlns:a16="http://schemas.microsoft.com/office/drawing/2014/main"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id="{AE5B7F71-A204-4985-97FC-8403469773C8}"/>
              </a:ext>
            </a:extLst>
          </p:cNvPr>
          <p:cNvSpPr>
            <a:spLocks noGrp="1"/>
          </p:cNvSpPr>
          <p:nvPr>
            <p:ph type="body" idx="1" hasCustomPrompt="1"/>
          </p:nvPr>
        </p:nvSpPr>
        <p:spPr>
          <a:xfrm>
            <a:off x="839790" y="1681163"/>
            <a:ext cx="3427412"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id="{AF716A0E-18D4-4A3D-A248-AB131D158942}"/>
              </a:ext>
            </a:extLst>
          </p:cNvPr>
          <p:cNvSpPr>
            <a:spLocks noGrp="1"/>
          </p:cNvSpPr>
          <p:nvPr>
            <p:ph type="body" sz="quarter" idx="3" hasCustomPrompt="1"/>
          </p:nvPr>
        </p:nvSpPr>
        <p:spPr>
          <a:xfrm>
            <a:off x="7734300" y="1681163"/>
            <a:ext cx="36210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id="{F636A01B-34E1-4217-8455-EBD7BC38580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35390" y="-391871"/>
            <a:ext cx="2901340" cy="2050234"/>
          </a:xfrm>
          <a:prstGeom prst="rect">
            <a:avLst/>
          </a:prstGeom>
        </p:spPr>
      </p:pic>
      <p:sp>
        <p:nvSpPr>
          <p:cNvPr id="8" name="Tijdelijke aanduiding voor tekst 4">
            <a:extLst>
              <a:ext uri="{FF2B5EF4-FFF2-40B4-BE49-F238E27FC236}">
                <a16:creationId xmlns:a16="http://schemas.microsoft.com/office/drawing/2014/main" id="{8FD1195F-E4FE-4714-BCDA-E88943A9F2B3}"/>
              </a:ext>
            </a:extLst>
          </p:cNvPr>
          <p:cNvSpPr>
            <a:spLocks noGrp="1"/>
          </p:cNvSpPr>
          <p:nvPr>
            <p:ph type="body" sz="quarter" idx="10" hasCustomPrompt="1"/>
          </p:nvPr>
        </p:nvSpPr>
        <p:spPr>
          <a:xfrm>
            <a:off x="4267201" y="1698338"/>
            <a:ext cx="3467100" cy="823912"/>
          </a:xfrm>
          <a:prstGeom prst="rect">
            <a:avLst/>
          </a:prstGeom>
          <a:solidFill>
            <a:srgbClr val="E61A52"/>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9" name="Tijdelijke aanduiding voor inhoud 5">
            <a:extLst>
              <a:ext uri="{FF2B5EF4-FFF2-40B4-BE49-F238E27FC236}">
                <a16:creationId xmlns:a16="http://schemas.microsoft.com/office/drawing/2014/main" id="{D320BEB1-40F4-4F75-B36B-CB0DDF2FC38A}"/>
              </a:ext>
            </a:extLst>
          </p:cNvPr>
          <p:cNvSpPr>
            <a:spLocks noGrp="1"/>
          </p:cNvSpPr>
          <p:nvPr>
            <p:ph sz="quarter" idx="11"/>
          </p:nvPr>
        </p:nvSpPr>
        <p:spPr>
          <a:xfrm>
            <a:off x="4267200" y="2496488"/>
            <a:ext cx="3427412"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extLst>
      <p:ext uri="{BB962C8B-B14F-4D97-AF65-F5344CB8AC3E}">
        <p14:creationId xmlns:p14="http://schemas.microsoft.com/office/powerpoint/2010/main" val="2880890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id="{7D13D90E-2AA7-47EA-86DE-1E960EBB13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id="{F8FA5507-86D9-421B-9300-D6BF0082274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970297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1680697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367F631-019F-466E-A462-1B6023163A5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id="{E3D1C544-CEB0-4095-9B5F-B125310717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11231177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6011F3EB-1901-465F-A19E-1015079364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B566EF62-B9DE-4C29-A3DC-9E2C80ECEAA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865965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B78FD-8170-4ECD-B278-0B75D0345098}"/>
              </a:ext>
            </a:extLst>
          </p:cNvPr>
          <p:cNvSpPr>
            <a:spLocks noGrp="1"/>
          </p:cNvSpPr>
          <p:nvPr>
            <p:ph type="title"/>
          </p:nvPr>
        </p:nvSpPr>
        <p:spPr>
          <a:xfrm>
            <a:off x="5019676" y="1030288"/>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D2D35D73-6FC4-4226-BBCB-31707EC7CBBE}"/>
              </a:ext>
            </a:extLst>
          </p:cNvPr>
          <p:cNvSpPr>
            <a:spLocks noGrp="1"/>
          </p:cNvSpPr>
          <p:nvPr>
            <p:ph type="pic" idx="1"/>
          </p:nvPr>
        </p:nvSpPr>
        <p:spPr>
          <a:xfrm>
            <a:off x="733425" y="1030288"/>
            <a:ext cx="393223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id="{6BEB6DDF-0BF7-4923-8814-BA53AD53D4DF}"/>
              </a:ext>
            </a:extLst>
          </p:cNvPr>
          <p:cNvSpPr>
            <a:spLocks noGrp="1"/>
          </p:cNvSpPr>
          <p:nvPr>
            <p:ph type="body" sz="half" idx="2"/>
          </p:nvPr>
        </p:nvSpPr>
        <p:spPr>
          <a:xfrm>
            <a:off x="5019675" y="281706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5F01DFC6-EE44-424B-B0CD-43D139788B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77340" y="-71262"/>
            <a:ext cx="6477000" cy="7076723"/>
          </a:xfrm>
          <a:prstGeom prst="rect">
            <a:avLst/>
          </a:prstGeom>
        </p:spPr>
      </p:pic>
      <p:pic>
        <p:nvPicPr>
          <p:cNvPr id="6" name="Graphic 5">
            <a:extLst>
              <a:ext uri="{FF2B5EF4-FFF2-40B4-BE49-F238E27FC236}">
                <a16:creationId xmlns:a16="http://schemas.microsoft.com/office/drawing/2014/main" id="{6EB8AE3A-6BAB-4D4B-8C89-C574C02BDBE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18792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1_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B78FD-8170-4ECD-B278-0B75D0345098}"/>
              </a:ext>
            </a:extLst>
          </p:cNvPr>
          <p:cNvSpPr>
            <a:spLocks noGrp="1"/>
          </p:cNvSpPr>
          <p:nvPr>
            <p:ph type="title"/>
          </p:nvPr>
        </p:nvSpPr>
        <p:spPr>
          <a:xfrm>
            <a:off x="794887" y="858263"/>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D2D35D73-6FC4-4226-BBCB-31707EC7CBBE}"/>
              </a:ext>
            </a:extLst>
          </p:cNvPr>
          <p:cNvSpPr>
            <a:spLocks noGrp="1"/>
          </p:cNvSpPr>
          <p:nvPr>
            <p:ph type="pic" idx="1"/>
          </p:nvPr>
        </p:nvSpPr>
        <p:spPr>
          <a:xfrm>
            <a:off x="7686675" y="1030288"/>
            <a:ext cx="393223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id="{6BEB6DDF-0BF7-4923-8814-BA53AD53D4DF}"/>
              </a:ext>
            </a:extLst>
          </p:cNvPr>
          <p:cNvSpPr>
            <a:spLocks noGrp="1"/>
          </p:cNvSpPr>
          <p:nvPr>
            <p:ph type="body" sz="half" idx="2"/>
          </p:nvPr>
        </p:nvSpPr>
        <p:spPr>
          <a:xfrm>
            <a:off x="794886" y="271228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5F01DFC6-EE44-424B-B0CD-43D139788B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66568" y="-218723"/>
            <a:ext cx="6477000" cy="7076723"/>
          </a:xfrm>
          <a:prstGeom prst="rect">
            <a:avLst/>
          </a:prstGeom>
        </p:spPr>
      </p:pic>
      <p:pic>
        <p:nvPicPr>
          <p:cNvPr id="6" name="Graphic 5">
            <a:extLst>
              <a:ext uri="{FF2B5EF4-FFF2-40B4-BE49-F238E27FC236}">
                <a16:creationId xmlns:a16="http://schemas.microsoft.com/office/drawing/2014/main" id="{6EB8AE3A-6BAB-4D4B-8C89-C574C02BDBE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2630934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7">
            <a:extLst>
              <a:ext uri="{FF2B5EF4-FFF2-40B4-BE49-F238E27FC236}">
                <a16:creationId xmlns:a16="http://schemas.microsoft.com/office/drawing/2014/main" id="{525B9170-9B8E-4A2D-A63E-C6E5283A7B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id="{E5E62FA7-B9B7-45F8-80B3-B969A4015ED7}"/>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id="{4A05142B-4F35-401F-8CAB-35A2C5DD85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id="{A9E91485-5EC3-4062-BDFB-6FEFDDC616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id="{C93FA385-7745-41DF-B075-34744C410D9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id="{1309AB3A-AC0A-4A28-99D7-11A3A980B4A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endParaRPr>
            </a:p>
            <a:p>
              <a:endParaRPr lang="nl-NL" sz="800" dirty="0">
                <a:solidFill>
                  <a:schemeClr val="bg1"/>
                </a:solidFill>
              </a:endParaRPr>
            </a:p>
          </p:txBody>
        </p:sp>
      </p:grpSp>
    </p:spTree>
    <p:extLst>
      <p:ext uri="{BB962C8B-B14F-4D97-AF65-F5344CB8AC3E}">
        <p14:creationId xmlns:p14="http://schemas.microsoft.com/office/powerpoint/2010/main" val="27501701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7909DCD-905B-4FB1-87CA-20CCEAF525B1}"/>
              </a:ext>
            </a:extLst>
          </p:cNvPr>
          <p:cNvSpPr>
            <a:spLocks noGrp="1"/>
          </p:cNvSpPr>
          <p:nvPr>
            <p:ph type="dt" sz="half" idx="10"/>
          </p:nvPr>
        </p:nvSpPr>
        <p:spPr/>
        <p:txBody>
          <a:bodyPr/>
          <a:lstStyle/>
          <a:p>
            <a:fld id="{227B6E0C-D4E5-4995-B5ED-367675E79898}" type="datetimeFigureOut">
              <a:rPr lang="en-GB" smtClean="0"/>
              <a:t>29/08/2022</a:t>
            </a:fld>
            <a:endParaRPr lang="en-GB"/>
          </a:p>
        </p:txBody>
      </p:sp>
      <p:sp>
        <p:nvSpPr>
          <p:cNvPr id="5" name="Tijdelijke aanduiding voor voettekst 4">
            <a:extLst>
              <a:ext uri="{FF2B5EF4-FFF2-40B4-BE49-F238E27FC236}">
                <a16:creationId xmlns:a16="http://schemas.microsoft.com/office/drawing/2014/main" id="{DA9D70EF-06B1-4480-9C88-F1CB78A05212}"/>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id="{953E09A2-9239-43FC-9BCA-BC3A030EEEC6}"/>
              </a:ext>
            </a:extLst>
          </p:cNvPr>
          <p:cNvSpPr>
            <a:spLocks noGrp="1"/>
          </p:cNvSpPr>
          <p:nvPr>
            <p:ph type="sldNum" sz="quarter" idx="12"/>
          </p:nvPr>
        </p:nvSpPr>
        <p:spPr/>
        <p:txBody>
          <a:bodyPr/>
          <a:lstStyle/>
          <a:p>
            <a:fld id="{8DA44471-F18B-49D2-B2D5-B5C55CED17BB}" type="slidenum">
              <a:rPr lang="en-GB" smtClean="0"/>
              <a:t>‹#›</a:t>
            </a:fld>
            <a:endParaRPr lang="en-GB"/>
          </a:p>
        </p:txBody>
      </p:sp>
      <p:pic>
        <p:nvPicPr>
          <p:cNvPr id="7" name="Picture 4" descr="People in classroom">
            <a:extLst>
              <a:ext uri="{FF2B5EF4-FFF2-40B4-BE49-F238E27FC236}">
                <a16:creationId xmlns:a16="http://schemas.microsoft.com/office/drawing/2014/main" id="{70EE40DD-61E4-47C3-941F-CA718B6ECFAA}"/>
              </a:ext>
            </a:extLst>
          </p:cNvPr>
          <p:cNvPicPr>
            <a:picLocks noChangeAspect="1"/>
          </p:cNvPicPr>
          <p:nvPr userDrawn="1"/>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28742" y="-26766"/>
            <a:ext cx="12192000" cy="5923555"/>
          </a:xfrm>
          <a:prstGeom prst="rect">
            <a:avLst/>
          </a:prstGeom>
        </p:spPr>
      </p:pic>
      <p:sp>
        <p:nvSpPr>
          <p:cNvPr id="8" name="Rechthoek 7">
            <a:extLst>
              <a:ext uri="{FF2B5EF4-FFF2-40B4-BE49-F238E27FC236}">
                <a16:creationId xmlns:a16="http://schemas.microsoft.com/office/drawing/2014/main" id="{BC5E0C40-9A7E-4173-AD3C-B98E165E9F97}"/>
              </a:ext>
            </a:extLst>
          </p:cNvPr>
          <p:cNvSpPr/>
          <p:nvPr userDrawn="1"/>
        </p:nvSpPr>
        <p:spPr>
          <a:xfrm>
            <a:off x="7359588" y="3593225"/>
            <a:ext cx="4832412" cy="1740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5">
            <a:extLst>
              <a:ext uri="{FF2B5EF4-FFF2-40B4-BE49-F238E27FC236}">
                <a16:creationId xmlns:a16="http://schemas.microsoft.com/office/drawing/2014/main" id="{E6D48783-C3AB-4643-9EE6-90A55251C0EA}"/>
              </a:ext>
            </a:extLst>
          </p:cNvPr>
          <p:cNvGrpSpPr/>
          <p:nvPr userDrawn="1"/>
        </p:nvGrpSpPr>
        <p:grpSpPr>
          <a:xfrm>
            <a:off x="-28742" y="6028229"/>
            <a:ext cx="12220742" cy="937311"/>
            <a:chOff x="-28742" y="5956540"/>
            <a:chExt cx="12220742" cy="937311"/>
          </a:xfrm>
          <a:solidFill>
            <a:schemeClr val="bg1"/>
          </a:solidFill>
        </p:grpSpPr>
        <p:sp>
          <p:nvSpPr>
            <p:cNvPr id="10" name="Rectangle 44">
              <a:extLst>
                <a:ext uri="{FF2B5EF4-FFF2-40B4-BE49-F238E27FC236}">
                  <a16:creationId xmlns:a16="http://schemas.microsoft.com/office/drawing/2014/main" id="{DE66D3EB-8181-4D7F-9DCB-44D0EE4595E3}"/>
                </a:ext>
              </a:extLst>
            </p:cNvPr>
            <p:cNvSpPr/>
            <p:nvPr/>
          </p:nvSpPr>
          <p:spPr>
            <a:xfrm>
              <a:off x="-28742" y="5956540"/>
              <a:ext cx="12220742" cy="937311"/>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l-GR"/>
            </a:p>
          </p:txBody>
        </p:sp>
        <p:pic>
          <p:nvPicPr>
            <p:cNvPr id="11" name="Picture 48">
              <a:extLst>
                <a:ext uri="{FF2B5EF4-FFF2-40B4-BE49-F238E27FC236}">
                  <a16:creationId xmlns:a16="http://schemas.microsoft.com/office/drawing/2014/main" id="{ED81B449-2054-4246-BFD6-6B31BCF472C8}"/>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85208" y="6256047"/>
              <a:ext cx="1178241" cy="338296"/>
            </a:xfrm>
            <a:prstGeom prst="rect">
              <a:avLst/>
            </a:prstGeom>
            <a:grpFill/>
          </p:spPr>
        </p:pic>
        <p:pic>
          <p:nvPicPr>
            <p:cNvPr id="12" name="Picture 50">
              <a:extLst>
                <a:ext uri="{FF2B5EF4-FFF2-40B4-BE49-F238E27FC236}">
                  <a16:creationId xmlns:a16="http://schemas.microsoft.com/office/drawing/2014/main" id="{C847ECB3-2CBC-473E-8F64-E1E28A2808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4573" y="6250146"/>
              <a:ext cx="1736203" cy="350098"/>
            </a:xfrm>
            <a:prstGeom prst="rect">
              <a:avLst/>
            </a:prstGeom>
            <a:grpFill/>
          </p:spPr>
        </p:pic>
        <p:pic>
          <p:nvPicPr>
            <p:cNvPr id="13" name="Picture 54">
              <a:extLst>
                <a:ext uri="{FF2B5EF4-FFF2-40B4-BE49-F238E27FC236}">
                  <a16:creationId xmlns:a16="http://schemas.microsoft.com/office/drawing/2014/main" id="{F30AA6DB-B5FE-494C-92BA-1174B699A9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29503" y="6199535"/>
              <a:ext cx="2206481" cy="451320"/>
            </a:xfrm>
            <a:prstGeom prst="rect">
              <a:avLst/>
            </a:prstGeom>
            <a:grpFill/>
          </p:spPr>
        </p:pic>
        <p:pic>
          <p:nvPicPr>
            <p:cNvPr id="14" name="Picture 56">
              <a:extLst>
                <a:ext uri="{FF2B5EF4-FFF2-40B4-BE49-F238E27FC236}">
                  <a16:creationId xmlns:a16="http://schemas.microsoft.com/office/drawing/2014/main" id="{8852F862-95FD-45EE-86B8-94B622C3FFF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286122" y="6251927"/>
              <a:ext cx="1442673" cy="346537"/>
            </a:xfrm>
            <a:prstGeom prst="rect">
              <a:avLst/>
            </a:prstGeom>
            <a:grpFill/>
          </p:spPr>
        </p:pic>
        <p:pic>
          <p:nvPicPr>
            <p:cNvPr id="15" name="Picture 2">
              <a:extLst>
                <a:ext uri="{FF2B5EF4-FFF2-40B4-BE49-F238E27FC236}">
                  <a16:creationId xmlns:a16="http://schemas.microsoft.com/office/drawing/2014/main" id="{A3B0AF93-2301-48EE-A267-FE7CF189D03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39032" y="6219419"/>
              <a:ext cx="1887654" cy="411552"/>
            </a:xfrm>
            <a:prstGeom prst="rect">
              <a:avLst/>
            </a:prstGeom>
            <a:grpFill/>
          </p:spPr>
        </p:pic>
        <p:pic>
          <p:nvPicPr>
            <p:cNvPr id="16" name="Bild 1" descr="image001">
              <a:extLst>
                <a:ext uri="{FF2B5EF4-FFF2-40B4-BE49-F238E27FC236}">
                  <a16:creationId xmlns:a16="http://schemas.microsoft.com/office/drawing/2014/main" id="{8A61C458-AF21-4D0B-9CF5-947C6E3C596A}"/>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08995" y="6232704"/>
              <a:ext cx="2031186" cy="3849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8" name="Titel 1">
            <a:extLst>
              <a:ext uri="{FF2B5EF4-FFF2-40B4-BE49-F238E27FC236}">
                <a16:creationId xmlns:a16="http://schemas.microsoft.com/office/drawing/2014/main" id="{54CCD205-DA00-4790-85D6-5B2B89B0929F}"/>
              </a:ext>
            </a:extLst>
          </p:cNvPr>
          <p:cNvSpPr>
            <a:spLocks noGrp="1"/>
          </p:cNvSpPr>
          <p:nvPr>
            <p:ph type="ctrTitle" hasCustomPrompt="1"/>
          </p:nvPr>
        </p:nvSpPr>
        <p:spPr>
          <a:xfrm>
            <a:off x="7457243" y="3684233"/>
            <a:ext cx="3885460" cy="1537150"/>
          </a:xfrm>
          <a:prstGeom prst="rect">
            <a:avLst/>
          </a:prstGeom>
        </p:spPr>
        <p:txBody>
          <a:bodyPr anchor="b"/>
          <a:lstStyle>
            <a:lvl1pPr algn="ctr">
              <a:defRPr sz="6000">
                <a:solidFill>
                  <a:schemeClr val="bg2"/>
                </a:solidFill>
              </a:defRPr>
            </a:lvl1pPr>
          </a:lstStyle>
          <a:p>
            <a:pPr algn="r"/>
            <a:r>
              <a:rPr lang="en-US" sz="6000" b="1" spc="100" dirty="0">
                <a:latin typeface="+mj-lt"/>
                <a:ea typeface="+mj-ea"/>
                <a:cs typeface="+mj-cs"/>
              </a:rPr>
              <a:t>Title…</a:t>
            </a:r>
            <a:endParaRPr lang="el-GR" sz="6000" b="1" spc="100" dirty="0">
              <a:latin typeface="+mj-lt"/>
              <a:ea typeface="+mj-ea"/>
              <a:cs typeface="+mj-cs"/>
            </a:endParaRPr>
          </a:p>
        </p:txBody>
      </p:sp>
      <p:pic>
        <p:nvPicPr>
          <p:cNvPr id="17" name="Picture 7">
            <a:extLst>
              <a:ext uri="{FF2B5EF4-FFF2-40B4-BE49-F238E27FC236}">
                <a16:creationId xmlns:a16="http://schemas.microsoft.com/office/drawing/2014/main" id="{79C5131F-120E-4DB1-9362-632A1345CBAC}"/>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521841" y="384979"/>
            <a:ext cx="5652116" cy="2111781"/>
          </a:xfrm>
          <a:prstGeom prst="rect">
            <a:avLst/>
          </a:prstGeom>
        </p:spPr>
      </p:pic>
    </p:spTree>
    <p:extLst>
      <p:ext uri="{BB962C8B-B14F-4D97-AF65-F5344CB8AC3E}">
        <p14:creationId xmlns:p14="http://schemas.microsoft.com/office/powerpoint/2010/main" val="2372403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9" name="Picture 7">
            <a:extLst>
              <a:ext uri="{FF2B5EF4-FFF2-40B4-BE49-F238E27FC236}">
                <a16:creationId xmlns:a16="http://schemas.microsoft.com/office/drawing/2014/main" id="{F0351F28-32AE-4A53-8040-F904D0DD07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id="{7EC815A5-1E1D-458E-9014-8277E44CDF5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id="{B2884039-75D7-411F-A318-B105DD5A8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id="{EFFE9802-56E4-4433-90B5-F700710BF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id="{C2751FC2-1A88-4902-A9C0-3BE6E6A2E4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id="{1C14321E-1C9E-4E45-903B-29D159704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094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5" name="Graphic 4">
            <a:extLst>
              <a:ext uri="{FF2B5EF4-FFF2-40B4-BE49-F238E27FC236}">
                <a16:creationId xmlns:a16="http://schemas.microsoft.com/office/drawing/2014/main" id="{B337FECA-81DA-437C-96FB-1F0CCC1F1B9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2177" y="5512598"/>
            <a:ext cx="2321136" cy="1640232"/>
          </a:xfrm>
          <a:prstGeom prst="rect">
            <a:avLst/>
          </a:prstGeom>
        </p:spPr>
      </p:pic>
    </p:spTree>
    <p:extLst>
      <p:ext uri="{BB962C8B-B14F-4D97-AF65-F5344CB8AC3E}">
        <p14:creationId xmlns:p14="http://schemas.microsoft.com/office/powerpoint/2010/main" val="27753854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325024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solidFill>
                  <a:srgbClr val="262626"/>
                </a:solidFill>
              </a:rPr>
              <a:pPr/>
              <a:t>29/08/2022</a:t>
            </a:fld>
            <a:endParaRPr lang="en-GB">
              <a:solidFill>
                <a:srgbClr val="262626"/>
              </a:solidFill>
            </a:endParaRPr>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solidFill>
                  <a:srgbClr val="262626"/>
                </a:solidFill>
              </a:rPr>
              <a:pPr/>
              <a:t>‹#›</a:t>
            </a:fld>
            <a:endParaRPr lang="en-GB">
              <a:solidFill>
                <a:srgbClr val="262626"/>
              </a:solidFill>
            </a:endParaRPr>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itel 1">
            <a:extLst>
              <a:ext uri="{FF2B5EF4-FFF2-40B4-BE49-F238E27FC236}">
                <a16:creationId xmlns:a16="http://schemas.microsoft.com/office/drawing/2014/main"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267438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29/08/2022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2609635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29/08/2022</a:t>
            </a:fld>
            <a:endParaRPr lang="en-GB">
              <a:solidFill>
                <a:srgbClr val="262626"/>
              </a:solidFill>
            </a:endParaRPr>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Titel 1">
            <a:extLst>
              <a:ext uri="{FF2B5EF4-FFF2-40B4-BE49-F238E27FC236}">
                <a16:creationId xmlns:a16="http://schemas.microsoft.com/office/drawing/2014/main"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solidFill>
                  <a:srgbClr val="262626">
                    <a:tint val="75000"/>
                  </a:srgbClr>
                </a:solidFill>
              </a:rPr>
              <a:pPr/>
              <a:t>29/08/2022</a:t>
            </a:fld>
            <a:endParaRPr lang="en-GB">
              <a:solidFill>
                <a:srgbClr val="262626">
                  <a:tint val="75000"/>
                </a:srgbClr>
              </a:solidFill>
            </a:endParaRPr>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262626">
                  <a:tint val="75000"/>
                </a:srgbClr>
              </a:solidFill>
            </a:endParaRPr>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solidFill>
                  <a:srgbClr val="262626">
                    <a:tint val="75000"/>
                  </a:srgbClr>
                </a:solidFill>
              </a:rPr>
              <a:pPr/>
              <a:t>‹#›</a:t>
            </a:fld>
            <a:endParaRPr lang="en-GB">
              <a:solidFill>
                <a:srgbClr val="262626">
                  <a:tint val="75000"/>
                </a:srgbClr>
              </a:solidFill>
            </a:endParaRPr>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solidFill>
                  <a:srgbClr val="F2F2F2"/>
                </a:solidFill>
              </a:rPr>
              <a:t>Title</a:t>
            </a:r>
            <a:endParaRPr lang="en-GB" dirty="0">
              <a:solidFill>
                <a:srgbClr val="F2F2F2"/>
              </a:solidFill>
            </a:endParaRPr>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575552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29/08/2022</a:t>
            </a:fld>
            <a:endParaRPr lang="en-GB">
              <a:solidFill>
                <a:srgbClr val="262626"/>
              </a:solidFill>
            </a:endParaRPr>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itel 1">
            <a:extLst>
              <a:ext uri="{FF2B5EF4-FFF2-40B4-BE49-F238E27FC236}">
                <a16:creationId xmlns:a16="http://schemas.microsoft.com/office/drawing/2014/main"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5588575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29/08/2022</a:t>
            </a:fld>
            <a:endParaRPr lang="en-GB">
              <a:solidFill>
                <a:srgbClr val="262626"/>
              </a:solidFill>
            </a:endParaRPr>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7" name="Titel 1">
            <a:extLst>
              <a:ext uri="{FF2B5EF4-FFF2-40B4-BE49-F238E27FC236}">
                <a16:creationId xmlns:a16="http://schemas.microsoft.com/office/drawing/2014/main"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94300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id="{6F63A8E9-0F8A-473D-A84C-CAFFD8D32D3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29622198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27173945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solidFill>
                  <a:srgbClr val="262626"/>
                </a:solidFill>
              </a:rPr>
              <a:pPr/>
              <a:t>29/08/2022</a:t>
            </a:fld>
            <a:endParaRPr lang="en-GB">
              <a:solidFill>
                <a:srgbClr val="262626"/>
              </a:solidFill>
            </a:endParaRPr>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solidFill>
                  <a:srgbClr val="262626"/>
                </a:solidFill>
              </a:rPr>
              <a:pPr/>
              <a:t>‹#›</a:t>
            </a:fld>
            <a:endParaRPr lang="en-GB">
              <a:solidFill>
                <a:srgbClr val="262626"/>
              </a:solidFill>
            </a:endParaRPr>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itel 1">
            <a:extLst>
              <a:ext uri="{FF2B5EF4-FFF2-40B4-BE49-F238E27FC236}">
                <a16:creationId xmlns:a16="http://schemas.microsoft.com/office/drawing/2014/main"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975610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29/08/2022</a:t>
            </a:fld>
            <a:endParaRPr lang="en-GB">
              <a:solidFill>
                <a:srgbClr val="262626"/>
              </a:solidFill>
            </a:endParaRPr>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solidFill>
                  <a:srgbClr val="262626">
                    <a:tint val="75000"/>
                  </a:srgbClr>
                </a:solidFill>
              </a:rPr>
              <a:pPr/>
              <a:t>29/08/2022</a:t>
            </a:fld>
            <a:endParaRPr lang="en-GB">
              <a:solidFill>
                <a:srgbClr val="262626">
                  <a:tint val="75000"/>
                </a:srgbClr>
              </a:solidFill>
            </a:endParaRPr>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262626">
                  <a:tint val="75000"/>
                </a:srgbClr>
              </a:solidFill>
            </a:endParaRPr>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solidFill>
                  <a:srgbClr val="262626">
                    <a:tint val="75000"/>
                  </a:srgbClr>
                </a:solidFill>
              </a:rPr>
              <a:pPr/>
              <a:t>‹#›</a:t>
            </a:fld>
            <a:endParaRPr lang="en-GB">
              <a:solidFill>
                <a:srgbClr val="262626">
                  <a:tint val="75000"/>
                </a:srgbClr>
              </a:solidFill>
            </a:endParaRPr>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solidFill>
                <a:srgbClr val="F2F2F2"/>
              </a:solidFill>
            </a:endParaRPr>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36574704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29/08/2022</a:t>
            </a:fld>
            <a:endParaRPr lang="en-GB">
              <a:solidFill>
                <a:srgbClr val="262626"/>
              </a:solidFill>
            </a:endParaRPr>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itel 1">
            <a:extLst>
              <a:ext uri="{FF2B5EF4-FFF2-40B4-BE49-F238E27FC236}">
                <a16:creationId xmlns:a16="http://schemas.microsoft.com/office/drawing/2014/main"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2803653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solidFill>
                  <a:srgbClr val="262626"/>
                </a:solidFill>
              </a:rPr>
              <a:pPr/>
              <a:t>29/08/2022</a:t>
            </a:fld>
            <a:endParaRPr lang="en-GB">
              <a:solidFill>
                <a:srgbClr val="262626"/>
              </a:solidFill>
            </a:endParaRPr>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solidFill>
                <a:srgbClr val="262626"/>
              </a:solidFill>
            </a:endParaRPr>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solidFill>
                  <a:srgbClr val="262626"/>
                </a:solidFill>
              </a:rPr>
              <a:pPr/>
              <a:t>‹#›</a:t>
            </a:fld>
            <a:endParaRPr lang="en-GB">
              <a:solidFill>
                <a:srgbClr val="262626"/>
              </a:solidFill>
            </a:endParaRPr>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7" name="Titel 1">
            <a:extLst>
              <a:ext uri="{FF2B5EF4-FFF2-40B4-BE49-F238E27FC236}">
                <a16:creationId xmlns:a16="http://schemas.microsoft.com/office/drawing/2014/main"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20937530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400749"/>
            <a:ext cx="2901340" cy="2050234"/>
          </a:xfrm>
          <a:prstGeom prst="rect">
            <a:avLst/>
          </a:prstGeom>
        </p:spPr>
      </p:pic>
    </p:spTree>
    <p:extLst>
      <p:ext uri="{BB962C8B-B14F-4D97-AF65-F5344CB8AC3E}">
        <p14:creationId xmlns:p14="http://schemas.microsoft.com/office/powerpoint/2010/main" val="2316419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378FCD"/>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4D4114D-D467-4507-8469-3495A15884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86450" y="-101512"/>
            <a:ext cx="6462632" cy="7061024"/>
          </a:xfrm>
          <a:prstGeom prst="rect">
            <a:avLst/>
          </a:prstGeom>
        </p:spPr>
      </p:pic>
      <p:sp>
        <p:nvSpPr>
          <p:cNvPr id="4" name="Rectangle 3">
            <a:extLst>
              <a:ext uri="{FF2B5EF4-FFF2-40B4-BE49-F238E27FC236}">
                <a16:creationId xmlns:a16="http://schemas.microsoft.com/office/drawing/2014/main" id="{5D99E51B-1191-4C50-853A-EB1A20765181}"/>
              </a:ext>
            </a:extLst>
          </p:cNvPr>
          <p:cNvSpPr/>
          <p:nvPr userDrawn="1"/>
        </p:nvSpPr>
        <p:spPr>
          <a:xfrm>
            <a:off x="0" y="1238250"/>
            <a:ext cx="5076825" cy="203835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pic>
        <p:nvPicPr>
          <p:cNvPr id="5" name="Afbeelding 18">
            <a:extLst>
              <a:ext uri="{FF2B5EF4-FFF2-40B4-BE49-F238E27FC236}">
                <a16:creationId xmlns:a16="http://schemas.microsoft.com/office/drawing/2014/main" id="{457E190C-A422-4012-BB3A-50DF305D414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11151168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prstClr val="white"/>
                </a:solidFill>
              </a:rPr>
              <a:t>i</a:t>
            </a:r>
            <a:endParaRPr lang="en-GB" dirty="0">
              <a:solidFill>
                <a:prstClr val="white"/>
              </a:solidFill>
            </a:endParaRPr>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id="{441A46AD-E8A0-4CF4-B49D-95B64D0361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7658659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89E18894-0D9F-47A1-919A-F925F1256C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1488566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C144A043-8AB6-42A3-AEA9-ED459BB5D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11157061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BFA9B01E-A8E5-46E0-AACB-1EEE5026D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1025899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F267C0DB-EB6D-4C66-91F0-2D220E19C2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12202848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id="{F2DCB080-EBE5-4FE4-8A8C-1517C542CB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id="{0916403C-BBCD-426C-8DED-8BAF4EAD5C6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id="{275DCAC6-8F76-4F3D-A05D-57BAD46608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253203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id="{F636A01B-34E1-4217-8455-EBD7BC3858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27734922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id="{7D13D90E-2AA7-47EA-86DE-1E960EBB13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id="{F8FA5507-86D9-421B-9300-D6BF0082274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4189684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367F631-019F-466E-A462-1B6023163A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id="{E3D1C544-CEB0-4095-9B5F-B125310717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26926858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6011F3EB-1901-465F-A19E-1015079364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B566EF62-B9DE-4C29-A3DC-9E2C80ECEAA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2717483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29/08/2022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el 1">
            <a:extLst>
              <a:ext uri="{FF2B5EF4-FFF2-40B4-BE49-F238E27FC236}">
                <a16:creationId xmlns:a16="http://schemas.microsoft.com/office/drawing/2014/main"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29/08/2022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t>Title</a:t>
            </a:r>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767529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B78FD-8170-4ECD-B278-0B75D03450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D2D35D73-6FC4-4226-BBCB-31707EC7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id="{6BEB6DDF-0BF7-4923-8814-BA53AD53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5F01DFC6-EE44-424B-B0CD-43D139788B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6EB8AE3A-6BAB-4D4B-8C89-C574C02BDBE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695318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4" name="Picture 7">
            <a:extLst>
              <a:ext uri="{FF2B5EF4-FFF2-40B4-BE49-F238E27FC236}">
                <a16:creationId xmlns:a16="http://schemas.microsoft.com/office/drawing/2014/main" id="{525B9170-9B8E-4A2D-A63E-C6E5283A7B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id="{E5E62FA7-B9B7-45F8-80B3-B969A4015ED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id="{4A05142B-4F35-401F-8CAB-35A2C5DD8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id="{A9E91485-5EC3-4062-BDFB-6FEFDDC61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id="{C93FA385-7745-41DF-B075-34744C410D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id="{1309AB3A-AC0A-4A28-99D7-11A3A980B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a:defRPr/>
              </a:pPr>
              <a:r>
                <a:rPr lang="en-GB" sz="800" dirty="0">
                  <a:solidFill>
                    <a:srgbClr val="262626">
                      <a:lumMod val="75000"/>
                      <a:lumOff val="25000"/>
                    </a:srgbClr>
                  </a:solidFill>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rgbClr val="262626">
                    <a:lumMod val="75000"/>
                    <a:lumOff val="25000"/>
                  </a:srgbClr>
                </a:solidFill>
                <a:ea typeface="Times New Roman" panose="02020603050405020304" pitchFamily="18" charset="0"/>
                <a:cs typeface="Times New Roman" panose="02020603050405020304" pitchFamily="18" charset="0"/>
              </a:endParaRPr>
            </a:p>
            <a:p>
              <a:endParaRPr lang="nl-NL" sz="800" dirty="0">
                <a:solidFill>
                  <a:prstClr val="white"/>
                </a:solidFill>
              </a:endParaRPr>
            </a:p>
          </p:txBody>
        </p:sp>
      </p:grpSp>
    </p:spTree>
    <p:extLst>
      <p:ext uri="{BB962C8B-B14F-4D97-AF65-F5344CB8AC3E}">
        <p14:creationId xmlns:p14="http://schemas.microsoft.com/office/powerpoint/2010/main" val="2358223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29/08/2022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1768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29/08/2022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7" name="Titel 1">
            <a:extLst>
              <a:ext uri="{FF2B5EF4-FFF2-40B4-BE49-F238E27FC236}">
                <a16:creationId xmlns:a16="http://schemas.microsoft.com/office/drawing/2014/main"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939981" y="-101512"/>
            <a:ext cx="6462632" cy="7061024"/>
          </a:xfrm>
          <a:prstGeom prst="rect">
            <a:avLst/>
          </a:prstGeom>
        </p:spPr>
      </p:pic>
    </p:spTree>
    <p:extLst>
      <p:ext uri="{BB962C8B-B14F-4D97-AF65-F5344CB8AC3E}">
        <p14:creationId xmlns:p14="http://schemas.microsoft.com/office/powerpoint/2010/main" val="164870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id="{6F63A8E9-0F8A-473D-A84C-CAFFD8D32D3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6654617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en-GB" dirty="0"/>
          </a:p>
        </p:txBody>
      </p:sp>
      <p:sp>
        <p:nvSpPr>
          <p:cNvPr id="3" name="Tijdelijke aanduiding voor tekst 2">
            <a:extLst>
              <a:ext uri="{FF2B5EF4-FFF2-40B4-BE49-F238E27FC236}">
                <a16:creationId xmlns:a16="http://schemas.microsoft.com/office/drawing/2014/main"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extLst>
      <p:ext uri="{BB962C8B-B14F-4D97-AF65-F5344CB8AC3E}">
        <p14:creationId xmlns:p14="http://schemas.microsoft.com/office/powerpoint/2010/main" val="35158441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 id="2147483677" r:id="rId5"/>
    <p:sldLayoutId id="2147483663" r:id="rId6"/>
    <p:sldLayoutId id="2147483664" r:id="rId7"/>
    <p:sldLayoutId id="2147483665" r:id="rId8"/>
    <p:sldLayoutId id="2147483671" r:id="rId9"/>
    <p:sldLayoutId id="2147483672" r:id="rId10"/>
    <p:sldLayoutId id="2147483673" r:id="rId11"/>
    <p:sldLayoutId id="2147483674" r:id="rId12"/>
    <p:sldLayoutId id="2147483675" r:id="rId13"/>
    <p:sldLayoutId id="2147483676" r:id="rId14"/>
    <p:sldLayoutId id="2147483650" r:id="rId15"/>
    <p:sldLayoutId id="2147483679" r:id="rId16"/>
    <p:sldLayoutId id="2147483680" r:id="rId17"/>
    <p:sldLayoutId id="2147483681" r:id="rId18"/>
    <p:sldLayoutId id="2147483682" r:id="rId19"/>
    <p:sldLayoutId id="2147483684" r:id="rId20"/>
    <p:sldLayoutId id="2147483651" r:id="rId21"/>
    <p:sldLayoutId id="2147483666" r:id="rId22"/>
    <p:sldLayoutId id="2147483667" r:id="rId23"/>
    <p:sldLayoutId id="2147483668" r:id="rId24"/>
    <p:sldLayoutId id="2147483669" r:id="rId25"/>
    <p:sldLayoutId id="2147483652" r:id="rId26"/>
    <p:sldLayoutId id="2147483653" r:id="rId27"/>
    <p:sldLayoutId id="2147483685" r:id="rId28"/>
    <p:sldLayoutId id="2147483654" r:id="rId29"/>
    <p:sldLayoutId id="2147483655" r:id="rId30"/>
    <p:sldLayoutId id="2147483656" r:id="rId31"/>
    <p:sldLayoutId id="2147483657" r:id="rId32"/>
    <p:sldLayoutId id="2147483683" r:id="rId33"/>
    <p:sldLayoutId id="2147483670" r:id="rId34"/>
    <p:sldLayoutId id="2147483678" r:id="rId35"/>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en-GB" dirty="0"/>
          </a:p>
        </p:txBody>
      </p:sp>
      <p:sp>
        <p:nvSpPr>
          <p:cNvPr id="3" name="Tijdelijke aanduiding voor tekst 2">
            <a:extLst>
              <a:ext uri="{FF2B5EF4-FFF2-40B4-BE49-F238E27FC236}">
                <a16:creationId xmlns:a16="http://schemas.microsoft.com/office/drawing/2014/main"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extLst>
      <p:ext uri="{BB962C8B-B14F-4D97-AF65-F5344CB8AC3E}">
        <p14:creationId xmlns:p14="http://schemas.microsoft.com/office/powerpoint/2010/main" val="212484032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content.wisestep.com/importance-interpersonal-skills-teachers-students-managers/" TargetMode="Externa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hyperlink" Target="http://www.irishtimes.com/news/health/mediating-between-cultures-1.609199" TargetMode="External"/><Relationship Id="rId2" Type="http://schemas.openxmlformats.org/officeDocument/2006/relationships/hyperlink" Target="http://www.irishexaminer.com/ireland/integrating-the-roma-41506.html"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irishexaminer.com/ireland/integrating-the-roma-41506.html" TargetMode="Externa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8.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2.deloitte.com/us/en/insights/topics/talent/six-signature-traits-of-inclusive-leadership.html" TargetMode="External"/><Relationship Id="rId2" Type="http://schemas.openxmlformats.org/officeDocument/2006/relationships/image" Target="../media/image57.jpe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s://www2.deloitte.com/us/en/insights/topics/talent/six-signature-traits-of-inclusive-leadership.html" TargetMode="Externa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s://content.wisestep.com/importance-interpersonal-skills-teachers-students-managers/" TargetMode="External"/><Relationship Id="rId1" Type="http://schemas.openxmlformats.org/officeDocument/2006/relationships/slideLayout" Target="../slideLayouts/slideLayout32.xml"/><Relationship Id="rId4" Type="http://schemas.openxmlformats.org/officeDocument/2006/relationships/hyperlink" Target="https://files.eric.ed.gov/fulltext/ED579284.pdf#:~:text=1%20Unconscious%20bias%20is%20also%20known%20as%20implicit,school%2C%20and%20recursively%20influence%20their%20field%20of%20study%2C"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s://www2.deloitte.com/us/en/insights/topics/talent/six-signature-traits-of-inclusive-leadership.html" TargetMode="Externa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hyperlink" Target="https://culturalq.com/blog/teaching-english-with-cultural-intelligence/#:~:text=Teaching%20English%20with%20Cultural%20Intelligence%20In%20most%20Western,and%20only%20speak%20when%20invited%20to%20do%20so." TargetMode="External"/><Relationship Id="rId2" Type="http://schemas.openxmlformats.org/officeDocument/2006/relationships/hyperlink" Target="https://www2.deloitte.com/us/en/insights/topics/talent/six-signature-traits-of-inclusive-leadership.html" TargetMode="External"/><Relationship Id="rId1" Type="http://schemas.openxmlformats.org/officeDocument/2006/relationships/slideLayout" Target="../slideLayouts/slideLayout32.xml"/><Relationship Id="rId5" Type="http://schemas.openxmlformats.org/officeDocument/2006/relationships/hyperlink" Target="https://www.a-speakers.com/topic/cultural-intelligence/" TargetMode="External"/><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s://www2.deloitte.com/us/en/insights/topics/talent/six-signature-traits-of-inclusive-leadership.html" TargetMode="Externa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s://www2.deloitte.com/us/en/insights/topics/talent/six-signature-traits-of-inclusive-leadership.html" TargetMode="Externa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hyperlink" Target="http://mrkempnz.com/2015/01/1503.html" TargetMode="External"/><Relationship Id="rId7" Type="http://schemas.openxmlformats.org/officeDocument/2006/relationships/hyperlink" Target="http://mrkempnz.com/2015/06/demonstrating-leadership-in-the-classroom.html" TargetMode="External"/><Relationship Id="rId2" Type="http://schemas.openxmlformats.org/officeDocument/2006/relationships/image" Target="../media/image65.jpeg"/><Relationship Id="rId1" Type="http://schemas.openxmlformats.org/officeDocument/2006/relationships/slideLayout" Target="../slideLayouts/slideLayout32.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hyperlink" Target="http://mrkempnz.com/2014/05/ultimate-learning-environment-encouraging-student-voice-in-classroom-design-part-1.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hyperlink" Target="http://mrkempnz.com/category/whatisschool" TargetMode="External"/><Relationship Id="rId7" Type="http://schemas.openxmlformats.org/officeDocument/2006/relationships/hyperlink" Target="https://www.fizzicseducation.com.au/podcast/fizzicsed/education-tech-with-craig-kemp/" TargetMode="External"/><Relationship Id="rId2" Type="http://schemas.openxmlformats.org/officeDocument/2006/relationships/hyperlink" Target="http://mrkempnz.com/2014/08/being-evaluated-by-my-students-an-inspirational-experience.html" TargetMode="External"/><Relationship Id="rId1" Type="http://schemas.openxmlformats.org/officeDocument/2006/relationships/slideLayout" Target="../slideLayouts/slideLayout32.xml"/><Relationship Id="rId6" Type="http://schemas.openxmlformats.org/officeDocument/2006/relationships/image" Target="../media/image68.jpeg"/><Relationship Id="rId5" Type="http://schemas.openxmlformats.org/officeDocument/2006/relationships/image" Target="../media/image67.svg"/><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hyperlink" Target="http://www.casenex.com/casenex/cecReadings/theImportanceOfTeacher.pdf" TargetMode="Externa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3" Type="http://schemas.openxmlformats.org/officeDocument/2006/relationships/hyperlink" Target="https://www.fizzicseducation.com.au/podcast/fizzicsed/education-tech-with-craig-kemp/" TargetMode="External"/><Relationship Id="rId2" Type="http://schemas.openxmlformats.org/officeDocument/2006/relationships/image" Target="../media/image71.jpeg"/><Relationship Id="rId1" Type="http://schemas.openxmlformats.org/officeDocument/2006/relationships/slideLayout" Target="../slideLayouts/slideLayout33.xml"/><Relationship Id="rId4" Type="http://schemas.openxmlformats.org/officeDocument/2006/relationships/hyperlink" Target="https://publications.jrc.ec.europa.eu/repository/handle/JRC107466"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30.xml"/><Relationship Id="rId5" Type="http://schemas.openxmlformats.org/officeDocument/2006/relationships/hyperlink" Target="https://publications.jrc.ec.europa.eu/repository/handle/JRC107466" TargetMode="External"/><Relationship Id="rId4" Type="http://schemas.openxmlformats.org/officeDocument/2006/relationships/hyperlink" Target="https://www.fizzicseducation.com.au/podcast/fizzicsed/education-tech-with-craig-kemp/"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hyperlink" Target="https://www.teachthought.com/pedagogy/quick-guide-teaching-empathy-classroom/#:~:text=%203%20Tips%20For%20Teaching%20Empathy%20In%20The,are...%203%20Create%20real-life%20empathy%20opportunities%20More%20" TargetMode="External"/><Relationship Id="rId2" Type="http://schemas.openxmlformats.org/officeDocument/2006/relationships/hyperlink" Target="https://www.fizzicseducation.com.au/podcast/fizzicsed/education-tech-with-craig-kemp/"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5.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hyperlink" Target="https://medium.com/the-xplane-collection/updated-empathy-map-canvas-46df22df3c8a" TargetMode="External"/><Relationship Id="rId2" Type="http://schemas.openxmlformats.org/officeDocument/2006/relationships/image" Target="../media/image76.png"/><Relationship Id="rId1" Type="http://schemas.openxmlformats.org/officeDocument/2006/relationships/slideLayout" Target="../slideLayouts/slideLayout31.xml"/><Relationship Id="rId4" Type="http://schemas.openxmlformats.org/officeDocument/2006/relationships/hyperlink" Target="https://www.edutopia.org/article/how-simple-visual-tool-can-help-teachers-connect-students#:~:text=In%20education%2C%20an%20empathy%20map%20is%20a%20simple,takes%20into%20account%20a%20child%E2%80%99s%20interests%20and%20challenges."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hyperlink" Target="https://differentiatedassessments.weebly.com/assessment-ideas.html" TargetMode="External"/><Relationship Id="rId2" Type="http://schemas.openxmlformats.org/officeDocument/2006/relationships/image" Target="../media/image78.jpeg"/><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2" Type="http://schemas.openxmlformats.org/officeDocument/2006/relationships/hyperlink" Target="https://differentiatedassessments.weebly.com/assessment-ideas.html" TargetMode="Externa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hyperlink" Target="https://differentiatedassessments.weebly.com/assessment-ideas.html" TargetMode="External"/><Relationship Id="rId2" Type="http://schemas.openxmlformats.org/officeDocument/2006/relationships/image" Target="../media/image79.jpeg"/><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2" Type="http://schemas.openxmlformats.org/officeDocument/2006/relationships/hyperlink" Target="https://differentiatedassessments.weebly.com/assessment-ideas.html" TargetMode="Externa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hyperlink" Target="https://www.brown.edu/sheridan/inclusive-teaching-through-active-learning" TargetMode="External"/><Relationship Id="rId2" Type="http://schemas.openxmlformats.org/officeDocument/2006/relationships/image" Target="../media/image80.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3" Type="http://schemas.openxmlformats.org/officeDocument/2006/relationships/hyperlink" Target="https://www.sagepub.com/sites/default/files/upm-binaries/39528_Pages_from_Green_ch1.pdf" TargetMode="External"/><Relationship Id="rId2" Type="http://schemas.openxmlformats.org/officeDocument/2006/relationships/image" Target="../media/image81.jpeg"/><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3" Type="http://schemas.openxmlformats.org/officeDocument/2006/relationships/hyperlink" Target="https://elearningindustry.com/choosing-right-elearning-methods-factors-elements" TargetMode="External"/><Relationship Id="rId2" Type="http://schemas.openxmlformats.org/officeDocument/2006/relationships/image" Target="../media/image82.jpeg"/><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hyperlink" Target="https://www.brown.edu/sheridan/inclusive-teaching-through-active-learnin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hyperlink" Target="https://prodigy-legacy-images.s3.us-east-2.amazonaws.com/legacy-images/8-Active-Learning-Strategies.pdf" TargetMode="Externa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hyperlink" Target="https://prodigy-legacy-images.s3.us-east-2.amazonaws.com/legacy-images/8-Active-Learning-Strategies.pdf" TargetMode="Externa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hyperlink" Target="https://www.thebalancecareers.com/teaching-skills-list-2062488" TargetMode="External"/><Relationship Id="rId2" Type="http://schemas.openxmlformats.org/officeDocument/2006/relationships/image" Target="../media/image44.jp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interpersonalskillsonline.com/interpersonal-skills-for-teachers" TargetMode="External"/><Relationship Id="rId2" Type="http://schemas.openxmlformats.org/officeDocument/2006/relationships/image" Target="../media/image46.jpe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85A6-E1D0-48BA-84DC-CA2CAE877BD8}"/>
              </a:ext>
            </a:extLst>
          </p:cNvPr>
          <p:cNvSpPr>
            <a:spLocks noGrp="1"/>
          </p:cNvSpPr>
          <p:nvPr>
            <p:ph type="ctrTitle"/>
          </p:nvPr>
        </p:nvSpPr>
        <p:spPr>
          <a:xfrm>
            <a:off x="2061713" y="3597215"/>
            <a:ext cx="10130287" cy="1733910"/>
          </a:xfrm>
          <a:solidFill>
            <a:srgbClr val="E61A52"/>
          </a:solidFill>
        </p:spPr>
        <p:txBody>
          <a:bodyPr>
            <a:normAutofit/>
          </a:bodyPr>
          <a:lstStyle/>
          <a:p>
            <a:r>
              <a:rPr lang="en-US" sz="4400" dirty="0"/>
              <a:t>MODUL 6: LÄRARFÄRDIGHETER FÖR DIFFERENTIERAD UNDERVISNING</a:t>
            </a:r>
            <a:endParaRPr lang="en-IE" sz="4400" dirty="0"/>
          </a:p>
        </p:txBody>
      </p:sp>
    </p:spTree>
    <p:extLst>
      <p:ext uri="{BB962C8B-B14F-4D97-AF65-F5344CB8AC3E}">
        <p14:creationId xmlns:p14="http://schemas.microsoft.com/office/powerpoint/2010/main" val="800911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07615" y="1349265"/>
            <a:ext cx="6173529" cy="579437"/>
          </a:xfrm>
        </p:spPr>
        <p:txBody>
          <a:bodyPr>
            <a:normAutofit fontScale="90000"/>
          </a:bodyPr>
          <a:lstStyle/>
          <a:p>
            <a:r>
              <a:rPr lang="en-IE" dirty="0"/>
              <a:t>INTERPERSONELLA KOMMUNIKATIONSFÄRDIGHETER</a:t>
            </a:r>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07615" y="2092325"/>
            <a:ext cx="6734175" cy="3811588"/>
          </a:xfrm>
        </p:spPr>
        <p:txBody>
          <a:bodyPr>
            <a:noAutofit/>
          </a:bodyPr>
          <a:lstStyle/>
          <a:p>
            <a:pPr algn="just"/>
            <a:r>
              <a:rPr lang="sv-SE" sz="2400" b="0" i="0" dirty="0">
                <a:solidFill>
                  <a:srgbClr val="7A7A7A"/>
                </a:solidFill>
                <a:effectLst/>
              </a:rPr>
              <a:t>Interpersonella färdigheter är sådana som hjälper </a:t>
            </a:r>
            <a:r>
              <a:rPr lang="sv-SE" sz="2400" dirty="0">
                <a:solidFill>
                  <a:srgbClr val="7A7A7A"/>
                </a:solidFill>
              </a:rPr>
              <a:t>en person att kommunicera bra</a:t>
            </a:r>
            <a:r>
              <a:rPr lang="sv-SE" sz="2400" b="0" i="0" dirty="0">
                <a:solidFill>
                  <a:srgbClr val="7A7A7A"/>
                </a:solidFill>
                <a:effectLst/>
              </a:rPr>
              <a:t>.</a:t>
            </a:r>
          </a:p>
          <a:p>
            <a:pPr algn="just"/>
            <a:r>
              <a:rPr lang="sv-SE" sz="2400" b="0" i="0" dirty="0">
                <a:solidFill>
                  <a:srgbClr val="7A7A7A"/>
                </a:solidFill>
                <a:effectLst/>
              </a:rPr>
              <a:t>Som ordet interpersonell säger innebär det att kommunikationen sker mellan två individer, alltså är kommunikationen interpersonell.</a:t>
            </a:r>
          </a:p>
          <a:p>
            <a:pPr algn="just"/>
            <a:r>
              <a:rPr lang="sv-SE" sz="2400" b="0" i="0" dirty="0">
                <a:solidFill>
                  <a:srgbClr val="64B558"/>
                </a:solidFill>
                <a:effectLst/>
              </a:rPr>
              <a:t>Som utbildare behöver vi vara uppmärksamma och komma ihåg att kommunikation kan ske i vilken form som helst – verbalt, icke-verbalt, </a:t>
            </a:r>
            <a:r>
              <a:rPr lang="sv-SE" sz="2400" dirty="0">
                <a:solidFill>
                  <a:srgbClr val="64B558"/>
                </a:solidFill>
              </a:rPr>
              <a:t>med gester, ögonrörelser, kroppshållning och så vidare</a:t>
            </a:r>
            <a:r>
              <a:rPr lang="sv-SE" sz="2400" b="0" i="0" dirty="0">
                <a:solidFill>
                  <a:srgbClr val="64B558"/>
                </a:solidFill>
                <a:effectLst/>
              </a:rPr>
              <a:t>. </a:t>
            </a:r>
            <a:endParaRPr lang="sv-SE" sz="2400" dirty="0">
              <a:solidFill>
                <a:srgbClr val="64B558"/>
              </a:solidFill>
            </a:endParaRPr>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ahyp="http://schemas.microsoft.com/office/drawing/2018/hyperlinkcolor" val="tx"/>
                    </a:ext>
                  </a:extLst>
                </a:hlinkClick>
              </a:rPr>
              <a:t>Source</a:t>
            </a:r>
            <a:endParaRPr lang="en-IE" dirty="0">
              <a:solidFill>
                <a:srgbClr val="378FCD"/>
              </a:solidFill>
            </a:endParaRPr>
          </a:p>
        </p:txBody>
      </p:sp>
      <p:pic>
        <p:nvPicPr>
          <p:cNvPr id="11" name="Picture Placeholder 10" descr="Empty speech bubbles">
            <a:extLst>
              <a:ext uri="{FF2B5EF4-FFF2-40B4-BE49-F238E27FC236}">
                <a16:creationId xmlns:a16="http://schemas.microsoft.com/office/drawing/2014/main" id="{DEAEF397-6212-492E-A0F0-0FF78326545A}"/>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a:xfrm>
            <a:off x="733425" y="1030288"/>
            <a:ext cx="3932238" cy="4873625"/>
          </a:xfrm>
          <a:prstGeom prst="rect">
            <a:avLst/>
          </a:prstGeom>
        </p:spPr>
      </p:pic>
    </p:spTree>
    <p:extLst>
      <p:ext uri="{BB962C8B-B14F-4D97-AF65-F5344CB8AC3E}">
        <p14:creationId xmlns:p14="http://schemas.microsoft.com/office/powerpoint/2010/main" val="711575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E729C-E239-4448-A2FA-AA323E86E85A}"/>
              </a:ext>
            </a:extLst>
          </p:cNvPr>
          <p:cNvSpPr>
            <a:spLocks noGrp="1"/>
          </p:cNvSpPr>
          <p:nvPr>
            <p:ph type="title"/>
          </p:nvPr>
        </p:nvSpPr>
        <p:spPr/>
        <p:txBody>
          <a:bodyPr>
            <a:normAutofit/>
          </a:bodyPr>
          <a:lstStyle/>
          <a:p>
            <a:r>
              <a:rPr lang="en-IE" sz="3600" dirty="0" err="1"/>
              <a:t>Kommunikationsfärdigheter</a:t>
            </a:r>
            <a:r>
              <a:rPr lang="en-IE" sz="3600" dirty="0"/>
              <a:t> </a:t>
            </a:r>
            <a:r>
              <a:rPr lang="en-IE" sz="3600" dirty="0" err="1"/>
              <a:t>är</a:t>
            </a:r>
            <a:r>
              <a:rPr lang="en-IE" sz="3600" dirty="0"/>
              <a:t> </a:t>
            </a:r>
            <a:r>
              <a:rPr lang="en-IE" sz="3600" dirty="0" err="1"/>
              <a:t>nyckeln</a:t>
            </a:r>
            <a:r>
              <a:rPr lang="en-IE" sz="3600" dirty="0"/>
              <a:t> </a:t>
            </a:r>
            <a:r>
              <a:rPr lang="en-IE" sz="3600" dirty="0" err="1"/>
              <a:t>när</a:t>
            </a:r>
            <a:r>
              <a:rPr lang="en-IE" sz="3600" dirty="0"/>
              <a:t> man </a:t>
            </a:r>
            <a:r>
              <a:rPr lang="en-IE" sz="3600" dirty="0" err="1"/>
              <a:t>angriper</a:t>
            </a:r>
            <a:r>
              <a:rPr lang="en-IE" sz="3600" dirty="0"/>
              <a:t> </a:t>
            </a:r>
            <a:r>
              <a:rPr lang="en-IE" sz="3600" dirty="0" err="1"/>
              <a:t>inlärningshinder</a:t>
            </a:r>
            <a:r>
              <a:rPr lang="en-IE" sz="3600" dirty="0"/>
              <a:t> </a:t>
            </a:r>
            <a:r>
              <a:rPr lang="en-IE" sz="3600" dirty="0" err="1"/>
              <a:t>som</a:t>
            </a:r>
            <a:r>
              <a:rPr lang="en-IE" sz="3600" dirty="0"/>
              <a:t> </a:t>
            </a:r>
            <a:r>
              <a:rPr lang="en-IE" sz="3600" dirty="0" err="1"/>
              <a:t>språket</a:t>
            </a:r>
            <a:r>
              <a:rPr lang="en-IE" sz="3600" dirty="0"/>
              <a:t>.</a:t>
            </a:r>
          </a:p>
        </p:txBody>
      </p:sp>
      <p:sp>
        <p:nvSpPr>
          <p:cNvPr id="3" name="Content Placeholder 2">
            <a:extLst>
              <a:ext uri="{FF2B5EF4-FFF2-40B4-BE49-F238E27FC236}">
                <a16:creationId xmlns:a16="http://schemas.microsoft.com/office/drawing/2014/main" id="{A430EC2A-E83C-4A76-9AA7-56058C5BC2F1}"/>
              </a:ext>
            </a:extLst>
          </p:cNvPr>
          <p:cNvSpPr>
            <a:spLocks noGrp="1"/>
          </p:cNvSpPr>
          <p:nvPr>
            <p:ph idx="1"/>
          </p:nvPr>
        </p:nvSpPr>
        <p:spPr/>
        <p:txBody>
          <a:bodyPr>
            <a:normAutofit/>
          </a:bodyPr>
          <a:lstStyle/>
          <a:p>
            <a:pPr marL="0" indent="0" algn="ctr">
              <a:buNone/>
            </a:pPr>
            <a:r>
              <a:rPr lang="sv-SE" sz="3600" dirty="0"/>
              <a:t>”När jag kom till Irland talade jag inte engelska. Jag svarade på alla frågor med ’ja, ja, ja’ men jag förstod ingenting, jag vill bara bort.” </a:t>
            </a:r>
          </a:p>
          <a:p>
            <a:pPr marL="0" indent="0" algn="ctr">
              <a:buNone/>
            </a:pPr>
            <a:endParaRPr lang="sv-SE" sz="3600" dirty="0"/>
          </a:p>
          <a:p>
            <a:pPr marL="0" indent="0" algn="ctr">
              <a:buNone/>
            </a:pPr>
            <a:r>
              <a:rPr kumimoji="0" lang="sv-SE" sz="1800" b="0" i="0" u="none" strike="noStrike" kern="1200" cap="none" spc="0" normalizeH="0" baseline="0" noProof="0" dirty="0" err="1">
                <a:ln>
                  <a:noFill/>
                </a:ln>
                <a:solidFill>
                  <a:srgbClr val="E61A52"/>
                </a:solidFill>
                <a:effectLst/>
                <a:uLnTx/>
                <a:uFillTx/>
                <a:latin typeface="Calibri" panose="020F0502020204030204" pitchFamily="34" charset="0"/>
                <a:ea typeface="+mj-ea"/>
                <a:cs typeface="Calibri" panose="020F0502020204030204" pitchFamily="34" charset="0"/>
              </a:rPr>
              <a:t>Rodica</a:t>
            </a:r>
            <a:r>
              <a:rPr kumimoji="0" lang="sv-SE" sz="1800" b="0" i="0" u="none" strike="noStrike" kern="1200" cap="none" spc="0" normalizeH="0" baseline="0" noProof="0" dirty="0">
                <a:ln>
                  <a:noFill/>
                </a:ln>
                <a:solidFill>
                  <a:srgbClr val="E61A52"/>
                </a:solidFill>
                <a:effectLst/>
                <a:uLnTx/>
                <a:uFillTx/>
                <a:latin typeface="Calibri" panose="020F0502020204030204" pitchFamily="34" charset="0"/>
                <a:ea typeface="+mj-ea"/>
                <a:cs typeface="Calibri" panose="020F0502020204030204" pitchFamily="34" charset="0"/>
              </a:rPr>
              <a:t> </a:t>
            </a:r>
            <a:r>
              <a:rPr kumimoji="0" lang="sv-SE" sz="1800" b="0" i="0" u="none" strike="noStrike" kern="1200" cap="none" spc="0" normalizeH="0" baseline="0" noProof="0" dirty="0" err="1">
                <a:ln>
                  <a:noFill/>
                </a:ln>
                <a:solidFill>
                  <a:srgbClr val="E61A52"/>
                </a:solidFill>
                <a:effectLst/>
                <a:uLnTx/>
                <a:uFillTx/>
                <a:latin typeface="Calibri" panose="020F0502020204030204" pitchFamily="34" charset="0"/>
                <a:ea typeface="+mj-ea"/>
                <a:cs typeface="Calibri" panose="020F0502020204030204" pitchFamily="34" charset="0"/>
              </a:rPr>
              <a:t>Lunca</a:t>
            </a:r>
            <a:r>
              <a:rPr kumimoji="0" lang="sv-SE" sz="1800" b="0" i="0" u="none" strike="noStrike" kern="1200" cap="none" spc="0" normalizeH="0" baseline="0" noProof="0" dirty="0">
                <a:ln>
                  <a:noFill/>
                </a:ln>
                <a:solidFill>
                  <a:srgbClr val="E61A52"/>
                </a:solidFill>
                <a:effectLst/>
                <a:uLnTx/>
                <a:uFillTx/>
                <a:latin typeface="Calibri" panose="020F0502020204030204" pitchFamily="34" charset="0"/>
                <a:ea typeface="+mj-ea"/>
                <a:cs typeface="Calibri" panose="020F0502020204030204" pitchFamily="34" charset="0"/>
              </a:rPr>
              <a:t> är rom och kom till Irland från Rumänien 2001</a:t>
            </a:r>
            <a:endParaRPr lang="sv-SE" sz="1800" dirty="0">
              <a:latin typeface="Calibri" panose="020F0502020204030204" pitchFamily="34" charset="0"/>
              <a:cs typeface="Calibri" panose="020F0502020204030204" pitchFamily="34" charset="0"/>
            </a:endParaRPr>
          </a:p>
          <a:p>
            <a:pPr marL="0" indent="0">
              <a:buNone/>
            </a:pPr>
            <a:endParaRPr lang="sv-SE" dirty="0"/>
          </a:p>
        </p:txBody>
      </p:sp>
      <p:sp>
        <p:nvSpPr>
          <p:cNvPr id="4" name="TextBox 3">
            <a:extLst>
              <a:ext uri="{FF2B5EF4-FFF2-40B4-BE49-F238E27FC236}">
                <a16:creationId xmlns:a16="http://schemas.microsoft.com/office/drawing/2014/main" id="{329354C8-CF0F-4678-875B-89AC1826B5ED}"/>
              </a:ext>
            </a:extLst>
          </p:cNvPr>
          <p:cNvSpPr txBox="1"/>
          <p:nvPr/>
        </p:nvSpPr>
        <p:spPr>
          <a:xfrm>
            <a:off x="202019" y="6464595"/>
            <a:ext cx="2264734" cy="369332"/>
          </a:xfrm>
          <a:prstGeom prst="rect">
            <a:avLst/>
          </a:prstGeom>
          <a:noFill/>
        </p:spPr>
        <p:txBody>
          <a:bodyPr wrap="square" rtlCol="0">
            <a:spAutoFit/>
          </a:bodyPr>
          <a:lstStyle/>
          <a:p>
            <a:r>
              <a:rPr lang="en-IE" dirty="0" err="1">
                <a:solidFill>
                  <a:srgbClr val="378FCD"/>
                </a:solidFill>
                <a:hlinkClick r:id="rId2">
                  <a:extLst>
                    <a:ext uri="{A12FA001-AC4F-418D-AE19-62706E023703}">
                      <ahyp:hlinkClr xmlns:ahyp="http://schemas.microsoft.com/office/drawing/2018/hyperlinkcolor" val="tx"/>
                    </a:ext>
                  </a:extLst>
                </a:hlinkClick>
              </a:rPr>
              <a:t>Källa</a:t>
            </a:r>
            <a:r>
              <a:rPr lang="en-IE" dirty="0">
                <a:solidFill>
                  <a:srgbClr val="378FCD"/>
                </a:solidFill>
                <a:hlinkClick r:id="rId2">
                  <a:extLst>
                    <a:ext uri="{A12FA001-AC4F-418D-AE19-62706E023703}">
                      <ahyp:hlinkClr xmlns:ahyp="http://schemas.microsoft.com/office/drawing/2018/hyperlinkcolor" val="tx"/>
                    </a:ext>
                  </a:extLst>
                </a:hlinkClick>
              </a:rPr>
              <a:t> 1</a:t>
            </a:r>
            <a:r>
              <a:rPr lang="en-IE" dirty="0"/>
              <a:t>, </a:t>
            </a:r>
            <a:r>
              <a:rPr lang="en-IE" dirty="0" err="1">
                <a:solidFill>
                  <a:srgbClr val="378FCD"/>
                </a:solidFill>
                <a:hlinkClick r:id="rId2">
                  <a:extLst>
                    <a:ext uri="{A12FA001-AC4F-418D-AE19-62706E023703}">
                      <ahyp:hlinkClr xmlns:ahyp="http://schemas.microsoft.com/office/drawing/2018/hyperlinkcolor" val="tx"/>
                    </a:ext>
                  </a:extLst>
                </a:hlinkClick>
              </a:rPr>
              <a:t>Källa</a:t>
            </a:r>
            <a:r>
              <a:rPr lang="en-IE" dirty="0">
                <a:solidFill>
                  <a:srgbClr val="378FCD"/>
                </a:solidFill>
              </a:rPr>
              <a:t> </a:t>
            </a:r>
            <a:r>
              <a:rPr lang="en-IE" dirty="0">
                <a:solidFill>
                  <a:srgbClr val="378FCD"/>
                </a:solidFill>
                <a:hlinkClick r:id="rId3">
                  <a:extLst>
                    <a:ext uri="{A12FA001-AC4F-418D-AE19-62706E023703}">
                      <ahyp:hlinkClr xmlns:ahyp="http://schemas.microsoft.com/office/drawing/2018/hyperlinkcolor" val="tx"/>
                    </a:ext>
                  </a:extLst>
                </a:hlinkClick>
              </a:rPr>
              <a:t>2</a:t>
            </a:r>
            <a:endParaRPr lang="en-IE" dirty="0">
              <a:solidFill>
                <a:srgbClr val="378FCD"/>
              </a:solidFill>
            </a:endParaRPr>
          </a:p>
        </p:txBody>
      </p:sp>
    </p:spTree>
    <p:extLst>
      <p:ext uri="{BB962C8B-B14F-4D97-AF65-F5344CB8AC3E}">
        <p14:creationId xmlns:p14="http://schemas.microsoft.com/office/powerpoint/2010/main" val="2160515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019676" y="1220788"/>
            <a:ext cx="6165775" cy="579437"/>
          </a:xfrm>
        </p:spPr>
        <p:txBody>
          <a:bodyPr>
            <a:normAutofit fontScale="90000"/>
          </a:bodyPr>
          <a:lstStyle/>
          <a:p>
            <a:r>
              <a:rPr lang="en-IE" dirty="0"/>
              <a:t>KOMMUNIKATIONENS KOMPONENTER</a:t>
            </a:r>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42392" y="2092325"/>
            <a:ext cx="6734175" cy="3811588"/>
          </a:xfrm>
        </p:spPr>
        <p:txBody>
          <a:bodyPr>
            <a:noAutofit/>
          </a:bodyPr>
          <a:lstStyle/>
          <a:p>
            <a:pPr algn="just"/>
            <a:r>
              <a:rPr lang="sv-SE" sz="2400" dirty="0">
                <a:solidFill>
                  <a:srgbClr val="7A7A7A"/>
                </a:solidFill>
              </a:rPr>
              <a:t>Språket är en mycket viktigt komponent i kommunikationsprocessen</a:t>
            </a:r>
            <a:r>
              <a:rPr lang="sv-SE" sz="2400" dirty="0">
                <a:solidFill>
                  <a:srgbClr val="7A7A7A"/>
                </a:solidFill>
                <a:effectLst/>
              </a:rPr>
              <a:t>. I ett blandat klassrum talar inte alla samma språk</a:t>
            </a:r>
            <a:r>
              <a:rPr lang="sv-SE" sz="2400" dirty="0">
                <a:solidFill>
                  <a:srgbClr val="7A7A7A"/>
                </a:solidFill>
              </a:rPr>
              <a:t> på samma nivå men det betyder inte att vi inte kan kommunicera</a:t>
            </a:r>
            <a:r>
              <a:rPr lang="sv-SE" sz="2400" dirty="0">
                <a:solidFill>
                  <a:srgbClr val="7A7A7A"/>
                </a:solidFill>
                <a:effectLst/>
              </a:rPr>
              <a:t>. </a:t>
            </a:r>
          </a:p>
          <a:p>
            <a:pPr algn="just"/>
            <a:r>
              <a:rPr lang="sv-SE" sz="2400" dirty="0">
                <a:solidFill>
                  <a:srgbClr val="7A7A7A"/>
                </a:solidFill>
                <a:effectLst/>
              </a:rPr>
              <a:t>Inkluderande och innovativa utbildare är uppmärksamma </a:t>
            </a:r>
            <a:r>
              <a:rPr lang="sv-SE" sz="2400" dirty="0">
                <a:solidFill>
                  <a:srgbClr val="7A7A7A"/>
                </a:solidFill>
              </a:rPr>
              <a:t>på andra kommunikationssätt som kan vara </a:t>
            </a:r>
            <a:r>
              <a:rPr lang="sv-SE" sz="2400" dirty="0">
                <a:solidFill>
                  <a:srgbClr val="7A7A7A"/>
                </a:solidFill>
                <a:effectLst/>
              </a:rPr>
              <a:t>ännu mer kraftfulla än ord. </a:t>
            </a:r>
          </a:p>
          <a:p>
            <a:pPr algn="just"/>
            <a:endParaRPr lang="sv-SE" sz="2400" dirty="0">
              <a:solidFill>
                <a:srgbClr val="7A7A7A"/>
              </a:solidFill>
            </a:endParaRPr>
          </a:p>
          <a:p>
            <a:pPr algn="just"/>
            <a:r>
              <a:rPr lang="sv-SE" sz="2400" dirty="0">
                <a:solidFill>
                  <a:srgbClr val="7A7A7A"/>
                </a:solidFill>
                <a:effectLst/>
              </a:rPr>
              <a:t>Låt oss utforskar några av dessa.</a:t>
            </a:r>
          </a:p>
          <a:p>
            <a:pPr algn="just"/>
            <a:endParaRPr lang="sv-SE" sz="2400" dirty="0">
              <a:latin typeface="+mj-lt"/>
            </a:endParaRPr>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err="1">
                <a:solidFill>
                  <a:srgbClr val="378FCD"/>
                </a:solidFill>
                <a:hlinkClick r:id="rId2">
                  <a:extLst>
                    <a:ext uri="{A12FA001-AC4F-418D-AE19-62706E023703}">
                      <ahyp:hlinkClr xmlns:ahyp="http://schemas.microsoft.com/office/drawing/2018/hyperlinkcolor" val="tx"/>
                    </a:ext>
                  </a:extLst>
                </a:hlinkClick>
              </a:rPr>
              <a:t>Källa</a:t>
            </a:r>
            <a:endParaRPr lang="en-IE" dirty="0">
              <a:solidFill>
                <a:srgbClr val="378FCD"/>
              </a:solidFill>
            </a:endParaRPr>
          </a:p>
        </p:txBody>
      </p:sp>
      <p:pic>
        <p:nvPicPr>
          <p:cNvPr id="11" name="Picture Placeholder 10" descr="Teacher helping student with model wind turbine">
            <a:extLst>
              <a:ext uri="{FF2B5EF4-FFF2-40B4-BE49-F238E27FC236}">
                <a16:creationId xmlns:a16="http://schemas.microsoft.com/office/drawing/2014/main" id="{2344809B-B72B-4790-8A0D-D8CEE3BE84EE}"/>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92181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86646-1B34-4FBF-8D80-894ED72F72C5}"/>
              </a:ext>
            </a:extLst>
          </p:cNvPr>
          <p:cNvSpPr>
            <a:spLocks noGrp="1"/>
          </p:cNvSpPr>
          <p:nvPr>
            <p:ph type="title"/>
          </p:nvPr>
        </p:nvSpPr>
        <p:spPr>
          <a:xfrm>
            <a:off x="2794957" y="776377"/>
            <a:ext cx="8930317" cy="1056911"/>
          </a:xfrm>
        </p:spPr>
        <p:txBody>
          <a:bodyPr>
            <a:noAutofit/>
          </a:bodyPr>
          <a:lstStyle/>
          <a:p>
            <a:pPr algn="just"/>
            <a:r>
              <a:rPr lang="sv-SE" altLang="en-US" sz="3200" b="1" i="1" dirty="0"/>
              <a:t>Visste du att språkspecifika ord står för bara 10% av kommunikationen? </a:t>
            </a:r>
            <a:r>
              <a:rPr lang="sv-SE" altLang="en-US" sz="3200" i="1" dirty="0"/>
              <a:t>Kommunikationsprocessen består faktiskt till 90% av icke-verbal information i form av ton och kroppsspråk. </a:t>
            </a:r>
            <a:endParaRPr lang="sv-SE" sz="3200" i="1" dirty="0"/>
          </a:p>
        </p:txBody>
      </p:sp>
      <p:sp>
        <p:nvSpPr>
          <p:cNvPr id="3" name="Content Placeholder 2">
            <a:extLst>
              <a:ext uri="{FF2B5EF4-FFF2-40B4-BE49-F238E27FC236}">
                <a16:creationId xmlns:a16="http://schemas.microsoft.com/office/drawing/2014/main" id="{62BC1491-4CBF-4561-A474-3F8FD208455A}"/>
              </a:ext>
            </a:extLst>
          </p:cNvPr>
          <p:cNvSpPr>
            <a:spLocks noGrp="1"/>
          </p:cNvSpPr>
          <p:nvPr>
            <p:ph idx="13"/>
          </p:nvPr>
        </p:nvSpPr>
        <p:spPr>
          <a:xfrm>
            <a:off x="522665" y="2595472"/>
            <a:ext cx="6238043" cy="4003735"/>
          </a:xfrm>
        </p:spPr>
        <p:txBody>
          <a:bodyPr>
            <a:noAutofit/>
          </a:bodyPr>
          <a:lstStyle/>
          <a:p>
            <a:pPr marL="0" indent="0">
              <a:buNone/>
            </a:pPr>
            <a:r>
              <a:rPr lang="sv-SE" sz="2400" b="1" dirty="0"/>
              <a:t>Kroppsspråk – våra rörelser och vår hållning</a:t>
            </a:r>
          </a:p>
          <a:p>
            <a:r>
              <a:rPr lang="sv-SE" sz="2400" dirty="0"/>
              <a:t>ansiktsuttryck </a:t>
            </a:r>
          </a:p>
          <a:p>
            <a:r>
              <a:rPr lang="sv-SE" sz="2400" dirty="0"/>
              <a:t>blicken – att se på den andra personen eller inte, att vara uppmärksam eller inte</a:t>
            </a:r>
          </a:p>
          <a:p>
            <a:r>
              <a:rPr lang="sv-SE" sz="2400" dirty="0"/>
              <a:t>gester – arm- och handrörelser</a:t>
            </a:r>
          </a:p>
          <a:p>
            <a:r>
              <a:rPr lang="sv-SE" sz="2400" dirty="0"/>
              <a:t>hållning – att luta sig framåt eller bakåt, avslappnad eller stel</a:t>
            </a:r>
          </a:p>
          <a:p>
            <a:r>
              <a:rPr lang="sv-SE" sz="2400" dirty="0"/>
              <a:t>avståndet till den andra personen – för nära eller för långt bort</a:t>
            </a:r>
          </a:p>
        </p:txBody>
      </p:sp>
      <p:sp>
        <p:nvSpPr>
          <p:cNvPr id="4" name="Content Placeholder 3">
            <a:extLst>
              <a:ext uri="{FF2B5EF4-FFF2-40B4-BE49-F238E27FC236}">
                <a16:creationId xmlns:a16="http://schemas.microsoft.com/office/drawing/2014/main" id="{D5CA7F17-47FF-4154-85DE-A8A3F6CBE4D8}"/>
              </a:ext>
            </a:extLst>
          </p:cNvPr>
          <p:cNvSpPr>
            <a:spLocks noGrp="1"/>
          </p:cNvSpPr>
          <p:nvPr>
            <p:ph idx="14"/>
          </p:nvPr>
        </p:nvSpPr>
        <p:spPr>
          <a:xfrm>
            <a:off x="6838346" y="2595472"/>
            <a:ext cx="5115757" cy="1831576"/>
          </a:xfrm>
        </p:spPr>
        <p:txBody>
          <a:bodyPr>
            <a:normAutofit/>
          </a:bodyPr>
          <a:lstStyle/>
          <a:p>
            <a:pPr marL="0" indent="0">
              <a:buNone/>
            </a:pPr>
            <a:r>
              <a:rPr lang="sv-SE" sz="2400" b="1" dirty="0"/>
              <a:t>Ton – hur vi talar</a:t>
            </a:r>
          </a:p>
          <a:p>
            <a:pPr>
              <a:buFont typeface="Arial" panose="020B0604020202020204" pitchFamily="34" charset="0"/>
              <a:buChar char="•"/>
            </a:pPr>
            <a:r>
              <a:rPr lang="sv-SE" sz="2400" dirty="0"/>
              <a:t>snabbt eller långsamt</a:t>
            </a:r>
          </a:p>
          <a:p>
            <a:pPr marL="0" indent="0">
              <a:buFont typeface="Arial" panose="020B0604020202020204" pitchFamily="34" charset="0"/>
              <a:buChar char="•"/>
            </a:pPr>
            <a:r>
              <a:rPr lang="sv-SE" sz="2400" dirty="0"/>
              <a:t> mjukt eller aggressivt</a:t>
            </a:r>
          </a:p>
          <a:p>
            <a:pPr>
              <a:buFont typeface="Arial" panose="020B0604020202020204" pitchFamily="34" charset="0"/>
              <a:buChar char="•"/>
            </a:pPr>
            <a:r>
              <a:rPr lang="sv-SE" sz="2400" dirty="0"/>
              <a:t>med eller utan pauser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2430" cy="2047276"/>
          </a:xfrm>
          <a:prstGeom prst="rect">
            <a:avLst/>
          </a:prstGeom>
        </p:spPr>
      </p:pic>
    </p:spTree>
    <p:extLst>
      <p:ext uri="{BB962C8B-B14F-4D97-AF65-F5344CB8AC3E}">
        <p14:creationId xmlns:p14="http://schemas.microsoft.com/office/powerpoint/2010/main" val="931529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8BAF1-D9D6-43FE-80FB-9AD537134B03}"/>
              </a:ext>
            </a:extLst>
          </p:cNvPr>
          <p:cNvSpPr>
            <a:spLocks noGrp="1"/>
          </p:cNvSpPr>
          <p:nvPr>
            <p:ph type="title"/>
          </p:nvPr>
        </p:nvSpPr>
        <p:spPr>
          <a:xfrm>
            <a:off x="5039530" y="209593"/>
            <a:ext cx="6815072" cy="725020"/>
          </a:xfrm>
        </p:spPr>
        <p:txBody>
          <a:bodyPr>
            <a:noAutofit/>
          </a:bodyPr>
          <a:lstStyle/>
          <a:p>
            <a:br>
              <a:rPr lang="sv-SE" sz="2400" dirty="0">
                <a:solidFill>
                  <a:srgbClr val="E61A52"/>
                </a:solidFill>
              </a:rPr>
            </a:br>
            <a:r>
              <a:rPr lang="sv-SE" sz="2400" dirty="0">
                <a:solidFill>
                  <a:schemeClr val="tx1"/>
                </a:solidFill>
              </a:rPr>
              <a:t>Titta på kroppsspråket hos utbildarna på de här fotona. Gör anteckningar om deras kroppsspråk. Är det öppet, vänligt, välkomnande, negativt?</a:t>
            </a:r>
          </a:p>
        </p:txBody>
      </p:sp>
      <p:pic>
        <p:nvPicPr>
          <p:cNvPr id="9" name="Picture 8" descr="Teacher and students in laboratory">
            <a:extLst>
              <a:ext uri="{FF2B5EF4-FFF2-40B4-BE49-F238E27FC236}">
                <a16:creationId xmlns:a16="http://schemas.microsoft.com/office/drawing/2014/main" id="{9605DC98-38C6-4505-ADC7-9A2C86502D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6724" y="1374288"/>
            <a:ext cx="4276725" cy="2350264"/>
          </a:xfrm>
          <a:prstGeom prst="rect">
            <a:avLst/>
          </a:prstGeom>
        </p:spPr>
      </p:pic>
      <p:pic>
        <p:nvPicPr>
          <p:cNvPr id="11" name="Picture 10">
            <a:extLst>
              <a:ext uri="{FF2B5EF4-FFF2-40B4-BE49-F238E27FC236}">
                <a16:creationId xmlns:a16="http://schemas.microsoft.com/office/drawing/2014/main" id="{254B49E0-3890-44FC-ADE3-2BDA366941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8224" y="1394561"/>
            <a:ext cx="3200400" cy="4800600"/>
          </a:xfrm>
          <a:prstGeom prst="rect">
            <a:avLst/>
          </a:prstGeom>
        </p:spPr>
      </p:pic>
      <p:pic>
        <p:nvPicPr>
          <p:cNvPr id="14" name="Picture 13">
            <a:extLst>
              <a:ext uri="{FF2B5EF4-FFF2-40B4-BE49-F238E27FC236}">
                <a16:creationId xmlns:a16="http://schemas.microsoft.com/office/drawing/2014/main" id="{6D3FD6E7-3DF4-450B-AB66-6211332F14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3399" y="1394561"/>
            <a:ext cx="3755570" cy="2503713"/>
          </a:xfrm>
          <a:prstGeom prst="rect">
            <a:avLst/>
          </a:prstGeom>
        </p:spPr>
      </p:pic>
      <p:pic>
        <p:nvPicPr>
          <p:cNvPr id="15" name="Picture 14">
            <a:extLst>
              <a:ext uri="{FF2B5EF4-FFF2-40B4-BE49-F238E27FC236}">
                <a16:creationId xmlns:a16="http://schemas.microsoft.com/office/drawing/2014/main" id="{5D0FD1ED-8653-405F-9F50-1B8BE529C2E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53399" y="3991258"/>
            <a:ext cx="3755570" cy="2198914"/>
          </a:xfrm>
          <a:prstGeom prst="rect">
            <a:avLst/>
          </a:prstGeom>
        </p:spPr>
      </p:pic>
      <p:pic>
        <p:nvPicPr>
          <p:cNvPr id="17" name="Picture 16" descr="Teacher pointing to whiteboard">
            <a:extLst>
              <a:ext uri="{FF2B5EF4-FFF2-40B4-BE49-F238E27FC236}">
                <a16:creationId xmlns:a16="http://schemas.microsoft.com/office/drawing/2014/main" id="{0817CF58-1E0F-4DB7-92B0-E22B14E3AFF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4321" y="3869968"/>
            <a:ext cx="4276725" cy="2320204"/>
          </a:xfrm>
          <a:prstGeom prst="rect">
            <a:avLst/>
          </a:prstGeom>
        </p:spPr>
      </p:pic>
      <p:sp>
        <p:nvSpPr>
          <p:cNvPr id="19" name="TextBox 18">
            <a:extLst>
              <a:ext uri="{FF2B5EF4-FFF2-40B4-BE49-F238E27FC236}">
                <a16:creationId xmlns:a16="http://schemas.microsoft.com/office/drawing/2014/main" id="{3B743C3E-2D54-4163-A6A9-DCFB7EC5851A}"/>
              </a:ext>
            </a:extLst>
          </p:cNvPr>
          <p:cNvSpPr txBox="1"/>
          <p:nvPr/>
        </p:nvSpPr>
        <p:spPr>
          <a:xfrm>
            <a:off x="454321" y="6190172"/>
            <a:ext cx="11454647" cy="646331"/>
          </a:xfrm>
          <a:prstGeom prst="rect">
            <a:avLst/>
          </a:prstGeom>
          <a:noFill/>
        </p:spPr>
        <p:txBody>
          <a:bodyPr wrap="square">
            <a:spAutoFit/>
          </a:bodyPr>
          <a:lstStyle/>
          <a:p>
            <a:r>
              <a:rPr lang="sv-SE" sz="1800" dirty="0"/>
              <a:t>Reflektera över ditt eget kroppsspråk i klassrummet – hur öppet, välkomnande och inkluderande skulle </a:t>
            </a:r>
            <a:r>
              <a:rPr lang="sv-SE" dirty="0"/>
              <a:t>du säga att det är?</a:t>
            </a:r>
          </a:p>
        </p:txBody>
      </p:sp>
      <p:sp>
        <p:nvSpPr>
          <p:cNvPr id="3" name="Rectangle 2"/>
          <p:cNvSpPr/>
          <p:nvPr/>
        </p:nvSpPr>
        <p:spPr>
          <a:xfrm>
            <a:off x="594320" y="48883"/>
            <a:ext cx="3996728" cy="523220"/>
          </a:xfrm>
          <a:prstGeom prst="rect">
            <a:avLst/>
          </a:prstGeom>
        </p:spPr>
        <p:txBody>
          <a:bodyPr wrap="square">
            <a:spAutoFit/>
          </a:bodyPr>
          <a:lstStyle/>
          <a:p>
            <a:r>
              <a:rPr lang="en-US" sz="2800" b="1" i="1" dirty="0" err="1">
                <a:solidFill>
                  <a:schemeClr val="accent4">
                    <a:lumMod val="75000"/>
                  </a:schemeClr>
                </a:solidFill>
                <a:latin typeface="Ink Free" panose="03080402000500000000" pitchFamily="66" charset="0"/>
              </a:rPr>
              <a:t>Tid</a:t>
            </a:r>
            <a:r>
              <a:rPr lang="en-US" sz="2800" b="1" i="1" dirty="0">
                <a:solidFill>
                  <a:schemeClr val="accent4">
                    <a:lumMod val="75000"/>
                  </a:schemeClr>
                </a:solidFill>
                <a:latin typeface="Ink Free" panose="03080402000500000000" pitchFamily="66" charset="0"/>
              </a:rPr>
              <a:t> för </a:t>
            </a:r>
            <a:r>
              <a:rPr lang="en-US" sz="2800" b="1" i="1" dirty="0" err="1">
                <a:solidFill>
                  <a:schemeClr val="accent4">
                    <a:lumMod val="75000"/>
                  </a:schemeClr>
                </a:solidFill>
                <a:latin typeface="Ink Free" panose="03080402000500000000" pitchFamily="66" charset="0"/>
              </a:rPr>
              <a:t>självreflektion</a:t>
            </a:r>
            <a:endParaRPr lang="en-US" sz="2800" dirty="0"/>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8331" y="451596"/>
            <a:ext cx="928705" cy="725020"/>
          </a:xfrm>
          <a:prstGeom prst="rect">
            <a:avLst/>
          </a:prstGeom>
        </p:spPr>
      </p:pic>
    </p:spTree>
    <p:extLst>
      <p:ext uri="{BB962C8B-B14F-4D97-AF65-F5344CB8AC3E}">
        <p14:creationId xmlns:p14="http://schemas.microsoft.com/office/powerpoint/2010/main" val="710622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C70F0A-E9E8-40D3-B145-0EDA4B7E02D0}"/>
              </a:ext>
            </a:extLst>
          </p:cNvPr>
          <p:cNvSpPr>
            <a:spLocks noGrp="1"/>
          </p:cNvSpPr>
          <p:nvPr>
            <p:ph sz="half" idx="2"/>
          </p:nvPr>
        </p:nvSpPr>
        <p:spPr>
          <a:xfrm>
            <a:off x="839788" y="3095625"/>
            <a:ext cx="5157787" cy="3397250"/>
          </a:xfrm>
        </p:spPr>
        <p:txBody>
          <a:bodyPr>
            <a:normAutofit/>
          </a:bodyPr>
          <a:lstStyle/>
          <a:p>
            <a:pPr marL="0" indent="0" algn="just">
              <a:buNone/>
            </a:pPr>
            <a:r>
              <a:rPr lang="sv-SE" sz="2400" dirty="0"/>
              <a:t>Vissa studerande med inlärningssvårigheter kan misstolka tonen i rösten, ansiktsuttryck och gester. Engelskstuderande kan komma från andra kulturer där en gest har en annan betydelse. </a:t>
            </a:r>
          </a:p>
          <a:p>
            <a:pPr marL="0" indent="0" algn="just">
              <a:buNone/>
            </a:pPr>
            <a:r>
              <a:rPr lang="sv-SE" sz="2400" dirty="0"/>
              <a:t>Använd ord för att understryka ditt kroppsspråk när du vill att klassen ska veta hur du känner dig.</a:t>
            </a:r>
          </a:p>
        </p:txBody>
      </p:sp>
      <p:sp>
        <p:nvSpPr>
          <p:cNvPr id="3" name="Content Placeholder 2">
            <a:extLst>
              <a:ext uri="{FF2B5EF4-FFF2-40B4-BE49-F238E27FC236}">
                <a16:creationId xmlns:a16="http://schemas.microsoft.com/office/drawing/2014/main" id="{E93F13C9-AD1C-4B3C-9E2E-A818AC652F3C}"/>
              </a:ext>
            </a:extLst>
          </p:cNvPr>
          <p:cNvSpPr>
            <a:spLocks noGrp="1"/>
          </p:cNvSpPr>
          <p:nvPr>
            <p:ph sz="quarter" idx="4"/>
          </p:nvPr>
        </p:nvSpPr>
        <p:spPr>
          <a:xfrm>
            <a:off x="6169024" y="2808287"/>
            <a:ext cx="5183188" cy="3684588"/>
          </a:xfrm>
        </p:spPr>
        <p:txBody>
          <a:bodyPr>
            <a:normAutofit/>
          </a:bodyPr>
          <a:lstStyle/>
          <a:p>
            <a:pPr marL="0" indent="0" algn="just">
              <a:buNone/>
            </a:pPr>
            <a:r>
              <a:rPr lang="sv-SE" sz="2400" dirty="0"/>
              <a:t>Läs information högt som visas för ögat. Ge både muntliga och skriftliga instruktioner. </a:t>
            </a:r>
          </a:p>
          <a:p>
            <a:pPr marL="0" indent="0" algn="just">
              <a:buNone/>
            </a:pPr>
            <a:r>
              <a:rPr lang="sv-SE" sz="2400" dirty="0"/>
              <a:t>Föreslå de studerande att spela in dina lektioner. Det kan vara nyttigt för många studerande med språksvårigheter att lyssna på orden flera gånger. </a:t>
            </a:r>
          </a:p>
        </p:txBody>
      </p:sp>
      <p:sp>
        <p:nvSpPr>
          <p:cNvPr id="4" name="Title 3">
            <a:extLst>
              <a:ext uri="{FF2B5EF4-FFF2-40B4-BE49-F238E27FC236}">
                <a16:creationId xmlns:a16="http://schemas.microsoft.com/office/drawing/2014/main" id="{FE0EE01D-9D08-4DD0-BC16-025C343702ED}"/>
              </a:ext>
            </a:extLst>
          </p:cNvPr>
          <p:cNvSpPr>
            <a:spLocks noGrp="1"/>
          </p:cNvSpPr>
          <p:nvPr>
            <p:ph type="title"/>
          </p:nvPr>
        </p:nvSpPr>
        <p:spPr>
          <a:xfrm>
            <a:off x="836612" y="365125"/>
            <a:ext cx="8562569" cy="1325563"/>
          </a:xfrm>
        </p:spPr>
        <p:txBody>
          <a:bodyPr>
            <a:normAutofit/>
          </a:bodyPr>
          <a:lstStyle/>
          <a:p>
            <a:r>
              <a:rPr lang="en-IE" sz="3600" dirty="0">
                <a:solidFill>
                  <a:srgbClr val="378FCD"/>
                </a:solidFill>
              </a:rPr>
              <a:t>TIPS FÖR BÄTTRE KOMMUNIKATION I ETT BLANDAT KLASSRUM</a:t>
            </a:r>
          </a:p>
        </p:txBody>
      </p:sp>
      <p:sp>
        <p:nvSpPr>
          <p:cNvPr id="5" name="Text Placeholder 4">
            <a:extLst>
              <a:ext uri="{FF2B5EF4-FFF2-40B4-BE49-F238E27FC236}">
                <a16:creationId xmlns:a16="http://schemas.microsoft.com/office/drawing/2014/main" id="{4FA9550F-D9A3-44C8-B21B-63D5F12BBE48}"/>
              </a:ext>
            </a:extLst>
          </p:cNvPr>
          <p:cNvSpPr>
            <a:spLocks noGrp="1"/>
          </p:cNvSpPr>
          <p:nvPr>
            <p:ph type="body" idx="1"/>
          </p:nvPr>
        </p:nvSpPr>
        <p:spPr>
          <a:xfrm>
            <a:off x="836612" y="1920576"/>
            <a:ext cx="5157787" cy="1070273"/>
          </a:xfrm>
          <a:solidFill>
            <a:srgbClr val="E61A52"/>
          </a:solidFill>
        </p:spPr>
        <p:txBody>
          <a:bodyPr>
            <a:normAutofit/>
          </a:bodyPr>
          <a:lstStyle/>
          <a:p>
            <a:r>
              <a:rPr lang="en-IE" dirty="0"/>
              <a:t>VAR UPPMÄRKSAM PÅ HUR DITT KROPPSSPRÅK TOLKAS</a:t>
            </a:r>
          </a:p>
        </p:txBody>
      </p:sp>
      <p:sp>
        <p:nvSpPr>
          <p:cNvPr id="6" name="Text Placeholder 5">
            <a:extLst>
              <a:ext uri="{FF2B5EF4-FFF2-40B4-BE49-F238E27FC236}">
                <a16:creationId xmlns:a16="http://schemas.microsoft.com/office/drawing/2014/main" id="{1AEEB6CA-D8E8-4E47-BEE7-FF332ACFD10B}"/>
              </a:ext>
            </a:extLst>
          </p:cNvPr>
          <p:cNvSpPr>
            <a:spLocks noGrp="1"/>
          </p:cNvSpPr>
          <p:nvPr>
            <p:ph type="body" sz="quarter" idx="3"/>
          </p:nvPr>
        </p:nvSpPr>
        <p:spPr>
          <a:xfrm>
            <a:off x="6172200" y="1925717"/>
            <a:ext cx="5183188" cy="823912"/>
          </a:xfrm>
          <a:solidFill>
            <a:srgbClr val="378FCD"/>
          </a:solidFill>
        </p:spPr>
        <p:txBody>
          <a:bodyPr>
            <a:normAutofit/>
          </a:bodyPr>
          <a:lstStyle/>
          <a:p>
            <a:r>
              <a:rPr lang="en-US" dirty="0"/>
              <a:t>DIFFERENTIERA DINA KOMMUNIKATIONSMETODER</a:t>
            </a:r>
            <a:endParaRPr lang="en-IE" dirty="0"/>
          </a:p>
        </p:txBody>
      </p:sp>
    </p:spTree>
    <p:extLst>
      <p:ext uri="{BB962C8B-B14F-4D97-AF65-F5344CB8AC3E}">
        <p14:creationId xmlns:p14="http://schemas.microsoft.com/office/powerpoint/2010/main" val="1175389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C70F0A-E9E8-40D3-B145-0EDA4B7E02D0}"/>
              </a:ext>
            </a:extLst>
          </p:cNvPr>
          <p:cNvSpPr>
            <a:spLocks noGrp="1"/>
          </p:cNvSpPr>
          <p:nvPr>
            <p:ph sz="half" idx="2"/>
          </p:nvPr>
        </p:nvSpPr>
        <p:spPr>
          <a:xfrm>
            <a:off x="839788" y="2808287"/>
            <a:ext cx="5157787" cy="3684588"/>
          </a:xfrm>
        </p:spPr>
        <p:txBody>
          <a:bodyPr>
            <a:normAutofit/>
          </a:bodyPr>
          <a:lstStyle/>
          <a:p>
            <a:pPr marL="0" indent="0" algn="just">
              <a:buNone/>
            </a:pPr>
            <a:r>
              <a:rPr lang="sv-SE" sz="2400" dirty="0"/>
              <a:t>Använd kroppsspråk som hjälp i kommunikationen. </a:t>
            </a:r>
          </a:p>
          <a:p>
            <a:pPr marL="0" indent="0" algn="just">
              <a:buNone/>
            </a:pPr>
            <a:r>
              <a:rPr lang="sv-SE" sz="2400" dirty="0"/>
              <a:t>Visa det. </a:t>
            </a:r>
          </a:p>
          <a:p>
            <a:pPr marL="0" indent="0" algn="just">
              <a:buNone/>
            </a:pPr>
            <a:r>
              <a:rPr lang="sv-SE" sz="2400" dirty="0"/>
              <a:t>Demonstrera med riktiga föremål. </a:t>
            </a:r>
          </a:p>
          <a:p>
            <a:pPr marL="0" indent="0" algn="just">
              <a:buNone/>
            </a:pPr>
            <a:r>
              <a:rPr lang="sv-SE" sz="2400" dirty="0"/>
              <a:t>Använd bilder och förstärk med skrivet material när det är möjligt. </a:t>
            </a:r>
          </a:p>
        </p:txBody>
      </p:sp>
      <p:sp>
        <p:nvSpPr>
          <p:cNvPr id="3" name="Content Placeholder 2">
            <a:extLst>
              <a:ext uri="{FF2B5EF4-FFF2-40B4-BE49-F238E27FC236}">
                <a16:creationId xmlns:a16="http://schemas.microsoft.com/office/drawing/2014/main" id="{E93F13C9-AD1C-4B3C-9E2E-A818AC652F3C}"/>
              </a:ext>
            </a:extLst>
          </p:cNvPr>
          <p:cNvSpPr>
            <a:spLocks noGrp="1"/>
          </p:cNvSpPr>
          <p:nvPr>
            <p:ph sz="quarter" idx="4"/>
          </p:nvPr>
        </p:nvSpPr>
        <p:spPr>
          <a:xfrm>
            <a:off x="6169024" y="2808287"/>
            <a:ext cx="5183188" cy="3684588"/>
          </a:xfrm>
        </p:spPr>
        <p:txBody>
          <a:bodyPr>
            <a:normAutofit lnSpcReduction="10000"/>
          </a:bodyPr>
          <a:lstStyle/>
          <a:p>
            <a:pPr marL="0" indent="0" algn="just">
              <a:buNone/>
            </a:pPr>
            <a:r>
              <a:rPr lang="sv-SE" sz="2400" dirty="0"/>
              <a:t>Två studerande är inte likadana, och det är avgörande att vi i våra ansträngningar att bli mer inkluderande utbildare lär oss allt vi kan om alla kommunikationsproblem hos studerande i vårt klassrum, däribland, men inte bara, tal-, språk- och uppfattningsproblem. Ju mer informerade vi är desto bättre kan vi ta hand om dem med differentierat lärande.</a:t>
            </a:r>
          </a:p>
          <a:p>
            <a:pPr marL="0" indent="0" algn="just">
              <a:buNone/>
            </a:pPr>
            <a:endParaRPr lang="sv-SE" sz="2400" dirty="0"/>
          </a:p>
        </p:txBody>
      </p:sp>
      <p:sp>
        <p:nvSpPr>
          <p:cNvPr id="4" name="Title 3">
            <a:extLst>
              <a:ext uri="{FF2B5EF4-FFF2-40B4-BE49-F238E27FC236}">
                <a16:creationId xmlns:a16="http://schemas.microsoft.com/office/drawing/2014/main" id="{FE0EE01D-9D08-4DD0-BC16-025C343702ED}"/>
              </a:ext>
            </a:extLst>
          </p:cNvPr>
          <p:cNvSpPr>
            <a:spLocks noGrp="1"/>
          </p:cNvSpPr>
          <p:nvPr>
            <p:ph type="title"/>
          </p:nvPr>
        </p:nvSpPr>
        <p:spPr>
          <a:xfrm>
            <a:off x="836612" y="365125"/>
            <a:ext cx="8562569" cy="1325563"/>
          </a:xfrm>
        </p:spPr>
        <p:txBody>
          <a:bodyPr>
            <a:normAutofit/>
          </a:bodyPr>
          <a:lstStyle/>
          <a:p>
            <a:r>
              <a:rPr lang="en-IE" sz="3600" dirty="0">
                <a:solidFill>
                  <a:srgbClr val="378FCD"/>
                </a:solidFill>
              </a:rPr>
              <a:t>TIPS FÖR BÄTTRE KOMMUNIKATION I ETT BLANDAT KLASSRUM</a:t>
            </a:r>
          </a:p>
        </p:txBody>
      </p:sp>
      <p:sp>
        <p:nvSpPr>
          <p:cNvPr id="5" name="Text Placeholder 4">
            <a:extLst>
              <a:ext uri="{FF2B5EF4-FFF2-40B4-BE49-F238E27FC236}">
                <a16:creationId xmlns:a16="http://schemas.microsoft.com/office/drawing/2014/main" id="{4FA9550F-D9A3-44C8-B21B-63D5F12BBE48}"/>
              </a:ext>
            </a:extLst>
          </p:cNvPr>
          <p:cNvSpPr>
            <a:spLocks noGrp="1"/>
          </p:cNvSpPr>
          <p:nvPr>
            <p:ph type="body" idx="1"/>
          </p:nvPr>
        </p:nvSpPr>
        <p:spPr>
          <a:xfrm>
            <a:off x="836612" y="1920577"/>
            <a:ext cx="5157787" cy="832148"/>
          </a:xfrm>
        </p:spPr>
        <p:txBody>
          <a:bodyPr/>
          <a:lstStyle/>
          <a:p>
            <a:r>
              <a:rPr lang="en-IE" dirty="0"/>
              <a:t>VISA OCH BERÄTTA</a:t>
            </a:r>
          </a:p>
        </p:txBody>
      </p:sp>
      <p:sp>
        <p:nvSpPr>
          <p:cNvPr id="6" name="Text Placeholder 5">
            <a:extLst>
              <a:ext uri="{FF2B5EF4-FFF2-40B4-BE49-F238E27FC236}">
                <a16:creationId xmlns:a16="http://schemas.microsoft.com/office/drawing/2014/main" id="{1AEEB6CA-D8E8-4E47-BEE7-FF332ACFD10B}"/>
              </a:ext>
            </a:extLst>
          </p:cNvPr>
          <p:cNvSpPr>
            <a:spLocks noGrp="1"/>
          </p:cNvSpPr>
          <p:nvPr>
            <p:ph type="body" sz="quarter" idx="3"/>
          </p:nvPr>
        </p:nvSpPr>
        <p:spPr>
          <a:xfrm>
            <a:off x="6172200" y="1925717"/>
            <a:ext cx="5183188" cy="823912"/>
          </a:xfrm>
        </p:spPr>
        <p:txBody>
          <a:bodyPr>
            <a:normAutofit/>
          </a:bodyPr>
          <a:lstStyle/>
          <a:p>
            <a:r>
              <a:rPr lang="en-IE" dirty="0"/>
              <a:t>FÖRSTÅ TÄNKBARA PROBLEM I KOMMUNIKATIONEN</a:t>
            </a:r>
          </a:p>
        </p:txBody>
      </p:sp>
    </p:spTree>
    <p:extLst>
      <p:ext uri="{BB962C8B-B14F-4D97-AF65-F5344CB8AC3E}">
        <p14:creationId xmlns:p14="http://schemas.microsoft.com/office/powerpoint/2010/main" val="2024740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C70F0A-E9E8-40D3-B145-0EDA4B7E02D0}"/>
              </a:ext>
            </a:extLst>
          </p:cNvPr>
          <p:cNvSpPr>
            <a:spLocks noGrp="1"/>
          </p:cNvSpPr>
          <p:nvPr>
            <p:ph sz="half" idx="2"/>
          </p:nvPr>
        </p:nvSpPr>
        <p:spPr>
          <a:xfrm>
            <a:off x="839788" y="2808286"/>
            <a:ext cx="5157787" cy="4049713"/>
          </a:xfrm>
        </p:spPr>
        <p:txBody>
          <a:bodyPr>
            <a:normAutofit/>
          </a:bodyPr>
          <a:lstStyle/>
          <a:p>
            <a:pPr marL="0" indent="0" algn="just">
              <a:buNone/>
            </a:pPr>
            <a:r>
              <a:rPr lang="sv-SE" sz="2400" dirty="0"/>
              <a:t>Att använda könsneutralt språk och att respektera de studerandes pronomen räcker långt för att få de studerande att känna tillhörighet. Som utbildare är det avgörande att vi undertrycker könsförtryck och lär oss om och integrerar könsinkluderande språk, praktiker och allmän kunskap i klassrumsmiljön. </a:t>
            </a:r>
          </a:p>
        </p:txBody>
      </p:sp>
      <p:sp>
        <p:nvSpPr>
          <p:cNvPr id="3" name="Content Placeholder 2">
            <a:extLst>
              <a:ext uri="{FF2B5EF4-FFF2-40B4-BE49-F238E27FC236}">
                <a16:creationId xmlns:a16="http://schemas.microsoft.com/office/drawing/2014/main" id="{E93F13C9-AD1C-4B3C-9E2E-A818AC652F3C}"/>
              </a:ext>
            </a:extLst>
          </p:cNvPr>
          <p:cNvSpPr>
            <a:spLocks noGrp="1"/>
          </p:cNvSpPr>
          <p:nvPr>
            <p:ph sz="quarter" idx="4"/>
          </p:nvPr>
        </p:nvSpPr>
        <p:spPr>
          <a:xfrm>
            <a:off x="6169024" y="2808286"/>
            <a:ext cx="5183188" cy="3340100"/>
          </a:xfrm>
        </p:spPr>
        <p:txBody>
          <a:bodyPr>
            <a:noAutofit/>
          </a:bodyPr>
          <a:lstStyle/>
          <a:p>
            <a:pPr marL="0" indent="0" algn="just">
              <a:buNone/>
            </a:pPr>
            <a:r>
              <a:rPr lang="sv-SE" sz="2400" dirty="0"/>
              <a:t>Att skapa grundläggande regler för uppförande och dialog i klassrummet kan vara extremt nyttigt när man försöker skapa ett rum för öppen och respektfull dialog. Öppna och respektfulla dialoger kan öka känslan av trygghet och säkerhet i skolan, vilket är nödvändigt för de studerandes inlärning och utveckling. </a:t>
            </a:r>
          </a:p>
        </p:txBody>
      </p:sp>
      <p:sp>
        <p:nvSpPr>
          <p:cNvPr id="4" name="Title 3">
            <a:extLst>
              <a:ext uri="{FF2B5EF4-FFF2-40B4-BE49-F238E27FC236}">
                <a16:creationId xmlns:a16="http://schemas.microsoft.com/office/drawing/2014/main" id="{FE0EE01D-9D08-4DD0-BC16-025C343702ED}"/>
              </a:ext>
            </a:extLst>
          </p:cNvPr>
          <p:cNvSpPr>
            <a:spLocks noGrp="1"/>
          </p:cNvSpPr>
          <p:nvPr>
            <p:ph type="title"/>
          </p:nvPr>
        </p:nvSpPr>
        <p:spPr>
          <a:xfrm>
            <a:off x="836612" y="365125"/>
            <a:ext cx="8562569" cy="1325563"/>
          </a:xfrm>
        </p:spPr>
        <p:txBody>
          <a:bodyPr>
            <a:normAutofit/>
          </a:bodyPr>
          <a:lstStyle/>
          <a:p>
            <a:r>
              <a:rPr lang="en-IE" sz="3600" dirty="0">
                <a:solidFill>
                  <a:srgbClr val="378FCD"/>
                </a:solidFill>
              </a:rPr>
              <a:t>TIPS FÖR BÄTTRE KOMMUNIKATION I ETT BLANDAT KLASSRUM</a:t>
            </a:r>
          </a:p>
        </p:txBody>
      </p:sp>
      <p:sp>
        <p:nvSpPr>
          <p:cNvPr id="5" name="Text Placeholder 4">
            <a:extLst>
              <a:ext uri="{FF2B5EF4-FFF2-40B4-BE49-F238E27FC236}">
                <a16:creationId xmlns:a16="http://schemas.microsoft.com/office/drawing/2014/main" id="{4FA9550F-D9A3-44C8-B21B-63D5F12BBE48}"/>
              </a:ext>
            </a:extLst>
          </p:cNvPr>
          <p:cNvSpPr>
            <a:spLocks noGrp="1"/>
          </p:cNvSpPr>
          <p:nvPr>
            <p:ph type="body" idx="1"/>
          </p:nvPr>
        </p:nvSpPr>
        <p:spPr>
          <a:xfrm>
            <a:off x="836612" y="1920577"/>
            <a:ext cx="5157787" cy="823912"/>
          </a:xfrm>
        </p:spPr>
        <p:txBody>
          <a:bodyPr>
            <a:normAutofit/>
          </a:bodyPr>
          <a:lstStyle/>
          <a:p>
            <a:r>
              <a:rPr lang="en-IE" dirty="0"/>
              <a:t>VAR MEDVETEN OM OCH ANVÄND KÖNSNEUTRALT SPRÅK</a:t>
            </a:r>
          </a:p>
        </p:txBody>
      </p:sp>
      <p:sp>
        <p:nvSpPr>
          <p:cNvPr id="6" name="Text Placeholder 5">
            <a:extLst>
              <a:ext uri="{FF2B5EF4-FFF2-40B4-BE49-F238E27FC236}">
                <a16:creationId xmlns:a16="http://schemas.microsoft.com/office/drawing/2014/main" id="{1AEEB6CA-D8E8-4E47-BEE7-FF332ACFD10B}"/>
              </a:ext>
            </a:extLst>
          </p:cNvPr>
          <p:cNvSpPr>
            <a:spLocks noGrp="1"/>
          </p:cNvSpPr>
          <p:nvPr>
            <p:ph type="body" sz="quarter" idx="3"/>
          </p:nvPr>
        </p:nvSpPr>
        <p:spPr>
          <a:xfrm>
            <a:off x="6172200" y="1925716"/>
            <a:ext cx="5183188" cy="818773"/>
          </a:xfrm>
        </p:spPr>
        <p:txBody>
          <a:bodyPr>
            <a:normAutofit/>
          </a:bodyPr>
          <a:lstStyle/>
          <a:p>
            <a:r>
              <a:rPr lang="en-US" dirty="0"/>
              <a:t>SKAPA ÖPPEN OCH RESPEKTFULL DIALOG</a:t>
            </a:r>
            <a:endParaRPr lang="en-IE" dirty="0"/>
          </a:p>
        </p:txBody>
      </p:sp>
    </p:spTree>
    <p:extLst>
      <p:ext uri="{BB962C8B-B14F-4D97-AF65-F5344CB8AC3E}">
        <p14:creationId xmlns:p14="http://schemas.microsoft.com/office/powerpoint/2010/main" val="3670438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9E10321-43AB-4F48-96CB-F4394CD3638E}"/>
              </a:ext>
            </a:extLst>
          </p:cNvPr>
          <p:cNvSpPr>
            <a:spLocks noGrp="1"/>
          </p:cNvSpPr>
          <p:nvPr>
            <p:ph type="title"/>
          </p:nvPr>
        </p:nvSpPr>
        <p:spPr>
          <a:xfrm>
            <a:off x="456854" y="1202083"/>
            <a:ext cx="5639146" cy="1325563"/>
          </a:xfrm>
        </p:spPr>
        <p:txBody>
          <a:bodyPr>
            <a:normAutofit/>
          </a:bodyPr>
          <a:lstStyle/>
          <a:p>
            <a:pPr>
              <a:spcBef>
                <a:spcPts val="1000"/>
              </a:spcBef>
              <a:spcAft>
                <a:spcPts val="1000"/>
              </a:spcAft>
            </a:pPr>
            <a:r>
              <a:rPr lang="en-GB" sz="2800" dirty="0">
                <a:solidFill>
                  <a:schemeClr val="bg1"/>
                </a:solidFill>
                <a:latin typeface="+mn-lt"/>
                <a:ea typeface="+mn-ea"/>
                <a:cs typeface="+mn-cs"/>
              </a:rPr>
              <a:t>ENHET 2 LEDARSKAPSFÄRDIGHETER OCH KARAKTÄRSDRAG</a:t>
            </a:r>
          </a:p>
        </p:txBody>
      </p:sp>
      <p:sp>
        <p:nvSpPr>
          <p:cNvPr id="9" name="Tijdelijke aanduiding voor inhoud 8">
            <a:extLst>
              <a:ext uri="{FF2B5EF4-FFF2-40B4-BE49-F238E27FC236}">
                <a16:creationId xmlns:a16="http://schemas.microsoft.com/office/drawing/2014/main" id="{0C6DE5DB-0A94-4231-A32C-60AC9DFB24FB}"/>
              </a:ext>
            </a:extLst>
          </p:cNvPr>
          <p:cNvSpPr>
            <a:spLocks noGrp="1"/>
          </p:cNvSpPr>
          <p:nvPr>
            <p:ph sz="half" idx="1"/>
          </p:nvPr>
        </p:nvSpPr>
        <p:spPr>
          <a:xfrm>
            <a:off x="456854" y="3317359"/>
            <a:ext cx="5639147" cy="2817628"/>
          </a:xfrm>
        </p:spPr>
        <p:txBody>
          <a:bodyPr>
            <a:normAutofit/>
          </a:bodyPr>
          <a:lstStyle/>
          <a:p>
            <a:pPr algn="just"/>
            <a:r>
              <a:rPr lang="sv-SE" sz="2200" b="0" i="0" dirty="0">
                <a:effectLst/>
              </a:rPr>
              <a:t>Som utbildare är vi förebilder varje dag för de studerande och inlärare som vi undervisar. </a:t>
            </a:r>
          </a:p>
          <a:p>
            <a:pPr algn="just"/>
            <a:r>
              <a:rPr lang="sv-SE" sz="2200" dirty="0"/>
              <a:t>Vårt eget uppförande och handlingar är det enskilt viktigaste sättet som vi visar inkluderande ledarskap i och utanför klassrummet</a:t>
            </a:r>
            <a:r>
              <a:rPr lang="sv-SE" sz="2200" b="0" i="0" dirty="0">
                <a:effectLst/>
              </a:rPr>
              <a:t>. </a:t>
            </a:r>
          </a:p>
          <a:p>
            <a:pPr algn="just"/>
            <a:endParaRPr lang="sv-SE" sz="2200" dirty="0"/>
          </a:p>
        </p:txBody>
      </p:sp>
      <p:pic>
        <p:nvPicPr>
          <p:cNvPr id="3" name="Picture 2" descr="Woman holding soccer ball">
            <a:extLst>
              <a:ext uri="{FF2B5EF4-FFF2-40B4-BE49-F238E27FC236}">
                <a16:creationId xmlns:a16="http://schemas.microsoft.com/office/drawing/2014/main" id="{6196580B-9217-4A6D-BED7-3933CAD821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34496" y="857103"/>
            <a:ext cx="5200650" cy="3949700"/>
          </a:xfrm>
          <a:prstGeom prst="rect">
            <a:avLst/>
          </a:prstGeom>
        </p:spPr>
      </p:pic>
    </p:spTree>
    <p:extLst>
      <p:ext uri="{BB962C8B-B14F-4D97-AF65-F5344CB8AC3E}">
        <p14:creationId xmlns:p14="http://schemas.microsoft.com/office/powerpoint/2010/main" val="2191398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BE187-B76A-4D53-B4FB-E898956AC046}"/>
              </a:ext>
            </a:extLst>
          </p:cNvPr>
          <p:cNvSpPr>
            <a:spLocks noGrp="1"/>
          </p:cNvSpPr>
          <p:nvPr>
            <p:ph type="title"/>
          </p:nvPr>
        </p:nvSpPr>
        <p:spPr/>
        <p:txBody>
          <a:bodyPr>
            <a:normAutofit/>
          </a:bodyPr>
          <a:lstStyle/>
          <a:p>
            <a:r>
              <a:rPr lang="en-IE" sz="3600" dirty="0"/>
              <a:t>VARFÖR ÄR INKLUDERANDE LEDARSKAPSFÄRDIGHETER VIKTIGA?</a:t>
            </a:r>
          </a:p>
        </p:txBody>
      </p:sp>
      <p:sp>
        <p:nvSpPr>
          <p:cNvPr id="3" name="Content Placeholder 2">
            <a:extLst>
              <a:ext uri="{FF2B5EF4-FFF2-40B4-BE49-F238E27FC236}">
                <a16:creationId xmlns:a16="http://schemas.microsoft.com/office/drawing/2014/main" id="{6B90B574-2A92-4101-8DDE-EDD78D0753A7}"/>
              </a:ext>
            </a:extLst>
          </p:cNvPr>
          <p:cNvSpPr>
            <a:spLocks noGrp="1"/>
          </p:cNvSpPr>
          <p:nvPr>
            <p:ph idx="1"/>
          </p:nvPr>
        </p:nvSpPr>
        <p:spPr/>
        <p:txBody>
          <a:bodyPr>
            <a:noAutofit/>
          </a:bodyPr>
          <a:lstStyle/>
          <a:p>
            <a:pPr marL="0" indent="0">
              <a:buNone/>
            </a:pPr>
            <a:r>
              <a:rPr lang="sv-SE" sz="2400" dirty="0">
                <a:solidFill>
                  <a:srgbClr val="E61A52"/>
                </a:solidFill>
              </a:rPr>
              <a:t>Inkluderande ledarskap handlar om att:</a:t>
            </a:r>
          </a:p>
          <a:p>
            <a:r>
              <a:rPr lang="sv-SE" sz="2400" dirty="0">
                <a:solidFill>
                  <a:srgbClr val="E61A52"/>
                </a:solidFill>
              </a:rPr>
              <a:t>behandla de studerande och inlärarna rättvist – det vill säga utifrån deras unika egenskaper, i stället för stereotyper</a:t>
            </a:r>
          </a:p>
          <a:p>
            <a:r>
              <a:rPr lang="sv-SE" sz="2400" dirty="0">
                <a:solidFill>
                  <a:srgbClr val="E61A52"/>
                </a:solidFill>
              </a:rPr>
              <a:t>personifiera individer – det vill säga att förstå och värdera det unika hos andra samtidigt som man accepterar dem som medlemmar i gruppen</a:t>
            </a:r>
          </a:p>
          <a:p>
            <a:r>
              <a:rPr lang="sv-SE" sz="2400" dirty="0">
                <a:solidFill>
                  <a:srgbClr val="E61A52"/>
                </a:solidFill>
              </a:rPr>
              <a:t>påverka tänkandet i olika grupper för att göra idéskapandet och beslutsfattandet klokare och minska risken att bli förblindad</a:t>
            </a:r>
            <a:endParaRPr lang="sv-SE" sz="2400" b="0" i="0" dirty="0">
              <a:solidFill>
                <a:srgbClr val="E61A52"/>
              </a:solidFill>
              <a:effectLst/>
            </a:endParaRPr>
          </a:p>
        </p:txBody>
      </p:sp>
    </p:spTree>
    <p:extLst>
      <p:ext uri="{BB962C8B-B14F-4D97-AF65-F5344CB8AC3E}">
        <p14:creationId xmlns:p14="http://schemas.microsoft.com/office/powerpoint/2010/main" val="3365511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68C1346-8A82-49C4-B5D6-F1C33B546FF7}"/>
              </a:ext>
            </a:extLst>
          </p:cNvPr>
          <p:cNvSpPr>
            <a:spLocks noGrp="1"/>
          </p:cNvSpPr>
          <p:nvPr>
            <p:ph type="title"/>
          </p:nvPr>
        </p:nvSpPr>
        <p:spPr/>
        <p:txBody>
          <a:bodyPr>
            <a:normAutofit/>
          </a:bodyPr>
          <a:lstStyle/>
          <a:p>
            <a:r>
              <a:rPr lang="nl-NL" sz="3600" dirty="0"/>
              <a:t>LÄRANDEMÅL</a:t>
            </a:r>
            <a:endParaRPr lang="en-GB" sz="3600" dirty="0"/>
          </a:p>
        </p:txBody>
      </p:sp>
      <p:sp>
        <p:nvSpPr>
          <p:cNvPr id="6" name="Tijdelijke aanduiding voor inhoud 5">
            <a:extLst>
              <a:ext uri="{FF2B5EF4-FFF2-40B4-BE49-F238E27FC236}">
                <a16:creationId xmlns:a16="http://schemas.microsoft.com/office/drawing/2014/main" id="{23E1468E-DF45-45D1-8745-773959FC00FC}"/>
              </a:ext>
            </a:extLst>
          </p:cNvPr>
          <p:cNvSpPr>
            <a:spLocks noGrp="1"/>
          </p:cNvSpPr>
          <p:nvPr>
            <p:ph idx="1"/>
          </p:nvPr>
        </p:nvSpPr>
        <p:spPr>
          <a:xfrm>
            <a:off x="838200" y="1690688"/>
            <a:ext cx="10515600" cy="4351338"/>
          </a:xfrm>
        </p:spPr>
        <p:txBody>
          <a:bodyPr>
            <a:normAutofit fontScale="92500" lnSpcReduction="10000"/>
          </a:bodyPr>
          <a:lstStyle/>
          <a:p>
            <a:pPr marL="0" indent="0">
              <a:buNone/>
            </a:pPr>
            <a:r>
              <a:rPr lang="sv-SE" dirty="0"/>
              <a:t>Efter att ha slutfört den här modulen kommer du att kunna:</a:t>
            </a:r>
          </a:p>
          <a:p>
            <a:pPr marL="0" indent="0">
              <a:buNone/>
            </a:pPr>
            <a:endParaRPr lang="sv-SE" dirty="0"/>
          </a:p>
          <a:p>
            <a:r>
              <a:rPr lang="sv-SE" b="1" i="1" u="sng" dirty="0"/>
              <a:t>identifiera</a:t>
            </a:r>
            <a:r>
              <a:rPr lang="sv-SE" dirty="0"/>
              <a:t> och ge exempel på minst sex färdigheter hos inkluderande utbildare och differentierad undervisning</a:t>
            </a:r>
          </a:p>
          <a:p>
            <a:pPr marL="0" indent="0">
              <a:buNone/>
            </a:pPr>
            <a:endParaRPr lang="sv-SE" dirty="0"/>
          </a:p>
          <a:p>
            <a:r>
              <a:rPr lang="sv-SE" b="1" i="1" u="sng" dirty="0"/>
              <a:t>reflektera</a:t>
            </a:r>
            <a:r>
              <a:rPr lang="sv-SE" dirty="0"/>
              <a:t> över dina egna färdigheter i differentierad undervisning och inkluderande undervisning</a:t>
            </a:r>
          </a:p>
          <a:p>
            <a:pPr marL="0" indent="0">
              <a:buNone/>
            </a:pPr>
            <a:endParaRPr lang="sv-SE" dirty="0"/>
          </a:p>
          <a:p>
            <a:r>
              <a:rPr lang="sv-SE" b="1" i="1" u="sng" dirty="0">
                <a:cs typeface="Calibri" panose="020F0502020204030204" pitchFamily="34" charset="0"/>
              </a:rPr>
              <a:t>tillämpa</a:t>
            </a:r>
            <a:r>
              <a:rPr lang="sv-SE" dirty="0">
                <a:cs typeface="Calibri" panose="020F0502020204030204" pitchFamily="34" charset="0"/>
              </a:rPr>
              <a:t> nya strategier, tekniker och övningar för att använda dessa färdigheter och i ditt differentierade, inkluderande klassrum.</a:t>
            </a:r>
          </a:p>
          <a:p>
            <a:endParaRPr lang="sv-SE" dirty="0"/>
          </a:p>
          <a:p>
            <a:endParaRPr lang="sv-SE" dirty="0"/>
          </a:p>
          <a:p>
            <a:pPr marL="0" indent="0">
              <a:buNone/>
            </a:pPr>
            <a:endParaRPr lang="sv-SE" dirty="0"/>
          </a:p>
        </p:txBody>
      </p:sp>
    </p:spTree>
    <p:extLst>
      <p:ext uri="{BB962C8B-B14F-4D97-AF65-F5344CB8AC3E}">
        <p14:creationId xmlns:p14="http://schemas.microsoft.com/office/powerpoint/2010/main" val="2824483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ER_3046_Fig.1">
            <a:extLst>
              <a:ext uri="{FF2B5EF4-FFF2-40B4-BE49-F238E27FC236}">
                <a16:creationId xmlns:a16="http://schemas.microsoft.com/office/drawing/2014/main" id="{9170CEEF-F142-4863-B40C-0C6383FE5CC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418963" y="95949"/>
            <a:ext cx="6749072" cy="67620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20F565-4BB5-484F-8CDB-9B98FA9B104F}"/>
              </a:ext>
            </a:extLst>
          </p:cNvPr>
          <p:cNvSpPr txBox="1"/>
          <p:nvPr/>
        </p:nvSpPr>
        <p:spPr>
          <a:xfrm>
            <a:off x="789813" y="942558"/>
            <a:ext cx="4629150" cy="5632311"/>
          </a:xfrm>
          <a:prstGeom prst="rect">
            <a:avLst/>
          </a:prstGeom>
          <a:noFill/>
        </p:spPr>
        <p:txBody>
          <a:bodyPr wrap="square" rtlCol="0">
            <a:spAutoFit/>
          </a:bodyPr>
          <a:lstStyle/>
          <a:p>
            <a:r>
              <a:rPr lang="sv-SE" sz="3600" dirty="0">
                <a:solidFill>
                  <a:srgbClr val="E61A52"/>
                </a:solidFill>
                <a:latin typeface="+mj-lt"/>
              </a:rPr>
              <a:t>INKLUDERANDE LEDARE HAR IGENKÄNNBARA DRAG. </a:t>
            </a:r>
          </a:p>
          <a:p>
            <a:endParaRPr lang="sv-SE" sz="2400" dirty="0">
              <a:solidFill>
                <a:srgbClr val="676766"/>
              </a:solidFill>
              <a:latin typeface="+mj-lt"/>
            </a:endParaRPr>
          </a:p>
          <a:p>
            <a:r>
              <a:rPr lang="sv-SE" sz="2400" dirty="0">
                <a:solidFill>
                  <a:srgbClr val="676766"/>
                </a:solidFill>
                <a:latin typeface="+mj-lt"/>
              </a:rPr>
              <a:t>Låt oss utforska vart och ett av dem i samband med ett inkluderande och innovativt klassrum.</a:t>
            </a:r>
          </a:p>
          <a:p>
            <a:endParaRPr lang="sv-SE" sz="2400" dirty="0">
              <a:solidFill>
                <a:srgbClr val="676766"/>
              </a:solidFill>
              <a:latin typeface="+mj-lt"/>
            </a:endParaRPr>
          </a:p>
          <a:p>
            <a:endParaRPr lang="sv-SE" sz="3600" dirty="0">
              <a:solidFill>
                <a:srgbClr val="E61A52"/>
              </a:solidFill>
              <a:latin typeface="+mj-lt"/>
            </a:endParaRPr>
          </a:p>
          <a:p>
            <a:endParaRPr lang="sv-SE" sz="3600" dirty="0">
              <a:solidFill>
                <a:srgbClr val="E61A52"/>
              </a:solidFill>
              <a:latin typeface="+mj-lt"/>
            </a:endParaRPr>
          </a:p>
        </p:txBody>
      </p:sp>
      <p:sp>
        <p:nvSpPr>
          <p:cNvPr id="6" name="TextBox 5">
            <a:extLst>
              <a:ext uri="{FF2B5EF4-FFF2-40B4-BE49-F238E27FC236}">
                <a16:creationId xmlns:a16="http://schemas.microsoft.com/office/drawing/2014/main" id="{7867B976-00F3-4086-B167-F45A8C14C019}"/>
              </a:ext>
            </a:extLst>
          </p:cNvPr>
          <p:cNvSpPr txBox="1"/>
          <p:nvPr/>
        </p:nvSpPr>
        <p:spPr>
          <a:xfrm>
            <a:off x="200025" y="6448425"/>
            <a:ext cx="1743075" cy="369332"/>
          </a:xfrm>
          <a:prstGeom prst="rect">
            <a:avLst/>
          </a:prstGeom>
          <a:noFill/>
        </p:spPr>
        <p:txBody>
          <a:bodyPr wrap="square" rtlCol="0">
            <a:spAutoFit/>
          </a:bodyPr>
          <a:lstStyle/>
          <a:p>
            <a:r>
              <a:rPr lang="en-IE" dirty="0" err="1">
                <a:solidFill>
                  <a:srgbClr val="378FCD"/>
                </a:solidFill>
                <a:hlinkClick r:id="rId3">
                  <a:extLst>
                    <a:ext uri="{A12FA001-AC4F-418D-AE19-62706E023703}">
                      <ahyp:hlinkClr xmlns:ahyp="http://schemas.microsoft.com/office/drawing/2018/hyperlinkcolor" val="tx"/>
                    </a:ext>
                  </a:extLst>
                </a:hlinkClick>
              </a:rPr>
              <a:t>Källa</a:t>
            </a:r>
            <a:endParaRPr lang="en-IE" dirty="0">
              <a:solidFill>
                <a:srgbClr val="378FCD"/>
              </a:solidFill>
            </a:endParaRPr>
          </a:p>
        </p:txBody>
      </p:sp>
    </p:spTree>
    <p:extLst>
      <p:ext uri="{BB962C8B-B14F-4D97-AF65-F5344CB8AC3E}">
        <p14:creationId xmlns:p14="http://schemas.microsoft.com/office/powerpoint/2010/main" val="2812579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13413" y="983345"/>
            <a:ext cx="6165775" cy="579437"/>
          </a:xfrm>
        </p:spPr>
        <p:txBody>
          <a:bodyPr>
            <a:normAutofit/>
          </a:bodyPr>
          <a:lstStyle/>
          <a:p>
            <a:r>
              <a:rPr lang="en-IE" dirty="0"/>
              <a:t>1. UTHÅLLIGHET</a:t>
            </a:r>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04292" y="1773348"/>
            <a:ext cx="6734175" cy="3811588"/>
          </a:xfrm>
        </p:spPr>
        <p:txBody>
          <a:bodyPr>
            <a:noAutofit/>
          </a:bodyPr>
          <a:lstStyle/>
          <a:p>
            <a:pPr algn="just"/>
            <a:r>
              <a:rPr lang="sv-SE" sz="2400" dirty="0"/>
              <a:t>Inkluderande ledare är engagerade i mångfald och inkludering. Som utbildare på 2000-talet är det avgörande att vi omfattar mångfald, inklusive skillnader i etnicitet, kultur, socioekonomisk status, funktionshinder och sexuell läggning. </a:t>
            </a:r>
          </a:p>
          <a:p>
            <a:pPr algn="just"/>
            <a:r>
              <a:rPr lang="sv-SE" sz="2400" dirty="0">
                <a:solidFill>
                  <a:srgbClr val="E61A52"/>
                </a:solidFill>
              </a:rPr>
              <a:t>Inkluderande utbildare vidtar åtgärder för att säkerställa att de inte marginaliserar eller exkluderar några studerande för att deras uppfattningar skiljer sig från deras egna. De är också engagerade i att överbrygga klyftan, inte bara för alla sina studerande utan också med deras familjer och med samhället. </a:t>
            </a:r>
          </a:p>
          <a:p>
            <a:pPr algn="just"/>
            <a:endParaRPr lang="sv-SE" sz="2400" dirty="0"/>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err="1">
                <a:solidFill>
                  <a:srgbClr val="378FCD"/>
                </a:solidFill>
                <a:hlinkClick r:id="rId2">
                  <a:extLst>
                    <a:ext uri="{A12FA001-AC4F-418D-AE19-62706E023703}">
                      <ahyp:hlinkClr xmlns:ahyp="http://schemas.microsoft.com/office/drawing/2018/hyperlinkcolor" val="tx"/>
                    </a:ext>
                  </a:extLst>
                </a:hlinkClick>
              </a:rPr>
              <a:t>Källa</a:t>
            </a:r>
            <a:endParaRPr lang="en-IE" dirty="0">
              <a:solidFill>
                <a:srgbClr val="378FCD"/>
              </a:solidFill>
            </a:endParaRPr>
          </a:p>
        </p:txBody>
      </p:sp>
      <p:sp>
        <p:nvSpPr>
          <p:cNvPr id="17" name="Picture Placeholder 16">
            <a:extLst>
              <a:ext uri="{FF2B5EF4-FFF2-40B4-BE49-F238E27FC236}">
                <a16:creationId xmlns:a16="http://schemas.microsoft.com/office/drawing/2014/main" id="{BA829037-4DDC-428E-B587-9EE8FA758605}"/>
              </a:ext>
            </a:extLst>
          </p:cNvPr>
          <p:cNvSpPr>
            <a:spLocks noGrp="1"/>
          </p:cNvSpPr>
          <p:nvPr>
            <p:ph type="pic" idx="1"/>
          </p:nvPr>
        </p:nvSpPr>
        <p:spPr/>
      </p:sp>
      <p:pic>
        <p:nvPicPr>
          <p:cNvPr id="18" name="Picture Placeholder 8" descr="Old woman holding books">
            <a:extLst>
              <a:ext uri="{FF2B5EF4-FFF2-40B4-BE49-F238E27FC236}">
                <a16:creationId xmlns:a16="http://schemas.microsoft.com/office/drawing/2014/main" id="{9B3E3E9D-7A36-44DE-A359-6886F604111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33425" y="1030288"/>
            <a:ext cx="3932237" cy="4873625"/>
          </a:xfrm>
          <a:prstGeom prst="rect">
            <a:avLst/>
          </a:prstGeom>
        </p:spPr>
      </p:pic>
    </p:spTree>
    <p:extLst>
      <p:ext uri="{BB962C8B-B14F-4D97-AF65-F5344CB8AC3E}">
        <p14:creationId xmlns:p14="http://schemas.microsoft.com/office/powerpoint/2010/main" val="2297739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2F61-03EF-4AE9-B988-AA0C21F9AA78}"/>
              </a:ext>
            </a:extLst>
          </p:cNvPr>
          <p:cNvSpPr>
            <a:spLocks noGrp="1"/>
          </p:cNvSpPr>
          <p:nvPr>
            <p:ph type="title"/>
          </p:nvPr>
        </p:nvSpPr>
        <p:spPr/>
        <p:txBody>
          <a:bodyPr/>
          <a:lstStyle/>
          <a:p>
            <a:r>
              <a:rPr lang="en-IE" dirty="0" err="1"/>
              <a:t>Inblick</a:t>
            </a:r>
            <a:r>
              <a:rPr lang="en-IE" dirty="0"/>
              <a:t> </a:t>
            </a:r>
            <a:r>
              <a:rPr lang="en-IE" dirty="0" err="1"/>
              <a:t>i</a:t>
            </a:r>
            <a:r>
              <a:rPr lang="en-IE" dirty="0"/>
              <a:t> </a:t>
            </a:r>
            <a:r>
              <a:rPr lang="en-IE" dirty="0" err="1"/>
              <a:t>en</a:t>
            </a:r>
            <a:r>
              <a:rPr lang="en-IE" dirty="0"/>
              <a:t> </a:t>
            </a:r>
            <a:r>
              <a:rPr lang="en-IE" dirty="0" err="1"/>
              <a:t>inkluderande</a:t>
            </a:r>
            <a:r>
              <a:rPr lang="en-IE" dirty="0"/>
              <a:t> </a:t>
            </a:r>
            <a:r>
              <a:rPr lang="en-IE" dirty="0" err="1"/>
              <a:t>utbildare</a:t>
            </a:r>
            <a:endParaRPr lang="en-IE" dirty="0"/>
          </a:p>
        </p:txBody>
      </p:sp>
      <p:sp>
        <p:nvSpPr>
          <p:cNvPr id="3" name="Content Placeholder 2">
            <a:extLst>
              <a:ext uri="{FF2B5EF4-FFF2-40B4-BE49-F238E27FC236}">
                <a16:creationId xmlns:a16="http://schemas.microsoft.com/office/drawing/2014/main" id="{6D6CF01C-361C-45D5-A85F-47D67DDD461F}"/>
              </a:ext>
            </a:extLst>
          </p:cNvPr>
          <p:cNvSpPr>
            <a:spLocks noGrp="1"/>
          </p:cNvSpPr>
          <p:nvPr>
            <p:ph idx="1"/>
          </p:nvPr>
        </p:nvSpPr>
        <p:spPr>
          <a:xfrm>
            <a:off x="838200" y="1825625"/>
            <a:ext cx="5895975" cy="4351338"/>
          </a:xfrm>
        </p:spPr>
        <p:txBody>
          <a:bodyPr>
            <a:normAutofit/>
          </a:bodyPr>
          <a:lstStyle/>
          <a:p>
            <a:pPr marL="0" indent="0" algn="ctr">
              <a:buNone/>
            </a:pPr>
            <a:r>
              <a:rPr lang="sv-SE" sz="3600" dirty="0">
                <a:solidFill>
                  <a:srgbClr val="F2BD1F"/>
                </a:solidFill>
              </a:rPr>
              <a:t>”Mångfald ska inte vara en etikett, det ska vara kärnhuvudprincipen i en utbildning, i organisationen och hos utbildaren personligen.”</a:t>
            </a:r>
          </a:p>
        </p:txBody>
      </p:sp>
      <p:sp>
        <p:nvSpPr>
          <p:cNvPr id="5" name="TextBox 4">
            <a:extLst>
              <a:ext uri="{FF2B5EF4-FFF2-40B4-BE49-F238E27FC236}">
                <a16:creationId xmlns:a16="http://schemas.microsoft.com/office/drawing/2014/main" id="{51F859ED-39C9-4B65-8AF1-7FC67A42DF23}"/>
              </a:ext>
            </a:extLst>
          </p:cNvPr>
          <p:cNvSpPr txBox="1"/>
          <p:nvPr/>
        </p:nvSpPr>
        <p:spPr>
          <a:xfrm>
            <a:off x="5912644" y="5065405"/>
            <a:ext cx="6186486" cy="1200329"/>
          </a:xfrm>
          <a:prstGeom prst="rect">
            <a:avLst/>
          </a:prstGeom>
          <a:noFill/>
        </p:spPr>
        <p:txBody>
          <a:bodyPr wrap="square">
            <a:spAutoFit/>
          </a:bodyPr>
          <a:lstStyle/>
          <a:p>
            <a:pPr algn="ctr"/>
            <a:r>
              <a:rPr lang="en-US" sz="2400" dirty="0">
                <a:solidFill>
                  <a:srgbClr val="E61A52"/>
                </a:solidFill>
              </a:rPr>
              <a:t>Sanja Ivandić</a:t>
            </a:r>
            <a:br>
              <a:rPr lang="en-US" sz="2400" dirty="0">
                <a:solidFill>
                  <a:srgbClr val="E61A52"/>
                </a:solidFill>
              </a:rPr>
            </a:br>
            <a:r>
              <a:rPr lang="en-US" sz="2400" dirty="0" err="1">
                <a:solidFill>
                  <a:srgbClr val="E61A52"/>
                </a:solidFill>
              </a:rPr>
              <a:t>interkulturell</a:t>
            </a:r>
            <a:r>
              <a:rPr lang="en-US" sz="2400" dirty="0">
                <a:solidFill>
                  <a:srgbClr val="E61A52"/>
                </a:solidFill>
              </a:rPr>
              <a:t> </a:t>
            </a:r>
            <a:r>
              <a:rPr lang="en-US" sz="2400" dirty="0" err="1">
                <a:solidFill>
                  <a:srgbClr val="E61A52"/>
                </a:solidFill>
              </a:rPr>
              <a:t>utbildare</a:t>
            </a:r>
            <a:r>
              <a:rPr lang="en-US" sz="2400" dirty="0">
                <a:solidFill>
                  <a:srgbClr val="E61A52"/>
                </a:solidFill>
              </a:rPr>
              <a:t>, </a:t>
            </a:r>
            <a:r>
              <a:rPr lang="en-US" sz="2400" dirty="0" err="1">
                <a:solidFill>
                  <a:srgbClr val="E61A52"/>
                </a:solidFill>
              </a:rPr>
              <a:t>grundare</a:t>
            </a:r>
            <a:r>
              <a:rPr lang="en-US" sz="2400" dirty="0">
                <a:solidFill>
                  <a:srgbClr val="E61A52"/>
                </a:solidFill>
              </a:rPr>
              <a:t> av</a:t>
            </a:r>
            <a:br>
              <a:rPr lang="en-US" sz="2400" dirty="0">
                <a:solidFill>
                  <a:srgbClr val="E61A52"/>
                </a:solidFill>
              </a:rPr>
            </a:br>
            <a:r>
              <a:rPr lang="en-US" sz="2400" dirty="0">
                <a:solidFill>
                  <a:srgbClr val="E61A52"/>
                </a:solidFill>
              </a:rPr>
              <a:t>Outside Multicultural Magazine</a:t>
            </a:r>
            <a:endParaRPr lang="en-IE" sz="2400" dirty="0">
              <a:solidFill>
                <a:srgbClr val="E61A52"/>
              </a:solidFill>
            </a:endParaRPr>
          </a:p>
        </p:txBody>
      </p:sp>
      <p:pic>
        <p:nvPicPr>
          <p:cNvPr id="4098" name="Picture 2" descr="Profile photo of Sanja (Čolić) Ivandić">
            <a:extLst>
              <a:ext uri="{FF2B5EF4-FFF2-40B4-BE49-F238E27FC236}">
                <a16:creationId xmlns:a16="http://schemas.microsoft.com/office/drawing/2014/main" id="{37C9E4E8-2B24-4DBC-A3EF-5C084161F01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00" y="2264783"/>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16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13413" y="983345"/>
            <a:ext cx="6165775" cy="579437"/>
          </a:xfrm>
        </p:spPr>
        <p:txBody>
          <a:bodyPr>
            <a:normAutofit/>
          </a:bodyPr>
          <a:lstStyle/>
          <a:p>
            <a:r>
              <a:rPr lang="en-IE" dirty="0"/>
              <a:t>2. KUNSKAP</a:t>
            </a:r>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04292" y="1773348"/>
            <a:ext cx="6734175" cy="3811588"/>
          </a:xfrm>
        </p:spPr>
        <p:txBody>
          <a:bodyPr>
            <a:noAutofit/>
          </a:bodyPr>
          <a:lstStyle/>
          <a:p>
            <a:pPr algn="just"/>
            <a:r>
              <a:rPr lang="sv-SE" sz="2400" dirty="0"/>
              <a:t>Inkluderande ledare är uppmärksamma på blinda fläckar hos personer och organisationer och </a:t>
            </a:r>
            <a:r>
              <a:rPr lang="sv-SE" sz="2400" dirty="0" err="1"/>
              <a:t>självreglerar</a:t>
            </a:r>
            <a:r>
              <a:rPr lang="sv-SE" sz="2400" dirty="0"/>
              <a:t> för att säkerställa rättvisa.</a:t>
            </a:r>
          </a:p>
          <a:p>
            <a:pPr algn="just"/>
            <a:r>
              <a:rPr lang="sv-SE" sz="2400" dirty="0"/>
              <a:t>Inkluderande ledare är djupt medvetna om att fördomar kan begränsa deras synfält och hindra dem från att fatta objektiva beslut.</a:t>
            </a:r>
          </a:p>
          <a:p>
            <a:pPr algn="just"/>
            <a:r>
              <a:rPr lang="sv-SE" sz="2400" dirty="0">
                <a:solidFill>
                  <a:srgbClr val="E61A52"/>
                </a:solidFill>
              </a:rPr>
              <a:t>Inkluderande utbildare måste göra stora ansträngningar för att lära sig om sina egna fördomar, självreglera och utveckla strategier för att korrigera sig själva.. </a:t>
            </a:r>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err="1">
                <a:solidFill>
                  <a:srgbClr val="378FCD"/>
                </a:solidFill>
                <a:hlinkClick r:id="rId2">
                  <a:extLst>
                    <a:ext uri="{A12FA001-AC4F-418D-AE19-62706E023703}">
                      <ahyp:hlinkClr xmlns:ahyp="http://schemas.microsoft.com/office/drawing/2018/hyperlinkcolor" val="tx"/>
                    </a:ext>
                  </a:extLst>
                </a:hlinkClick>
              </a:rPr>
              <a:t>Källa</a:t>
            </a:r>
            <a:endParaRPr lang="en-IE" dirty="0">
              <a:solidFill>
                <a:srgbClr val="378FCD"/>
              </a:solidFill>
            </a:endParaRPr>
          </a:p>
        </p:txBody>
      </p:sp>
      <p:pic>
        <p:nvPicPr>
          <p:cNvPr id="6" name="Picture Placeholder 5" descr="Man looking out a window">
            <a:extLst>
              <a:ext uri="{FF2B5EF4-FFF2-40B4-BE49-F238E27FC236}">
                <a16:creationId xmlns:a16="http://schemas.microsoft.com/office/drawing/2014/main" id="{48CFD393-1EB1-4D9F-8CA7-CE85739816D1}"/>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Box 2">
            <a:extLst>
              <a:ext uri="{FF2B5EF4-FFF2-40B4-BE49-F238E27FC236}">
                <a16:creationId xmlns:a16="http://schemas.microsoft.com/office/drawing/2014/main" id="{6C330088-72A2-47F6-9123-A9A02F404D7A}"/>
              </a:ext>
            </a:extLst>
          </p:cNvPr>
          <p:cNvSpPr txBox="1"/>
          <p:nvPr/>
        </p:nvSpPr>
        <p:spPr>
          <a:xfrm>
            <a:off x="5241851" y="5252484"/>
            <a:ext cx="6475228" cy="1200329"/>
          </a:xfrm>
          <a:prstGeom prst="rect">
            <a:avLst/>
          </a:prstGeom>
          <a:solidFill>
            <a:srgbClr val="64B558"/>
          </a:solidFill>
        </p:spPr>
        <p:txBody>
          <a:bodyPr wrap="square" rtlCol="0">
            <a:spAutoFit/>
          </a:bodyPr>
          <a:lstStyle/>
          <a:p>
            <a:r>
              <a:rPr lang="en-IE" sz="2400" b="1" dirty="0">
                <a:solidFill>
                  <a:schemeClr val="bg1"/>
                </a:solidFill>
              </a:rPr>
              <a:t>ACTIVITET – </a:t>
            </a:r>
            <a:r>
              <a:rPr lang="en-IE" sz="2400" b="1" dirty="0" err="1">
                <a:solidFill>
                  <a:schemeClr val="bg1"/>
                </a:solidFill>
              </a:rPr>
              <a:t>gräv</a:t>
            </a:r>
            <a:r>
              <a:rPr lang="en-IE" sz="2400" b="1" dirty="0">
                <a:solidFill>
                  <a:schemeClr val="bg1"/>
                </a:solidFill>
              </a:rPr>
              <a:t> </a:t>
            </a:r>
            <a:r>
              <a:rPr lang="en-IE" sz="2400" b="1" dirty="0" err="1">
                <a:solidFill>
                  <a:schemeClr val="bg1"/>
                </a:solidFill>
              </a:rPr>
              <a:t>djupare</a:t>
            </a:r>
            <a:r>
              <a:rPr lang="en-IE" sz="2400" b="1" dirty="0">
                <a:solidFill>
                  <a:schemeClr val="bg1"/>
                </a:solidFill>
              </a:rPr>
              <a:t> </a:t>
            </a:r>
            <a:r>
              <a:rPr lang="en-IE" sz="2400" b="1" dirty="0" err="1">
                <a:solidFill>
                  <a:schemeClr val="bg1"/>
                </a:solidFill>
              </a:rPr>
              <a:t>i</a:t>
            </a:r>
            <a:r>
              <a:rPr lang="en-IE" sz="2400" b="1" dirty="0">
                <a:solidFill>
                  <a:schemeClr val="bg1"/>
                </a:solidFill>
              </a:rPr>
              <a:t> det </a:t>
            </a:r>
            <a:r>
              <a:rPr lang="en-IE" sz="2400" b="1" dirty="0" err="1">
                <a:solidFill>
                  <a:schemeClr val="bg1"/>
                </a:solidFill>
              </a:rPr>
              <a:t>här</a:t>
            </a:r>
            <a:r>
              <a:rPr lang="en-IE" sz="2400" b="1" dirty="0">
                <a:solidFill>
                  <a:schemeClr val="bg1"/>
                </a:solidFill>
              </a:rPr>
              <a:t> </a:t>
            </a:r>
            <a:r>
              <a:rPr lang="en-IE" sz="2400" b="1" dirty="0" err="1">
                <a:solidFill>
                  <a:schemeClr val="bg1"/>
                </a:solidFill>
              </a:rPr>
              <a:t>ämnet</a:t>
            </a:r>
            <a:r>
              <a:rPr lang="en-IE" sz="2400" b="1" dirty="0">
                <a:solidFill>
                  <a:schemeClr val="bg1"/>
                </a:solidFill>
              </a:rPr>
              <a:t>, </a:t>
            </a:r>
            <a:r>
              <a:rPr lang="en-IE" sz="2400" b="1" dirty="0" err="1">
                <a:solidFill>
                  <a:schemeClr val="bg1"/>
                </a:solidFill>
              </a:rPr>
              <a:t>följ</a:t>
            </a:r>
            <a:r>
              <a:rPr lang="en-IE" sz="2400" b="1" dirty="0">
                <a:solidFill>
                  <a:schemeClr val="bg1"/>
                </a:solidFill>
              </a:rPr>
              <a:t> </a:t>
            </a:r>
            <a:r>
              <a:rPr lang="en-IE" sz="2400" b="1" dirty="0" err="1">
                <a:solidFill>
                  <a:schemeClr val="bg1"/>
                </a:solidFill>
              </a:rPr>
              <a:t>länken</a:t>
            </a:r>
            <a:r>
              <a:rPr lang="en-IE" sz="2400" b="1" dirty="0">
                <a:solidFill>
                  <a:schemeClr val="bg1"/>
                </a:solidFill>
              </a:rPr>
              <a:t> för </a:t>
            </a:r>
            <a:r>
              <a:rPr lang="en-IE" sz="2400" b="1" dirty="0" err="1">
                <a:solidFill>
                  <a:schemeClr val="bg1"/>
                </a:solidFill>
              </a:rPr>
              <a:t>att</a:t>
            </a:r>
            <a:r>
              <a:rPr lang="en-IE" sz="2400" b="1" dirty="0">
                <a:solidFill>
                  <a:schemeClr val="bg1"/>
                </a:solidFill>
              </a:rPr>
              <a:t> </a:t>
            </a:r>
            <a:r>
              <a:rPr lang="en-IE" sz="2400" b="1" dirty="0" err="1">
                <a:solidFill>
                  <a:schemeClr val="bg1"/>
                </a:solidFill>
              </a:rPr>
              <a:t>få</a:t>
            </a:r>
            <a:r>
              <a:rPr lang="en-IE" sz="2400" b="1" dirty="0">
                <a:solidFill>
                  <a:schemeClr val="bg1"/>
                </a:solidFill>
              </a:rPr>
              <a:t> </a:t>
            </a:r>
            <a:r>
              <a:rPr lang="en-IE" sz="2400" b="1" dirty="0" err="1">
                <a:solidFill>
                  <a:schemeClr val="bg1"/>
                </a:solidFill>
              </a:rPr>
              <a:t>reda</a:t>
            </a:r>
            <a:r>
              <a:rPr lang="en-IE" sz="2400" b="1" dirty="0">
                <a:solidFill>
                  <a:schemeClr val="bg1"/>
                </a:solidFill>
              </a:rPr>
              <a:t> </a:t>
            </a:r>
            <a:r>
              <a:rPr lang="en-IE" sz="2400" b="1" dirty="0" err="1">
                <a:solidFill>
                  <a:schemeClr val="bg1"/>
                </a:solidFill>
              </a:rPr>
              <a:t>på</a:t>
            </a:r>
            <a:r>
              <a:rPr lang="en-IE" sz="2400" b="1" dirty="0">
                <a:solidFill>
                  <a:schemeClr val="bg1"/>
                </a:solidFill>
              </a:rPr>
              <a:t> </a:t>
            </a:r>
            <a:r>
              <a:rPr lang="en-IE" sz="2400" b="1" dirty="0" err="1">
                <a:solidFill>
                  <a:schemeClr val="bg1"/>
                </a:solidFill>
              </a:rPr>
              <a:t>mer</a:t>
            </a:r>
            <a:r>
              <a:rPr lang="en-IE" sz="2400" b="1" dirty="0">
                <a:solidFill>
                  <a:schemeClr val="bg1"/>
                </a:solidFill>
              </a:rPr>
              <a:t> om </a:t>
            </a:r>
            <a:r>
              <a:rPr lang="en-US" sz="2400" b="1" dirty="0" err="1">
                <a:solidFill>
                  <a:schemeClr val="bg1"/>
                </a:solidFill>
                <a:hlinkClick r:id="rId4"/>
              </a:rPr>
              <a:t>omedveten</a:t>
            </a:r>
            <a:r>
              <a:rPr lang="en-US" sz="2400" b="1" dirty="0">
                <a:solidFill>
                  <a:schemeClr val="bg1"/>
                </a:solidFill>
                <a:hlinkClick r:id="rId4"/>
              </a:rPr>
              <a:t> </a:t>
            </a:r>
            <a:r>
              <a:rPr lang="en-US" sz="2400" b="1" dirty="0" err="1">
                <a:solidFill>
                  <a:schemeClr val="bg1"/>
                </a:solidFill>
                <a:hlinkClick r:id="rId4"/>
              </a:rPr>
              <a:t>partiskhet</a:t>
            </a:r>
            <a:r>
              <a:rPr lang="en-US" sz="2400" b="1" dirty="0">
                <a:solidFill>
                  <a:schemeClr val="bg1"/>
                </a:solidFill>
                <a:hlinkClick r:id="rId4"/>
              </a:rPr>
              <a:t> </a:t>
            </a:r>
            <a:r>
              <a:rPr lang="en-US" sz="2400" b="1" dirty="0" err="1">
                <a:solidFill>
                  <a:schemeClr val="bg1"/>
                </a:solidFill>
                <a:hlinkClick r:id="rId4"/>
              </a:rPr>
              <a:t>i</a:t>
            </a:r>
            <a:r>
              <a:rPr lang="en-US" sz="2400" b="1" dirty="0">
                <a:solidFill>
                  <a:schemeClr val="bg1"/>
                </a:solidFill>
                <a:hlinkClick r:id="rId4"/>
              </a:rPr>
              <a:t> </a:t>
            </a:r>
            <a:r>
              <a:rPr lang="en-US" sz="2400" b="1" dirty="0" err="1">
                <a:solidFill>
                  <a:schemeClr val="bg1"/>
                </a:solidFill>
                <a:hlinkClick r:id="rId4"/>
              </a:rPr>
              <a:t>klassrummet</a:t>
            </a:r>
            <a:endParaRPr lang="en-IE" sz="2400" b="1" dirty="0">
              <a:solidFill>
                <a:schemeClr val="bg1"/>
              </a:solidFill>
            </a:endParaRPr>
          </a:p>
        </p:txBody>
      </p:sp>
    </p:spTree>
    <p:extLst>
      <p:ext uri="{BB962C8B-B14F-4D97-AF65-F5344CB8AC3E}">
        <p14:creationId xmlns:p14="http://schemas.microsoft.com/office/powerpoint/2010/main" val="647373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13413" y="983345"/>
            <a:ext cx="6165775" cy="579437"/>
          </a:xfrm>
        </p:spPr>
        <p:txBody>
          <a:bodyPr>
            <a:normAutofit/>
          </a:bodyPr>
          <a:lstStyle/>
          <a:p>
            <a:r>
              <a:rPr lang="en-IE" dirty="0"/>
              <a:t>3. NYFIKENHET</a:t>
            </a:r>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04292" y="1773348"/>
            <a:ext cx="6734175" cy="3811588"/>
          </a:xfrm>
        </p:spPr>
        <p:txBody>
          <a:bodyPr>
            <a:noAutofit/>
          </a:bodyPr>
          <a:lstStyle/>
          <a:p>
            <a:pPr algn="just"/>
            <a:r>
              <a:rPr lang="sv-SE" sz="2400" dirty="0">
                <a:solidFill>
                  <a:srgbClr val="676766"/>
                </a:solidFill>
              </a:rPr>
              <a:t>Inkluderande ledare har ett öppet sinne, en önskan att förstå hur andra ser på och upplever världen och en öppenhet för mångtydighet. För inkluderande ledare är öppenhet också att inte fatta förhastade beslut.</a:t>
            </a:r>
          </a:p>
          <a:p>
            <a:pPr algn="just"/>
            <a:r>
              <a:rPr lang="sv-SE" sz="2400" dirty="0">
                <a:solidFill>
                  <a:srgbClr val="676766"/>
                </a:solidFill>
              </a:rPr>
              <a:t>För inkluderande ledare är det centrala färdigheter att kunna ställa nyfikna frågor och att lyssna aktivt för att fördjupa sin förståelse av olika personers perspektiv.</a:t>
            </a:r>
          </a:p>
          <a:p>
            <a:pPr algn="just"/>
            <a:r>
              <a:rPr lang="sv-SE" sz="2400" dirty="0">
                <a:solidFill>
                  <a:srgbClr val="676766"/>
                </a:solidFill>
              </a:rPr>
              <a:t>Nyfikenhet uppmuntrar att knyta an till andra, vilket i sin tur främjar empati och att se andra perspektiv. </a:t>
            </a:r>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err="1">
                <a:solidFill>
                  <a:srgbClr val="378FCD"/>
                </a:solidFill>
                <a:hlinkClick r:id="rId2">
                  <a:extLst>
                    <a:ext uri="{A12FA001-AC4F-418D-AE19-62706E023703}">
                      <ahyp:hlinkClr xmlns:ahyp="http://schemas.microsoft.com/office/drawing/2018/hyperlinkcolor" val="tx"/>
                    </a:ext>
                  </a:extLst>
                </a:hlinkClick>
              </a:rPr>
              <a:t>Källa</a:t>
            </a:r>
            <a:endParaRPr lang="en-IE" dirty="0">
              <a:solidFill>
                <a:srgbClr val="378FCD"/>
              </a:solidFill>
            </a:endParaRPr>
          </a:p>
        </p:txBody>
      </p:sp>
      <p:pic>
        <p:nvPicPr>
          <p:cNvPr id="8" name="Picture Placeholder 7" descr="Person working and looking out window smiling">
            <a:extLst>
              <a:ext uri="{FF2B5EF4-FFF2-40B4-BE49-F238E27FC236}">
                <a16:creationId xmlns:a16="http://schemas.microsoft.com/office/drawing/2014/main" id="{6468F75E-6F4F-4F63-9AF2-93D3F4DDB377}"/>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24664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13413" y="983345"/>
            <a:ext cx="6165775" cy="579437"/>
          </a:xfrm>
        </p:spPr>
        <p:txBody>
          <a:bodyPr>
            <a:normAutofit/>
          </a:bodyPr>
          <a:lstStyle/>
          <a:p>
            <a:r>
              <a:rPr lang="en-IE" dirty="0"/>
              <a:t>4. KULTURELL INTELLIGENS</a:t>
            </a:r>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04292" y="1773348"/>
            <a:ext cx="6734175" cy="3811588"/>
          </a:xfrm>
        </p:spPr>
        <p:txBody>
          <a:bodyPr>
            <a:noAutofit/>
          </a:bodyPr>
          <a:lstStyle/>
          <a:p>
            <a:pPr algn="just"/>
            <a:r>
              <a:rPr lang="sv-SE" sz="2400" dirty="0">
                <a:solidFill>
                  <a:srgbClr val="676766"/>
                </a:solidFill>
              </a:rPr>
              <a:t>Kulturell intelligens är förmågan att fungera effektivt i olika nationers etniciteters och organisationers kulturer. Inkluderande ledare har:</a:t>
            </a:r>
          </a:p>
          <a:p>
            <a:pPr marL="342900" indent="-342900" algn="just">
              <a:buFont typeface="Arial" panose="020B0604020202020204" pitchFamily="34" charset="0"/>
              <a:buChar char="•"/>
            </a:pPr>
            <a:r>
              <a:rPr lang="sv-SE" sz="2400" dirty="0">
                <a:solidFill>
                  <a:srgbClr val="E61A52"/>
                </a:solidFill>
              </a:rPr>
              <a:t>driv – de är motiverade att lära sig om en ny kultur;</a:t>
            </a:r>
          </a:p>
          <a:p>
            <a:pPr marL="342900" indent="-342900" algn="just">
              <a:buFont typeface="Arial" panose="020B0604020202020204" pitchFamily="34" charset="0"/>
              <a:buChar char="•"/>
            </a:pPr>
            <a:r>
              <a:rPr lang="sv-SE" sz="2400" dirty="0">
                <a:solidFill>
                  <a:srgbClr val="E61A52"/>
                </a:solidFill>
              </a:rPr>
              <a:t>kunskap – lär sig hur kultur skapar personers beteenden, värderingar och trosföreställningar;</a:t>
            </a:r>
          </a:p>
          <a:p>
            <a:pPr marL="342900" indent="-342900" algn="just">
              <a:buFont typeface="Arial" panose="020B0604020202020204" pitchFamily="34" charset="0"/>
              <a:buChar char="•"/>
            </a:pPr>
            <a:r>
              <a:rPr lang="sv-SE" sz="2400" dirty="0">
                <a:solidFill>
                  <a:srgbClr val="E61A52"/>
                </a:solidFill>
              </a:rPr>
              <a:t>strategi – kan ta med kulturfaktorn i långtidsplanering, och </a:t>
            </a:r>
          </a:p>
          <a:p>
            <a:pPr marL="342900" indent="-342900" algn="just">
              <a:buFont typeface="Arial" panose="020B0604020202020204" pitchFamily="34" charset="0"/>
              <a:buChar char="•"/>
            </a:pPr>
            <a:r>
              <a:rPr lang="sv-SE" sz="2400" dirty="0">
                <a:solidFill>
                  <a:srgbClr val="E61A52"/>
                </a:solidFill>
              </a:rPr>
              <a:t>påverkan – uppträder på ett kulturellt känsligt sätt</a:t>
            </a:r>
            <a:r>
              <a:rPr lang="sv-SE" sz="2400" dirty="0">
                <a:solidFill>
                  <a:srgbClr val="676766"/>
                </a:solidFill>
              </a:rPr>
              <a:t>.</a:t>
            </a:r>
          </a:p>
          <a:p>
            <a:pPr algn="just"/>
            <a:endParaRPr lang="sv-SE" sz="2400" dirty="0">
              <a:solidFill>
                <a:srgbClr val="676766"/>
              </a:solidFill>
            </a:endParaRPr>
          </a:p>
          <a:p>
            <a:pPr algn="just"/>
            <a:endParaRPr lang="sv-SE" sz="2400" dirty="0">
              <a:solidFill>
                <a:srgbClr val="676766"/>
              </a:solidFill>
            </a:endParaRPr>
          </a:p>
          <a:p>
            <a:pPr algn="just"/>
            <a:endParaRPr lang="sv-SE" sz="2400" dirty="0">
              <a:solidFill>
                <a:srgbClr val="676766"/>
              </a:solidFill>
            </a:endParaRPr>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381750"/>
            <a:ext cx="2428875" cy="369332"/>
          </a:xfrm>
          <a:prstGeom prst="rect">
            <a:avLst/>
          </a:prstGeom>
          <a:noFill/>
        </p:spPr>
        <p:txBody>
          <a:bodyPr wrap="square" rtlCol="0">
            <a:spAutoFit/>
          </a:bodyPr>
          <a:lstStyle/>
          <a:p>
            <a:r>
              <a:rPr lang="en-IE" dirty="0" err="1">
                <a:solidFill>
                  <a:srgbClr val="378FCD"/>
                </a:solidFill>
                <a:hlinkClick r:id="rId2">
                  <a:extLst>
                    <a:ext uri="{A12FA001-AC4F-418D-AE19-62706E023703}">
                      <ahyp:hlinkClr xmlns:ahyp="http://schemas.microsoft.com/office/drawing/2018/hyperlinkcolor" val="tx"/>
                    </a:ext>
                  </a:extLst>
                </a:hlinkClick>
              </a:rPr>
              <a:t>Källa</a:t>
            </a:r>
            <a:r>
              <a:rPr lang="en-IE" dirty="0">
                <a:solidFill>
                  <a:srgbClr val="378FCD"/>
                </a:solidFill>
                <a:hlinkClick r:id="rId2">
                  <a:extLst>
                    <a:ext uri="{A12FA001-AC4F-418D-AE19-62706E023703}">
                      <ahyp:hlinkClr xmlns:ahyp="http://schemas.microsoft.com/office/drawing/2018/hyperlinkcolor" val="tx"/>
                    </a:ext>
                  </a:extLst>
                </a:hlinkClick>
              </a:rPr>
              <a:t> 1</a:t>
            </a:r>
            <a:r>
              <a:rPr lang="en-IE" dirty="0">
                <a:solidFill>
                  <a:srgbClr val="378FCD"/>
                </a:solidFill>
              </a:rPr>
              <a:t> </a:t>
            </a:r>
            <a:r>
              <a:rPr lang="en-IE" dirty="0" err="1">
                <a:solidFill>
                  <a:srgbClr val="378FCD"/>
                </a:solidFill>
                <a:hlinkClick r:id="rId3">
                  <a:extLst>
                    <a:ext uri="{A12FA001-AC4F-418D-AE19-62706E023703}">
                      <ahyp:hlinkClr xmlns:ahyp="http://schemas.microsoft.com/office/drawing/2018/hyperlinkcolor" val="tx"/>
                    </a:ext>
                  </a:extLst>
                </a:hlinkClick>
              </a:rPr>
              <a:t>Källa</a:t>
            </a:r>
            <a:r>
              <a:rPr lang="en-IE" dirty="0">
                <a:solidFill>
                  <a:srgbClr val="378FCD"/>
                </a:solidFill>
                <a:hlinkClick r:id="rId3">
                  <a:extLst>
                    <a:ext uri="{A12FA001-AC4F-418D-AE19-62706E023703}">
                      <ahyp:hlinkClr xmlns:ahyp="http://schemas.microsoft.com/office/drawing/2018/hyperlinkcolor" val="tx"/>
                    </a:ext>
                  </a:extLst>
                </a:hlinkClick>
              </a:rPr>
              <a:t> 2</a:t>
            </a:r>
            <a:endParaRPr lang="en-IE" dirty="0">
              <a:solidFill>
                <a:srgbClr val="378FCD"/>
              </a:solidFill>
            </a:endParaRPr>
          </a:p>
        </p:txBody>
      </p:sp>
      <p:pic>
        <p:nvPicPr>
          <p:cNvPr id="13" name="Picture Placeholder 12" descr="Map&#10;&#10;Description automatically generated">
            <a:extLst>
              <a:ext uri="{FF2B5EF4-FFF2-40B4-BE49-F238E27FC236}">
                <a16:creationId xmlns:a16="http://schemas.microsoft.com/office/drawing/2014/main" id="{C16FB2FA-1B1A-46A8-9312-DB673C9171BE}"/>
              </a:ext>
            </a:extLst>
          </p:cNvPr>
          <p:cNvPicPr>
            <a:picLocks noGrp="1" noChangeAspect="1"/>
          </p:cNvPicPr>
          <p:nvPr>
            <p:ph type="pic" idx="1"/>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l="22517" r="22517"/>
          <a:stretch>
            <a:fillRect/>
          </a:stretch>
        </p:blipFill>
        <p:spPr/>
      </p:pic>
    </p:spTree>
    <p:extLst>
      <p:ext uri="{BB962C8B-B14F-4D97-AF65-F5344CB8AC3E}">
        <p14:creationId xmlns:p14="http://schemas.microsoft.com/office/powerpoint/2010/main" val="3203994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671F-B68C-46FB-ACBE-2BF403442D95}"/>
              </a:ext>
            </a:extLst>
          </p:cNvPr>
          <p:cNvSpPr>
            <a:spLocks noGrp="1"/>
          </p:cNvSpPr>
          <p:nvPr>
            <p:ph type="title"/>
          </p:nvPr>
        </p:nvSpPr>
        <p:spPr/>
        <p:txBody>
          <a:bodyPr>
            <a:normAutofit/>
          </a:bodyPr>
          <a:lstStyle/>
          <a:p>
            <a:r>
              <a:rPr lang="en-IE" sz="3600" dirty="0" err="1"/>
              <a:t>Kulturell</a:t>
            </a:r>
            <a:r>
              <a:rPr lang="en-IE" sz="3600" dirty="0"/>
              <a:t> </a:t>
            </a:r>
            <a:r>
              <a:rPr lang="en-IE" sz="3600" dirty="0" err="1"/>
              <a:t>intelligens</a:t>
            </a:r>
            <a:r>
              <a:rPr lang="en-IE" sz="3600" dirty="0"/>
              <a:t> </a:t>
            </a:r>
            <a:r>
              <a:rPr lang="en-IE" sz="3600" dirty="0" err="1"/>
              <a:t>i</a:t>
            </a:r>
            <a:r>
              <a:rPr lang="en-IE" sz="3600" dirty="0"/>
              <a:t> </a:t>
            </a:r>
            <a:r>
              <a:rPr lang="en-IE" sz="3600" dirty="0" err="1"/>
              <a:t>praktiken</a:t>
            </a:r>
            <a:endParaRPr lang="en-IE" sz="3600" dirty="0"/>
          </a:p>
        </p:txBody>
      </p:sp>
      <p:sp>
        <p:nvSpPr>
          <p:cNvPr id="3" name="Content Placeholder 2">
            <a:extLst>
              <a:ext uri="{FF2B5EF4-FFF2-40B4-BE49-F238E27FC236}">
                <a16:creationId xmlns:a16="http://schemas.microsoft.com/office/drawing/2014/main" id="{34094CE1-1E61-4533-94F3-F02F8AC74B68}"/>
              </a:ext>
            </a:extLst>
          </p:cNvPr>
          <p:cNvSpPr>
            <a:spLocks noGrp="1"/>
          </p:cNvSpPr>
          <p:nvPr>
            <p:ph sz="half" idx="1"/>
          </p:nvPr>
        </p:nvSpPr>
        <p:spPr/>
        <p:txBody>
          <a:bodyPr>
            <a:normAutofit/>
          </a:bodyPr>
          <a:lstStyle/>
          <a:p>
            <a:pPr marL="0" indent="0" algn="ctr">
              <a:buNone/>
            </a:pPr>
            <a:endParaRPr lang="sv-SE" sz="2800" b="0" i="0" dirty="0">
              <a:effectLst/>
              <a:latin typeface="proxima-nova"/>
            </a:endParaRPr>
          </a:p>
          <a:p>
            <a:pPr marL="0" indent="0" algn="ctr">
              <a:buNone/>
            </a:pPr>
            <a:r>
              <a:rPr lang="sv-SE" sz="2800" b="0" i="0" dirty="0">
                <a:effectLst/>
                <a:latin typeface="proxima-nova"/>
              </a:rPr>
              <a:t>I vissa kulturer </a:t>
            </a:r>
            <a:r>
              <a:rPr lang="sv-SE" dirty="0">
                <a:latin typeface="proxima-nova"/>
              </a:rPr>
              <a:t>belönas studerande för att säga sin mening, ställa frågor och delta i diskussioner på lektionerna</a:t>
            </a:r>
            <a:r>
              <a:rPr lang="sv-SE" sz="2800" b="0" i="0" dirty="0">
                <a:effectLst/>
                <a:latin typeface="proxima-nova"/>
              </a:rPr>
              <a:t>.</a:t>
            </a:r>
            <a:endParaRPr lang="sv-SE" dirty="0"/>
          </a:p>
        </p:txBody>
      </p:sp>
      <p:sp>
        <p:nvSpPr>
          <p:cNvPr id="4" name="Content Placeholder 3">
            <a:extLst>
              <a:ext uri="{FF2B5EF4-FFF2-40B4-BE49-F238E27FC236}">
                <a16:creationId xmlns:a16="http://schemas.microsoft.com/office/drawing/2014/main" id="{1EF31CF9-9CD3-4755-B26D-0279DF2B0EDE}"/>
              </a:ext>
            </a:extLst>
          </p:cNvPr>
          <p:cNvSpPr>
            <a:spLocks noGrp="1"/>
          </p:cNvSpPr>
          <p:nvPr>
            <p:ph sz="half" idx="13"/>
          </p:nvPr>
        </p:nvSpPr>
        <p:spPr/>
        <p:txBody>
          <a:bodyPr>
            <a:normAutofit/>
          </a:bodyPr>
          <a:lstStyle/>
          <a:p>
            <a:pPr marL="0" indent="0">
              <a:buNone/>
            </a:pPr>
            <a:endParaRPr lang="sv-SE" sz="2800" b="0" i="0" dirty="0">
              <a:effectLst/>
              <a:latin typeface="proxima-nova"/>
            </a:endParaRPr>
          </a:p>
          <a:p>
            <a:pPr marL="0" indent="0" algn="ctr">
              <a:buNone/>
            </a:pPr>
            <a:r>
              <a:rPr lang="sv-SE" sz="2800" b="0" i="0" dirty="0">
                <a:effectLst/>
                <a:latin typeface="proxima-nova"/>
              </a:rPr>
              <a:t>I andra kulturer lärs </a:t>
            </a:r>
            <a:r>
              <a:rPr lang="sv-SE" dirty="0">
                <a:latin typeface="proxima-nova"/>
              </a:rPr>
              <a:t>de studerande att lyssna noga, respektera läraren och bara tala när de får ordet</a:t>
            </a:r>
            <a:endParaRPr lang="sv-SE" dirty="0"/>
          </a:p>
        </p:txBody>
      </p:sp>
      <p:sp>
        <p:nvSpPr>
          <p:cNvPr id="5" name="TextBox 4">
            <a:extLst>
              <a:ext uri="{FF2B5EF4-FFF2-40B4-BE49-F238E27FC236}">
                <a16:creationId xmlns:a16="http://schemas.microsoft.com/office/drawing/2014/main" id="{542EDA0A-61BA-4660-83B6-465758C4485F}"/>
              </a:ext>
            </a:extLst>
          </p:cNvPr>
          <p:cNvSpPr txBox="1"/>
          <p:nvPr/>
        </p:nvSpPr>
        <p:spPr>
          <a:xfrm>
            <a:off x="1408772" y="6088559"/>
            <a:ext cx="9399181" cy="646331"/>
          </a:xfrm>
          <a:prstGeom prst="rect">
            <a:avLst/>
          </a:prstGeom>
          <a:noFill/>
        </p:spPr>
        <p:txBody>
          <a:bodyPr wrap="square" rtlCol="0">
            <a:spAutoFit/>
          </a:bodyPr>
          <a:lstStyle/>
          <a:p>
            <a:r>
              <a:rPr lang="sv-SE" dirty="0">
                <a:solidFill>
                  <a:srgbClr val="E61A52"/>
                </a:solidFill>
              </a:rPr>
              <a:t>Som inkluderande utbildare måste vi vara uppmärksamma på de mångfacetterade anledningarna till att vissa studerande inte är så aktiva på lektioner som andra.</a:t>
            </a:r>
          </a:p>
        </p:txBody>
      </p:sp>
    </p:spTree>
    <p:extLst>
      <p:ext uri="{BB962C8B-B14F-4D97-AF65-F5344CB8AC3E}">
        <p14:creationId xmlns:p14="http://schemas.microsoft.com/office/powerpoint/2010/main" val="3374685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13413" y="983345"/>
            <a:ext cx="6165775" cy="579437"/>
          </a:xfrm>
        </p:spPr>
        <p:txBody>
          <a:bodyPr>
            <a:normAutofit/>
          </a:bodyPr>
          <a:lstStyle/>
          <a:p>
            <a:r>
              <a:rPr lang="en-IE" dirty="0"/>
              <a:t>5. SAMARBETE</a:t>
            </a:r>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04292" y="1773348"/>
            <a:ext cx="6734175" cy="3811588"/>
          </a:xfrm>
        </p:spPr>
        <p:txBody>
          <a:bodyPr>
            <a:noAutofit/>
          </a:bodyPr>
          <a:lstStyle/>
          <a:p>
            <a:pPr algn="just"/>
            <a:r>
              <a:rPr lang="sv-SE" sz="2400" dirty="0"/>
              <a:t>Inkluderande ledare både stärker individer och skapar och förstärker tänkandet i grupper med mångfald. </a:t>
            </a:r>
          </a:p>
          <a:p>
            <a:pPr algn="just"/>
            <a:r>
              <a:rPr lang="sv-SE" sz="2400" dirty="0"/>
              <a:t>I grunden handlar samarbete om att individer arbetar tillsammans, bygger på varandras idéer för att skapa något nytt eller läsa något komplicerat. Men när samarbete mellan liknande personer är lätt och bekvämt är det en utmaning och kan leda till grundläggande förändring att samarbeta med andra som är annorlunda.</a:t>
            </a:r>
          </a:p>
          <a:p>
            <a:pPr algn="just"/>
            <a:r>
              <a:rPr lang="sv-SE" sz="2400" dirty="0">
                <a:solidFill>
                  <a:srgbClr val="E61A52"/>
                </a:solidFill>
              </a:rPr>
              <a:t>I ett blandat klassrum är läraren den inkluderande ledaren som kan främja olika samarbeten.</a:t>
            </a:r>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err="1">
                <a:solidFill>
                  <a:srgbClr val="378FCD"/>
                </a:solidFill>
                <a:hlinkClick r:id="rId2">
                  <a:extLst>
                    <a:ext uri="{A12FA001-AC4F-418D-AE19-62706E023703}">
                      <ahyp:hlinkClr xmlns:ahyp="http://schemas.microsoft.com/office/drawing/2018/hyperlinkcolor" val="tx"/>
                    </a:ext>
                  </a:extLst>
                </a:hlinkClick>
              </a:rPr>
              <a:t>Källa</a:t>
            </a:r>
            <a:endParaRPr lang="en-IE" dirty="0">
              <a:solidFill>
                <a:srgbClr val="378FCD"/>
              </a:solidFill>
            </a:endParaRPr>
          </a:p>
        </p:txBody>
      </p:sp>
      <p:pic>
        <p:nvPicPr>
          <p:cNvPr id="11" name="Picture Placeholder 10" descr="Person raising hand">
            <a:extLst>
              <a:ext uri="{FF2B5EF4-FFF2-40B4-BE49-F238E27FC236}">
                <a16:creationId xmlns:a16="http://schemas.microsoft.com/office/drawing/2014/main" id="{A1446F55-2A3F-4B18-A96A-A538067D3BBF}"/>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23116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13413" y="983345"/>
            <a:ext cx="6165775" cy="579437"/>
          </a:xfrm>
        </p:spPr>
        <p:txBody>
          <a:bodyPr>
            <a:normAutofit/>
          </a:bodyPr>
          <a:lstStyle/>
          <a:p>
            <a:r>
              <a:rPr lang="en-IE" dirty="0"/>
              <a:t>6. MOD </a:t>
            </a:r>
          </a:p>
        </p:txBody>
      </p:sp>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36191" y="1677651"/>
            <a:ext cx="6734175" cy="3811588"/>
          </a:xfrm>
        </p:spPr>
        <p:txBody>
          <a:bodyPr>
            <a:noAutofit/>
          </a:bodyPr>
          <a:lstStyle/>
          <a:p>
            <a:pPr algn="just"/>
            <a:r>
              <a:rPr lang="sv-SE" sz="2400" dirty="0"/>
              <a:t>Det finns en sårbarhet i att vara en inkluderande ledare eftersom konfrontation med andra och med status </a:t>
            </a:r>
            <a:r>
              <a:rPr lang="sv-SE" sz="2400" dirty="0" err="1"/>
              <a:t>quo</a:t>
            </a:r>
            <a:r>
              <a:rPr lang="sv-SE" sz="2400" dirty="0"/>
              <a:t> omedelbart sätter strålkastarljuset på den som talar. </a:t>
            </a:r>
          </a:p>
          <a:p>
            <a:pPr algn="just"/>
            <a:r>
              <a:rPr lang="sv-SE" sz="2400" dirty="0"/>
              <a:t>MEN inkluderande ledare har mod att tala om sig själva och att på ett högst personligt sätt avslöja sina egna begränsningar. I stället för att styra bort från utmaningen i ofullkomligheten intar inkluderande ledare en ödmjuk attityd.</a:t>
            </a:r>
          </a:p>
          <a:p>
            <a:pPr algn="just"/>
            <a:r>
              <a:rPr lang="sv-SE" sz="2400" dirty="0">
                <a:solidFill>
                  <a:srgbClr val="E61A52"/>
                </a:solidFill>
              </a:rPr>
              <a:t>I blandade klassrum måste utbildarna vara modiga och villiga att pröva nya metoder och att anpassa sig till sina inlärares behov och krav.</a:t>
            </a:r>
          </a:p>
          <a:p>
            <a:pPr algn="just"/>
            <a:endParaRPr lang="sv-SE" sz="2400" dirty="0"/>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err="1">
                <a:solidFill>
                  <a:srgbClr val="378FCD"/>
                </a:solidFill>
                <a:hlinkClick r:id="rId2">
                  <a:extLst>
                    <a:ext uri="{A12FA001-AC4F-418D-AE19-62706E023703}">
                      <ahyp:hlinkClr xmlns:ahyp="http://schemas.microsoft.com/office/drawing/2018/hyperlinkcolor" val="tx"/>
                    </a:ext>
                  </a:extLst>
                </a:hlinkClick>
              </a:rPr>
              <a:t>Källa</a:t>
            </a:r>
            <a:endParaRPr lang="en-IE" dirty="0">
              <a:solidFill>
                <a:srgbClr val="378FCD"/>
              </a:solidFill>
            </a:endParaRPr>
          </a:p>
        </p:txBody>
      </p:sp>
      <p:pic>
        <p:nvPicPr>
          <p:cNvPr id="14" name="Picture Placeholder 13" descr="Line of orange rubber ducks with one not in line">
            <a:extLst>
              <a:ext uri="{FF2B5EF4-FFF2-40B4-BE49-F238E27FC236}">
                <a16:creationId xmlns:a16="http://schemas.microsoft.com/office/drawing/2014/main" id="{3FC36E0E-79BA-48B9-9D71-B60636F999CD}"/>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59047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8E19B90-1F3D-4324-8C32-CAA7DC479EC3}"/>
              </a:ext>
            </a:extLst>
          </p:cNvPr>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bwMode="auto">
          <a:xfrm>
            <a:off x="633413" y="1236663"/>
            <a:ext cx="3173412" cy="48736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F3C939B-D4B9-43E3-BAEE-650638693B9C}"/>
              </a:ext>
            </a:extLst>
          </p:cNvPr>
          <p:cNvSpPr>
            <a:spLocks noGrp="1"/>
          </p:cNvSpPr>
          <p:nvPr>
            <p:ph type="title"/>
          </p:nvPr>
        </p:nvSpPr>
        <p:spPr>
          <a:xfrm>
            <a:off x="1438274" y="636499"/>
            <a:ext cx="7286625" cy="530225"/>
          </a:xfrm>
        </p:spPr>
        <p:txBody>
          <a:bodyPr>
            <a:normAutofit fontScale="90000"/>
          </a:bodyPr>
          <a:lstStyle/>
          <a:p>
            <a:r>
              <a:rPr lang="en-IE" dirty="0"/>
              <a:t>INKLUDERANDE UTBILDARE I STRÅLKASTARLJUS – </a:t>
            </a:r>
            <a:r>
              <a:rPr lang="en-IE" dirty="0">
                <a:solidFill>
                  <a:srgbClr val="000000"/>
                </a:solidFill>
              </a:rPr>
              <a:t>CRAIG KEMP</a:t>
            </a:r>
          </a:p>
        </p:txBody>
      </p:sp>
      <p:sp>
        <p:nvSpPr>
          <p:cNvPr id="4" name="Text Placeholder 3">
            <a:extLst>
              <a:ext uri="{FF2B5EF4-FFF2-40B4-BE49-F238E27FC236}">
                <a16:creationId xmlns:a16="http://schemas.microsoft.com/office/drawing/2014/main" id="{138F2FD2-0504-47EF-A33D-3484D1A5613C}"/>
              </a:ext>
            </a:extLst>
          </p:cNvPr>
          <p:cNvSpPr>
            <a:spLocks noGrp="1"/>
          </p:cNvSpPr>
          <p:nvPr>
            <p:ph type="body" sz="half" idx="2"/>
          </p:nvPr>
        </p:nvSpPr>
        <p:spPr>
          <a:xfrm>
            <a:off x="4053681" y="1236662"/>
            <a:ext cx="7871619" cy="3811588"/>
          </a:xfrm>
        </p:spPr>
        <p:txBody>
          <a:bodyPr>
            <a:noAutofit/>
          </a:bodyPr>
          <a:lstStyle/>
          <a:p>
            <a:r>
              <a:rPr lang="sv-SE" sz="2400" dirty="0">
                <a:solidFill>
                  <a:srgbClr val="E61A52"/>
                </a:solidFill>
              </a:rPr>
              <a:t>”Som lärare i klassrummet visar jag ledarskap på följande sätt:</a:t>
            </a:r>
          </a:p>
          <a:p>
            <a:r>
              <a:rPr lang="sv-SE" sz="2400" dirty="0"/>
              <a:t>Jag gör klart från första dagen att klassrummet är ’vårt’ och inte ’mitt’. Vem som äger </a:t>
            </a:r>
            <a:r>
              <a:rPr lang="sv-SE" sz="2400" dirty="0">
                <a:solidFill>
                  <a:srgbClr val="378FCD"/>
                </a:solidFill>
                <a:hlinkClick r:id="rId3">
                  <a:extLst>
                    <a:ext uri="{A12FA001-AC4F-418D-AE19-62706E023703}">
                      <ahyp:hlinkClr xmlns:ahyp="http://schemas.microsoft.com/office/drawing/2018/hyperlinkcolor" val="tx"/>
                    </a:ext>
                  </a:extLst>
                </a:hlinkClick>
              </a:rPr>
              <a:t>lärandeutrymmet</a:t>
            </a:r>
            <a:r>
              <a:rPr lang="sv-SE" sz="2400" dirty="0"/>
              <a:t> är en av de viktigaste aspekterna när det gäller att skapa anknytning med de studerande. </a:t>
            </a:r>
          </a:p>
          <a:p>
            <a:r>
              <a:rPr lang="sv-SE" sz="2400" dirty="0"/>
              <a:t>Jag är de studerandes företrädare! Jag stödjer dem och jag ger dem en </a:t>
            </a:r>
            <a:r>
              <a:rPr lang="sv-SE" sz="2400" dirty="0">
                <a:solidFill>
                  <a:srgbClr val="378FCD"/>
                </a:solidFill>
                <a:hlinkClick r:id="rId4">
                  <a:extLst>
                    <a:ext uri="{A12FA001-AC4F-418D-AE19-62706E023703}">
                      <ahyp:hlinkClr xmlns:ahyp="http://schemas.microsoft.com/office/drawing/2018/hyperlinkcolor" val="tx"/>
                    </a:ext>
                  </a:extLst>
                </a:hlinkClick>
              </a:rPr>
              <a:t>röst</a:t>
            </a:r>
            <a:r>
              <a:rPr lang="sv-SE" sz="2400" dirty="0"/>
              <a:t>!</a:t>
            </a:r>
          </a:p>
          <a:p>
            <a:r>
              <a:rPr lang="sv-SE" sz="2400" dirty="0"/>
              <a:t>Jag lyssnar! (En av de viktigaste egenskaperna hos en STOR ledare.)</a:t>
            </a:r>
          </a:p>
          <a:p>
            <a:r>
              <a:rPr lang="sv-SE" sz="2400" dirty="0"/>
              <a:t>Jag uppmuntrar dem. Jag är ett positivt paket – jag berättar för dem att de är bra och de tror på det! Jag uppmuntrar dem att överträffa förväntningarna; Jag visar det genom att gå utanför min bekvämlighetszon och att ta risker i mitt lärande.”</a:t>
            </a:r>
          </a:p>
        </p:txBody>
      </p:sp>
      <p:pic>
        <p:nvPicPr>
          <p:cNvPr id="12" name="Graphic 11" descr="Teacher with solid fill">
            <a:extLst>
              <a:ext uri="{FF2B5EF4-FFF2-40B4-BE49-F238E27FC236}">
                <a16:creationId xmlns:a16="http://schemas.microsoft.com/office/drawing/2014/main" id="{2EE5D1EA-1B33-422A-A08C-D488C43F966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23875" y="322262"/>
            <a:ext cx="914400" cy="914400"/>
          </a:xfrm>
          <a:prstGeom prst="rect">
            <a:avLst/>
          </a:prstGeom>
        </p:spPr>
      </p:pic>
      <p:sp>
        <p:nvSpPr>
          <p:cNvPr id="14" name="TextBox 13">
            <a:extLst>
              <a:ext uri="{FF2B5EF4-FFF2-40B4-BE49-F238E27FC236}">
                <a16:creationId xmlns:a16="http://schemas.microsoft.com/office/drawing/2014/main" id="{430E0375-BFBB-4AD8-BF80-F98768FAF8C5}"/>
              </a:ext>
            </a:extLst>
          </p:cNvPr>
          <p:cNvSpPr txBox="1"/>
          <p:nvPr/>
        </p:nvSpPr>
        <p:spPr>
          <a:xfrm>
            <a:off x="466725" y="5510122"/>
            <a:ext cx="3457575" cy="1477328"/>
          </a:xfrm>
          <a:prstGeom prst="rect">
            <a:avLst/>
          </a:prstGeom>
          <a:solidFill>
            <a:schemeClr val="accent1"/>
          </a:solidFill>
        </p:spPr>
        <p:txBody>
          <a:bodyPr wrap="square" rtlCol="0">
            <a:spAutoFit/>
          </a:bodyPr>
          <a:lstStyle/>
          <a:p>
            <a:pPr algn="ctr"/>
            <a:r>
              <a:rPr lang="en-IE" dirty="0">
                <a:solidFill>
                  <a:schemeClr val="bg1"/>
                </a:solidFill>
              </a:rPr>
              <a:t>Craig</a:t>
            </a:r>
            <a:r>
              <a:rPr lang="en-US" dirty="0">
                <a:solidFill>
                  <a:schemeClr val="bg1"/>
                </a:solidFill>
              </a:rPr>
              <a:t> </a:t>
            </a:r>
            <a:r>
              <a:rPr lang="en-US" dirty="0" err="1">
                <a:solidFill>
                  <a:schemeClr val="bg1"/>
                </a:solidFill>
              </a:rPr>
              <a:t>har</a:t>
            </a:r>
            <a:r>
              <a:rPr lang="en-US" dirty="0">
                <a:solidFill>
                  <a:schemeClr val="bg1"/>
                </a:solidFill>
              </a:rPr>
              <a:t> </a:t>
            </a:r>
            <a:r>
              <a:rPr lang="en-US" dirty="0" err="1">
                <a:solidFill>
                  <a:schemeClr val="bg1"/>
                </a:solidFill>
              </a:rPr>
              <a:t>mer</a:t>
            </a:r>
            <a:r>
              <a:rPr lang="en-US" dirty="0">
                <a:solidFill>
                  <a:schemeClr val="bg1"/>
                </a:solidFill>
              </a:rPr>
              <a:t> </a:t>
            </a:r>
            <a:r>
              <a:rPr lang="en-US" dirty="0" err="1">
                <a:solidFill>
                  <a:schemeClr val="bg1"/>
                </a:solidFill>
              </a:rPr>
              <a:t>än</a:t>
            </a:r>
            <a:r>
              <a:rPr lang="en-US" dirty="0">
                <a:solidFill>
                  <a:schemeClr val="bg1"/>
                </a:solidFill>
              </a:rPr>
              <a:t> </a:t>
            </a:r>
            <a:r>
              <a:rPr lang="en-US" dirty="0" err="1">
                <a:solidFill>
                  <a:schemeClr val="bg1"/>
                </a:solidFill>
              </a:rPr>
              <a:t>femton</a:t>
            </a:r>
            <a:r>
              <a:rPr lang="en-US" dirty="0">
                <a:solidFill>
                  <a:schemeClr val="bg1"/>
                </a:solidFill>
              </a:rPr>
              <a:t> </a:t>
            </a:r>
            <a:r>
              <a:rPr lang="en-US" dirty="0" err="1">
                <a:solidFill>
                  <a:schemeClr val="bg1"/>
                </a:solidFill>
              </a:rPr>
              <a:t>års</a:t>
            </a:r>
            <a:r>
              <a:rPr lang="en-US" dirty="0">
                <a:solidFill>
                  <a:schemeClr val="bg1"/>
                </a:solidFill>
              </a:rPr>
              <a:t> </a:t>
            </a:r>
            <a:r>
              <a:rPr lang="en-US" dirty="0" err="1">
                <a:solidFill>
                  <a:schemeClr val="bg1"/>
                </a:solidFill>
              </a:rPr>
              <a:t>erfarenhet</a:t>
            </a:r>
            <a:r>
              <a:rPr lang="en-US" dirty="0">
                <a:solidFill>
                  <a:schemeClr val="bg1"/>
                </a:solidFill>
              </a:rPr>
              <a:t> av </a:t>
            </a:r>
            <a:r>
              <a:rPr lang="en-US" dirty="0" err="1">
                <a:solidFill>
                  <a:schemeClr val="bg1"/>
                </a:solidFill>
              </a:rPr>
              <a:t>upplevelsebaserat</a:t>
            </a:r>
            <a:r>
              <a:rPr lang="en-US" dirty="0">
                <a:solidFill>
                  <a:schemeClr val="bg1"/>
                </a:solidFill>
              </a:rPr>
              <a:t> </a:t>
            </a:r>
            <a:r>
              <a:rPr lang="en-US" dirty="0" err="1">
                <a:solidFill>
                  <a:schemeClr val="bg1"/>
                </a:solidFill>
              </a:rPr>
              <a:t>lärande</a:t>
            </a:r>
            <a:r>
              <a:rPr lang="en-US" dirty="0">
                <a:solidFill>
                  <a:schemeClr val="bg1"/>
                </a:solidFill>
              </a:rPr>
              <a:t>, </a:t>
            </a:r>
            <a:r>
              <a:rPr lang="en-US" dirty="0" err="1">
                <a:solidFill>
                  <a:schemeClr val="bg1"/>
                </a:solidFill>
              </a:rPr>
              <a:t>ledarskap</a:t>
            </a:r>
            <a:r>
              <a:rPr lang="en-US" dirty="0">
                <a:solidFill>
                  <a:schemeClr val="bg1"/>
                </a:solidFill>
              </a:rPr>
              <a:t> </a:t>
            </a:r>
            <a:r>
              <a:rPr lang="en-US" dirty="0" err="1">
                <a:solidFill>
                  <a:schemeClr val="bg1"/>
                </a:solidFill>
              </a:rPr>
              <a:t>och</a:t>
            </a:r>
            <a:r>
              <a:rPr lang="en-US" dirty="0">
                <a:solidFill>
                  <a:schemeClr val="bg1"/>
                </a:solidFill>
              </a:rPr>
              <a:t> nu </a:t>
            </a:r>
            <a:r>
              <a:rPr lang="en-US" dirty="0" err="1">
                <a:solidFill>
                  <a:schemeClr val="bg1"/>
                </a:solidFill>
              </a:rPr>
              <a:t>som</a:t>
            </a:r>
            <a:r>
              <a:rPr lang="en-US" dirty="0">
                <a:solidFill>
                  <a:schemeClr val="bg1"/>
                </a:solidFill>
              </a:rPr>
              <a:t> consult </a:t>
            </a:r>
            <a:r>
              <a:rPr lang="en-US" dirty="0" err="1">
                <a:solidFill>
                  <a:schemeClr val="bg1"/>
                </a:solidFill>
              </a:rPr>
              <a:t>i</a:t>
            </a:r>
            <a:r>
              <a:rPr lang="en-US" dirty="0">
                <a:solidFill>
                  <a:schemeClr val="bg1"/>
                </a:solidFill>
              </a:rPr>
              <a:t> </a:t>
            </a:r>
            <a:r>
              <a:rPr lang="en-US" dirty="0" err="1">
                <a:solidFill>
                  <a:schemeClr val="bg1"/>
                </a:solidFill>
              </a:rPr>
              <a:t>offentliga</a:t>
            </a:r>
            <a:r>
              <a:rPr lang="en-US" dirty="0">
                <a:solidFill>
                  <a:schemeClr val="bg1"/>
                </a:solidFill>
              </a:rPr>
              <a:t> </a:t>
            </a:r>
            <a:r>
              <a:rPr lang="en-US" dirty="0" err="1">
                <a:solidFill>
                  <a:schemeClr val="bg1"/>
                </a:solidFill>
              </a:rPr>
              <a:t>och</a:t>
            </a:r>
            <a:r>
              <a:rPr lang="en-US" dirty="0">
                <a:solidFill>
                  <a:schemeClr val="bg1"/>
                </a:solidFill>
              </a:rPr>
              <a:t> private </a:t>
            </a:r>
            <a:r>
              <a:rPr lang="en-US" dirty="0" err="1">
                <a:solidFill>
                  <a:schemeClr val="bg1"/>
                </a:solidFill>
              </a:rPr>
              <a:t>skolor</a:t>
            </a:r>
            <a:endParaRPr lang="en-IE" dirty="0">
              <a:solidFill>
                <a:schemeClr val="bg1"/>
              </a:solidFill>
            </a:endParaRPr>
          </a:p>
        </p:txBody>
      </p:sp>
      <p:sp>
        <p:nvSpPr>
          <p:cNvPr id="16" name="TextBox 15">
            <a:extLst>
              <a:ext uri="{FF2B5EF4-FFF2-40B4-BE49-F238E27FC236}">
                <a16:creationId xmlns:a16="http://schemas.microsoft.com/office/drawing/2014/main" id="{7DC1D2AC-3CF4-4D8F-9694-D3D286BC1729}"/>
              </a:ext>
            </a:extLst>
          </p:cNvPr>
          <p:cNvSpPr txBox="1"/>
          <p:nvPr/>
        </p:nvSpPr>
        <p:spPr>
          <a:xfrm>
            <a:off x="9944100" y="6488668"/>
            <a:ext cx="2247900" cy="369332"/>
          </a:xfrm>
          <a:prstGeom prst="rect">
            <a:avLst/>
          </a:prstGeom>
          <a:noFill/>
        </p:spPr>
        <p:txBody>
          <a:bodyPr wrap="square" rtlCol="0">
            <a:spAutoFit/>
          </a:bodyPr>
          <a:lstStyle/>
          <a:p>
            <a:pPr algn="r"/>
            <a:r>
              <a:rPr lang="en-IE" dirty="0" err="1">
                <a:solidFill>
                  <a:srgbClr val="378FCD"/>
                </a:solidFill>
                <a:hlinkClick r:id="rId7">
                  <a:extLst>
                    <a:ext uri="{A12FA001-AC4F-418D-AE19-62706E023703}">
                      <ahyp:hlinkClr xmlns:ahyp="http://schemas.microsoft.com/office/drawing/2018/hyperlinkcolor" val="tx"/>
                    </a:ext>
                  </a:extLst>
                </a:hlinkClick>
              </a:rPr>
              <a:t>Källa</a:t>
            </a:r>
            <a:endParaRPr lang="en-IE" dirty="0">
              <a:solidFill>
                <a:srgbClr val="378FCD"/>
              </a:solidFill>
            </a:endParaRPr>
          </a:p>
        </p:txBody>
      </p:sp>
    </p:spTree>
    <p:extLst>
      <p:ext uri="{BB962C8B-B14F-4D97-AF65-F5344CB8AC3E}">
        <p14:creationId xmlns:p14="http://schemas.microsoft.com/office/powerpoint/2010/main" val="238817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Placeholder 16" descr="Colored pencils arranged in a circle">
            <a:extLst>
              <a:ext uri="{FF2B5EF4-FFF2-40B4-BE49-F238E27FC236}">
                <a16:creationId xmlns:a16="http://schemas.microsoft.com/office/drawing/2014/main" id="{5FB9D67F-5AFB-4332-8CD0-0D94FAE1A752}"/>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a:xfrm>
            <a:off x="3666226" y="10"/>
            <a:ext cx="8525774" cy="6857990"/>
          </a:xfrm>
          <a:prstGeom prst="rect">
            <a:avLst/>
          </a:prstGeom>
        </p:spPr>
      </p:pic>
      <p:sp>
        <p:nvSpPr>
          <p:cNvPr id="24" name="Rectangle 2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el 3">
            <a:extLst>
              <a:ext uri="{FF2B5EF4-FFF2-40B4-BE49-F238E27FC236}">
                <a16:creationId xmlns:a16="http://schemas.microsoft.com/office/drawing/2014/main" id="{DB0440B0-8154-4FBA-BF5D-D7795764C27A}"/>
              </a:ext>
            </a:extLst>
          </p:cNvPr>
          <p:cNvSpPr>
            <a:spLocks noGrp="1"/>
          </p:cNvSpPr>
          <p:nvPr>
            <p:ph type="title"/>
          </p:nvPr>
        </p:nvSpPr>
        <p:spPr>
          <a:xfrm>
            <a:off x="371094" y="1123950"/>
            <a:ext cx="3438144" cy="1162050"/>
          </a:xfrm>
          <a:ln>
            <a:noFill/>
          </a:ln>
        </p:spPr>
        <p:txBody>
          <a:bodyPr vert="horz" lIns="91440" tIns="45720" rIns="91440" bIns="45720" rtlCol="0" anchor="b">
            <a:normAutofit/>
          </a:bodyPr>
          <a:lstStyle/>
          <a:p>
            <a:r>
              <a:rPr lang="en-US" b="1" spc="100" dirty="0"/>
              <a:t>MÅL OCH SYFTE</a:t>
            </a:r>
          </a:p>
        </p:txBody>
      </p:sp>
      <p:sp>
        <p:nvSpPr>
          <p:cNvPr id="6" name="Tijdelijke aanduiding voor tekst 5">
            <a:extLst>
              <a:ext uri="{FF2B5EF4-FFF2-40B4-BE49-F238E27FC236}">
                <a16:creationId xmlns:a16="http://schemas.microsoft.com/office/drawing/2014/main" id="{D49DF9DC-C1D1-4CAD-A7EA-EE59ED159EFD}"/>
              </a:ext>
            </a:extLst>
          </p:cNvPr>
          <p:cNvSpPr>
            <a:spLocks noGrp="1"/>
          </p:cNvSpPr>
          <p:nvPr>
            <p:ph type="body" sz="half" idx="2"/>
          </p:nvPr>
        </p:nvSpPr>
        <p:spPr>
          <a:xfrm>
            <a:off x="371094" y="2286000"/>
            <a:ext cx="5724906" cy="3207258"/>
          </a:xfrm>
        </p:spPr>
        <p:txBody>
          <a:bodyPr vert="horz" lIns="91440" tIns="45720" rIns="91440" bIns="45720" rtlCol="0" anchor="t">
            <a:noAutofit/>
          </a:bodyPr>
          <a:lstStyle/>
          <a:p>
            <a:pPr>
              <a:lnSpc>
                <a:spcPct val="150000"/>
              </a:lnSpc>
              <a:spcAft>
                <a:spcPts val="600"/>
              </a:spcAft>
            </a:pPr>
            <a:r>
              <a:rPr lang="sv-SE" b="1" dirty="0">
                <a:solidFill>
                  <a:schemeClr val="tx1"/>
                </a:solidFill>
              </a:rPr>
              <a:t>Vid slutet av den här modulen kommer du att förstå vikten av att stärka dina mjuka färdigheter i inkluderande och innovativ undervisning. </a:t>
            </a:r>
          </a:p>
          <a:p>
            <a:pPr>
              <a:lnSpc>
                <a:spcPct val="150000"/>
              </a:lnSpc>
              <a:spcAft>
                <a:spcPts val="600"/>
              </a:spcAft>
            </a:pPr>
            <a:r>
              <a:rPr lang="sv-SE" b="1" dirty="0">
                <a:solidFill>
                  <a:schemeClr val="tx1"/>
                </a:solidFill>
              </a:rPr>
              <a:t>Du kommer att lära dig hur du ska införliva och tillämpa dina mjuka färdigheter som en central del i din differentierade undervisning. </a:t>
            </a:r>
          </a:p>
        </p:txBody>
      </p:sp>
    </p:spTree>
    <p:extLst>
      <p:ext uri="{BB962C8B-B14F-4D97-AF65-F5344CB8AC3E}">
        <p14:creationId xmlns:p14="http://schemas.microsoft.com/office/powerpoint/2010/main" val="2908978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38F2FD2-0504-47EF-A33D-3484D1A5613C}"/>
              </a:ext>
            </a:extLst>
          </p:cNvPr>
          <p:cNvSpPr>
            <a:spLocks noGrp="1"/>
          </p:cNvSpPr>
          <p:nvPr>
            <p:ph type="body" sz="half" idx="2"/>
          </p:nvPr>
        </p:nvSpPr>
        <p:spPr>
          <a:xfrm>
            <a:off x="4034631" y="1236662"/>
            <a:ext cx="7871619" cy="3811588"/>
          </a:xfrm>
        </p:spPr>
        <p:txBody>
          <a:bodyPr>
            <a:noAutofit/>
          </a:bodyPr>
          <a:lstStyle/>
          <a:p>
            <a:r>
              <a:rPr lang="sv-SE" sz="2400" dirty="0"/>
              <a:t>”Jag ber om </a:t>
            </a:r>
            <a:r>
              <a:rPr lang="sv-SE" sz="2400" dirty="0">
                <a:solidFill>
                  <a:srgbClr val="378FCD"/>
                </a:solidFill>
                <a:hlinkClick r:id="rId2">
                  <a:extLst>
                    <a:ext uri="{A12FA001-AC4F-418D-AE19-62706E023703}">
                      <ahyp:hlinkClr xmlns:ahyp="http://schemas.microsoft.com/office/drawing/2018/hyperlinkcolor" val="tx"/>
                    </a:ext>
                  </a:extLst>
                </a:hlinkClick>
              </a:rPr>
              <a:t>återkoppling</a:t>
            </a:r>
            <a:r>
              <a:rPr lang="sv-SE" sz="2400" dirty="0">
                <a:solidFill>
                  <a:srgbClr val="378FCD"/>
                </a:solidFill>
              </a:rPr>
              <a:t> </a:t>
            </a:r>
            <a:r>
              <a:rPr lang="sv-SE" sz="2400" dirty="0"/>
              <a:t>– en bra ledare ber om återkoppling från sin stab. Jag ber om åsikter och ger möjlighet att dela med sig – jag får de studerande att utvärdera mig.</a:t>
            </a:r>
          </a:p>
          <a:p>
            <a:r>
              <a:rPr lang="sv-SE" sz="2400" dirty="0"/>
              <a:t>Jag uppmuntrar till att ställa frågor! Att ställa frågor får den nyfikna hjärnan att blomstra.</a:t>
            </a:r>
          </a:p>
          <a:p>
            <a:r>
              <a:rPr lang="sv-SE" sz="2400" dirty="0"/>
              <a:t>Jag gör misstag med avsikt och låter de studerande veta att misstag sker och att det är så vi lär oss. Jag lär dem att studsa tillbaka.</a:t>
            </a:r>
          </a:p>
          <a:p>
            <a:pPr algn="just"/>
            <a:r>
              <a:rPr lang="sv-SE" sz="2400" dirty="0"/>
              <a:t>Jag uppmuntrar de studerande att göra skillnad. </a:t>
            </a:r>
            <a:r>
              <a:rPr lang="sv-SE" sz="2400" dirty="0" err="1"/>
              <a:t>Ust</a:t>
            </a:r>
            <a:r>
              <a:rPr lang="sv-SE" sz="2400" dirty="0"/>
              <a:t> nu undervisar jag studerande från privilegierad bakgrund och vi försöker göra skillnad i någon annans liv med allt vi lär oss.”</a:t>
            </a:r>
          </a:p>
          <a:p>
            <a:r>
              <a:rPr lang="sv-SE" sz="2400" b="1" dirty="0"/>
              <a:t>Du kan få reda på mer om Craig och hans angreppssätt på hans </a:t>
            </a:r>
            <a:r>
              <a:rPr lang="sv-SE" sz="2400" b="1" dirty="0" err="1"/>
              <a:t>edchat</a:t>
            </a:r>
            <a:r>
              <a:rPr lang="sv-SE" sz="2400" b="1" dirty="0"/>
              <a:t>: </a:t>
            </a:r>
            <a:r>
              <a:rPr lang="sv-SE" sz="2400" b="1" dirty="0">
                <a:solidFill>
                  <a:srgbClr val="378FCD"/>
                </a:solidFill>
                <a:hlinkClick r:id="rId3">
                  <a:extLst>
                    <a:ext uri="{A12FA001-AC4F-418D-AE19-62706E023703}">
                      <ahyp:hlinkClr xmlns:ahyp="http://schemas.microsoft.com/office/drawing/2018/hyperlinkcolor" val="tx"/>
                    </a:ext>
                  </a:extLst>
                </a:hlinkClick>
              </a:rPr>
              <a:t>#whatisschool</a:t>
            </a:r>
            <a:endParaRPr lang="sv-SE" sz="2400" b="1" dirty="0"/>
          </a:p>
        </p:txBody>
      </p:sp>
      <p:pic>
        <p:nvPicPr>
          <p:cNvPr id="12" name="Graphic 11" descr="Teacher with solid fill">
            <a:extLst>
              <a:ext uri="{FF2B5EF4-FFF2-40B4-BE49-F238E27FC236}">
                <a16:creationId xmlns:a16="http://schemas.microsoft.com/office/drawing/2014/main" id="{2EE5D1EA-1B33-422A-A08C-D488C43F966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3875" y="322262"/>
            <a:ext cx="914400" cy="914400"/>
          </a:xfrm>
          <a:prstGeom prst="rect">
            <a:avLst/>
          </a:prstGeom>
        </p:spPr>
      </p:pic>
      <p:pic>
        <p:nvPicPr>
          <p:cNvPr id="2052" name="Picture 4" descr="Craig Kemp teaching through an interactive whiteboard ">
            <a:extLst>
              <a:ext uri="{FF2B5EF4-FFF2-40B4-BE49-F238E27FC236}">
                <a16:creationId xmlns:a16="http://schemas.microsoft.com/office/drawing/2014/main" id="{183C76FC-479F-4D59-AD81-2A0E506DC7A2}"/>
              </a:ext>
            </a:extLst>
          </p:cNvPr>
          <p:cNvPicPr>
            <a:picLocks noGrp="1" noChangeAspect="1" noChangeArrowheads="1"/>
          </p:cNvPicPr>
          <p:nvPr>
            <p:ph type="pic" idx="1"/>
          </p:nvPr>
        </p:nvPicPr>
        <p:blipFill>
          <a:blip r:embed="rId6" cstate="screen">
            <a:extLst>
              <a:ext uri="{28A0092B-C50C-407E-A947-70E740481C1C}">
                <a14:useLocalDpi xmlns:a14="http://schemas.microsoft.com/office/drawing/2010/main"/>
              </a:ext>
            </a:extLst>
          </a:blip>
          <a:srcRect/>
          <a:stretch>
            <a:fillRect/>
          </a:stretch>
        </p:blipFill>
        <p:spPr bwMode="auto">
          <a:xfrm>
            <a:off x="633413" y="1236663"/>
            <a:ext cx="3173412" cy="4873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hlinkClick r:id="rId7"/>
            <a:extLst>
              <a:ext uri="{FF2B5EF4-FFF2-40B4-BE49-F238E27FC236}">
                <a16:creationId xmlns:a16="http://schemas.microsoft.com/office/drawing/2014/main" id="{6B75A5D5-A148-478D-BED9-54019E0AFBB4}"/>
              </a:ext>
            </a:extLst>
          </p:cNvPr>
          <p:cNvSpPr txBox="1"/>
          <p:nvPr/>
        </p:nvSpPr>
        <p:spPr>
          <a:xfrm>
            <a:off x="633413" y="6452156"/>
            <a:ext cx="1462087" cy="369332"/>
          </a:xfrm>
          <a:prstGeom prst="rect">
            <a:avLst/>
          </a:prstGeom>
          <a:noFill/>
        </p:spPr>
        <p:txBody>
          <a:bodyPr wrap="square" rtlCol="0">
            <a:spAutoFit/>
          </a:bodyPr>
          <a:lstStyle/>
          <a:p>
            <a:r>
              <a:rPr lang="en-IE" dirty="0" err="1">
                <a:solidFill>
                  <a:srgbClr val="378FCD"/>
                </a:solidFill>
                <a:hlinkClick r:id="rId7">
                  <a:extLst>
                    <a:ext uri="{A12FA001-AC4F-418D-AE19-62706E023703}">
                      <ahyp:hlinkClr xmlns:ahyp="http://schemas.microsoft.com/office/drawing/2018/hyperlinkcolor" val="tx"/>
                    </a:ext>
                  </a:extLst>
                </a:hlinkClick>
              </a:rPr>
              <a:t>Källa</a:t>
            </a:r>
            <a:endParaRPr lang="en-IE" dirty="0">
              <a:solidFill>
                <a:srgbClr val="378FCD"/>
              </a:solidFill>
            </a:endParaRPr>
          </a:p>
        </p:txBody>
      </p:sp>
      <p:sp>
        <p:nvSpPr>
          <p:cNvPr id="14" name="Title 1">
            <a:extLst>
              <a:ext uri="{FF2B5EF4-FFF2-40B4-BE49-F238E27FC236}">
                <a16:creationId xmlns:a16="http://schemas.microsoft.com/office/drawing/2014/main" id="{767389E8-16D9-4522-81DE-BCBE51542BCB}"/>
              </a:ext>
            </a:extLst>
          </p:cNvPr>
          <p:cNvSpPr>
            <a:spLocks noGrp="1"/>
          </p:cNvSpPr>
          <p:nvPr>
            <p:ph type="title"/>
          </p:nvPr>
        </p:nvSpPr>
        <p:spPr>
          <a:xfrm>
            <a:off x="1438274" y="636499"/>
            <a:ext cx="7286625" cy="530225"/>
          </a:xfrm>
        </p:spPr>
        <p:txBody>
          <a:bodyPr>
            <a:normAutofit fontScale="90000"/>
          </a:bodyPr>
          <a:lstStyle/>
          <a:p>
            <a:r>
              <a:rPr lang="en-IE" dirty="0"/>
              <a:t>INKLUDERANDE UTBILDARE I STRÅLKASTARLJUS – </a:t>
            </a:r>
            <a:r>
              <a:rPr lang="en-IE" dirty="0">
                <a:solidFill>
                  <a:srgbClr val="000000"/>
                </a:solidFill>
              </a:rPr>
              <a:t>CRAIG KEMP</a:t>
            </a:r>
          </a:p>
        </p:txBody>
      </p:sp>
    </p:spTree>
    <p:extLst>
      <p:ext uri="{BB962C8B-B14F-4D97-AF65-F5344CB8AC3E}">
        <p14:creationId xmlns:p14="http://schemas.microsoft.com/office/powerpoint/2010/main" val="1353086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567F64A-BD42-4048-81EA-CD8035A97741}"/>
              </a:ext>
            </a:extLst>
          </p:cNvPr>
          <p:cNvSpPr>
            <a:spLocks noGrp="1"/>
          </p:cNvSpPr>
          <p:nvPr>
            <p:ph type="title"/>
          </p:nvPr>
        </p:nvSpPr>
        <p:spPr>
          <a:xfrm>
            <a:off x="180630" y="1073264"/>
            <a:ext cx="6096345" cy="1460386"/>
          </a:xfrm>
        </p:spPr>
        <p:txBody>
          <a:bodyPr>
            <a:noAutofit/>
          </a:bodyPr>
          <a:lstStyle/>
          <a:p>
            <a:pPr>
              <a:spcBef>
                <a:spcPts val="1000"/>
              </a:spcBef>
              <a:spcAft>
                <a:spcPts val="1000"/>
              </a:spcAft>
            </a:pPr>
            <a:r>
              <a:rPr lang="en-GB" sz="2800" dirty="0">
                <a:solidFill>
                  <a:schemeClr val="bg1"/>
                </a:solidFill>
                <a:latin typeface="+mn-lt"/>
                <a:ea typeface="+mn-ea"/>
                <a:cs typeface="+mn-cs"/>
              </a:rPr>
              <a:t>ENHET 3 INKLUDERANDE DIGITALA FÄRDIGHETER</a:t>
            </a:r>
          </a:p>
        </p:txBody>
      </p:sp>
      <p:pic>
        <p:nvPicPr>
          <p:cNvPr id="3" name="Content Placeholder 2" descr="Young man using smartphone on city street at night">
            <a:extLst>
              <a:ext uri="{FF2B5EF4-FFF2-40B4-BE49-F238E27FC236}">
                <a16:creationId xmlns:a16="http://schemas.microsoft.com/office/drawing/2014/main" id="{CB6BF15A-BB53-41DB-B607-C7924BC2C39F}"/>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6905624" y="811774"/>
            <a:ext cx="4665581" cy="4709437"/>
          </a:xfrm>
        </p:spPr>
      </p:pic>
      <p:sp>
        <p:nvSpPr>
          <p:cNvPr id="6" name="Tijdelijke aanduiding voor inhoud 8">
            <a:extLst>
              <a:ext uri="{FF2B5EF4-FFF2-40B4-BE49-F238E27FC236}">
                <a16:creationId xmlns:a16="http://schemas.microsoft.com/office/drawing/2014/main" id="{67F3300F-80F0-44F2-88F0-7AB8BD88EDE3}"/>
              </a:ext>
            </a:extLst>
          </p:cNvPr>
          <p:cNvSpPr txBox="1">
            <a:spLocks/>
          </p:cNvSpPr>
          <p:nvPr/>
        </p:nvSpPr>
        <p:spPr>
          <a:xfrm>
            <a:off x="436133" y="3317359"/>
            <a:ext cx="5840842" cy="28176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v-SE" sz="2200" dirty="0"/>
              <a:t>Trots alla tekniska framsteg lider fortfarande många studerande över hela Europa av brist på inkludering vad gäller digital utbildning. </a:t>
            </a:r>
          </a:p>
          <a:p>
            <a:pPr algn="just"/>
            <a:r>
              <a:rPr lang="sv-SE" sz="2200" dirty="0"/>
              <a:t>Som utbildare måste vi göra mer för att minska den digitala klyftan, först genom att göra digital inkludering till en rättighet, inte ett privilegium. I de flesta fall måste det här börja genom att vi fördjupar vår egen förståelse av digital inkludering och våra egna digitala färdigheter och kompetenser.</a:t>
            </a:r>
          </a:p>
        </p:txBody>
      </p:sp>
    </p:spTree>
    <p:extLst>
      <p:ext uri="{BB962C8B-B14F-4D97-AF65-F5344CB8AC3E}">
        <p14:creationId xmlns:p14="http://schemas.microsoft.com/office/powerpoint/2010/main" val="1518887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A10428-74E4-4BD6-BCB8-C1E0E6ADD492}"/>
              </a:ext>
            </a:extLst>
          </p:cNvPr>
          <p:cNvSpPr>
            <a:spLocks noGrp="1"/>
          </p:cNvSpPr>
          <p:nvPr>
            <p:ph idx="1"/>
          </p:nvPr>
        </p:nvSpPr>
        <p:spPr/>
        <p:txBody>
          <a:bodyPr>
            <a:normAutofit/>
          </a:bodyPr>
          <a:lstStyle/>
          <a:p>
            <a:pPr marL="0" indent="0" algn="ctr">
              <a:buNone/>
            </a:pPr>
            <a:endParaRPr lang="sv-SE" sz="3200" dirty="0">
              <a:solidFill>
                <a:schemeClr val="bg1"/>
              </a:solidFill>
            </a:endParaRPr>
          </a:p>
          <a:p>
            <a:pPr marL="0" indent="0" algn="ctr">
              <a:buNone/>
            </a:pPr>
            <a:r>
              <a:rPr lang="sv-SE" sz="4000" dirty="0">
                <a:solidFill>
                  <a:schemeClr val="bg1"/>
                </a:solidFill>
              </a:rPr>
              <a:t>”Vi behöver genast ta hand om den digitala klyftan mellan könen och få den digitala tekniken att fungera för de som behöver den mest: de sårbara, de marginaliserade, de som lever i fattigdom och personer som lider av diskriminering av alla slag.”</a:t>
            </a:r>
          </a:p>
          <a:p>
            <a:endParaRPr lang="sv-SE" b="1" dirty="0">
              <a:solidFill>
                <a:schemeClr val="bg1"/>
              </a:solidFill>
            </a:endParaRPr>
          </a:p>
        </p:txBody>
      </p:sp>
      <p:sp>
        <p:nvSpPr>
          <p:cNvPr id="3" name="TextBox 2">
            <a:extLst>
              <a:ext uri="{FF2B5EF4-FFF2-40B4-BE49-F238E27FC236}">
                <a16:creationId xmlns:a16="http://schemas.microsoft.com/office/drawing/2014/main" id="{68B09A07-0123-42AD-A453-1E63FDDC1F5E}"/>
              </a:ext>
            </a:extLst>
          </p:cNvPr>
          <p:cNvSpPr txBox="1"/>
          <p:nvPr/>
        </p:nvSpPr>
        <p:spPr>
          <a:xfrm>
            <a:off x="202019" y="6464595"/>
            <a:ext cx="2264734" cy="369332"/>
          </a:xfrm>
          <a:prstGeom prst="rect">
            <a:avLst/>
          </a:prstGeom>
          <a:noFill/>
        </p:spPr>
        <p:txBody>
          <a:bodyPr wrap="square" rtlCol="0">
            <a:spAutoFit/>
          </a:bodyPr>
          <a:lstStyle/>
          <a:p>
            <a:r>
              <a:rPr lang="en-IE" dirty="0">
                <a:solidFill>
                  <a:srgbClr val="378FCD"/>
                </a:solidFill>
                <a:hlinkClick r:id="rId2">
                  <a:extLst>
                    <a:ext uri="{A12FA001-AC4F-418D-AE19-62706E023703}">
                      <ahyp:hlinkClr xmlns:ahyp="http://schemas.microsoft.com/office/drawing/2018/hyperlinkcolor" val="tx"/>
                    </a:ext>
                  </a:extLst>
                </a:hlinkClick>
              </a:rPr>
              <a:t>Source</a:t>
            </a:r>
            <a:endParaRPr lang="en-IE" dirty="0">
              <a:solidFill>
                <a:srgbClr val="378FCD"/>
              </a:solidFill>
            </a:endParaRPr>
          </a:p>
        </p:txBody>
      </p:sp>
      <p:sp>
        <p:nvSpPr>
          <p:cNvPr id="5" name="TextBox 4">
            <a:extLst>
              <a:ext uri="{FF2B5EF4-FFF2-40B4-BE49-F238E27FC236}">
                <a16:creationId xmlns:a16="http://schemas.microsoft.com/office/drawing/2014/main" id="{2724EEB8-7253-4CA6-9B28-03A86C72A33F}"/>
              </a:ext>
            </a:extLst>
          </p:cNvPr>
          <p:cNvSpPr txBox="1"/>
          <p:nvPr/>
        </p:nvSpPr>
        <p:spPr>
          <a:xfrm>
            <a:off x="3369469" y="5702892"/>
            <a:ext cx="6186486" cy="461665"/>
          </a:xfrm>
          <a:prstGeom prst="rect">
            <a:avLst/>
          </a:prstGeom>
          <a:noFill/>
        </p:spPr>
        <p:txBody>
          <a:bodyPr wrap="square">
            <a:spAutoFit/>
          </a:bodyPr>
          <a:lstStyle/>
          <a:p>
            <a:r>
              <a:rPr lang="en-IE" sz="2400" b="0" i="0" dirty="0">
                <a:solidFill>
                  <a:schemeClr val="bg1"/>
                </a:solidFill>
                <a:effectLst/>
              </a:rPr>
              <a:t>FN:s </a:t>
            </a:r>
            <a:r>
              <a:rPr lang="en-IE" sz="2400" b="0" i="0" dirty="0" err="1">
                <a:solidFill>
                  <a:schemeClr val="bg1"/>
                </a:solidFill>
                <a:effectLst/>
              </a:rPr>
              <a:t>generalsekreterare</a:t>
            </a:r>
            <a:r>
              <a:rPr lang="en-IE" sz="2400" b="0" i="0" dirty="0">
                <a:solidFill>
                  <a:schemeClr val="bg1"/>
                </a:solidFill>
                <a:effectLst/>
              </a:rPr>
              <a:t> António Guterres</a:t>
            </a:r>
            <a:endParaRPr lang="en-IE" sz="2400" dirty="0">
              <a:solidFill>
                <a:schemeClr val="bg1"/>
              </a:solidFill>
            </a:endParaRPr>
          </a:p>
        </p:txBody>
      </p:sp>
      <p:sp>
        <p:nvSpPr>
          <p:cNvPr id="6" name="Title 1">
            <a:extLst>
              <a:ext uri="{FF2B5EF4-FFF2-40B4-BE49-F238E27FC236}">
                <a16:creationId xmlns:a16="http://schemas.microsoft.com/office/drawing/2014/main" id="{DD69CF13-CABF-408D-85DA-57F8D44CA09F}"/>
              </a:ext>
            </a:extLst>
          </p:cNvPr>
          <p:cNvSpPr txBox="1">
            <a:spLocks/>
          </p:cNvSpPr>
          <p:nvPr/>
        </p:nvSpPr>
        <p:spPr>
          <a:xfrm>
            <a:off x="628650" y="444709"/>
            <a:ext cx="114681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IE" sz="3600" dirty="0">
                <a:solidFill>
                  <a:srgbClr val="E61A52"/>
                </a:solidFill>
              </a:rPr>
              <a:t>VARFÖR ÄR INKLUDERANDE DIGITALA FÄRDIGHETER VIKTIGA?</a:t>
            </a:r>
          </a:p>
        </p:txBody>
      </p:sp>
    </p:spTree>
    <p:extLst>
      <p:ext uri="{BB962C8B-B14F-4D97-AF65-F5344CB8AC3E}">
        <p14:creationId xmlns:p14="http://schemas.microsoft.com/office/powerpoint/2010/main" val="2925908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34533E-23D8-41EA-8AAA-E7A2E953D526}"/>
              </a:ext>
            </a:extLst>
          </p:cNvPr>
          <p:cNvSpPr>
            <a:spLocks noGrp="1"/>
          </p:cNvSpPr>
          <p:nvPr>
            <p:ph idx="1"/>
          </p:nvPr>
        </p:nvSpPr>
        <p:spPr/>
        <p:txBody>
          <a:bodyPr>
            <a:normAutofit/>
          </a:bodyPr>
          <a:lstStyle/>
          <a:p>
            <a:pPr marL="0" indent="0" algn="ctr">
              <a:buNone/>
            </a:pPr>
            <a:endParaRPr lang="en-US" sz="3600" dirty="0">
              <a:solidFill>
                <a:schemeClr val="bg1"/>
              </a:solidFill>
            </a:endParaRPr>
          </a:p>
          <a:p>
            <a:pPr marL="0" indent="0" algn="ctr">
              <a:buNone/>
            </a:pPr>
            <a:endParaRPr lang="en-US" sz="3600" dirty="0">
              <a:solidFill>
                <a:schemeClr val="bg1"/>
              </a:solidFill>
            </a:endParaRPr>
          </a:p>
          <a:p>
            <a:pPr marL="0" indent="0" algn="ctr">
              <a:buNone/>
            </a:pPr>
            <a:r>
              <a:rPr lang="en-US" sz="3600" dirty="0">
                <a:solidFill>
                  <a:schemeClr val="bg1"/>
                </a:solidFill>
              </a:rPr>
              <a:t>Kan </a:t>
            </a:r>
            <a:r>
              <a:rPr lang="en-US" sz="3600" dirty="0" err="1">
                <a:solidFill>
                  <a:schemeClr val="bg1"/>
                </a:solidFill>
              </a:rPr>
              <a:t>något</a:t>
            </a:r>
            <a:r>
              <a:rPr lang="en-US" sz="3600" dirty="0">
                <a:solidFill>
                  <a:schemeClr val="bg1"/>
                </a:solidFill>
              </a:rPr>
              <a:t> </a:t>
            </a:r>
            <a:r>
              <a:rPr lang="en-US" sz="3600" dirty="0" err="1">
                <a:solidFill>
                  <a:schemeClr val="bg1"/>
                </a:solidFill>
              </a:rPr>
              <a:t>sådant</a:t>
            </a:r>
            <a:r>
              <a:rPr lang="en-US" sz="3600" dirty="0">
                <a:solidFill>
                  <a:schemeClr val="bg1"/>
                </a:solidFill>
              </a:rPr>
              <a:t> </a:t>
            </a:r>
            <a:r>
              <a:rPr lang="en-US" sz="3600" dirty="0" err="1">
                <a:solidFill>
                  <a:schemeClr val="bg1"/>
                </a:solidFill>
              </a:rPr>
              <a:t>som</a:t>
            </a:r>
            <a:r>
              <a:rPr lang="en-US" sz="3600" dirty="0">
                <a:solidFill>
                  <a:schemeClr val="bg1"/>
                </a:solidFill>
              </a:rPr>
              <a:t> </a:t>
            </a:r>
            <a:r>
              <a:rPr lang="en-US" sz="3600" dirty="0" err="1">
                <a:solidFill>
                  <a:schemeClr val="bg1"/>
                </a:solidFill>
              </a:rPr>
              <a:t>kön</a:t>
            </a:r>
            <a:r>
              <a:rPr lang="en-US" sz="3600" dirty="0">
                <a:solidFill>
                  <a:schemeClr val="bg1"/>
                </a:solidFill>
              </a:rPr>
              <a:t> </a:t>
            </a:r>
            <a:r>
              <a:rPr lang="en-US" sz="3600" dirty="0" err="1">
                <a:solidFill>
                  <a:schemeClr val="bg1"/>
                </a:solidFill>
              </a:rPr>
              <a:t>påverka</a:t>
            </a:r>
            <a:r>
              <a:rPr lang="en-US" sz="3600" dirty="0">
                <a:solidFill>
                  <a:schemeClr val="bg1"/>
                </a:solidFill>
              </a:rPr>
              <a:t> </a:t>
            </a:r>
            <a:r>
              <a:rPr lang="en-US" sz="3600" dirty="0" err="1">
                <a:solidFill>
                  <a:schemeClr val="bg1"/>
                </a:solidFill>
              </a:rPr>
              <a:t>hur</a:t>
            </a:r>
            <a:r>
              <a:rPr lang="en-US" sz="3600" dirty="0">
                <a:solidFill>
                  <a:schemeClr val="bg1"/>
                </a:solidFill>
              </a:rPr>
              <a:t> </a:t>
            </a:r>
            <a:r>
              <a:rPr lang="en-US" sz="3600" dirty="0" err="1">
                <a:solidFill>
                  <a:schemeClr val="bg1"/>
                </a:solidFill>
              </a:rPr>
              <a:t>en</a:t>
            </a:r>
            <a:r>
              <a:rPr lang="en-US" sz="3600" dirty="0">
                <a:solidFill>
                  <a:schemeClr val="bg1"/>
                </a:solidFill>
              </a:rPr>
              <a:t> </a:t>
            </a:r>
            <a:r>
              <a:rPr lang="en-US" sz="3600" dirty="0" err="1">
                <a:solidFill>
                  <a:schemeClr val="bg1"/>
                </a:solidFill>
              </a:rPr>
              <a:t>studerande</a:t>
            </a:r>
            <a:r>
              <a:rPr lang="en-US" sz="3600" dirty="0">
                <a:solidFill>
                  <a:schemeClr val="bg1"/>
                </a:solidFill>
              </a:rPr>
              <a:t> </a:t>
            </a:r>
            <a:r>
              <a:rPr lang="en-US" sz="3600" dirty="0" err="1">
                <a:solidFill>
                  <a:schemeClr val="bg1"/>
                </a:solidFill>
              </a:rPr>
              <a:t>lär</a:t>
            </a:r>
            <a:r>
              <a:rPr lang="en-US" sz="3600" dirty="0">
                <a:solidFill>
                  <a:schemeClr val="bg1"/>
                </a:solidFill>
              </a:rPr>
              <a:t> sig via </a:t>
            </a:r>
            <a:r>
              <a:rPr lang="en-US" sz="3600" dirty="0" err="1">
                <a:solidFill>
                  <a:schemeClr val="bg1"/>
                </a:solidFill>
              </a:rPr>
              <a:t>nätet</a:t>
            </a:r>
            <a:r>
              <a:rPr lang="en-US" sz="3600" dirty="0">
                <a:solidFill>
                  <a:schemeClr val="bg1"/>
                </a:solidFill>
              </a:rPr>
              <a:t>?</a:t>
            </a:r>
            <a:endParaRPr lang="en-IE" sz="3600" dirty="0">
              <a:solidFill>
                <a:schemeClr val="bg1"/>
              </a:solidFill>
            </a:endParaRPr>
          </a:p>
        </p:txBody>
      </p:sp>
      <p:sp>
        <p:nvSpPr>
          <p:cNvPr id="3" name="Title 3">
            <a:extLst>
              <a:ext uri="{FF2B5EF4-FFF2-40B4-BE49-F238E27FC236}">
                <a16:creationId xmlns:a16="http://schemas.microsoft.com/office/drawing/2014/main" id="{4F094EA8-F693-4DC6-8B0E-10EF2F6BC246}"/>
              </a:ext>
            </a:extLst>
          </p:cNvPr>
          <p:cNvSpPr txBox="1">
            <a:spLocks/>
          </p:cNvSpPr>
          <p:nvPr/>
        </p:nvSpPr>
        <p:spPr>
          <a:xfrm>
            <a:off x="838200" y="854366"/>
            <a:ext cx="8562569"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IE" dirty="0">
                <a:solidFill>
                  <a:srgbClr val="378FCD"/>
                </a:solidFill>
              </a:rPr>
              <a:t>EN FRÅGA TILL DIG</a:t>
            </a:r>
          </a:p>
        </p:txBody>
      </p:sp>
    </p:spTree>
    <p:extLst>
      <p:ext uri="{BB962C8B-B14F-4D97-AF65-F5344CB8AC3E}">
        <p14:creationId xmlns:p14="http://schemas.microsoft.com/office/powerpoint/2010/main" val="712801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F4DE4-C499-46C7-BF33-5D06510C88CD}"/>
              </a:ext>
            </a:extLst>
          </p:cNvPr>
          <p:cNvSpPr>
            <a:spLocks noGrp="1"/>
          </p:cNvSpPr>
          <p:nvPr>
            <p:ph type="title"/>
          </p:nvPr>
        </p:nvSpPr>
        <p:spPr/>
        <p:txBody>
          <a:bodyPr/>
          <a:lstStyle/>
          <a:p>
            <a:r>
              <a:rPr lang="en-IE" dirty="0" err="1"/>
              <a:t>Intressanta</a:t>
            </a:r>
            <a:r>
              <a:rPr lang="en-IE" dirty="0"/>
              <a:t> </a:t>
            </a:r>
            <a:r>
              <a:rPr lang="en-IE" dirty="0" err="1"/>
              <a:t>rön</a:t>
            </a:r>
            <a:r>
              <a:rPr lang="en-IE" dirty="0"/>
              <a:t>…</a:t>
            </a:r>
          </a:p>
        </p:txBody>
      </p:sp>
      <p:sp>
        <p:nvSpPr>
          <p:cNvPr id="3" name="Content Placeholder 2">
            <a:extLst>
              <a:ext uri="{FF2B5EF4-FFF2-40B4-BE49-F238E27FC236}">
                <a16:creationId xmlns:a16="http://schemas.microsoft.com/office/drawing/2014/main" id="{61687580-A6FB-4973-9E6B-ACEC47F3908F}"/>
              </a:ext>
            </a:extLst>
          </p:cNvPr>
          <p:cNvSpPr>
            <a:spLocks noGrp="1"/>
          </p:cNvSpPr>
          <p:nvPr>
            <p:ph idx="1"/>
          </p:nvPr>
        </p:nvSpPr>
        <p:spPr/>
        <p:txBody>
          <a:bodyPr>
            <a:normAutofit/>
          </a:bodyPr>
          <a:lstStyle/>
          <a:p>
            <a:r>
              <a:rPr lang="sv-SE" dirty="0">
                <a:solidFill>
                  <a:srgbClr val="E61A52"/>
                </a:solidFill>
              </a:rPr>
              <a:t>Kvinnliga studerande är mindre benägna att tala i traditionella klassrumsmiljöer men är mer benägna att bidra i nätburna kurser</a:t>
            </a:r>
            <a:r>
              <a:rPr lang="sv-SE" dirty="0"/>
              <a:t>, vilket i sin tur påverkar den upplevda djupinlärningen. (Anderson och Haddad, 2005)</a:t>
            </a:r>
            <a:br>
              <a:rPr lang="sv-SE" dirty="0"/>
            </a:br>
            <a:endParaRPr lang="sv-SE" dirty="0"/>
          </a:p>
          <a:p>
            <a:r>
              <a:rPr lang="sv-SE" dirty="0"/>
              <a:t>Det har konstaterats i många studier att könet kan påverka hur studerande lär sig (Bennet och Marsh, 2003; </a:t>
            </a:r>
            <a:r>
              <a:rPr lang="sv-SE" dirty="0" err="1"/>
              <a:t>Wehrwein</a:t>
            </a:r>
            <a:r>
              <a:rPr lang="sv-SE" dirty="0"/>
              <a:t> et al., 2006)</a:t>
            </a:r>
          </a:p>
          <a:p>
            <a:pPr marL="0" indent="0">
              <a:buNone/>
            </a:pPr>
            <a:endParaRPr lang="sv-SE" dirty="0"/>
          </a:p>
        </p:txBody>
      </p:sp>
    </p:spTree>
    <p:extLst>
      <p:ext uri="{BB962C8B-B14F-4D97-AF65-F5344CB8AC3E}">
        <p14:creationId xmlns:p14="http://schemas.microsoft.com/office/powerpoint/2010/main" val="867122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1800-20A1-4E8D-AD95-509EB9CADA0D}"/>
              </a:ext>
            </a:extLst>
          </p:cNvPr>
          <p:cNvSpPr>
            <a:spLocks noGrp="1"/>
          </p:cNvSpPr>
          <p:nvPr>
            <p:ph type="title"/>
          </p:nvPr>
        </p:nvSpPr>
        <p:spPr>
          <a:xfrm>
            <a:off x="5019675" y="449263"/>
            <a:ext cx="6105524" cy="1600200"/>
          </a:xfrm>
        </p:spPr>
        <p:txBody>
          <a:bodyPr>
            <a:normAutofit/>
          </a:bodyPr>
          <a:lstStyle/>
          <a:p>
            <a:r>
              <a:rPr lang="en-IE" sz="3600" dirty="0" err="1"/>
              <a:t>Utbildarnas</a:t>
            </a:r>
            <a:r>
              <a:rPr lang="en-IE" sz="3600" dirty="0"/>
              <a:t> </a:t>
            </a:r>
            <a:r>
              <a:rPr lang="en-IE" sz="3600" dirty="0" err="1"/>
              <a:t>digitala</a:t>
            </a:r>
            <a:r>
              <a:rPr lang="en-IE" sz="3600" dirty="0"/>
              <a:t> </a:t>
            </a:r>
            <a:r>
              <a:rPr lang="en-IE" sz="3600" dirty="0" err="1"/>
              <a:t>kompetens</a:t>
            </a:r>
            <a:endParaRPr lang="en-IE" sz="3600" dirty="0"/>
          </a:p>
        </p:txBody>
      </p:sp>
      <p:pic>
        <p:nvPicPr>
          <p:cNvPr id="6" name="Picture Placeholder 5" descr="Older man in a video call">
            <a:extLst>
              <a:ext uri="{FF2B5EF4-FFF2-40B4-BE49-F238E27FC236}">
                <a16:creationId xmlns:a16="http://schemas.microsoft.com/office/drawing/2014/main" id="{8E9C8DA7-9D1B-49F1-AE41-7728229F14EA}"/>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C3776B87-C626-4CFF-8606-4A2A18D7B815}"/>
              </a:ext>
            </a:extLst>
          </p:cNvPr>
          <p:cNvSpPr>
            <a:spLocks noGrp="1"/>
          </p:cNvSpPr>
          <p:nvPr>
            <p:ph type="body" sz="half" idx="2"/>
          </p:nvPr>
        </p:nvSpPr>
        <p:spPr>
          <a:xfrm>
            <a:off x="5019675" y="2169363"/>
            <a:ext cx="6667500" cy="3811588"/>
          </a:xfrm>
        </p:spPr>
        <p:txBody>
          <a:bodyPr>
            <a:noAutofit/>
          </a:bodyPr>
          <a:lstStyle/>
          <a:p>
            <a:r>
              <a:rPr lang="sv-SE" sz="2400" dirty="0"/>
              <a:t>Lärarprofessionen möter krav som snabbt förändras och som utbildare kräver vi en allt bredare och mer sofistikerad uppsättning kompetenser än tidigare. </a:t>
            </a:r>
          </a:p>
          <a:p>
            <a:r>
              <a:rPr lang="sv-SE" sz="2400" dirty="0"/>
              <a:t>Särskilt kräver närvaron av digitala enheter och plikten att hjälpa de studerande att bli digitalt kompetenta att utbildarna utvecklar sin egen digitala kompetens.</a:t>
            </a:r>
          </a:p>
          <a:p>
            <a:r>
              <a:rPr lang="sv-SE" sz="2400" dirty="0">
                <a:solidFill>
                  <a:srgbClr val="E61A52"/>
                </a:solidFill>
              </a:rPr>
              <a:t>Visste du att det finns ett europeiskt ramverk för digital kompetens hos utbildare?</a:t>
            </a:r>
          </a:p>
          <a:p>
            <a:endParaRPr lang="sv-SE" sz="2400" dirty="0"/>
          </a:p>
        </p:txBody>
      </p:sp>
    </p:spTree>
    <p:extLst>
      <p:ext uri="{BB962C8B-B14F-4D97-AF65-F5344CB8AC3E}">
        <p14:creationId xmlns:p14="http://schemas.microsoft.com/office/powerpoint/2010/main" val="232365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8C717-948A-4A83-948E-75DBDB2F7E81}"/>
              </a:ext>
            </a:extLst>
          </p:cNvPr>
          <p:cNvSpPr>
            <a:spLocks noGrp="1"/>
          </p:cNvSpPr>
          <p:nvPr>
            <p:ph type="title"/>
          </p:nvPr>
        </p:nvSpPr>
        <p:spPr>
          <a:xfrm>
            <a:off x="794887" y="858263"/>
            <a:ext cx="6263138" cy="1600200"/>
          </a:xfrm>
        </p:spPr>
        <p:txBody>
          <a:bodyPr>
            <a:normAutofit/>
          </a:bodyPr>
          <a:lstStyle/>
          <a:p>
            <a:r>
              <a:rPr lang="en-US" dirty="0" err="1"/>
              <a:t>Europeiska</a:t>
            </a:r>
            <a:r>
              <a:rPr lang="en-US" dirty="0"/>
              <a:t> </a:t>
            </a:r>
            <a:r>
              <a:rPr lang="en-US" dirty="0" err="1"/>
              <a:t>ramverket</a:t>
            </a:r>
            <a:r>
              <a:rPr lang="en-US" dirty="0"/>
              <a:t> för digital </a:t>
            </a:r>
            <a:r>
              <a:rPr lang="en-US" dirty="0" err="1"/>
              <a:t>kompetens</a:t>
            </a:r>
            <a:r>
              <a:rPr lang="en-US" dirty="0"/>
              <a:t> hos </a:t>
            </a:r>
            <a:r>
              <a:rPr lang="en-US" dirty="0" err="1"/>
              <a:t>utbildare</a:t>
            </a:r>
            <a:r>
              <a:rPr lang="en-US" dirty="0"/>
              <a:t> (</a:t>
            </a:r>
            <a:r>
              <a:rPr lang="en-US" dirty="0" err="1"/>
              <a:t>DigCompEdu</a:t>
            </a:r>
            <a:r>
              <a:rPr lang="en-US" dirty="0"/>
              <a:t>)</a:t>
            </a:r>
            <a:endParaRPr lang="en-IE" dirty="0"/>
          </a:p>
        </p:txBody>
      </p:sp>
      <p:sp>
        <p:nvSpPr>
          <p:cNvPr id="4" name="Text Placeholder 3">
            <a:extLst>
              <a:ext uri="{FF2B5EF4-FFF2-40B4-BE49-F238E27FC236}">
                <a16:creationId xmlns:a16="http://schemas.microsoft.com/office/drawing/2014/main" id="{A679C236-EDFC-4537-97FB-526C2B38E409}"/>
              </a:ext>
            </a:extLst>
          </p:cNvPr>
          <p:cNvSpPr>
            <a:spLocks noGrp="1"/>
          </p:cNvSpPr>
          <p:nvPr>
            <p:ph type="body" sz="half" idx="2"/>
          </p:nvPr>
        </p:nvSpPr>
        <p:spPr>
          <a:xfrm>
            <a:off x="794886" y="2712288"/>
            <a:ext cx="6472689" cy="3811588"/>
          </a:xfrm>
        </p:spPr>
        <p:txBody>
          <a:bodyPr>
            <a:normAutofit/>
          </a:bodyPr>
          <a:lstStyle/>
          <a:p>
            <a:r>
              <a:rPr lang="sv-SE" sz="2400" dirty="0" err="1"/>
              <a:t>DigCompEdu</a:t>
            </a:r>
            <a:r>
              <a:rPr lang="sv-SE" sz="2400" dirty="0"/>
              <a:t>-ramverket är riktat mot utbildare på alla nivåer inom utbildning. </a:t>
            </a:r>
          </a:p>
          <a:p>
            <a:r>
              <a:rPr lang="sv-SE" sz="2400" dirty="0"/>
              <a:t>Av intresse för  INACT är  paragraf 5.2 i </a:t>
            </a:r>
            <a:r>
              <a:rPr lang="sv-SE" sz="2400" dirty="0" err="1"/>
              <a:t>DigCompEdu</a:t>
            </a:r>
            <a:r>
              <a:rPr lang="sv-SE" sz="2400" dirty="0"/>
              <a:t> om differentiering och </a:t>
            </a:r>
            <a:r>
              <a:rPr lang="sv-SE" sz="2400" dirty="0" err="1"/>
              <a:t>personalisering</a:t>
            </a:r>
            <a:r>
              <a:rPr lang="sv-SE" sz="2400" dirty="0"/>
              <a:t>:</a:t>
            </a:r>
          </a:p>
          <a:p>
            <a:pPr marL="342900" indent="-342900">
              <a:buFont typeface="Arial" panose="020B0604020202020204" pitchFamily="34" charset="0"/>
              <a:buChar char="•"/>
            </a:pPr>
            <a:r>
              <a:rPr lang="sv-SE" sz="2400" dirty="0">
                <a:solidFill>
                  <a:srgbClr val="E61A52"/>
                </a:solidFill>
              </a:rPr>
              <a:t>att använda digital teknik för att hantera inlärarnas olika inlärningsbehov, genom att låta inlärarna göra framsteg på olika nivåer och i olika hastighet och att följa individuella studieförlopp och lärandemål</a:t>
            </a:r>
            <a:r>
              <a:rPr lang="sv-SE" sz="2400" dirty="0"/>
              <a:t>.</a:t>
            </a:r>
          </a:p>
          <a:p>
            <a:endParaRPr lang="sv-SE" sz="2400" dirty="0"/>
          </a:p>
        </p:txBody>
      </p:sp>
      <p:pic>
        <p:nvPicPr>
          <p:cNvPr id="3074" name="Picture 2" descr="cover">
            <a:extLst>
              <a:ext uri="{FF2B5EF4-FFF2-40B4-BE49-F238E27FC236}">
                <a16:creationId xmlns:a16="http://schemas.microsoft.com/office/drawing/2014/main" id="{7D88785A-AEC0-49EE-BB90-8DAC2FB6AD3E}"/>
              </a:ext>
            </a:extLst>
          </p:cNvPr>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3"/>
            <a:extLst>
              <a:ext uri="{FF2B5EF4-FFF2-40B4-BE49-F238E27FC236}">
                <a16:creationId xmlns:a16="http://schemas.microsoft.com/office/drawing/2014/main" id="{A52EC7D0-21D3-4973-8477-51DEB6EC3B29}"/>
              </a:ext>
            </a:extLst>
          </p:cNvPr>
          <p:cNvSpPr txBox="1"/>
          <p:nvPr/>
        </p:nvSpPr>
        <p:spPr>
          <a:xfrm>
            <a:off x="633413" y="6452156"/>
            <a:ext cx="1462087" cy="369332"/>
          </a:xfrm>
          <a:prstGeom prst="rect">
            <a:avLst/>
          </a:prstGeom>
          <a:noFill/>
        </p:spPr>
        <p:txBody>
          <a:bodyPr wrap="square" rtlCol="0">
            <a:spAutoFit/>
          </a:bodyPr>
          <a:lstStyle/>
          <a:p>
            <a:r>
              <a:rPr lang="en-IE" dirty="0" err="1">
                <a:solidFill>
                  <a:srgbClr val="378FCD"/>
                </a:solidFill>
                <a:hlinkClick r:id="rId4">
                  <a:extLst>
                    <a:ext uri="{A12FA001-AC4F-418D-AE19-62706E023703}">
                      <ahyp:hlinkClr xmlns:ahyp="http://schemas.microsoft.com/office/drawing/2018/hyperlinkcolor" val="tx"/>
                    </a:ext>
                  </a:extLst>
                </a:hlinkClick>
              </a:rPr>
              <a:t>Källa</a:t>
            </a:r>
            <a:endParaRPr lang="en-IE" dirty="0">
              <a:solidFill>
                <a:srgbClr val="378FCD"/>
              </a:solidFill>
            </a:endParaRPr>
          </a:p>
        </p:txBody>
      </p:sp>
    </p:spTree>
    <p:extLst>
      <p:ext uri="{BB962C8B-B14F-4D97-AF65-F5344CB8AC3E}">
        <p14:creationId xmlns:p14="http://schemas.microsoft.com/office/powerpoint/2010/main" val="1004759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D5F815-BBAD-4AD9-BB9A-4A99E103CF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43187" y="1507421"/>
            <a:ext cx="5657845" cy="4317401"/>
          </a:xfrm>
          <a:prstGeom prst="rect">
            <a:avLst/>
          </a:prstGeom>
        </p:spPr>
      </p:pic>
      <p:cxnSp>
        <p:nvCxnSpPr>
          <p:cNvPr id="10" name="Straight Connector 9">
            <a:extLst>
              <a:ext uri="{FF2B5EF4-FFF2-40B4-BE49-F238E27FC236}">
                <a16:creationId xmlns:a16="http://schemas.microsoft.com/office/drawing/2014/main" id="{4D56677B-C0B7-4DAC-ACAD-8054FF1B5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99C5F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6A41BAD-B49B-47F7-82B8-8012769B33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099" y="1503333"/>
            <a:ext cx="5972175" cy="4107262"/>
          </a:xfrm>
          <a:prstGeom prst="rect">
            <a:avLst/>
          </a:prstGeom>
        </p:spPr>
      </p:pic>
      <p:sp>
        <p:nvSpPr>
          <p:cNvPr id="7" name="Title 1">
            <a:extLst>
              <a:ext uri="{FF2B5EF4-FFF2-40B4-BE49-F238E27FC236}">
                <a16:creationId xmlns:a16="http://schemas.microsoft.com/office/drawing/2014/main" id="{2CC35853-200E-436D-AB04-B85C5BB64B59}"/>
              </a:ext>
            </a:extLst>
          </p:cNvPr>
          <p:cNvSpPr txBox="1">
            <a:spLocks/>
          </p:cNvSpPr>
          <p:nvPr/>
        </p:nvSpPr>
        <p:spPr>
          <a:xfrm>
            <a:off x="271012" y="229613"/>
            <a:ext cx="10644638" cy="16002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3600" dirty="0" err="1"/>
              <a:t>DigCompEdu</a:t>
            </a:r>
            <a:r>
              <a:rPr lang="en-US" sz="3600" dirty="0"/>
              <a:t> – </a:t>
            </a:r>
            <a:r>
              <a:rPr lang="en-US" sz="3600" dirty="0" err="1"/>
              <a:t>differentierings</a:t>
            </a:r>
            <a:r>
              <a:rPr lang="en-US" sz="3600" dirty="0"/>
              <a:t>- </a:t>
            </a:r>
            <a:r>
              <a:rPr lang="en-US" sz="3600" dirty="0" err="1"/>
              <a:t>och</a:t>
            </a:r>
            <a:r>
              <a:rPr lang="en-US" sz="3600" dirty="0"/>
              <a:t> </a:t>
            </a:r>
            <a:r>
              <a:rPr lang="en-US" sz="3600" dirty="0" err="1"/>
              <a:t>personaliseringsfärdighet</a:t>
            </a:r>
            <a:endParaRPr lang="en-IE" sz="3600" dirty="0"/>
          </a:p>
        </p:txBody>
      </p:sp>
      <p:sp>
        <p:nvSpPr>
          <p:cNvPr id="8" name="TextBox 7">
            <a:hlinkClick r:id="rId4"/>
            <a:extLst>
              <a:ext uri="{FF2B5EF4-FFF2-40B4-BE49-F238E27FC236}">
                <a16:creationId xmlns:a16="http://schemas.microsoft.com/office/drawing/2014/main" id="{2CD10C75-C3C2-4B80-A0B1-CDEA910AB4D5}"/>
              </a:ext>
            </a:extLst>
          </p:cNvPr>
          <p:cNvSpPr txBox="1"/>
          <p:nvPr/>
        </p:nvSpPr>
        <p:spPr>
          <a:xfrm>
            <a:off x="633413" y="6452156"/>
            <a:ext cx="1462087" cy="369332"/>
          </a:xfrm>
          <a:prstGeom prst="rect">
            <a:avLst/>
          </a:prstGeom>
          <a:noFill/>
        </p:spPr>
        <p:txBody>
          <a:bodyPr wrap="square" rtlCol="0">
            <a:spAutoFit/>
          </a:bodyPr>
          <a:lstStyle/>
          <a:p>
            <a:r>
              <a:rPr lang="en-IE" dirty="0" err="1">
                <a:solidFill>
                  <a:srgbClr val="378FCD"/>
                </a:solidFill>
                <a:hlinkClick r:id="rId5">
                  <a:extLst>
                    <a:ext uri="{A12FA001-AC4F-418D-AE19-62706E023703}">
                      <ahyp:hlinkClr xmlns:ahyp="http://schemas.microsoft.com/office/drawing/2018/hyperlinkcolor" val="tx"/>
                    </a:ext>
                  </a:extLst>
                </a:hlinkClick>
              </a:rPr>
              <a:t>Källa</a:t>
            </a:r>
            <a:endParaRPr lang="en-IE" dirty="0">
              <a:solidFill>
                <a:srgbClr val="378FCD"/>
              </a:solidFill>
            </a:endParaRPr>
          </a:p>
        </p:txBody>
      </p:sp>
    </p:spTree>
    <p:extLst>
      <p:ext uri="{BB962C8B-B14F-4D97-AF65-F5344CB8AC3E}">
        <p14:creationId xmlns:p14="http://schemas.microsoft.com/office/powerpoint/2010/main" val="3562564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12BA15E-4659-440B-9C84-66614085DDD7}"/>
              </a:ext>
            </a:extLst>
          </p:cNvPr>
          <p:cNvSpPr>
            <a:spLocks noGrp="1"/>
          </p:cNvSpPr>
          <p:nvPr>
            <p:ph type="title"/>
          </p:nvPr>
        </p:nvSpPr>
        <p:spPr/>
        <p:txBody>
          <a:bodyPr>
            <a:normAutofit/>
          </a:bodyPr>
          <a:lstStyle/>
          <a:p>
            <a:pPr>
              <a:spcBef>
                <a:spcPts val="1000"/>
              </a:spcBef>
              <a:spcAft>
                <a:spcPts val="1000"/>
              </a:spcAft>
            </a:pPr>
            <a:r>
              <a:rPr lang="en-GB" sz="2800" dirty="0">
                <a:solidFill>
                  <a:schemeClr val="bg1"/>
                </a:solidFill>
                <a:latin typeface="+mn-lt"/>
                <a:ea typeface="+mn-ea"/>
                <a:cs typeface="+mn-cs"/>
              </a:rPr>
              <a:t>ENHET 4 EMPATISKA FÄRDIGHETER</a:t>
            </a:r>
          </a:p>
        </p:txBody>
      </p:sp>
      <p:pic>
        <p:nvPicPr>
          <p:cNvPr id="3" name="Content Placeholder 2" descr="Woman comforting friend">
            <a:extLst>
              <a:ext uri="{FF2B5EF4-FFF2-40B4-BE49-F238E27FC236}">
                <a16:creationId xmlns:a16="http://schemas.microsoft.com/office/drawing/2014/main" id="{6D00E6C7-F760-46DB-BD9A-5C90B0A78680}"/>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6816571" y="882764"/>
            <a:ext cx="4927755" cy="4546486"/>
          </a:xfrm>
        </p:spPr>
      </p:pic>
      <p:sp>
        <p:nvSpPr>
          <p:cNvPr id="8" name="Tijdelijke aanduiding voor inhoud 5">
            <a:extLst>
              <a:ext uri="{FF2B5EF4-FFF2-40B4-BE49-F238E27FC236}">
                <a16:creationId xmlns:a16="http://schemas.microsoft.com/office/drawing/2014/main" id="{E15FA87D-E932-4BC1-9F46-F5A10486ED70}"/>
              </a:ext>
            </a:extLst>
          </p:cNvPr>
          <p:cNvSpPr txBox="1">
            <a:spLocks/>
          </p:cNvSpPr>
          <p:nvPr/>
        </p:nvSpPr>
        <p:spPr>
          <a:xfrm>
            <a:off x="637830" y="3296093"/>
            <a:ext cx="5639146" cy="28614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v-SE" sz="2200" dirty="0"/>
              <a:t>Nu mer än någonsin är empati en viktig färdighet som kan hjälpa individer att arbeta för bättre inkludering. </a:t>
            </a:r>
          </a:p>
          <a:p>
            <a:pPr algn="just"/>
            <a:r>
              <a:rPr lang="sv-SE" sz="2200" dirty="0"/>
              <a:t>Empati är förmåga att se världen genom en annans perspektiv och är en viktig färdighet för differentierat lärande i ett inkluderande klassrum.</a:t>
            </a:r>
          </a:p>
          <a:p>
            <a:pPr algn="just"/>
            <a:endParaRPr lang="sv-SE" sz="2200" dirty="0"/>
          </a:p>
        </p:txBody>
      </p:sp>
    </p:spTree>
    <p:extLst>
      <p:ext uri="{BB962C8B-B14F-4D97-AF65-F5344CB8AC3E}">
        <p14:creationId xmlns:p14="http://schemas.microsoft.com/office/powerpoint/2010/main" val="2375989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804B8-F7CF-44A6-8ECC-65840CDAFEC6}"/>
              </a:ext>
            </a:extLst>
          </p:cNvPr>
          <p:cNvSpPr>
            <a:spLocks noGrp="1"/>
          </p:cNvSpPr>
          <p:nvPr>
            <p:ph type="title"/>
          </p:nvPr>
        </p:nvSpPr>
        <p:spPr/>
        <p:txBody>
          <a:bodyPr/>
          <a:lstStyle/>
          <a:p>
            <a:r>
              <a:rPr lang="en-IE" dirty="0">
                <a:solidFill>
                  <a:srgbClr val="F2BD1F"/>
                </a:solidFill>
              </a:rPr>
              <a:t>VARFÖR ÄR EMPATI VIKTIGT?</a:t>
            </a:r>
          </a:p>
        </p:txBody>
      </p:sp>
      <p:sp>
        <p:nvSpPr>
          <p:cNvPr id="3" name="Content Placeholder 2">
            <a:extLst>
              <a:ext uri="{FF2B5EF4-FFF2-40B4-BE49-F238E27FC236}">
                <a16:creationId xmlns:a16="http://schemas.microsoft.com/office/drawing/2014/main" id="{F1A5B674-07A9-4CAE-AFF0-2B23B190B9C6}"/>
              </a:ext>
            </a:extLst>
          </p:cNvPr>
          <p:cNvSpPr>
            <a:spLocks noGrp="1"/>
          </p:cNvSpPr>
          <p:nvPr>
            <p:ph idx="1"/>
          </p:nvPr>
        </p:nvSpPr>
        <p:spPr/>
        <p:txBody>
          <a:bodyPr/>
          <a:lstStyle/>
          <a:p>
            <a:pPr marL="0" indent="0">
              <a:buNone/>
            </a:pPr>
            <a:r>
              <a:rPr lang="sv-SE" dirty="0"/>
              <a:t>Som utbildare har vi bra förståelse av de problem med mobbning och våld som plågar de studerande i dagens skola. </a:t>
            </a:r>
          </a:p>
          <a:p>
            <a:pPr marL="0" indent="0">
              <a:buNone/>
            </a:pPr>
            <a:r>
              <a:rPr lang="sv-SE" dirty="0"/>
              <a:t>Det finns inte en enskild lösning på de här problemen, men om vi börjar engagera de studerande i empati i klassrummet kan vi kanske främja förståelse, sensitivitet och medvetenhet om andra så att de studerande kan ta med dessa färdigheter ut i världen.</a:t>
            </a:r>
          </a:p>
        </p:txBody>
      </p:sp>
      <p:sp>
        <p:nvSpPr>
          <p:cNvPr id="4" name="TextBox 3">
            <a:hlinkClick r:id="rId2"/>
            <a:extLst>
              <a:ext uri="{FF2B5EF4-FFF2-40B4-BE49-F238E27FC236}">
                <a16:creationId xmlns:a16="http://schemas.microsoft.com/office/drawing/2014/main" id="{59EB21E2-3213-4400-95E3-43255496D983}"/>
              </a:ext>
            </a:extLst>
          </p:cNvPr>
          <p:cNvSpPr txBox="1"/>
          <p:nvPr/>
        </p:nvSpPr>
        <p:spPr>
          <a:xfrm>
            <a:off x="633413" y="6452156"/>
            <a:ext cx="1462087" cy="369332"/>
          </a:xfrm>
          <a:prstGeom prst="rect">
            <a:avLst/>
          </a:prstGeom>
          <a:noFill/>
        </p:spPr>
        <p:txBody>
          <a:bodyPr wrap="square" rtlCol="0">
            <a:spAutoFit/>
          </a:bodyPr>
          <a:lstStyle/>
          <a:p>
            <a:r>
              <a:rPr lang="en-IE" dirty="0" err="1">
                <a:solidFill>
                  <a:srgbClr val="378FCD"/>
                </a:solidFill>
                <a:hlinkClick r:id="rId3">
                  <a:extLst>
                    <a:ext uri="{A12FA001-AC4F-418D-AE19-62706E023703}">
                      <ahyp:hlinkClr xmlns:ahyp="http://schemas.microsoft.com/office/drawing/2018/hyperlinkcolor" val="tx"/>
                    </a:ext>
                  </a:extLst>
                </a:hlinkClick>
              </a:rPr>
              <a:t>Källa</a:t>
            </a:r>
            <a:endParaRPr lang="en-IE" dirty="0">
              <a:solidFill>
                <a:srgbClr val="378FCD"/>
              </a:solidFill>
            </a:endParaRPr>
          </a:p>
        </p:txBody>
      </p:sp>
    </p:spTree>
    <p:extLst>
      <p:ext uri="{BB962C8B-B14F-4D97-AF65-F5344CB8AC3E}">
        <p14:creationId xmlns:p14="http://schemas.microsoft.com/office/powerpoint/2010/main" val="976123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4B90225-916D-48EE-AA0E-93FDBCC1A91E}"/>
              </a:ext>
            </a:extLst>
          </p:cNvPr>
          <p:cNvSpPr>
            <a:spLocks noGrp="1"/>
          </p:cNvSpPr>
          <p:nvPr>
            <p:ph type="title"/>
          </p:nvPr>
        </p:nvSpPr>
        <p:spPr/>
        <p:txBody>
          <a:bodyPr/>
          <a:lstStyle/>
          <a:p>
            <a:r>
              <a:rPr lang="nl-NL" dirty="0"/>
              <a:t>Nyckelord</a:t>
            </a:r>
            <a:endParaRPr lang="en-GB" dirty="0"/>
          </a:p>
        </p:txBody>
      </p:sp>
      <p:sp>
        <p:nvSpPr>
          <p:cNvPr id="5" name="Tijdelijke aanduiding voor inhoud 4">
            <a:extLst>
              <a:ext uri="{FF2B5EF4-FFF2-40B4-BE49-F238E27FC236}">
                <a16:creationId xmlns:a16="http://schemas.microsoft.com/office/drawing/2014/main" id="{4A7D3395-BB5E-4CB0-91D4-BEBFCD97D76C}"/>
              </a:ext>
            </a:extLst>
          </p:cNvPr>
          <p:cNvSpPr>
            <a:spLocks noGrp="1"/>
          </p:cNvSpPr>
          <p:nvPr>
            <p:ph idx="1"/>
          </p:nvPr>
        </p:nvSpPr>
        <p:spPr>
          <a:xfrm>
            <a:off x="838200" y="1863725"/>
            <a:ext cx="10515600" cy="4351338"/>
          </a:xfrm>
        </p:spPr>
        <p:txBody>
          <a:bodyPr/>
          <a:lstStyle/>
          <a:p>
            <a:r>
              <a:rPr lang="sv-SE" dirty="0"/>
              <a:t>Lärarfärdigheter </a:t>
            </a:r>
          </a:p>
          <a:p>
            <a:r>
              <a:rPr lang="sv-SE" dirty="0"/>
              <a:t>Mjuka färdigheter </a:t>
            </a:r>
          </a:p>
          <a:p>
            <a:r>
              <a:rPr lang="sv-SE" dirty="0"/>
              <a:t>Differentierad undervisning</a:t>
            </a:r>
          </a:p>
          <a:p>
            <a:r>
              <a:rPr lang="sv-SE" dirty="0"/>
              <a:t>Inkluderande undervisning</a:t>
            </a:r>
          </a:p>
          <a:p>
            <a:r>
              <a:rPr lang="sv-SE" dirty="0"/>
              <a:t>Inkluderande ledarskap</a:t>
            </a:r>
          </a:p>
        </p:txBody>
      </p:sp>
    </p:spTree>
    <p:extLst>
      <p:ext uri="{BB962C8B-B14F-4D97-AF65-F5344CB8AC3E}">
        <p14:creationId xmlns:p14="http://schemas.microsoft.com/office/powerpoint/2010/main" val="113399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2F61-03EF-4AE9-B988-AA0C21F9AA78}"/>
              </a:ext>
            </a:extLst>
          </p:cNvPr>
          <p:cNvSpPr>
            <a:spLocks noGrp="1"/>
          </p:cNvSpPr>
          <p:nvPr>
            <p:ph type="title"/>
          </p:nvPr>
        </p:nvSpPr>
        <p:spPr/>
        <p:txBody>
          <a:bodyPr/>
          <a:lstStyle/>
          <a:p>
            <a:r>
              <a:rPr lang="en-IE" dirty="0" err="1"/>
              <a:t>Inblick</a:t>
            </a:r>
            <a:r>
              <a:rPr lang="en-IE" dirty="0"/>
              <a:t> </a:t>
            </a:r>
            <a:r>
              <a:rPr lang="en-IE" dirty="0" err="1"/>
              <a:t>i</a:t>
            </a:r>
            <a:r>
              <a:rPr lang="en-IE" dirty="0"/>
              <a:t> </a:t>
            </a:r>
            <a:r>
              <a:rPr lang="en-IE" dirty="0" err="1"/>
              <a:t>en</a:t>
            </a:r>
            <a:r>
              <a:rPr lang="en-IE" dirty="0"/>
              <a:t> </a:t>
            </a:r>
            <a:r>
              <a:rPr lang="en-IE" dirty="0" err="1"/>
              <a:t>inkluderande</a:t>
            </a:r>
            <a:r>
              <a:rPr lang="en-IE" dirty="0"/>
              <a:t> </a:t>
            </a:r>
            <a:r>
              <a:rPr lang="en-IE" dirty="0" err="1"/>
              <a:t>utbildare</a:t>
            </a:r>
            <a:endParaRPr lang="en-IE" dirty="0"/>
          </a:p>
        </p:txBody>
      </p:sp>
      <p:sp>
        <p:nvSpPr>
          <p:cNvPr id="3" name="Content Placeholder 2">
            <a:extLst>
              <a:ext uri="{FF2B5EF4-FFF2-40B4-BE49-F238E27FC236}">
                <a16:creationId xmlns:a16="http://schemas.microsoft.com/office/drawing/2014/main" id="{6D6CF01C-361C-45D5-A85F-47D67DDD461F}"/>
              </a:ext>
            </a:extLst>
          </p:cNvPr>
          <p:cNvSpPr>
            <a:spLocks noGrp="1"/>
          </p:cNvSpPr>
          <p:nvPr>
            <p:ph idx="1"/>
          </p:nvPr>
        </p:nvSpPr>
        <p:spPr>
          <a:xfrm>
            <a:off x="838200" y="1825625"/>
            <a:ext cx="5895975" cy="4351338"/>
          </a:xfrm>
        </p:spPr>
        <p:txBody>
          <a:bodyPr>
            <a:normAutofit/>
          </a:bodyPr>
          <a:lstStyle/>
          <a:p>
            <a:pPr marL="0" indent="0" algn="ctr">
              <a:buNone/>
            </a:pPr>
            <a:br>
              <a:rPr lang="sv-SE" sz="3600" dirty="0">
                <a:solidFill>
                  <a:srgbClr val="F2BD1F"/>
                </a:solidFill>
              </a:rPr>
            </a:br>
            <a:r>
              <a:rPr lang="sv-SE" sz="3600" dirty="0">
                <a:solidFill>
                  <a:srgbClr val="F2BD1F"/>
                </a:solidFill>
              </a:rPr>
              <a:t>”Att förstå varje individuell inlärares kulturella bakgrund, hobbyer och inlärningsstil är första steget i att säkerställa att vi är inkluderande i det vi gör.”</a:t>
            </a:r>
          </a:p>
        </p:txBody>
      </p:sp>
      <p:sp>
        <p:nvSpPr>
          <p:cNvPr id="5" name="TextBox 4">
            <a:extLst>
              <a:ext uri="{FF2B5EF4-FFF2-40B4-BE49-F238E27FC236}">
                <a16:creationId xmlns:a16="http://schemas.microsoft.com/office/drawing/2014/main" id="{51F859ED-39C9-4B65-8AF1-7FC67A42DF23}"/>
              </a:ext>
            </a:extLst>
          </p:cNvPr>
          <p:cNvSpPr txBox="1"/>
          <p:nvPr/>
        </p:nvSpPr>
        <p:spPr>
          <a:xfrm>
            <a:off x="5912644" y="5065405"/>
            <a:ext cx="6186486" cy="830997"/>
          </a:xfrm>
          <a:prstGeom prst="rect">
            <a:avLst/>
          </a:prstGeom>
          <a:noFill/>
        </p:spPr>
        <p:txBody>
          <a:bodyPr wrap="square">
            <a:spAutoFit/>
          </a:bodyPr>
          <a:lstStyle/>
          <a:p>
            <a:pPr algn="ctr"/>
            <a:r>
              <a:rPr lang="en-US" sz="2400" dirty="0">
                <a:solidFill>
                  <a:srgbClr val="E61A52"/>
                </a:solidFill>
              </a:rPr>
              <a:t>Yasmin Akhtar</a:t>
            </a:r>
          </a:p>
          <a:p>
            <a:pPr algn="ctr"/>
            <a:r>
              <a:rPr lang="en-US" sz="2400" dirty="0">
                <a:solidFill>
                  <a:srgbClr val="E61A52"/>
                </a:solidFill>
              </a:rPr>
              <a:t>Go-Woman! Alliance CIC</a:t>
            </a:r>
            <a:endParaRPr lang="en-IE" sz="2400" dirty="0">
              <a:solidFill>
                <a:srgbClr val="E61A52"/>
              </a:solidFill>
            </a:endParaRPr>
          </a:p>
        </p:txBody>
      </p:sp>
      <p:pic>
        <p:nvPicPr>
          <p:cNvPr id="1026" name="Picture 2" descr="See the source image">
            <a:extLst>
              <a:ext uri="{FF2B5EF4-FFF2-40B4-BE49-F238E27FC236}">
                <a16:creationId xmlns:a16="http://schemas.microsoft.com/office/drawing/2014/main" id="{BD57D5E1-75D5-4194-971F-1E2675B6F89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7658100" y="1958989"/>
            <a:ext cx="2938463" cy="2971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560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2FAF-48FE-4B2D-B61D-1B7657FFAE0A}"/>
              </a:ext>
            </a:extLst>
          </p:cNvPr>
          <p:cNvSpPr>
            <a:spLocks noGrp="1"/>
          </p:cNvSpPr>
          <p:nvPr>
            <p:ph type="title"/>
          </p:nvPr>
        </p:nvSpPr>
        <p:spPr>
          <a:xfrm>
            <a:off x="228598" y="-361949"/>
            <a:ext cx="8799072" cy="1600200"/>
          </a:xfrm>
        </p:spPr>
        <p:txBody>
          <a:bodyPr>
            <a:normAutofit/>
          </a:bodyPr>
          <a:lstStyle/>
          <a:p>
            <a:r>
              <a:rPr lang="en-IE" dirty="0"/>
              <a:t>RESURS I STRÅLKASTAREN - EMPATIKARTAN</a:t>
            </a:r>
          </a:p>
        </p:txBody>
      </p:sp>
      <p:sp>
        <p:nvSpPr>
          <p:cNvPr id="4" name="Text Placeholder 3">
            <a:extLst>
              <a:ext uri="{FF2B5EF4-FFF2-40B4-BE49-F238E27FC236}">
                <a16:creationId xmlns:a16="http://schemas.microsoft.com/office/drawing/2014/main" id="{71FDBA7E-96D7-45DF-875C-0311EBC37CF0}"/>
              </a:ext>
            </a:extLst>
          </p:cNvPr>
          <p:cNvSpPr>
            <a:spLocks noGrp="1"/>
          </p:cNvSpPr>
          <p:nvPr>
            <p:ph type="body" sz="half" idx="2"/>
          </p:nvPr>
        </p:nvSpPr>
        <p:spPr>
          <a:xfrm>
            <a:off x="228598" y="1376417"/>
            <a:ext cx="4925666" cy="3811588"/>
          </a:xfrm>
        </p:spPr>
        <p:txBody>
          <a:bodyPr>
            <a:noAutofit/>
          </a:bodyPr>
          <a:lstStyle/>
          <a:p>
            <a:pPr>
              <a:lnSpc>
                <a:spcPct val="115000"/>
              </a:lnSpc>
              <a:spcAft>
                <a:spcPts val="800"/>
              </a:spcAft>
            </a:pPr>
            <a:r>
              <a:rPr lang="sv-SE" sz="1800" dirty="0">
                <a:effectLst/>
                <a:ea typeface="Calibri" panose="020F0502020204030204" pitchFamily="34" charset="0"/>
                <a:cs typeface="Calibri Light" panose="020F0302020204030204" pitchFamily="34" charset="0"/>
              </a:rPr>
              <a:t>Att samla information om en studerande på vad som kallas en empatikarta kan hjälpa lärare att undervisa bättre.</a:t>
            </a:r>
            <a:endParaRPr lang="sv-SE" sz="1800" dirty="0">
              <a:ea typeface="Calibri" panose="020F0502020204030204" pitchFamily="34" charset="0"/>
              <a:cs typeface="Times New Roman" panose="02020603050405020304" pitchFamily="18" charset="0"/>
            </a:endParaRPr>
          </a:p>
          <a:p>
            <a:pPr>
              <a:lnSpc>
                <a:spcPct val="115000"/>
              </a:lnSpc>
              <a:spcAft>
                <a:spcPts val="800"/>
              </a:spcAft>
            </a:pPr>
            <a:r>
              <a:rPr lang="sv-SE" sz="1800" dirty="0">
                <a:effectLst/>
                <a:ea typeface="Calibri" panose="020F0502020204030204" pitchFamily="34" charset="0"/>
                <a:cs typeface="Calibri Light" panose="020F0302020204030204" pitchFamily="34" charset="0"/>
              </a:rPr>
              <a:t>Inom utbildning är en empatikarta en enkel bild som beskriver kunskap om beteenden, attityder, behov, styrkor, problem, känslomässiga tillstånd och andra viktiga egenskaper hos en viss studerande eller grupp av studerande.</a:t>
            </a:r>
          </a:p>
        </p:txBody>
      </p:sp>
      <p:pic>
        <p:nvPicPr>
          <p:cNvPr id="5" name="Content Placeholder 4">
            <a:extLst>
              <a:ext uri="{FF2B5EF4-FFF2-40B4-BE49-F238E27FC236}">
                <a16:creationId xmlns:a16="http://schemas.microsoft.com/office/drawing/2014/main" id="{51E060BC-9025-4F92-9166-01AE95160CF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387009" y="1238251"/>
            <a:ext cx="6343648" cy="4095530"/>
          </a:xfrm>
          <a:prstGeom prst="rect">
            <a:avLst/>
          </a:prstGeom>
        </p:spPr>
      </p:pic>
      <p:sp>
        <p:nvSpPr>
          <p:cNvPr id="6" name="TextBox 5">
            <a:extLst>
              <a:ext uri="{FF2B5EF4-FFF2-40B4-BE49-F238E27FC236}">
                <a16:creationId xmlns:a16="http://schemas.microsoft.com/office/drawing/2014/main" id="{5731FBD4-2D1F-420A-9822-5ED2C7F46F9D}"/>
              </a:ext>
            </a:extLst>
          </p:cNvPr>
          <p:cNvSpPr txBox="1"/>
          <p:nvPr/>
        </p:nvSpPr>
        <p:spPr>
          <a:xfrm>
            <a:off x="285752" y="5188005"/>
            <a:ext cx="11677650" cy="1569660"/>
          </a:xfrm>
          <a:prstGeom prst="rect">
            <a:avLst/>
          </a:prstGeom>
          <a:solidFill>
            <a:srgbClr val="E61A52"/>
          </a:solidFill>
        </p:spPr>
        <p:txBody>
          <a:bodyPr wrap="square" rtlCol="0">
            <a:spAutoFit/>
          </a:bodyPr>
          <a:lstStyle/>
          <a:p>
            <a:r>
              <a:rPr lang="sv-SE" sz="2400" dirty="0">
                <a:solidFill>
                  <a:schemeClr val="bg1"/>
                </a:solidFill>
                <a:effectLst/>
                <a:ea typeface="Calibri" panose="020F0502020204030204" pitchFamily="34" charset="0"/>
                <a:cs typeface="Times New Roman" panose="02020603050405020304" pitchFamily="18" charset="0"/>
              </a:rPr>
              <a:t>Aktivitet: I avdelningen för resurser finns en kopia av den här empatikartan. Fyll i en empatikarta för varje studerande eller så många som möjligt i din klass. Använd det du hittar för att styra dina undervisningsbeslut och som grund för stöd till dina inlärare.</a:t>
            </a:r>
            <a:endParaRPr lang="en-IE" sz="2400" dirty="0">
              <a:solidFill>
                <a:schemeClr val="bg1"/>
              </a:solidFill>
            </a:endParaRPr>
          </a:p>
        </p:txBody>
      </p:sp>
      <p:sp>
        <p:nvSpPr>
          <p:cNvPr id="7" name="TextBox 6">
            <a:extLst>
              <a:ext uri="{FF2B5EF4-FFF2-40B4-BE49-F238E27FC236}">
                <a16:creationId xmlns:a16="http://schemas.microsoft.com/office/drawing/2014/main" id="{3B7AFC44-6CC0-44A9-B5F8-51370D41803C}"/>
              </a:ext>
            </a:extLst>
          </p:cNvPr>
          <p:cNvSpPr txBox="1"/>
          <p:nvPr/>
        </p:nvSpPr>
        <p:spPr>
          <a:xfrm>
            <a:off x="9763125" y="6366539"/>
            <a:ext cx="2428875" cy="369332"/>
          </a:xfrm>
          <a:prstGeom prst="rect">
            <a:avLst/>
          </a:prstGeom>
          <a:noFill/>
        </p:spPr>
        <p:txBody>
          <a:bodyPr wrap="square" rtlCol="0">
            <a:spAutoFit/>
          </a:bodyPr>
          <a:lstStyle/>
          <a:p>
            <a:r>
              <a:rPr lang="en-IE" dirty="0" err="1">
                <a:solidFill>
                  <a:srgbClr val="378FCD"/>
                </a:solidFill>
                <a:hlinkClick r:id="rId3">
                  <a:extLst>
                    <a:ext uri="{A12FA001-AC4F-418D-AE19-62706E023703}">
                      <ahyp:hlinkClr xmlns:ahyp="http://schemas.microsoft.com/office/drawing/2018/hyperlinkcolor" val="tx"/>
                    </a:ext>
                  </a:extLst>
                </a:hlinkClick>
              </a:rPr>
              <a:t>Källa</a:t>
            </a:r>
            <a:r>
              <a:rPr lang="en-IE" dirty="0">
                <a:solidFill>
                  <a:srgbClr val="378FCD"/>
                </a:solidFill>
                <a:hlinkClick r:id="rId3">
                  <a:extLst>
                    <a:ext uri="{A12FA001-AC4F-418D-AE19-62706E023703}">
                      <ahyp:hlinkClr xmlns:ahyp="http://schemas.microsoft.com/office/drawing/2018/hyperlinkcolor" val="tx"/>
                    </a:ext>
                  </a:extLst>
                </a:hlinkClick>
              </a:rPr>
              <a:t> 1</a:t>
            </a:r>
            <a:r>
              <a:rPr lang="en-IE" dirty="0">
                <a:solidFill>
                  <a:srgbClr val="378FCD"/>
                </a:solidFill>
              </a:rPr>
              <a:t> </a:t>
            </a:r>
            <a:r>
              <a:rPr lang="en-IE" dirty="0" err="1">
                <a:solidFill>
                  <a:srgbClr val="378FCD"/>
                </a:solidFill>
                <a:hlinkClick r:id="rId4">
                  <a:extLst>
                    <a:ext uri="{A12FA001-AC4F-418D-AE19-62706E023703}">
                      <ahyp:hlinkClr xmlns:ahyp="http://schemas.microsoft.com/office/drawing/2018/hyperlinkcolor" val="tx"/>
                    </a:ext>
                  </a:extLst>
                </a:hlinkClick>
              </a:rPr>
              <a:t>Källa</a:t>
            </a:r>
            <a:r>
              <a:rPr lang="en-IE" dirty="0">
                <a:solidFill>
                  <a:srgbClr val="378FCD"/>
                </a:solidFill>
                <a:hlinkClick r:id="rId4">
                  <a:extLst>
                    <a:ext uri="{A12FA001-AC4F-418D-AE19-62706E023703}">
                      <ahyp:hlinkClr xmlns:ahyp="http://schemas.microsoft.com/office/drawing/2018/hyperlinkcolor" val="tx"/>
                    </a:ext>
                  </a:extLst>
                </a:hlinkClick>
              </a:rPr>
              <a:t> 2</a:t>
            </a:r>
            <a:endParaRPr lang="en-IE" dirty="0">
              <a:solidFill>
                <a:srgbClr val="378FCD"/>
              </a:solidFill>
            </a:endParaRPr>
          </a:p>
        </p:txBody>
      </p:sp>
    </p:spTree>
    <p:extLst>
      <p:ext uri="{BB962C8B-B14F-4D97-AF65-F5344CB8AC3E}">
        <p14:creationId xmlns:p14="http://schemas.microsoft.com/office/powerpoint/2010/main" val="304893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B8C8BE-849B-4A84-BBD0-D77EC305E1EB}"/>
              </a:ext>
            </a:extLst>
          </p:cNvPr>
          <p:cNvSpPr>
            <a:spLocks noGrp="1"/>
          </p:cNvSpPr>
          <p:nvPr>
            <p:ph sz="half" idx="2"/>
          </p:nvPr>
        </p:nvSpPr>
        <p:spPr/>
        <p:txBody>
          <a:bodyPr>
            <a:noAutofit/>
          </a:bodyPr>
          <a:lstStyle/>
          <a:p>
            <a:pPr marL="0" indent="0">
              <a:buNone/>
            </a:pPr>
            <a:r>
              <a:rPr lang="sv-SE" sz="2000" dirty="0"/>
              <a:t>En aktivitet som denna ska uppmuntra de studerande att utforska sina likheter. Ofta fungerar inte empati eftersom de studerande inte ser hur lika de är. Låt de studerande lära känna varandra! Detta kan göras utan att ta stora risker genom:</a:t>
            </a:r>
          </a:p>
          <a:p>
            <a:r>
              <a:rPr lang="sv-SE" sz="2000" dirty="0"/>
              <a:t>intervjua en klasskamrat som du inte känner bra</a:t>
            </a:r>
          </a:p>
          <a:p>
            <a:r>
              <a:rPr lang="sv-SE" sz="2000" dirty="0"/>
              <a:t>arbeta ihop med någon du inte känner</a:t>
            </a:r>
          </a:p>
        </p:txBody>
      </p:sp>
      <p:sp>
        <p:nvSpPr>
          <p:cNvPr id="3" name="Content Placeholder 2">
            <a:extLst>
              <a:ext uri="{FF2B5EF4-FFF2-40B4-BE49-F238E27FC236}">
                <a16:creationId xmlns:a16="http://schemas.microsoft.com/office/drawing/2014/main" id="{CF8CAFFD-83CB-43A0-9C03-C1257FBE5931}"/>
              </a:ext>
            </a:extLst>
          </p:cNvPr>
          <p:cNvSpPr>
            <a:spLocks noGrp="1"/>
          </p:cNvSpPr>
          <p:nvPr>
            <p:ph sz="quarter" idx="4"/>
          </p:nvPr>
        </p:nvSpPr>
        <p:spPr/>
        <p:txBody>
          <a:bodyPr>
            <a:normAutofit lnSpcReduction="10000"/>
          </a:bodyPr>
          <a:lstStyle/>
          <a:p>
            <a:pPr marL="0" indent="0">
              <a:buNone/>
            </a:pPr>
            <a:r>
              <a:rPr lang="sv-SE" sz="2000" dirty="0"/>
              <a:t>Bjud in representanter från en välgörenhetsorganisation att komma till ditt klassrum och förklara vad de gör. Fråga vad dina studerande kan göra för att hjälpa organisationen och organisera en volontärdag. </a:t>
            </a:r>
          </a:p>
          <a:p>
            <a:pPr marL="0" indent="0">
              <a:buNone/>
            </a:pPr>
            <a:r>
              <a:rPr lang="sv-SE" sz="2000" dirty="0"/>
              <a:t>Att få studerande engagerade i välgörenhetsarbete är ett bra sätt att bygga empati – särskilt med tanke på vad som händer i världen idag.</a:t>
            </a:r>
          </a:p>
        </p:txBody>
      </p:sp>
      <p:sp>
        <p:nvSpPr>
          <p:cNvPr id="4" name="Title 3">
            <a:extLst>
              <a:ext uri="{FF2B5EF4-FFF2-40B4-BE49-F238E27FC236}">
                <a16:creationId xmlns:a16="http://schemas.microsoft.com/office/drawing/2014/main" id="{0C6B68A7-E54F-4829-A15B-A28C652B05E1}"/>
              </a:ext>
            </a:extLst>
          </p:cNvPr>
          <p:cNvSpPr>
            <a:spLocks noGrp="1"/>
          </p:cNvSpPr>
          <p:nvPr>
            <p:ph type="title"/>
          </p:nvPr>
        </p:nvSpPr>
        <p:spPr>
          <a:xfrm>
            <a:off x="839788" y="365125"/>
            <a:ext cx="8551862" cy="1325563"/>
          </a:xfrm>
        </p:spPr>
        <p:txBody>
          <a:bodyPr>
            <a:normAutofit/>
          </a:bodyPr>
          <a:lstStyle/>
          <a:p>
            <a:r>
              <a:rPr lang="en-IE" sz="3600" dirty="0"/>
              <a:t>Tre </a:t>
            </a:r>
            <a:r>
              <a:rPr lang="en-IE" sz="3600" dirty="0" err="1"/>
              <a:t>sätt</a:t>
            </a:r>
            <a:r>
              <a:rPr lang="en-IE" sz="3600" dirty="0"/>
              <a:t> </a:t>
            </a:r>
            <a:r>
              <a:rPr lang="en-IE" sz="3600" dirty="0" err="1"/>
              <a:t>att</a:t>
            </a:r>
            <a:r>
              <a:rPr lang="en-IE" sz="3600" dirty="0"/>
              <a:t> </a:t>
            </a:r>
            <a:r>
              <a:rPr lang="en-IE" sz="3600" dirty="0" err="1"/>
              <a:t>få</a:t>
            </a:r>
            <a:r>
              <a:rPr lang="en-IE" sz="3600" dirty="0"/>
              <a:t> in </a:t>
            </a:r>
            <a:r>
              <a:rPr lang="en-IE" sz="3600" dirty="0" err="1"/>
              <a:t>empati</a:t>
            </a:r>
            <a:r>
              <a:rPr lang="en-IE" sz="3600" dirty="0"/>
              <a:t> </a:t>
            </a:r>
            <a:r>
              <a:rPr lang="en-IE" sz="3600" dirty="0" err="1"/>
              <a:t>i</a:t>
            </a:r>
            <a:r>
              <a:rPr lang="en-IE" sz="3600" dirty="0"/>
              <a:t> </a:t>
            </a:r>
            <a:r>
              <a:rPr lang="en-IE" sz="3600" dirty="0" err="1"/>
              <a:t>ditt</a:t>
            </a:r>
            <a:r>
              <a:rPr lang="en-IE" sz="3600" dirty="0"/>
              <a:t> </a:t>
            </a:r>
            <a:r>
              <a:rPr lang="en-IE" sz="3600" dirty="0" err="1"/>
              <a:t>klassrum</a:t>
            </a:r>
            <a:endParaRPr lang="en-IE" sz="3600" dirty="0"/>
          </a:p>
        </p:txBody>
      </p:sp>
      <p:sp>
        <p:nvSpPr>
          <p:cNvPr id="5" name="Text Placeholder 4">
            <a:extLst>
              <a:ext uri="{FF2B5EF4-FFF2-40B4-BE49-F238E27FC236}">
                <a16:creationId xmlns:a16="http://schemas.microsoft.com/office/drawing/2014/main" id="{C0633DDC-33A3-42DC-AD5B-BEA33FDAA06E}"/>
              </a:ext>
            </a:extLst>
          </p:cNvPr>
          <p:cNvSpPr>
            <a:spLocks noGrp="1"/>
          </p:cNvSpPr>
          <p:nvPr>
            <p:ph type="body" idx="1"/>
          </p:nvPr>
        </p:nvSpPr>
        <p:spPr/>
        <p:txBody>
          <a:bodyPr>
            <a:normAutofit/>
          </a:bodyPr>
          <a:lstStyle/>
          <a:p>
            <a:r>
              <a:rPr lang="en-IE" dirty="0" err="1"/>
              <a:t>Aktivitet</a:t>
            </a:r>
            <a:r>
              <a:rPr lang="en-IE" dirty="0"/>
              <a:t> – </a:t>
            </a:r>
            <a:r>
              <a:rPr lang="en-IE" dirty="0" err="1"/>
              <a:t>Lär</a:t>
            </a:r>
            <a:r>
              <a:rPr lang="en-IE" dirty="0"/>
              <a:t> </a:t>
            </a:r>
            <a:r>
              <a:rPr lang="en-IE" dirty="0" err="1"/>
              <a:t>känna</a:t>
            </a:r>
            <a:r>
              <a:rPr lang="en-IE" dirty="0"/>
              <a:t> </a:t>
            </a:r>
            <a:r>
              <a:rPr lang="en-IE" dirty="0" err="1"/>
              <a:t>dina</a:t>
            </a:r>
            <a:r>
              <a:rPr lang="en-IE" dirty="0"/>
              <a:t> </a:t>
            </a:r>
            <a:r>
              <a:rPr lang="en-IE" dirty="0" err="1"/>
              <a:t>klasskamrater</a:t>
            </a:r>
            <a:endParaRPr lang="en-IE" dirty="0"/>
          </a:p>
        </p:txBody>
      </p:sp>
      <p:sp>
        <p:nvSpPr>
          <p:cNvPr id="6" name="Text Placeholder 5">
            <a:extLst>
              <a:ext uri="{FF2B5EF4-FFF2-40B4-BE49-F238E27FC236}">
                <a16:creationId xmlns:a16="http://schemas.microsoft.com/office/drawing/2014/main" id="{9BE46B76-9CFA-4D86-AB04-A52CE7F7FE30}"/>
              </a:ext>
            </a:extLst>
          </p:cNvPr>
          <p:cNvSpPr>
            <a:spLocks noGrp="1"/>
          </p:cNvSpPr>
          <p:nvPr>
            <p:ph type="body" sz="quarter" idx="3"/>
          </p:nvPr>
        </p:nvSpPr>
        <p:spPr/>
        <p:txBody>
          <a:bodyPr>
            <a:normAutofit/>
          </a:bodyPr>
          <a:lstStyle/>
          <a:p>
            <a:r>
              <a:rPr lang="en-US" dirty="0" err="1"/>
              <a:t>Engagera</a:t>
            </a:r>
            <a:r>
              <a:rPr lang="en-US" dirty="0"/>
              <a:t> dig </a:t>
            </a:r>
            <a:r>
              <a:rPr lang="en-US" dirty="0" err="1"/>
              <a:t>i</a:t>
            </a:r>
            <a:r>
              <a:rPr lang="en-US" dirty="0"/>
              <a:t> </a:t>
            </a:r>
            <a:r>
              <a:rPr lang="en-US" dirty="0" err="1"/>
              <a:t>välgörenhet</a:t>
            </a:r>
            <a:endParaRPr lang="en-IE" dirty="0"/>
          </a:p>
        </p:txBody>
      </p:sp>
      <p:sp>
        <p:nvSpPr>
          <p:cNvPr id="7" name="Text Placeholder 6">
            <a:extLst>
              <a:ext uri="{FF2B5EF4-FFF2-40B4-BE49-F238E27FC236}">
                <a16:creationId xmlns:a16="http://schemas.microsoft.com/office/drawing/2014/main" id="{DC0F37B8-A967-4EF1-94EE-D0E1ED5B2CDC}"/>
              </a:ext>
            </a:extLst>
          </p:cNvPr>
          <p:cNvSpPr>
            <a:spLocks noGrp="1"/>
          </p:cNvSpPr>
          <p:nvPr>
            <p:ph type="body" sz="quarter" idx="10"/>
          </p:nvPr>
        </p:nvSpPr>
        <p:spPr/>
        <p:txBody>
          <a:bodyPr>
            <a:normAutofit/>
          </a:bodyPr>
          <a:lstStyle/>
          <a:p>
            <a:r>
              <a:rPr lang="en-US" dirty="0" err="1"/>
              <a:t>Projekt</a:t>
            </a:r>
            <a:r>
              <a:rPr lang="en-US" dirty="0"/>
              <a:t> – </a:t>
            </a:r>
            <a:r>
              <a:rPr lang="en-US" dirty="0" err="1"/>
              <a:t>Goda</a:t>
            </a:r>
            <a:r>
              <a:rPr lang="en-US" dirty="0"/>
              <a:t> </a:t>
            </a:r>
            <a:r>
              <a:rPr lang="en-US" dirty="0" err="1"/>
              <a:t>gärningar</a:t>
            </a:r>
            <a:endParaRPr lang="en-IE" dirty="0"/>
          </a:p>
        </p:txBody>
      </p:sp>
      <p:sp>
        <p:nvSpPr>
          <p:cNvPr id="8" name="Content Placeholder 7">
            <a:extLst>
              <a:ext uri="{FF2B5EF4-FFF2-40B4-BE49-F238E27FC236}">
                <a16:creationId xmlns:a16="http://schemas.microsoft.com/office/drawing/2014/main" id="{0F251105-A042-40A9-971F-EFEB035F3B29}"/>
              </a:ext>
            </a:extLst>
          </p:cNvPr>
          <p:cNvSpPr>
            <a:spLocks noGrp="1"/>
          </p:cNvSpPr>
          <p:nvPr>
            <p:ph sz="quarter" idx="11"/>
          </p:nvPr>
        </p:nvSpPr>
        <p:spPr/>
        <p:txBody>
          <a:bodyPr>
            <a:noAutofit/>
          </a:bodyPr>
          <a:lstStyle/>
          <a:p>
            <a:pPr marL="0" indent="0">
              <a:buNone/>
            </a:pPr>
            <a:r>
              <a:rPr lang="sv-SE" sz="2000" dirty="0"/>
              <a:t>Låt de studerande göra en god gärning mot någon annan – en klasskamrat eller någon annan i skolan. </a:t>
            </a:r>
          </a:p>
          <a:p>
            <a:pPr marL="0" indent="0">
              <a:buNone/>
            </a:pPr>
            <a:r>
              <a:rPr lang="sv-SE" sz="2000" dirty="0"/>
              <a:t>Använd reflektionsdagboken för att låta de studerande reflektera över hur det fick dem att känna sig och hur deras vänlighet påverkade andra. Enkelt men mycket effektivt!</a:t>
            </a:r>
          </a:p>
        </p:txBody>
      </p:sp>
    </p:spTree>
    <p:extLst>
      <p:ext uri="{BB962C8B-B14F-4D97-AF65-F5344CB8AC3E}">
        <p14:creationId xmlns:p14="http://schemas.microsoft.com/office/powerpoint/2010/main" val="2402674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5">
            <a:extLst>
              <a:ext uri="{FF2B5EF4-FFF2-40B4-BE49-F238E27FC236}">
                <a16:creationId xmlns:a16="http://schemas.microsoft.com/office/drawing/2014/main" id="{DF46294A-8341-4EB6-9684-ABC0FEBB3864}"/>
              </a:ext>
            </a:extLst>
          </p:cNvPr>
          <p:cNvSpPr txBox="1">
            <a:spLocks/>
          </p:cNvSpPr>
          <p:nvPr/>
        </p:nvSpPr>
        <p:spPr>
          <a:xfrm>
            <a:off x="266355" y="1387589"/>
            <a:ext cx="4934295" cy="192711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spcBef>
                <a:spcPts val="1000"/>
              </a:spcBef>
              <a:spcAft>
                <a:spcPts val="1000"/>
              </a:spcAft>
            </a:pPr>
            <a:r>
              <a:rPr lang="en-GB" sz="2800" dirty="0">
                <a:solidFill>
                  <a:schemeClr val="bg1"/>
                </a:solidFill>
                <a:latin typeface="+mn-lt"/>
                <a:ea typeface="+mn-ea"/>
                <a:cs typeface="+mn-cs"/>
              </a:rPr>
              <a:t>ENHET 5 FÄRDIGHETER I DIFFERENTIERAD BEDÖMNING</a:t>
            </a:r>
          </a:p>
        </p:txBody>
      </p:sp>
      <p:pic>
        <p:nvPicPr>
          <p:cNvPr id="4" name="Picture 3" descr="Classroom of students raising their hands in front of a teacher">
            <a:extLst>
              <a:ext uri="{FF2B5EF4-FFF2-40B4-BE49-F238E27FC236}">
                <a16:creationId xmlns:a16="http://schemas.microsoft.com/office/drawing/2014/main" id="{2D215B8E-61DC-4AE6-9523-E8948FD314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29275" y="1243361"/>
            <a:ext cx="6081866" cy="4142677"/>
          </a:xfrm>
          <a:prstGeom prst="rect">
            <a:avLst/>
          </a:prstGeom>
        </p:spPr>
      </p:pic>
      <p:sp>
        <p:nvSpPr>
          <p:cNvPr id="5" name="Tijdelijke aanduiding voor inhoud 8">
            <a:extLst>
              <a:ext uri="{FF2B5EF4-FFF2-40B4-BE49-F238E27FC236}">
                <a16:creationId xmlns:a16="http://schemas.microsoft.com/office/drawing/2014/main" id="{7B7556E8-6C63-4370-BEC1-05372E461C69}"/>
              </a:ext>
            </a:extLst>
          </p:cNvPr>
          <p:cNvSpPr txBox="1">
            <a:spLocks/>
          </p:cNvSpPr>
          <p:nvPr/>
        </p:nvSpPr>
        <p:spPr>
          <a:xfrm>
            <a:off x="365531" y="3333749"/>
            <a:ext cx="5049432" cy="28176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v-SE" sz="2200" dirty="0"/>
              <a:t>Färdigheter i bedömning är avgörande i varje enskilt klassrum. Det är viktigt att använda bedömningsresultaten från klassrummet för att styra dina studerandes framsteg, men det är lika viktigt att använda resultaten för att utvärdera din egen undervisningspraktik så att du kan fortsätta förbättra dig. Vad gäller INACT ska vi nu utforska färdigheter i differentierad bedömning</a:t>
            </a:r>
          </a:p>
        </p:txBody>
      </p:sp>
    </p:spTree>
    <p:extLst>
      <p:ext uri="{BB962C8B-B14F-4D97-AF65-F5344CB8AC3E}">
        <p14:creationId xmlns:p14="http://schemas.microsoft.com/office/powerpoint/2010/main" val="3261012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03711-7804-4E37-B48F-E83449614951}"/>
              </a:ext>
            </a:extLst>
          </p:cNvPr>
          <p:cNvSpPr>
            <a:spLocks noGrp="1"/>
          </p:cNvSpPr>
          <p:nvPr>
            <p:ph type="title"/>
          </p:nvPr>
        </p:nvSpPr>
        <p:spPr/>
        <p:txBody>
          <a:bodyPr>
            <a:normAutofit fontScale="90000"/>
          </a:bodyPr>
          <a:lstStyle/>
          <a:p>
            <a:r>
              <a:rPr lang="en-IE" dirty="0">
                <a:solidFill>
                  <a:srgbClr val="378FCD"/>
                </a:solidFill>
              </a:rPr>
              <a:t>VARFÖR ÄR FÄRDIGHETER I BEDÖMNING OCH UTVÄRDERING VIKTIGA?</a:t>
            </a:r>
          </a:p>
        </p:txBody>
      </p:sp>
      <p:sp>
        <p:nvSpPr>
          <p:cNvPr id="3" name="Content Placeholder 2">
            <a:extLst>
              <a:ext uri="{FF2B5EF4-FFF2-40B4-BE49-F238E27FC236}">
                <a16:creationId xmlns:a16="http://schemas.microsoft.com/office/drawing/2014/main" id="{9F873BD9-BCED-4057-937D-754F5810D5CA}"/>
              </a:ext>
            </a:extLst>
          </p:cNvPr>
          <p:cNvSpPr>
            <a:spLocks noGrp="1"/>
          </p:cNvSpPr>
          <p:nvPr>
            <p:ph idx="1"/>
          </p:nvPr>
        </p:nvSpPr>
        <p:spPr/>
        <p:txBody>
          <a:bodyPr>
            <a:normAutofit lnSpcReduction="10000"/>
          </a:bodyPr>
          <a:lstStyle/>
          <a:p>
            <a:pPr marL="0" indent="0" algn="just">
              <a:buNone/>
            </a:pPr>
            <a:r>
              <a:rPr lang="sv-SE" dirty="0"/>
              <a:t>Differentierad bedömning är sättet som lärarna ändrar och anpassar bedömning utifrån de studerandes varierande egenskaper och profiler för att kunna motsvara de studerandes individuella behov och därigenom förstärka deras lärande och förbättra deras förmåga att visa vad de har lärt sig. </a:t>
            </a:r>
          </a:p>
          <a:p>
            <a:pPr marL="0" indent="0" algn="just">
              <a:buNone/>
            </a:pPr>
            <a:r>
              <a:rPr lang="sv-SE" dirty="0"/>
              <a:t>Studerande skiljer sig åt i sina tidigare inlärningserfarenheter, beredvillighet, inlärningsstilar, preferenser, akademisk prestation, förmågor, styrkor och svagheter, kultur, hudfärg,  och bakgrund. Lärare använder differentierad bedömning för att motsvara de olika inlärningsbehoven hos olika studerande i ett klassrum.</a:t>
            </a:r>
          </a:p>
          <a:p>
            <a:pPr marL="0" indent="0">
              <a:buNone/>
            </a:pPr>
            <a:endParaRPr lang="sv-SE" dirty="0"/>
          </a:p>
        </p:txBody>
      </p:sp>
    </p:spTree>
    <p:extLst>
      <p:ext uri="{BB962C8B-B14F-4D97-AF65-F5344CB8AC3E}">
        <p14:creationId xmlns:p14="http://schemas.microsoft.com/office/powerpoint/2010/main" val="1654011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728CE-6B3B-499C-A0C7-3E982B676DAA}"/>
              </a:ext>
            </a:extLst>
          </p:cNvPr>
          <p:cNvSpPr>
            <a:spLocks noGrp="1"/>
          </p:cNvSpPr>
          <p:nvPr>
            <p:ph type="title"/>
          </p:nvPr>
        </p:nvSpPr>
        <p:spPr>
          <a:xfrm>
            <a:off x="5019676" y="1030288"/>
            <a:ext cx="5781674" cy="617537"/>
          </a:xfrm>
        </p:spPr>
        <p:txBody>
          <a:bodyPr>
            <a:normAutofit/>
          </a:bodyPr>
          <a:lstStyle/>
          <a:p>
            <a:r>
              <a:rPr lang="en-IE" sz="3600" dirty="0" err="1"/>
              <a:t>Formativ</a:t>
            </a:r>
            <a:r>
              <a:rPr lang="en-IE" sz="3600" dirty="0"/>
              <a:t> </a:t>
            </a:r>
            <a:r>
              <a:rPr lang="en-IE" sz="3600" dirty="0" err="1"/>
              <a:t>bedömning</a:t>
            </a:r>
            <a:endParaRPr lang="en-IE" sz="3600" dirty="0"/>
          </a:p>
        </p:txBody>
      </p:sp>
      <p:pic>
        <p:nvPicPr>
          <p:cNvPr id="6" name="Picture Placeholder 5" descr="People working on ideas">
            <a:extLst>
              <a:ext uri="{FF2B5EF4-FFF2-40B4-BE49-F238E27FC236}">
                <a16:creationId xmlns:a16="http://schemas.microsoft.com/office/drawing/2014/main" id="{9DA815B6-3A01-48AF-A0C4-168D13E46524}"/>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CB27D3EB-3BD6-49C6-B8CE-B2BE1800386A}"/>
              </a:ext>
            </a:extLst>
          </p:cNvPr>
          <p:cNvSpPr>
            <a:spLocks noGrp="1"/>
          </p:cNvSpPr>
          <p:nvPr>
            <p:ph type="body" sz="half" idx="2"/>
          </p:nvPr>
        </p:nvSpPr>
        <p:spPr>
          <a:xfrm>
            <a:off x="5124450" y="1807413"/>
            <a:ext cx="6524625" cy="3811588"/>
          </a:xfrm>
        </p:spPr>
        <p:txBody>
          <a:bodyPr>
            <a:normAutofit fontScale="92500"/>
          </a:bodyPr>
          <a:lstStyle/>
          <a:p>
            <a:pPr marL="285750" indent="-285750">
              <a:buFont typeface="Arial" panose="020B0604020202020204" pitchFamily="34" charset="0"/>
              <a:buChar char="•"/>
            </a:pPr>
            <a:r>
              <a:rPr lang="sv-SE" sz="2400" dirty="0"/>
              <a:t>inte för betygen utan för att hjälpa läraren att få en bättre uppfattning om hur de studerande kan hjälpas framåt</a:t>
            </a:r>
          </a:p>
          <a:p>
            <a:pPr marL="285750" indent="-285750">
              <a:buFont typeface="Arial" panose="020B0604020202020204" pitchFamily="34" charset="0"/>
              <a:buChar char="•"/>
            </a:pPr>
            <a:r>
              <a:rPr lang="sv-SE" sz="2400" dirty="0"/>
              <a:t>läraren genomför bedömning innan inlärningen sker</a:t>
            </a:r>
          </a:p>
          <a:p>
            <a:pPr marL="285750" indent="-285750">
              <a:buFont typeface="Arial" panose="020B0604020202020204" pitchFamily="34" charset="0"/>
              <a:buChar char="•"/>
            </a:pPr>
            <a:r>
              <a:rPr lang="sv-SE" sz="2400" dirty="0"/>
              <a:t>säkerställer att läraren planerar lektionen så att den bäst motsvarar de studerandes behov</a:t>
            </a:r>
          </a:p>
          <a:p>
            <a:pPr marL="285750" indent="-285750">
              <a:buFont typeface="Arial" panose="020B0604020202020204" pitchFamily="34" charset="0"/>
              <a:buChar char="•"/>
            </a:pPr>
            <a:r>
              <a:rPr lang="sv-SE" sz="2400" dirty="0"/>
              <a:t>oftast för att ställa upp mål</a:t>
            </a:r>
          </a:p>
          <a:p>
            <a:pPr marL="285750" indent="-285750">
              <a:buFont typeface="Arial" panose="020B0604020202020204" pitchFamily="34" charset="0"/>
              <a:buChar char="•"/>
            </a:pPr>
            <a:r>
              <a:rPr lang="sv-SE" sz="2400" dirty="0"/>
              <a:t>t ex kamratbedömning, enkäter vid kursslut</a:t>
            </a:r>
          </a:p>
        </p:txBody>
      </p:sp>
      <p:sp>
        <p:nvSpPr>
          <p:cNvPr id="7" name="TextBox 6">
            <a:extLst>
              <a:ext uri="{FF2B5EF4-FFF2-40B4-BE49-F238E27FC236}">
                <a16:creationId xmlns:a16="http://schemas.microsoft.com/office/drawing/2014/main" id="{D9F775A6-954A-43C3-A586-96169F471C65}"/>
              </a:ext>
            </a:extLst>
          </p:cNvPr>
          <p:cNvSpPr txBox="1"/>
          <p:nvPr/>
        </p:nvSpPr>
        <p:spPr>
          <a:xfrm>
            <a:off x="228598" y="6388334"/>
            <a:ext cx="2428875" cy="369332"/>
          </a:xfrm>
          <a:prstGeom prst="rect">
            <a:avLst/>
          </a:prstGeom>
          <a:noFill/>
        </p:spPr>
        <p:txBody>
          <a:bodyPr wrap="square" rtlCol="0">
            <a:spAutoFit/>
          </a:bodyPr>
          <a:lstStyle/>
          <a:p>
            <a:r>
              <a:rPr lang="en-IE" dirty="0" err="1">
                <a:solidFill>
                  <a:srgbClr val="378FCD"/>
                </a:solidFill>
                <a:hlinkClick r:id="rId3">
                  <a:extLst>
                    <a:ext uri="{A12FA001-AC4F-418D-AE19-62706E023703}">
                      <ahyp:hlinkClr xmlns:ahyp="http://schemas.microsoft.com/office/drawing/2018/hyperlinkcolor" val="tx"/>
                    </a:ext>
                  </a:extLst>
                </a:hlinkClick>
              </a:rPr>
              <a:t>Källa</a:t>
            </a:r>
            <a:endParaRPr lang="en-IE" dirty="0">
              <a:solidFill>
                <a:srgbClr val="378FCD"/>
              </a:solidFill>
            </a:endParaRPr>
          </a:p>
        </p:txBody>
      </p:sp>
    </p:spTree>
    <p:extLst>
      <p:ext uri="{BB962C8B-B14F-4D97-AF65-F5344CB8AC3E}">
        <p14:creationId xmlns:p14="http://schemas.microsoft.com/office/powerpoint/2010/main" val="208170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C6308F-B868-494A-94A6-D791932A6B4B}"/>
              </a:ext>
            </a:extLst>
          </p:cNvPr>
          <p:cNvSpPr>
            <a:spLocks noGrp="1"/>
          </p:cNvSpPr>
          <p:nvPr>
            <p:ph sz="half" idx="2"/>
          </p:nvPr>
        </p:nvSpPr>
        <p:spPr/>
        <p:txBody>
          <a:bodyPr>
            <a:noAutofit/>
          </a:bodyPr>
          <a:lstStyle/>
          <a:p>
            <a:r>
              <a:rPr lang="sv-SE" sz="2200" dirty="0"/>
              <a:t>På ett schema skriver de studerande de fakta kan om ett givet ämne, information som de vill lära sig och frågor de vill utforska.</a:t>
            </a:r>
          </a:p>
          <a:p>
            <a:r>
              <a:rPr lang="sv-SE" sz="2200" dirty="0"/>
              <a:t>Pappret skickas runt i rummet till varje student</a:t>
            </a:r>
          </a:p>
        </p:txBody>
      </p:sp>
      <p:sp>
        <p:nvSpPr>
          <p:cNvPr id="3" name="Content Placeholder 2">
            <a:extLst>
              <a:ext uri="{FF2B5EF4-FFF2-40B4-BE49-F238E27FC236}">
                <a16:creationId xmlns:a16="http://schemas.microsoft.com/office/drawing/2014/main" id="{E3AFEC14-858C-4D78-8F58-046D5436C49D}"/>
              </a:ext>
            </a:extLst>
          </p:cNvPr>
          <p:cNvSpPr>
            <a:spLocks noGrp="1"/>
          </p:cNvSpPr>
          <p:nvPr>
            <p:ph sz="quarter" idx="4"/>
          </p:nvPr>
        </p:nvSpPr>
        <p:spPr/>
        <p:txBody>
          <a:bodyPr>
            <a:normAutofit lnSpcReduction="10000"/>
          </a:bodyPr>
          <a:lstStyle/>
          <a:p>
            <a:r>
              <a:rPr lang="sv-SE" sz="2200" dirty="0"/>
              <a:t>Kort skrivaktivitet på tid</a:t>
            </a:r>
          </a:p>
          <a:p>
            <a:r>
              <a:rPr lang="sv-SE" sz="2200" dirty="0"/>
              <a:t>De studerande har två eller tre minuter att reflektera över och sammanfatta vad de har lärt sig</a:t>
            </a:r>
          </a:p>
          <a:p>
            <a:r>
              <a:rPr lang="sv-SE" sz="2200" dirty="0"/>
              <a:t>Ge de studerande en post it-lapp under lektionen och säg till dem att kommer att få tid att reflektera över vad de just har lärt sig.</a:t>
            </a:r>
          </a:p>
          <a:p>
            <a:endParaRPr lang="sv-SE" sz="2200" dirty="0"/>
          </a:p>
        </p:txBody>
      </p:sp>
      <p:sp>
        <p:nvSpPr>
          <p:cNvPr id="4" name="Title 3">
            <a:extLst>
              <a:ext uri="{FF2B5EF4-FFF2-40B4-BE49-F238E27FC236}">
                <a16:creationId xmlns:a16="http://schemas.microsoft.com/office/drawing/2014/main" id="{A0BC841F-1E2F-40F0-B591-45BB916B0FF1}"/>
              </a:ext>
            </a:extLst>
          </p:cNvPr>
          <p:cNvSpPr>
            <a:spLocks noGrp="1"/>
          </p:cNvSpPr>
          <p:nvPr>
            <p:ph type="title"/>
          </p:nvPr>
        </p:nvSpPr>
        <p:spPr/>
        <p:txBody>
          <a:bodyPr>
            <a:normAutofit/>
          </a:bodyPr>
          <a:lstStyle/>
          <a:p>
            <a:r>
              <a:rPr lang="en-US" sz="3600" dirty="0" err="1"/>
              <a:t>Strategier</a:t>
            </a:r>
            <a:r>
              <a:rPr lang="en-US" sz="3600" dirty="0"/>
              <a:t> för </a:t>
            </a:r>
            <a:r>
              <a:rPr lang="en-US" sz="3600" dirty="0" err="1"/>
              <a:t>formativ</a:t>
            </a:r>
            <a:r>
              <a:rPr lang="en-US" sz="3600" dirty="0"/>
              <a:t> </a:t>
            </a:r>
            <a:r>
              <a:rPr lang="en-US" sz="3600" dirty="0" err="1"/>
              <a:t>bedömning</a:t>
            </a:r>
            <a:r>
              <a:rPr lang="en-US" sz="3600" dirty="0"/>
              <a:t> </a:t>
            </a:r>
            <a:r>
              <a:rPr lang="en-US" sz="3600" dirty="0" err="1"/>
              <a:t>att</a:t>
            </a:r>
            <a:r>
              <a:rPr lang="en-US" sz="3600" dirty="0"/>
              <a:t> </a:t>
            </a:r>
            <a:r>
              <a:rPr lang="en-US" sz="3600" dirty="0" err="1"/>
              <a:t>pröva</a:t>
            </a:r>
            <a:r>
              <a:rPr lang="en-US" sz="3600" dirty="0"/>
              <a:t> </a:t>
            </a:r>
            <a:r>
              <a:rPr lang="en-US" sz="3600" dirty="0" err="1"/>
              <a:t>i</a:t>
            </a:r>
            <a:r>
              <a:rPr lang="en-US" sz="3600" dirty="0"/>
              <a:t> </a:t>
            </a:r>
            <a:r>
              <a:rPr lang="en-US" sz="3600" dirty="0" err="1"/>
              <a:t>ditt</a:t>
            </a:r>
            <a:r>
              <a:rPr lang="en-US" sz="3600" dirty="0"/>
              <a:t> </a:t>
            </a:r>
            <a:r>
              <a:rPr lang="en-US" sz="3600" dirty="0" err="1"/>
              <a:t>differentierade</a:t>
            </a:r>
            <a:r>
              <a:rPr lang="en-US" sz="3600" dirty="0"/>
              <a:t> </a:t>
            </a:r>
            <a:r>
              <a:rPr lang="en-US" sz="3600" dirty="0" err="1"/>
              <a:t>klassrum</a:t>
            </a:r>
            <a:endParaRPr lang="en-IE" sz="3600" dirty="0"/>
          </a:p>
        </p:txBody>
      </p:sp>
      <p:sp>
        <p:nvSpPr>
          <p:cNvPr id="5" name="Text Placeholder 4">
            <a:extLst>
              <a:ext uri="{FF2B5EF4-FFF2-40B4-BE49-F238E27FC236}">
                <a16:creationId xmlns:a16="http://schemas.microsoft.com/office/drawing/2014/main" id="{E7583F79-3183-4877-9AA4-1DB63AFFB9B9}"/>
              </a:ext>
            </a:extLst>
          </p:cNvPr>
          <p:cNvSpPr>
            <a:spLocks noGrp="1"/>
          </p:cNvSpPr>
          <p:nvPr>
            <p:ph type="body" idx="1"/>
          </p:nvPr>
        </p:nvSpPr>
        <p:spPr/>
        <p:txBody>
          <a:bodyPr>
            <a:normAutofit/>
          </a:bodyPr>
          <a:lstStyle/>
          <a:p>
            <a:r>
              <a:rPr lang="en-IE" dirty="0" err="1"/>
              <a:t>Fundera</a:t>
            </a:r>
            <a:r>
              <a:rPr lang="en-IE" dirty="0"/>
              <a:t> </a:t>
            </a:r>
            <a:r>
              <a:rPr lang="en-IE" dirty="0" err="1"/>
              <a:t>och</a:t>
            </a:r>
            <a:r>
              <a:rPr lang="en-IE" dirty="0"/>
              <a:t> </a:t>
            </a:r>
            <a:r>
              <a:rPr lang="en-IE" dirty="0" err="1"/>
              <a:t>skicka</a:t>
            </a:r>
            <a:r>
              <a:rPr lang="en-IE" dirty="0"/>
              <a:t> </a:t>
            </a:r>
            <a:r>
              <a:rPr lang="en-IE" dirty="0" err="1"/>
              <a:t>vidare</a:t>
            </a:r>
            <a:endParaRPr lang="en-IE" dirty="0"/>
          </a:p>
        </p:txBody>
      </p:sp>
      <p:sp>
        <p:nvSpPr>
          <p:cNvPr id="6" name="Text Placeholder 5">
            <a:extLst>
              <a:ext uri="{FF2B5EF4-FFF2-40B4-BE49-F238E27FC236}">
                <a16:creationId xmlns:a16="http://schemas.microsoft.com/office/drawing/2014/main" id="{627CDCF4-C6FA-4E91-9BB8-7DD75D5AB5DB}"/>
              </a:ext>
            </a:extLst>
          </p:cNvPr>
          <p:cNvSpPr>
            <a:spLocks noGrp="1"/>
          </p:cNvSpPr>
          <p:nvPr>
            <p:ph type="body" sz="quarter" idx="3"/>
          </p:nvPr>
        </p:nvSpPr>
        <p:spPr/>
        <p:txBody>
          <a:bodyPr/>
          <a:lstStyle/>
          <a:p>
            <a:r>
              <a:rPr lang="en-IE" dirty="0" err="1"/>
              <a:t>Snabbskrivande</a:t>
            </a:r>
            <a:endParaRPr lang="en-IE" dirty="0"/>
          </a:p>
        </p:txBody>
      </p:sp>
      <p:sp>
        <p:nvSpPr>
          <p:cNvPr id="7" name="Text Placeholder 6">
            <a:extLst>
              <a:ext uri="{FF2B5EF4-FFF2-40B4-BE49-F238E27FC236}">
                <a16:creationId xmlns:a16="http://schemas.microsoft.com/office/drawing/2014/main" id="{FCBC6D3C-072E-4993-A018-F49F2789A8E3}"/>
              </a:ext>
            </a:extLst>
          </p:cNvPr>
          <p:cNvSpPr>
            <a:spLocks noGrp="1"/>
          </p:cNvSpPr>
          <p:nvPr>
            <p:ph type="body" sz="quarter" idx="10"/>
          </p:nvPr>
        </p:nvSpPr>
        <p:spPr/>
        <p:txBody>
          <a:bodyPr/>
          <a:lstStyle/>
          <a:p>
            <a:r>
              <a:rPr lang="en-IE" dirty="0" err="1"/>
              <a:t>Svara</a:t>
            </a:r>
            <a:r>
              <a:rPr lang="en-IE" dirty="0"/>
              <a:t> med signal</a:t>
            </a:r>
          </a:p>
        </p:txBody>
      </p:sp>
      <p:sp>
        <p:nvSpPr>
          <p:cNvPr id="8" name="Content Placeholder 7">
            <a:extLst>
              <a:ext uri="{FF2B5EF4-FFF2-40B4-BE49-F238E27FC236}">
                <a16:creationId xmlns:a16="http://schemas.microsoft.com/office/drawing/2014/main" id="{18934BCC-29EF-4312-AECC-CBBFCC9F4928}"/>
              </a:ext>
            </a:extLst>
          </p:cNvPr>
          <p:cNvSpPr>
            <a:spLocks noGrp="1"/>
          </p:cNvSpPr>
          <p:nvPr>
            <p:ph sz="quarter" idx="11"/>
          </p:nvPr>
        </p:nvSpPr>
        <p:spPr/>
        <p:txBody>
          <a:bodyPr>
            <a:noAutofit/>
          </a:bodyPr>
          <a:lstStyle/>
          <a:p>
            <a:r>
              <a:rPr lang="sv-SE" sz="2200" dirty="0"/>
              <a:t>Efter en lektion, låt de studerande utföra en handling som visar deras nivå på förståelse.</a:t>
            </a:r>
          </a:p>
          <a:p>
            <a:r>
              <a:rPr lang="sv-SE" sz="2200" dirty="0"/>
              <a:t>Till exempel:</a:t>
            </a:r>
          </a:p>
          <a:p>
            <a:pPr marL="0" indent="0">
              <a:buNone/>
            </a:pPr>
            <a:r>
              <a:rPr lang="sv-SE" sz="2200" dirty="0"/>
              <a:t>Vifta med händerna – jag kan det här</a:t>
            </a:r>
          </a:p>
          <a:p>
            <a:pPr marL="0" indent="0">
              <a:buNone/>
            </a:pPr>
            <a:r>
              <a:rPr lang="sv-SE" sz="2200" dirty="0"/>
              <a:t>Rycka på axlarna – jag har en aning</a:t>
            </a:r>
          </a:p>
          <a:p>
            <a:pPr marL="0" indent="0">
              <a:buNone/>
            </a:pPr>
            <a:r>
              <a:rPr lang="sv-SE" sz="2200" dirty="0"/>
              <a:t>Tummen ner – jag ingen aning</a:t>
            </a:r>
          </a:p>
        </p:txBody>
      </p:sp>
      <p:sp>
        <p:nvSpPr>
          <p:cNvPr id="9" name="TextBox 8">
            <a:extLst>
              <a:ext uri="{FF2B5EF4-FFF2-40B4-BE49-F238E27FC236}">
                <a16:creationId xmlns:a16="http://schemas.microsoft.com/office/drawing/2014/main" id="{0E6E1EA8-17A2-4A74-B9DE-61B657C302F7}"/>
              </a:ext>
            </a:extLst>
          </p:cNvPr>
          <p:cNvSpPr txBox="1"/>
          <p:nvPr/>
        </p:nvSpPr>
        <p:spPr>
          <a:xfrm>
            <a:off x="228598" y="6388334"/>
            <a:ext cx="2428875" cy="369332"/>
          </a:xfrm>
          <a:prstGeom prst="rect">
            <a:avLst/>
          </a:prstGeom>
          <a:noFill/>
        </p:spPr>
        <p:txBody>
          <a:bodyPr wrap="square" rtlCol="0">
            <a:spAutoFit/>
          </a:bodyPr>
          <a:lstStyle/>
          <a:p>
            <a:r>
              <a:rPr lang="en-IE" dirty="0" err="1">
                <a:solidFill>
                  <a:srgbClr val="378FCD"/>
                </a:solidFill>
                <a:hlinkClick r:id="rId2">
                  <a:extLst>
                    <a:ext uri="{A12FA001-AC4F-418D-AE19-62706E023703}">
                      <ahyp:hlinkClr xmlns:ahyp="http://schemas.microsoft.com/office/drawing/2018/hyperlinkcolor" val="tx"/>
                    </a:ext>
                  </a:extLst>
                </a:hlinkClick>
              </a:rPr>
              <a:t>Källa</a:t>
            </a:r>
            <a:endParaRPr lang="en-IE" dirty="0">
              <a:solidFill>
                <a:srgbClr val="378FCD"/>
              </a:solidFill>
            </a:endParaRPr>
          </a:p>
        </p:txBody>
      </p:sp>
    </p:spTree>
    <p:extLst>
      <p:ext uri="{BB962C8B-B14F-4D97-AF65-F5344CB8AC3E}">
        <p14:creationId xmlns:p14="http://schemas.microsoft.com/office/powerpoint/2010/main" val="1073844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728CE-6B3B-499C-A0C7-3E982B676DAA}"/>
              </a:ext>
            </a:extLst>
          </p:cNvPr>
          <p:cNvSpPr>
            <a:spLocks noGrp="1"/>
          </p:cNvSpPr>
          <p:nvPr>
            <p:ph type="title"/>
          </p:nvPr>
        </p:nvSpPr>
        <p:spPr>
          <a:xfrm>
            <a:off x="5019676" y="1030288"/>
            <a:ext cx="5781674" cy="617537"/>
          </a:xfrm>
        </p:spPr>
        <p:txBody>
          <a:bodyPr>
            <a:normAutofit/>
          </a:bodyPr>
          <a:lstStyle/>
          <a:p>
            <a:r>
              <a:rPr lang="en-IE" sz="3600" dirty="0" err="1"/>
              <a:t>Summativ</a:t>
            </a:r>
            <a:r>
              <a:rPr lang="en-IE" sz="3600" dirty="0"/>
              <a:t> </a:t>
            </a:r>
            <a:r>
              <a:rPr lang="en-IE" sz="3600" dirty="0" err="1"/>
              <a:t>bedömning</a:t>
            </a:r>
            <a:endParaRPr lang="en-IE" sz="3600" dirty="0"/>
          </a:p>
        </p:txBody>
      </p:sp>
      <p:sp>
        <p:nvSpPr>
          <p:cNvPr id="4" name="Text Placeholder 3">
            <a:extLst>
              <a:ext uri="{FF2B5EF4-FFF2-40B4-BE49-F238E27FC236}">
                <a16:creationId xmlns:a16="http://schemas.microsoft.com/office/drawing/2014/main" id="{CB27D3EB-3BD6-49C6-B8CE-B2BE1800386A}"/>
              </a:ext>
            </a:extLst>
          </p:cNvPr>
          <p:cNvSpPr>
            <a:spLocks noGrp="1"/>
          </p:cNvSpPr>
          <p:nvPr>
            <p:ph type="body" sz="half" idx="2"/>
          </p:nvPr>
        </p:nvSpPr>
        <p:spPr>
          <a:xfrm>
            <a:off x="5124450" y="1807413"/>
            <a:ext cx="6524625" cy="3811588"/>
          </a:xfrm>
        </p:spPr>
        <p:txBody>
          <a:bodyPr>
            <a:normAutofit lnSpcReduction="10000"/>
          </a:bodyPr>
          <a:lstStyle/>
          <a:p>
            <a:pPr marL="285750" indent="-285750">
              <a:buFont typeface="Arial" panose="020B0604020202020204" pitchFamily="34" charset="0"/>
              <a:buChar char="•"/>
            </a:pPr>
            <a:r>
              <a:rPr lang="sv-SE" sz="2400" dirty="0"/>
              <a:t>sker efter att den studerandes lärande har ägt rum</a:t>
            </a:r>
          </a:p>
          <a:p>
            <a:pPr marL="285750" indent="-285750">
              <a:buFont typeface="Arial" panose="020B0604020202020204" pitchFamily="34" charset="0"/>
              <a:buChar char="•"/>
            </a:pPr>
            <a:r>
              <a:rPr lang="sv-SE" sz="2400" dirty="0"/>
              <a:t>används för att se om de studerande har uppnått målen</a:t>
            </a:r>
          </a:p>
          <a:p>
            <a:pPr marL="285750" indent="-285750">
              <a:buFont typeface="Arial" panose="020B0604020202020204" pitchFamily="34" charset="0"/>
              <a:buChar char="•"/>
            </a:pPr>
            <a:r>
              <a:rPr lang="sv-SE" sz="2400" dirty="0"/>
              <a:t>används typiskt för betygssättning</a:t>
            </a:r>
          </a:p>
          <a:p>
            <a:pPr marL="285750" indent="-285750">
              <a:buFont typeface="Arial" panose="020B0604020202020204" pitchFamily="34" charset="0"/>
              <a:buChar char="•"/>
            </a:pPr>
            <a:r>
              <a:rPr lang="sv-SE" sz="2400" dirty="0"/>
              <a:t>ger ett slutligt resultat</a:t>
            </a:r>
          </a:p>
          <a:p>
            <a:pPr marL="285750" indent="-285750">
              <a:buFont typeface="Arial" panose="020B0604020202020204" pitchFamily="34" charset="0"/>
              <a:buChar char="•"/>
            </a:pPr>
            <a:r>
              <a:rPr lang="sv-SE" sz="2400" dirty="0"/>
              <a:t>utvärderar de studerandes lärande vid slutet av en lektion eller enhet</a:t>
            </a:r>
          </a:p>
          <a:p>
            <a:pPr marL="285750" indent="-285750">
              <a:buFont typeface="Arial" panose="020B0604020202020204" pitchFamily="34" charset="0"/>
              <a:buChar char="•"/>
            </a:pPr>
            <a:r>
              <a:rPr lang="sv-SE" sz="2400" dirty="0"/>
              <a:t>t ex </a:t>
            </a:r>
            <a:r>
              <a:rPr lang="sv-SE" sz="2400" dirty="0" err="1"/>
              <a:t>mitterminsprov</a:t>
            </a:r>
            <a:r>
              <a:rPr lang="sv-SE" sz="2400" dirty="0"/>
              <a:t>, slutprov, specialarbete, uppsats</a:t>
            </a:r>
          </a:p>
        </p:txBody>
      </p:sp>
      <p:pic>
        <p:nvPicPr>
          <p:cNvPr id="8" name="Picture Placeholder 7" descr="Notebook and pencil on desk">
            <a:extLst>
              <a:ext uri="{FF2B5EF4-FFF2-40B4-BE49-F238E27FC236}">
                <a16:creationId xmlns:a16="http://schemas.microsoft.com/office/drawing/2014/main" id="{76634216-F013-4CF2-8BEC-97AFEA69B489}"/>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Box 8">
            <a:extLst>
              <a:ext uri="{FF2B5EF4-FFF2-40B4-BE49-F238E27FC236}">
                <a16:creationId xmlns:a16="http://schemas.microsoft.com/office/drawing/2014/main" id="{1D99A521-D09C-43AC-AD25-A1918452B187}"/>
              </a:ext>
            </a:extLst>
          </p:cNvPr>
          <p:cNvSpPr txBox="1"/>
          <p:nvPr/>
        </p:nvSpPr>
        <p:spPr>
          <a:xfrm>
            <a:off x="228598" y="6388334"/>
            <a:ext cx="2428875" cy="369332"/>
          </a:xfrm>
          <a:prstGeom prst="rect">
            <a:avLst/>
          </a:prstGeom>
          <a:noFill/>
        </p:spPr>
        <p:txBody>
          <a:bodyPr wrap="square" rtlCol="0">
            <a:spAutoFit/>
          </a:bodyPr>
          <a:lstStyle/>
          <a:p>
            <a:r>
              <a:rPr lang="en-IE" dirty="0" err="1">
                <a:solidFill>
                  <a:srgbClr val="378FCD"/>
                </a:solidFill>
                <a:hlinkClick r:id="rId3">
                  <a:extLst>
                    <a:ext uri="{A12FA001-AC4F-418D-AE19-62706E023703}">
                      <ahyp:hlinkClr xmlns:ahyp="http://schemas.microsoft.com/office/drawing/2018/hyperlinkcolor" val="tx"/>
                    </a:ext>
                  </a:extLst>
                </a:hlinkClick>
              </a:rPr>
              <a:t>Källa</a:t>
            </a:r>
            <a:endParaRPr lang="en-IE" dirty="0">
              <a:solidFill>
                <a:srgbClr val="378FCD"/>
              </a:solidFill>
            </a:endParaRPr>
          </a:p>
        </p:txBody>
      </p:sp>
    </p:spTree>
    <p:extLst>
      <p:ext uri="{BB962C8B-B14F-4D97-AF65-F5344CB8AC3E}">
        <p14:creationId xmlns:p14="http://schemas.microsoft.com/office/powerpoint/2010/main" val="3884640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2A7C8F-51BC-48B6-A48D-41A3FB43BE05}"/>
              </a:ext>
            </a:extLst>
          </p:cNvPr>
          <p:cNvSpPr>
            <a:spLocks noGrp="1"/>
          </p:cNvSpPr>
          <p:nvPr>
            <p:ph sz="half" idx="2"/>
          </p:nvPr>
        </p:nvSpPr>
        <p:spPr>
          <a:xfrm>
            <a:off x="839788" y="2526341"/>
            <a:ext cx="5157787" cy="3684588"/>
          </a:xfrm>
        </p:spPr>
        <p:txBody>
          <a:bodyPr>
            <a:normAutofit fontScale="77500" lnSpcReduction="20000"/>
          </a:bodyPr>
          <a:lstStyle/>
          <a:p>
            <a:r>
              <a:rPr lang="sv-SE" dirty="0"/>
              <a:t>På ett prov kan en lärare låta de studerande välja hur de vill visa sin förståelse av ett visst begrepp.</a:t>
            </a:r>
          </a:p>
          <a:p>
            <a:r>
              <a:rPr lang="sv-SE" dirty="0"/>
              <a:t>Till exempel kan de studerande, när de får en fråga om vattnets kretslopp, ha möjlighet att rita processen, benämna lämpliga faser och övergångar eller att göra skriftliga beskrivningar.</a:t>
            </a:r>
          </a:p>
          <a:p>
            <a:r>
              <a:rPr lang="sv-SE" dirty="0"/>
              <a:t>Utöka stegvis de olika slags bedömningar som de studerande kan välja mellan – muntlig eller skriftlig, praktisk etc.</a:t>
            </a:r>
          </a:p>
        </p:txBody>
      </p:sp>
      <p:sp>
        <p:nvSpPr>
          <p:cNvPr id="3" name="Content Placeholder 2">
            <a:extLst>
              <a:ext uri="{FF2B5EF4-FFF2-40B4-BE49-F238E27FC236}">
                <a16:creationId xmlns:a16="http://schemas.microsoft.com/office/drawing/2014/main" id="{6BB9E1A4-DE73-496D-96B2-47E50569FECE}"/>
              </a:ext>
            </a:extLst>
          </p:cNvPr>
          <p:cNvSpPr>
            <a:spLocks noGrp="1"/>
          </p:cNvSpPr>
          <p:nvPr>
            <p:ph sz="quarter" idx="4"/>
          </p:nvPr>
        </p:nvSpPr>
        <p:spPr>
          <a:xfrm>
            <a:off x="6172200" y="2515708"/>
            <a:ext cx="5183188" cy="3684588"/>
          </a:xfrm>
        </p:spPr>
        <p:txBody>
          <a:bodyPr>
            <a:normAutofit/>
          </a:bodyPr>
          <a:lstStyle/>
          <a:p>
            <a:r>
              <a:rPr lang="sv-SE" sz="2200" dirty="0"/>
              <a:t>Ge de studerande möjlighet att fullgöra uppgifter på olika sätt</a:t>
            </a:r>
          </a:p>
          <a:p>
            <a:r>
              <a:rPr lang="sv-SE" sz="2200" dirty="0"/>
              <a:t>T ex tecknad serie, berättelse, presentation, video, poster, hemsida</a:t>
            </a:r>
          </a:p>
          <a:p>
            <a:r>
              <a:rPr lang="sv-SE" sz="2200" dirty="0"/>
              <a:t>Kan ha olika överskrift för varje typ, men ändå samma slutmål</a:t>
            </a:r>
          </a:p>
          <a:p>
            <a:r>
              <a:rPr lang="sv-SE" sz="2200" dirty="0"/>
              <a:t>Individuella och gruppuppgifter</a:t>
            </a:r>
          </a:p>
        </p:txBody>
      </p:sp>
      <p:sp>
        <p:nvSpPr>
          <p:cNvPr id="4" name="Title 3">
            <a:extLst>
              <a:ext uri="{FF2B5EF4-FFF2-40B4-BE49-F238E27FC236}">
                <a16:creationId xmlns:a16="http://schemas.microsoft.com/office/drawing/2014/main" id="{30149872-01F7-4766-8EC4-860654089460}"/>
              </a:ext>
            </a:extLst>
          </p:cNvPr>
          <p:cNvSpPr>
            <a:spLocks noGrp="1"/>
          </p:cNvSpPr>
          <p:nvPr>
            <p:ph type="title"/>
          </p:nvPr>
        </p:nvSpPr>
        <p:spPr/>
        <p:txBody>
          <a:bodyPr>
            <a:normAutofit/>
          </a:bodyPr>
          <a:lstStyle/>
          <a:p>
            <a:r>
              <a:rPr lang="en-US" sz="3600" dirty="0" err="1"/>
              <a:t>Strategier</a:t>
            </a:r>
            <a:r>
              <a:rPr lang="en-US" sz="3600" dirty="0"/>
              <a:t> för </a:t>
            </a:r>
            <a:r>
              <a:rPr lang="en-US" sz="3600" dirty="0" err="1"/>
              <a:t>summativ</a:t>
            </a:r>
            <a:r>
              <a:rPr lang="en-US" sz="3600" dirty="0"/>
              <a:t> </a:t>
            </a:r>
            <a:r>
              <a:rPr lang="en-US" sz="3600" dirty="0" err="1"/>
              <a:t>bedömning</a:t>
            </a:r>
            <a:r>
              <a:rPr lang="en-US" sz="3600" dirty="0"/>
              <a:t> </a:t>
            </a:r>
            <a:r>
              <a:rPr lang="en-US" sz="3600" dirty="0" err="1"/>
              <a:t>att</a:t>
            </a:r>
            <a:r>
              <a:rPr lang="en-US" sz="3600" dirty="0"/>
              <a:t> </a:t>
            </a:r>
            <a:r>
              <a:rPr lang="en-US" sz="3600" dirty="0" err="1"/>
              <a:t>pröva</a:t>
            </a:r>
            <a:r>
              <a:rPr lang="en-US" sz="3600" dirty="0"/>
              <a:t> </a:t>
            </a:r>
            <a:r>
              <a:rPr lang="en-US" sz="3600" dirty="0" err="1"/>
              <a:t>i</a:t>
            </a:r>
            <a:r>
              <a:rPr lang="en-US" sz="3600" dirty="0"/>
              <a:t> </a:t>
            </a:r>
            <a:r>
              <a:rPr lang="en-US" sz="3600" dirty="0" err="1"/>
              <a:t>ditt</a:t>
            </a:r>
            <a:r>
              <a:rPr lang="en-US" sz="3600" dirty="0"/>
              <a:t> </a:t>
            </a:r>
            <a:r>
              <a:rPr lang="en-US" sz="3600" dirty="0" err="1"/>
              <a:t>differentierade</a:t>
            </a:r>
            <a:r>
              <a:rPr lang="en-US" sz="3600" dirty="0"/>
              <a:t> </a:t>
            </a:r>
            <a:r>
              <a:rPr lang="en-US" sz="3600" dirty="0" err="1"/>
              <a:t>klassrum</a:t>
            </a:r>
            <a:endParaRPr lang="en-IE" sz="3600" dirty="0"/>
          </a:p>
        </p:txBody>
      </p:sp>
      <p:sp>
        <p:nvSpPr>
          <p:cNvPr id="5" name="Text Placeholder 4">
            <a:extLst>
              <a:ext uri="{FF2B5EF4-FFF2-40B4-BE49-F238E27FC236}">
                <a16:creationId xmlns:a16="http://schemas.microsoft.com/office/drawing/2014/main" id="{5EE9C34F-8C1B-4F08-B014-E612580E9047}"/>
              </a:ext>
            </a:extLst>
          </p:cNvPr>
          <p:cNvSpPr>
            <a:spLocks noGrp="1"/>
          </p:cNvSpPr>
          <p:nvPr>
            <p:ph type="body" idx="1"/>
          </p:nvPr>
        </p:nvSpPr>
        <p:spPr/>
        <p:txBody>
          <a:bodyPr/>
          <a:lstStyle/>
          <a:p>
            <a:r>
              <a:rPr lang="en-IE" dirty="0"/>
              <a:t>Olika </a:t>
            </a:r>
            <a:r>
              <a:rPr lang="en-IE" dirty="0" err="1"/>
              <a:t>sätt</a:t>
            </a:r>
            <a:r>
              <a:rPr lang="en-IE" dirty="0"/>
              <a:t> </a:t>
            </a:r>
            <a:r>
              <a:rPr lang="en-IE" dirty="0" err="1"/>
              <a:t>att</a:t>
            </a:r>
            <a:r>
              <a:rPr lang="en-IE" dirty="0"/>
              <a:t> </a:t>
            </a:r>
            <a:r>
              <a:rPr lang="en-IE" dirty="0" err="1"/>
              <a:t>testa</a:t>
            </a:r>
            <a:endParaRPr lang="en-IE" dirty="0"/>
          </a:p>
        </p:txBody>
      </p:sp>
      <p:sp>
        <p:nvSpPr>
          <p:cNvPr id="6" name="Text Placeholder 5">
            <a:extLst>
              <a:ext uri="{FF2B5EF4-FFF2-40B4-BE49-F238E27FC236}">
                <a16:creationId xmlns:a16="http://schemas.microsoft.com/office/drawing/2014/main" id="{4C31C1A3-7F58-48E6-9801-F6E67A0683AF}"/>
              </a:ext>
            </a:extLst>
          </p:cNvPr>
          <p:cNvSpPr>
            <a:spLocks noGrp="1"/>
          </p:cNvSpPr>
          <p:nvPr>
            <p:ph type="body" sz="quarter" idx="3"/>
          </p:nvPr>
        </p:nvSpPr>
        <p:spPr/>
        <p:txBody>
          <a:bodyPr>
            <a:normAutofit/>
          </a:bodyPr>
          <a:lstStyle/>
          <a:p>
            <a:r>
              <a:rPr lang="en-US" dirty="0" err="1"/>
              <a:t>Projektmöjligheter</a:t>
            </a:r>
            <a:r>
              <a:rPr lang="en-US" dirty="0"/>
              <a:t> </a:t>
            </a:r>
            <a:r>
              <a:rPr lang="en-US" dirty="0" err="1"/>
              <a:t>som</a:t>
            </a:r>
            <a:r>
              <a:rPr lang="en-US" dirty="0"/>
              <a:t> </a:t>
            </a:r>
            <a:r>
              <a:rPr lang="en-US" dirty="0" err="1"/>
              <a:t>bedöms</a:t>
            </a:r>
            <a:r>
              <a:rPr lang="en-US" dirty="0"/>
              <a:t> </a:t>
            </a:r>
            <a:r>
              <a:rPr lang="en-US" dirty="0" err="1"/>
              <a:t>summativt</a:t>
            </a:r>
            <a:endParaRPr lang="en-IE" dirty="0"/>
          </a:p>
        </p:txBody>
      </p:sp>
      <p:sp>
        <p:nvSpPr>
          <p:cNvPr id="7" name="TextBox 6">
            <a:extLst>
              <a:ext uri="{FF2B5EF4-FFF2-40B4-BE49-F238E27FC236}">
                <a16:creationId xmlns:a16="http://schemas.microsoft.com/office/drawing/2014/main" id="{5191B327-9029-4A11-B03D-217C8169D868}"/>
              </a:ext>
            </a:extLst>
          </p:cNvPr>
          <p:cNvSpPr txBox="1"/>
          <p:nvPr/>
        </p:nvSpPr>
        <p:spPr>
          <a:xfrm>
            <a:off x="228598" y="6388334"/>
            <a:ext cx="2428875" cy="369332"/>
          </a:xfrm>
          <a:prstGeom prst="rect">
            <a:avLst/>
          </a:prstGeom>
          <a:noFill/>
        </p:spPr>
        <p:txBody>
          <a:bodyPr wrap="square" rtlCol="0">
            <a:spAutoFit/>
          </a:bodyPr>
          <a:lstStyle/>
          <a:p>
            <a:r>
              <a:rPr lang="en-IE" dirty="0" err="1">
                <a:solidFill>
                  <a:srgbClr val="378FCD"/>
                </a:solidFill>
                <a:hlinkClick r:id="rId2">
                  <a:extLst>
                    <a:ext uri="{A12FA001-AC4F-418D-AE19-62706E023703}">
                      <ahyp:hlinkClr xmlns:ahyp="http://schemas.microsoft.com/office/drawing/2018/hyperlinkcolor" val="tx"/>
                    </a:ext>
                  </a:extLst>
                </a:hlinkClick>
              </a:rPr>
              <a:t>Källa</a:t>
            </a:r>
            <a:endParaRPr lang="en-IE" dirty="0">
              <a:solidFill>
                <a:srgbClr val="378FCD"/>
              </a:solidFill>
            </a:endParaRPr>
          </a:p>
        </p:txBody>
      </p:sp>
    </p:spTree>
    <p:extLst>
      <p:ext uri="{BB962C8B-B14F-4D97-AF65-F5344CB8AC3E}">
        <p14:creationId xmlns:p14="http://schemas.microsoft.com/office/powerpoint/2010/main" val="1816970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355DE-F2B6-4AC2-9B1A-5B8700664961}"/>
              </a:ext>
            </a:extLst>
          </p:cNvPr>
          <p:cNvSpPr>
            <a:spLocks noGrp="1"/>
          </p:cNvSpPr>
          <p:nvPr>
            <p:ph type="title"/>
          </p:nvPr>
        </p:nvSpPr>
        <p:spPr>
          <a:xfrm>
            <a:off x="628305" y="1406639"/>
            <a:ext cx="5639146" cy="1325563"/>
          </a:xfrm>
        </p:spPr>
        <p:txBody>
          <a:bodyPr>
            <a:noAutofit/>
          </a:bodyPr>
          <a:lstStyle/>
          <a:p>
            <a:r>
              <a:rPr lang="en-IE" sz="2800" dirty="0">
                <a:solidFill>
                  <a:schemeClr val="bg1"/>
                </a:solidFill>
                <a:latin typeface="+mn-lt"/>
                <a:ea typeface="+mn-ea"/>
                <a:cs typeface="+mn-cs"/>
              </a:rPr>
              <a:t>UNIT 6 ATT LÄRA DE STUDERANDE ATT TILLÄMPA BEGREPPET</a:t>
            </a:r>
            <a:endParaRPr lang="en-IE" sz="3600" dirty="0"/>
          </a:p>
        </p:txBody>
      </p:sp>
      <p:pic>
        <p:nvPicPr>
          <p:cNvPr id="4" name="Picture 3" descr="Person creating a calendar with adhesive notes on a blackboard">
            <a:extLst>
              <a:ext uri="{FF2B5EF4-FFF2-40B4-BE49-F238E27FC236}">
                <a16:creationId xmlns:a16="http://schemas.microsoft.com/office/drawing/2014/main" id="{DD849B68-2574-4E4F-A3D2-44B488C0BD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79982" y="822151"/>
            <a:ext cx="5055163" cy="4673774"/>
          </a:xfrm>
          <a:prstGeom prst="rect">
            <a:avLst/>
          </a:prstGeom>
        </p:spPr>
      </p:pic>
      <p:sp>
        <p:nvSpPr>
          <p:cNvPr id="5" name="Tijdelijke aanduiding voor inhoud 8">
            <a:extLst>
              <a:ext uri="{FF2B5EF4-FFF2-40B4-BE49-F238E27FC236}">
                <a16:creationId xmlns:a16="http://schemas.microsoft.com/office/drawing/2014/main" id="{65741531-FE97-43E3-B646-80EA9E94711B}"/>
              </a:ext>
            </a:extLst>
          </p:cNvPr>
          <p:cNvSpPr txBox="1">
            <a:spLocks/>
          </p:cNvSpPr>
          <p:nvPr/>
        </p:nvSpPr>
        <p:spPr>
          <a:xfrm>
            <a:off x="365530" y="3333749"/>
            <a:ext cx="5978119" cy="28176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sv-SE" sz="2200" dirty="0"/>
              <a:t>Ett av de bästa sätten vi kan säkerställa att de studerande tillämpar begrepp och lär sig dem är genom att uppmuntra och underlätta aktivt lärande.</a:t>
            </a:r>
          </a:p>
          <a:p>
            <a:pPr algn="just"/>
            <a:r>
              <a:rPr lang="sv-SE" sz="2200" dirty="0"/>
              <a:t>Aktivt lärande är en viktig del av inkluderande lärande eftersom det främjar många sätt att engagera sig för att nå alla studerande. </a:t>
            </a:r>
          </a:p>
        </p:txBody>
      </p:sp>
      <p:sp>
        <p:nvSpPr>
          <p:cNvPr id="6" name="TextBox 5">
            <a:extLst>
              <a:ext uri="{FF2B5EF4-FFF2-40B4-BE49-F238E27FC236}">
                <a16:creationId xmlns:a16="http://schemas.microsoft.com/office/drawing/2014/main" id="{A1BE0AE3-682A-472D-9BCD-CDDEC3937496}"/>
              </a:ext>
            </a:extLst>
          </p:cNvPr>
          <p:cNvSpPr txBox="1"/>
          <p:nvPr/>
        </p:nvSpPr>
        <p:spPr>
          <a:xfrm>
            <a:off x="228598" y="6388334"/>
            <a:ext cx="2428875" cy="369332"/>
          </a:xfrm>
          <a:prstGeom prst="rect">
            <a:avLst/>
          </a:prstGeom>
          <a:noFill/>
        </p:spPr>
        <p:txBody>
          <a:bodyPr wrap="square" rtlCol="0">
            <a:spAutoFit/>
          </a:bodyPr>
          <a:lstStyle/>
          <a:p>
            <a:r>
              <a:rPr lang="en-IE" dirty="0" err="1">
                <a:solidFill>
                  <a:srgbClr val="378FCD"/>
                </a:solidFill>
                <a:hlinkClick r:id="rId3">
                  <a:extLst>
                    <a:ext uri="{A12FA001-AC4F-418D-AE19-62706E023703}">
                      <ahyp:hlinkClr xmlns:ahyp="http://schemas.microsoft.com/office/drawing/2018/hyperlinkcolor" val="tx"/>
                    </a:ext>
                  </a:extLst>
                </a:hlinkClick>
              </a:rPr>
              <a:t>Källa</a:t>
            </a:r>
            <a:endParaRPr lang="en-IE" dirty="0">
              <a:solidFill>
                <a:srgbClr val="378FCD"/>
              </a:solidFill>
            </a:endParaRPr>
          </a:p>
        </p:txBody>
      </p:sp>
    </p:spTree>
    <p:extLst>
      <p:ext uri="{BB962C8B-B14F-4D97-AF65-F5344CB8AC3E}">
        <p14:creationId xmlns:p14="http://schemas.microsoft.com/office/powerpoint/2010/main" val="806111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B884FEB-1397-4CD6-9506-15CE0A3717CA}"/>
              </a:ext>
            </a:extLst>
          </p:cNvPr>
          <p:cNvSpPr>
            <a:spLocks noGrp="1"/>
          </p:cNvSpPr>
          <p:nvPr>
            <p:ph type="title"/>
          </p:nvPr>
        </p:nvSpPr>
        <p:spPr/>
        <p:txBody>
          <a:bodyPr/>
          <a:lstStyle/>
          <a:p>
            <a:r>
              <a:rPr lang="nl-NL" dirty="0"/>
              <a:t>Innehållsförteckning </a:t>
            </a:r>
            <a:endParaRPr lang="en-GB" dirty="0"/>
          </a:p>
        </p:txBody>
      </p:sp>
      <p:sp>
        <p:nvSpPr>
          <p:cNvPr id="7" name="Tijdelijke aanduiding voor inhoud 6">
            <a:extLst>
              <a:ext uri="{FF2B5EF4-FFF2-40B4-BE49-F238E27FC236}">
                <a16:creationId xmlns:a16="http://schemas.microsoft.com/office/drawing/2014/main" id="{468FC1CB-C882-4A8D-8D26-400235D76757}"/>
              </a:ext>
            </a:extLst>
          </p:cNvPr>
          <p:cNvSpPr>
            <a:spLocks noGrp="1"/>
          </p:cNvSpPr>
          <p:nvPr>
            <p:ph idx="1"/>
          </p:nvPr>
        </p:nvSpPr>
        <p:spPr>
          <a:xfrm>
            <a:off x="838200" y="1972274"/>
            <a:ext cx="10515600" cy="3177696"/>
          </a:xfrm>
        </p:spPr>
        <p:txBody>
          <a:bodyPr>
            <a:normAutofit/>
          </a:bodyPr>
          <a:lstStyle/>
          <a:p>
            <a:pPr marL="0" indent="0">
              <a:buNone/>
            </a:pPr>
            <a:r>
              <a:rPr lang="sv-SE" dirty="0"/>
              <a:t>ENHET 1: Inkluderande kommunikationsfärdighet</a:t>
            </a:r>
          </a:p>
          <a:p>
            <a:pPr marL="0" indent="0">
              <a:buNone/>
            </a:pPr>
            <a:r>
              <a:rPr lang="sv-SE" dirty="0"/>
              <a:t>ENHET 2: Inkluderande ledarskapsfärdighet</a:t>
            </a:r>
          </a:p>
          <a:p>
            <a:pPr marL="0" indent="0">
              <a:buNone/>
            </a:pPr>
            <a:r>
              <a:rPr lang="sv-SE" dirty="0"/>
              <a:t>ENHET 3: Inkluderande digitala färdigheter</a:t>
            </a:r>
          </a:p>
          <a:p>
            <a:pPr marL="0" indent="0">
              <a:buNone/>
            </a:pPr>
            <a:r>
              <a:rPr lang="sv-SE" dirty="0"/>
              <a:t>ENHET 4: Empatiska färdigheter</a:t>
            </a:r>
          </a:p>
          <a:p>
            <a:pPr marL="0" indent="0">
              <a:buNone/>
            </a:pPr>
            <a:r>
              <a:rPr lang="sv-SE" dirty="0"/>
              <a:t>ENHET 5: Färdigheter i differentierad bedömning</a:t>
            </a:r>
          </a:p>
          <a:p>
            <a:pPr marL="0" indent="0">
              <a:buNone/>
            </a:pPr>
            <a:r>
              <a:rPr lang="sv-SE" dirty="0"/>
              <a:t>ENHET 6: Att lära de studerande att tillämpa begreppet</a:t>
            </a:r>
          </a:p>
          <a:p>
            <a:pPr marL="0" indent="0">
              <a:buNone/>
            </a:pPr>
            <a:endParaRPr lang="sv-SE" dirty="0"/>
          </a:p>
          <a:p>
            <a:pPr marL="0" indent="0">
              <a:buNone/>
            </a:pPr>
            <a:endParaRPr lang="sv-SE" dirty="0"/>
          </a:p>
          <a:p>
            <a:pPr marL="457200" lvl="1" indent="0">
              <a:buNone/>
            </a:pPr>
            <a:endParaRPr lang="sv-SE" dirty="0"/>
          </a:p>
          <a:p>
            <a:pPr lvl="1"/>
            <a:endParaRPr lang="sv-SE" dirty="0"/>
          </a:p>
          <a:p>
            <a:pPr marL="457200" lvl="1" indent="0">
              <a:buNone/>
            </a:pPr>
            <a:endParaRPr lang="sv-SE" dirty="0"/>
          </a:p>
        </p:txBody>
      </p:sp>
    </p:spTree>
    <p:extLst>
      <p:ext uri="{BB962C8B-B14F-4D97-AF65-F5344CB8AC3E}">
        <p14:creationId xmlns:p14="http://schemas.microsoft.com/office/powerpoint/2010/main" val="34008977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D42A9-946C-44EA-AC0E-BDEBCE162ABC}"/>
              </a:ext>
            </a:extLst>
          </p:cNvPr>
          <p:cNvSpPr>
            <a:spLocks noGrp="1"/>
          </p:cNvSpPr>
          <p:nvPr>
            <p:ph type="title"/>
          </p:nvPr>
        </p:nvSpPr>
        <p:spPr>
          <a:xfrm>
            <a:off x="5019676" y="1030288"/>
            <a:ext cx="6438899" cy="1027112"/>
          </a:xfrm>
        </p:spPr>
        <p:txBody>
          <a:bodyPr/>
          <a:lstStyle/>
          <a:p>
            <a:r>
              <a:rPr lang="en-IE" dirty="0" err="1"/>
              <a:t>Hurdant</a:t>
            </a:r>
            <a:r>
              <a:rPr lang="en-IE" dirty="0"/>
              <a:t> </a:t>
            </a:r>
            <a:r>
              <a:rPr lang="en-IE" dirty="0" err="1"/>
              <a:t>är</a:t>
            </a:r>
            <a:r>
              <a:rPr lang="en-IE" dirty="0"/>
              <a:t> </a:t>
            </a:r>
            <a:r>
              <a:rPr lang="en-IE" dirty="0" err="1"/>
              <a:t>aktivt</a:t>
            </a:r>
            <a:r>
              <a:rPr lang="en-IE" dirty="0"/>
              <a:t> </a:t>
            </a:r>
            <a:r>
              <a:rPr lang="en-IE" dirty="0" err="1"/>
              <a:t>lärande</a:t>
            </a:r>
            <a:r>
              <a:rPr lang="en-IE" dirty="0"/>
              <a:t>?</a:t>
            </a:r>
          </a:p>
        </p:txBody>
      </p:sp>
      <p:pic>
        <p:nvPicPr>
          <p:cNvPr id="10" name="Picture Placeholder 9" descr="Group of students working in library">
            <a:extLst>
              <a:ext uri="{FF2B5EF4-FFF2-40B4-BE49-F238E27FC236}">
                <a16:creationId xmlns:a16="http://schemas.microsoft.com/office/drawing/2014/main" id="{29A56BE9-0322-48FE-81CB-3E0DAA3DBAD2}"/>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A957482F-61F8-4FBD-AF36-9275847537D2}"/>
              </a:ext>
            </a:extLst>
          </p:cNvPr>
          <p:cNvSpPr>
            <a:spLocks noGrp="1"/>
          </p:cNvSpPr>
          <p:nvPr>
            <p:ph type="body" sz="half" idx="2"/>
          </p:nvPr>
        </p:nvSpPr>
        <p:spPr>
          <a:xfrm>
            <a:off x="5019676" y="2159838"/>
            <a:ext cx="6610350" cy="3811588"/>
          </a:xfrm>
        </p:spPr>
        <p:txBody>
          <a:bodyPr>
            <a:noAutofit/>
          </a:bodyPr>
          <a:lstStyle/>
          <a:p>
            <a:pPr marL="342900" indent="-342900">
              <a:buFont typeface="Arial" panose="020B0604020202020204" pitchFamily="34" charset="0"/>
              <a:buChar char="•"/>
            </a:pPr>
            <a:r>
              <a:rPr lang="sv-SE" sz="2400" dirty="0"/>
              <a:t>De studerande är involverade i mer än bara att lyssna.</a:t>
            </a:r>
          </a:p>
          <a:p>
            <a:pPr marL="342900" indent="-342900">
              <a:buFont typeface="Arial" panose="020B0604020202020204" pitchFamily="34" charset="0"/>
              <a:buChar char="•"/>
            </a:pPr>
            <a:r>
              <a:rPr lang="sv-SE" sz="2400" dirty="0"/>
              <a:t>Undervisningen understryker utveckling av de studerandes färdigheter i stället för bara att överföra information.</a:t>
            </a:r>
          </a:p>
          <a:p>
            <a:pPr marL="342900" indent="-342900">
              <a:buFont typeface="Arial" panose="020B0604020202020204" pitchFamily="34" charset="0"/>
              <a:buChar char="•"/>
            </a:pPr>
            <a:r>
              <a:rPr lang="sv-SE" sz="2400" dirty="0"/>
              <a:t>De studerande utvecklar färdigheter i att tänka på ett högre plan (analys, syntes, utvärdering).</a:t>
            </a:r>
          </a:p>
          <a:p>
            <a:pPr marL="342900" indent="-342900">
              <a:buFont typeface="Arial" panose="020B0604020202020204" pitchFamily="34" charset="0"/>
              <a:buChar char="•"/>
            </a:pPr>
            <a:r>
              <a:rPr lang="sv-SE" sz="2400" dirty="0"/>
              <a:t>De studerande är engagerade i aktiviteter (t ex att läsa, diskutera, skriva).</a:t>
            </a:r>
          </a:p>
          <a:p>
            <a:pPr marL="342900" indent="-342900">
              <a:buFont typeface="Arial" panose="020B0604020202020204" pitchFamily="34" charset="0"/>
              <a:buChar char="•"/>
            </a:pPr>
            <a:r>
              <a:rPr lang="sv-SE" sz="2400" dirty="0"/>
              <a:t>De studerande utforskar sina egna attityder och värderingar.</a:t>
            </a:r>
          </a:p>
        </p:txBody>
      </p:sp>
      <p:sp>
        <p:nvSpPr>
          <p:cNvPr id="6" name="TextBox 5">
            <a:extLst>
              <a:ext uri="{FF2B5EF4-FFF2-40B4-BE49-F238E27FC236}">
                <a16:creationId xmlns:a16="http://schemas.microsoft.com/office/drawing/2014/main" id="{390114BD-6736-4DF1-9B8B-0A10CF4A29FD}"/>
              </a:ext>
            </a:extLst>
          </p:cNvPr>
          <p:cNvSpPr txBox="1"/>
          <p:nvPr/>
        </p:nvSpPr>
        <p:spPr>
          <a:xfrm>
            <a:off x="228598" y="6388334"/>
            <a:ext cx="2428875" cy="369332"/>
          </a:xfrm>
          <a:prstGeom prst="rect">
            <a:avLst/>
          </a:prstGeom>
          <a:noFill/>
        </p:spPr>
        <p:txBody>
          <a:bodyPr wrap="square" rtlCol="0">
            <a:spAutoFit/>
          </a:bodyPr>
          <a:lstStyle/>
          <a:p>
            <a:r>
              <a:rPr lang="en-IE" dirty="0" err="1">
                <a:solidFill>
                  <a:srgbClr val="378FCD"/>
                </a:solidFill>
                <a:hlinkClick r:id="rId3">
                  <a:extLst>
                    <a:ext uri="{A12FA001-AC4F-418D-AE19-62706E023703}">
                      <ahyp:hlinkClr xmlns:ahyp="http://schemas.microsoft.com/office/drawing/2018/hyperlinkcolor" val="tx"/>
                    </a:ext>
                  </a:extLst>
                </a:hlinkClick>
              </a:rPr>
              <a:t>Källa</a:t>
            </a:r>
            <a:endParaRPr lang="en-IE" dirty="0">
              <a:solidFill>
                <a:srgbClr val="378FCD"/>
              </a:solidFill>
            </a:endParaRPr>
          </a:p>
        </p:txBody>
      </p:sp>
    </p:spTree>
    <p:extLst>
      <p:ext uri="{BB962C8B-B14F-4D97-AF65-F5344CB8AC3E}">
        <p14:creationId xmlns:p14="http://schemas.microsoft.com/office/powerpoint/2010/main" val="2059004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BDC1B-3BB5-4DF6-903F-2F357D6C52D7}"/>
              </a:ext>
            </a:extLst>
          </p:cNvPr>
          <p:cNvSpPr>
            <a:spLocks noGrp="1"/>
          </p:cNvSpPr>
          <p:nvPr>
            <p:ph type="title"/>
          </p:nvPr>
        </p:nvSpPr>
        <p:spPr>
          <a:xfrm>
            <a:off x="350874" y="457200"/>
            <a:ext cx="4421151" cy="531812"/>
          </a:xfrm>
        </p:spPr>
        <p:txBody>
          <a:bodyPr>
            <a:normAutofit/>
          </a:bodyPr>
          <a:lstStyle/>
          <a:p>
            <a:r>
              <a:rPr lang="en-IE" dirty="0" err="1"/>
              <a:t>Låt</a:t>
            </a:r>
            <a:r>
              <a:rPr lang="en-IE" dirty="0"/>
              <a:t> </a:t>
            </a:r>
            <a:r>
              <a:rPr lang="en-IE" dirty="0" err="1"/>
              <a:t>oss</a:t>
            </a:r>
            <a:r>
              <a:rPr lang="en-IE" dirty="0"/>
              <a:t> </a:t>
            </a:r>
            <a:r>
              <a:rPr lang="en-IE" dirty="0" err="1"/>
              <a:t>utforska</a:t>
            </a:r>
            <a:r>
              <a:rPr lang="en-IE" dirty="0"/>
              <a:t>…</a:t>
            </a:r>
          </a:p>
        </p:txBody>
      </p:sp>
      <p:sp>
        <p:nvSpPr>
          <p:cNvPr id="4" name="Text Placeholder 3">
            <a:extLst>
              <a:ext uri="{FF2B5EF4-FFF2-40B4-BE49-F238E27FC236}">
                <a16:creationId xmlns:a16="http://schemas.microsoft.com/office/drawing/2014/main" id="{0F29E569-F4B3-4BAC-AE75-E363BEFB8AE8}"/>
              </a:ext>
            </a:extLst>
          </p:cNvPr>
          <p:cNvSpPr>
            <a:spLocks noGrp="1"/>
          </p:cNvSpPr>
          <p:nvPr>
            <p:ph type="body" sz="half" idx="2"/>
          </p:nvPr>
        </p:nvSpPr>
        <p:spPr>
          <a:xfrm>
            <a:off x="409432" y="1345019"/>
            <a:ext cx="4527476" cy="3811588"/>
          </a:xfrm>
        </p:spPr>
        <p:txBody>
          <a:bodyPr>
            <a:noAutofit/>
          </a:bodyPr>
          <a:lstStyle/>
          <a:p>
            <a:r>
              <a:rPr lang="sv-SE" sz="2200" dirty="0"/>
              <a:t>Den här inlärningspyramiden illustrerar hur stor andel inlärarna minns i förhållande till olika angreppssätt. </a:t>
            </a:r>
          </a:p>
          <a:p>
            <a:r>
              <a:rPr lang="sv-SE" sz="2200" dirty="0"/>
              <a:t>De första fyra nivåerna, föreläsning, läsning, audiovisuell och demonstration är de passiva inlärningsmetoderna.</a:t>
            </a:r>
          </a:p>
          <a:p>
            <a:r>
              <a:rPr lang="sv-SE" sz="2200" dirty="0"/>
              <a:t>I kontrast till dem är de nedersta tre nivåerna, diskussionsgrupp, praktik och att undervisa andra, </a:t>
            </a:r>
            <a:r>
              <a:rPr lang="sv-SE" sz="2200" dirty="0">
                <a:solidFill>
                  <a:srgbClr val="E61A52"/>
                </a:solidFill>
              </a:rPr>
              <a:t>deltagande eller aktiva </a:t>
            </a:r>
            <a:r>
              <a:rPr lang="sv-SE" sz="2200" dirty="0"/>
              <a:t>inlärningsmetoder.</a:t>
            </a:r>
          </a:p>
        </p:txBody>
      </p:sp>
      <p:pic>
        <p:nvPicPr>
          <p:cNvPr id="1026" name="Picture 2" descr="Learning Pyramid">
            <a:extLst>
              <a:ext uri="{FF2B5EF4-FFF2-40B4-BE49-F238E27FC236}">
                <a16:creationId xmlns:a16="http://schemas.microsoft.com/office/drawing/2014/main" id="{B610B9D2-C65A-4448-830E-089079CCE5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36908" y="1209334"/>
            <a:ext cx="7265023" cy="53615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4F9C1BC-E870-4885-A571-B133300FB231}"/>
              </a:ext>
            </a:extLst>
          </p:cNvPr>
          <p:cNvSpPr txBox="1"/>
          <p:nvPr/>
        </p:nvSpPr>
        <p:spPr>
          <a:xfrm>
            <a:off x="228598" y="6388334"/>
            <a:ext cx="2428875" cy="369332"/>
          </a:xfrm>
          <a:prstGeom prst="rect">
            <a:avLst/>
          </a:prstGeom>
          <a:noFill/>
        </p:spPr>
        <p:txBody>
          <a:bodyPr wrap="square" rtlCol="0">
            <a:spAutoFit/>
          </a:bodyPr>
          <a:lstStyle/>
          <a:p>
            <a:r>
              <a:rPr lang="en-IE" dirty="0" err="1">
                <a:solidFill>
                  <a:srgbClr val="378FCD"/>
                </a:solidFill>
                <a:hlinkClick r:id="rId3">
                  <a:extLst>
                    <a:ext uri="{A12FA001-AC4F-418D-AE19-62706E023703}">
                      <ahyp:hlinkClr xmlns:ahyp="http://schemas.microsoft.com/office/drawing/2018/hyperlinkcolor" val="tx"/>
                    </a:ext>
                  </a:extLst>
                </a:hlinkClick>
              </a:rPr>
              <a:t>Källa</a:t>
            </a:r>
            <a:endParaRPr lang="en-IE" dirty="0">
              <a:solidFill>
                <a:srgbClr val="378FCD"/>
              </a:solidFill>
            </a:endParaRPr>
          </a:p>
        </p:txBody>
      </p:sp>
    </p:spTree>
    <p:extLst>
      <p:ext uri="{BB962C8B-B14F-4D97-AF65-F5344CB8AC3E}">
        <p14:creationId xmlns:p14="http://schemas.microsoft.com/office/powerpoint/2010/main" val="16422056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2F61-03EF-4AE9-B988-AA0C21F9AA78}"/>
              </a:ext>
            </a:extLst>
          </p:cNvPr>
          <p:cNvSpPr>
            <a:spLocks noGrp="1"/>
          </p:cNvSpPr>
          <p:nvPr>
            <p:ph type="title"/>
          </p:nvPr>
        </p:nvSpPr>
        <p:spPr/>
        <p:txBody>
          <a:bodyPr/>
          <a:lstStyle/>
          <a:p>
            <a:r>
              <a:rPr lang="en-IE" dirty="0" err="1"/>
              <a:t>Inblick</a:t>
            </a:r>
            <a:r>
              <a:rPr lang="en-IE" dirty="0"/>
              <a:t> </a:t>
            </a:r>
            <a:r>
              <a:rPr lang="en-IE" dirty="0" err="1"/>
              <a:t>i</a:t>
            </a:r>
            <a:r>
              <a:rPr lang="en-IE" dirty="0"/>
              <a:t> </a:t>
            </a:r>
            <a:r>
              <a:rPr lang="en-IE" dirty="0" err="1"/>
              <a:t>en</a:t>
            </a:r>
            <a:r>
              <a:rPr lang="en-IE" dirty="0"/>
              <a:t> </a:t>
            </a:r>
            <a:r>
              <a:rPr lang="en-IE" dirty="0" err="1"/>
              <a:t>inkluderande</a:t>
            </a:r>
            <a:r>
              <a:rPr lang="en-IE" dirty="0"/>
              <a:t> </a:t>
            </a:r>
            <a:r>
              <a:rPr lang="en-IE" dirty="0" err="1"/>
              <a:t>utbildare</a:t>
            </a:r>
            <a:endParaRPr lang="en-IE" dirty="0"/>
          </a:p>
        </p:txBody>
      </p:sp>
      <p:sp>
        <p:nvSpPr>
          <p:cNvPr id="3" name="Content Placeholder 2">
            <a:extLst>
              <a:ext uri="{FF2B5EF4-FFF2-40B4-BE49-F238E27FC236}">
                <a16:creationId xmlns:a16="http://schemas.microsoft.com/office/drawing/2014/main" id="{6D6CF01C-361C-45D5-A85F-47D67DDD461F}"/>
              </a:ext>
            </a:extLst>
          </p:cNvPr>
          <p:cNvSpPr>
            <a:spLocks noGrp="1"/>
          </p:cNvSpPr>
          <p:nvPr>
            <p:ph idx="1"/>
          </p:nvPr>
        </p:nvSpPr>
        <p:spPr>
          <a:xfrm>
            <a:off x="838200" y="1638081"/>
            <a:ext cx="10296525" cy="4351338"/>
          </a:xfrm>
        </p:spPr>
        <p:txBody>
          <a:bodyPr>
            <a:normAutofit/>
          </a:bodyPr>
          <a:lstStyle/>
          <a:p>
            <a:pPr marL="0" indent="0" algn="ctr">
              <a:buNone/>
            </a:pPr>
            <a:br>
              <a:rPr lang="sv-SE" sz="2600" dirty="0">
                <a:solidFill>
                  <a:srgbClr val="F2BD1F"/>
                </a:solidFill>
              </a:rPr>
            </a:br>
            <a:r>
              <a:rPr lang="sv-SE" sz="2600" dirty="0">
                <a:solidFill>
                  <a:srgbClr val="F2BD1F"/>
                </a:solidFill>
              </a:rPr>
              <a:t>”Vi fokuserar mycket på </a:t>
            </a:r>
            <a:r>
              <a:rPr lang="sv-SE" sz="2600" dirty="0">
                <a:solidFill>
                  <a:srgbClr val="E61A52"/>
                </a:solidFill>
              </a:rPr>
              <a:t>reflektion </a:t>
            </a:r>
            <a:r>
              <a:rPr lang="sv-SE" sz="2600" dirty="0">
                <a:solidFill>
                  <a:srgbClr val="F2BD1F"/>
                </a:solidFill>
              </a:rPr>
              <a:t>som ett sätt att engagera inlärarna i deras egen inlärningspraktik – att fundera på vad ett visst projekt eller uppgift betydde för dem, vilka insikter de fick av den </a:t>
            </a:r>
            <a:r>
              <a:rPr lang="sv-SE" sz="2600" dirty="0" err="1">
                <a:solidFill>
                  <a:srgbClr val="F2BD1F"/>
                </a:solidFill>
              </a:rPr>
              <a:t>etc</a:t>
            </a:r>
            <a:r>
              <a:rPr lang="sv-SE" sz="2600" dirty="0">
                <a:solidFill>
                  <a:srgbClr val="F2BD1F"/>
                </a:solidFill>
              </a:rPr>
              <a:t>, medan vi uppmuntrar dem att tänka på nästa steg – hur de kan </a:t>
            </a:r>
            <a:r>
              <a:rPr lang="sv-SE" sz="2600" dirty="0">
                <a:solidFill>
                  <a:srgbClr val="E61A52"/>
                </a:solidFill>
              </a:rPr>
              <a:t>tillämpa till lärande framöver</a:t>
            </a:r>
            <a:r>
              <a:rPr lang="sv-SE" sz="2600" dirty="0">
                <a:solidFill>
                  <a:srgbClr val="F2BD1F"/>
                </a:solidFill>
              </a:rPr>
              <a:t>. För mig är det viktigt att erkänna att i en klass på låt säga 30 studerande kommer du att ha 30 olika ’studentresor’ och </a:t>
            </a:r>
            <a:r>
              <a:rPr lang="sv-SE" sz="2600" dirty="0">
                <a:solidFill>
                  <a:srgbClr val="E61A52"/>
                </a:solidFill>
              </a:rPr>
              <a:t>det är viktigt att arbeta aktivt med de studerande för att hjälpa dem att hitta fram till – och omfamna – sin egen unika resa.”</a:t>
            </a:r>
          </a:p>
        </p:txBody>
      </p:sp>
      <p:sp>
        <p:nvSpPr>
          <p:cNvPr id="5" name="TextBox 4">
            <a:extLst>
              <a:ext uri="{FF2B5EF4-FFF2-40B4-BE49-F238E27FC236}">
                <a16:creationId xmlns:a16="http://schemas.microsoft.com/office/drawing/2014/main" id="{51F859ED-39C9-4B65-8AF1-7FC67A42DF23}"/>
              </a:ext>
            </a:extLst>
          </p:cNvPr>
          <p:cNvSpPr txBox="1"/>
          <p:nvPr/>
        </p:nvSpPr>
        <p:spPr>
          <a:xfrm>
            <a:off x="2893219" y="5389255"/>
            <a:ext cx="6186486" cy="1200329"/>
          </a:xfrm>
          <a:prstGeom prst="rect">
            <a:avLst/>
          </a:prstGeom>
          <a:noFill/>
        </p:spPr>
        <p:txBody>
          <a:bodyPr wrap="square">
            <a:spAutoFit/>
          </a:bodyPr>
          <a:lstStyle/>
          <a:p>
            <a:pPr algn="ctr"/>
            <a:r>
              <a:rPr lang="en-US" sz="2400" dirty="0">
                <a:solidFill>
                  <a:srgbClr val="64B558"/>
                </a:solidFill>
              </a:rPr>
              <a:t>Eileen Diskin, </a:t>
            </a:r>
            <a:br>
              <a:rPr lang="en-US" sz="2400" dirty="0">
                <a:solidFill>
                  <a:srgbClr val="64B558"/>
                </a:solidFill>
              </a:rPr>
            </a:br>
            <a:r>
              <a:rPr lang="en-US" sz="2400" dirty="0">
                <a:solidFill>
                  <a:srgbClr val="64B558"/>
                </a:solidFill>
              </a:rPr>
              <a:t>UCD Innovation Academy</a:t>
            </a:r>
          </a:p>
          <a:p>
            <a:pPr algn="ctr"/>
            <a:endParaRPr lang="en-IE" sz="2400" dirty="0">
              <a:solidFill>
                <a:srgbClr val="E61A52"/>
              </a:solidFill>
            </a:endParaRPr>
          </a:p>
        </p:txBody>
      </p:sp>
    </p:spTree>
    <p:extLst>
      <p:ext uri="{BB962C8B-B14F-4D97-AF65-F5344CB8AC3E}">
        <p14:creationId xmlns:p14="http://schemas.microsoft.com/office/powerpoint/2010/main" val="31923578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79810-2E6F-449D-8CF7-213ABE1DAEF1}"/>
              </a:ext>
            </a:extLst>
          </p:cNvPr>
          <p:cNvSpPr>
            <a:spLocks noGrp="1"/>
          </p:cNvSpPr>
          <p:nvPr>
            <p:ph type="title"/>
          </p:nvPr>
        </p:nvSpPr>
        <p:spPr/>
        <p:txBody>
          <a:bodyPr>
            <a:normAutofit/>
          </a:bodyPr>
          <a:lstStyle/>
          <a:p>
            <a:r>
              <a:rPr lang="en-IE" sz="3600" dirty="0"/>
              <a:t>Tips </a:t>
            </a:r>
            <a:r>
              <a:rPr lang="en-IE" sz="3600" dirty="0" err="1"/>
              <a:t>och</a:t>
            </a:r>
            <a:r>
              <a:rPr lang="en-IE" sz="3600" dirty="0"/>
              <a:t> </a:t>
            </a:r>
            <a:r>
              <a:rPr lang="en-IE" sz="3600" dirty="0" err="1"/>
              <a:t>insikter</a:t>
            </a:r>
            <a:r>
              <a:rPr lang="en-IE" sz="3600" dirty="0"/>
              <a:t> om </a:t>
            </a:r>
            <a:r>
              <a:rPr lang="en-IE" sz="3600" dirty="0" err="1"/>
              <a:t>att</a:t>
            </a:r>
            <a:r>
              <a:rPr lang="en-IE" sz="3600" dirty="0"/>
              <a:t> </a:t>
            </a:r>
            <a:r>
              <a:rPr lang="en-IE" sz="3600" dirty="0" err="1"/>
              <a:t>introducera</a:t>
            </a:r>
            <a:r>
              <a:rPr lang="en-IE" sz="3600" dirty="0"/>
              <a:t> </a:t>
            </a:r>
            <a:r>
              <a:rPr lang="en-IE" sz="3600" dirty="0" err="1"/>
              <a:t>aktivt</a:t>
            </a:r>
            <a:r>
              <a:rPr lang="en-IE" sz="3600" dirty="0"/>
              <a:t> </a:t>
            </a:r>
            <a:r>
              <a:rPr lang="en-IE" sz="3600" dirty="0" err="1"/>
              <a:t>lärande</a:t>
            </a:r>
            <a:r>
              <a:rPr lang="en-IE" sz="3600" dirty="0"/>
              <a:t> </a:t>
            </a:r>
            <a:r>
              <a:rPr lang="en-IE" sz="3600" dirty="0" err="1"/>
              <a:t>i</a:t>
            </a:r>
            <a:r>
              <a:rPr lang="en-IE" sz="3600" dirty="0"/>
              <a:t> </a:t>
            </a:r>
            <a:r>
              <a:rPr lang="en-IE" sz="3600" dirty="0" err="1"/>
              <a:t>ditt</a:t>
            </a:r>
            <a:r>
              <a:rPr lang="en-IE" sz="3600" dirty="0"/>
              <a:t> </a:t>
            </a:r>
            <a:r>
              <a:rPr lang="en-IE" sz="3600" dirty="0" err="1"/>
              <a:t>klassrum</a:t>
            </a:r>
            <a:endParaRPr lang="en-IE" sz="3600" dirty="0"/>
          </a:p>
        </p:txBody>
      </p:sp>
      <p:sp>
        <p:nvSpPr>
          <p:cNvPr id="3" name="Content Placeholder 2">
            <a:extLst>
              <a:ext uri="{FF2B5EF4-FFF2-40B4-BE49-F238E27FC236}">
                <a16:creationId xmlns:a16="http://schemas.microsoft.com/office/drawing/2014/main" id="{C5D31E0B-8993-4089-A865-E4EA53F0800E}"/>
              </a:ext>
            </a:extLst>
          </p:cNvPr>
          <p:cNvSpPr>
            <a:spLocks noGrp="1"/>
          </p:cNvSpPr>
          <p:nvPr>
            <p:ph idx="1"/>
          </p:nvPr>
        </p:nvSpPr>
        <p:spPr/>
        <p:txBody>
          <a:bodyPr>
            <a:normAutofit lnSpcReduction="10000"/>
          </a:bodyPr>
          <a:lstStyle/>
          <a:p>
            <a:r>
              <a:rPr lang="sv-SE" sz="2400" dirty="0"/>
              <a:t>Att använda aktiva inlärningstekniker i din undervisning kräver bara en vilja att pröva något nytt i klassrummet, samla in återkoppling och planera en aktivitet som främjar din kurs lärandemål. </a:t>
            </a:r>
          </a:p>
          <a:p>
            <a:r>
              <a:rPr lang="sv-SE" sz="2400" dirty="0"/>
              <a:t>Med användning av aktivt lärande är det viktigt att aktiviteten är mer än att ”jobba hårt” eller ”ha paus från föreläsningen”.</a:t>
            </a:r>
          </a:p>
          <a:p>
            <a:r>
              <a:rPr lang="sv-SE" sz="2400" dirty="0"/>
              <a:t>Angreppssättet ska snarare vara särskilt utvalt för att låta de studerande praktisera en viktig idé eller färdighet med återkoppling från läraren eller kamrater. </a:t>
            </a:r>
          </a:p>
          <a:p>
            <a:r>
              <a:rPr lang="sv-SE" sz="2400" dirty="0"/>
              <a:t>Angreppssätt som främjar interaktion mellan de studerande har störst chans att förstärka inlärningen hos de studerande i ett blandat klassrum och aktiv inlärning kan vara ett kraftfullt sätt att främja den förändringen.</a:t>
            </a:r>
          </a:p>
        </p:txBody>
      </p:sp>
      <p:sp>
        <p:nvSpPr>
          <p:cNvPr id="4" name="TextBox 3">
            <a:extLst>
              <a:ext uri="{FF2B5EF4-FFF2-40B4-BE49-F238E27FC236}">
                <a16:creationId xmlns:a16="http://schemas.microsoft.com/office/drawing/2014/main" id="{6543BA4A-BDCC-4750-A15B-42135312A990}"/>
              </a:ext>
            </a:extLst>
          </p:cNvPr>
          <p:cNvSpPr txBox="1"/>
          <p:nvPr/>
        </p:nvSpPr>
        <p:spPr>
          <a:xfrm>
            <a:off x="228598" y="6388334"/>
            <a:ext cx="2428875" cy="369332"/>
          </a:xfrm>
          <a:prstGeom prst="rect">
            <a:avLst/>
          </a:prstGeom>
          <a:noFill/>
        </p:spPr>
        <p:txBody>
          <a:bodyPr wrap="square" rtlCol="0">
            <a:spAutoFit/>
          </a:bodyPr>
          <a:lstStyle/>
          <a:p>
            <a:r>
              <a:rPr lang="en-IE" dirty="0" err="1">
                <a:solidFill>
                  <a:srgbClr val="378FCD"/>
                </a:solidFill>
                <a:hlinkClick r:id="rId2">
                  <a:extLst>
                    <a:ext uri="{A12FA001-AC4F-418D-AE19-62706E023703}">
                      <ahyp:hlinkClr xmlns:ahyp="http://schemas.microsoft.com/office/drawing/2018/hyperlinkcolor" val="tx"/>
                    </a:ext>
                  </a:extLst>
                </a:hlinkClick>
              </a:rPr>
              <a:t>Källa</a:t>
            </a:r>
            <a:endParaRPr lang="en-IE" dirty="0">
              <a:solidFill>
                <a:srgbClr val="378FCD"/>
              </a:solidFill>
            </a:endParaRPr>
          </a:p>
        </p:txBody>
      </p:sp>
    </p:spTree>
    <p:extLst>
      <p:ext uri="{BB962C8B-B14F-4D97-AF65-F5344CB8AC3E}">
        <p14:creationId xmlns:p14="http://schemas.microsoft.com/office/powerpoint/2010/main" val="10091710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2F61-03EF-4AE9-B988-AA0C21F9AA78}"/>
              </a:ext>
            </a:extLst>
          </p:cNvPr>
          <p:cNvSpPr>
            <a:spLocks noGrp="1"/>
          </p:cNvSpPr>
          <p:nvPr>
            <p:ph type="title"/>
          </p:nvPr>
        </p:nvSpPr>
        <p:spPr/>
        <p:txBody>
          <a:bodyPr/>
          <a:lstStyle/>
          <a:p>
            <a:r>
              <a:rPr lang="en-IE" dirty="0" err="1"/>
              <a:t>Inblick</a:t>
            </a:r>
            <a:r>
              <a:rPr lang="en-IE" dirty="0"/>
              <a:t> </a:t>
            </a:r>
            <a:r>
              <a:rPr lang="en-IE" dirty="0" err="1"/>
              <a:t>i</a:t>
            </a:r>
            <a:r>
              <a:rPr lang="en-IE" dirty="0"/>
              <a:t> </a:t>
            </a:r>
            <a:r>
              <a:rPr lang="en-IE" dirty="0" err="1"/>
              <a:t>en</a:t>
            </a:r>
            <a:r>
              <a:rPr lang="en-IE" dirty="0"/>
              <a:t> </a:t>
            </a:r>
            <a:r>
              <a:rPr lang="en-IE" dirty="0" err="1"/>
              <a:t>inkluderande</a:t>
            </a:r>
            <a:r>
              <a:rPr lang="en-IE" dirty="0"/>
              <a:t> </a:t>
            </a:r>
            <a:r>
              <a:rPr lang="en-IE" dirty="0" err="1"/>
              <a:t>utbildare</a:t>
            </a:r>
            <a:endParaRPr lang="en-IE" dirty="0"/>
          </a:p>
        </p:txBody>
      </p:sp>
      <p:sp>
        <p:nvSpPr>
          <p:cNvPr id="3" name="Content Placeholder 2">
            <a:extLst>
              <a:ext uri="{FF2B5EF4-FFF2-40B4-BE49-F238E27FC236}">
                <a16:creationId xmlns:a16="http://schemas.microsoft.com/office/drawing/2014/main" id="{6D6CF01C-361C-45D5-A85F-47D67DDD461F}"/>
              </a:ext>
            </a:extLst>
          </p:cNvPr>
          <p:cNvSpPr>
            <a:spLocks noGrp="1"/>
          </p:cNvSpPr>
          <p:nvPr>
            <p:ph idx="1"/>
          </p:nvPr>
        </p:nvSpPr>
        <p:spPr>
          <a:xfrm>
            <a:off x="838200" y="1638081"/>
            <a:ext cx="10296525" cy="4351338"/>
          </a:xfrm>
        </p:spPr>
        <p:txBody>
          <a:bodyPr>
            <a:normAutofit/>
          </a:bodyPr>
          <a:lstStyle/>
          <a:p>
            <a:pPr marL="0" indent="0" algn="ctr">
              <a:buNone/>
            </a:pPr>
            <a:br>
              <a:rPr lang="sv-SE" sz="2400" dirty="0">
                <a:solidFill>
                  <a:srgbClr val="F2BD1F"/>
                </a:solidFill>
              </a:rPr>
            </a:br>
            <a:r>
              <a:rPr lang="sv-SE" sz="2400" dirty="0">
                <a:solidFill>
                  <a:srgbClr val="F2BD1F"/>
                </a:solidFill>
              </a:rPr>
              <a:t>”Jag införde nyligen ’växthusprojektet’. När det är tid för växthusprojektet får de studerande möjlighet att utforska och låta ett projekt växa – på ett aktivt, handfast sätt – på ett område av personligt intresse, så länge det på något sätt handlar kursens övergripande ämnesområde (hållbarhet). I huvudsak ett ’passionsprojekt’ eller ’keldjursprojekt’. Det är schemalagt fyra timmar i veckan – från att lära sig om naturen och att måla akvarell, anlägga en takträdgård, återanvändning, att skapa ett grönområde </a:t>
            </a:r>
            <a:r>
              <a:rPr lang="sv-SE" sz="2400" dirty="0" err="1">
                <a:solidFill>
                  <a:srgbClr val="F2BD1F"/>
                </a:solidFill>
              </a:rPr>
              <a:t>etc</a:t>
            </a:r>
            <a:r>
              <a:rPr lang="sv-SE" sz="2400" dirty="0">
                <a:solidFill>
                  <a:srgbClr val="F2BD1F"/>
                </a:solidFill>
              </a:rPr>
              <a:t>, att sköta hållbarhetsrelaterade </a:t>
            </a:r>
            <a:r>
              <a:rPr lang="sv-SE" sz="2400" dirty="0" err="1">
                <a:solidFill>
                  <a:srgbClr val="F2BD1F"/>
                </a:solidFill>
              </a:rPr>
              <a:t>Instagramkonton</a:t>
            </a:r>
            <a:r>
              <a:rPr lang="sv-SE" sz="2400" dirty="0">
                <a:solidFill>
                  <a:srgbClr val="F2BD1F"/>
                </a:solidFill>
              </a:rPr>
              <a:t>. Varje projekt kom ur de enskilda studerandenas egna intresseområde.”</a:t>
            </a:r>
          </a:p>
        </p:txBody>
      </p:sp>
      <p:sp>
        <p:nvSpPr>
          <p:cNvPr id="5" name="TextBox 4">
            <a:extLst>
              <a:ext uri="{FF2B5EF4-FFF2-40B4-BE49-F238E27FC236}">
                <a16:creationId xmlns:a16="http://schemas.microsoft.com/office/drawing/2014/main" id="{51F859ED-39C9-4B65-8AF1-7FC67A42DF23}"/>
              </a:ext>
            </a:extLst>
          </p:cNvPr>
          <p:cNvSpPr txBox="1"/>
          <p:nvPr/>
        </p:nvSpPr>
        <p:spPr>
          <a:xfrm>
            <a:off x="2893219" y="5389255"/>
            <a:ext cx="6186486" cy="1200329"/>
          </a:xfrm>
          <a:prstGeom prst="rect">
            <a:avLst/>
          </a:prstGeom>
          <a:noFill/>
        </p:spPr>
        <p:txBody>
          <a:bodyPr wrap="square">
            <a:spAutoFit/>
          </a:bodyPr>
          <a:lstStyle/>
          <a:p>
            <a:pPr algn="ctr"/>
            <a:r>
              <a:rPr lang="en-US" sz="2400" dirty="0">
                <a:solidFill>
                  <a:srgbClr val="E61A52"/>
                </a:solidFill>
              </a:rPr>
              <a:t>Eileen Diskin, </a:t>
            </a:r>
            <a:br>
              <a:rPr lang="en-US" sz="2400" dirty="0">
                <a:solidFill>
                  <a:srgbClr val="E61A52"/>
                </a:solidFill>
              </a:rPr>
            </a:br>
            <a:r>
              <a:rPr lang="en-US" sz="2400" dirty="0">
                <a:solidFill>
                  <a:srgbClr val="E61A52"/>
                </a:solidFill>
              </a:rPr>
              <a:t>UCD Innovation Academy</a:t>
            </a:r>
          </a:p>
          <a:p>
            <a:pPr algn="ctr"/>
            <a:endParaRPr lang="en-IE" sz="2400" dirty="0">
              <a:solidFill>
                <a:srgbClr val="E61A52"/>
              </a:solidFill>
            </a:endParaRPr>
          </a:p>
        </p:txBody>
      </p:sp>
    </p:spTree>
    <p:extLst>
      <p:ext uri="{BB962C8B-B14F-4D97-AF65-F5344CB8AC3E}">
        <p14:creationId xmlns:p14="http://schemas.microsoft.com/office/powerpoint/2010/main" val="30802989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0DF5-9CE4-4A70-AD7F-B20804C77093}"/>
              </a:ext>
            </a:extLst>
          </p:cNvPr>
          <p:cNvSpPr>
            <a:spLocks noGrp="1"/>
          </p:cNvSpPr>
          <p:nvPr>
            <p:ph type="title"/>
          </p:nvPr>
        </p:nvSpPr>
        <p:spPr>
          <a:xfrm>
            <a:off x="838200" y="365125"/>
            <a:ext cx="8475921" cy="1325563"/>
          </a:xfrm>
        </p:spPr>
        <p:txBody>
          <a:bodyPr>
            <a:normAutofit fontScale="90000"/>
          </a:bodyPr>
          <a:lstStyle/>
          <a:p>
            <a:r>
              <a:rPr lang="en-US" sz="3600" dirty="0"/>
              <a:t>AKTIVITET: 8 </a:t>
            </a:r>
            <a:r>
              <a:rPr lang="en-US" sz="3600" dirty="0" err="1"/>
              <a:t>strategier</a:t>
            </a:r>
            <a:r>
              <a:rPr lang="en-US" sz="3600" dirty="0"/>
              <a:t> för </a:t>
            </a:r>
            <a:r>
              <a:rPr lang="en-US" sz="3600" dirty="0" err="1"/>
              <a:t>aktivt</a:t>
            </a:r>
            <a:r>
              <a:rPr lang="en-US" sz="3600" dirty="0"/>
              <a:t> </a:t>
            </a:r>
            <a:r>
              <a:rPr lang="en-US" sz="3600" dirty="0" err="1"/>
              <a:t>lärande</a:t>
            </a:r>
            <a:r>
              <a:rPr lang="en-US" sz="3600" dirty="0"/>
              <a:t> </a:t>
            </a:r>
            <a:r>
              <a:rPr lang="en-US" sz="3600" dirty="0" err="1"/>
              <a:t>att</a:t>
            </a:r>
            <a:r>
              <a:rPr lang="en-US" sz="3600" dirty="0"/>
              <a:t> </a:t>
            </a:r>
            <a:r>
              <a:rPr lang="en-US" sz="3600" dirty="0" err="1"/>
              <a:t>introducera</a:t>
            </a:r>
            <a:r>
              <a:rPr lang="en-US" sz="3600" dirty="0"/>
              <a:t> </a:t>
            </a:r>
            <a:r>
              <a:rPr lang="en-US" sz="3600" dirty="0" err="1"/>
              <a:t>i</a:t>
            </a:r>
            <a:r>
              <a:rPr lang="en-US" sz="3600" dirty="0"/>
              <a:t> </a:t>
            </a:r>
            <a:r>
              <a:rPr lang="en-US" sz="3600" dirty="0" err="1"/>
              <a:t>ditt</a:t>
            </a:r>
            <a:r>
              <a:rPr lang="en-US" sz="3600" dirty="0"/>
              <a:t> </a:t>
            </a:r>
            <a:r>
              <a:rPr lang="en-US" sz="3600" dirty="0" err="1"/>
              <a:t>klassrum</a:t>
            </a:r>
            <a:endParaRPr lang="en-IE" sz="3600" dirty="0"/>
          </a:p>
        </p:txBody>
      </p:sp>
      <p:sp>
        <p:nvSpPr>
          <p:cNvPr id="3" name="Content Placeholder 2">
            <a:extLst>
              <a:ext uri="{FF2B5EF4-FFF2-40B4-BE49-F238E27FC236}">
                <a16:creationId xmlns:a16="http://schemas.microsoft.com/office/drawing/2014/main" id="{9D7CD4BA-8E2E-43BE-9CC9-08EA057DAD3A}"/>
              </a:ext>
            </a:extLst>
          </p:cNvPr>
          <p:cNvSpPr>
            <a:spLocks noGrp="1"/>
          </p:cNvSpPr>
          <p:nvPr>
            <p:ph idx="1"/>
          </p:nvPr>
        </p:nvSpPr>
        <p:spPr/>
        <p:txBody>
          <a:bodyPr>
            <a:noAutofit/>
          </a:bodyPr>
          <a:lstStyle/>
          <a:p>
            <a:pPr marL="457200" indent="-457200">
              <a:buAutoNum type="arabicPeriod"/>
            </a:pPr>
            <a:r>
              <a:rPr lang="sv-SE" sz="2400" b="1" dirty="0">
                <a:solidFill>
                  <a:srgbClr val="64B558"/>
                </a:solidFill>
              </a:rPr>
              <a:t>Ömsesidigt frågande: </a:t>
            </a:r>
            <a:r>
              <a:rPr lang="sv-SE" sz="2400" dirty="0"/>
              <a:t>Skapa en öppen dialog där de studerande kan ta lärarrollen och skapa sina egna frågor om ett ämne, ett läst avsnitt eller en lektion. </a:t>
            </a:r>
          </a:p>
          <a:p>
            <a:pPr marL="457200" indent="-457200">
              <a:buAutoNum type="arabicPeriod"/>
            </a:pPr>
            <a:r>
              <a:rPr lang="sv-SE" sz="2400" b="1" dirty="0">
                <a:solidFill>
                  <a:srgbClr val="64B558"/>
                </a:solidFill>
              </a:rPr>
              <a:t>Intervju i tre steg: </a:t>
            </a:r>
            <a:r>
              <a:rPr lang="sv-SE" sz="2400" dirty="0"/>
              <a:t>​Uppmuntra de studerande att utveckla aktiv lyssningsfärdigheter genom att fråga ut varandra, dela sina tankar och göra anteckningar. </a:t>
            </a:r>
          </a:p>
          <a:p>
            <a:pPr marL="457200" indent="-457200">
              <a:buAutoNum type="arabicPeriod"/>
            </a:pPr>
            <a:r>
              <a:rPr lang="sv-SE" sz="2400" b="1" dirty="0">
                <a:solidFill>
                  <a:srgbClr val="64B558"/>
                </a:solidFill>
              </a:rPr>
              <a:t>Pausproceduren: </a:t>
            </a:r>
            <a:r>
              <a:rPr lang="sv-SE" sz="2400" dirty="0"/>
              <a:t>Lägg in strategiska pauser i dina föreläsningar för att förstärka de studerandes förståelse av materialet. </a:t>
            </a:r>
          </a:p>
          <a:p>
            <a:pPr marL="457200" indent="-457200">
              <a:buAutoNum type="arabicPeriod"/>
            </a:pPr>
            <a:r>
              <a:rPr lang="sv-SE" sz="2400" b="1" dirty="0">
                <a:solidFill>
                  <a:srgbClr val="64B558"/>
                </a:solidFill>
              </a:rPr>
              <a:t>Det svåraste: </a:t>
            </a:r>
            <a:r>
              <a:rPr lang="sv-SE" sz="2400" dirty="0"/>
              <a:t>Be de studerande att notera de mest oklara eller förvirrande avsnittet i en hemuppgift, föreläsning eller diskussion i klassen. </a:t>
            </a:r>
          </a:p>
        </p:txBody>
      </p:sp>
      <p:sp>
        <p:nvSpPr>
          <p:cNvPr id="4" name="TextBox 3">
            <a:extLst>
              <a:ext uri="{FF2B5EF4-FFF2-40B4-BE49-F238E27FC236}">
                <a16:creationId xmlns:a16="http://schemas.microsoft.com/office/drawing/2014/main" id="{FD6582E7-9469-4EFA-B3A6-A7A01221C326}"/>
              </a:ext>
            </a:extLst>
          </p:cNvPr>
          <p:cNvSpPr txBox="1"/>
          <p:nvPr/>
        </p:nvSpPr>
        <p:spPr>
          <a:xfrm>
            <a:off x="228598" y="6388334"/>
            <a:ext cx="2428875" cy="369332"/>
          </a:xfrm>
          <a:prstGeom prst="rect">
            <a:avLst/>
          </a:prstGeom>
          <a:noFill/>
        </p:spPr>
        <p:txBody>
          <a:bodyPr wrap="square" rtlCol="0">
            <a:spAutoFit/>
          </a:bodyPr>
          <a:lstStyle/>
          <a:p>
            <a:r>
              <a:rPr lang="en-IE" dirty="0" err="1">
                <a:solidFill>
                  <a:srgbClr val="378FCD"/>
                </a:solidFill>
                <a:hlinkClick r:id="rId2">
                  <a:extLst>
                    <a:ext uri="{A12FA001-AC4F-418D-AE19-62706E023703}">
                      <ahyp:hlinkClr xmlns:ahyp="http://schemas.microsoft.com/office/drawing/2018/hyperlinkcolor" val="tx"/>
                    </a:ext>
                  </a:extLst>
                </a:hlinkClick>
              </a:rPr>
              <a:t>Källa</a:t>
            </a:r>
            <a:endParaRPr lang="en-IE" dirty="0">
              <a:solidFill>
                <a:srgbClr val="378FCD"/>
              </a:solidFill>
            </a:endParaRPr>
          </a:p>
        </p:txBody>
      </p:sp>
    </p:spTree>
    <p:extLst>
      <p:ext uri="{BB962C8B-B14F-4D97-AF65-F5344CB8AC3E}">
        <p14:creationId xmlns:p14="http://schemas.microsoft.com/office/powerpoint/2010/main" val="18173142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0DF5-9CE4-4A70-AD7F-B20804C77093}"/>
              </a:ext>
            </a:extLst>
          </p:cNvPr>
          <p:cNvSpPr>
            <a:spLocks noGrp="1"/>
          </p:cNvSpPr>
          <p:nvPr>
            <p:ph type="title"/>
          </p:nvPr>
        </p:nvSpPr>
        <p:spPr/>
        <p:txBody>
          <a:bodyPr>
            <a:normAutofit/>
          </a:bodyPr>
          <a:lstStyle/>
          <a:p>
            <a:r>
              <a:rPr lang="en-US" sz="3600" dirty="0"/>
              <a:t>8 </a:t>
            </a:r>
            <a:r>
              <a:rPr lang="en-US" sz="3600" dirty="0" err="1"/>
              <a:t>strategier</a:t>
            </a:r>
            <a:r>
              <a:rPr lang="en-US" sz="3600" dirty="0"/>
              <a:t> </a:t>
            </a:r>
            <a:r>
              <a:rPr lang="en-US" sz="3600" dirty="0" err="1"/>
              <a:t>och</a:t>
            </a:r>
            <a:r>
              <a:rPr lang="en-US" sz="3600" dirty="0"/>
              <a:t> </a:t>
            </a:r>
            <a:r>
              <a:rPr lang="en-US" sz="3600" dirty="0" err="1"/>
              <a:t>tekniker</a:t>
            </a:r>
            <a:r>
              <a:rPr lang="en-US" sz="3600" dirty="0"/>
              <a:t> för </a:t>
            </a:r>
            <a:r>
              <a:rPr lang="en-US" sz="3600" dirty="0" err="1"/>
              <a:t>aktivt</a:t>
            </a:r>
            <a:r>
              <a:rPr lang="en-US" sz="3600" dirty="0"/>
              <a:t> </a:t>
            </a:r>
            <a:r>
              <a:rPr lang="en-US" sz="3600" dirty="0" err="1"/>
              <a:t>lärande</a:t>
            </a:r>
            <a:endParaRPr lang="en-IE" sz="3600" dirty="0"/>
          </a:p>
        </p:txBody>
      </p:sp>
      <p:sp>
        <p:nvSpPr>
          <p:cNvPr id="3" name="Content Placeholder 2">
            <a:extLst>
              <a:ext uri="{FF2B5EF4-FFF2-40B4-BE49-F238E27FC236}">
                <a16:creationId xmlns:a16="http://schemas.microsoft.com/office/drawing/2014/main" id="{9D7CD4BA-8E2E-43BE-9CC9-08EA057DAD3A}"/>
              </a:ext>
            </a:extLst>
          </p:cNvPr>
          <p:cNvSpPr>
            <a:spLocks noGrp="1"/>
          </p:cNvSpPr>
          <p:nvPr>
            <p:ph idx="1"/>
          </p:nvPr>
        </p:nvSpPr>
        <p:spPr/>
        <p:txBody>
          <a:bodyPr>
            <a:noAutofit/>
          </a:bodyPr>
          <a:lstStyle/>
          <a:p>
            <a:pPr marL="457200" indent="-457200">
              <a:buFont typeface="+mj-lt"/>
              <a:buAutoNum type="arabicPeriod" startAt="5"/>
            </a:pPr>
            <a:r>
              <a:rPr lang="sv-SE" sz="2400" b="1" dirty="0">
                <a:solidFill>
                  <a:srgbClr val="64B558"/>
                </a:solidFill>
              </a:rPr>
              <a:t>Kamratundervisning: </a:t>
            </a:r>
            <a:r>
              <a:rPr lang="sv-SE" sz="2400" dirty="0"/>
              <a:t>​Använd ett antal strategier som får de studerande att lära ut färdigheter eller förklara begrepp för sina klasskamrater. </a:t>
            </a:r>
          </a:p>
          <a:p>
            <a:pPr marL="457200" indent="-457200">
              <a:buFont typeface="+mj-lt"/>
              <a:buAutoNum type="arabicPeriod" startAt="5"/>
            </a:pPr>
            <a:r>
              <a:rPr lang="sv-SE" sz="2400" b="1" dirty="0">
                <a:solidFill>
                  <a:srgbClr val="64B558"/>
                </a:solidFill>
              </a:rPr>
              <a:t>Spelbaserade inlärningsplattformar: </a:t>
            </a:r>
            <a:r>
              <a:rPr lang="sv-SE" sz="2400" dirty="0"/>
              <a:t>Använd särskilda spel för att lägga till djup och differentiering till utbildningsprocessen och hjälp de studerande att uppnå sina lärandemål. Var noga med att den teknik du väljer är tillgänglig och passar dina inlärares digitala färdighetsnivå.</a:t>
            </a:r>
          </a:p>
          <a:p>
            <a:pPr marL="457200" indent="-457200">
              <a:buFont typeface="+mj-lt"/>
              <a:buAutoNum type="arabicPeriod" startAt="5"/>
            </a:pPr>
            <a:r>
              <a:rPr lang="sv-SE" sz="2400" b="1" dirty="0">
                <a:solidFill>
                  <a:srgbClr val="64B558"/>
                </a:solidFill>
              </a:rPr>
              <a:t>Roterande ledning av </a:t>
            </a:r>
            <a:r>
              <a:rPr lang="sv-SE" sz="2400" b="1" dirty="0" err="1">
                <a:solidFill>
                  <a:srgbClr val="64B558"/>
                </a:solidFill>
              </a:rPr>
              <a:t>diskussíonen</a:t>
            </a:r>
            <a:r>
              <a:rPr lang="sv-SE" sz="2400" b="1" dirty="0">
                <a:solidFill>
                  <a:srgbClr val="64B558"/>
                </a:solidFill>
              </a:rPr>
              <a:t>​: ​</a:t>
            </a:r>
            <a:r>
              <a:rPr lang="sv-SE" sz="2400" dirty="0"/>
              <a:t>Uppmuntra de studerande att lyssna aktivt till utvalda talare som följer ett mönster att leda en klassdiskussion och sammanfatta föregående punkt</a:t>
            </a:r>
          </a:p>
        </p:txBody>
      </p:sp>
      <p:sp>
        <p:nvSpPr>
          <p:cNvPr id="4" name="TextBox 3">
            <a:extLst>
              <a:ext uri="{FF2B5EF4-FFF2-40B4-BE49-F238E27FC236}">
                <a16:creationId xmlns:a16="http://schemas.microsoft.com/office/drawing/2014/main" id="{824F6D44-1848-4EA0-BE80-51132FD56B53}"/>
              </a:ext>
            </a:extLst>
          </p:cNvPr>
          <p:cNvSpPr txBox="1"/>
          <p:nvPr/>
        </p:nvSpPr>
        <p:spPr>
          <a:xfrm>
            <a:off x="228598" y="6388334"/>
            <a:ext cx="2428875" cy="369332"/>
          </a:xfrm>
          <a:prstGeom prst="rect">
            <a:avLst/>
          </a:prstGeom>
          <a:noFill/>
        </p:spPr>
        <p:txBody>
          <a:bodyPr wrap="square" rtlCol="0">
            <a:spAutoFit/>
          </a:bodyPr>
          <a:lstStyle/>
          <a:p>
            <a:r>
              <a:rPr lang="en-IE" dirty="0" err="1">
                <a:solidFill>
                  <a:srgbClr val="378FCD"/>
                </a:solidFill>
                <a:hlinkClick r:id="rId2">
                  <a:extLst>
                    <a:ext uri="{A12FA001-AC4F-418D-AE19-62706E023703}">
                      <ahyp:hlinkClr xmlns:ahyp="http://schemas.microsoft.com/office/drawing/2018/hyperlinkcolor" val="tx"/>
                    </a:ext>
                  </a:extLst>
                </a:hlinkClick>
              </a:rPr>
              <a:t>Källa</a:t>
            </a:r>
            <a:endParaRPr lang="en-IE" dirty="0">
              <a:solidFill>
                <a:srgbClr val="378FCD"/>
              </a:solidFill>
            </a:endParaRPr>
          </a:p>
        </p:txBody>
      </p:sp>
    </p:spTree>
    <p:extLst>
      <p:ext uri="{BB962C8B-B14F-4D97-AF65-F5344CB8AC3E}">
        <p14:creationId xmlns:p14="http://schemas.microsoft.com/office/powerpoint/2010/main" val="5574380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FC30163-DDA5-4F82-AC1D-9979EA2FBD60}"/>
              </a:ext>
            </a:extLst>
          </p:cNvPr>
          <p:cNvSpPr>
            <a:spLocks noGrp="1"/>
          </p:cNvSpPr>
          <p:nvPr>
            <p:ph type="title"/>
          </p:nvPr>
        </p:nvSpPr>
        <p:spPr/>
        <p:txBody>
          <a:bodyPr/>
          <a:lstStyle/>
          <a:p>
            <a:r>
              <a:rPr lang="nl-NL" dirty="0"/>
              <a:t>Sammanfattning</a:t>
            </a:r>
            <a:endParaRPr lang="en-GB" dirty="0"/>
          </a:p>
        </p:txBody>
      </p:sp>
      <p:sp>
        <p:nvSpPr>
          <p:cNvPr id="6" name="Tijdelijke aanduiding voor inhoud 5">
            <a:extLst>
              <a:ext uri="{FF2B5EF4-FFF2-40B4-BE49-F238E27FC236}">
                <a16:creationId xmlns:a16="http://schemas.microsoft.com/office/drawing/2014/main" id="{B1A05FF6-6DF6-4F89-8DC1-4064BD7DA4BF}"/>
              </a:ext>
            </a:extLst>
          </p:cNvPr>
          <p:cNvSpPr>
            <a:spLocks noGrp="1"/>
          </p:cNvSpPr>
          <p:nvPr>
            <p:ph idx="1"/>
          </p:nvPr>
        </p:nvSpPr>
        <p:spPr/>
        <p:txBody>
          <a:bodyPr>
            <a:normAutofit/>
          </a:bodyPr>
          <a:lstStyle/>
          <a:p>
            <a:r>
              <a:rPr lang="sv-SE" dirty="0">
                <a:cs typeface="Calibri" panose="020F0502020204030204" pitchFamily="34" charset="0"/>
              </a:rPr>
              <a:t>I den här modulen har du lärt dig om några av de vi bedömer som de viktigaste färdigheterna hos lärare för differentierad undervisning. </a:t>
            </a:r>
          </a:p>
          <a:p>
            <a:r>
              <a:rPr lang="sv-SE" dirty="0">
                <a:cs typeface="Calibri" panose="020F0502020204030204" pitchFamily="34" charset="0"/>
              </a:rPr>
              <a:t>Du har fått insikter från andra utbildare om vikten av några av dessa färdigheter och genom aktiviteterna har du haft möjlighet via att </a:t>
            </a:r>
            <a:r>
              <a:rPr lang="sv-SE" dirty="0" err="1">
                <a:cs typeface="Calibri" panose="020F0502020204030204" pitchFamily="34" charset="0"/>
              </a:rPr>
              <a:t>djupdyka</a:t>
            </a:r>
            <a:r>
              <a:rPr lang="sv-SE" dirty="0">
                <a:cs typeface="Calibri" panose="020F0502020204030204" pitchFamily="34" charset="0"/>
              </a:rPr>
              <a:t> och/eller reflektera över dina egna färdighetsnivåer. </a:t>
            </a:r>
          </a:p>
          <a:p>
            <a:r>
              <a:rPr lang="sv-SE" dirty="0">
                <a:cs typeface="Calibri" panose="020F0502020204030204" pitchFamily="34" charset="0"/>
              </a:rPr>
              <a:t>Förutom att utforska färdigheter har vi gett dig några strategier och insikter i hur dessa färdigheter kan användas i ditt differentierade, </a:t>
            </a:r>
            <a:r>
              <a:rPr lang="sv-SE">
                <a:cs typeface="Calibri" panose="020F0502020204030204" pitchFamily="34" charset="0"/>
              </a:rPr>
              <a:t>inkluderande klassrum.</a:t>
            </a:r>
            <a:endParaRPr lang="sv-SE" dirty="0">
              <a:cs typeface="Calibri" panose="020F0502020204030204" pitchFamily="34" charset="0"/>
            </a:endParaRPr>
          </a:p>
        </p:txBody>
      </p:sp>
    </p:spTree>
    <p:extLst>
      <p:ext uri="{BB962C8B-B14F-4D97-AF65-F5344CB8AC3E}">
        <p14:creationId xmlns:p14="http://schemas.microsoft.com/office/powerpoint/2010/main" val="17425456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682AE-D364-4DA8-A554-271AA4C02C56}"/>
              </a:ext>
            </a:extLst>
          </p:cNvPr>
          <p:cNvSpPr>
            <a:spLocks noGrp="1"/>
          </p:cNvSpPr>
          <p:nvPr>
            <p:ph type="title"/>
          </p:nvPr>
        </p:nvSpPr>
        <p:spPr>
          <a:xfrm>
            <a:off x="627148" y="3116974"/>
            <a:ext cx="11660545" cy="1325563"/>
          </a:xfrm>
        </p:spPr>
        <p:txBody>
          <a:bodyPr>
            <a:normAutofit fontScale="90000"/>
          </a:bodyPr>
          <a:lstStyle/>
          <a:p>
            <a:pPr algn="ctr">
              <a:lnSpc>
                <a:spcPct val="150000"/>
              </a:lnSpc>
            </a:pPr>
            <a:br>
              <a:rPr lang="nl-NL" sz="2800" dirty="0"/>
            </a:br>
            <a:r>
              <a:rPr lang="nl-NL" sz="3600" dirty="0">
                <a:solidFill>
                  <a:srgbClr val="F2BD1F"/>
                </a:solidFill>
              </a:rPr>
              <a:t>www.inclusiveeducators.eu</a:t>
            </a:r>
            <a:endParaRPr lang="en-GB" sz="3600" dirty="0">
              <a:solidFill>
                <a:srgbClr val="F2BD1F"/>
              </a:solidFill>
            </a:endParaRPr>
          </a:p>
        </p:txBody>
      </p:sp>
      <p:sp>
        <p:nvSpPr>
          <p:cNvPr id="6" name="TextBox 5">
            <a:extLst>
              <a:ext uri="{FF2B5EF4-FFF2-40B4-BE49-F238E27FC236}">
                <a16:creationId xmlns:a16="http://schemas.microsoft.com/office/drawing/2014/main" id="{10449C13-A09A-4D75-9226-FB7F0ADD4498}"/>
              </a:ext>
            </a:extLst>
          </p:cNvPr>
          <p:cNvSpPr txBox="1"/>
          <p:nvPr/>
        </p:nvSpPr>
        <p:spPr>
          <a:xfrm>
            <a:off x="705206" y="3116974"/>
            <a:ext cx="11313042" cy="830997"/>
          </a:xfrm>
          <a:prstGeom prst="rect">
            <a:avLst/>
          </a:prstGeom>
          <a:noFill/>
        </p:spPr>
        <p:txBody>
          <a:bodyPr wrap="square">
            <a:spAutoFit/>
          </a:bodyPr>
          <a:lstStyle/>
          <a:p>
            <a:pPr algn="ctr"/>
            <a:r>
              <a:rPr kumimoji="0" lang="nl-NL" sz="2400" b="0" i="0" u="none" strike="noStrike" kern="1200" cap="none" spc="0" normalizeH="0" baseline="0" noProof="0" dirty="0">
                <a:ln>
                  <a:noFill/>
                </a:ln>
                <a:solidFill>
                  <a:srgbClr val="F2F2F2"/>
                </a:solidFill>
                <a:effectLst/>
                <a:uLnTx/>
                <a:uFillTx/>
                <a:latin typeface="Raleway bold"/>
                <a:ea typeface="+mj-ea"/>
                <a:cs typeface="+mj-cs"/>
              </a:rPr>
              <a:t>Det här är den sista modulen i vår kurs. För fler lärandemöjligheter erbjuder vi dig att utforska och träffa oss på</a:t>
            </a:r>
            <a:endParaRPr lang="en-IE" sz="2400" dirty="0"/>
          </a:p>
        </p:txBody>
      </p:sp>
    </p:spTree>
    <p:extLst>
      <p:ext uri="{BB962C8B-B14F-4D97-AF65-F5344CB8AC3E}">
        <p14:creationId xmlns:p14="http://schemas.microsoft.com/office/powerpoint/2010/main" val="3038295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71D12-E024-4C8B-87A6-48D6DC638FF7}"/>
              </a:ext>
            </a:extLst>
          </p:cNvPr>
          <p:cNvSpPr>
            <a:spLocks noGrp="1"/>
          </p:cNvSpPr>
          <p:nvPr>
            <p:ph type="title"/>
          </p:nvPr>
        </p:nvSpPr>
        <p:spPr>
          <a:xfrm>
            <a:off x="5019676" y="1030288"/>
            <a:ext cx="6038184" cy="660289"/>
          </a:xfrm>
        </p:spPr>
        <p:txBody>
          <a:bodyPr>
            <a:normAutofit fontScale="90000"/>
          </a:bodyPr>
          <a:lstStyle/>
          <a:p>
            <a:r>
              <a:rPr lang="en-IE" sz="3600" dirty="0"/>
              <a:t>INTRODUKTION TILL MODULEN</a:t>
            </a:r>
          </a:p>
        </p:txBody>
      </p:sp>
      <p:pic>
        <p:nvPicPr>
          <p:cNvPr id="6" name="Picture Placeholder 5" descr="A picture containing person, posing&#10;&#10;Description automatically generated">
            <a:extLst>
              <a:ext uri="{FF2B5EF4-FFF2-40B4-BE49-F238E27FC236}">
                <a16:creationId xmlns:a16="http://schemas.microsoft.com/office/drawing/2014/main" id="{805155D1-4F9A-49E2-BA44-B88239A3EC99}"/>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252" r="17252"/>
          <a:stretch>
            <a:fillRect/>
          </a:stretch>
        </p:blipFill>
        <p:spPr/>
      </p:pic>
      <p:sp>
        <p:nvSpPr>
          <p:cNvPr id="4" name="Text Placeholder 3">
            <a:extLst>
              <a:ext uri="{FF2B5EF4-FFF2-40B4-BE49-F238E27FC236}">
                <a16:creationId xmlns:a16="http://schemas.microsoft.com/office/drawing/2014/main" id="{C40F0ACC-75D6-4B4E-9CB0-106B1C6C64EC}"/>
              </a:ext>
            </a:extLst>
          </p:cNvPr>
          <p:cNvSpPr>
            <a:spLocks noGrp="1"/>
          </p:cNvSpPr>
          <p:nvPr>
            <p:ph type="body" sz="half" idx="2"/>
          </p:nvPr>
        </p:nvSpPr>
        <p:spPr>
          <a:xfrm>
            <a:off x="5072841" y="1733105"/>
            <a:ext cx="7027013" cy="4954772"/>
          </a:xfrm>
        </p:spPr>
        <p:txBody>
          <a:bodyPr>
            <a:normAutofit fontScale="92500" lnSpcReduction="20000"/>
          </a:bodyPr>
          <a:lstStyle/>
          <a:p>
            <a:pPr algn="just"/>
            <a:r>
              <a:rPr lang="sv-SE" sz="2400" dirty="0"/>
              <a:t>I den här kursen har vi lärt oss om differentierad undervisning och hur utbildare kan använda den för en aktiv planering för skillnader mellan dina studerande, så att alla studerande, oavsett ålder, kön, etnicitet, sexuell läggning… kan lära sig utifrån sin förmåga på ett tryggt, säkert och inkluderande sätt. </a:t>
            </a:r>
          </a:p>
          <a:p>
            <a:pPr algn="just"/>
            <a:r>
              <a:rPr lang="sv-SE" sz="2400" dirty="0"/>
              <a:t>I ett differentierat klassrum delar utbildarna upp tid, resurser och ansträngningar för att på ett effektivt sätt undervisa studerande med olika bakgrund, beredvillighet, färdighetsnivå och intressen. För att differentiera på ett effektivt sätt behöver utbildare vissa färdigheter. Vi kommer att utforska några av dessa färdigheter i den här modulen. Vi bjuder in dig till reflektion och bedömning av dina egna färdigheter och att notera områden där du känner att du kan förbättra dig efter hand som vi går igenom modulen.</a:t>
            </a:r>
          </a:p>
        </p:txBody>
      </p:sp>
    </p:spTree>
    <p:extLst>
      <p:ext uri="{BB962C8B-B14F-4D97-AF65-F5344CB8AC3E}">
        <p14:creationId xmlns:p14="http://schemas.microsoft.com/office/powerpoint/2010/main" val="3291897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A11D0-FBA5-428B-8E6A-DC4E8940EDA7}"/>
              </a:ext>
            </a:extLst>
          </p:cNvPr>
          <p:cNvSpPr>
            <a:spLocks noGrp="1"/>
          </p:cNvSpPr>
          <p:nvPr>
            <p:ph type="title"/>
          </p:nvPr>
        </p:nvSpPr>
        <p:spPr>
          <a:xfrm>
            <a:off x="637830" y="1139939"/>
            <a:ext cx="5639146" cy="1571363"/>
          </a:xfrm>
        </p:spPr>
        <p:txBody>
          <a:bodyPr>
            <a:noAutofit/>
          </a:bodyPr>
          <a:lstStyle/>
          <a:p>
            <a:pPr>
              <a:spcBef>
                <a:spcPts val="1000"/>
              </a:spcBef>
              <a:spcAft>
                <a:spcPts val="1000"/>
              </a:spcAft>
            </a:pPr>
            <a:r>
              <a:rPr lang="en-GB" sz="2800" dirty="0">
                <a:solidFill>
                  <a:schemeClr val="bg1"/>
                </a:solidFill>
                <a:latin typeface="+mn-lt"/>
                <a:ea typeface="+mn-ea"/>
                <a:cs typeface="+mn-cs"/>
              </a:rPr>
              <a:t>ENHET 1: INKLUDERANDE KOMMUNIKATIONSFÄRDIGHET</a:t>
            </a:r>
          </a:p>
        </p:txBody>
      </p:sp>
      <p:sp>
        <p:nvSpPr>
          <p:cNvPr id="6" name="Tijdelijke aanduiding voor inhoud 5">
            <a:extLst>
              <a:ext uri="{FF2B5EF4-FFF2-40B4-BE49-F238E27FC236}">
                <a16:creationId xmlns:a16="http://schemas.microsoft.com/office/drawing/2014/main" id="{7B0949EB-B2B1-4904-9778-B5A55841C227}"/>
              </a:ext>
            </a:extLst>
          </p:cNvPr>
          <p:cNvSpPr>
            <a:spLocks noGrp="1"/>
          </p:cNvSpPr>
          <p:nvPr>
            <p:ph sz="half" idx="1"/>
          </p:nvPr>
        </p:nvSpPr>
        <p:spPr>
          <a:xfrm>
            <a:off x="637830" y="3296093"/>
            <a:ext cx="5639146" cy="2861410"/>
          </a:xfrm>
        </p:spPr>
        <p:txBody>
          <a:bodyPr>
            <a:noAutofit/>
          </a:bodyPr>
          <a:lstStyle/>
          <a:p>
            <a:pPr algn="just"/>
            <a:r>
              <a:rPr lang="sv-SE" sz="2200" dirty="0"/>
              <a:t>Idén med inkluderande kommunikation kommer från en uppfattning att personer kommunicerar olika och att olika tekniker behövs för att möta dessa olika behov. </a:t>
            </a:r>
          </a:p>
          <a:p>
            <a:pPr algn="just"/>
            <a:r>
              <a:rPr lang="sv-SE" sz="2200" dirty="0"/>
              <a:t>Att använda inkluderande kommunikationstekniker i ett klassrum är en nyckel till differentierad undervisning som innefattar att erbjuda olika nivåer av instruktion till olika studerande. </a:t>
            </a:r>
          </a:p>
          <a:p>
            <a:pPr algn="just"/>
            <a:endParaRPr lang="sv-SE" sz="2200" dirty="0"/>
          </a:p>
        </p:txBody>
      </p:sp>
      <p:pic>
        <p:nvPicPr>
          <p:cNvPr id="3" name="Picture 2" descr="Persons talking to each other">
            <a:extLst>
              <a:ext uri="{FF2B5EF4-FFF2-40B4-BE49-F238E27FC236}">
                <a16:creationId xmlns:a16="http://schemas.microsoft.com/office/drawing/2014/main" id="{69DF7837-F6AA-448B-856F-49A68862DD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64596" y="839971"/>
            <a:ext cx="5278924" cy="4878089"/>
          </a:xfrm>
          <a:prstGeom prst="rect">
            <a:avLst/>
          </a:prstGeom>
        </p:spPr>
      </p:pic>
    </p:spTree>
    <p:extLst>
      <p:ext uri="{BB962C8B-B14F-4D97-AF65-F5344CB8AC3E}">
        <p14:creationId xmlns:p14="http://schemas.microsoft.com/office/powerpoint/2010/main" val="3855585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D093F-95F9-49F3-B443-386BB3557ADA}"/>
              </a:ext>
            </a:extLst>
          </p:cNvPr>
          <p:cNvSpPr>
            <a:spLocks noGrp="1"/>
          </p:cNvSpPr>
          <p:nvPr>
            <p:ph type="title"/>
          </p:nvPr>
        </p:nvSpPr>
        <p:spPr/>
        <p:txBody>
          <a:bodyPr>
            <a:normAutofit/>
          </a:bodyPr>
          <a:lstStyle/>
          <a:p>
            <a:r>
              <a:rPr lang="en-IE" sz="3600" dirty="0">
                <a:solidFill>
                  <a:srgbClr val="64B558"/>
                </a:solidFill>
              </a:rPr>
              <a:t>VARFÖR ÄR FÄRDIGHETER I INKLUDERANDE KOMMUNIKATION VIKTIGA?</a:t>
            </a:r>
          </a:p>
        </p:txBody>
      </p:sp>
      <p:sp>
        <p:nvSpPr>
          <p:cNvPr id="3" name="Content Placeholder 2">
            <a:extLst>
              <a:ext uri="{FF2B5EF4-FFF2-40B4-BE49-F238E27FC236}">
                <a16:creationId xmlns:a16="http://schemas.microsoft.com/office/drawing/2014/main" id="{1987E3B1-F1B7-47A9-A163-702B35FFC5AF}"/>
              </a:ext>
            </a:extLst>
          </p:cNvPr>
          <p:cNvSpPr>
            <a:spLocks noGrp="1"/>
          </p:cNvSpPr>
          <p:nvPr>
            <p:ph idx="1"/>
          </p:nvPr>
        </p:nvSpPr>
        <p:spPr/>
        <p:txBody>
          <a:bodyPr>
            <a:normAutofit fontScale="85000" lnSpcReduction="20000"/>
          </a:bodyPr>
          <a:lstStyle/>
          <a:p>
            <a:pPr marL="0" indent="0" algn="l">
              <a:buNone/>
            </a:pPr>
            <a:r>
              <a:rPr lang="sv-SE" sz="2800" dirty="0">
                <a:solidFill>
                  <a:srgbClr val="615F5D"/>
                </a:solidFill>
              </a:rPr>
              <a:t>Europarådet har definierat ett antal kompetenser som lärare ska skaffa sig för att på ett effektivt sätt kunna hantera mångfald i klassrummet. Kommunikation och relationer är ett viktigt fokus. Europarådet säger att </a:t>
            </a:r>
            <a:r>
              <a:rPr lang="sv-SE" b="1" dirty="0">
                <a:solidFill>
                  <a:srgbClr val="006852"/>
                </a:solidFill>
              </a:rPr>
              <a:t>lärare bör:</a:t>
            </a:r>
          </a:p>
          <a:p>
            <a:pPr algn="l"/>
            <a:r>
              <a:rPr lang="sv-SE" dirty="0"/>
              <a:t>initiera och upprätthålla positiv kommunikation med inlärare och kolleger med olika bakgrund</a:t>
            </a:r>
          </a:p>
          <a:p>
            <a:pPr algn="l"/>
            <a:r>
              <a:rPr lang="sv-SE" dirty="0"/>
              <a:t>skapa öppenhet och respekt i sina klassrum och skolsammanhang</a:t>
            </a:r>
          </a:p>
          <a:p>
            <a:pPr algn="l"/>
            <a:r>
              <a:rPr lang="sv-SE" dirty="0"/>
              <a:t>motivera och engagera de studerande att lära sig individuellt och i samarbete med andra</a:t>
            </a:r>
          </a:p>
          <a:p>
            <a:pPr algn="l"/>
            <a:r>
              <a:rPr lang="sv-SE" dirty="0"/>
              <a:t>hantera diskriminering och konflikter för att förebygga marginalisering och studiemisslyckanden</a:t>
            </a:r>
          </a:p>
          <a:p>
            <a:pPr marL="0" indent="0" algn="l">
              <a:buNone/>
            </a:pPr>
            <a:r>
              <a:rPr lang="sv-SE" dirty="0"/>
              <a:t>I den här avdelningen kommer vi att utforska några viktiga kommunikationsfärdigheter som behövs för att kunna göra detta. </a:t>
            </a:r>
          </a:p>
        </p:txBody>
      </p:sp>
    </p:spTree>
    <p:extLst>
      <p:ext uri="{BB962C8B-B14F-4D97-AF65-F5344CB8AC3E}">
        <p14:creationId xmlns:p14="http://schemas.microsoft.com/office/powerpoint/2010/main" val="2276601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2F03-FE50-4807-B760-DA14DA3B30F0}"/>
              </a:ext>
            </a:extLst>
          </p:cNvPr>
          <p:cNvSpPr>
            <a:spLocks noGrp="1"/>
          </p:cNvSpPr>
          <p:nvPr>
            <p:ph type="title"/>
          </p:nvPr>
        </p:nvSpPr>
        <p:spPr>
          <a:xfrm>
            <a:off x="5139512" y="1259874"/>
            <a:ext cx="6791326" cy="579437"/>
          </a:xfrm>
        </p:spPr>
        <p:txBody>
          <a:bodyPr>
            <a:normAutofit fontScale="90000"/>
          </a:bodyPr>
          <a:lstStyle/>
          <a:p>
            <a:r>
              <a:rPr lang="en-IE" dirty="0"/>
              <a:t>KOMMUNIKATIONSFÄRDIGHETER I UTBILDNING</a:t>
            </a:r>
          </a:p>
        </p:txBody>
      </p:sp>
      <p:pic>
        <p:nvPicPr>
          <p:cNvPr id="6" name="Picture Placeholder 5" descr="People working together">
            <a:extLst>
              <a:ext uri="{FF2B5EF4-FFF2-40B4-BE49-F238E27FC236}">
                <a16:creationId xmlns:a16="http://schemas.microsoft.com/office/drawing/2014/main" id="{B85CE9D7-2FF8-4DD5-AF32-22B1E71FA2B1}"/>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CD5AA4C7-9190-477A-93CD-856C0DBC7D6E}"/>
              </a:ext>
            </a:extLst>
          </p:cNvPr>
          <p:cNvSpPr>
            <a:spLocks noGrp="1"/>
          </p:cNvSpPr>
          <p:nvPr>
            <p:ph type="body" sz="half" idx="2"/>
          </p:nvPr>
        </p:nvSpPr>
        <p:spPr>
          <a:xfrm>
            <a:off x="5139512" y="2092325"/>
            <a:ext cx="6791326" cy="3811588"/>
          </a:xfrm>
        </p:spPr>
        <p:txBody>
          <a:bodyPr>
            <a:noAutofit/>
          </a:bodyPr>
          <a:lstStyle/>
          <a:p>
            <a:pPr algn="just"/>
            <a:r>
              <a:rPr lang="sv-SE" sz="2400" dirty="0"/>
              <a:t>Utbildare sitter på många stolar i klassrummet varje dag: organisatören, instruktören, talaren, underlättaren, underhållaren och ibland konfliktlösningsspecialisten.</a:t>
            </a:r>
          </a:p>
          <a:p>
            <a:pPr algn="just"/>
            <a:r>
              <a:rPr lang="sv-SE" sz="2400" dirty="0"/>
              <a:t>Utbildare interagerar inte bara med studerande och inlärare utan också med andra utbildare, skoladministrativ personal och beroende på undervisningsnivån ibland också med föräldrar. </a:t>
            </a:r>
          </a:p>
          <a:p>
            <a:pPr algn="just"/>
            <a:r>
              <a:rPr lang="sv-SE" sz="3000" dirty="0">
                <a:solidFill>
                  <a:srgbClr val="F2BD1F"/>
                </a:solidFill>
              </a:rPr>
              <a:t>Starka sociala färdigheter och kommunikation är nyckeln för varje inkluderande eller innovativ utbildare.</a:t>
            </a:r>
          </a:p>
        </p:txBody>
      </p:sp>
      <p:sp>
        <p:nvSpPr>
          <p:cNvPr id="7" name="TextBox 6">
            <a:extLst>
              <a:ext uri="{FF2B5EF4-FFF2-40B4-BE49-F238E27FC236}">
                <a16:creationId xmlns:a16="http://schemas.microsoft.com/office/drawing/2014/main" id="{50B0AEF5-5F29-4AA7-89C9-E2AB03534B3E}"/>
              </a:ext>
            </a:extLst>
          </p:cNvPr>
          <p:cNvSpPr txBox="1"/>
          <p:nvPr/>
        </p:nvSpPr>
        <p:spPr>
          <a:xfrm>
            <a:off x="200025" y="6448425"/>
            <a:ext cx="1743075" cy="369332"/>
          </a:xfrm>
          <a:prstGeom prst="rect">
            <a:avLst/>
          </a:prstGeom>
          <a:noFill/>
        </p:spPr>
        <p:txBody>
          <a:bodyPr wrap="square" rtlCol="0">
            <a:spAutoFit/>
          </a:bodyPr>
          <a:lstStyle/>
          <a:p>
            <a:r>
              <a:rPr lang="en-IE" dirty="0" err="1">
                <a:solidFill>
                  <a:srgbClr val="378FCD"/>
                </a:solidFill>
                <a:hlinkClick r:id="rId3">
                  <a:extLst>
                    <a:ext uri="{A12FA001-AC4F-418D-AE19-62706E023703}">
                      <ahyp:hlinkClr xmlns:ahyp="http://schemas.microsoft.com/office/drawing/2018/hyperlinkcolor" val="tx"/>
                    </a:ext>
                  </a:extLst>
                </a:hlinkClick>
              </a:rPr>
              <a:t>Källa</a:t>
            </a:r>
            <a:endParaRPr lang="en-IE" dirty="0">
              <a:solidFill>
                <a:srgbClr val="378FCD"/>
              </a:solidFill>
            </a:endParaRPr>
          </a:p>
        </p:txBody>
      </p:sp>
    </p:spTree>
    <p:extLst>
      <p:ext uri="{BB962C8B-B14F-4D97-AF65-F5344CB8AC3E}">
        <p14:creationId xmlns:p14="http://schemas.microsoft.com/office/powerpoint/2010/main" val="2584365815"/>
      </p:ext>
    </p:extLst>
  </p:cSld>
  <p:clrMapOvr>
    <a:masterClrMapping/>
  </p:clrMapOvr>
</p:sld>
</file>

<file path=ppt/theme/theme1.xml><?xml version="1.0" encoding="utf-8"?>
<a:theme xmlns:a="http://schemas.openxmlformats.org/drawingml/2006/main" name="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BD04BA2-D6EC-476C-8FF1-82D76D45CDA8}">
  <we:reference id="wa104379997" version="2.0.0.0" store="en-001"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13160</TotalTime>
  <Words>4489</Words>
  <Application>Microsoft Office PowerPoint</Application>
  <PresentationFormat>Bredbild</PresentationFormat>
  <Paragraphs>311</Paragraphs>
  <Slides>58</Slides>
  <Notes>0</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58</vt:i4>
      </vt:variant>
    </vt:vector>
  </HeadingPairs>
  <TitlesOfParts>
    <vt:vector size="66" baseType="lpstr">
      <vt:lpstr>Arial</vt:lpstr>
      <vt:lpstr>Calibri</vt:lpstr>
      <vt:lpstr>Ink Free</vt:lpstr>
      <vt:lpstr>proxima-nova</vt:lpstr>
      <vt:lpstr>Raleway</vt:lpstr>
      <vt:lpstr>Raleway bold</vt:lpstr>
      <vt:lpstr>Kantoorthema</vt:lpstr>
      <vt:lpstr>1_Kantoorthema</vt:lpstr>
      <vt:lpstr>MODUL 6: LÄRARFÄRDIGHETER FÖR DIFFERENTIERAD UNDERVISNING</vt:lpstr>
      <vt:lpstr>LÄRANDEMÅL</vt:lpstr>
      <vt:lpstr>MÅL OCH SYFTE</vt:lpstr>
      <vt:lpstr>Nyckelord</vt:lpstr>
      <vt:lpstr>Innehållsförteckning </vt:lpstr>
      <vt:lpstr>INTRODUKTION TILL MODULEN</vt:lpstr>
      <vt:lpstr>ENHET 1: INKLUDERANDE KOMMUNIKATIONSFÄRDIGHET</vt:lpstr>
      <vt:lpstr>VARFÖR ÄR FÄRDIGHETER I INKLUDERANDE KOMMUNIKATION VIKTIGA?</vt:lpstr>
      <vt:lpstr>KOMMUNIKATIONSFÄRDIGHETER I UTBILDNING</vt:lpstr>
      <vt:lpstr>INTERPERSONELLA KOMMUNIKATIONSFÄRDIGHETER</vt:lpstr>
      <vt:lpstr>Kommunikationsfärdigheter är nyckeln när man angriper inlärningshinder som språket.</vt:lpstr>
      <vt:lpstr>KOMMUNIKATIONENS KOMPONENTER</vt:lpstr>
      <vt:lpstr>Visste du att språkspecifika ord står för bara 10% av kommunikationen? Kommunikationsprocessen består faktiskt till 90% av icke-verbal information i form av ton och kroppsspråk. </vt:lpstr>
      <vt:lpstr> Titta på kroppsspråket hos utbildarna på de här fotona. Gör anteckningar om deras kroppsspråk. Är det öppet, vänligt, välkomnande, negativt?</vt:lpstr>
      <vt:lpstr>TIPS FÖR BÄTTRE KOMMUNIKATION I ETT BLANDAT KLASSRUM</vt:lpstr>
      <vt:lpstr>TIPS FÖR BÄTTRE KOMMUNIKATION I ETT BLANDAT KLASSRUM</vt:lpstr>
      <vt:lpstr>TIPS FÖR BÄTTRE KOMMUNIKATION I ETT BLANDAT KLASSRUM</vt:lpstr>
      <vt:lpstr>ENHET 2 LEDARSKAPSFÄRDIGHETER OCH KARAKTÄRSDRAG</vt:lpstr>
      <vt:lpstr>VARFÖR ÄR INKLUDERANDE LEDARSKAPSFÄRDIGHETER VIKTIGA?</vt:lpstr>
      <vt:lpstr>PowerPoint-presentation</vt:lpstr>
      <vt:lpstr>1. UTHÅLLIGHET</vt:lpstr>
      <vt:lpstr>Inblick i en inkluderande utbildare</vt:lpstr>
      <vt:lpstr>2. KUNSKAP</vt:lpstr>
      <vt:lpstr>3. NYFIKENHET</vt:lpstr>
      <vt:lpstr>4. KULTURELL INTELLIGENS</vt:lpstr>
      <vt:lpstr>Kulturell intelligens i praktiken</vt:lpstr>
      <vt:lpstr>5. SAMARBETE</vt:lpstr>
      <vt:lpstr>6. MOD </vt:lpstr>
      <vt:lpstr>INKLUDERANDE UTBILDARE I STRÅLKASTARLJUS – CRAIG KEMP</vt:lpstr>
      <vt:lpstr>INKLUDERANDE UTBILDARE I STRÅLKASTARLJUS – CRAIG KEMP</vt:lpstr>
      <vt:lpstr>ENHET 3 INKLUDERANDE DIGITALA FÄRDIGHETER</vt:lpstr>
      <vt:lpstr>PowerPoint-presentation</vt:lpstr>
      <vt:lpstr>PowerPoint-presentation</vt:lpstr>
      <vt:lpstr>Intressanta rön…</vt:lpstr>
      <vt:lpstr>Utbildarnas digitala kompetens</vt:lpstr>
      <vt:lpstr>Europeiska ramverket för digital kompetens hos utbildare (DigCompEdu)</vt:lpstr>
      <vt:lpstr>PowerPoint-presentation</vt:lpstr>
      <vt:lpstr>ENHET 4 EMPATISKA FÄRDIGHETER</vt:lpstr>
      <vt:lpstr>VARFÖR ÄR EMPATI VIKTIGT?</vt:lpstr>
      <vt:lpstr>Inblick i en inkluderande utbildare</vt:lpstr>
      <vt:lpstr>RESURS I STRÅLKASTAREN - EMPATIKARTAN</vt:lpstr>
      <vt:lpstr>Tre sätt att få in empati i ditt klassrum</vt:lpstr>
      <vt:lpstr>PowerPoint-presentation</vt:lpstr>
      <vt:lpstr>VARFÖR ÄR FÄRDIGHETER I BEDÖMNING OCH UTVÄRDERING VIKTIGA?</vt:lpstr>
      <vt:lpstr>Formativ bedömning</vt:lpstr>
      <vt:lpstr>Strategier för formativ bedömning att pröva i ditt differentierade klassrum</vt:lpstr>
      <vt:lpstr>Summativ bedömning</vt:lpstr>
      <vt:lpstr>Strategier för summativ bedömning att pröva i ditt differentierade klassrum</vt:lpstr>
      <vt:lpstr>UNIT 6 ATT LÄRA DE STUDERANDE ATT TILLÄMPA BEGREPPET</vt:lpstr>
      <vt:lpstr>Hurdant är aktivt lärande?</vt:lpstr>
      <vt:lpstr>Låt oss utforska…</vt:lpstr>
      <vt:lpstr>Inblick i en inkluderande utbildare</vt:lpstr>
      <vt:lpstr>Tips och insikter om att introducera aktivt lärande i ditt klassrum</vt:lpstr>
      <vt:lpstr>Inblick i en inkluderande utbildare</vt:lpstr>
      <vt:lpstr>AKTIVITET: 8 strategier för aktivt lärande att introducera i ditt klassrum</vt:lpstr>
      <vt:lpstr>8 strategier och tekniker för aktivt lärande</vt:lpstr>
      <vt:lpstr>Sammanfattning</vt:lpstr>
      <vt:lpstr> www.inclusiveeducators.eu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Jennifer van Elferen</dc:creator>
  <cp:lastModifiedBy>Björn Mikmar</cp:lastModifiedBy>
  <cp:revision>126</cp:revision>
  <dcterms:created xsi:type="dcterms:W3CDTF">2021-03-16T15:14:53Z</dcterms:created>
  <dcterms:modified xsi:type="dcterms:W3CDTF">2022-08-29T14:24:35Z</dcterms:modified>
</cp:coreProperties>
</file>